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75" r:id="rId4"/>
    <p:sldId id="258" r:id="rId5"/>
    <p:sldId id="259" r:id="rId6"/>
    <p:sldId id="260" r:id="rId7"/>
    <p:sldId id="261" r:id="rId8"/>
    <p:sldId id="262" r:id="rId9"/>
    <p:sldId id="263" r:id="rId10"/>
    <p:sldId id="267" r:id="rId11"/>
    <p:sldId id="268" r:id="rId12"/>
    <p:sldId id="269" r:id="rId13"/>
    <p:sldId id="270" r:id="rId14"/>
    <p:sldId id="271" r:id="rId15"/>
    <p:sldId id="272" r:id="rId16"/>
    <p:sldId id="266" r:id="rId17"/>
    <p:sldId id="273" r:id="rId18"/>
    <p:sldId id="274"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p:scale>
          <a:sx n="100" d="100"/>
          <a:sy n="100" d="100"/>
        </p:scale>
        <p:origin x="-126" y="7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4" name="Conector reto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Título 28"/>
          <p:cNvSpPr>
            <a:spLocks noGrp="1"/>
          </p:cNvSpPr>
          <p:nvPr>
            <p:ph type="ctrTitle"/>
          </p:nvPr>
        </p:nvSpPr>
        <p:spPr>
          <a:xfrm>
            <a:off x="381000" y="4853411"/>
            <a:ext cx="8458200" cy="1222375"/>
          </a:xfrm>
        </p:spPr>
        <p:txBody>
          <a:bodyPr anchor="t"/>
          <a:lstStyle/>
          <a:p>
            <a:r>
              <a:rPr lang="pt-BR" smtClean="0"/>
              <a:t>Clique para editar o estilo do título mestre</a:t>
            </a:r>
            <a:endParaRPr lang="en-US"/>
          </a:p>
        </p:txBody>
      </p:sp>
      <p:sp>
        <p:nvSpPr>
          <p:cNvPr id="9" name="Subtítulo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t-BR" smtClean="0"/>
              <a:t>Clique para editar o estilo do subtítulo mestre</a:t>
            </a:r>
            <a:endParaRPr lang="en-US"/>
          </a:p>
        </p:txBody>
      </p:sp>
      <p:sp>
        <p:nvSpPr>
          <p:cNvPr id="5" name="Espaço Reservado para Data 15"/>
          <p:cNvSpPr>
            <a:spLocks noGrp="1"/>
          </p:cNvSpPr>
          <p:nvPr>
            <p:ph type="dt" sz="half" idx="10"/>
          </p:nvPr>
        </p:nvSpPr>
        <p:spPr/>
        <p:txBody>
          <a:bodyPr/>
          <a:lstStyle>
            <a:lvl1pPr>
              <a:defRPr/>
            </a:lvl1pPr>
          </a:lstStyle>
          <a:p>
            <a:pPr>
              <a:defRPr/>
            </a:pPr>
            <a:fld id="{14B17AF6-7DF7-4ECB-B0B6-82620D089B37}" type="datetimeFigureOut">
              <a:rPr lang="en-US"/>
              <a:pPr>
                <a:defRPr/>
              </a:pPr>
              <a:t>6/3/2009</a:t>
            </a:fld>
            <a:endParaRPr lang="en-US"/>
          </a:p>
        </p:txBody>
      </p:sp>
      <p:sp>
        <p:nvSpPr>
          <p:cNvPr id="6" name="Espaço Reservado para Rodapé 1"/>
          <p:cNvSpPr>
            <a:spLocks noGrp="1"/>
          </p:cNvSpPr>
          <p:nvPr>
            <p:ph type="ftr" sz="quarter" idx="11"/>
          </p:nvPr>
        </p:nvSpPr>
        <p:spPr/>
        <p:txBody>
          <a:bodyPr/>
          <a:lstStyle>
            <a:lvl1pPr>
              <a:defRPr/>
            </a:lvl1pPr>
          </a:lstStyle>
          <a:p>
            <a:pPr>
              <a:defRPr/>
            </a:pPr>
            <a:endParaRPr lang="en-US"/>
          </a:p>
        </p:txBody>
      </p:sp>
      <p:sp>
        <p:nvSpPr>
          <p:cNvPr id="7" name="Espaço Reservado para Número de Slide 14"/>
          <p:cNvSpPr>
            <a:spLocks noGrp="1"/>
          </p:cNvSpPr>
          <p:nvPr>
            <p:ph type="sldNum" sz="quarter" idx="12"/>
          </p:nvPr>
        </p:nvSpPr>
        <p:spPr>
          <a:xfrm>
            <a:off x="8229600" y="6473825"/>
            <a:ext cx="758825" cy="247650"/>
          </a:xfrm>
        </p:spPr>
        <p:txBody>
          <a:bodyPr/>
          <a:lstStyle>
            <a:lvl1pPr>
              <a:defRPr/>
            </a:lvl1pPr>
          </a:lstStyle>
          <a:p>
            <a:pPr>
              <a:defRPr/>
            </a:pPr>
            <a:fld id="{52650406-11CE-4F7F-8A23-C340948194E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10"/>
          <p:cNvSpPr>
            <a:spLocks noGrp="1"/>
          </p:cNvSpPr>
          <p:nvPr>
            <p:ph type="dt" sz="half" idx="10"/>
          </p:nvPr>
        </p:nvSpPr>
        <p:spPr/>
        <p:txBody>
          <a:bodyPr/>
          <a:lstStyle>
            <a:lvl1pPr>
              <a:defRPr/>
            </a:lvl1pPr>
          </a:lstStyle>
          <a:p>
            <a:pPr>
              <a:defRPr/>
            </a:pPr>
            <a:fld id="{9D0BB307-3E70-40BE-AA41-BBBB8302CDB0}" type="datetimeFigureOut">
              <a:rPr lang="en-US"/>
              <a:pPr>
                <a:defRPr/>
              </a:pPr>
              <a:t>6/3/2009</a:t>
            </a:fld>
            <a:endParaRPr lang="en-US"/>
          </a:p>
        </p:txBody>
      </p:sp>
      <p:sp>
        <p:nvSpPr>
          <p:cNvPr id="5" name="Espaço Reservado para Rodapé 27"/>
          <p:cNvSpPr>
            <a:spLocks noGrp="1"/>
          </p:cNvSpPr>
          <p:nvPr>
            <p:ph type="ftr" sz="quarter" idx="11"/>
          </p:nvPr>
        </p:nvSpPr>
        <p:spPr/>
        <p:txBody>
          <a:bodyPr/>
          <a:lstStyle>
            <a:lvl1pPr>
              <a:defRPr/>
            </a:lvl1pPr>
          </a:lstStyle>
          <a:p>
            <a:pPr>
              <a:defRPr/>
            </a:pPr>
            <a:endParaRPr lang="en-US"/>
          </a:p>
        </p:txBody>
      </p:sp>
      <p:sp>
        <p:nvSpPr>
          <p:cNvPr id="6" name="Espaço Reservado para Número de Slide 4"/>
          <p:cNvSpPr>
            <a:spLocks noGrp="1"/>
          </p:cNvSpPr>
          <p:nvPr>
            <p:ph type="sldNum" sz="quarter" idx="12"/>
          </p:nvPr>
        </p:nvSpPr>
        <p:spPr/>
        <p:txBody>
          <a:bodyPr/>
          <a:lstStyle>
            <a:lvl1pPr>
              <a:defRPr/>
            </a:lvl1pPr>
          </a:lstStyle>
          <a:p>
            <a:pPr>
              <a:defRPr/>
            </a:pPr>
            <a:fld id="{74872C54-D171-4168-89E5-19D7648D996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58000" y="549276"/>
            <a:ext cx="1828800" cy="5851525"/>
          </a:xfrm>
        </p:spPr>
        <p:txBody>
          <a:bodyPr vert="eaVer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457200" y="549276"/>
            <a:ext cx="62484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10"/>
          </p:nvPr>
        </p:nvSpPr>
        <p:spPr/>
        <p:txBody>
          <a:bodyPr/>
          <a:lstStyle>
            <a:lvl1pPr>
              <a:defRPr/>
            </a:lvl1pPr>
          </a:lstStyle>
          <a:p>
            <a:pPr>
              <a:defRPr/>
            </a:pPr>
            <a:fld id="{6DC7EE7A-4226-4F7E-A732-E123D2617199}" type="datetimeFigureOut">
              <a:rPr lang="en-US"/>
              <a:pPr>
                <a:defRPr/>
              </a:pPr>
              <a:t>6/3/2009</a:t>
            </a:fld>
            <a:endParaRPr lang="en-US"/>
          </a:p>
        </p:txBody>
      </p:sp>
      <p:sp>
        <p:nvSpPr>
          <p:cNvPr id="5" name="Espaço Reservado para Rodapé 4"/>
          <p:cNvSpPr>
            <a:spLocks noGrp="1"/>
          </p:cNvSpPr>
          <p:nvPr>
            <p:ph type="ftr" sz="quarter" idx="11"/>
          </p:nvPr>
        </p:nvSpPr>
        <p:spPr/>
        <p:txBody>
          <a:bodyPr/>
          <a:lstStyle>
            <a:lvl1pPr>
              <a:defRPr/>
            </a:lvl1pPr>
          </a:lstStyle>
          <a:p>
            <a:pPr>
              <a:defRPr/>
            </a:pPr>
            <a:endParaRPr lang="en-US"/>
          </a:p>
        </p:txBody>
      </p:sp>
      <p:sp>
        <p:nvSpPr>
          <p:cNvPr id="6" name="Espaço Reservado para Número de Slide 5"/>
          <p:cNvSpPr>
            <a:spLocks noGrp="1"/>
          </p:cNvSpPr>
          <p:nvPr>
            <p:ph type="sldNum" sz="quarter" idx="12"/>
          </p:nvPr>
        </p:nvSpPr>
        <p:spPr/>
        <p:txBody>
          <a:bodyPr/>
          <a:lstStyle>
            <a:lvl1pPr>
              <a:defRPr/>
            </a:lvl1pPr>
          </a:lstStyle>
          <a:p>
            <a:pPr>
              <a:defRPr/>
            </a:pPr>
            <a:fld id="{A49BD187-8283-47D9-808F-08DEC98DEE4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2" name="Título 21"/>
          <p:cNvSpPr>
            <a:spLocks noGrp="1"/>
          </p:cNvSpPr>
          <p:nvPr>
            <p:ph type="title"/>
          </p:nvPr>
        </p:nvSpPr>
        <p:spPr/>
        <p:txBody>
          <a:bodyPr/>
          <a:lstStyle/>
          <a:p>
            <a:r>
              <a:rPr lang="pt-BR" smtClean="0"/>
              <a:t>Clique para editar o estilo do título mestre</a:t>
            </a:r>
            <a:endParaRPr lang="en-US"/>
          </a:p>
        </p:txBody>
      </p:sp>
      <p:sp>
        <p:nvSpPr>
          <p:cNvPr id="27" name="Espaço Reservado para Conteúdo 26"/>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24"/>
          <p:cNvSpPr>
            <a:spLocks noGrp="1"/>
          </p:cNvSpPr>
          <p:nvPr>
            <p:ph type="dt" sz="half" idx="10"/>
          </p:nvPr>
        </p:nvSpPr>
        <p:spPr/>
        <p:txBody>
          <a:bodyPr/>
          <a:lstStyle>
            <a:lvl1pPr>
              <a:defRPr/>
            </a:lvl1pPr>
          </a:lstStyle>
          <a:p>
            <a:pPr>
              <a:defRPr/>
            </a:pPr>
            <a:fld id="{F5B8767B-F4E9-4DEF-BF2F-124DC8DA8E32}" type="datetimeFigureOut">
              <a:rPr lang="en-US"/>
              <a:pPr>
                <a:defRPr/>
              </a:pPr>
              <a:t>6/3/2009</a:t>
            </a:fld>
            <a:endParaRPr lang="en-US"/>
          </a:p>
        </p:txBody>
      </p:sp>
      <p:sp>
        <p:nvSpPr>
          <p:cNvPr id="5" name="Espaço Reservado para Rodapé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Espaço Reservado para Número de Slide 15"/>
          <p:cNvSpPr>
            <a:spLocks noGrp="1"/>
          </p:cNvSpPr>
          <p:nvPr>
            <p:ph type="sldNum" sz="quarter" idx="12"/>
          </p:nvPr>
        </p:nvSpPr>
        <p:spPr>
          <a:xfrm>
            <a:off x="8229600" y="6473825"/>
            <a:ext cx="758825" cy="247650"/>
          </a:xfrm>
        </p:spPr>
        <p:txBody>
          <a:bodyPr/>
          <a:lstStyle>
            <a:lvl1pPr>
              <a:defRPr/>
            </a:lvl1pPr>
          </a:lstStyle>
          <a:p>
            <a:pPr>
              <a:defRPr/>
            </a:pPr>
            <a:fld id="{392839B0-90AB-48D0-A16B-5C1DC9EA98D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4" name="Conector reto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Espaço Reservado para Texto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t-BR" smtClean="0"/>
              <a:t>Clique para editar os estilos do texto mestre</a:t>
            </a:r>
          </a:p>
        </p:txBody>
      </p:sp>
      <p:sp>
        <p:nvSpPr>
          <p:cNvPr id="8" name="Título 7"/>
          <p:cNvSpPr>
            <a:spLocks noGrp="1"/>
          </p:cNvSpPr>
          <p:nvPr>
            <p:ph type="title"/>
          </p:nvPr>
        </p:nvSpPr>
        <p:spPr>
          <a:xfrm>
            <a:off x="180475" y="2947085"/>
            <a:ext cx="8686800" cy="1184825"/>
          </a:xfrm>
        </p:spPr>
        <p:txBody>
          <a:bodyPr rtlCol="0" anchor="t"/>
          <a:lstStyle>
            <a:lvl1pPr algn="r">
              <a:defRPr/>
            </a:lvl1pPr>
          </a:lstStyle>
          <a:p>
            <a:r>
              <a:rPr lang="pt-BR" smtClean="0"/>
              <a:t>Clique para editar o estilo do título mestre</a:t>
            </a:r>
            <a:endParaRPr lang="en-US"/>
          </a:p>
        </p:txBody>
      </p:sp>
      <p:sp>
        <p:nvSpPr>
          <p:cNvPr id="5" name="Espaço Reservado para Data 18"/>
          <p:cNvSpPr>
            <a:spLocks noGrp="1"/>
          </p:cNvSpPr>
          <p:nvPr>
            <p:ph type="dt" sz="half" idx="10"/>
          </p:nvPr>
        </p:nvSpPr>
        <p:spPr/>
        <p:txBody>
          <a:bodyPr/>
          <a:lstStyle>
            <a:lvl1pPr>
              <a:defRPr/>
            </a:lvl1pPr>
          </a:lstStyle>
          <a:p>
            <a:pPr>
              <a:defRPr/>
            </a:pPr>
            <a:fld id="{67D2407E-4DCE-4E4E-A39F-E0DE252AF9AB}" type="datetimeFigureOut">
              <a:rPr lang="en-US"/>
              <a:pPr>
                <a:defRPr/>
              </a:pPr>
              <a:t>6/3/2009</a:t>
            </a:fld>
            <a:endParaRPr lang="en-US"/>
          </a:p>
        </p:txBody>
      </p:sp>
      <p:sp>
        <p:nvSpPr>
          <p:cNvPr id="7" name="Espaço Reservado para Rodapé 10"/>
          <p:cNvSpPr>
            <a:spLocks noGrp="1"/>
          </p:cNvSpPr>
          <p:nvPr>
            <p:ph type="ftr" sz="quarter" idx="11"/>
          </p:nvPr>
        </p:nvSpPr>
        <p:spPr/>
        <p:txBody>
          <a:bodyPr/>
          <a:lstStyle>
            <a:lvl1pPr>
              <a:defRPr/>
            </a:lvl1pPr>
          </a:lstStyle>
          <a:p>
            <a:pPr>
              <a:defRPr/>
            </a:pPr>
            <a:endParaRPr lang="en-US"/>
          </a:p>
        </p:txBody>
      </p:sp>
      <p:sp>
        <p:nvSpPr>
          <p:cNvPr id="9" name="Espaço Reservado para Número de Slide 15"/>
          <p:cNvSpPr>
            <a:spLocks noGrp="1"/>
          </p:cNvSpPr>
          <p:nvPr>
            <p:ph type="sldNum" sz="quarter" idx="12"/>
          </p:nvPr>
        </p:nvSpPr>
        <p:spPr/>
        <p:txBody>
          <a:bodyPr/>
          <a:lstStyle>
            <a:lvl1pPr>
              <a:defRPr/>
            </a:lvl1pPr>
          </a:lstStyle>
          <a:p>
            <a:pPr>
              <a:defRPr/>
            </a:pPr>
            <a:fld id="{B932C51E-690B-4398-A69C-15063C4AA1E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0" name="Título 19"/>
          <p:cNvSpPr>
            <a:spLocks noGrp="1"/>
          </p:cNvSpPr>
          <p:nvPr>
            <p:ph type="title"/>
          </p:nvPr>
        </p:nvSpPr>
        <p:spPr>
          <a:xfrm>
            <a:off x="301752" y="457200"/>
            <a:ext cx="8686800" cy="841248"/>
          </a:xfrm>
        </p:spPr>
        <p:txBody>
          <a:bodyPr/>
          <a:lstStyle/>
          <a:p>
            <a:r>
              <a:rPr lang="pt-BR" smtClean="0"/>
              <a:t>Clique para editar o estilo do título mestre</a:t>
            </a:r>
            <a:endParaRPr lang="en-US"/>
          </a:p>
        </p:txBody>
      </p:sp>
      <p:sp>
        <p:nvSpPr>
          <p:cNvPr id="14" name="Espaço Reservado para Conteúdo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3" name="Espaço Reservado para Conteúdo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Data 10"/>
          <p:cNvSpPr>
            <a:spLocks noGrp="1"/>
          </p:cNvSpPr>
          <p:nvPr>
            <p:ph type="dt" sz="half" idx="10"/>
          </p:nvPr>
        </p:nvSpPr>
        <p:spPr/>
        <p:txBody>
          <a:bodyPr/>
          <a:lstStyle>
            <a:lvl1pPr>
              <a:defRPr/>
            </a:lvl1pPr>
          </a:lstStyle>
          <a:p>
            <a:pPr>
              <a:defRPr/>
            </a:pPr>
            <a:fld id="{AD4BC879-B2ED-4463-A2F1-8E1AA78209EA}" type="datetimeFigureOut">
              <a:rPr lang="en-US"/>
              <a:pPr>
                <a:defRPr/>
              </a:pPr>
              <a:t>6/3/2009</a:t>
            </a:fld>
            <a:endParaRPr lang="en-US"/>
          </a:p>
        </p:txBody>
      </p:sp>
      <p:sp>
        <p:nvSpPr>
          <p:cNvPr id="6" name="Espaço Reservado para Rodapé 27"/>
          <p:cNvSpPr>
            <a:spLocks noGrp="1"/>
          </p:cNvSpPr>
          <p:nvPr>
            <p:ph type="ftr" sz="quarter" idx="11"/>
          </p:nvPr>
        </p:nvSpPr>
        <p:spPr/>
        <p:txBody>
          <a:bodyPr/>
          <a:lstStyle>
            <a:lvl1pPr>
              <a:defRPr/>
            </a:lvl1pPr>
          </a:lstStyle>
          <a:p>
            <a:pPr>
              <a:defRPr/>
            </a:pPr>
            <a:endParaRPr lang="en-US"/>
          </a:p>
        </p:txBody>
      </p:sp>
      <p:sp>
        <p:nvSpPr>
          <p:cNvPr id="7" name="Espaço Reservado para Número de Slide 4"/>
          <p:cNvSpPr>
            <a:spLocks noGrp="1"/>
          </p:cNvSpPr>
          <p:nvPr>
            <p:ph type="sldNum" sz="quarter" idx="12"/>
          </p:nvPr>
        </p:nvSpPr>
        <p:spPr/>
        <p:txBody>
          <a:bodyPr/>
          <a:lstStyle>
            <a:lvl1pPr>
              <a:defRPr/>
            </a:lvl1pPr>
          </a:lstStyle>
          <a:p>
            <a:pPr>
              <a:defRPr/>
            </a:pPr>
            <a:fld id="{1E9B9701-7765-4C2B-B6F7-9ED5C9E1415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7" name="Conector reto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Título 28"/>
          <p:cNvSpPr>
            <a:spLocks noGrp="1"/>
          </p:cNvSpPr>
          <p:nvPr>
            <p:ph type="title"/>
          </p:nvPr>
        </p:nvSpPr>
        <p:spPr>
          <a:xfrm>
            <a:off x="304800" y="5410200"/>
            <a:ext cx="8610600" cy="882650"/>
          </a:xfrm>
        </p:spPr>
        <p:txBody>
          <a:bodyPr/>
          <a:lstStyle>
            <a:lvl1pPr>
              <a:defRPr/>
            </a:lvl1pPr>
          </a:lstStyle>
          <a:p>
            <a:r>
              <a:rPr lang="pt-BR" smtClean="0"/>
              <a:t>Clique para editar o estilo do título mestre</a:t>
            </a:r>
            <a:endParaRPr lang="en-US"/>
          </a:p>
        </p:txBody>
      </p:sp>
      <p:sp>
        <p:nvSpPr>
          <p:cNvPr id="13" name="Espaço Reservado para Texto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pt-BR" smtClean="0"/>
              <a:t>Clique para editar os estilos do texto mestre</a:t>
            </a:r>
          </a:p>
        </p:txBody>
      </p:sp>
      <p:sp>
        <p:nvSpPr>
          <p:cNvPr id="25" name="Espaço Reservado para Texto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pt-BR" smtClean="0"/>
              <a:t>Clique para editar os estilos do texto mestre</a:t>
            </a:r>
          </a:p>
        </p:txBody>
      </p:sp>
      <p:sp>
        <p:nvSpPr>
          <p:cNvPr id="4" name="Espaço Reservado para Conteúdo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28" name="Espaço Reservado para Conteúdo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8" name="Espaço Reservado para Data 9"/>
          <p:cNvSpPr>
            <a:spLocks noGrp="1"/>
          </p:cNvSpPr>
          <p:nvPr>
            <p:ph type="dt" sz="half" idx="10"/>
          </p:nvPr>
        </p:nvSpPr>
        <p:spPr/>
        <p:txBody>
          <a:bodyPr/>
          <a:lstStyle>
            <a:lvl1pPr>
              <a:defRPr/>
            </a:lvl1pPr>
          </a:lstStyle>
          <a:p>
            <a:pPr>
              <a:defRPr/>
            </a:pPr>
            <a:fld id="{7A703C5B-AF2D-4BE1-B8E8-8421C4010A38}" type="datetimeFigureOut">
              <a:rPr lang="en-US"/>
              <a:pPr>
                <a:defRPr/>
              </a:pPr>
              <a:t>6/3/2009</a:t>
            </a:fld>
            <a:endParaRPr lang="en-US"/>
          </a:p>
        </p:txBody>
      </p:sp>
      <p:sp>
        <p:nvSpPr>
          <p:cNvPr id="9" name="Espaço Reservado para Rodapé 5"/>
          <p:cNvSpPr>
            <a:spLocks noGrp="1"/>
          </p:cNvSpPr>
          <p:nvPr>
            <p:ph type="ftr" sz="quarter" idx="11"/>
          </p:nvPr>
        </p:nvSpPr>
        <p:spPr/>
        <p:txBody>
          <a:bodyPr/>
          <a:lstStyle>
            <a:lvl1pPr>
              <a:defRPr/>
            </a:lvl1pPr>
          </a:lstStyle>
          <a:p>
            <a:pPr>
              <a:defRPr/>
            </a:pPr>
            <a:endParaRPr lang="en-US"/>
          </a:p>
        </p:txBody>
      </p:sp>
      <p:sp>
        <p:nvSpPr>
          <p:cNvPr id="10" name="Espaço Reservado para Número de Slide 6"/>
          <p:cNvSpPr>
            <a:spLocks noGrp="1"/>
          </p:cNvSpPr>
          <p:nvPr>
            <p:ph type="sldNum" sz="quarter" idx="12"/>
          </p:nvPr>
        </p:nvSpPr>
        <p:spPr>
          <a:xfrm>
            <a:off x="8229600" y="6477000"/>
            <a:ext cx="762000" cy="247650"/>
          </a:xfrm>
        </p:spPr>
        <p:txBody>
          <a:bodyPr/>
          <a:lstStyle>
            <a:lvl1pPr>
              <a:defRPr/>
            </a:lvl1pPr>
          </a:lstStyle>
          <a:p>
            <a:pPr>
              <a:defRPr/>
            </a:pPr>
            <a:fld id="{4A2B9BEE-66E6-4740-9D33-17293C057CA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30" name="Título 29"/>
          <p:cNvSpPr>
            <a:spLocks noGrp="1"/>
          </p:cNvSpPr>
          <p:nvPr>
            <p:ph type="title"/>
          </p:nvPr>
        </p:nvSpPr>
        <p:spPr>
          <a:xfrm>
            <a:off x="301752" y="457200"/>
            <a:ext cx="8686800" cy="841248"/>
          </a:xfrm>
        </p:spPr>
        <p:txBody>
          <a:bodyPr/>
          <a:lstStyle/>
          <a:p>
            <a:r>
              <a:rPr lang="pt-BR" smtClean="0"/>
              <a:t>Clique para editar o estilo do título mestre</a:t>
            </a:r>
            <a:endParaRPr lang="en-US"/>
          </a:p>
        </p:txBody>
      </p:sp>
      <p:sp>
        <p:nvSpPr>
          <p:cNvPr id="3" name="Espaço Reservado para Data 10"/>
          <p:cNvSpPr>
            <a:spLocks noGrp="1"/>
          </p:cNvSpPr>
          <p:nvPr>
            <p:ph type="dt" sz="half" idx="10"/>
          </p:nvPr>
        </p:nvSpPr>
        <p:spPr/>
        <p:txBody>
          <a:bodyPr/>
          <a:lstStyle>
            <a:lvl1pPr>
              <a:defRPr/>
            </a:lvl1pPr>
          </a:lstStyle>
          <a:p>
            <a:pPr>
              <a:defRPr/>
            </a:pPr>
            <a:fld id="{C536E117-CEA0-45F2-AF84-90C4631F8737}" type="datetimeFigureOut">
              <a:rPr lang="en-US"/>
              <a:pPr>
                <a:defRPr/>
              </a:pPr>
              <a:t>6/3/2009</a:t>
            </a:fld>
            <a:endParaRPr lang="en-US"/>
          </a:p>
        </p:txBody>
      </p:sp>
      <p:sp>
        <p:nvSpPr>
          <p:cNvPr id="4" name="Espaço Reservado para Rodapé 27"/>
          <p:cNvSpPr>
            <a:spLocks noGrp="1"/>
          </p:cNvSpPr>
          <p:nvPr>
            <p:ph type="ftr" sz="quarter" idx="11"/>
          </p:nvPr>
        </p:nvSpPr>
        <p:spPr/>
        <p:txBody>
          <a:bodyPr/>
          <a:lstStyle>
            <a:lvl1pPr>
              <a:defRPr/>
            </a:lvl1pPr>
          </a:lstStyle>
          <a:p>
            <a:pPr>
              <a:defRPr/>
            </a:pPr>
            <a:endParaRPr lang="en-US"/>
          </a:p>
        </p:txBody>
      </p:sp>
      <p:sp>
        <p:nvSpPr>
          <p:cNvPr id="5" name="Espaço Reservado para Número de Slide 4"/>
          <p:cNvSpPr>
            <a:spLocks noGrp="1"/>
          </p:cNvSpPr>
          <p:nvPr>
            <p:ph type="sldNum" sz="quarter" idx="12"/>
          </p:nvPr>
        </p:nvSpPr>
        <p:spPr/>
        <p:txBody>
          <a:bodyPr/>
          <a:lstStyle>
            <a:lvl1pPr>
              <a:defRPr/>
            </a:lvl1pPr>
          </a:lstStyle>
          <a:p>
            <a:pPr>
              <a:defRPr/>
            </a:pPr>
            <a:fld id="{6118A3E0-3632-40A2-9EFD-A77D09B25C8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2"/>
          <p:cNvSpPr>
            <a:spLocks noGrp="1"/>
          </p:cNvSpPr>
          <p:nvPr>
            <p:ph type="dt" sz="half" idx="10"/>
          </p:nvPr>
        </p:nvSpPr>
        <p:spPr/>
        <p:txBody>
          <a:bodyPr/>
          <a:lstStyle>
            <a:lvl1pPr>
              <a:defRPr/>
            </a:lvl1pPr>
          </a:lstStyle>
          <a:p>
            <a:pPr>
              <a:defRPr/>
            </a:pPr>
            <a:fld id="{AA4D4B06-EE06-4AFE-9EA2-8C80705335B9}" type="datetimeFigureOut">
              <a:rPr lang="en-US"/>
              <a:pPr>
                <a:defRPr/>
              </a:pPr>
              <a:t>6/3/2009</a:t>
            </a:fld>
            <a:endParaRPr lang="en-US"/>
          </a:p>
        </p:txBody>
      </p:sp>
      <p:sp>
        <p:nvSpPr>
          <p:cNvPr id="3" name="Espaço Reservado para Rodapé 23"/>
          <p:cNvSpPr>
            <a:spLocks noGrp="1"/>
          </p:cNvSpPr>
          <p:nvPr>
            <p:ph type="ftr" sz="quarter" idx="11"/>
          </p:nvPr>
        </p:nvSpPr>
        <p:spPr/>
        <p:txBody>
          <a:bodyPr/>
          <a:lstStyle>
            <a:lvl1pPr>
              <a:defRPr/>
            </a:lvl1pPr>
          </a:lstStyle>
          <a:p>
            <a:pPr>
              <a:defRPr/>
            </a:pPr>
            <a:endParaRPr lang="en-US"/>
          </a:p>
        </p:txBody>
      </p:sp>
      <p:sp>
        <p:nvSpPr>
          <p:cNvPr id="4" name="Espaço Reservado para Número de Slide 6"/>
          <p:cNvSpPr>
            <a:spLocks noGrp="1"/>
          </p:cNvSpPr>
          <p:nvPr>
            <p:ph type="sldNum" sz="quarter" idx="12"/>
          </p:nvPr>
        </p:nvSpPr>
        <p:spPr/>
        <p:txBody>
          <a:bodyPr/>
          <a:lstStyle>
            <a:lvl1pPr>
              <a:defRPr/>
            </a:lvl1pPr>
          </a:lstStyle>
          <a:p>
            <a:pPr>
              <a:defRPr/>
            </a:pPr>
            <a:fld id="{B5CB9D5B-8525-4D8E-B3A4-1E8E234315F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5" name="Conector reto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Título 11"/>
          <p:cNvSpPr>
            <a:spLocks noGrp="1"/>
          </p:cNvSpPr>
          <p:nvPr>
            <p:ph type="title"/>
          </p:nvPr>
        </p:nvSpPr>
        <p:spPr>
          <a:xfrm>
            <a:off x="457200" y="5486400"/>
            <a:ext cx="8458200" cy="520700"/>
          </a:xfrm>
        </p:spPr>
        <p:txBody>
          <a:bodyPr/>
          <a:lstStyle>
            <a:lvl1pPr algn="l">
              <a:buNone/>
              <a:defRPr sz="2000" b="1"/>
            </a:lvl1pPr>
          </a:lstStyle>
          <a:p>
            <a:r>
              <a:rPr lang="pt-BR" smtClean="0"/>
              <a:t>Clique para editar o estilo do título mestre</a:t>
            </a:r>
            <a:endParaRPr lang="en-US"/>
          </a:p>
        </p:txBody>
      </p:sp>
      <p:sp>
        <p:nvSpPr>
          <p:cNvPr id="26" name="Espaço Reservado para Texto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pt-BR" smtClean="0"/>
              <a:t>Clique para editar os estilos do texto mestre</a:t>
            </a:r>
          </a:p>
        </p:txBody>
      </p:sp>
      <p:sp>
        <p:nvSpPr>
          <p:cNvPr id="14" name="Espaço Reservado para Conteúdo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6" name="Espaço Reservado para Data 24"/>
          <p:cNvSpPr>
            <a:spLocks noGrp="1"/>
          </p:cNvSpPr>
          <p:nvPr>
            <p:ph type="dt" sz="half" idx="10"/>
          </p:nvPr>
        </p:nvSpPr>
        <p:spPr/>
        <p:txBody>
          <a:bodyPr/>
          <a:lstStyle>
            <a:lvl1pPr>
              <a:defRPr/>
            </a:lvl1pPr>
          </a:lstStyle>
          <a:p>
            <a:pPr>
              <a:defRPr/>
            </a:pPr>
            <a:fld id="{1E0ED1A0-B84A-42D2-BA27-41AE9C0E9847}" type="datetimeFigureOut">
              <a:rPr lang="en-US"/>
              <a:pPr>
                <a:defRPr/>
              </a:pPr>
              <a:t>6/3/2009</a:t>
            </a:fld>
            <a:endParaRPr lang="en-US"/>
          </a:p>
        </p:txBody>
      </p:sp>
      <p:sp>
        <p:nvSpPr>
          <p:cNvPr id="7" name="Espaço Reservado para Rodapé 28"/>
          <p:cNvSpPr>
            <a:spLocks noGrp="1"/>
          </p:cNvSpPr>
          <p:nvPr>
            <p:ph type="ftr" sz="quarter" idx="11"/>
          </p:nvPr>
        </p:nvSpPr>
        <p:spPr/>
        <p:txBody>
          <a:bodyPr/>
          <a:lstStyle>
            <a:lvl1pPr>
              <a:defRPr/>
            </a:lvl1pPr>
          </a:lstStyle>
          <a:p>
            <a:pPr>
              <a:defRPr/>
            </a:pPr>
            <a:endParaRPr lang="en-US"/>
          </a:p>
        </p:txBody>
      </p:sp>
      <p:sp>
        <p:nvSpPr>
          <p:cNvPr id="8" name="Espaço Reservado para Número de Slide 6"/>
          <p:cNvSpPr>
            <a:spLocks noGrp="1"/>
          </p:cNvSpPr>
          <p:nvPr>
            <p:ph type="sldNum" sz="quarter" idx="12"/>
          </p:nvPr>
        </p:nvSpPr>
        <p:spPr/>
        <p:txBody>
          <a:bodyPr/>
          <a:lstStyle>
            <a:lvl1pPr>
              <a:defRPr/>
            </a:lvl1pPr>
          </a:lstStyle>
          <a:p>
            <a:pPr>
              <a:defRPr/>
            </a:pPr>
            <a:fld id="{46975846-97BF-4590-8E21-7F3369FBDD5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3" name="Espaço Reservado para Imagem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pt-BR" noProof="0" smtClean="0"/>
              <a:t>Clique no ícone para adicionar uma imagem</a:t>
            </a:r>
            <a:endParaRPr lang="en-US" noProof="0" dirty="0"/>
          </a:p>
        </p:txBody>
      </p:sp>
      <p:sp>
        <p:nvSpPr>
          <p:cNvPr id="17" name="Título 16"/>
          <p:cNvSpPr>
            <a:spLocks noGrp="1"/>
          </p:cNvSpPr>
          <p:nvPr>
            <p:ph type="title"/>
          </p:nvPr>
        </p:nvSpPr>
        <p:spPr>
          <a:xfrm>
            <a:off x="381000" y="4993760"/>
            <a:ext cx="5867400" cy="522288"/>
          </a:xfrm>
        </p:spPr>
        <p:txBody>
          <a:bodyPr/>
          <a:lstStyle>
            <a:lvl1pPr algn="l">
              <a:buNone/>
              <a:defRPr sz="2000" b="1"/>
            </a:lvl1pPr>
          </a:lstStyle>
          <a:p>
            <a:r>
              <a:rPr lang="pt-BR" smtClean="0"/>
              <a:t>Clique para editar o estilo do título mestre</a:t>
            </a:r>
            <a:endParaRPr lang="en-US"/>
          </a:p>
        </p:txBody>
      </p:sp>
      <p:sp>
        <p:nvSpPr>
          <p:cNvPr id="26" name="Espaço Reservado para Texto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pt-BR" smtClean="0"/>
              <a:t>Clique para editar os estilos do texto mestre</a:t>
            </a:r>
          </a:p>
        </p:txBody>
      </p:sp>
      <p:sp>
        <p:nvSpPr>
          <p:cNvPr id="5" name="Espaço Reservado para Data 6"/>
          <p:cNvSpPr>
            <a:spLocks noGrp="1"/>
          </p:cNvSpPr>
          <p:nvPr>
            <p:ph type="dt" sz="half" idx="10"/>
          </p:nvPr>
        </p:nvSpPr>
        <p:spPr/>
        <p:txBody>
          <a:bodyPr/>
          <a:lstStyle>
            <a:lvl1pPr>
              <a:defRPr/>
            </a:lvl1pPr>
          </a:lstStyle>
          <a:p>
            <a:pPr>
              <a:defRPr/>
            </a:pPr>
            <a:fld id="{060AD8B6-AD03-44E0-B47E-2A57CE495DAC}" type="datetimeFigureOut">
              <a:rPr lang="en-US"/>
              <a:pPr>
                <a:defRPr/>
              </a:pPr>
              <a:t>6/3/2009</a:t>
            </a:fld>
            <a:endParaRPr lang="en-US"/>
          </a:p>
        </p:txBody>
      </p:sp>
      <p:sp>
        <p:nvSpPr>
          <p:cNvPr id="6" name="Espaço Reservado para Rodapé 4"/>
          <p:cNvSpPr>
            <a:spLocks noGrp="1"/>
          </p:cNvSpPr>
          <p:nvPr>
            <p:ph type="ftr" sz="quarter" idx="11"/>
          </p:nvPr>
        </p:nvSpPr>
        <p:spPr/>
        <p:txBody>
          <a:bodyPr/>
          <a:lstStyle>
            <a:lvl1pPr>
              <a:defRPr/>
            </a:lvl1pPr>
          </a:lstStyle>
          <a:p>
            <a:pPr>
              <a:defRPr/>
            </a:pPr>
            <a:endParaRPr lang="en-US"/>
          </a:p>
        </p:txBody>
      </p:sp>
      <p:sp>
        <p:nvSpPr>
          <p:cNvPr id="7" name="Espaço Reservado para Número de Slide 30"/>
          <p:cNvSpPr>
            <a:spLocks noGrp="1"/>
          </p:cNvSpPr>
          <p:nvPr>
            <p:ph type="sldNum" sz="quarter" idx="12"/>
          </p:nvPr>
        </p:nvSpPr>
        <p:spPr/>
        <p:txBody>
          <a:bodyPr/>
          <a:lstStyle>
            <a:lvl1pPr>
              <a:defRPr/>
            </a:lvl1pPr>
          </a:lstStyle>
          <a:p>
            <a:pPr>
              <a:defRPr/>
            </a:pPr>
            <a:fld id="{8EC35556-E5D2-427A-9FDB-88AC2BAB41A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ector reto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389" name="Espaço Reservado para Texto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smtClean="0"/>
          </a:p>
        </p:txBody>
      </p:sp>
      <p:sp>
        <p:nvSpPr>
          <p:cNvPr id="11" name="Espaço Reservado para Data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defRPr>
            </a:lvl1pPr>
          </a:lstStyle>
          <a:p>
            <a:pPr>
              <a:defRPr/>
            </a:pPr>
            <a:fld id="{119E7733-A3D0-4FC8-9100-DF90089EC0CC}" type="datetimeFigureOut">
              <a:rPr lang="en-US"/>
              <a:pPr>
                <a:defRPr/>
              </a:pPr>
              <a:t>6/3/2009</a:t>
            </a:fld>
            <a:endParaRPr lang="en-US"/>
          </a:p>
        </p:txBody>
      </p:sp>
      <p:sp>
        <p:nvSpPr>
          <p:cNvPr id="28" name="Espaço Reservado para Rodapé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pPr>
              <a:defRPr/>
            </a:pPr>
            <a:endParaRPr lang="en-US"/>
          </a:p>
        </p:txBody>
      </p:sp>
      <p:sp>
        <p:nvSpPr>
          <p:cNvPr id="5" name="Espaço Reservado para Número de Slide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pPr>
              <a:defRPr/>
            </a:pPr>
            <a:fld id="{D425BE57-147D-4CD2-AD75-2121DC5FC051}" type="slidenum">
              <a:rPr lang="en-US"/>
              <a:pPr>
                <a:defRPr/>
              </a:pPr>
              <a:t>‹#›</a:t>
            </a:fld>
            <a:endParaRPr lang="en-US"/>
          </a:p>
        </p:txBody>
      </p:sp>
      <p:sp>
        <p:nvSpPr>
          <p:cNvPr id="10" name="Espaço Reservado para Título 9"/>
          <p:cNvSpPr>
            <a:spLocks noGrp="1"/>
          </p:cNvSpPr>
          <p:nvPr>
            <p:ph type="title"/>
          </p:nvPr>
        </p:nvSpPr>
        <p:spPr>
          <a:xfrm>
            <a:off x="304800" y="457200"/>
            <a:ext cx="8686800" cy="838200"/>
          </a:xfrm>
          <a:prstGeom prst="rect">
            <a:avLst/>
          </a:prstGeom>
        </p:spPr>
        <p:txBody>
          <a:bodyPr vert="horz" anchor="ctr">
            <a:normAutofit/>
          </a:bodyPr>
          <a:lstStyle/>
          <a:p>
            <a:r>
              <a:rPr lang="pt-BR" smtClean="0"/>
              <a:t>Clique para editar o estilo do título mestre</a:t>
            </a:r>
            <a:endParaRPr lang="en-US"/>
          </a:p>
        </p:txBody>
      </p:sp>
      <p:sp>
        <p:nvSpPr>
          <p:cNvPr id="9" name="Conector reto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Conector reto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3" r:id="rId4"/>
    <p:sldLayoutId id="2147483807" r:id="rId5"/>
    <p:sldLayoutId id="2147483802" r:id="rId6"/>
    <p:sldLayoutId id="2147483808" r:id="rId7"/>
    <p:sldLayoutId id="2147483809" r:id="rId8"/>
    <p:sldLayoutId id="2147483810" r:id="rId9"/>
    <p:sldLayoutId id="2147483801" r:id="rId10"/>
    <p:sldLayoutId id="2147483811"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csmonitor.com/" TargetMode="External"/><Relationship Id="rId2" Type="http://schemas.openxmlformats.org/officeDocument/2006/relationships/hyperlink" Target="http://www.ibge.gov.br/english/" TargetMode="External"/><Relationship Id="rId1" Type="http://schemas.openxmlformats.org/officeDocument/2006/relationships/slideLayout" Target="../slideLayouts/slideLayout2.xml"/><Relationship Id="rId5" Type="http://schemas.openxmlformats.org/officeDocument/2006/relationships/hyperlink" Target="http://www.doingbusiness.org/Documents/CountryProfiles/BRA.pdf" TargetMode="External"/><Relationship Id="rId4" Type="http://schemas.openxmlformats.org/officeDocument/2006/relationships/hyperlink" Target="http://www.doingbusiness.org/ExploreEconomies/?economyid=28"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Documento_do_Microsoft_Office_Word1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eaLnBrk="1" fontAlgn="auto" hangingPunct="1">
              <a:spcAft>
                <a:spcPts val="0"/>
              </a:spcAft>
              <a:defRPr/>
            </a:pPr>
            <a:r>
              <a:rPr lang="en-US" dirty="0" smtClean="0"/>
              <a:t>DOING BUSINESS IN BRAZIL</a:t>
            </a:r>
            <a:endParaRPr lang="en-US" dirty="0"/>
          </a:p>
        </p:txBody>
      </p:sp>
      <p:sp>
        <p:nvSpPr>
          <p:cNvPr id="3" name="Subtítulo 2"/>
          <p:cNvSpPr>
            <a:spLocks noGrp="1"/>
          </p:cNvSpPr>
          <p:nvPr>
            <p:ph type="subTitle" idx="1"/>
          </p:nvPr>
        </p:nvSpPr>
        <p:spPr/>
        <p:txBody>
          <a:bodyPr>
            <a:normAutofit fontScale="55000" lnSpcReduction="20000"/>
          </a:bodyPr>
          <a:lstStyle/>
          <a:p>
            <a:pPr eaLnBrk="1" fontAlgn="auto" hangingPunct="1">
              <a:spcAft>
                <a:spcPts val="0"/>
              </a:spcAft>
              <a:buFont typeface="Wingdings 2"/>
              <a:buNone/>
              <a:defRPr/>
            </a:pPr>
            <a:r>
              <a:rPr lang="en-US" dirty="0" err="1" smtClean="0"/>
              <a:t>Saulo</a:t>
            </a:r>
            <a:r>
              <a:rPr lang="en-US" dirty="0" smtClean="0"/>
              <a:t> </a:t>
            </a:r>
            <a:r>
              <a:rPr lang="en-US" dirty="0" err="1" smtClean="0"/>
              <a:t>Gouveia</a:t>
            </a:r>
            <a:endParaRPr lang="en-US" dirty="0" smtClean="0"/>
          </a:p>
          <a:p>
            <a:pPr eaLnBrk="1" fontAlgn="auto" hangingPunct="1">
              <a:spcAft>
                <a:spcPts val="0"/>
              </a:spcAft>
              <a:buFont typeface="Wingdings 2"/>
              <a:buNone/>
              <a:defRPr/>
            </a:pPr>
            <a:r>
              <a:rPr lang="en-US" dirty="0" smtClean="0"/>
              <a:t>Assistant Professor of Portuguese</a:t>
            </a:r>
          </a:p>
          <a:p>
            <a:pPr eaLnBrk="1" fontAlgn="auto" hangingPunct="1">
              <a:spcAft>
                <a:spcPts val="0"/>
              </a:spcAft>
              <a:buFont typeface="Wingdings 2"/>
              <a:buNone/>
              <a:defRPr/>
            </a:pPr>
            <a:r>
              <a:rPr lang="en-US" dirty="0" smtClean="0"/>
              <a:t>Michigan State University</a:t>
            </a:r>
          </a:p>
          <a:p>
            <a:pPr eaLnBrk="1" fontAlgn="auto" hangingPunct="1">
              <a:spcAft>
                <a:spcPts val="0"/>
              </a:spcAft>
              <a:buFont typeface="Wingdings 2"/>
              <a:buNone/>
              <a:defRPr/>
            </a:pPr>
            <a:r>
              <a:rPr lang="en-US" dirty="0" smtClean="0"/>
              <a:t>Department of Spanish and Portuguese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eaLnBrk="1" hangingPunct="1"/>
            <a:r>
              <a:rPr lang="pt-BR" cap="none" smtClean="0">
                <a:effectLst/>
              </a:rPr>
              <a:t>Economy (cont)</a:t>
            </a:r>
            <a:endParaRPr lang="en-US" cap="none" smtClean="0">
              <a:effectLst/>
            </a:endParaRPr>
          </a:p>
        </p:txBody>
      </p:sp>
      <p:sp>
        <p:nvSpPr>
          <p:cNvPr id="23554" name="Rectangle 3"/>
          <p:cNvSpPr>
            <a:spLocks noGrp="1"/>
          </p:cNvSpPr>
          <p:nvPr>
            <p:ph type="body" idx="4294967295"/>
          </p:nvPr>
        </p:nvSpPr>
        <p:spPr/>
        <p:txBody>
          <a:bodyPr/>
          <a:lstStyle/>
          <a:p>
            <a:pPr eaLnBrk="1" hangingPunct="1">
              <a:lnSpc>
                <a:spcPct val="90000"/>
              </a:lnSpc>
              <a:buFont typeface="Wingdings 2" pitchFamily="18" charset="2"/>
              <a:buNone/>
            </a:pPr>
            <a:r>
              <a:rPr lang="pt-BR" sz="2400" b="1" smtClean="0"/>
              <a:t>Aircraft Parts</a:t>
            </a:r>
            <a:endParaRPr lang="pt-BR" sz="2400" smtClean="0"/>
          </a:p>
          <a:p>
            <a:pPr eaLnBrk="1" hangingPunct="1">
              <a:lnSpc>
                <a:spcPct val="90000"/>
              </a:lnSpc>
            </a:pPr>
            <a:r>
              <a:rPr lang="pt-BR" sz="2400" smtClean="0"/>
              <a:t>Brazil imported $1.6 billion in aircraft parts (Jan to Aug 2008)</a:t>
            </a:r>
          </a:p>
          <a:p>
            <a:pPr eaLnBrk="1" hangingPunct="1">
              <a:lnSpc>
                <a:spcPct val="90000"/>
              </a:lnSpc>
            </a:pPr>
            <a:r>
              <a:rPr lang="pt-BR" sz="2400" smtClean="0"/>
              <a:t>Embraer, a world leader in small aircraft production, projects an increase of 5% a year from 2009 to 2028 in demand for jets. </a:t>
            </a:r>
          </a:p>
          <a:p>
            <a:pPr eaLnBrk="1" hangingPunct="1">
              <a:lnSpc>
                <a:spcPct val="90000"/>
              </a:lnSpc>
            </a:pPr>
            <a:r>
              <a:rPr lang="pt-BR" sz="2400" smtClean="0"/>
              <a:t>U.S. is Embraer’s largest customer (60% of purchases)</a:t>
            </a:r>
          </a:p>
          <a:p>
            <a:pPr eaLnBrk="1" hangingPunct="1">
              <a:lnSpc>
                <a:spcPct val="90000"/>
              </a:lnSpc>
              <a:buFont typeface="Wingdings 2" pitchFamily="18" charset="2"/>
              <a:buNone/>
            </a:pPr>
            <a:endParaRPr lang="pt-BR" sz="2400" smtClean="0"/>
          </a:p>
          <a:p>
            <a:pPr eaLnBrk="1" hangingPunct="1">
              <a:lnSpc>
                <a:spcPct val="90000"/>
              </a:lnSpc>
              <a:buFont typeface="Wingdings 2" pitchFamily="18" charset="2"/>
              <a:buNone/>
            </a:pPr>
            <a:r>
              <a:rPr lang="pt-BR" sz="2400" b="1" smtClean="0"/>
              <a:t>Airports</a:t>
            </a:r>
            <a:endParaRPr lang="pt-BR" sz="2400" smtClean="0"/>
          </a:p>
          <a:p>
            <a:pPr eaLnBrk="1" hangingPunct="1">
              <a:lnSpc>
                <a:spcPct val="90000"/>
              </a:lnSpc>
            </a:pPr>
            <a:r>
              <a:rPr lang="pt-BR" sz="2400" smtClean="0"/>
              <a:t>Brazilian government will announce major changes in airports</a:t>
            </a:r>
          </a:p>
          <a:p>
            <a:pPr lvl="1" eaLnBrk="1" hangingPunct="1">
              <a:lnSpc>
                <a:spcPct val="90000"/>
              </a:lnSpc>
            </a:pPr>
            <a:r>
              <a:rPr lang="pt-BR" sz="2000" smtClean="0"/>
              <a:t>Privatization of 2 major airports (Galeão, RJ &amp; Viracopos, Campinas, SP).</a:t>
            </a:r>
          </a:p>
          <a:p>
            <a:pPr lvl="1" eaLnBrk="1" hangingPunct="1">
              <a:lnSpc>
                <a:spcPct val="90000"/>
              </a:lnSpc>
            </a:pPr>
            <a:r>
              <a:rPr lang="pt-BR" sz="2000" smtClean="0"/>
              <a:t>Investment of $ 1 billion in airport modernization in 2009.</a:t>
            </a:r>
            <a:endParaRPr lang="en-US" sz="20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eaLnBrk="1" hangingPunct="1"/>
            <a:r>
              <a:rPr lang="pt-BR" cap="none" smtClean="0">
                <a:effectLst/>
              </a:rPr>
              <a:t>Economy (cont)</a:t>
            </a:r>
            <a:endParaRPr lang="en-US" cap="none" smtClean="0">
              <a:effectLst/>
            </a:endParaRPr>
          </a:p>
        </p:txBody>
      </p:sp>
      <p:sp>
        <p:nvSpPr>
          <p:cNvPr id="24578" name="Rectangle 3"/>
          <p:cNvSpPr>
            <a:spLocks noGrp="1"/>
          </p:cNvSpPr>
          <p:nvPr>
            <p:ph type="body" idx="4294967295"/>
          </p:nvPr>
        </p:nvSpPr>
        <p:spPr/>
        <p:txBody>
          <a:bodyPr/>
          <a:lstStyle/>
          <a:p>
            <a:pPr eaLnBrk="1" hangingPunct="1">
              <a:buFont typeface="Wingdings 2" pitchFamily="18" charset="2"/>
              <a:buNone/>
            </a:pPr>
            <a:r>
              <a:rPr lang="pt-BR" sz="2400" b="1" smtClean="0"/>
              <a:t>Electrical Parts and Systems</a:t>
            </a:r>
          </a:p>
          <a:p>
            <a:pPr eaLnBrk="1" hangingPunct="1"/>
            <a:r>
              <a:rPr lang="en-US" sz="2000" smtClean="0"/>
              <a:t>10th among the largest world power operators. </a:t>
            </a:r>
          </a:p>
          <a:p>
            <a:pPr eaLnBrk="1" hangingPunct="1">
              <a:buFont typeface="Wingdings 2" pitchFamily="18" charset="2"/>
              <a:buNone/>
            </a:pPr>
            <a:endParaRPr lang="en-US" sz="2000" smtClean="0"/>
          </a:p>
          <a:p>
            <a:pPr eaLnBrk="1" hangingPunct="1"/>
            <a:r>
              <a:rPr lang="en-US" sz="2000" smtClean="0"/>
              <a:t>Electricity generation is largely in federal and state hands.</a:t>
            </a:r>
          </a:p>
          <a:p>
            <a:pPr eaLnBrk="1" hangingPunct="1"/>
            <a:endParaRPr lang="en-US" sz="2000" smtClean="0"/>
          </a:p>
          <a:p>
            <a:pPr eaLnBrk="1" hangingPunct="1"/>
            <a:r>
              <a:rPr lang="en-US" sz="2000" smtClean="0"/>
              <a:t>State-owned power company, Eletrobras, controls over 40% of installed generation capacity. Hydroelectricity accounts for 77% of it.</a:t>
            </a:r>
          </a:p>
          <a:p>
            <a:pPr eaLnBrk="1" hangingPunct="1">
              <a:buFont typeface="Wingdings 2" pitchFamily="18" charset="2"/>
              <a:buNone/>
            </a:pPr>
            <a:endParaRPr lang="en-US" sz="2000" smtClean="0"/>
          </a:p>
          <a:p>
            <a:pPr eaLnBrk="1" hangingPunct="1"/>
            <a:r>
              <a:rPr lang="en-US" sz="2000" smtClean="0"/>
              <a:t>Hydroelectricity should be reduced to 75.9%, while natural gas power plants may increase from 10.7% to 12%, and nuclear generation may reach 4 to 5%. In addition to the sale of equipment opportunities also exist in investing in power generation plants through power auctions</a:t>
            </a:r>
            <a:r>
              <a:rPr lang="en-US" sz="2000" smtClean="0">
                <a:solidFill>
                  <a:schemeClr val="tx1"/>
                </a:solidFill>
              </a:rPr>
              <a:t>.</a:t>
            </a:r>
            <a:endParaRPr lang="pt-BR" sz="2000" smtClean="0">
              <a:solidFill>
                <a:schemeClr val="tx1"/>
              </a:solidFill>
            </a:endParaRPr>
          </a:p>
          <a:p>
            <a:pPr eaLnBrk="1" hangingPunct="1"/>
            <a:endParaRPr lang="pt-BR" smtClean="0"/>
          </a:p>
          <a:p>
            <a:pPr eaLnBrk="1" hangingPunct="1">
              <a:buFont typeface="Wingdings 2" pitchFamily="18" charset="2"/>
              <a:buNone/>
            </a:pPr>
            <a:endParaRPr lang="pt-BR"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eaLnBrk="1" hangingPunct="1"/>
            <a:r>
              <a:rPr lang="pt-BR" cap="none" smtClean="0">
                <a:effectLst/>
              </a:rPr>
              <a:t>Economy (cont)</a:t>
            </a:r>
            <a:endParaRPr lang="en-US" cap="none" smtClean="0">
              <a:effectLst/>
            </a:endParaRPr>
          </a:p>
        </p:txBody>
      </p:sp>
      <p:sp>
        <p:nvSpPr>
          <p:cNvPr id="25602" name="Rectangle 3"/>
          <p:cNvSpPr>
            <a:spLocks noGrp="1"/>
          </p:cNvSpPr>
          <p:nvPr>
            <p:ph type="body" idx="4294967295"/>
          </p:nvPr>
        </p:nvSpPr>
        <p:spPr/>
        <p:txBody>
          <a:bodyPr/>
          <a:lstStyle/>
          <a:p>
            <a:pPr eaLnBrk="1" hangingPunct="1">
              <a:buFont typeface="Wingdings 2" pitchFamily="18" charset="2"/>
              <a:buNone/>
            </a:pPr>
            <a:r>
              <a:rPr lang="pt-BR" sz="2400" b="1" smtClean="0"/>
              <a:t>Computer Hardware/Information Technology</a:t>
            </a:r>
            <a:endParaRPr lang="pt-BR" sz="2000" smtClean="0"/>
          </a:p>
          <a:p>
            <a:pPr eaLnBrk="1" hangingPunct="1"/>
            <a:r>
              <a:rPr lang="en-US" sz="2000" smtClean="0"/>
              <a:t>Factors that support the growth of the IT industry in Brazil are a stable economy, strong local currency and availability of loans. In 2008, Brazil invested US$ 24 billion in information technology. Of this amount, US$ 12.5 billion was invested in computer hardware, US$ 8.5 billion in IT Services and US$ 3 billion in computer software. </a:t>
            </a:r>
          </a:p>
          <a:p>
            <a:pPr eaLnBrk="1" hangingPunct="1">
              <a:buFont typeface="Wingdings 2" pitchFamily="18" charset="2"/>
              <a:buNone/>
            </a:pPr>
            <a:endParaRPr lang="en-US" sz="2000" smtClean="0"/>
          </a:p>
          <a:p>
            <a:pPr eaLnBrk="1" hangingPunct="1"/>
            <a:r>
              <a:rPr lang="en-US" sz="2000" smtClean="0"/>
              <a:t>Sales of 10.7 million units of PCs in Brazil in 2007 – desktops and laptops – represent a growth of 38% compared to 2006.  Laptops presented an extraordinary growth of 153% in 2007, a total of 1.5 million units sold. </a:t>
            </a:r>
          </a:p>
          <a:p>
            <a:pPr eaLnBrk="1" hangingPunct="1">
              <a:buFont typeface="Wingdings 2" pitchFamily="18" charset="2"/>
              <a:buNone/>
            </a:pPr>
            <a:endParaRPr lang="pt-BR" sz="2000" smtClean="0"/>
          </a:p>
          <a:p>
            <a:pPr eaLnBrk="1" hangingPunct="1">
              <a:buFont typeface="Wingdings 2" pitchFamily="18" charset="2"/>
              <a:buNone/>
            </a:pPr>
            <a:endParaRPr lang="pt-BR" smtClean="0"/>
          </a:p>
          <a:p>
            <a:pPr eaLnBrk="1" hangingPunct="1">
              <a:buFont typeface="Wingdings 2" pitchFamily="18" charset="2"/>
              <a:buNone/>
            </a:pPr>
            <a:endParaRPr lang="pt-BR" smtClean="0"/>
          </a:p>
          <a:p>
            <a:pPr eaLnBrk="1" hangingPunct="1">
              <a:buFont typeface="Wingdings 2" pitchFamily="18" charset="2"/>
              <a:buNone/>
            </a:pPr>
            <a:endParaRPr lang="en-US" smtClean="0"/>
          </a:p>
          <a:p>
            <a:pPr eaLnBrk="1" hangingPunct="1">
              <a:buFont typeface="Wingdings 2" pitchFamily="18" charset="2"/>
              <a:buNone/>
            </a:pPr>
            <a:endParaRPr lang="pt-BR" smtClean="0"/>
          </a:p>
          <a:p>
            <a:pPr eaLnBrk="1" hangingPunct="1">
              <a:buFont typeface="Wingdings 2" pitchFamily="18" charset="2"/>
              <a:buNone/>
            </a:pPr>
            <a:endParaRPr lang="pt-BR"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eaLnBrk="1" hangingPunct="1"/>
            <a:r>
              <a:rPr lang="pt-BR" cap="none" smtClean="0">
                <a:effectLst/>
              </a:rPr>
              <a:t>Economy (cont)</a:t>
            </a:r>
            <a:endParaRPr lang="en-US" cap="none" smtClean="0">
              <a:effectLst/>
            </a:endParaRPr>
          </a:p>
        </p:txBody>
      </p:sp>
      <p:sp>
        <p:nvSpPr>
          <p:cNvPr id="26626" name="Rectangle 3"/>
          <p:cNvSpPr>
            <a:spLocks noGrp="1"/>
          </p:cNvSpPr>
          <p:nvPr>
            <p:ph type="body" idx="4294967295"/>
          </p:nvPr>
        </p:nvSpPr>
        <p:spPr/>
        <p:txBody>
          <a:bodyPr/>
          <a:lstStyle/>
          <a:p>
            <a:pPr eaLnBrk="1" hangingPunct="1">
              <a:buFont typeface="Wingdings 2" pitchFamily="18" charset="2"/>
              <a:buNone/>
            </a:pPr>
            <a:r>
              <a:rPr lang="pt-BR" sz="2400" b="1" smtClean="0"/>
              <a:t>Oil &amp; Gas</a:t>
            </a:r>
          </a:p>
          <a:p>
            <a:pPr eaLnBrk="1" hangingPunct="1"/>
            <a:r>
              <a:rPr lang="en-US" sz="2000" smtClean="0"/>
              <a:t>Brazil ranks 17th in world in terms of proven oil reserves. It is not part of the Organization of Petroleum Exporting Countries (OPEC). The new large oil and gas discoveries (Tupi and Jupiter) that Petrobras made in late 2007 under the pre-salt layer could turn Brazil into an oil giant. </a:t>
            </a:r>
          </a:p>
          <a:p>
            <a:pPr eaLnBrk="1" hangingPunct="1">
              <a:buFont typeface="Wingdings 2" pitchFamily="18" charset="2"/>
              <a:buNone/>
            </a:pPr>
            <a:endParaRPr lang="en-US" sz="2000" smtClean="0"/>
          </a:p>
          <a:p>
            <a:pPr eaLnBrk="1" hangingPunct="1"/>
            <a:r>
              <a:rPr lang="en-US" sz="2000" smtClean="0"/>
              <a:t>Since state-owned Petrobras’ monopoly ended in 1998, over 50 international firms have entered Brazil.</a:t>
            </a:r>
          </a:p>
          <a:p>
            <a:pPr eaLnBrk="1" hangingPunct="1"/>
            <a:endParaRPr lang="pt-BR" sz="2000" smtClean="0"/>
          </a:p>
          <a:p>
            <a:pPr eaLnBrk="1" hangingPunct="1"/>
            <a:r>
              <a:rPr lang="en-US" sz="2000" smtClean="0"/>
              <a:t>Petrobras, Brazil’s largest company with net revenues of US$ 85.3 billion is a publicly traded state-owned energy company ranked among the top 15 oil companies in the world. Currently, Petrobras maintains 109 oil production platforms in Brazil. </a:t>
            </a:r>
          </a:p>
          <a:p>
            <a:pPr eaLnBrk="1" hangingPunct="1"/>
            <a:endParaRPr lang="en-US" sz="2000" smtClean="0"/>
          </a:p>
          <a:p>
            <a:pPr eaLnBrk="1" hangingPunct="1">
              <a:buFont typeface="Wingdings 2" pitchFamily="18" charset="2"/>
              <a:buNone/>
            </a:pPr>
            <a:endParaRPr lang="pt-BR" sz="2000" smtClean="0"/>
          </a:p>
          <a:p>
            <a:pPr eaLnBrk="1" hangingPunct="1">
              <a:buFont typeface="Wingdings 2" pitchFamily="18" charset="2"/>
              <a:buNone/>
            </a:pPr>
            <a:endParaRPr lang="pt-BR" smtClean="0"/>
          </a:p>
          <a:p>
            <a:pPr eaLnBrk="1" hangingPunct="1">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pt-BR" cap="none" smtClean="0">
                <a:effectLst/>
              </a:rPr>
              <a:t>Economy (cont)</a:t>
            </a:r>
            <a:endParaRPr lang="en-US" cap="none" smtClean="0">
              <a:effectLst/>
            </a:endParaRPr>
          </a:p>
        </p:txBody>
      </p:sp>
      <p:sp>
        <p:nvSpPr>
          <p:cNvPr id="27650" name="Rectangle 3"/>
          <p:cNvSpPr>
            <a:spLocks noGrp="1"/>
          </p:cNvSpPr>
          <p:nvPr>
            <p:ph type="body" idx="4294967295"/>
          </p:nvPr>
        </p:nvSpPr>
        <p:spPr/>
        <p:txBody>
          <a:bodyPr/>
          <a:lstStyle/>
          <a:p>
            <a:pPr eaLnBrk="1" hangingPunct="1">
              <a:lnSpc>
                <a:spcPct val="80000"/>
              </a:lnSpc>
              <a:buFont typeface="Wingdings 2" pitchFamily="18" charset="2"/>
              <a:buNone/>
            </a:pPr>
            <a:r>
              <a:rPr lang="pt-BR" sz="2400" b="1" smtClean="0"/>
              <a:t>Pharmaceuticals</a:t>
            </a:r>
            <a:endParaRPr lang="pt-BR" sz="2400" smtClean="0"/>
          </a:p>
          <a:p>
            <a:pPr eaLnBrk="1" hangingPunct="1">
              <a:lnSpc>
                <a:spcPct val="80000"/>
              </a:lnSpc>
            </a:pPr>
            <a:r>
              <a:rPr lang="pt-BR" sz="2400" smtClean="0"/>
              <a:t>The Brazilian pharmaceutical industry is comprised of 270 companies, a total market value of US$ 17 billion in 2008, with an estimated 20% growth. Brazil is among the five largest pharmaceutical markets in the world in terms of unit sales</a:t>
            </a:r>
            <a:r>
              <a:rPr lang="pt-BR" sz="1600" smtClean="0"/>
              <a:t>. </a:t>
            </a:r>
          </a:p>
          <a:p>
            <a:pPr eaLnBrk="1" hangingPunct="1">
              <a:lnSpc>
                <a:spcPct val="80000"/>
              </a:lnSpc>
            </a:pPr>
            <a:endParaRPr lang="pt-BR" sz="1600" smtClean="0"/>
          </a:p>
          <a:p>
            <a:pPr>
              <a:lnSpc>
                <a:spcPct val="80000"/>
              </a:lnSpc>
            </a:pPr>
            <a:r>
              <a:rPr lang="pt-BR" sz="2400" smtClean="0"/>
              <a:t>The generic drug market is growing rapidly. Nearly all generic production is purchased by state public health care systems as part of the program to distribute medicine to the poor. It is estimated that the generic market will reach US$ 1 billion in sales. </a:t>
            </a:r>
          </a:p>
          <a:p>
            <a:pPr eaLnBrk="1" hangingPunct="1">
              <a:lnSpc>
                <a:spcPct val="80000"/>
              </a:lnSpc>
            </a:pPr>
            <a:endParaRPr lang="pt-BR" sz="2400" smtClean="0"/>
          </a:p>
          <a:p>
            <a:pPr eaLnBrk="1" hangingPunct="1">
              <a:lnSpc>
                <a:spcPct val="80000"/>
              </a:lnSpc>
            </a:pPr>
            <a:endParaRPr lang="pt-BR" sz="2800" smtClean="0"/>
          </a:p>
          <a:p>
            <a:pPr eaLnBrk="1" hangingPunct="1">
              <a:lnSpc>
                <a:spcPct val="80000"/>
              </a:lnSpc>
            </a:pPr>
            <a:endParaRPr lang="pt-BR" sz="700" smtClean="0"/>
          </a:p>
          <a:p>
            <a:pPr eaLnBrk="1" hangingPunct="1">
              <a:lnSpc>
                <a:spcPct val="80000"/>
              </a:lnSpc>
              <a:buFont typeface="Wingdings 2" pitchFamily="18" charset="2"/>
              <a:buNone/>
            </a:pPr>
            <a:endParaRPr lang="pt-BR" sz="700" smtClean="0"/>
          </a:p>
          <a:p>
            <a:pPr eaLnBrk="1" hangingPunct="1">
              <a:lnSpc>
                <a:spcPct val="80000"/>
              </a:lnSpc>
              <a:buFont typeface="Wingdings 2" pitchFamily="18" charset="2"/>
              <a:buNone/>
            </a:pPr>
            <a:endParaRPr lang="pt-BR" sz="700" smtClean="0"/>
          </a:p>
          <a:p>
            <a:pPr eaLnBrk="1" hangingPunct="1">
              <a:lnSpc>
                <a:spcPct val="80000"/>
              </a:lnSpc>
              <a:buFont typeface="Wingdings 2" pitchFamily="18" charset="2"/>
              <a:buNone/>
            </a:pPr>
            <a:endParaRPr lang="pt-BR" sz="700" smtClean="0"/>
          </a:p>
          <a:p>
            <a:pPr>
              <a:lnSpc>
                <a:spcPct val="80000"/>
              </a:lnSpc>
              <a:buFont typeface="Wingdings 2" pitchFamily="18" charset="2"/>
              <a:buNone/>
            </a:pPr>
            <a:endParaRPr lang="pt-BR" sz="2800" b="1" smtClean="0"/>
          </a:p>
          <a:p>
            <a:pPr>
              <a:lnSpc>
                <a:spcPct val="80000"/>
              </a:lnSpc>
              <a:buFont typeface="Wingdings 2" pitchFamily="18" charset="2"/>
              <a:buNone/>
            </a:pPr>
            <a:endParaRPr lang="pt-BR" sz="700" smtClean="0"/>
          </a:p>
          <a:p>
            <a:pPr>
              <a:lnSpc>
                <a:spcPct val="80000"/>
              </a:lnSpc>
              <a:buFont typeface="Wingdings 2" pitchFamily="18" charset="2"/>
              <a:buNone/>
            </a:pPr>
            <a:endParaRPr lang="pt-BR" sz="900" smtClean="0"/>
          </a:p>
          <a:p>
            <a:pPr>
              <a:lnSpc>
                <a:spcPct val="80000"/>
              </a:lnSpc>
              <a:buFont typeface="Wingdings 2" pitchFamily="18" charset="2"/>
              <a:buNone/>
            </a:pPr>
            <a:endParaRPr lang="en-US" sz="9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pt-BR" cap="none" smtClean="0">
                <a:effectLst/>
              </a:rPr>
              <a:t>Economy (cont)</a:t>
            </a:r>
          </a:p>
        </p:txBody>
      </p:sp>
      <p:sp>
        <p:nvSpPr>
          <p:cNvPr id="28674" name="Rectangle 3"/>
          <p:cNvSpPr>
            <a:spLocks noGrp="1"/>
          </p:cNvSpPr>
          <p:nvPr>
            <p:ph type="body" idx="4294967295"/>
          </p:nvPr>
        </p:nvSpPr>
        <p:spPr/>
        <p:txBody>
          <a:bodyPr/>
          <a:lstStyle/>
          <a:p>
            <a:pPr eaLnBrk="1" hangingPunct="1">
              <a:lnSpc>
                <a:spcPct val="90000"/>
              </a:lnSpc>
            </a:pPr>
            <a:endParaRPr lang="pt-BR" sz="1800" b="1" smtClean="0"/>
          </a:p>
          <a:p>
            <a:pPr eaLnBrk="1" hangingPunct="1">
              <a:lnSpc>
                <a:spcPct val="90000"/>
              </a:lnSpc>
              <a:buFont typeface="Wingdings 2" pitchFamily="18" charset="2"/>
              <a:buNone/>
            </a:pPr>
            <a:r>
              <a:rPr lang="pt-BR" sz="2400" b="1" smtClean="0"/>
              <a:t>Telecommunications</a:t>
            </a:r>
          </a:p>
          <a:p>
            <a:pPr eaLnBrk="1" hangingPunct="1">
              <a:lnSpc>
                <a:spcPct val="90000"/>
              </a:lnSpc>
            </a:pPr>
            <a:r>
              <a:rPr lang="pt-BR" sz="2000" smtClean="0"/>
              <a:t>With roughly 35% of the region’s revenues, Brazil remains Latin America’s largest telecom market. Net revenue from telecom equipment was near US$62 billion in 2008 and it could reach US$74 billion in 2012.</a:t>
            </a:r>
            <a:r>
              <a:rPr lang="pt-BR" sz="1600" smtClean="0"/>
              <a:t> </a:t>
            </a:r>
          </a:p>
          <a:p>
            <a:pPr eaLnBrk="1" hangingPunct="1">
              <a:lnSpc>
                <a:spcPct val="90000"/>
              </a:lnSpc>
            </a:pPr>
            <a:endParaRPr lang="pt-BR" sz="1600" b="1" smtClean="0"/>
          </a:p>
          <a:p>
            <a:pPr eaLnBrk="1" hangingPunct="1">
              <a:lnSpc>
                <a:spcPct val="90000"/>
              </a:lnSpc>
            </a:pPr>
            <a:r>
              <a:rPr lang="pt-BR" sz="2000" smtClean="0"/>
              <a:t>Fast-changing technology, competitive prices, and the emergence of capital-rich players have all contributed to an increase in competition within Brazil’s telecom market. The number of mobile phone users grew from 120 million in 2007 to 151 million in 2008, a market penetration of 78%. This ranks Brazil in fifth place in terms of cell phone users, behind China, United States, India and Russia. </a:t>
            </a:r>
          </a:p>
          <a:p>
            <a:pPr eaLnBrk="1" hangingPunct="1">
              <a:lnSpc>
                <a:spcPct val="90000"/>
              </a:lnSpc>
            </a:pPr>
            <a:endParaRPr lang="pt-BR" sz="2000" b="1" smtClean="0"/>
          </a:p>
          <a:p>
            <a:pPr eaLnBrk="1" hangingPunct="1">
              <a:lnSpc>
                <a:spcPct val="90000"/>
              </a:lnSpc>
            </a:pPr>
            <a:endParaRPr lang="pt-BR" sz="1800" b="1" smtClean="0"/>
          </a:p>
          <a:p>
            <a:pPr eaLnBrk="1" hangingPunct="1">
              <a:lnSpc>
                <a:spcPct val="90000"/>
              </a:lnSpc>
              <a:buFont typeface="Wingdings 2" pitchFamily="18" charset="2"/>
              <a:buNone/>
            </a:pPr>
            <a:endParaRPr lang="pt-BR" sz="1800" b="1" smtClean="0"/>
          </a:p>
          <a:p>
            <a:pPr eaLnBrk="1" hangingPunct="1">
              <a:lnSpc>
                <a:spcPct val="90000"/>
              </a:lnSpc>
              <a:buFont typeface="Wingdings 2" pitchFamily="18" charset="2"/>
              <a:buNone/>
            </a:pPr>
            <a:endParaRPr lang="pt-BR" sz="1800" b="1" smtClean="0"/>
          </a:p>
          <a:p>
            <a:pPr>
              <a:lnSpc>
                <a:spcPct val="90000"/>
              </a:lnSpc>
            </a:pPr>
            <a:endParaRPr lang="en-US" sz="18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eaLnBrk="1" fontAlgn="auto" hangingPunct="1">
              <a:spcAft>
                <a:spcPts val="0"/>
              </a:spcAft>
              <a:defRPr/>
            </a:pPr>
            <a:r>
              <a:rPr lang="en-US" dirty="0" smtClean="0"/>
              <a:t>Social gap/CHALLENGES: IBGE/</a:t>
            </a:r>
            <a:r>
              <a:rPr lang="en-US" sz="2000" dirty="0" smtClean="0"/>
              <a:t>PNAD survey</a:t>
            </a:r>
            <a:endParaRPr lang="en-US" sz="2000" dirty="0"/>
          </a:p>
        </p:txBody>
      </p:sp>
      <p:sp>
        <p:nvSpPr>
          <p:cNvPr id="29698" name="Espaço Reservado para Conteúdo 2"/>
          <p:cNvSpPr>
            <a:spLocks noGrp="1"/>
          </p:cNvSpPr>
          <p:nvPr>
            <p:ph idx="1"/>
          </p:nvPr>
        </p:nvSpPr>
        <p:spPr/>
        <p:txBody>
          <a:bodyPr/>
          <a:lstStyle/>
          <a:p>
            <a:pPr eaLnBrk="1" hangingPunct="1"/>
            <a:r>
              <a:rPr lang="pt-BR" sz="2400" b="1" smtClean="0"/>
              <a:t>Concentration of Wealth</a:t>
            </a:r>
            <a:r>
              <a:rPr lang="pt-BR" sz="2400" smtClean="0"/>
              <a:t>: </a:t>
            </a:r>
            <a:r>
              <a:rPr lang="pt-BR" sz="1400" smtClean="0"/>
              <a:t>most wealthy 10% make 43.3% of total income; poorest 10% make 1.1 % </a:t>
            </a:r>
            <a:r>
              <a:rPr lang="pt-BR" sz="2400" smtClean="0"/>
              <a:t>.</a:t>
            </a:r>
          </a:p>
          <a:p>
            <a:pPr eaLnBrk="1" hangingPunct="1"/>
            <a:r>
              <a:rPr lang="pt-BR" sz="2400" b="1" smtClean="0"/>
              <a:t>Illiteracy</a:t>
            </a:r>
            <a:r>
              <a:rPr lang="pt-BR" sz="2400" smtClean="0"/>
              <a:t>: </a:t>
            </a:r>
            <a:r>
              <a:rPr lang="pt-BR" sz="1400" smtClean="0"/>
              <a:t>10 to 12% of the population of 15 and older (according to 2006 statistics from UNESCO )</a:t>
            </a:r>
          </a:p>
          <a:p>
            <a:pPr eaLnBrk="1" hangingPunct="1"/>
            <a:r>
              <a:rPr lang="pt-BR" sz="2400" b="1" smtClean="0"/>
              <a:t>Education</a:t>
            </a:r>
            <a:r>
              <a:rPr lang="pt-BR" sz="2400" smtClean="0"/>
              <a:t>:</a:t>
            </a:r>
            <a:r>
              <a:rPr lang="pt-BR" sz="1400" smtClean="0"/>
              <a:t> 2,1 million children between 7 and 14 years attend school but are still illiterate.</a:t>
            </a:r>
          </a:p>
          <a:p>
            <a:pPr eaLnBrk="1" hangingPunct="1"/>
            <a:r>
              <a:rPr lang="pt-BR" sz="2400" b="1" smtClean="0"/>
              <a:t>Housing</a:t>
            </a:r>
            <a:r>
              <a:rPr lang="pt-BR" sz="2400" smtClean="0"/>
              <a:t>: </a:t>
            </a:r>
            <a:r>
              <a:rPr lang="pt-BR" sz="1400" smtClean="0"/>
              <a:t>Population living in favelas has risen 42 % in the last 15 years. In 1992, 4.914 million people (3.2% of Brazilian population). In 2007 6.979 million (3.8% of Brazilian population).</a:t>
            </a:r>
          </a:p>
          <a:p>
            <a:pPr eaLnBrk="1" hangingPunct="1"/>
            <a:r>
              <a:rPr lang="pt-BR" sz="2400" b="1" smtClean="0"/>
              <a:t>Access to basic sanitation</a:t>
            </a:r>
            <a:r>
              <a:rPr lang="pt-BR" sz="2400" smtClean="0"/>
              <a:t>:</a:t>
            </a:r>
            <a:r>
              <a:rPr lang="pt-BR" sz="1400" smtClean="0"/>
              <a:t>34.5 million people have no access to sewage and trash removal (26.8% of Brazilian population).</a:t>
            </a:r>
          </a:p>
          <a:p>
            <a:pPr eaLnBrk="1" hangingPunct="1"/>
            <a:r>
              <a:rPr lang="pt-BR" sz="2400" b="1" smtClean="0"/>
              <a:t>Racism</a:t>
            </a:r>
            <a:r>
              <a:rPr lang="pt-BR" sz="2400" smtClean="0"/>
              <a:t>: </a:t>
            </a:r>
            <a:r>
              <a:rPr lang="pt-BR" sz="1400" smtClean="0"/>
              <a:t>The quota system does not alter the number of blacks in Brazilian universities. Blacks and mestizos were 36.4% of students in 2001. In 2007 the number is 38.2%.</a:t>
            </a:r>
          </a:p>
          <a:p>
            <a:pPr eaLnBrk="1" hangingPunct="1"/>
            <a:r>
              <a:rPr lang="pt-BR" sz="2400" b="1" smtClean="0"/>
              <a:t>Sexism</a:t>
            </a:r>
            <a:r>
              <a:rPr lang="pt-BR" sz="2400" smtClean="0"/>
              <a:t>: </a:t>
            </a:r>
            <a:r>
              <a:rPr lang="pt-BR" sz="1400" smtClean="0"/>
              <a:t>Women’s income is lower in every profession of the 100 surveyed.</a:t>
            </a:r>
            <a:r>
              <a:rPr lang="pt-BR" sz="2400" smtClean="0"/>
              <a:t> </a:t>
            </a:r>
          </a:p>
          <a:p>
            <a:pPr eaLnBrk="1" hangingPunct="1"/>
            <a:r>
              <a:rPr lang="pt-BR" sz="2400" b="1" smtClean="0"/>
              <a:t>Children’s work</a:t>
            </a:r>
            <a:r>
              <a:rPr lang="pt-BR" sz="2400" smtClean="0"/>
              <a:t>: </a:t>
            </a:r>
            <a:r>
              <a:rPr lang="pt-BR" sz="1400" smtClean="0"/>
              <a:t>10.1% of children work.</a:t>
            </a:r>
          </a:p>
          <a:p>
            <a:pPr eaLnBrk="1" hangingPunct="1">
              <a:buFont typeface="Wingdings 2" pitchFamily="18" charset="2"/>
              <a:buNone/>
            </a:pPr>
            <a:endParaRPr lang="pt-BR" smtClean="0"/>
          </a:p>
          <a:p>
            <a:pPr eaLnBrk="1" hangingPunct="1"/>
            <a:endParaRPr lang="pt-BR" smtClean="0"/>
          </a:p>
          <a:p>
            <a:pPr eaLnBrk="1" hangingPunct="1">
              <a:buFont typeface="Wingdings 2" pitchFamily="18" charset="2"/>
              <a:buNone/>
            </a:pPr>
            <a:endParaRPr lang="pt-BR" smtClean="0"/>
          </a:p>
          <a:p>
            <a:pPr eaLnBrk="1" hangingPunct="1"/>
            <a:endParaRPr lang="pt-BR" smtClean="0"/>
          </a:p>
          <a:p>
            <a:pPr eaLnBrk="1" hangingPunct="1"/>
            <a:endParaRPr lang="pt-BR"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en-US" dirty="0" smtClean="0"/>
              <a:t>SOCIAL PROGRAMS</a:t>
            </a:r>
            <a:endParaRPr lang="en-US" dirty="0"/>
          </a:p>
        </p:txBody>
      </p:sp>
      <p:sp>
        <p:nvSpPr>
          <p:cNvPr id="30722" name="Espaço Reservado para Conteúdo 2"/>
          <p:cNvSpPr>
            <a:spLocks noGrp="1"/>
          </p:cNvSpPr>
          <p:nvPr>
            <p:ph idx="1"/>
          </p:nvPr>
        </p:nvSpPr>
        <p:spPr/>
        <p:txBody>
          <a:bodyPr/>
          <a:lstStyle/>
          <a:p>
            <a:r>
              <a:rPr lang="en-US" smtClean="0"/>
              <a:t>Bolsa-família</a:t>
            </a:r>
          </a:p>
          <a:p>
            <a:pPr>
              <a:buFont typeface="Wingdings 2" pitchFamily="18" charset="2"/>
              <a:buNone/>
            </a:pPr>
            <a:r>
              <a:rPr lang="en-US" smtClean="0"/>
              <a:t>	</a:t>
            </a:r>
            <a:r>
              <a:rPr lang="en-US" sz="1400" smtClean="0"/>
              <a:t>A program to help poor families provided that their children remain in school</a:t>
            </a:r>
            <a:r>
              <a:rPr lang="en-US" smtClean="0"/>
              <a:t>.</a:t>
            </a:r>
          </a:p>
          <a:p>
            <a:pPr>
              <a:buFont typeface="Wingdings 2" pitchFamily="18" charset="2"/>
              <a:buNone/>
            </a:pPr>
            <a:endParaRPr lang="en-US" smtClean="0"/>
          </a:p>
          <a:p>
            <a:pPr>
              <a:buFont typeface="Wingdings 2" pitchFamily="18" charset="2"/>
              <a:buNone/>
            </a:pPr>
            <a:endParaRPr lang="en-US" smtClean="0"/>
          </a:p>
          <a:p>
            <a:r>
              <a:rPr lang="en-US" smtClean="0"/>
              <a:t>Fome zero</a:t>
            </a:r>
          </a:p>
          <a:p>
            <a:pPr>
              <a:buFont typeface="Wingdings 2" pitchFamily="18" charset="2"/>
              <a:buNone/>
            </a:pPr>
            <a:r>
              <a:rPr lang="en-US" smtClean="0"/>
              <a:t>	</a:t>
            </a:r>
            <a:r>
              <a:rPr lang="en-US" sz="1400" smtClean="0"/>
              <a:t>A program to foster the production and distribution of food to the poor.</a:t>
            </a:r>
          </a:p>
          <a:p>
            <a:pPr>
              <a:buFont typeface="Wingdings 2" pitchFamily="18" charset="2"/>
              <a:buNone/>
            </a:pPr>
            <a:r>
              <a:rPr lang="en-US" smtClean="0"/>
              <a:t>	</a:t>
            </a:r>
          </a:p>
          <a:p>
            <a:pPr>
              <a:buFont typeface="Wingdings 2" pitchFamily="18" charset="2"/>
              <a:buNone/>
            </a:pPr>
            <a:endParaRPr lang="en-US" smtClean="0"/>
          </a:p>
          <a:p>
            <a:endParaRPr lang="en-US" smtClean="0"/>
          </a:p>
          <a:p>
            <a:pPr>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en-US" dirty="0" smtClean="0"/>
              <a:t>References</a:t>
            </a:r>
            <a:endParaRPr lang="en-US" dirty="0"/>
          </a:p>
        </p:txBody>
      </p:sp>
      <p:sp>
        <p:nvSpPr>
          <p:cNvPr id="31746" name="Espaço Reservado para Conteúdo 2"/>
          <p:cNvSpPr>
            <a:spLocks noGrp="1"/>
          </p:cNvSpPr>
          <p:nvPr>
            <p:ph idx="1"/>
          </p:nvPr>
        </p:nvSpPr>
        <p:spPr/>
        <p:txBody>
          <a:bodyPr/>
          <a:lstStyle/>
          <a:p>
            <a:r>
              <a:rPr lang="en-US" sz="1600" smtClean="0"/>
              <a:t>Brazilian Institute of Geography &amp; Statistics(IBGE) - </a:t>
            </a:r>
            <a:r>
              <a:rPr lang="en-US" sz="1600" smtClean="0">
                <a:hlinkClick r:id="rId2"/>
              </a:rPr>
              <a:t>http://www.ibge.gov.br/english/</a:t>
            </a:r>
            <a:endParaRPr lang="en-US" sz="1600" smtClean="0"/>
          </a:p>
          <a:p>
            <a:r>
              <a:rPr lang="en-US" sz="1600" smtClean="0"/>
              <a:t>The Christian Science Monitor -  </a:t>
            </a:r>
            <a:r>
              <a:rPr lang="en-US" sz="1600" smtClean="0">
                <a:hlinkClick r:id="rId3"/>
              </a:rPr>
              <a:t>http://www.csmonitor.com/</a:t>
            </a:r>
            <a:r>
              <a:rPr lang="en-US" sz="1600" smtClean="0"/>
              <a:t> “Brazil Rising: An Emerging Global Model”</a:t>
            </a:r>
          </a:p>
          <a:p>
            <a:r>
              <a:rPr lang="en-US" sz="1600" smtClean="0"/>
              <a:t>U. S. Department of Commerce – Country Commercial Guide for U. S. Companies: “Doing Business in Brazil”</a:t>
            </a:r>
          </a:p>
          <a:p>
            <a:r>
              <a:rPr lang="en-US" sz="1600" smtClean="0"/>
              <a:t>Economist.com - </a:t>
            </a:r>
            <a:r>
              <a:rPr lang="en-US" sz="1600" u="sng" smtClean="0">
                <a:solidFill>
                  <a:srgbClr val="FF0000"/>
                </a:solidFill>
              </a:rPr>
              <a:t>http://www.economist.com/</a:t>
            </a:r>
          </a:p>
          <a:p>
            <a:r>
              <a:rPr lang="en-US" sz="1600" smtClean="0"/>
              <a:t>Folha de São Paulo online – </a:t>
            </a:r>
            <a:r>
              <a:rPr lang="en-US" sz="1600" u="sng" smtClean="0">
                <a:solidFill>
                  <a:srgbClr val="FF0000"/>
                </a:solidFill>
              </a:rPr>
              <a:t>http://www1.folha.uol.com.br</a:t>
            </a:r>
            <a:r>
              <a:rPr lang="en-US" sz="1600" smtClean="0"/>
              <a:t>/</a:t>
            </a:r>
          </a:p>
          <a:p>
            <a:r>
              <a:rPr lang="en-US" sz="1600" smtClean="0"/>
              <a:t>Brazilian government website - </a:t>
            </a:r>
            <a:r>
              <a:rPr lang="en-US" sz="1600" u="sng" smtClean="0">
                <a:solidFill>
                  <a:srgbClr val="FF0000"/>
                </a:solidFill>
              </a:rPr>
              <a:t>http://www.brasil.gov.br/ingles/</a:t>
            </a:r>
          </a:p>
          <a:p>
            <a:r>
              <a:rPr lang="en-US" sz="1600" smtClean="0"/>
              <a:t>Doing Business in Brazil - World Bank - </a:t>
            </a:r>
            <a:r>
              <a:rPr lang="en-US" sz="1600" smtClean="0">
                <a:hlinkClick r:id="rId4"/>
              </a:rPr>
              <a:t>http://www.doingbusiness.org/ExploreEconomies/?economyid=28</a:t>
            </a:r>
            <a:endParaRPr lang="en-US" sz="1600" smtClean="0"/>
          </a:p>
          <a:p>
            <a:pPr lvl="1"/>
            <a:r>
              <a:rPr lang="en-US" sz="1600" smtClean="0"/>
              <a:t>Country Report - </a:t>
            </a:r>
            <a:r>
              <a:rPr lang="en-US" sz="1600" smtClean="0">
                <a:hlinkClick r:id="rId5"/>
              </a:rPr>
              <a:t>http://www.doingbusiness.org/Documents/CountryProfiles/BRA.pdf</a:t>
            </a:r>
            <a:endParaRPr lang="en-US" sz="1600" smtClean="0"/>
          </a:p>
          <a:p>
            <a:pPr lvl="1"/>
            <a:endParaRPr lang="en-US" sz="16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eaLnBrk="1" fontAlgn="auto" hangingPunct="1">
              <a:spcAft>
                <a:spcPts val="0"/>
              </a:spcAft>
              <a:defRPr/>
            </a:pPr>
            <a:r>
              <a:rPr lang="en-US" dirty="0" smtClean="0"/>
              <a:t>BRAZIL: Basic facts</a:t>
            </a:r>
            <a:endParaRPr lang="en-US" dirty="0"/>
          </a:p>
        </p:txBody>
      </p:sp>
      <p:sp>
        <p:nvSpPr>
          <p:cNvPr id="14338" name="Espaço Reservado para Conteúdo 2"/>
          <p:cNvSpPr>
            <a:spLocks noGrp="1"/>
          </p:cNvSpPr>
          <p:nvPr>
            <p:ph idx="1"/>
          </p:nvPr>
        </p:nvSpPr>
        <p:spPr/>
        <p:txBody>
          <a:bodyPr/>
          <a:lstStyle/>
          <a:p>
            <a:pPr eaLnBrk="1" hangingPunct="1"/>
            <a:r>
              <a:rPr lang="en-US" sz="3000" b="1" smtClean="0"/>
              <a:t>Population</a:t>
            </a:r>
            <a:r>
              <a:rPr lang="en-US" sz="3000" smtClean="0"/>
              <a:t>: 189 million</a:t>
            </a:r>
          </a:p>
          <a:p>
            <a:pPr eaLnBrk="1" hangingPunct="1"/>
            <a:r>
              <a:rPr lang="en-US" sz="3000" b="1" smtClean="0"/>
              <a:t>Language</a:t>
            </a:r>
            <a:r>
              <a:rPr lang="en-US" sz="3000" smtClean="0"/>
              <a:t>: Portuguese</a:t>
            </a:r>
          </a:p>
          <a:p>
            <a:pPr eaLnBrk="1" hangingPunct="1"/>
            <a:r>
              <a:rPr lang="en-US" sz="3000" b="1" smtClean="0"/>
              <a:t>Size</a:t>
            </a:r>
            <a:r>
              <a:rPr lang="en-US" sz="3000" smtClean="0"/>
              <a:t>: slightly smaller than continental USA.</a:t>
            </a:r>
          </a:p>
          <a:p>
            <a:pPr eaLnBrk="1" hangingPunct="1"/>
            <a:r>
              <a:rPr lang="en-US" sz="3000" b="1" smtClean="0"/>
              <a:t>Location: </a:t>
            </a:r>
            <a:r>
              <a:rPr lang="en-US" sz="3000" smtClean="0"/>
              <a:t>South America (borders with every other nation in the continent except Chile and Ecuador).</a:t>
            </a:r>
          </a:p>
          <a:p>
            <a:pPr eaLnBrk="1" hangingPunct="1"/>
            <a:r>
              <a:rPr lang="en-US" sz="3000" b="1" smtClean="0"/>
              <a:t>GDP</a:t>
            </a:r>
            <a:r>
              <a:rPr lang="en-US" sz="3000" smtClean="0"/>
              <a:t>: $1.9 trillion</a:t>
            </a:r>
          </a:p>
          <a:p>
            <a:pPr eaLnBrk="1" hangingPunct="1"/>
            <a:r>
              <a:rPr lang="en-US" sz="3000" b="1" smtClean="0"/>
              <a:t>GDP per capita</a:t>
            </a:r>
            <a:r>
              <a:rPr lang="en-US" sz="3000" smtClean="0"/>
              <a:t>: $ 6,750</a:t>
            </a:r>
          </a:p>
          <a:p>
            <a:pPr eaLnBrk="1" hangingPunct="1"/>
            <a:r>
              <a:rPr lang="en-US" sz="3000" b="1" smtClean="0"/>
              <a:t>Currency</a:t>
            </a:r>
            <a:r>
              <a:rPr lang="en-US" sz="3000" smtClean="0"/>
              <a:t>: Real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en-US" dirty="0" smtClean="0"/>
              <a:t>MAP OF BRAZIL BY REGION</a:t>
            </a:r>
            <a:endParaRPr lang="en-US" dirty="0"/>
          </a:p>
        </p:txBody>
      </p:sp>
      <p:sp>
        <p:nvSpPr>
          <p:cNvPr id="1028" name="Espaço Reservado para Conteúdo 2"/>
          <p:cNvSpPr>
            <a:spLocks noGrp="1"/>
          </p:cNvSpPr>
          <p:nvPr>
            <p:ph idx="1"/>
          </p:nvPr>
        </p:nvSpPr>
        <p:spPr/>
        <p:txBody>
          <a:bodyPr/>
          <a:lstStyle/>
          <a:p>
            <a:endParaRPr lang="en-US" smtClean="0"/>
          </a:p>
          <a:p>
            <a:endParaRPr lang="en-US" smtClean="0"/>
          </a:p>
          <a:p>
            <a:endParaRPr lang="en-US" smtClean="0"/>
          </a:p>
          <a:p>
            <a:endParaRPr lang="en-US" smtClean="0"/>
          </a:p>
        </p:txBody>
      </p:sp>
      <p:graphicFrame>
        <p:nvGraphicFramePr>
          <p:cNvPr id="1026" name="Object 2"/>
          <p:cNvGraphicFramePr>
            <a:graphicFrameLocks noChangeAspect="1"/>
          </p:cNvGraphicFramePr>
          <p:nvPr/>
        </p:nvGraphicFramePr>
        <p:xfrm>
          <a:off x="2362200" y="1600200"/>
          <a:ext cx="5969000" cy="3968750"/>
        </p:xfrm>
        <a:graphic>
          <a:graphicData uri="http://schemas.openxmlformats.org/presentationml/2006/ole">
            <p:oleObj spid="_x0000_s1026" name="Documento" r:id="rId3" imgW="5968555" imgH="3968354" progId="">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eaLnBrk="1" fontAlgn="auto" hangingPunct="1">
              <a:spcAft>
                <a:spcPts val="0"/>
              </a:spcAft>
              <a:defRPr/>
            </a:pPr>
            <a:r>
              <a:rPr lang="en-US" dirty="0" smtClean="0"/>
              <a:t>Basic facts</a:t>
            </a:r>
            <a:endParaRPr lang="en-US" dirty="0"/>
          </a:p>
        </p:txBody>
      </p:sp>
      <p:sp>
        <p:nvSpPr>
          <p:cNvPr id="17410" name="Espaço Reservado para Conteúdo 2"/>
          <p:cNvSpPr>
            <a:spLocks noGrp="1"/>
          </p:cNvSpPr>
          <p:nvPr>
            <p:ph idx="1"/>
          </p:nvPr>
        </p:nvSpPr>
        <p:spPr/>
        <p:txBody>
          <a:bodyPr/>
          <a:lstStyle/>
          <a:p>
            <a:pPr eaLnBrk="1" hangingPunct="1"/>
            <a:r>
              <a:rPr lang="en-US" smtClean="0"/>
              <a:t>The U.S. is Brazil’s main trading partner.</a:t>
            </a:r>
          </a:p>
          <a:p>
            <a:pPr eaLnBrk="1" hangingPunct="1">
              <a:buFont typeface="Wingdings 2" pitchFamily="18" charset="2"/>
              <a:buNone/>
            </a:pPr>
            <a:endParaRPr lang="en-US" smtClean="0"/>
          </a:p>
          <a:p>
            <a:pPr eaLnBrk="1" hangingPunct="1"/>
            <a:r>
              <a:rPr lang="en-US" smtClean="0"/>
              <a:t>In 2008 the USA/Brazil trading activities reached $53 billion with $25.6 of U.S. exports, and $27,4 of imports from Brazil.</a:t>
            </a:r>
          </a:p>
          <a:p>
            <a:pPr eaLnBrk="1" hangingPunct="1">
              <a:buFont typeface="Wingdings 2" pitchFamily="18" charset="2"/>
              <a:buNone/>
            </a:pPr>
            <a:endParaRPr lang="en-US" smtClean="0"/>
          </a:p>
          <a:p>
            <a:pPr eaLnBrk="1" hangingPunct="1"/>
            <a:r>
              <a:rPr lang="en-US" smtClean="0"/>
              <a:t>Politically stable, democratic government,  direct elections since the mid 1980s. </a:t>
            </a:r>
          </a:p>
          <a:p>
            <a:pPr eaLnBrk="1" hangingPunct="1"/>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eaLnBrk="1" fontAlgn="auto" hangingPunct="1">
              <a:spcAft>
                <a:spcPts val="0"/>
              </a:spcAft>
              <a:defRPr/>
            </a:pPr>
            <a:r>
              <a:rPr lang="en-US" dirty="0" smtClean="0"/>
              <a:t>Brazilian culture and business</a:t>
            </a:r>
            <a:endParaRPr lang="en-US" dirty="0"/>
          </a:p>
        </p:txBody>
      </p:sp>
      <p:sp>
        <p:nvSpPr>
          <p:cNvPr id="18434" name="Espaço Reservado para Conteúdo 2"/>
          <p:cNvSpPr>
            <a:spLocks noGrp="1"/>
          </p:cNvSpPr>
          <p:nvPr>
            <p:ph idx="1"/>
          </p:nvPr>
        </p:nvSpPr>
        <p:spPr/>
        <p:txBody>
          <a:bodyPr/>
          <a:lstStyle/>
          <a:p>
            <a:pPr eaLnBrk="1" hangingPunct="1"/>
            <a:r>
              <a:rPr lang="en-US" sz="2400" smtClean="0"/>
              <a:t>Personal relations are important and may determine the success or failure of business relations.</a:t>
            </a:r>
          </a:p>
          <a:p>
            <a:pPr eaLnBrk="1" hangingPunct="1">
              <a:buFont typeface="Wingdings 2" pitchFamily="18" charset="2"/>
              <a:buNone/>
            </a:pPr>
            <a:endParaRPr lang="en-US" sz="2400" smtClean="0"/>
          </a:p>
          <a:p>
            <a:pPr eaLnBrk="1" hangingPunct="1"/>
            <a:r>
              <a:rPr lang="en-US" sz="2400" smtClean="0"/>
              <a:t>Informality (lack of discipline).</a:t>
            </a:r>
          </a:p>
          <a:p>
            <a:pPr eaLnBrk="1" hangingPunct="1"/>
            <a:endParaRPr lang="en-US" sz="2400" smtClean="0"/>
          </a:p>
          <a:p>
            <a:pPr eaLnBrk="1" hangingPunct="1"/>
            <a:r>
              <a:rPr lang="en-US" sz="2400" smtClean="0"/>
              <a:t>Long-distance relations may be complicated.</a:t>
            </a:r>
          </a:p>
          <a:p>
            <a:pPr eaLnBrk="1" hangingPunct="1"/>
            <a:endParaRPr lang="en-US" sz="2400" smtClean="0"/>
          </a:p>
          <a:p>
            <a:pPr eaLnBrk="1" hangingPunct="1"/>
            <a:r>
              <a:rPr lang="en-US" sz="2400" smtClean="0"/>
              <a:t>Preference for direct personal contact over (phone, letters, or email)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eaLnBrk="1" fontAlgn="auto" hangingPunct="1">
              <a:spcAft>
                <a:spcPts val="0"/>
              </a:spcAft>
              <a:defRPr/>
            </a:pPr>
            <a:r>
              <a:rPr lang="en-US" dirty="0" smtClean="0"/>
              <a:t>Market entry</a:t>
            </a:r>
            <a:endParaRPr lang="en-US" dirty="0"/>
          </a:p>
        </p:txBody>
      </p:sp>
      <p:sp>
        <p:nvSpPr>
          <p:cNvPr id="19458" name="Espaço Reservado para Conteúdo 2"/>
          <p:cNvSpPr>
            <a:spLocks noGrp="1"/>
          </p:cNvSpPr>
          <p:nvPr>
            <p:ph idx="1"/>
          </p:nvPr>
        </p:nvSpPr>
        <p:spPr/>
        <p:txBody>
          <a:bodyPr/>
          <a:lstStyle/>
          <a:p>
            <a:pPr eaLnBrk="1" hangingPunct="1">
              <a:lnSpc>
                <a:spcPct val="80000"/>
              </a:lnSpc>
            </a:pPr>
            <a:r>
              <a:rPr lang="en-US" sz="2400" smtClean="0"/>
              <a:t>Business culture based on personal relationships.</a:t>
            </a:r>
          </a:p>
          <a:p>
            <a:pPr eaLnBrk="1" hangingPunct="1">
              <a:lnSpc>
                <a:spcPct val="80000"/>
              </a:lnSpc>
              <a:buFont typeface="Wingdings 2" pitchFamily="18" charset="2"/>
              <a:buNone/>
            </a:pPr>
            <a:endParaRPr lang="en-US" sz="2400" smtClean="0"/>
          </a:p>
          <a:p>
            <a:pPr eaLnBrk="1" hangingPunct="1">
              <a:lnSpc>
                <a:spcPct val="80000"/>
              </a:lnSpc>
            </a:pPr>
            <a:r>
              <a:rPr lang="en-US" sz="2400" smtClean="0"/>
              <a:t>Companies need a strong presence in Brazil.</a:t>
            </a:r>
          </a:p>
          <a:p>
            <a:pPr eaLnBrk="1" hangingPunct="1">
              <a:lnSpc>
                <a:spcPct val="80000"/>
              </a:lnSpc>
              <a:buFont typeface="Wingdings 2" pitchFamily="18" charset="2"/>
              <a:buNone/>
            </a:pPr>
            <a:endParaRPr lang="en-US" sz="2400" smtClean="0"/>
          </a:p>
          <a:p>
            <a:pPr eaLnBrk="1" hangingPunct="1">
              <a:lnSpc>
                <a:spcPct val="80000"/>
              </a:lnSpc>
            </a:pPr>
            <a:r>
              <a:rPr lang="en-US" sz="2400" smtClean="0"/>
              <a:t>Must invest time in developing relationships.</a:t>
            </a:r>
          </a:p>
          <a:p>
            <a:pPr eaLnBrk="1" hangingPunct="1">
              <a:lnSpc>
                <a:spcPct val="80000"/>
              </a:lnSpc>
              <a:buFont typeface="Wingdings 2" pitchFamily="18" charset="2"/>
              <a:buNone/>
            </a:pPr>
            <a:endParaRPr lang="en-US" sz="2400" smtClean="0"/>
          </a:p>
          <a:p>
            <a:pPr eaLnBrk="1" hangingPunct="1">
              <a:lnSpc>
                <a:spcPct val="80000"/>
              </a:lnSpc>
            </a:pPr>
            <a:r>
              <a:rPr lang="en-US" sz="2400" smtClean="0"/>
              <a:t>Should visit Brazil to meet one-on-one with potential partners.</a:t>
            </a:r>
          </a:p>
          <a:p>
            <a:pPr eaLnBrk="1" hangingPunct="1">
              <a:lnSpc>
                <a:spcPct val="80000"/>
              </a:lnSpc>
              <a:buFont typeface="Wingdings 2" pitchFamily="18" charset="2"/>
              <a:buNone/>
            </a:pPr>
            <a:endParaRPr lang="en-US" sz="2400" smtClean="0"/>
          </a:p>
          <a:p>
            <a:pPr eaLnBrk="1" hangingPunct="1">
              <a:lnSpc>
                <a:spcPct val="80000"/>
              </a:lnSpc>
            </a:pPr>
            <a:r>
              <a:rPr lang="en-US" sz="2400" smtClean="0"/>
              <a:t>Work through a qualified agent or distributor.</a:t>
            </a:r>
          </a:p>
          <a:p>
            <a:pPr eaLnBrk="1" hangingPunct="1">
              <a:lnSpc>
                <a:spcPct val="80000"/>
              </a:lnSpc>
              <a:buFont typeface="Wingdings 2" pitchFamily="18" charset="2"/>
              <a:buNone/>
            </a:pPr>
            <a:endParaRPr lang="en-US" sz="2400" smtClean="0"/>
          </a:p>
          <a:p>
            <a:pPr eaLnBrk="1" hangingPunct="1">
              <a:lnSpc>
                <a:spcPct val="80000"/>
              </a:lnSpc>
            </a:pPr>
            <a:r>
              <a:rPr lang="en-US" sz="2400" smtClean="0"/>
              <a:t>Some firms establish an office or joint venture in Brazil.</a:t>
            </a:r>
          </a:p>
          <a:p>
            <a:pPr eaLnBrk="1" hangingPunct="1">
              <a:lnSpc>
                <a:spcPct val="80000"/>
              </a:lnSpc>
              <a:buFont typeface="Wingdings 2" pitchFamily="18" charset="2"/>
              <a:buNone/>
            </a:pPr>
            <a:endParaRPr lang="en-US" sz="2400" smtClean="0"/>
          </a:p>
          <a:p>
            <a:pPr eaLnBrk="1" hangingPunct="1">
              <a:lnSpc>
                <a:spcPct val="80000"/>
              </a:lnSpc>
            </a:pPr>
            <a:r>
              <a:rPr lang="en-US" sz="2400" smtClean="0"/>
              <a:t>It is difficult for U. S companies to get involved in the public sector without a Brazilian partner.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eaLnBrk="1" fontAlgn="auto" hangingPunct="1">
              <a:spcAft>
                <a:spcPts val="0"/>
              </a:spcAft>
              <a:defRPr/>
            </a:pPr>
            <a:r>
              <a:rPr lang="en-US" dirty="0" smtClean="0"/>
              <a:t>Opportunities IN</a:t>
            </a:r>
            <a:endParaRPr lang="en-US" dirty="0"/>
          </a:p>
        </p:txBody>
      </p:sp>
      <p:sp>
        <p:nvSpPr>
          <p:cNvPr id="3" name="Espaço Reservado para Conteúdo 2"/>
          <p:cNvSpPr>
            <a:spLocks noGrp="1"/>
          </p:cNvSpPr>
          <p:nvPr>
            <p:ph idx="1"/>
          </p:nvPr>
        </p:nvSpPr>
        <p:spPr/>
        <p:txBody>
          <a:bodyPr>
            <a:normAutofit fontScale="77500" lnSpcReduction="20000"/>
          </a:bodyPr>
          <a:lstStyle/>
          <a:p>
            <a:pPr eaLnBrk="1" fontAlgn="auto" hangingPunct="1">
              <a:spcAft>
                <a:spcPts val="0"/>
              </a:spcAft>
              <a:buFont typeface="Wingdings 2"/>
              <a:buChar char=""/>
              <a:defRPr/>
            </a:pPr>
            <a:r>
              <a:rPr lang="en-US" dirty="0" smtClean="0"/>
              <a:t>Agriculture equipment</a:t>
            </a:r>
          </a:p>
          <a:p>
            <a:pPr eaLnBrk="1" fontAlgn="auto" hangingPunct="1">
              <a:spcAft>
                <a:spcPts val="0"/>
              </a:spcAft>
              <a:buFont typeface="Wingdings 2"/>
              <a:buChar char=""/>
              <a:defRPr/>
            </a:pPr>
            <a:r>
              <a:rPr lang="en-US" dirty="0" smtClean="0"/>
              <a:t>Airports</a:t>
            </a:r>
          </a:p>
          <a:p>
            <a:pPr eaLnBrk="1" fontAlgn="auto" hangingPunct="1">
              <a:spcAft>
                <a:spcPts val="0"/>
              </a:spcAft>
              <a:buFont typeface="Wingdings 2"/>
              <a:buChar char=""/>
              <a:defRPr/>
            </a:pPr>
            <a:r>
              <a:rPr lang="en-US" dirty="0" smtClean="0"/>
              <a:t>Computer software</a:t>
            </a:r>
          </a:p>
          <a:p>
            <a:pPr eaLnBrk="1" fontAlgn="auto" hangingPunct="1">
              <a:spcAft>
                <a:spcPts val="0"/>
              </a:spcAft>
              <a:buFont typeface="Wingdings 2"/>
              <a:buChar char=""/>
              <a:defRPr/>
            </a:pPr>
            <a:r>
              <a:rPr lang="en-US" dirty="0" smtClean="0"/>
              <a:t>Aircraft parts</a:t>
            </a:r>
          </a:p>
          <a:p>
            <a:pPr eaLnBrk="1" fontAlgn="auto" hangingPunct="1">
              <a:spcAft>
                <a:spcPts val="0"/>
              </a:spcAft>
              <a:buFont typeface="Wingdings 2"/>
              <a:buChar char=""/>
              <a:defRPr/>
            </a:pPr>
            <a:r>
              <a:rPr lang="en-US" dirty="0" smtClean="0"/>
              <a:t>E-commerce</a:t>
            </a:r>
          </a:p>
          <a:p>
            <a:pPr eaLnBrk="1" fontAlgn="auto" hangingPunct="1">
              <a:spcAft>
                <a:spcPts val="0"/>
              </a:spcAft>
              <a:buFont typeface="Wingdings 2"/>
              <a:buChar char=""/>
              <a:defRPr/>
            </a:pPr>
            <a:r>
              <a:rPr lang="en-US" dirty="0" smtClean="0"/>
              <a:t>Highways</a:t>
            </a:r>
          </a:p>
          <a:p>
            <a:pPr eaLnBrk="1" fontAlgn="auto" hangingPunct="1">
              <a:spcAft>
                <a:spcPts val="0"/>
              </a:spcAft>
              <a:buFont typeface="Wingdings 2"/>
              <a:buChar char=""/>
              <a:defRPr/>
            </a:pPr>
            <a:r>
              <a:rPr lang="en-US" dirty="0" smtClean="0"/>
              <a:t>Insurance</a:t>
            </a:r>
          </a:p>
          <a:p>
            <a:pPr eaLnBrk="1" fontAlgn="auto" hangingPunct="1">
              <a:spcAft>
                <a:spcPts val="0"/>
              </a:spcAft>
              <a:buFont typeface="Wingdings 2"/>
              <a:buChar char=""/>
              <a:defRPr/>
            </a:pPr>
            <a:r>
              <a:rPr lang="en-US" dirty="0" smtClean="0"/>
              <a:t>Iron &amp; steel</a:t>
            </a:r>
          </a:p>
          <a:p>
            <a:pPr eaLnBrk="1" fontAlgn="auto" hangingPunct="1">
              <a:spcAft>
                <a:spcPts val="0"/>
              </a:spcAft>
              <a:buFont typeface="Wingdings 2"/>
              <a:buChar char=""/>
              <a:defRPr/>
            </a:pPr>
            <a:r>
              <a:rPr lang="en-US" dirty="0" smtClean="0"/>
              <a:t>IT hardware</a:t>
            </a:r>
          </a:p>
          <a:p>
            <a:pPr eaLnBrk="1" fontAlgn="auto" hangingPunct="1">
              <a:spcAft>
                <a:spcPts val="0"/>
              </a:spcAft>
              <a:buFont typeface="Wingdings 2"/>
              <a:buChar char=""/>
              <a:defRPr/>
            </a:pPr>
            <a:r>
              <a:rPr lang="en-US" dirty="0" smtClean="0"/>
              <a:t>Medical equipment</a:t>
            </a:r>
          </a:p>
          <a:p>
            <a:pPr eaLnBrk="1" fontAlgn="auto" hangingPunct="1">
              <a:spcAft>
                <a:spcPts val="0"/>
              </a:spcAft>
              <a:buFont typeface="Wingdings 2"/>
              <a:buChar char=""/>
              <a:defRPr/>
            </a:pPr>
            <a:r>
              <a:rPr lang="en-US" dirty="0" smtClean="0"/>
              <a:t>Mining</a:t>
            </a:r>
          </a:p>
          <a:p>
            <a:pPr eaLnBrk="1" fontAlgn="auto" hangingPunct="1">
              <a:spcAft>
                <a:spcPts val="0"/>
              </a:spcAft>
              <a:buFont typeface="Wingdings 2" pitchFamily="18" charset="2"/>
              <a:buNone/>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eaLnBrk="1" fontAlgn="auto" hangingPunct="1">
              <a:spcAft>
                <a:spcPts val="0"/>
              </a:spcAft>
              <a:defRPr/>
            </a:pPr>
            <a:r>
              <a:rPr lang="en-US" dirty="0" smtClean="0"/>
              <a:t>Opportunities IN </a:t>
            </a:r>
            <a:endParaRPr lang="en-US" dirty="0"/>
          </a:p>
        </p:txBody>
      </p:sp>
      <p:sp>
        <p:nvSpPr>
          <p:cNvPr id="21506" name="Espaço Reservado para Conteúdo 2"/>
          <p:cNvSpPr>
            <a:spLocks noGrp="1"/>
          </p:cNvSpPr>
          <p:nvPr>
            <p:ph idx="1"/>
          </p:nvPr>
        </p:nvSpPr>
        <p:spPr/>
        <p:txBody>
          <a:bodyPr/>
          <a:lstStyle/>
          <a:p>
            <a:pPr eaLnBrk="1" hangingPunct="1"/>
            <a:r>
              <a:rPr lang="en-US" sz="2400" smtClean="0"/>
              <a:t>Oil &amp; gas</a:t>
            </a:r>
          </a:p>
          <a:p>
            <a:pPr eaLnBrk="1" hangingPunct="1"/>
            <a:r>
              <a:rPr lang="en-US" sz="2400" smtClean="0"/>
              <a:t>Pharmaceuticals</a:t>
            </a:r>
          </a:p>
          <a:p>
            <a:pPr eaLnBrk="1" hangingPunct="1"/>
            <a:r>
              <a:rPr lang="en-US" sz="2400" smtClean="0"/>
              <a:t>Pollution equipment</a:t>
            </a:r>
          </a:p>
          <a:p>
            <a:pPr eaLnBrk="1" hangingPunct="1"/>
            <a:r>
              <a:rPr lang="en-US" sz="2400" smtClean="0"/>
              <a:t>Ports</a:t>
            </a:r>
          </a:p>
          <a:p>
            <a:pPr eaLnBrk="1" hangingPunct="1"/>
            <a:r>
              <a:rPr lang="en-US" sz="2400" smtClean="0"/>
              <a:t>Railroads</a:t>
            </a:r>
          </a:p>
          <a:p>
            <a:pPr eaLnBrk="1" hangingPunct="1"/>
            <a:r>
              <a:rPr lang="en-US" sz="2400" smtClean="0"/>
              <a:t>Safety</a:t>
            </a:r>
          </a:p>
          <a:p>
            <a:pPr eaLnBrk="1" hangingPunct="1"/>
            <a:r>
              <a:rPr lang="en-US" sz="2400" smtClean="0"/>
              <a:t>Telecommunications</a:t>
            </a:r>
          </a:p>
          <a:p>
            <a:pPr eaLnBrk="1" hangingPunct="1"/>
            <a:r>
              <a:rPr lang="en-US" sz="2400" smtClean="0"/>
              <a:t>Tourism</a:t>
            </a:r>
          </a:p>
          <a:p>
            <a:pPr eaLnBrk="1" hangingPunct="1"/>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eaLnBrk="1" fontAlgn="auto" hangingPunct="1">
              <a:spcAft>
                <a:spcPts val="0"/>
              </a:spcAft>
              <a:defRPr/>
            </a:pPr>
            <a:r>
              <a:rPr lang="en-US" dirty="0" smtClean="0"/>
              <a:t>Brazilian economy</a:t>
            </a:r>
            <a:endParaRPr lang="en-US" dirty="0"/>
          </a:p>
        </p:txBody>
      </p:sp>
      <p:sp>
        <p:nvSpPr>
          <p:cNvPr id="22530" name="Espaço Reservado para Conteúdo 2"/>
          <p:cNvSpPr>
            <a:spLocks noGrp="1"/>
          </p:cNvSpPr>
          <p:nvPr>
            <p:ph idx="1"/>
          </p:nvPr>
        </p:nvSpPr>
        <p:spPr/>
        <p:txBody>
          <a:bodyPr/>
          <a:lstStyle/>
          <a:p>
            <a:pPr eaLnBrk="1" hangingPunct="1">
              <a:buFont typeface="Wingdings 2" pitchFamily="18" charset="2"/>
              <a:buNone/>
            </a:pPr>
            <a:r>
              <a:rPr lang="en-US" sz="2400" b="1" smtClean="0"/>
              <a:t>Brazil is…</a:t>
            </a:r>
          </a:p>
          <a:p>
            <a:pPr eaLnBrk="1" hangingPunct="1"/>
            <a:r>
              <a:rPr lang="en-US" sz="2400" smtClean="0"/>
              <a:t>Latin America’s largest market</a:t>
            </a:r>
          </a:p>
          <a:p>
            <a:pPr eaLnBrk="1" hangingPunct="1"/>
            <a:r>
              <a:rPr lang="en-US" sz="2400" smtClean="0"/>
              <a:t>5</a:t>
            </a:r>
            <a:r>
              <a:rPr lang="en-US" sz="2400" baseline="30000" smtClean="0"/>
              <a:t>th</a:t>
            </a:r>
            <a:r>
              <a:rPr lang="en-US" sz="2400" smtClean="0"/>
              <a:t> most populous country</a:t>
            </a:r>
          </a:p>
          <a:p>
            <a:pPr eaLnBrk="1" hangingPunct="1"/>
            <a:r>
              <a:rPr lang="en-US" sz="2400" smtClean="0"/>
              <a:t>10</a:t>
            </a:r>
            <a:r>
              <a:rPr lang="en-US" sz="2400" baseline="30000" smtClean="0"/>
              <a:t>th</a:t>
            </a:r>
            <a:r>
              <a:rPr lang="en-US" sz="2400" smtClean="0"/>
              <a:t> largest economy in terms of GDP (</a:t>
            </a:r>
            <a:r>
              <a:rPr lang="en-US" sz="2400" u="sng" smtClean="0"/>
              <a:t>Economist.com</a:t>
            </a:r>
            <a:r>
              <a:rPr lang="en-US" sz="2400" smtClean="0"/>
              <a:t>, 2008)</a:t>
            </a:r>
          </a:p>
          <a:p>
            <a:pPr eaLnBrk="1" hangingPunct="1">
              <a:buFont typeface="Wingdings 2" pitchFamily="18" charset="2"/>
              <a:buNone/>
            </a:pPr>
            <a:endParaRPr lang="en-US" sz="2400" smtClean="0"/>
          </a:p>
          <a:p>
            <a:pPr eaLnBrk="1" hangingPunct="1">
              <a:buFont typeface="Wingdings 2" pitchFamily="18" charset="2"/>
              <a:buNone/>
            </a:pPr>
            <a:r>
              <a:rPr lang="pt-BR" sz="2400" b="1" smtClean="0"/>
              <a:t>Agribusiness</a:t>
            </a:r>
          </a:p>
          <a:p>
            <a:pPr eaLnBrk="1" hangingPunct="1"/>
            <a:r>
              <a:rPr lang="pt-BR" sz="2400" smtClean="0"/>
              <a:t>largest producer of coffee, sugarcane and oranges </a:t>
            </a:r>
          </a:p>
          <a:p>
            <a:pPr eaLnBrk="1" hangingPunct="1"/>
            <a:r>
              <a:rPr lang="pt-BR" sz="2400" smtClean="0"/>
              <a:t>2nd largest producer of soybeans, cattle meat, poultry, tobacco, bananas, and Brazil nuts</a:t>
            </a:r>
          </a:p>
          <a:p>
            <a:pPr eaLnBrk="1" hangingPunct="1"/>
            <a:r>
              <a:rPr lang="pt-BR" sz="2400" smtClean="0"/>
              <a:t>production of sugarcane byproducts, e.g. ethanol grew 6.4% in 2007.</a:t>
            </a:r>
            <a:endParaRPr lang="en-US" sz="24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gem">
  <a:themeElements>
    <a:clrScheme name="Viagem">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gem">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gem">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Viagem">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660</TotalTime>
  <Words>1040</Words>
  <Application>Microsoft Office PowerPoint</Application>
  <PresentationFormat>On-screen Show (4:3)</PresentationFormat>
  <Paragraphs>152</Paragraphs>
  <Slides>18</Slides>
  <Notes>0</Notes>
  <HiddenSlides>0</HiddenSlides>
  <MMClips>0</MMClips>
  <ScaleCrop>false</ScaleCrop>
  <HeadingPairs>
    <vt:vector size="8" baseType="variant">
      <vt:variant>
        <vt:lpstr>Fonts Used</vt:lpstr>
      </vt:variant>
      <vt:variant>
        <vt:i4>5</vt:i4>
      </vt:variant>
      <vt:variant>
        <vt:lpstr>Design Template</vt:lpstr>
      </vt:variant>
      <vt:variant>
        <vt:i4>9</vt:i4>
      </vt:variant>
      <vt:variant>
        <vt:lpstr>Embedded OLE Servers</vt:lpstr>
      </vt:variant>
      <vt:variant>
        <vt:i4>1</vt:i4>
      </vt:variant>
      <vt:variant>
        <vt:lpstr>Slide Titles</vt:lpstr>
      </vt:variant>
      <vt:variant>
        <vt:i4>18</vt:i4>
      </vt:variant>
    </vt:vector>
  </HeadingPairs>
  <TitlesOfParts>
    <vt:vector size="33" baseType="lpstr">
      <vt:lpstr>Arial</vt:lpstr>
      <vt:lpstr>Franklin Gothic Medium</vt:lpstr>
      <vt:lpstr>Franklin Gothic Book</vt:lpstr>
      <vt:lpstr>Wingdings 2</vt:lpstr>
      <vt:lpstr>Calibri</vt:lpstr>
      <vt:lpstr>Viagem</vt:lpstr>
      <vt:lpstr>Viagem</vt:lpstr>
      <vt:lpstr>Viagem</vt:lpstr>
      <vt:lpstr>Viagem</vt:lpstr>
      <vt:lpstr>Viagem</vt:lpstr>
      <vt:lpstr>Viagem</vt:lpstr>
      <vt:lpstr>Viagem</vt:lpstr>
      <vt:lpstr>Viagem</vt:lpstr>
      <vt:lpstr>Viagem</vt:lpstr>
      <vt:lpstr>Documento</vt:lpstr>
      <vt:lpstr>Slide 1</vt:lpstr>
      <vt:lpstr>Slide 2</vt:lpstr>
      <vt:lpstr>Slide 3</vt:lpstr>
      <vt:lpstr>Slide 4</vt:lpstr>
      <vt:lpstr>Slide 5</vt:lpstr>
      <vt:lpstr>Slide 6</vt:lpstr>
      <vt:lpstr>Slide 7</vt:lpstr>
      <vt:lpstr>Slide 8</vt:lpstr>
      <vt:lpstr>Slide 9</vt:lpstr>
      <vt:lpstr>Economy (cont)</vt:lpstr>
      <vt:lpstr>Economy (cont)</vt:lpstr>
      <vt:lpstr>Economy (cont)</vt:lpstr>
      <vt:lpstr>Economy (cont)</vt:lpstr>
      <vt:lpstr>Economy (cont)</vt:lpstr>
      <vt:lpstr>Economy (cont)</vt:lpstr>
      <vt:lpstr>Slide 16</vt:lpstr>
      <vt:lpstr>Slide 17</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DOING BUSINESS IN BRAZIL</dc:title>
  <dc:creator>Saulo  Gouveia</dc:creator>
  <cp:lastModifiedBy>wilkins</cp:lastModifiedBy>
  <cp:revision>79</cp:revision>
  <dcterms:created xsi:type="dcterms:W3CDTF">2009-05-20T18:14:02Z</dcterms:created>
  <dcterms:modified xsi:type="dcterms:W3CDTF">2009-06-03T14:11:34Z</dcterms:modified>
</cp:coreProperties>
</file>