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44" r:id="rId2"/>
  </p:sldMasterIdLst>
  <p:notesMasterIdLst>
    <p:notesMasterId r:id="rId21"/>
  </p:notesMasterIdLst>
  <p:handoutMasterIdLst>
    <p:handoutMasterId r:id="rId22"/>
  </p:handoutMasterIdLst>
  <p:sldIdLst>
    <p:sldId id="311" r:id="rId3"/>
    <p:sldId id="415" r:id="rId4"/>
    <p:sldId id="271" r:id="rId5"/>
    <p:sldId id="413" r:id="rId6"/>
    <p:sldId id="272" r:id="rId7"/>
    <p:sldId id="273" r:id="rId8"/>
    <p:sldId id="404" r:id="rId9"/>
    <p:sldId id="406" r:id="rId10"/>
    <p:sldId id="332" r:id="rId11"/>
    <p:sldId id="365" r:id="rId12"/>
    <p:sldId id="366" r:id="rId13"/>
    <p:sldId id="411" r:id="rId14"/>
    <p:sldId id="412" r:id="rId15"/>
    <p:sldId id="407" r:id="rId16"/>
    <p:sldId id="408" r:id="rId17"/>
    <p:sldId id="409" r:id="rId18"/>
    <p:sldId id="414" r:id="rId19"/>
    <p:sldId id="364" r:id="rId20"/>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00"/>
    <a:srgbClr val="292929"/>
    <a:srgbClr val="4D4D4D"/>
    <a:srgbClr val="333333"/>
    <a:srgbClr val="339966"/>
    <a:srgbClr val="FF6600"/>
    <a:srgbClr val="33CC3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51864" autoAdjust="0"/>
  </p:normalViewPr>
  <p:slideViewPr>
    <p:cSldViewPr>
      <p:cViewPr varScale="1">
        <p:scale>
          <a:sx n="38" d="100"/>
          <a:sy n="38" d="100"/>
        </p:scale>
        <p:origin x="-2100"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126" y="-72"/>
      </p:cViewPr>
      <p:guideLst>
        <p:guide orient="horz" pos="2928"/>
        <p:guide pos="216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laos.isp.msu.edu\bennerc$\Cheryl's%20Files\Statistics\OSA%20HISTORY%20-%20for%20Brett.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berquis6\My%20Documents\MSU\Conferences\UNO\presentation\prep\OSA%20HISTORY%20-%20for%20Bret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lineChart>
        <c:grouping val="standard"/>
        <c:ser>
          <c:idx val="3"/>
          <c:order val="0"/>
          <c:tx>
            <c:strRef>
              <c:f>'Stat History'!$F$8</c:f>
              <c:strCache>
                <c:ptCount val="1"/>
                <c:pt idx="0">
                  <c:v>semester/AY</c:v>
                </c:pt>
              </c:strCache>
            </c:strRef>
          </c:tx>
          <c:marker>
            <c:symbol val="none"/>
          </c:marker>
          <c:cat>
            <c:strRef>
              <c:f>'Stat History'!$A$10:$A$47</c:f>
              <c:strCache>
                <c:ptCount val="38"/>
                <c:pt idx="0">
                  <c:v>1971-72</c:v>
                </c:pt>
                <c:pt idx="1">
                  <c:v>1972-73</c:v>
                </c:pt>
                <c:pt idx="2">
                  <c:v>1973-74</c:v>
                </c:pt>
                <c:pt idx="3">
                  <c:v>1974-75</c:v>
                </c:pt>
                <c:pt idx="4">
                  <c:v>1975-76</c:v>
                </c:pt>
                <c:pt idx="5">
                  <c:v>1976-77</c:v>
                </c:pt>
                <c:pt idx="6">
                  <c:v>1977-78</c:v>
                </c:pt>
                <c:pt idx="7">
                  <c:v>1978-79</c:v>
                </c:pt>
                <c:pt idx="8">
                  <c:v>1979-80</c:v>
                </c:pt>
                <c:pt idx="9">
                  <c:v>1980-81</c:v>
                </c:pt>
                <c:pt idx="10">
                  <c:v>1981-82</c:v>
                </c:pt>
                <c:pt idx="11">
                  <c:v>1982-83</c:v>
                </c:pt>
                <c:pt idx="12">
                  <c:v>1983-84</c:v>
                </c:pt>
                <c:pt idx="13">
                  <c:v>1984-85</c:v>
                </c:pt>
                <c:pt idx="14">
                  <c:v>1985-86</c:v>
                </c:pt>
                <c:pt idx="15">
                  <c:v>1986-87</c:v>
                </c:pt>
                <c:pt idx="16">
                  <c:v>1987-88</c:v>
                </c:pt>
                <c:pt idx="17">
                  <c:v>1988-89</c:v>
                </c:pt>
                <c:pt idx="18">
                  <c:v>1989-90</c:v>
                </c:pt>
                <c:pt idx="19">
                  <c:v>1990-91</c:v>
                </c:pt>
                <c:pt idx="20">
                  <c:v>1991-92</c:v>
                </c:pt>
                <c:pt idx="21">
                  <c:v>1992-93</c:v>
                </c:pt>
                <c:pt idx="22">
                  <c:v>1993-94</c:v>
                </c:pt>
                <c:pt idx="23">
                  <c:v>1994-95</c:v>
                </c:pt>
                <c:pt idx="24">
                  <c:v>1995-96</c:v>
                </c:pt>
                <c:pt idx="25">
                  <c:v>1996-97</c:v>
                </c:pt>
                <c:pt idx="26">
                  <c:v>1997-98</c:v>
                </c:pt>
                <c:pt idx="27">
                  <c:v>1998-99</c:v>
                </c:pt>
                <c:pt idx="28">
                  <c:v>1999-00</c:v>
                </c:pt>
                <c:pt idx="29">
                  <c:v>2000-01</c:v>
                </c:pt>
                <c:pt idx="30">
                  <c:v>2001-02</c:v>
                </c:pt>
                <c:pt idx="31">
                  <c:v>2002-03</c:v>
                </c:pt>
                <c:pt idx="32">
                  <c:v>2003-04</c:v>
                </c:pt>
                <c:pt idx="33">
                  <c:v>2004-05</c:v>
                </c:pt>
                <c:pt idx="34">
                  <c:v>2005-06</c:v>
                </c:pt>
                <c:pt idx="35">
                  <c:v>2006-07</c:v>
                </c:pt>
                <c:pt idx="36">
                  <c:v>2007-08</c:v>
                </c:pt>
                <c:pt idx="37">
                  <c:v>2008-09</c:v>
                </c:pt>
              </c:strCache>
            </c:strRef>
          </c:cat>
          <c:val>
            <c:numRef>
              <c:f>'Stat History'!$F$9:$F$47</c:f>
              <c:numCache>
                <c:formatCode>General</c:formatCode>
                <c:ptCount val="39"/>
                <c:pt idx="0">
                  <c:v>0</c:v>
                </c:pt>
                <c:pt idx="2">
                  <c:v>8</c:v>
                </c:pt>
                <c:pt idx="3">
                  <c:v>7</c:v>
                </c:pt>
                <c:pt idx="4">
                  <c:v>11</c:v>
                </c:pt>
                <c:pt idx="5">
                  <c:v>13</c:v>
                </c:pt>
                <c:pt idx="6">
                  <c:v>18</c:v>
                </c:pt>
                <c:pt idx="14">
                  <c:v>18</c:v>
                </c:pt>
                <c:pt idx="16">
                  <c:v>14</c:v>
                </c:pt>
                <c:pt idx="18">
                  <c:v>21</c:v>
                </c:pt>
                <c:pt idx="25">
                  <c:v>28</c:v>
                </c:pt>
                <c:pt idx="26">
                  <c:v>26</c:v>
                </c:pt>
                <c:pt idx="27">
                  <c:v>39</c:v>
                </c:pt>
                <c:pt idx="28">
                  <c:v>43</c:v>
                </c:pt>
                <c:pt idx="29">
                  <c:v>45</c:v>
                </c:pt>
                <c:pt idx="30">
                  <c:v>67</c:v>
                </c:pt>
                <c:pt idx="31">
                  <c:v>63</c:v>
                </c:pt>
                <c:pt idx="32">
                  <c:v>70</c:v>
                </c:pt>
                <c:pt idx="33">
                  <c:v>62</c:v>
                </c:pt>
                <c:pt idx="34">
                  <c:v>68</c:v>
                </c:pt>
                <c:pt idx="35">
                  <c:v>69</c:v>
                </c:pt>
                <c:pt idx="36">
                  <c:v>71</c:v>
                </c:pt>
                <c:pt idx="37">
                  <c:v>81</c:v>
                </c:pt>
                <c:pt idx="38">
                  <c:v>101</c:v>
                </c:pt>
              </c:numCache>
            </c:numRef>
          </c:val>
        </c:ser>
        <c:ser>
          <c:idx val="4"/>
          <c:order val="1"/>
          <c:tx>
            <c:strRef>
              <c:f>'Stat History'!$G$8</c:f>
              <c:strCache>
                <c:ptCount val="1"/>
                <c:pt idx="0">
                  <c:v>summer / WB</c:v>
                </c:pt>
              </c:strCache>
            </c:strRef>
          </c:tx>
          <c:spPr>
            <a:ln w="63500">
              <a:solidFill>
                <a:srgbClr val="006600"/>
              </a:solidFill>
            </a:ln>
          </c:spPr>
          <c:marker>
            <c:symbol val="none"/>
          </c:marker>
          <c:cat>
            <c:strRef>
              <c:f>'Stat History'!$A$10:$A$47</c:f>
              <c:strCache>
                <c:ptCount val="38"/>
                <c:pt idx="0">
                  <c:v>1971-72</c:v>
                </c:pt>
                <c:pt idx="1">
                  <c:v>1972-73</c:v>
                </c:pt>
                <c:pt idx="2">
                  <c:v>1973-74</c:v>
                </c:pt>
                <c:pt idx="3">
                  <c:v>1974-75</c:v>
                </c:pt>
                <c:pt idx="4">
                  <c:v>1975-76</c:v>
                </c:pt>
                <c:pt idx="5">
                  <c:v>1976-77</c:v>
                </c:pt>
                <c:pt idx="6">
                  <c:v>1977-78</c:v>
                </c:pt>
                <c:pt idx="7">
                  <c:v>1978-79</c:v>
                </c:pt>
                <c:pt idx="8">
                  <c:v>1979-80</c:v>
                </c:pt>
                <c:pt idx="9">
                  <c:v>1980-81</c:v>
                </c:pt>
                <c:pt idx="10">
                  <c:v>1981-82</c:v>
                </c:pt>
                <c:pt idx="11">
                  <c:v>1982-83</c:v>
                </c:pt>
                <c:pt idx="12">
                  <c:v>1983-84</c:v>
                </c:pt>
                <c:pt idx="13">
                  <c:v>1984-85</c:v>
                </c:pt>
                <c:pt idx="14">
                  <c:v>1985-86</c:v>
                </c:pt>
                <c:pt idx="15">
                  <c:v>1986-87</c:v>
                </c:pt>
                <c:pt idx="16">
                  <c:v>1987-88</c:v>
                </c:pt>
                <c:pt idx="17">
                  <c:v>1988-89</c:v>
                </c:pt>
                <c:pt idx="18">
                  <c:v>1989-90</c:v>
                </c:pt>
                <c:pt idx="19">
                  <c:v>1990-91</c:v>
                </c:pt>
                <c:pt idx="20">
                  <c:v>1991-92</c:v>
                </c:pt>
                <c:pt idx="21">
                  <c:v>1992-93</c:v>
                </c:pt>
                <c:pt idx="22">
                  <c:v>1993-94</c:v>
                </c:pt>
                <c:pt idx="23">
                  <c:v>1994-95</c:v>
                </c:pt>
                <c:pt idx="24">
                  <c:v>1995-96</c:v>
                </c:pt>
                <c:pt idx="25">
                  <c:v>1996-97</c:v>
                </c:pt>
                <c:pt idx="26">
                  <c:v>1997-98</c:v>
                </c:pt>
                <c:pt idx="27">
                  <c:v>1998-99</c:v>
                </c:pt>
                <c:pt idx="28">
                  <c:v>1999-00</c:v>
                </c:pt>
                <c:pt idx="29">
                  <c:v>2000-01</c:v>
                </c:pt>
                <c:pt idx="30">
                  <c:v>2001-02</c:v>
                </c:pt>
                <c:pt idx="31">
                  <c:v>2002-03</c:v>
                </c:pt>
                <c:pt idx="32">
                  <c:v>2003-04</c:v>
                </c:pt>
                <c:pt idx="33">
                  <c:v>2004-05</c:v>
                </c:pt>
                <c:pt idx="34">
                  <c:v>2005-06</c:v>
                </c:pt>
                <c:pt idx="35">
                  <c:v>2006-07</c:v>
                </c:pt>
                <c:pt idx="36">
                  <c:v>2007-08</c:v>
                </c:pt>
                <c:pt idx="37">
                  <c:v>2008-09</c:v>
                </c:pt>
              </c:strCache>
            </c:strRef>
          </c:cat>
          <c:val>
            <c:numRef>
              <c:f>'Stat History'!$G$9:$G$47</c:f>
              <c:numCache>
                <c:formatCode>General</c:formatCode>
                <c:ptCount val="39"/>
                <c:pt idx="0">
                  <c:v>0</c:v>
                </c:pt>
                <c:pt idx="2">
                  <c:v>8</c:v>
                </c:pt>
                <c:pt idx="3">
                  <c:v>11</c:v>
                </c:pt>
                <c:pt idx="4">
                  <c:v>12</c:v>
                </c:pt>
                <c:pt idx="5">
                  <c:v>17</c:v>
                </c:pt>
                <c:pt idx="6">
                  <c:v>22</c:v>
                </c:pt>
                <c:pt idx="14">
                  <c:v>34</c:v>
                </c:pt>
                <c:pt idx="16">
                  <c:v>44</c:v>
                </c:pt>
                <c:pt idx="18">
                  <c:v>45</c:v>
                </c:pt>
                <c:pt idx="25">
                  <c:v>60</c:v>
                </c:pt>
                <c:pt idx="26">
                  <c:v>52</c:v>
                </c:pt>
                <c:pt idx="27">
                  <c:v>66</c:v>
                </c:pt>
                <c:pt idx="28">
                  <c:v>74</c:v>
                </c:pt>
                <c:pt idx="29">
                  <c:v>69</c:v>
                </c:pt>
                <c:pt idx="30">
                  <c:v>81</c:v>
                </c:pt>
                <c:pt idx="31">
                  <c:v>85</c:v>
                </c:pt>
                <c:pt idx="32">
                  <c:v>79</c:v>
                </c:pt>
                <c:pt idx="33">
                  <c:v>112</c:v>
                </c:pt>
                <c:pt idx="34">
                  <c:v>109</c:v>
                </c:pt>
                <c:pt idx="35">
                  <c:v>137</c:v>
                </c:pt>
                <c:pt idx="36">
                  <c:v>146</c:v>
                </c:pt>
                <c:pt idx="37">
                  <c:v>174</c:v>
                </c:pt>
                <c:pt idx="38">
                  <c:v>173</c:v>
                </c:pt>
              </c:numCache>
            </c:numRef>
          </c:val>
        </c:ser>
        <c:marker val="1"/>
        <c:axId val="80686464"/>
        <c:axId val="82172928"/>
      </c:lineChart>
      <c:catAx>
        <c:axId val="80686464"/>
        <c:scaling>
          <c:orientation val="minMax"/>
        </c:scaling>
        <c:axPos val="b"/>
        <c:tickLblPos val="nextTo"/>
        <c:crossAx val="82172928"/>
        <c:crosses val="autoZero"/>
        <c:auto val="1"/>
        <c:lblAlgn val="ctr"/>
        <c:lblOffset val="100"/>
      </c:catAx>
      <c:valAx>
        <c:axId val="82172928"/>
        <c:scaling>
          <c:orientation val="minMax"/>
        </c:scaling>
        <c:axPos val="l"/>
        <c:majorGridlines/>
        <c:numFmt formatCode="General" sourceLinked="1"/>
        <c:tickLblPos val="nextTo"/>
        <c:crossAx val="80686464"/>
        <c:crosses val="autoZero"/>
        <c:crossBetween val="between"/>
      </c:valAx>
    </c:plotArea>
    <c:legend>
      <c:legendPos val="t"/>
      <c:layout>
        <c:manualLayout>
          <c:xMode val="edge"/>
          <c:yMode val="edge"/>
          <c:x val="0.24154320987654354"/>
          <c:y val="0.12636330943943871"/>
          <c:w val="0.30703703703703705"/>
          <c:h val="5.1337285799502592E-2"/>
        </c:manualLayout>
      </c:layout>
      <c:overlay val="1"/>
    </c:legend>
    <c:plotVisOnly val="1"/>
    <c:dispBlanksAs val="span"/>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3"/>
  <c:chart>
    <c:autoTitleDeleted val="1"/>
    <c:plotArea>
      <c:layout/>
      <c:lineChart>
        <c:grouping val="standard"/>
        <c:ser>
          <c:idx val="0"/>
          <c:order val="0"/>
          <c:marker>
            <c:symbol val="none"/>
          </c:marker>
          <c:dLbls>
            <c:dLbl>
              <c:idx val="0"/>
              <c:showVal val="1"/>
            </c:dLbl>
            <c:dLbl>
              <c:idx val="23"/>
              <c:showVal val="1"/>
            </c:dLbl>
            <c:dLbl>
              <c:idx val="36"/>
              <c:showVal val="1"/>
            </c:dLbl>
            <c:delete val="1"/>
          </c:dLbls>
          <c:cat>
            <c:strRef>
              <c:f>'Stat History'!$A$10:$A$48</c:f>
              <c:strCache>
                <c:ptCount val="39"/>
                <c:pt idx="0">
                  <c:v>1971-72</c:v>
                </c:pt>
                <c:pt idx="1">
                  <c:v>1972-73</c:v>
                </c:pt>
                <c:pt idx="2">
                  <c:v>1973-74</c:v>
                </c:pt>
                <c:pt idx="3">
                  <c:v>1974-75</c:v>
                </c:pt>
                <c:pt idx="4">
                  <c:v>1975-76</c:v>
                </c:pt>
                <c:pt idx="5">
                  <c:v>1976-77</c:v>
                </c:pt>
                <c:pt idx="6">
                  <c:v>1977-78</c:v>
                </c:pt>
                <c:pt idx="7">
                  <c:v>1978-79</c:v>
                </c:pt>
                <c:pt idx="8">
                  <c:v>1979-80</c:v>
                </c:pt>
                <c:pt idx="9">
                  <c:v>1980-81</c:v>
                </c:pt>
                <c:pt idx="10">
                  <c:v>1981-82</c:v>
                </c:pt>
                <c:pt idx="11">
                  <c:v>1982-83</c:v>
                </c:pt>
                <c:pt idx="12">
                  <c:v>1983-84</c:v>
                </c:pt>
                <c:pt idx="13">
                  <c:v>1984-85</c:v>
                </c:pt>
                <c:pt idx="14">
                  <c:v>1985-86</c:v>
                </c:pt>
                <c:pt idx="15">
                  <c:v>1986-87</c:v>
                </c:pt>
                <c:pt idx="16">
                  <c:v>1987-88</c:v>
                </c:pt>
                <c:pt idx="17">
                  <c:v>1988-89</c:v>
                </c:pt>
                <c:pt idx="18">
                  <c:v>1989-90</c:v>
                </c:pt>
                <c:pt idx="19">
                  <c:v>1990-91</c:v>
                </c:pt>
                <c:pt idx="20">
                  <c:v>1991-92</c:v>
                </c:pt>
                <c:pt idx="21">
                  <c:v>1992-93</c:v>
                </c:pt>
                <c:pt idx="22">
                  <c:v>1993-94</c:v>
                </c:pt>
                <c:pt idx="23">
                  <c:v>1994-95</c:v>
                </c:pt>
                <c:pt idx="24">
                  <c:v>1995-96</c:v>
                </c:pt>
                <c:pt idx="25">
                  <c:v>1996-97</c:v>
                </c:pt>
                <c:pt idx="26">
                  <c:v>1997-98</c:v>
                </c:pt>
                <c:pt idx="27">
                  <c:v>1998-99</c:v>
                </c:pt>
                <c:pt idx="28">
                  <c:v>1999-00</c:v>
                </c:pt>
                <c:pt idx="29">
                  <c:v>2000-01</c:v>
                </c:pt>
                <c:pt idx="30">
                  <c:v>2001-02</c:v>
                </c:pt>
                <c:pt idx="31">
                  <c:v>2002-03</c:v>
                </c:pt>
                <c:pt idx="32">
                  <c:v>2003-04</c:v>
                </c:pt>
                <c:pt idx="33">
                  <c:v>2004-05</c:v>
                </c:pt>
                <c:pt idx="34">
                  <c:v>2005-06</c:v>
                </c:pt>
                <c:pt idx="35">
                  <c:v>2006-07</c:v>
                </c:pt>
                <c:pt idx="36">
                  <c:v>2007-08</c:v>
                </c:pt>
                <c:pt idx="37">
                  <c:v>2008-09</c:v>
                </c:pt>
                <c:pt idx="38">
                  <c:v>2007-09</c:v>
                </c:pt>
              </c:strCache>
            </c:strRef>
          </c:cat>
          <c:val>
            <c:numRef>
              <c:f>'Stat History'!$B$10:$B$48</c:f>
              <c:numCache>
                <c:formatCode>General</c:formatCode>
                <c:ptCount val="39"/>
                <c:pt idx="0">
                  <c:v>258</c:v>
                </c:pt>
                <c:pt idx="1">
                  <c:v>331</c:v>
                </c:pt>
                <c:pt idx="2">
                  <c:v>398</c:v>
                </c:pt>
                <c:pt idx="3">
                  <c:v>398</c:v>
                </c:pt>
                <c:pt idx="4">
                  <c:v>537</c:v>
                </c:pt>
                <c:pt idx="5">
                  <c:v>645</c:v>
                </c:pt>
                <c:pt idx="6">
                  <c:v>659</c:v>
                </c:pt>
                <c:pt idx="7">
                  <c:v>724</c:v>
                </c:pt>
                <c:pt idx="8">
                  <c:v>733</c:v>
                </c:pt>
                <c:pt idx="9">
                  <c:v>703</c:v>
                </c:pt>
                <c:pt idx="10">
                  <c:v>767</c:v>
                </c:pt>
                <c:pt idx="11">
                  <c:v>714</c:v>
                </c:pt>
                <c:pt idx="12">
                  <c:v>905</c:v>
                </c:pt>
                <c:pt idx="13">
                  <c:v>1032</c:v>
                </c:pt>
                <c:pt idx="14">
                  <c:v>935</c:v>
                </c:pt>
                <c:pt idx="15">
                  <c:v>1082</c:v>
                </c:pt>
                <c:pt idx="16">
                  <c:v>1022</c:v>
                </c:pt>
                <c:pt idx="17">
                  <c:v>1019</c:v>
                </c:pt>
                <c:pt idx="18">
                  <c:v>1137</c:v>
                </c:pt>
                <c:pt idx="19">
                  <c:v>870</c:v>
                </c:pt>
                <c:pt idx="20">
                  <c:v>1140</c:v>
                </c:pt>
                <c:pt idx="21">
                  <c:v>821</c:v>
                </c:pt>
                <c:pt idx="22">
                  <c:v>1096</c:v>
                </c:pt>
                <c:pt idx="23">
                  <c:v>1004</c:v>
                </c:pt>
                <c:pt idx="24">
                  <c:v>1148</c:v>
                </c:pt>
                <c:pt idx="25">
                  <c:v>1316</c:v>
                </c:pt>
                <c:pt idx="26">
                  <c:v>1690</c:v>
                </c:pt>
                <c:pt idx="27">
                  <c:v>1746</c:v>
                </c:pt>
                <c:pt idx="28">
                  <c:v>1908</c:v>
                </c:pt>
                <c:pt idx="29">
                  <c:v>2058</c:v>
                </c:pt>
                <c:pt idx="30">
                  <c:v>2012</c:v>
                </c:pt>
                <c:pt idx="31">
                  <c:v>2054</c:v>
                </c:pt>
                <c:pt idx="32">
                  <c:v>2460</c:v>
                </c:pt>
                <c:pt idx="33">
                  <c:v>2641</c:v>
                </c:pt>
                <c:pt idx="34">
                  <c:v>2787</c:v>
                </c:pt>
                <c:pt idx="35">
                  <c:v>2975</c:v>
                </c:pt>
                <c:pt idx="36">
                  <c:v>3100</c:v>
                </c:pt>
                <c:pt idx="37">
                  <c:v>2730</c:v>
                </c:pt>
                <c:pt idx="38">
                  <c:v>2674</c:v>
                </c:pt>
              </c:numCache>
            </c:numRef>
          </c:val>
        </c:ser>
        <c:marker val="1"/>
        <c:axId val="82238848"/>
        <c:axId val="83362944"/>
      </c:lineChart>
      <c:catAx>
        <c:axId val="82238848"/>
        <c:scaling>
          <c:orientation val="minMax"/>
        </c:scaling>
        <c:axPos val="b"/>
        <c:majorTickMark val="none"/>
        <c:tickLblPos val="nextTo"/>
        <c:crossAx val="83362944"/>
        <c:crosses val="autoZero"/>
        <c:auto val="1"/>
        <c:lblAlgn val="ctr"/>
        <c:lblOffset val="100"/>
        <c:tickLblSkip val="3"/>
      </c:catAx>
      <c:valAx>
        <c:axId val="83362944"/>
        <c:scaling>
          <c:orientation val="minMax"/>
        </c:scaling>
        <c:axPos val="l"/>
        <c:majorGridlines/>
        <c:numFmt formatCode="General" sourceLinked="1"/>
        <c:majorTickMark val="none"/>
        <c:tickLblPos val="nextTo"/>
        <c:crossAx val="82238848"/>
        <c:crosses val="autoZero"/>
        <c:crossBetween val="between"/>
      </c:valAx>
      <c:spPr>
        <a:solidFill>
          <a:srgbClr val="003300"/>
        </a:solidFill>
      </c:spPr>
    </c:plotArea>
    <c:plotVisOnly val="1"/>
  </c:chart>
  <c:txPr>
    <a:bodyPr/>
    <a:lstStyle/>
    <a:p>
      <a:pPr>
        <a:defRPr sz="1800"/>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drawing1.xml><?xml version="1.0" encoding="utf-8"?>
<c:userShapes xmlns:c="http://schemas.openxmlformats.org/drawingml/2006/chart">
  <cdr:relSizeAnchor xmlns:cdr="http://schemas.openxmlformats.org/drawingml/2006/chartDrawing">
    <cdr:from>
      <cdr:x>0.34167</cdr:x>
      <cdr:y>0.52632</cdr:y>
    </cdr:from>
    <cdr:to>
      <cdr:x>0.61667</cdr:x>
      <cdr:y>0.53947</cdr:y>
    </cdr:to>
    <cdr:sp macro="" textlink="">
      <cdr:nvSpPr>
        <cdr:cNvPr id="3" name="Straight Arrow Connector 2"/>
        <cdr:cNvSpPr/>
      </cdr:nvSpPr>
      <cdr:spPr>
        <a:xfrm xmlns:a="http://schemas.openxmlformats.org/drawingml/2006/main" flipV="1">
          <a:off x="3124200" y="3048000"/>
          <a:ext cx="2514600" cy="76199"/>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0.25</cdr:x>
      <cdr:y>0.47368</cdr:y>
    </cdr:from>
    <cdr:to>
      <cdr:x>0.60833</cdr:x>
      <cdr:y>0.53947</cdr:y>
    </cdr:to>
    <cdr:sp macro="" textlink="">
      <cdr:nvSpPr>
        <cdr:cNvPr id="4" name="TextBox 3"/>
        <cdr:cNvSpPr txBox="1"/>
      </cdr:nvSpPr>
      <cdr:spPr>
        <a:xfrm xmlns:a="http://schemas.openxmlformats.org/drawingml/2006/main">
          <a:off x="2286000" y="2743176"/>
          <a:ext cx="3276570" cy="381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smtClean="0">
              <a:solidFill>
                <a:schemeClr val="bg1"/>
              </a:solidFill>
            </a:rPr>
            <a:t>Stable to 1995 Task Force</a:t>
          </a:r>
          <a:endParaRPr lang="en-US" sz="2000" dirty="0">
            <a:solidFill>
              <a:schemeClr val="bg1"/>
            </a:solidFill>
          </a:endParaRPr>
        </a:p>
      </cdr:txBody>
    </cdr:sp>
  </cdr:relSizeAnchor>
  <cdr:relSizeAnchor xmlns:cdr="http://schemas.openxmlformats.org/drawingml/2006/chartDrawing">
    <cdr:from>
      <cdr:x>0.63333</cdr:x>
      <cdr:y>0.11842</cdr:y>
    </cdr:from>
    <cdr:to>
      <cdr:x>0.88333</cdr:x>
      <cdr:y>0.5</cdr:y>
    </cdr:to>
    <cdr:sp macro="" textlink="">
      <cdr:nvSpPr>
        <cdr:cNvPr id="6" name="Straight Arrow Connector 5"/>
        <cdr:cNvSpPr/>
      </cdr:nvSpPr>
      <cdr:spPr>
        <a:xfrm xmlns:a="http://schemas.openxmlformats.org/drawingml/2006/main" flipV="1">
          <a:off x="5791200" y="685800"/>
          <a:ext cx="2286000" cy="22098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0.55833</cdr:x>
      <cdr:y>0.17105</cdr:y>
    </cdr:from>
    <cdr:to>
      <cdr:x>0.75833</cdr:x>
      <cdr:y>0.25</cdr:y>
    </cdr:to>
    <cdr:sp macro="" textlink="">
      <cdr:nvSpPr>
        <cdr:cNvPr id="7" name="TextBox 6"/>
        <cdr:cNvSpPr txBox="1"/>
      </cdr:nvSpPr>
      <cdr:spPr>
        <a:xfrm xmlns:a="http://schemas.openxmlformats.org/drawingml/2006/main">
          <a:off x="5105400" y="990600"/>
          <a:ext cx="1828800" cy="4572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smtClean="0">
              <a:solidFill>
                <a:schemeClr val="bg1"/>
              </a:solidFill>
            </a:rPr>
            <a:t>Tripled 1995 - 2008</a:t>
          </a:r>
          <a:endParaRPr lang="en-US" sz="20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82119"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51" name="Rectangle 3"/>
          <p:cNvSpPr>
            <a:spLocks noGrp="1" noChangeArrowheads="1"/>
          </p:cNvSpPr>
          <p:nvPr>
            <p:ph type="dt" sz="quarter" idx="1"/>
          </p:nvPr>
        </p:nvSpPr>
        <p:spPr bwMode="auto">
          <a:xfrm>
            <a:off x="3898102" y="0"/>
            <a:ext cx="2982119"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052" name="Rectangle 4"/>
          <p:cNvSpPr>
            <a:spLocks noGrp="1" noChangeArrowheads="1"/>
          </p:cNvSpPr>
          <p:nvPr>
            <p:ph type="ftr" sz="quarter" idx="2"/>
          </p:nvPr>
        </p:nvSpPr>
        <p:spPr bwMode="auto">
          <a:xfrm>
            <a:off x="0" y="8829675"/>
            <a:ext cx="2982119"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53" name="Rectangle 5"/>
          <p:cNvSpPr>
            <a:spLocks noGrp="1" noChangeArrowheads="1"/>
          </p:cNvSpPr>
          <p:nvPr>
            <p:ph type="sldNum" sz="quarter" idx="3"/>
          </p:nvPr>
        </p:nvSpPr>
        <p:spPr bwMode="auto">
          <a:xfrm>
            <a:off x="3898102" y="8829675"/>
            <a:ext cx="2982119"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EC6E474-8B1E-49B3-B21A-0BD2D4DC543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82119"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5" name="Rectangle 3"/>
          <p:cNvSpPr>
            <a:spLocks noGrp="1" noChangeArrowheads="1"/>
          </p:cNvSpPr>
          <p:nvPr>
            <p:ph type="dt" idx="1"/>
          </p:nvPr>
        </p:nvSpPr>
        <p:spPr bwMode="auto">
          <a:xfrm>
            <a:off x="3898102" y="0"/>
            <a:ext cx="2982119"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16013" y="696913"/>
            <a:ext cx="4649787"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8182" y="4416426"/>
            <a:ext cx="55054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29675"/>
            <a:ext cx="2982119"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9" name="Rectangle 7"/>
          <p:cNvSpPr>
            <a:spLocks noGrp="1" noChangeArrowheads="1"/>
          </p:cNvSpPr>
          <p:nvPr>
            <p:ph type="sldNum" sz="quarter" idx="5"/>
          </p:nvPr>
        </p:nvSpPr>
        <p:spPr bwMode="auto">
          <a:xfrm>
            <a:off x="3898102" y="8829675"/>
            <a:ext cx="2982119"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B2171F6-F717-4F42-A002-410F9E0DCA8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hronicle.com/article/Study-Abroad-Gets-an-Image/12497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1FA79B4F-891D-4F4E-B4D3-7F3EF95FE96A}" type="slidenum">
              <a:rPr lang="en-US" smtClean="0"/>
              <a:pPr/>
              <a:t>1</a:t>
            </a:fld>
            <a:endParaRPr 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r>
              <a:rPr lang="en-US" sz="1200" kern="1200" dirty="0" smtClean="0">
                <a:solidFill>
                  <a:schemeClr val="tx1"/>
                </a:solidFill>
                <a:latin typeface="Arial" charset="0"/>
                <a:ea typeface="+mn-ea"/>
                <a:cs typeface="+mn-cs"/>
              </a:rPr>
              <a:t>Brett Berquis</a:t>
            </a:r>
            <a:r>
              <a:rPr lang="en-US" sz="1200" kern="1200" baseline="0" dirty="0" smtClean="0">
                <a:solidFill>
                  <a:schemeClr val="tx1"/>
                </a:solidFill>
                <a:latin typeface="Arial" charset="0"/>
                <a:ea typeface="+mn-ea"/>
                <a:cs typeface="+mn-cs"/>
              </a:rPr>
              <a:t>t is </a:t>
            </a:r>
            <a:r>
              <a:rPr lang="en-US" sz="1200" kern="1200" dirty="0" smtClean="0">
                <a:solidFill>
                  <a:schemeClr val="tx1"/>
                </a:solidFill>
                <a:latin typeface="Arial" charset="0"/>
                <a:ea typeface="+mn-ea"/>
                <a:cs typeface="+mn-cs"/>
              </a:rPr>
              <a:t>the </a:t>
            </a:r>
            <a:r>
              <a:rPr lang="en-US" sz="1200" b="1" kern="1200" dirty="0" smtClean="0">
                <a:solidFill>
                  <a:schemeClr val="tx1"/>
                </a:solidFill>
                <a:latin typeface="Arial" charset="0"/>
                <a:ea typeface="+mn-ea"/>
                <a:cs typeface="+mn-cs"/>
              </a:rPr>
              <a:t>Executive Director of the Office of Study Abroad</a:t>
            </a:r>
            <a:r>
              <a:rPr lang="en-US" sz="1200" kern="1200" dirty="0" smtClean="0">
                <a:solidFill>
                  <a:schemeClr val="tx1"/>
                </a:solidFill>
                <a:latin typeface="Arial" charset="0"/>
                <a:ea typeface="+mn-ea"/>
                <a:cs typeface="+mn-cs"/>
              </a:rPr>
              <a:t> at Michigan State University, Brett Berquist leads the largest study abroad program at a U.S. public university.  He holds dual French and American citizenship and has over 20 years experience working in international education in the U.S., U.K., France, and Korea. His assignments have ranged from chairing language departments in Europe to managing large learning mobility programs.  Berquist has served on internationalization taskforces in 4 universities. </a:t>
            </a:r>
          </a:p>
          <a:p>
            <a:r>
              <a:rPr lang="en-US" sz="1200" kern="1200" dirty="0" smtClean="0">
                <a:solidFill>
                  <a:schemeClr val="tx1"/>
                </a:solidFill>
                <a:latin typeface="Arial" charset="0"/>
                <a:ea typeface="+mn-ea"/>
                <a:cs typeface="+mn-cs"/>
              </a:rP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ln/>
        </p:spPr>
        <p:txBody>
          <a:bodyPr/>
          <a:lstStyle/>
          <a:p>
            <a:r>
              <a:rPr lang="en-US" sz="800" kern="1200" dirty="0" smtClean="0">
                <a:solidFill>
                  <a:schemeClr val="tx1"/>
                </a:solidFill>
                <a:latin typeface="Arial" charset="0"/>
                <a:ea typeface="+mn-ea"/>
                <a:cs typeface="+mn-cs"/>
              </a:rPr>
              <a:t>OSA works with college representation in a shared governance</a:t>
            </a:r>
            <a:r>
              <a:rPr lang="en-US" sz="800" kern="1200" baseline="0" dirty="0" smtClean="0">
                <a:solidFill>
                  <a:schemeClr val="tx1"/>
                </a:solidFill>
                <a:latin typeface="Arial" charset="0"/>
                <a:ea typeface="+mn-ea"/>
                <a:cs typeface="+mn-cs"/>
              </a:rPr>
              <a:t> style.  Strategy and implementation is shared through ISP’s matrix management model with the academic colleges.</a:t>
            </a:r>
          </a:p>
          <a:p>
            <a:r>
              <a:rPr lang="en-US" sz="800" kern="1200" baseline="0" dirty="0" smtClean="0">
                <a:solidFill>
                  <a:schemeClr val="tx1"/>
                </a:solidFill>
                <a:latin typeface="Arial" charset="0"/>
                <a:ea typeface="+mn-ea"/>
                <a:cs typeface="+mn-cs"/>
              </a:rPr>
              <a:t>1995 &amp; 2008 Task Force Report give clear marching orders for OSA’s current priorities and efforts.  Summarized through our QAD model.  </a:t>
            </a:r>
            <a:endParaRPr lang="en-US" sz="800" kern="1200" dirty="0" smtClean="0">
              <a:solidFill>
                <a:schemeClr val="tx1"/>
              </a:solidFill>
              <a:latin typeface="Arial" charset="0"/>
              <a:ea typeface="+mn-ea"/>
              <a:cs typeface="+mn-cs"/>
            </a:endParaRPr>
          </a:p>
          <a:p>
            <a:endParaRPr lang="en-US" sz="800" kern="1200" dirty="0" smtClean="0">
              <a:solidFill>
                <a:schemeClr val="tx1"/>
              </a:solidFill>
              <a:latin typeface="Arial" charset="0"/>
              <a:ea typeface="+mn-ea"/>
              <a:cs typeface="+mn-cs"/>
            </a:endParaRPr>
          </a:p>
          <a:p>
            <a:r>
              <a:rPr lang="en-US" sz="800" kern="1200" dirty="0" smtClean="0">
                <a:solidFill>
                  <a:schemeClr val="tx1"/>
                </a:solidFill>
                <a:latin typeface="Arial" charset="0"/>
                <a:ea typeface="+mn-ea"/>
                <a:cs typeface="+mn-cs"/>
              </a:rPr>
              <a:t>Quality:</a:t>
            </a:r>
          </a:p>
          <a:p>
            <a:pPr lvl="0"/>
            <a:r>
              <a:rPr lang="en-US" sz="800" kern="1200" dirty="0" smtClean="0">
                <a:solidFill>
                  <a:schemeClr val="tx1"/>
                </a:solidFill>
                <a:latin typeface="Arial" charset="0"/>
                <a:ea typeface="+mn-ea"/>
                <a:cs typeface="+mn-cs"/>
              </a:rPr>
              <a:t>-OSA - leadership service role to assist colleges in their review and development of programs</a:t>
            </a:r>
          </a:p>
          <a:p>
            <a:pPr lvl="0"/>
            <a:r>
              <a:rPr lang="en-US" sz="800" kern="1200" dirty="0" smtClean="0">
                <a:solidFill>
                  <a:schemeClr val="tx1"/>
                </a:solidFill>
                <a:latin typeface="Arial" charset="0"/>
                <a:ea typeface="+mn-ea"/>
                <a:cs typeface="+mn-cs"/>
              </a:rPr>
              <a:t>-Research capacity statement to identify ways to encourage program leaders to undertake research on their study abroad programming.</a:t>
            </a:r>
          </a:p>
          <a:p>
            <a:pPr lvl="0"/>
            <a:r>
              <a:rPr lang="en-US" sz="800" kern="1200" dirty="0" smtClean="0">
                <a:solidFill>
                  <a:schemeClr val="tx1"/>
                </a:solidFill>
                <a:latin typeface="Arial" charset="0"/>
                <a:ea typeface="+mn-ea"/>
                <a:cs typeface="+mn-cs"/>
              </a:rPr>
              <a:t>Standards: review feasibility to adopt and integrate the Forum Standards of Good Practice as well as the Global Competencies defined by the Internationalizing the Student Experience project.  </a:t>
            </a:r>
          </a:p>
          <a:p>
            <a:pPr lvl="0"/>
            <a:r>
              <a:rPr lang="en-US" sz="800" kern="1200" dirty="0" smtClean="0">
                <a:solidFill>
                  <a:schemeClr val="tx1"/>
                </a:solidFill>
                <a:latin typeface="Arial" charset="0"/>
                <a:ea typeface="+mn-ea"/>
                <a:cs typeface="+mn-cs"/>
              </a:rPr>
              <a:t>“Quality by program design”: encourage colleges to focus on template models that best reflect the learning goals for the college.  Particular emphasis on programs that offer student research activities and programs that incorporate community engagement.  </a:t>
            </a:r>
          </a:p>
          <a:p>
            <a:pPr lvl="0"/>
            <a:r>
              <a:rPr lang="en-US" sz="800" kern="1200" dirty="0" smtClean="0">
                <a:solidFill>
                  <a:schemeClr val="tx1"/>
                </a:solidFill>
                <a:latin typeface="Arial" charset="0"/>
                <a:ea typeface="+mn-ea"/>
                <a:cs typeface="+mn-cs"/>
              </a:rPr>
              <a:t>Support research</a:t>
            </a:r>
            <a:r>
              <a:rPr lang="en-US" sz="800" kern="1200" baseline="0" dirty="0" smtClean="0">
                <a:solidFill>
                  <a:schemeClr val="tx1"/>
                </a:solidFill>
                <a:latin typeface="Arial" charset="0"/>
                <a:ea typeface="+mn-ea"/>
                <a:cs typeface="+mn-cs"/>
              </a:rPr>
              <a:t> on program design</a:t>
            </a:r>
            <a:endParaRPr lang="en-US" sz="800" kern="1200" dirty="0" smtClean="0">
              <a:solidFill>
                <a:schemeClr val="tx1"/>
              </a:solidFill>
              <a:latin typeface="Arial" charset="0"/>
              <a:ea typeface="+mn-ea"/>
              <a:cs typeface="+mn-cs"/>
            </a:endParaRPr>
          </a:p>
          <a:p>
            <a:endParaRPr lang="en-US" sz="800" kern="1200" dirty="0" smtClean="0">
              <a:solidFill>
                <a:schemeClr val="tx1"/>
              </a:solidFill>
              <a:latin typeface="Arial" charset="0"/>
              <a:ea typeface="+mn-ea"/>
              <a:cs typeface="+mn-cs"/>
            </a:endParaRPr>
          </a:p>
          <a:p>
            <a:r>
              <a:rPr lang="en-US" sz="800" kern="1200" dirty="0" smtClean="0">
                <a:solidFill>
                  <a:schemeClr val="tx1"/>
                </a:solidFill>
                <a:latin typeface="Arial" charset="0"/>
                <a:ea typeface="+mn-ea"/>
                <a:cs typeface="+mn-cs"/>
              </a:rPr>
              <a:t>Diversity:</a:t>
            </a:r>
          </a:p>
          <a:p>
            <a:pPr lvl="0"/>
            <a:r>
              <a:rPr lang="en-US" sz="800" kern="1200" dirty="0" smtClean="0">
                <a:solidFill>
                  <a:schemeClr val="tx1"/>
                </a:solidFill>
                <a:latin typeface="Arial" charset="0"/>
                <a:ea typeface="+mn-ea"/>
                <a:cs typeface="+mn-cs"/>
              </a:rPr>
              <a:t>-Diversity of students: demographics such as gender (SA traditionally has 2/3 females), underrepresented academic disciplines, etc.</a:t>
            </a:r>
          </a:p>
          <a:p>
            <a:pPr lvl="0"/>
            <a:r>
              <a:rPr lang="en-US" sz="800" kern="1200" dirty="0" smtClean="0">
                <a:solidFill>
                  <a:schemeClr val="tx1"/>
                </a:solidFill>
                <a:latin typeface="Arial" charset="0"/>
                <a:ea typeface="+mn-ea"/>
                <a:cs typeface="+mn-cs"/>
              </a:rPr>
              <a:t>-Diversity of programs: programming</a:t>
            </a:r>
            <a:r>
              <a:rPr lang="en-US" sz="800" kern="1200" baseline="0" dirty="0" smtClean="0">
                <a:solidFill>
                  <a:schemeClr val="tx1"/>
                </a:solidFill>
                <a:latin typeface="Arial" charset="0"/>
                <a:ea typeface="+mn-ea"/>
                <a:cs typeface="+mn-cs"/>
              </a:rPr>
              <a:t> priorities below (experiential).</a:t>
            </a:r>
            <a:endParaRPr lang="en-US" sz="800" kern="1200" dirty="0" smtClean="0">
              <a:solidFill>
                <a:schemeClr val="tx1"/>
              </a:solidFill>
              <a:latin typeface="Arial" charset="0"/>
              <a:ea typeface="+mn-ea"/>
              <a:cs typeface="+mn-cs"/>
            </a:endParaRPr>
          </a:p>
          <a:p>
            <a:pPr lvl="0"/>
            <a:r>
              <a:rPr lang="en-US" sz="800" kern="1200" dirty="0" smtClean="0">
                <a:solidFill>
                  <a:schemeClr val="tx1"/>
                </a:solidFill>
                <a:latin typeface="Arial" charset="0"/>
                <a:ea typeface="+mn-ea"/>
                <a:cs typeface="+mn-cs"/>
              </a:rPr>
              <a:t>-Diversity of models: making it easier for students to go abroad; and address administrative hurdles (i.e. faculty incentive on faculty-led programs.) Defining engagement on study abroad.  Revise policy on semester programs (coming</a:t>
            </a:r>
            <a:r>
              <a:rPr lang="en-US" sz="800" kern="1200" baseline="0" dirty="0" smtClean="0">
                <a:solidFill>
                  <a:schemeClr val="tx1"/>
                </a:solidFill>
                <a:latin typeface="Arial" charset="0"/>
                <a:ea typeface="+mn-ea"/>
                <a:cs typeface="+mn-cs"/>
              </a:rPr>
              <a:t> to governance)</a:t>
            </a:r>
            <a:endParaRPr lang="en-US" sz="800" kern="1200" dirty="0" smtClean="0">
              <a:solidFill>
                <a:schemeClr val="tx1"/>
              </a:solidFill>
              <a:latin typeface="Arial" charset="0"/>
              <a:ea typeface="+mn-ea"/>
              <a:cs typeface="+mn-cs"/>
            </a:endParaRPr>
          </a:p>
          <a:p>
            <a:endParaRPr lang="en-US" sz="800" kern="1200" dirty="0" smtClean="0">
              <a:solidFill>
                <a:schemeClr val="tx1"/>
              </a:solidFill>
              <a:latin typeface="Arial" charset="0"/>
              <a:ea typeface="+mn-ea"/>
              <a:cs typeface="+mn-cs"/>
            </a:endParaRPr>
          </a:p>
          <a:p>
            <a:r>
              <a:rPr lang="en-US" sz="800" kern="1200" dirty="0" smtClean="0">
                <a:solidFill>
                  <a:schemeClr val="tx1"/>
                </a:solidFill>
                <a:latin typeface="Arial" charset="0"/>
                <a:ea typeface="+mn-ea"/>
                <a:cs typeface="+mn-cs"/>
              </a:rPr>
              <a:t>Accessibility:</a:t>
            </a:r>
          </a:p>
          <a:p>
            <a:pPr lvl="0"/>
            <a:r>
              <a:rPr lang="en-US" sz="800" kern="1200" dirty="0" smtClean="0">
                <a:solidFill>
                  <a:schemeClr val="tx1"/>
                </a:solidFill>
                <a:latin typeface="Arial" charset="0"/>
                <a:ea typeface="+mn-ea"/>
                <a:cs typeface="+mn-cs"/>
              </a:rPr>
              <a:t>-Student profile: encourage more foreign language programming.</a:t>
            </a:r>
          </a:p>
          <a:p>
            <a:pPr lvl="0"/>
            <a:r>
              <a:rPr lang="en-US" sz="800" kern="1200" dirty="0" smtClean="0">
                <a:solidFill>
                  <a:schemeClr val="tx1"/>
                </a:solidFill>
                <a:latin typeface="Arial" charset="0"/>
                <a:ea typeface="+mn-ea"/>
                <a:cs typeface="+mn-cs"/>
              </a:rPr>
              <a:t>-Academic support for study abroad: before and after (i.e. AL 200 course and “Unpacking Your Study Abroad Experience”)</a:t>
            </a:r>
          </a:p>
          <a:p>
            <a:pPr lvl="0"/>
            <a:r>
              <a:rPr lang="en-US" sz="800" kern="1200" dirty="0" smtClean="0">
                <a:solidFill>
                  <a:schemeClr val="tx1"/>
                </a:solidFill>
                <a:latin typeface="Arial" charset="0"/>
                <a:ea typeface="+mn-ea"/>
                <a:cs typeface="+mn-cs"/>
              </a:rPr>
              <a:t>-Ensuring high value for money.  Increase access to external scholarships and increase</a:t>
            </a:r>
            <a:r>
              <a:rPr lang="en-US" sz="800" kern="1200" baseline="0" dirty="0" smtClean="0">
                <a:solidFill>
                  <a:schemeClr val="tx1"/>
                </a:solidFill>
                <a:latin typeface="Arial" charset="0"/>
                <a:ea typeface="+mn-ea"/>
                <a:cs typeface="+mn-cs"/>
              </a:rPr>
              <a:t> funding for MSU scholarships.  All pricing done in November. OFA began awards on December 1 for summer.  Increased aid 45%.</a:t>
            </a:r>
            <a:endParaRPr lang="en-US" sz="800" kern="1200" dirty="0" smtClean="0">
              <a:solidFill>
                <a:schemeClr val="tx1"/>
              </a:solidFill>
              <a:latin typeface="Arial" charset="0"/>
              <a:ea typeface="+mn-ea"/>
              <a:cs typeface="+mn-cs"/>
            </a:endParaRPr>
          </a:p>
          <a:p>
            <a:pPr lvl="0"/>
            <a:r>
              <a:rPr lang="en-US" sz="800" kern="1200" dirty="0" smtClean="0">
                <a:solidFill>
                  <a:schemeClr val="tx1"/>
                </a:solidFill>
                <a:latin typeface="Arial" charset="0"/>
                <a:ea typeface="+mn-ea"/>
                <a:cs typeface="+mn-cs"/>
              </a:rPr>
              <a:t>-Strategic review of efforts in curriculum integration.  </a:t>
            </a:r>
          </a:p>
          <a:p>
            <a:pPr lvl="0"/>
            <a:endParaRPr lang="en-US" sz="800" kern="1200" dirty="0" smtClean="0">
              <a:solidFill>
                <a:schemeClr val="tx1"/>
              </a:solidFill>
              <a:latin typeface="Arial" charset="0"/>
              <a:ea typeface="+mn-ea"/>
              <a:cs typeface="+mn-cs"/>
            </a:endParaRPr>
          </a:p>
          <a:p>
            <a:pPr marL="280988" lvl="1" indent="-222250">
              <a:defRPr/>
            </a:pPr>
            <a:r>
              <a:rPr lang="en-US" sz="800" dirty="0" smtClean="0"/>
              <a:t>See report from October</a:t>
            </a:r>
            <a:r>
              <a:rPr lang="en-US" sz="800" baseline="0" dirty="0" smtClean="0"/>
              <a:t> DD mtg.</a:t>
            </a:r>
            <a:endParaRPr lang="en-US" sz="800" dirty="0" smtClean="0"/>
          </a:p>
        </p:txBody>
      </p:sp>
      <p:sp>
        <p:nvSpPr>
          <p:cNvPr id="30724" name="Slide Number Placeholder 3"/>
          <p:cNvSpPr>
            <a:spLocks noGrp="1"/>
          </p:cNvSpPr>
          <p:nvPr>
            <p:ph type="sldNum" sz="quarter" idx="5"/>
          </p:nvPr>
        </p:nvSpPr>
        <p:spPr>
          <a:noFill/>
        </p:spPr>
        <p:txBody>
          <a:bodyPr/>
          <a:lstStyle/>
          <a:p>
            <a:fld id="{F2CDAF4B-D1F1-4BAC-B4BE-0255C1B89960}"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1C29516E-E6F2-4496-B60C-A6BA9045EDDF}" type="slidenum">
              <a:rPr lang="en-US" smtClean="0"/>
              <a:pPr/>
              <a:t>11</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r>
              <a:rPr lang="en-US" sz="1000" dirty="0" smtClean="0"/>
              <a:t>Take</a:t>
            </a:r>
            <a:r>
              <a:rPr lang="en-US" sz="1000" baseline="0" dirty="0" smtClean="0"/>
              <a:t> some time to identify options most useful for CCs.  </a:t>
            </a:r>
            <a:r>
              <a:rPr lang="en-US" sz="1000" b="1" baseline="0" dirty="0" smtClean="0"/>
              <a:t>Focus on providers and </a:t>
            </a:r>
            <a:r>
              <a:rPr lang="en-US" sz="1000" b="1" baseline="0" dirty="0" err="1" smtClean="0"/>
              <a:t>consortial</a:t>
            </a:r>
            <a:r>
              <a:rPr lang="en-US" sz="1000" b="1" baseline="0" dirty="0" smtClean="0"/>
              <a:t> arrangements with other CCs.</a:t>
            </a:r>
          </a:p>
          <a:p>
            <a:r>
              <a:rPr lang="en-US" sz="1000" b="1" baseline="0" dirty="0" smtClean="0"/>
              <a:t>Click through to program development page</a:t>
            </a:r>
            <a:endParaRPr lang="en-US" sz="1000" b="1" dirty="0" smtClean="0"/>
          </a:p>
          <a:p>
            <a:pPr eaLnBrk="1" hangingPunct="1"/>
            <a:endParaRPr lang="en-US" sz="10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r>
              <a:rPr lang="en-US" dirty="0" smtClean="0"/>
              <a:t>Click through to </a:t>
            </a:r>
            <a:r>
              <a:rPr lang="en-US" b="1" dirty="0" smtClean="0"/>
              <a:t>websites:</a:t>
            </a:r>
          </a:p>
          <a:p>
            <a:r>
              <a:rPr lang="en-US" dirty="0" smtClean="0"/>
              <a:t>NAFSA – EA-KC-CC – see toolkit</a:t>
            </a:r>
          </a:p>
          <a:p>
            <a:r>
              <a:rPr lang="en-US" dirty="0" smtClean="0"/>
              <a:t>Forum EA</a:t>
            </a:r>
          </a:p>
          <a:p>
            <a:r>
              <a:rPr lang="en-US" dirty="0" smtClean="0"/>
              <a:t>Community</a:t>
            </a:r>
            <a:r>
              <a:rPr lang="en-US" baseline="0" dirty="0" smtClean="0"/>
              <a:t> Colleges for International Development (CCID)</a:t>
            </a:r>
            <a:endParaRPr lang="en-US" dirty="0" smtClean="0"/>
          </a:p>
          <a:p>
            <a:r>
              <a:rPr lang="en-US" dirty="0" smtClean="0"/>
              <a:t>American Association of Community Colleges</a:t>
            </a:r>
            <a:r>
              <a:rPr lang="en-US" baseline="0" dirty="0" smtClean="0"/>
              <a:t> (AACC)</a:t>
            </a:r>
          </a:p>
          <a:p>
            <a:r>
              <a:rPr lang="en-US" baseline="0" dirty="0" smtClean="0"/>
              <a:t>California Colleges for International Education (CCIE) - </a:t>
            </a:r>
            <a:endParaRPr lang="en-US" dirty="0" smtClean="0"/>
          </a:p>
          <a:p>
            <a:endParaRPr lang="en-US" dirty="0" smtClean="0"/>
          </a:p>
        </p:txBody>
      </p:sp>
      <p:sp>
        <p:nvSpPr>
          <p:cNvPr id="33796" name="Slide Number Placeholder 3"/>
          <p:cNvSpPr>
            <a:spLocks noGrp="1"/>
          </p:cNvSpPr>
          <p:nvPr>
            <p:ph type="sldNum" sz="quarter" idx="5"/>
          </p:nvPr>
        </p:nvSpPr>
        <p:spPr>
          <a:noFill/>
        </p:spPr>
        <p:txBody>
          <a:bodyPr/>
          <a:lstStyle/>
          <a:p>
            <a:fld id="{F4BB851E-54DA-4B51-96FA-3370EFB8F783}"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lnSpc>
                <a:spcPct val="80000"/>
              </a:lnSpc>
            </a:pPr>
            <a:endParaRPr lang="en-US" dirty="0" smtClean="0"/>
          </a:p>
        </p:txBody>
      </p:sp>
      <p:sp>
        <p:nvSpPr>
          <p:cNvPr id="34820" name="Slide Number Placeholder 3"/>
          <p:cNvSpPr>
            <a:spLocks noGrp="1"/>
          </p:cNvSpPr>
          <p:nvPr>
            <p:ph type="sldNum" sz="quarter" idx="5"/>
          </p:nvPr>
        </p:nvSpPr>
        <p:spPr>
          <a:noFill/>
        </p:spPr>
        <p:txBody>
          <a:bodyPr/>
          <a:lstStyle/>
          <a:p>
            <a:fld id="{0F377DBA-6E39-424A-AD5C-7672C9651005}"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r>
              <a:rPr lang="en-US" sz="900" b="1" u="sng" smtClean="0"/>
              <a:t>Global Competence</a:t>
            </a:r>
            <a:endParaRPr lang="en-US" sz="900" smtClean="0"/>
          </a:p>
          <a:p>
            <a:r>
              <a:rPr lang="en-US" sz="900" smtClean="0"/>
              <a:t>MSU—recognizing that its students live and work in an increasingly complex and interconnected world—provides opportunities for its students to engage the world as professionals and citizens who will demonstrate leadership in their professional, personal, and civic life.   </a:t>
            </a:r>
          </a:p>
          <a:p>
            <a:r>
              <a:rPr lang="en-US" sz="900" smtClean="0"/>
              <a:t>More specifically, MSU graduates will possess </a:t>
            </a:r>
            <a:r>
              <a:rPr lang="en-US" sz="900" i="1" smtClean="0"/>
              <a:t>global competencies as related</a:t>
            </a:r>
            <a:r>
              <a:rPr lang="en-US" sz="900" smtClean="0"/>
              <a:t> to the following goals:</a:t>
            </a:r>
          </a:p>
          <a:p>
            <a:r>
              <a:rPr lang="en-US" sz="900" smtClean="0"/>
              <a:t>an understanding of themselves culturally and the ability to use this knowledge to live and work effectively in diverse settings and with diverse individuals</a:t>
            </a:r>
          </a:p>
          <a:p>
            <a:r>
              <a:rPr lang="en-US" sz="900" smtClean="0"/>
              <a:t>the knowledge and skills associated with international, global, and intercultural content areas such as language, geography, history;</a:t>
            </a:r>
          </a:p>
          <a:p>
            <a:r>
              <a:rPr lang="en-US" sz="900" smtClean="0"/>
              <a:t>a desire and ability to seek out and use diverse sources of information to inform their decision making; and</a:t>
            </a:r>
          </a:p>
          <a:p>
            <a:r>
              <a:rPr lang="en-US" sz="900" smtClean="0"/>
              <a:t>a desire and ability to engage in communities of practice as citizens and scholars.</a:t>
            </a:r>
          </a:p>
          <a:p>
            <a:r>
              <a:rPr lang="en-US" sz="900" smtClean="0"/>
              <a:t>In the context of MSU’s land-grant tradition, MSU will provide opportunities for all its undergraduate students to become globally-competent professionals and citizens, people with the following </a:t>
            </a:r>
            <a:r>
              <a:rPr lang="en-US" sz="900" i="1" smtClean="0"/>
              <a:t>knowledge, attitudes, </a:t>
            </a:r>
            <a:r>
              <a:rPr lang="en-US" sz="900" smtClean="0"/>
              <a:t>and</a:t>
            </a:r>
            <a:r>
              <a:rPr lang="en-US" sz="900" i="1" smtClean="0"/>
              <a:t> skills</a:t>
            </a:r>
            <a:r>
              <a:rPr lang="en-US" sz="900" smtClean="0"/>
              <a:t>:</a:t>
            </a:r>
          </a:p>
          <a:p>
            <a:r>
              <a:rPr lang="en-US" sz="900" smtClean="0"/>
              <a:t>Graduates will demonstrate </a:t>
            </a:r>
            <a:r>
              <a:rPr lang="en-US" sz="900" i="1" smtClean="0"/>
              <a:t>Analytical Thinking</a:t>
            </a:r>
            <a:r>
              <a:rPr lang="en-US" sz="900" smtClean="0"/>
              <a:t> to:</a:t>
            </a:r>
          </a:p>
          <a:p>
            <a:r>
              <a:rPr lang="en-US" sz="900" smtClean="0"/>
              <a:t>Understand the complexity and interconnectedness of global processes—such as environment, trade, and human health—and be able to critically analyze them, as well as compare and contrast them across different cultures and contexts. </a:t>
            </a:r>
          </a:p>
          <a:p>
            <a:r>
              <a:rPr lang="en-US" sz="900" smtClean="0"/>
              <a:t>Synthesize knowledge and meaning from multiple sources to enhance decision-making in diverse contexts. </a:t>
            </a:r>
          </a:p>
          <a:p>
            <a:r>
              <a:rPr lang="en-US" sz="900" smtClean="0"/>
              <a:t>Use technology, human and natural capital, information resources, and diverse ways of knowing to solve problems.</a:t>
            </a:r>
          </a:p>
          <a:p>
            <a:r>
              <a:rPr lang="en-US" sz="900" smtClean="0"/>
              <a:t>Graduates will demonstrate the </a:t>
            </a:r>
            <a:r>
              <a:rPr lang="en-US" sz="900" i="1" smtClean="0"/>
              <a:t>Cultural Understanding</a:t>
            </a:r>
            <a:r>
              <a:rPr lang="en-US" sz="900" smtClean="0"/>
              <a:t> to:</a:t>
            </a:r>
          </a:p>
          <a:p>
            <a:r>
              <a:rPr lang="en-US" sz="900" smtClean="0"/>
              <a:t>Understand the influence of history, geography, religion, gender, race, ethnicity, and other factors on their identities and the identities of others. </a:t>
            </a:r>
          </a:p>
          <a:p>
            <a:r>
              <a:rPr lang="en-US" sz="900" smtClean="0"/>
              <a:t>Recognize the commonalities and differences that exist among people and cultures and how these factors influence their relationships with others.</a:t>
            </a:r>
          </a:p>
          <a:p>
            <a:r>
              <a:rPr lang="en-US" sz="900" smtClean="0"/>
              <a:t>Question explicit and implicit forms of power, privilege, inequality, and inequity.</a:t>
            </a:r>
          </a:p>
          <a:p>
            <a:r>
              <a:rPr lang="en-US" sz="900" smtClean="0"/>
              <a:t>Engage with and be open to people, ideas, and activities from other cultures as a means of personal and professional development.</a:t>
            </a:r>
          </a:p>
          <a:p>
            <a:r>
              <a:rPr lang="en-US" sz="900" smtClean="0"/>
              <a:t>Graduates will demonstrate </a:t>
            </a:r>
            <a:r>
              <a:rPr lang="en-US" sz="900" i="1" smtClean="0"/>
              <a:t>Effective Citizenship to</a:t>
            </a:r>
            <a:r>
              <a:rPr lang="en-US" sz="900" smtClean="0"/>
              <a:t>:</a:t>
            </a:r>
          </a:p>
          <a:p>
            <a:r>
              <a:rPr lang="en-US" sz="900" smtClean="0"/>
              <a:t>Develop a personal sense of ethics, service, and civic responsibility that informs their decision-making about social and global issues.</a:t>
            </a:r>
          </a:p>
          <a:p>
            <a:r>
              <a:rPr lang="en-US" sz="900" smtClean="0"/>
              <a:t>Understand the connection between their personal behavior and its impact on global systems.</a:t>
            </a:r>
          </a:p>
          <a:p>
            <a:r>
              <a:rPr lang="en-US" sz="900" smtClean="0"/>
              <a:t>Use their knowledge, attitudes, and skills to engage with issues that address challenges facing humanity locally and globally.</a:t>
            </a:r>
          </a:p>
          <a:p>
            <a:r>
              <a:rPr lang="en-US" sz="900" smtClean="0"/>
              <a:t>Graduates will demonstrate the </a:t>
            </a:r>
            <a:r>
              <a:rPr lang="en-US" sz="900" i="1" smtClean="0"/>
              <a:t>Effective Communication </a:t>
            </a:r>
            <a:r>
              <a:rPr lang="en-US" sz="900" smtClean="0"/>
              <a:t>to:</a:t>
            </a:r>
          </a:p>
          <a:p>
            <a:r>
              <a:rPr lang="en-US" sz="900" smtClean="0"/>
              <a:t>Recognize the influence of cultural norms, customs, and traditions on communication and use this knowledge to enhance their interactions across diversity. </a:t>
            </a:r>
          </a:p>
          <a:p>
            <a:r>
              <a:rPr lang="en-US" sz="900" smtClean="0"/>
              <a:t>Employ a proficiency in a second language and understand how language relates to culture.</a:t>
            </a:r>
          </a:p>
          <a:p>
            <a:r>
              <a:rPr lang="en-US" sz="900" smtClean="0"/>
              <a:t>Use observation, conflict management, dialogue, and active listening as means of understanding and engaging with different people and perspectives. </a:t>
            </a:r>
          </a:p>
          <a:p>
            <a:r>
              <a:rPr lang="en-US" sz="900" smtClean="0"/>
              <a:t>Communicate their ideas and values clearly and effectively in multiple contexts, with diverse audiences, and via appropriate media and formats.</a:t>
            </a:r>
          </a:p>
          <a:p>
            <a:r>
              <a:rPr lang="en-US" sz="900" smtClean="0"/>
              <a:t>Graduates will demonstrate </a:t>
            </a:r>
            <a:r>
              <a:rPr lang="en-US" sz="900" i="1" smtClean="0"/>
              <a:t>Integrated Reasoning </a:t>
            </a:r>
            <a:r>
              <a:rPr lang="en-US" sz="900" smtClean="0"/>
              <a:t>to</a:t>
            </a:r>
            <a:r>
              <a:rPr lang="en-US" sz="900" i="1" smtClean="0"/>
              <a:t>:</a:t>
            </a:r>
            <a:r>
              <a:rPr lang="en-US" sz="900" smtClean="0"/>
              <a:t> </a:t>
            </a:r>
          </a:p>
          <a:p>
            <a:r>
              <a:rPr lang="en-US" sz="900" smtClean="0"/>
              <a:t>Understand their place in the world relative to historical, geopolitical, and intellectual trends, including the geographic, socio-cultural, economic, and ecological influences on these trends.</a:t>
            </a:r>
          </a:p>
          <a:p>
            <a:r>
              <a:rPr lang="en-US" sz="900" smtClean="0"/>
              <a:t>Perceive the world as an interdependent system, recognizing the effects of this system on their lives and their personal influence on the system. </a:t>
            </a:r>
          </a:p>
          <a:p>
            <a:r>
              <a:rPr lang="en-US" sz="900" smtClean="0"/>
              <a:t>Frame, understand, and act upon their judgments from multi-disciplinary perspectives and worldviews. </a:t>
            </a:r>
          </a:p>
          <a:p>
            <a:r>
              <a:rPr lang="en-US" sz="900" smtClean="0"/>
              <a:t>Understand how different disciplines contribute to knowledge of global processes, such as those related to health, food systems, energy and other areas. </a:t>
            </a:r>
          </a:p>
          <a:p>
            <a:r>
              <a:rPr lang="en-US" sz="900" smtClean="0"/>
              <a:t>Understand the cultural, disciplinary, and contextual role, potential, and limits of problem-solving techniques and that cultures and disciplines conceptualize data, methodologies, and solutions differently. </a:t>
            </a:r>
          </a:p>
          <a:p>
            <a:endParaRPr lang="en-US" smtClean="0"/>
          </a:p>
        </p:txBody>
      </p:sp>
      <p:sp>
        <p:nvSpPr>
          <p:cNvPr id="29700" name="Slide Number Placeholder 3"/>
          <p:cNvSpPr>
            <a:spLocks noGrp="1"/>
          </p:cNvSpPr>
          <p:nvPr>
            <p:ph type="sldNum" sz="quarter" idx="5"/>
          </p:nvPr>
        </p:nvSpPr>
        <p:spPr>
          <a:noFill/>
        </p:spPr>
        <p:txBody>
          <a:bodyPr/>
          <a:lstStyle/>
          <a:p>
            <a:fld id="{03B077C2-AA3A-4BB6-8947-F201F20127A7}"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ln/>
        </p:spPr>
        <p:txBody>
          <a:bodyPr/>
          <a:lstStyle/>
          <a:p>
            <a:pPr marL="280988" lvl="1" indent="-222250">
              <a:defRPr/>
            </a:pPr>
            <a:r>
              <a:rPr lang="en-US" u="sng" dirty="0" smtClean="0"/>
              <a:t>What do we think we know?</a:t>
            </a:r>
          </a:p>
          <a:p>
            <a:pPr marL="287338" lvl="1" indent="-228600">
              <a:buFont typeface="+mj-lt"/>
              <a:buAutoNum type="arabicPeriod"/>
              <a:defRPr/>
            </a:pPr>
            <a:r>
              <a:rPr lang="en-US" dirty="0" smtClean="0"/>
              <a:t>Shorter time to graduation, higher GPA, higher retention.</a:t>
            </a:r>
          </a:p>
          <a:p>
            <a:pPr marL="287338" lvl="1" indent="-228600">
              <a:buFont typeface="+mj-lt"/>
              <a:buAutoNum type="arabicPeriod"/>
              <a:defRPr/>
            </a:pPr>
            <a:r>
              <a:rPr lang="en-US" dirty="0" smtClean="0"/>
              <a:t>Particular benefit to low SES and low cultural capital – academic, retention, completion</a:t>
            </a:r>
          </a:p>
          <a:p>
            <a:pPr marL="287338" lvl="1" indent="-228600">
              <a:buFont typeface="+mj-lt"/>
              <a:buAutoNum type="arabicPeriod"/>
              <a:defRPr/>
            </a:pPr>
            <a:r>
              <a:rPr lang="en-US" dirty="0" smtClean="0"/>
              <a:t>Gains in </a:t>
            </a:r>
          </a:p>
          <a:p>
            <a:pPr marL="744538" lvl="3" indent="-228600">
              <a:buFont typeface="Arial" pitchFamily="34" charset="0"/>
              <a:buChar char="•"/>
              <a:defRPr/>
            </a:pPr>
            <a:r>
              <a:rPr lang="en-US" dirty="0" smtClean="0"/>
              <a:t>foreign language proficiency</a:t>
            </a:r>
          </a:p>
          <a:p>
            <a:pPr marL="744538" lvl="3" indent="-228600">
              <a:buFont typeface="Arial" pitchFamily="34" charset="0"/>
              <a:buChar char="•"/>
              <a:defRPr/>
            </a:pPr>
            <a:r>
              <a:rPr lang="en-US" dirty="0" smtClean="0"/>
              <a:t>personal development</a:t>
            </a:r>
          </a:p>
          <a:p>
            <a:pPr marL="744538" lvl="3" indent="-228600">
              <a:buFont typeface="Arial" pitchFamily="34" charset="0"/>
              <a:buChar char="•"/>
              <a:defRPr/>
            </a:pPr>
            <a:r>
              <a:rPr lang="en-US" dirty="0" smtClean="0"/>
              <a:t>intercultural development</a:t>
            </a:r>
          </a:p>
          <a:p>
            <a:pPr marL="744538" lvl="3" indent="-228600">
              <a:buFont typeface="Arial" pitchFamily="34" charset="0"/>
              <a:buChar char="•"/>
              <a:defRPr/>
            </a:pPr>
            <a:r>
              <a:rPr lang="en-US" dirty="0" smtClean="0"/>
              <a:t>intellectual development</a:t>
            </a:r>
          </a:p>
          <a:p>
            <a:pPr marL="287338" lvl="1" indent="-228600">
              <a:buFont typeface="+mj-lt"/>
              <a:buAutoNum type="arabicPeriod"/>
              <a:defRPr/>
            </a:pPr>
            <a:r>
              <a:rPr lang="en-US" dirty="0" smtClean="0"/>
              <a:t>lasting influence on following education experience and choices as well as career</a:t>
            </a:r>
          </a:p>
        </p:txBody>
      </p:sp>
      <p:sp>
        <p:nvSpPr>
          <p:cNvPr id="30724" name="Slide Number Placeholder 3"/>
          <p:cNvSpPr>
            <a:spLocks noGrp="1"/>
          </p:cNvSpPr>
          <p:nvPr>
            <p:ph type="sldNum" sz="quarter" idx="5"/>
          </p:nvPr>
        </p:nvSpPr>
        <p:spPr>
          <a:noFill/>
        </p:spPr>
        <p:txBody>
          <a:bodyPr/>
          <a:lstStyle/>
          <a:p>
            <a:fld id="{895B357D-8ED5-47E7-9E36-71D753FA4F31}"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pPr marL="0" lvl="1"/>
            <a:r>
              <a:rPr lang="en-US" sz="1000" b="1" smtClean="0"/>
              <a:t>How do we Know?</a:t>
            </a:r>
          </a:p>
          <a:p>
            <a:pPr marL="0" lvl="1"/>
            <a:r>
              <a:rPr lang="en-US" sz="1000" smtClean="0"/>
              <a:t>Measuring: GPA, graduation rates, change in student attitude and behaviors, language acquisition, discipline information acquisition.</a:t>
            </a:r>
          </a:p>
          <a:p>
            <a:pPr marL="0" lvl="1"/>
            <a:r>
              <a:rPr lang="en-US" sz="1000" smtClean="0"/>
              <a:t>Dwyer		Engle &amp; Engle</a:t>
            </a:r>
          </a:p>
          <a:p>
            <a:pPr marL="0" lvl="1"/>
            <a:r>
              <a:rPr lang="en-US" sz="1000" smtClean="0"/>
              <a:t>Georgetown		GLOSSARI		SAGE</a:t>
            </a:r>
          </a:p>
          <a:p>
            <a:r>
              <a:rPr lang="en-US" sz="1000" smtClean="0"/>
              <a:t>  These landmark studies have informed the field and influenced the development of the Forum Standards.  The review showed a progressive increase in quality and intent, from an extensive self-reporting survey of study abroad alumni via a provider, IES (Dwyer 2004), to the University of Georgia system’s long-term project on learning outcomes (Sutton and Rubin 2004) which included external measures of academic performance.  From the Georgetown project (Vande Berg, Connor-Linton, and Paige 2009), a wide-reaching project assessing foreign language and intercultural communication competencies, to the as yet unfinished comprehensive SAGE model developed in Minnesota, the field is developing increasingly sophisticated concepts and means to measure the learning outcomes of education abroad.  </a:t>
            </a:r>
          </a:p>
          <a:p>
            <a:pPr eaLnBrk="1" hangingPunct="1">
              <a:spcBef>
                <a:spcPct val="0"/>
              </a:spcBef>
            </a:pPr>
            <a:r>
              <a:rPr lang="en-AU" sz="1000" smtClean="0"/>
              <a:t>  Ingraham &amp; Peterson 2004.  This is a single institution study on the learning outcomes of study abroad from the perspective of the students and the faculty, and includes self-reflected survey results, faculty questionnaires and GPA/graduation data taken from the student system.  The student surveys found significant results in the areas of personal growth, academic performance and intercultural awareness.  Results were lower in the areas of language learning and career development, and this may be explained by many programs being offered in English language destinations, and a large number of short-term programs (with limited expectation of impact on career development).  The results were examined by program length, with longer programs resulting in more significant results in all categories.</a:t>
            </a:r>
            <a:endParaRPr lang="en-US" sz="1000" smtClean="0"/>
          </a:p>
          <a:p>
            <a:pPr marL="0" lvl="1"/>
            <a:r>
              <a:rPr lang="en-US" sz="1000" smtClean="0">
                <a:hlinkClick r:id="rId3"/>
              </a:rPr>
              <a:t>Career benefit</a:t>
            </a:r>
            <a:endParaRPr lang="en-US" sz="1000" smtClean="0"/>
          </a:p>
          <a:p>
            <a:pPr marL="0" lvl="1">
              <a:buFont typeface="Wingdings" pitchFamily="2" charset="2"/>
              <a:buChar char="§"/>
            </a:pPr>
            <a:r>
              <a:rPr lang="en-US" sz="1000" smtClean="0"/>
              <a:t>Stronger research design with objective control groups. Sort multiple factors.  “chicken or egg”</a:t>
            </a:r>
          </a:p>
          <a:p>
            <a:pPr marL="0" lvl="1">
              <a:buFont typeface="Wingdings" pitchFamily="2" charset="2"/>
              <a:buChar char="§"/>
            </a:pPr>
            <a:r>
              <a:rPr lang="en-US" sz="1000" smtClean="0"/>
              <a:t>&gt;85 tools to measure IC competence</a:t>
            </a:r>
          </a:p>
          <a:p>
            <a:pPr marL="0" lvl="1">
              <a:buFont typeface="Wingdings" pitchFamily="2" charset="2"/>
              <a:buChar char="§"/>
            </a:pPr>
            <a:r>
              <a:rPr lang="en-US" sz="1000" smtClean="0"/>
              <a:t>Impact of program design choices  - particularly short-term</a:t>
            </a:r>
          </a:p>
          <a:p>
            <a:pPr marL="0" lvl="1">
              <a:buFont typeface="Wingdings" pitchFamily="2" charset="2"/>
              <a:buChar char="§"/>
            </a:pPr>
            <a:r>
              <a:rPr lang="en-US" sz="1000" smtClean="0"/>
              <a:t>Design for experiential programs – research, internship, community engagement</a:t>
            </a:r>
            <a:endParaRPr lang="en-US" smtClean="0"/>
          </a:p>
          <a:p>
            <a:pPr marL="0" lvl="1"/>
            <a:endParaRPr lang="en-US" sz="3600" smtClean="0"/>
          </a:p>
          <a:p>
            <a:endParaRPr lang="en-US" smtClean="0"/>
          </a:p>
        </p:txBody>
      </p:sp>
      <p:sp>
        <p:nvSpPr>
          <p:cNvPr id="31748" name="Slide Number Placeholder 3"/>
          <p:cNvSpPr>
            <a:spLocks noGrp="1"/>
          </p:cNvSpPr>
          <p:nvPr>
            <p:ph type="sldNum" sz="quarter" idx="5"/>
          </p:nvPr>
        </p:nvSpPr>
        <p:spPr>
          <a:noFill/>
        </p:spPr>
        <p:txBody>
          <a:bodyPr/>
          <a:lstStyle/>
          <a:p>
            <a:fld id="{B9FA9649-D86D-492F-9D31-8F868C874F75}"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lvl="1">
              <a:defRPr/>
            </a:pPr>
            <a:endParaRPr lang="en-US" dirty="0" smtClean="0"/>
          </a:p>
          <a:p>
            <a:pPr lvl="1">
              <a:defRPr/>
            </a:pPr>
            <a:r>
              <a:rPr lang="en-US" dirty="0" smtClean="0"/>
              <a:t>Chapel – 1952.  Morrill Act 1862.  International 1950s, 1</a:t>
            </a:r>
            <a:r>
              <a:rPr lang="en-US" baseline="30000" dirty="0" smtClean="0"/>
              <a:t>st</a:t>
            </a:r>
            <a:r>
              <a:rPr lang="en-US" dirty="0" smtClean="0"/>
              <a:t> dean, </a:t>
            </a:r>
            <a:r>
              <a:rPr lang="en-US" dirty="0" err="1" smtClean="0"/>
              <a:t>Jetsons</a:t>
            </a:r>
            <a:r>
              <a:rPr lang="en-US" dirty="0" smtClean="0"/>
              <a:t> study abroad.  </a:t>
            </a:r>
          </a:p>
          <a:p>
            <a:pPr lvl="1">
              <a:defRPr/>
            </a:pPr>
            <a:endParaRPr lang="en-US" dirty="0" smtClean="0"/>
          </a:p>
          <a:p>
            <a:pPr lvl="1">
              <a:defRPr/>
            </a:pPr>
            <a:r>
              <a:rPr lang="en-US" dirty="0" smtClean="0"/>
              <a:t>1920s -40s  junior year abroad to Europe</a:t>
            </a:r>
            <a:endParaRPr lang="en-US" sz="1600" dirty="0" smtClean="0"/>
          </a:p>
          <a:p>
            <a:pPr lvl="1">
              <a:defRPr/>
            </a:pPr>
            <a:r>
              <a:rPr lang="en-US" dirty="0" smtClean="0"/>
              <a:t>1950s/60s  government invests in FL training </a:t>
            </a:r>
            <a:endParaRPr lang="en-US" sz="1600" dirty="0" smtClean="0"/>
          </a:p>
          <a:p>
            <a:pPr lvl="2">
              <a:defRPr/>
            </a:pPr>
            <a:r>
              <a:rPr lang="en-US" dirty="0" smtClean="0"/>
              <a:t>1958 National Defense Education Act</a:t>
            </a:r>
            <a:endParaRPr lang="en-US" sz="1600" dirty="0" smtClean="0"/>
          </a:p>
          <a:p>
            <a:pPr lvl="2">
              <a:defRPr/>
            </a:pPr>
            <a:r>
              <a:rPr lang="en-US" dirty="0" smtClean="0"/>
              <a:t>MSU created the first Dean of International Programs at a major U.S. university in 1956.</a:t>
            </a:r>
            <a:endParaRPr lang="en-US" sz="1600" dirty="0" smtClean="0"/>
          </a:p>
          <a:p>
            <a:pPr lvl="2">
              <a:defRPr/>
            </a:pPr>
            <a:r>
              <a:rPr lang="en-US" dirty="0" smtClean="0"/>
              <a:t>Faculty encouraged to develop and lead SA programs.</a:t>
            </a:r>
            <a:endParaRPr lang="en-US" sz="1600" dirty="0" smtClean="0"/>
          </a:p>
          <a:p>
            <a:pPr lvl="1">
              <a:defRPr/>
            </a:pPr>
            <a:r>
              <a:rPr lang="en-US" dirty="0" smtClean="0"/>
              <a:t>1960s research on academic rigor of programs – courses as good as in U.S.?</a:t>
            </a:r>
            <a:endParaRPr lang="en-US" sz="1600" dirty="0" smtClean="0"/>
          </a:p>
          <a:p>
            <a:pPr lvl="1">
              <a:defRPr/>
            </a:pPr>
            <a:r>
              <a:rPr lang="en-US" dirty="0" smtClean="0"/>
              <a:t>	Late 60s – identification of extra-curricular benefits – personal development</a:t>
            </a:r>
            <a:endParaRPr lang="en-US" sz="1600" dirty="0" smtClean="0"/>
          </a:p>
          <a:p>
            <a:pPr lvl="1">
              <a:defRPr/>
            </a:pPr>
            <a:r>
              <a:rPr lang="en-US" dirty="0" smtClean="0"/>
              <a:t>1970s – program expansion, beginning of research on attitude and behavior.  </a:t>
            </a:r>
            <a:endParaRPr lang="en-US" sz="1600" dirty="0" smtClean="0"/>
          </a:p>
          <a:p>
            <a:pPr lvl="2">
              <a:defRPr/>
            </a:pPr>
            <a:r>
              <a:rPr lang="en-US" dirty="0" smtClean="0"/>
              <a:t>Program evaluation mainly participant satisfaction</a:t>
            </a:r>
            <a:endParaRPr lang="en-US" sz="1600" dirty="0" smtClean="0"/>
          </a:p>
          <a:p>
            <a:pPr lvl="2">
              <a:defRPr/>
            </a:pPr>
            <a:r>
              <a:rPr lang="en-US" dirty="0" smtClean="0"/>
              <a:t>MSU builds catalog of faculty-led programs in many disciplines</a:t>
            </a:r>
            <a:endParaRPr lang="en-US" sz="1600" dirty="0" smtClean="0"/>
          </a:p>
          <a:p>
            <a:pPr lvl="1">
              <a:defRPr/>
            </a:pPr>
            <a:r>
              <a:rPr lang="en-US" dirty="0" smtClean="0"/>
              <a:t>1980s – search for success in programs – too complex</a:t>
            </a:r>
            <a:endParaRPr lang="en-US" sz="1600" dirty="0" smtClean="0"/>
          </a:p>
          <a:p>
            <a:pPr lvl="2">
              <a:defRPr/>
            </a:pPr>
            <a:r>
              <a:rPr lang="en-US" dirty="0" smtClean="0"/>
              <a:t>Simon – the Tongue Tied American</a:t>
            </a:r>
            <a:endParaRPr lang="en-US" sz="1600" dirty="0" smtClean="0"/>
          </a:p>
          <a:p>
            <a:pPr lvl="2">
              <a:defRPr/>
            </a:pPr>
            <a:r>
              <a:rPr lang="en-US" dirty="0" smtClean="0"/>
              <a:t>MSU sends approx. 1,000 students/year</a:t>
            </a:r>
            <a:endParaRPr lang="en-US" sz="1600" dirty="0" smtClean="0"/>
          </a:p>
          <a:p>
            <a:pPr lvl="1">
              <a:defRPr/>
            </a:pPr>
            <a:r>
              <a:rPr lang="en-US" dirty="0" smtClean="0"/>
              <a:t>1990s – IC development central focus</a:t>
            </a:r>
            <a:endParaRPr lang="en-US" sz="1600" dirty="0" smtClean="0"/>
          </a:p>
          <a:p>
            <a:pPr lvl="2">
              <a:defRPr/>
            </a:pPr>
            <a:r>
              <a:rPr lang="en-US" dirty="0" smtClean="0"/>
              <a:t>1995 MSU sets goal of 40% UG SA participation rate </a:t>
            </a:r>
          </a:p>
          <a:p>
            <a:pPr lvl="1">
              <a:defRPr/>
            </a:pPr>
            <a:r>
              <a:rPr lang="en-US" dirty="0" smtClean="0"/>
              <a:t>2000 – growth of major research studies</a:t>
            </a:r>
            <a:endParaRPr lang="en-US" sz="1600" dirty="0" smtClean="0"/>
          </a:p>
          <a:p>
            <a:pPr lvl="2">
              <a:defRPr/>
            </a:pPr>
            <a:r>
              <a:rPr lang="en-US" dirty="0" smtClean="0"/>
              <a:t>Faculty-led ST programs broaden disciplinary focus and engage significant growth  </a:t>
            </a:r>
          </a:p>
          <a:p>
            <a:pPr lvl="2">
              <a:defRPr/>
            </a:pPr>
            <a:r>
              <a:rPr lang="en-US" sz="1600" dirty="0" smtClean="0"/>
              <a:t>Engle and Engle’s ‘</a:t>
            </a:r>
            <a:r>
              <a:rPr lang="en-US" sz="1600" i="1" dirty="0" smtClean="0"/>
              <a:t>defining components’</a:t>
            </a:r>
            <a:r>
              <a:rPr lang="en-US" sz="1600" dirty="0" smtClean="0"/>
              <a:t> :  program duration, pre-departure FL study, FL; academic context, type of housing, experiential learning initiatives, mentoring/guided cultural reflection</a:t>
            </a:r>
          </a:p>
          <a:p>
            <a:pPr lvl="2">
              <a:defRPr/>
            </a:pPr>
            <a:r>
              <a:rPr lang="en-US" dirty="0" smtClean="0"/>
              <a:t>SA tripled over last 20 years</a:t>
            </a:r>
            <a:endParaRPr lang="en-US" sz="1600" dirty="0" smtClean="0"/>
          </a:p>
          <a:p>
            <a:pPr lvl="2">
              <a:defRPr/>
            </a:pPr>
            <a:r>
              <a:rPr lang="en-US" dirty="0" smtClean="0"/>
              <a:t>MSU sends 2,000/year</a:t>
            </a:r>
            <a:endParaRPr lang="en-US" sz="1600" dirty="0" smtClean="0"/>
          </a:p>
          <a:p>
            <a:pPr lvl="1">
              <a:defRPr/>
            </a:pPr>
            <a:r>
              <a:rPr lang="en-US" dirty="0" smtClean="0"/>
              <a:t>2008 – </a:t>
            </a:r>
            <a:endParaRPr lang="en-US" sz="1600" dirty="0" smtClean="0"/>
          </a:p>
          <a:p>
            <a:pPr lvl="2">
              <a:defRPr/>
            </a:pPr>
            <a:r>
              <a:rPr lang="en-US" dirty="0" smtClean="0"/>
              <a:t>3,100 students abroad, 1/3 of undergraduates, 260 programs on all continents, </a:t>
            </a:r>
            <a:endParaRPr lang="en-US" sz="1600" dirty="0" smtClean="0"/>
          </a:p>
          <a:p>
            <a:pPr lvl="2">
              <a:defRPr/>
            </a:pPr>
            <a:r>
              <a:rPr lang="en-US" dirty="0" smtClean="0"/>
              <a:t>New Task Force begins to develop vision for next phase </a:t>
            </a:r>
            <a:endParaRPr lang="en-US" sz="1600" dirty="0" smtClean="0"/>
          </a:p>
          <a:p>
            <a:pPr lvl="1">
              <a:defRPr/>
            </a:pPr>
            <a:r>
              <a:rPr lang="en-US" dirty="0" smtClean="0"/>
              <a:t>	</a:t>
            </a:r>
          </a:p>
          <a:p>
            <a:pPr lvl="1">
              <a:defRPr/>
            </a:pPr>
            <a:r>
              <a:rPr lang="en-US" b="1" dirty="0" smtClean="0"/>
              <a:t>Rise of intentionality </a:t>
            </a:r>
            <a:r>
              <a:rPr lang="en-US" b="1" dirty="0" err="1" smtClean="0"/>
              <a:t>inprogram</a:t>
            </a:r>
            <a:r>
              <a:rPr lang="en-US" b="1" dirty="0" smtClean="0"/>
              <a:t> design</a:t>
            </a:r>
            <a:r>
              <a:rPr lang="en-US" dirty="0" smtClean="0"/>
              <a:t>.  From immersion to intensive – out of the slow bake oven and into the microwave</a:t>
            </a:r>
            <a:endParaRPr lang="en-US" sz="1600" dirty="0" smtClean="0"/>
          </a:p>
          <a:p>
            <a:pPr>
              <a:defRPr/>
            </a:pPr>
            <a:endParaRPr lang="en-US" dirty="0"/>
          </a:p>
        </p:txBody>
      </p:sp>
      <p:sp>
        <p:nvSpPr>
          <p:cNvPr id="26628" name="Slide Number Placeholder 3"/>
          <p:cNvSpPr>
            <a:spLocks noGrp="1"/>
          </p:cNvSpPr>
          <p:nvPr>
            <p:ph type="sldNum" sz="quarter" idx="5"/>
          </p:nvPr>
        </p:nvSpPr>
        <p:spPr>
          <a:noFill/>
        </p:spPr>
        <p:txBody>
          <a:bodyPr/>
          <a:lstStyle/>
          <a:p>
            <a:fld id="{26570338-17A3-4D20-BAC9-0688FC3817F0}" type="slidenum">
              <a:rPr lang="en-US">
                <a:solidFill>
                  <a:prstClr val="black"/>
                </a:solidFill>
              </a: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1980s – mid</a:t>
            </a:r>
            <a:r>
              <a:rPr lang="en-US" baseline="0" dirty="0" smtClean="0"/>
              <a:t> 90s, relatively stable.</a:t>
            </a:r>
          </a:p>
          <a:p>
            <a:r>
              <a:rPr lang="en-US" baseline="0" dirty="0" smtClean="0"/>
              <a:t>1995 Task Force.  McPherson calls for 40% UG participation by 2006</a:t>
            </a:r>
          </a:p>
          <a:p>
            <a:r>
              <a:rPr lang="en-US" baseline="0" dirty="0" smtClean="0"/>
              <a:t>MSU # 1 public university for SA enrollment starting w/2003-2004 cycle, maintained last 6 yrs.</a:t>
            </a:r>
          </a:p>
          <a:p>
            <a:r>
              <a:rPr lang="en-US" baseline="0" dirty="0" smtClean="0"/>
              <a:t>2008 – 32.6% of UG MSU students study abroad. 1 in 3.</a:t>
            </a:r>
          </a:p>
          <a:p>
            <a:r>
              <a:rPr lang="en-US" baseline="0" dirty="0" smtClean="0"/>
              <a:t>2007-2008 – MSU convenes new task force</a:t>
            </a:r>
          </a:p>
          <a:p>
            <a:r>
              <a:rPr lang="en-US" baseline="0" dirty="0" smtClean="0"/>
              <a:t>08-09 – 12% decline – Michigan economy hit hard, nationally, decline is 0.8%, first decline in 25 years, start of OD.</a:t>
            </a:r>
          </a:p>
          <a:p>
            <a:r>
              <a:rPr lang="en-US" baseline="0" dirty="0" smtClean="0"/>
              <a:t>Summer 2010 – 5% increase over summer 2009.</a:t>
            </a:r>
            <a:endParaRPr lang="en-US" dirty="0"/>
          </a:p>
        </p:txBody>
      </p:sp>
      <p:sp>
        <p:nvSpPr>
          <p:cNvPr id="4" name="Slide Number Placeholder 3"/>
          <p:cNvSpPr>
            <a:spLocks noGrp="1"/>
          </p:cNvSpPr>
          <p:nvPr>
            <p:ph type="sldNum" sz="quarter" idx="10"/>
          </p:nvPr>
        </p:nvSpPr>
        <p:spPr/>
        <p:txBody>
          <a:bodyPr/>
          <a:lstStyle/>
          <a:p>
            <a:pPr>
              <a:defRPr/>
            </a:pPr>
            <a:fld id="{05FB48B1-698B-4387-9342-A37506BE23F0}" type="slidenum">
              <a:rPr lang="en-US" smtClean="0"/>
              <a:pPr>
                <a:defRPr/>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Take</a:t>
            </a:r>
            <a:r>
              <a:rPr lang="en-US" baseline="0" dirty="0" smtClean="0"/>
              <a:t> some time here:</a:t>
            </a:r>
          </a:p>
          <a:p>
            <a:r>
              <a:rPr lang="en-US" b="1" dirty="0" smtClean="0"/>
              <a:t>Query audience</a:t>
            </a:r>
            <a:r>
              <a:rPr lang="en-US" dirty="0" smtClean="0"/>
              <a:t>:  </a:t>
            </a:r>
            <a:endParaRPr lang="en-US" dirty="0" smtClean="0"/>
          </a:p>
          <a:p>
            <a:r>
              <a:rPr lang="en-US" dirty="0" smtClean="0"/>
              <a:t>-which </a:t>
            </a:r>
            <a:r>
              <a:rPr lang="en-US" dirty="0" smtClean="0"/>
              <a:t>institutions?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-International</a:t>
            </a:r>
            <a:r>
              <a:rPr lang="en-US" baseline="0" dirty="0" smtClean="0"/>
              <a:t> experience?</a:t>
            </a:r>
          </a:p>
          <a:p>
            <a:r>
              <a:rPr lang="en-US" dirty="0" smtClean="0"/>
              <a:t>-How </a:t>
            </a:r>
            <a:r>
              <a:rPr lang="en-US" dirty="0" smtClean="0"/>
              <a:t>many offer EA?  </a:t>
            </a:r>
            <a:endParaRPr lang="en-US" dirty="0" smtClean="0"/>
          </a:p>
          <a:p>
            <a:r>
              <a:rPr lang="en-US" dirty="0" smtClean="0"/>
              <a:t>-Plans/discussions </a:t>
            </a:r>
            <a:r>
              <a:rPr lang="en-US" dirty="0" smtClean="0"/>
              <a:t>to do so?</a:t>
            </a:r>
          </a:p>
          <a:p>
            <a:endParaRPr lang="en-US" dirty="0" smtClean="0"/>
          </a:p>
          <a:p>
            <a:r>
              <a:rPr lang="en-US" dirty="0" smtClean="0"/>
              <a:t>&gt;100 </a:t>
            </a:r>
            <a:r>
              <a:rPr lang="en-US" dirty="0" smtClean="0"/>
              <a:t>of &gt;1,200 CC offer </a:t>
            </a:r>
            <a:r>
              <a:rPr lang="en-US" dirty="0" smtClean="0"/>
              <a:t>EA (10%)</a:t>
            </a:r>
            <a:endParaRPr lang="en-US" dirty="0" smtClean="0"/>
          </a:p>
          <a:p>
            <a:r>
              <a:rPr lang="en-US" dirty="0" smtClean="0"/>
              <a:t>7k CC </a:t>
            </a:r>
            <a:r>
              <a:rPr lang="en-US" dirty="0" err="1" smtClean="0"/>
              <a:t>stdts</a:t>
            </a:r>
            <a:r>
              <a:rPr lang="en-US" dirty="0" smtClean="0"/>
              <a:t> in </a:t>
            </a:r>
            <a:r>
              <a:rPr lang="en-US" dirty="0" smtClean="0"/>
              <a:t>2007  growth rate&gt;overall national growth</a:t>
            </a:r>
            <a:endParaRPr lang="en-US" dirty="0" smtClean="0"/>
          </a:p>
          <a:p>
            <a:endParaRPr lang="en-US" dirty="0" smtClean="0"/>
          </a:p>
          <a:p>
            <a:r>
              <a:rPr lang="en-US" dirty="0" smtClean="0"/>
              <a:t>Rosalind </a:t>
            </a:r>
            <a:r>
              <a:rPr lang="en-US" dirty="0" err="1" smtClean="0"/>
              <a:t>Raby</a:t>
            </a:r>
            <a:r>
              <a:rPr lang="en-US" dirty="0" smtClean="0"/>
              <a:t> (CCIE) and Gary Rhodes.  Barriers</a:t>
            </a:r>
            <a:r>
              <a:rPr lang="en-US" baseline="0" dirty="0" smtClean="0"/>
              <a:t> are not student interest, inability to travel, or program costs.  ARE: shortage of program offerings, lack of awareness of existing programs, and absence of long-term planning.  www.iienetwork.org/page/91081/ </a:t>
            </a:r>
            <a:endParaRPr lang="en-US" dirty="0"/>
          </a:p>
        </p:txBody>
      </p:sp>
      <p:sp>
        <p:nvSpPr>
          <p:cNvPr id="4" name="Slide Number Placeholder 3"/>
          <p:cNvSpPr>
            <a:spLocks noGrp="1"/>
          </p:cNvSpPr>
          <p:nvPr>
            <p:ph type="sldNum" sz="quarter" idx="10"/>
          </p:nvPr>
        </p:nvSpPr>
        <p:spPr/>
        <p:txBody>
          <a:bodyPr/>
          <a:lstStyle/>
          <a:p>
            <a:pPr>
              <a:defRPr/>
            </a:pPr>
            <a:fld id="{05FB48B1-698B-4387-9342-A37506BE23F0}"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r>
              <a:rPr lang="en-US" b="1" dirty="0" smtClean="0"/>
              <a:t>BRIEF</a:t>
            </a:r>
            <a:r>
              <a:rPr lang="en-US" dirty="0" smtClean="0"/>
              <a:t> – just leave slide up – no discussion.</a:t>
            </a:r>
          </a:p>
          <a:p>
            <a:pPr>
              <a:defRPr/>
            </a:pPr>
            <a:endParaRPr lang="en-US" dirty="0" smtClean="0"/>
          </a:p>
          <a:p>
            <a:pPr>
              <a:defRPr/>
            </a:pPr>
            <a:r>
              <a:rPr lang="en-US" dirty="0" smtClean="0"/>
              <a:t>Founded 1855.  Morrill Act established Land Grant model 1862</a:t>
            </a:r>
            <a:endParaRPr lang="en-US" sz="1100" dirty="0" smtClean="0"/>
          </a:p>
          <a:p>
            <a:pPr lvl="1">
              <a:defRPr/>
            </a:pPr>
            <a:r>
              <a:rPr lang="en-US" dirty="0" smtClean="0"/>
              <a:t>5,200-acre campus with 15,000 acres throughout Michigan used for agricultural, animal, and forestry research</a:t>
            </a:r>
            <a:endParaRPr lang="en-US" sz="1100" dirty="0" smtClean="0"/>
          </a:p>
          <a:p>
            <a:pPr lvl="1">
              <a:defRPr/>
            </a:pPr>
            <a:r>
              <a:rPr lang="en-US" dirty="0" smtClean="0"/>
              <a:t>More than 47,000 students</a:t>
            </a:r>
            <a:br>
              <a:rPr lang="en-US" dirty="0" smtClean="0"/>
            </a:br>
            <a:endParaRPr lang="en-US" sz="1800" dirty="0" smtClean="0"/>
          </a:p>
          <a:p>
            <a:pPr lvl="1">
              <a:defRPr/>
            </a:pPr>
            <a:r>
              <a:rPr lang="en-US" dirty="0" smtClean="0"/>
              <a:t>200 programs of study in 17 colleges</a:t>
            </a:r>
            <a:endParaRPr lang="en-US" sz="1100" dirty="0" smtClean="0"/>
          </a:p>
          <a:p>
            <a:pPr lvl="2">
              <a:defRPr/>
            </a:pPr>
            <a:r>
              <a:rPr lang="en-US" dirty="0" smtClean="0"/>
              <a:t>Only university in the country with three on-campus medical schools, graduating allopathic (MD) and osteopathic (DO) physicians, and veterinarians (</a:t>
            </a:r>
            <a:r>
              <a:rPr lang="en-US" dirty="0" err="1" smtClean="0"/>
              <a:t>DVMs</a:t>
            </a:r>
            <a:r>
              <a:rPr lang="en-US" dirty="0" smtClean="0"/>
              <a:t>) </a:t>
            </a:r>
            <a:br>
              <a:rPr lang="en-US" dirty="0" smtClean="0"/>
            </a:br>
            <a:endParaRPr lang="en-US" sz="1800" dirty="0" smtClean="0"/>
          </a:p>
          <a:p>
            <a:pPr lvl="1">
              <a:defRPr/>
            </a:pPr>
            <a:r>
              <a:rPr lang="en-US" dirty="0" smtClean="0"/>
              <a:t>5,000 faculty and academic staff</a:t>
            </a:r>
            <a:br>
              <a:rPr lang="en-US" dirty="0" smtClean="0"/>
            </a:br>
            <a:endParaRPr lang="en-US" sz="1100" dirty="0" smtClean="0"/>
          </a:p>
          <a:p>
            <a:pPr lvl="1">
              <a:defRPr/>
            </a:pPr>
            <a:r>
              <a:rPr lang="en-US" dirty="0" smtClean="0"/>
              <a:t>427,000 living alumni; and 40,000 international alumni</a:t>
            </a:r>
            <a:br>
              <a:rPr lang="en-US" dirty="0" smtClean="0"/>
            </a:br>
            <a:endParaRPr lang="en-US" sz="1100" dirty="0" smtClean="0"/>
          </a:p>
          <a:p>
            <a:pPr lvl="1">
              <a:defRPr/>
            </a:pPr>
            <a:r>
              <a:rPr lang="en-US" dirty="0" smtClean="0"/>
              <a:t>Sponsored research $405 million 2008-2009</a:t>
            </a:r>
            <a:endParaRPr lang="en-US" sz="1100" dirty="0" smtClean="0"/>
          </a:p>
          <a:p>
            <a:pPr lvl="2">
              <a:defRPr/>
            </a:pPr>
            <a:r>
              <a:rPr lang="en-US" dirty="0" smtClean="0"/>
              <a:t>Site of the proposed $550 million Facility for Rare Isotope Beams, which will enable researchers from around the world to address leading-edge questions in nuclear structure and astrophysics and bring significant economic activity to Michigan</a:t>
            </a:r>
            <a:br>
              <a:rPr lang="en-US" dirty="0" smtClean="0"/>
            </a:br>
            <a:endParaRPr lang="en-US" sz="1800" dirty="0" smtClean="0"/>
          </a:p>
          <a:p>
            <a:pPr lvl="1">
              <a:defRPr/>
            </a:pPr>
            <a:r>
              <a:rPr lang="en-US" dirty="0" smtClean="0"/>
              <a:t>Notable discoveries include:</a:t>
            </a:r>
            <a:endParaRPr lang="en-US" sz="1100" dirty="0" smtClean="0"/>
          </a:p>
          <a:p>
            <a:pPr lvl="2">
              <a:defRPr/>
            </a:pPr>
            <a:r>
              <a:rPr lang="en-US" dirty="0" smtClean="0"/>
              <a:t>Cross-fertilization of corn in the 1870s</a:t>
            </a:r>
            <a:endParaRPr lang="en-US" sz="1100" dirty="0" smtClean="0"/>
          </a:p>
          <a:p>
            <a:pPr lvl="2">
              <a:defRPr/>
            </a:pPr>
            <a:r>
              <a:rPr lang="en-US" dirty="0" smtClean="0"/>
              <a:t>Homogenization of milk in the 1930s</a:t>
            </a:r>
            <a:endParaRPr lang="en-US" sz="1100" dirty="0" smtClean="0"/>
          </a:p>
          <a:p>
            <a:pPr lvl="2">
              <a:defRPr/>
            </a:pPr>
            <a:r>
              <a:rPr lang="en-US" dirty="0" smtClean="0"/>
              <a:t>Anticancer drug </a:t>
            </a:r>
            <a:r>
              <a:rPr lang="en-US" dirty="0" err="1" smtClean="0"/>
              <a:t>cisplatin</a:t>
            </a:r>
            <a:r>
              <a:rPr lang="en-US" dirty="0" smtClean="0"/>
              <a:t> in the 1960s</a:t>
            </a:r>
            <a:endParaRPr lang="en-US" sz="1100" dirty="0" smtClean="0"/>
          </a:p>
          <a:p>
            <a:pPr lvl="2">
              <a:defRPr/>
            </a:pPr>
            <a:r>
              <a:rPr lang="en-US" dirty="0" smtClean="0"/>
              <a:t>Materials that reduce dependence on fossil fuels in the 21st century </a:t>
            </a:r>
            <a:endParaRPr lang="en-US" sz="1100" dirty="0" smtClean="0"/>
          </a:p>
          <a:p>
            <a:pPr>
              <a:defRPr/>
            </a:pPr>
            <a:endParaRPr lang="en-US" dirty="0"/>
          </a:p>
        </p:txBody>
      </p:sp>
      <p:sp>
        <p:nvSpPr>
          <p:cNvPr id="22532" name="Slide Number Placeholder 3"/>
          <p:cNvSpPr>
            <a:spLocks noGrp="1"/>
          </p:cNvSpPr>
          <p:nvPr>
            <p:ph type="sldNum" sz="quarter" idx="5"/>
          </p:nvPr>
        </p:nvSpPr>
        <p:spPr>
          <a:noFill/>
        </p:spPr>
        <p:txBody>
          <a:bodyPr/>
          <a:lstStyle/>
          <a:p>
            <a:fld id="{CAC1F9F5-4AF2-4766-8C5C-2FF3BD5952CC}"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Founded 1855.  Morrill Act signed by Lincoln1862.   The </a:t>
            </a:r>
            <a:r>
              <a:rPr lang="en-US" dirty="0" err="1" smtClean="0"/>
              <a:t>Jetsons</a:t>
            </a:r>
            <a:r>
              <a:rPr lang="en-US" baseline="0" dirty="0" smtClean="0"/>
              <a:t> study </a:t>
            </a:r>
            <a:r>
              <a:rPr lang="en-US" baseline="0" dirty="0" smtClean="0"/>
              <a:t>abroad</a:t>
            </a:r>
          </a:p>
          <a:p>
            <a:endParaRPr lang="en-US" baseline="0" dirty="0" smtClean="0"/>
          </a:p>
          <a:p>
            <a:endParaRPr lang="en-US" baseline="0" dirty="0" smtClean="0"/>
          </a:p>
          <a:p>
            <a:r>
              <a:rPr lang="en-US" sz="1200" kern="1200" dirty="0" smtClean="0">
                <a:solidFill>
                  <a:schemeClr val="tx1"/>
                </a:solidFill>
                <a:latin typeface="Arial" charset="0"/>
                <a:ea typeface="+mn-ea"/>
                <a:cs typeface="+mn-cs"/>
              </a:rPr>
              <a:t>Founded in 1855, Michigan State University was the prototype for 69 U.S. land-grant institutions established under the Morrill Act of 1862.  MSU has a long history of international engagement and has been the national leader in study abroad participation among U.S. public universities for five consecutive years sending almost 3,000 students abroad on nearly 300 programs to all continents.   President Lou Anna Simon recently challenged the university to transform its public service mission from land-grant to ‘world-grant’. </a:t>
            </a:r>
            <a:endParaRPr lang="en-US" sz="1200" kern="1200" smtClean="0">
              <a:solidFill>
                <a:schemeClr val="tx1"/>
              </a:solidFill>
              <a:latin typeface="Arial" charset="0"/>
              <a:ea typeface="+mn-ea"/>
              <a:cs typeface="+mn-cs"/>
            </a:endParaRP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Simon, L.A.K. (2009). </a:t>
            </a:r>
            <a:r>
              <a:rPr lang="en-US" sz="1200" i="1" kern="1200" dirty="0" smtClean="0">
                <a:solidFill>
                  <a:schemeClr val="tx1"/>
                </a:solidFill>
                <a:latin typeface="Arial" charset="0"/>
                <a:ea typeface="+mn-ea"/>
                <a:cs typeface="+mn-cs"/>
              </a:rPr>
              <a:t>Embracing the world grant ideal: Affirming the Morrill Act for a twenty-first-century global society. </a:t>
            </a:r>
            <a:r>
              <a:rPr lang="en-US" sz="1200" kern="1200" dirty="0" smtClean="0">
                <a:solidFill>
                  <a:schemeClr val="tx1"/>
                </a:solidFill>
                <a:latin typeface="Arial" charset="0"/>
                <a:ea typeface="+mn-ea"/>
                <a:cs typeface="+mn-cs"/>
              </a:rPr>
              <a:t>East Lansing: Michigan State University.  Retrieved from http://worldgrantideal.msu.edu</a:t>
            </a:r>
          </a:p>
          <a:p>
            <a:endParaRPr lang="en-US" dirty="0"/>
          </a:p>
        </p:txBody>
      </p:sp>
      <p:sp>
        <p:nvSpPr>
          <p:cNvPr id="4" name="Slide Number Placeholder 3"/>
          <p:cNvSpPr>
            <a:spLocks noGrp="1"/>
          </p:cNvSpPr>
          <p:nvPr>
            <p:ph type="sldNum" sz="quarter" idx="10"/>
          </p:nvPr>
        </p:nvSpPr>
        <p:spPr/>
        <p:txBody>
          <a:bodyPr/>
          <a:lstStyle/>
          <a:p>
            <a:pPr>
              <a:defRPr/>
            </a:pPr>
            <a:fld id="{3B2171F6-F717-4F42-A002-410F9E0DCA84}"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r>
              <a:rPr lang="en-US" sz="1000" b="1" dirty="0" smtClean="0"/>
              <a:t>BRIEF </a:t>
            </a:r>
            <a:r>
              <a:rPr lang="en-US" sz="1000" dirty="0" smtClean="0"/>
              <a:t>  </a:t>
            </a:r>
          </a:p>
          <a:p>
            <a:r>
              <a:rPr lang="en-US" sz="1000" dirty="0" smtClean="0"/>
              <a:t>John Hannah – 12</a:t>
            </a:r>
            <a:r>
              <a:rPr lang="en-US" sz="1000" baseline="30000" dirty="0" smtClean="0"/>
              <a:t>th</a:t>
            </a:r>
            <a:r>
              <a:rPr lang="en-US" sz="1000" dirty="0" smtClean="0"/>
              <a:t> MSU president - </a:t>
            </a:r>
            <a:r>
              <a:rPr lang="en-US" sz="1000" i="1" dirty="0" smtClean="0"/>
              <a:t>"MSU is a university not only for the people of Michigan but also for the world"</a:t>
            </a:r>
            <a:endParaRPr lang="en-US" sz="1000" dirty="0" smtClean="0"/>
          </a:p>
          <a:p>
            <a:pPr lvl="1"/>
            <a:r>
              <a:rPr lang="en-US" sz="1000" dirty="0" smtClean="0"/>
              <a:t>Created the first Dean of International Programs at a major U.S. university in 1956</a:t>
            </a:r>
          </a:p>
          <a:p>
            <a:pPr lvl="1"/>
            <a:r>
              <a:rPr lang="en-US" sz="1000" dirty="0" smtClean="0"/>
              <a:t>The beginning of over 50 years of institutional commitment to international programming and activity </a:t>
            </a:r>
          </a:p>
          <a:p>
            <a:pPr lvl="1"/>
            <a:r>
              <a:rPr lang="en-US" sz="1000" dirty="0" smtClean="0"/>
              <a:t/>
            </a:r>
            <a:br>
              <a:rPr lang="en-US" sz="1000" dirty="0" smtClean="0"/>
            </a:br>
            <a:endParaRPr lang="en-US" sz="1000" dirty="0" smtClean="0"/>
          </a:p>
          <a:p>
            <a:r>
              <a:rPr lang="en-US" sz="1000" dirty="0" smtClean="0"/>
              <a:t>1995 MSU set an ambitious goal for study abroad participation.</a:t>
            </a:r>
          </a:p>
          <a:p>
            <a:pPr lvl="1"/>
            <a:r>
              <a:rPr lang="en-US" sz="1000" dirty="0" smtClean="0"/>
              <a:t>Today, MSU has the largest catalog of study abroad programs in the country, sending nearly 1/3 of all undergraduates abroad on some 275 programs on all continents.  </a:t>
            </a:r>
          </a:p>
          <a:p>
            <a:pPr lvl="1"/>
            <a:r>
              <a:rPr lang="en-US" sz="1000" dirty="0" smtClean="0"/>
              <a:t>Ranked #1 in study abroad for public universities (Open Doors 2009)</a:t>
            </a:r>
          </a:p>
          <a:p>
            <a:pPr lvl="1"/>
            <a:r>
              <a:rPr lang="en-US" sz="1000" dirty="0" smtClean="0"/>
              <a:t>Ranked #10 in international student enrollment (Open Doors 2009)</a:t>
            </a:r>
          </a:p>
          <a:p>
            <a:pPr lvl="1"/>
            <a:endParaRPr lang="en-US" sz="1000" dirty="0" smtClean="0"/>
          </a:p>
          <a:p>
            <a:pPr lvl="1"/>
            <a:r>
              <a:rPr lang="en-US" sz="1000" dirty="0" smtClean="0"/>
              <a:t>MSU dedicates $61 million of its instructional budget to international programming.</a:t>
            </a:r>
            <a:br>
              <a:rPr lang="en-US" sz="1000" dirty="0" smtClean="0"/>
            </a:br>
            <a:endParaRPr lang="en-US" sz="1000" dirty="0" smtClean="0"/>
          </a:p>
          <a:p>
            <a:r>
              <a:rPr lang="en-US" sz="1000" dirty="0" smtClean="0"/>
              <a:t> </a:t>
            </a:r>
          </a:p>
          <a:p>
            <a:r>
              <a:rPr lang="en-US" sz="1000" dirty="0" smtClean="0"/>
              <a:t>Today MSU has formal agreements with more than 180 institutions and universities abroad</a:t>
            </a:r>
          </a:p>
          <a:p>
            <a:endParaRPr lang="en-US" dirty="0" smtClean="0"/>
          </a:p>
        </p:txBody>
      </p:sp>
      <p:sp>
        <p:nvSpPr>
          <p:cNvPr id="23556" name="Slide Number Placeholder 3"/>
          <p:cNvSpPr>
            <a:spLocks noGrp="1"/>
          </p:cNvSpPr>
          <p:nvPr>
            <p:ph type="sldNum" sz="quarter" idx="5"/>
          </p:nvPr>
        </p:nvSpPr>
        <p:spPr>
          <a:noFill/>
        </p:spPr>
        <p:txBody>
          <a:bodyPr/>
          <a:lstStyle/>
          <a:p>
            <a:fld id="{EA6CAA85-1CAE-4DE3-ABBF-A9831C547F2B}"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sz="1000" b="1" dirty="0" smtClean="0"/>
              <a:t>MSU Students Abroad</a:t>
            </a:r>
          </a:p>
          <a:p>
            <a:r>
              <a:rPr lang="en-US" sz="1000" dirty="0" smtClean="0"/>
              <a:t>MSU sends 3,000 students abroad on nearly 300 programs on all 7 continents.</a:t>
            </a:r>
            <a:r>
              <a:rPr lang="en-US" sz="1000" baseline="0" dirty="0" smtClean="0"/>
              <a:t>  </a:t>
            </a:r>
            <a:r>
              <a:rPr lang="en-US" sz="1000" dirty="0" smtClean="0"/>
              <a:t>1 in 3 MSU undergraduate students</a:t>
            </a:r>
          </a:p>
          <a:p>
            <a:r>
              <a:rPr lang="en-US" sz="1000" dirty="0" smtClean="0"/>
              <a:t> Program</a:t>
            </a:r>
            <a:r>
              <a:rPr lang="en-US" sz="1000" baseline="0" dirty="0" smtClean="0"/>
              <a:t> types: faculty-led, FSA, internships, Community Engagement, exchange, graduate</a:t>
            </a:r>
          </a:p>
          <a:p>
            <a:r>
              <a:rPr lang="en-US" sz="1000" baseline="0" dirty="0" smtClean="0"/>
              <a:t>CIP</a:t>
            </a:r>
            <a:endParaRPr lang="en-US" sz="1000" dirty="0" smtClean="0"/>
          </a:p>
          <a:p>
            <a:r>
              <a:rPr lang="en-US" sz="1000" dirty="0" smtClean="0"/>
              <a:t>In a survey asking newly admitted MSU students what they see as valuable </a:t>
            </a:r>
            <a:br>
              <a:rPr lang="en-US" sz="1000" dirty="0" smtClean="0"/>
            </a:br>
            <a:r>
              <a:rPr lang="en-US" sz="1000" dirty="0" smtClean="0"/>
              <a:t>opportunities provided by MSU, Study Abroad is mentioned more often than any other program.</a:t>
            </a:r>
          </a:p>
          <a:p>
            <a:endParaRPr lang="en-US" sz="1000" dirty="0" smtClean="0"/>
          </a:p>
          <a:p>
            <a:pPr>
              <a:buFont typeface="Arial" charset="0"/>
              <a:buChar char="•"/>
            </a:pPr>
            <a:r>
              <a:rPr lang="en-US" sz="1000" b="1" dirty="0" smtClean="0"/>
              <a:t>community engagement </a:t>
            </a:r>
          </a:p>
          <a:p>
            <a:pPr>
              <a:buFont typeface="Arial" charset="0"/>
              <a:buChar char="•"/>
            </a:pPr>
            <a:r>
              <a:rPr lang="en-US" sz="1000" b="1" dirty="0" smtClean="0"/>
              <a:t>internships</a:t>
            </a:r>
          </a:p>
          <a:p>
            <a:pPr>
              <a:buFont typeface="Arial" charset="0"/>
              <a:buChar char="•"/>
            </a:pPr>
            <a:r>
              <a:rPr lang="en-US" sz="1000" b="1" dirty="0" smtClean="0"/>
              <a:t>UG research</a:t>
            </a:r>
          </a:p>
          <a:p>
            <a:pPr>
              <a:buFont typeface="Arial" charset="0"/>
              <a:buChar char="•"/>
            </a:pPr>
            <a:r>
              <a:rPr lang="en-US" sz="1000" b="1" dirty="0" smtClean="0"/>
              <a:t>Grad programs</a:t>
            </a:r>
          </a:p>
          <a:p>
            <a:pPr>
              <a:buFont typeface="Arial" charset="0"/>
              <a:buChar char="•"/>
            </a:pPr>
            <a:r>
              <a:rPr lang="en-US" sz="1000" b="1" dirty="0" smtClean="0"/>
              <a:t>Pre-departure &amp; re-entry </a:t>
            </a:r>
            <a:r>
              <a:rPr lang="en-US" sz="1000" b="1" dirty="0" smtClean="0"/>
              <a:t>training</a:t>
            </a:r>
          </a:p>
          <a:p>
            <a:pPr>
              <a:buFont typeface="Arial" charset="0"/>
              <a:buChar char="•"/>
            </a:pPr>
            <a:endParaRPr lang="en-US" sz="1000" b="1" dirty="0" smtClean="0"/>
          </a:p>
          <a:p>
            <a:r>
              <a:rPr lang="en-US" sz="1000" dirty="0" smtClean="0">
                <a:solidFill>
                  <a:schemeClr val="tx1"/>
                </a:solidFill>
              </a:rPr>
              <a:t>MSU’s </a:t>
            </a:r>
            <a:r>
              <a:rPr lang="en-US" sz="1000" dirty="0" err="1" smtClean="0">
                <a:solidFill>
                  <a:schemeClr val="tx1"/>
                </a:solidFill>
              </a:rPr>
              <a:t>appraoch</a:t>
            </a:r>
            <a:r>
              <a:rPr lang="en-US" sz="1000" dirty="0" smtClean="0">
                <a:solidFill>
                  <a:schemeClr val="tx1"/>
                </a:solidFill>
              </a:rPr>
              <a:t> to SA:</a:t>
            </a:r>
          </a:p>
          <a:p>
            <a:r>
              <a:rPr lang="en-US" sz="1000" dirty="0" smtClean="0">
                <a:solidFill>
                  <a:schemeClr val="tx1"/>
                </a:solidFill>
              </a:rPr>
              <a:t>Client driven</a:t>
            </a:r>
          </a:p>
          <a:p>
            <a:r>
              <a:rPr lang="en-US" sz="1000" dirty="0" smtClean="0">
                <a:solidFill>
                  <a:schemeClr val="tx1"/>
                </a:solidFill>
              </a:rPr>
              <a:t>Cost control</a:t>
            </a:r>
          </a:p>
          <a:p>
            <a:r>
              <a:rPr lang="en-US" sz="1000" dirty="0" smtClean="0">
                <a:solidFill>
                  <a:schemeClr val="tx1"/>
                </a:solidFill>
              </a:rPr>
              <a:t>Variety of models/options/locations</a:t>
            </a:r>
          </a:p>
          <a:p>
            <a:r>
              <a:rPr lang="en-US" sz="1000" dirty="0" smtClean="0">
                <a:solidFill>
                  <a:schemeClr val="tx1"/>
                </a:solidFill>
              </a:rPr>
              <a:t>Throughout the curriculum – integrated</a:t>
            </a:r>
          </a:p>
          <a:p>
            <a:r>
              <a:rPr lang="en-US" sz="1000" dirty="0" smtClean="0">
                <a:solidFill>
                  <a:schemeClr val="tx1"/>
                </a:solidFill>
              </a:rPr>
              <a:t>College and faculty ownership/partnership</a:t>
            </a:r>
          </a:p>
          <a:p>
            <a:r>
              <a:rPr lang="en-US" sz="1000" dirty="0" smtClean="0">
                <a:solidFill>
                  <a:schemeClr val="tx1"/>
                </a:solidFill>
              </a:rPr>
              <a:t>Expectation that participation is the norm</a:t>
            </a:r>
          </a:p>
          <a:p>
            <a:r>
              <a:rPr lang="en-US" sz="1000" dirty="0" smtClean="0"/>
              <a:t>Growth-driven funding</a:t>
            </a:r>
          </a:p>
          <a:p>
            <a:r>
              <a:rPr lang="en-US" sz="1000" dirty="0" smtClean="0"/>
              <a:t>Matrix management model</a:t>
            </a:r>
          </a:p>
          <a:p>
            <a:pPr>
              <a:buFont typeface="Arial" charset="0"/>
              <a:buChar char="•"/>
            </a:pPr>
            <a:endParaRPr lang="en-US" sz="1000" dirty="0" smtClean="0"/>
          </a:p>
          <a:p>
            <a:r>
              <a:rPr lang="en-US" sz="1000" dirty="0" smtClean="0"/>
              <a:t/>
            </a:r>
            <a:br>
              <a:rPr lang="en-US" sz="1000" dirty="0" smtClean="0"/>
            </a:br>
            <a:r>
              <a:rPr lang="en-US" b="1" dirty="0" smtClean="0"/>
              <a:t/>
            </a:r>
            <a:br>
              <a:rPr lang="en-US" b="1" dirty="0" smtClean="0"/>
            </a:br>
            <a:r>
              <a:rPr lang="en-US" b="1" dirty="0" smtClean="0"/>
              <a:t> </a:t>
            </a:r>
            <a:endParaRPr lang="en-US" dirty="0" smtClean="0"/>
          </a:p>
          <a:p>
            <a:endParaRPr lang="en-US" dirty="0" smtClean="0"/>
          </a:p>
        </p:txBody>
      </p:sp>
      <p:sp>
        <p:nvSpPr>
          <p:cNvPr id="24580" name="Slide Number Placeholder 3"/>
          <p:cNvSpPr>
            <a:spLocks noGrp="1"/>
          </p:cNvSpPr>
          <p:nvPr>
            <p:ph type="sldNum" sz="quarter" idx="5"/>
          </p:nvPr>
        </p:nvSpPr>
        <p:spPr>
          <a:noFill/>
        </p:spPr>
        <p:txBody>
          <a:bodyPr/>
          <a:lstStyle/>
          <a:p>
            <a:fld id="{0415382E-1993-4FF4-997D-03EA51D53255}"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r>
              <a:rPr lang="en-US" smtClean="0"/>
              <a:t>Reflects national trend.  &lt;50% U.S. SA students on long-term programs.  </a:t>
            </a:r>
          </a:p>
          <a:p>
            <a:r>
              <a:rPr lang="en-US" smtClean="0"/>
              <a:t>Need for more intentional program design – out of the slow bake oven and into the microwave.  </a:t>
            </a:r>
          </a:p>
          <a:p>
            <a:endParaRPr lang="en-US" smtClean="0"/>
          </a:p>
          <a:p>
            <a:r>
              <a:rPr lang="en-US" smtClean="0"/>
              <a:t>About 40% of students studying abroad do so through mid-length programs, while 56% of U.S. students choose short-term programs (including summer, January term and any program of 2 to 8 weeks during the academic year). Short-term programs serve the largest number of Americans studying abroad, including community college students and others whose financial or academic needs preclude a longer stay; 68% of students at Associates Degree granting institutions who studied abroad did so for 8 weeks or less. Mid-length programs (one semester, one quarter or two quarters) allow for deeper immersion into host cultures and increased opportunity for language acquisition. A little more than 4% of study abroad students spend a full academic or calendar year abroad. </a:t>
            </a:r>
          </a:p>
        </p:txBody>
      </p:sp>
      <p:sp>
        <p:nvSpPr>
          <p:cNvPr id="25604" name="Slide Number Placeholder 3"/>
          <p:cNvSpPr>
            <a:spLocks noGrp="1"/>
          </p:cNvSpPr>
          <p:nvPr>
            <p:ph type="sldNum" sz="quarter" idx="5"/>
          </p:nvPr>
        </p:nvSpPr>
        <p:spPr>
          <a:noFill/>
        </p:spPr>
        <p:txBody>
          <a:bodyPr/>
          <a:lstStyle/>
          <a:p>
            <a:fld id="{6A5C2EC6-207D-4C8F-86C0-E3E4C7B2E5BD}" type="slidenum">
              <a:rPr lang="en-US">
                <a:solidFill>
                  <a:prstClr val="black"/>
                </a:solidFill>
              </a:rPr>
              <a:p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dirty="0" smtClean="0"/>
              <a:t>Reflects national trend.  &lt;50% U.S. SA students on long-term programs</a:t>
            </a:r>
            <a:r>
              <a:rPr lang="en-US" b="1" dirty="0" smtClean="0"/>
              <a:t>.  &gt;70% of</a:t>
            </a:r>
            <a:r>
              <a:rPr lang="en-US" b="1" baseline="0" dirty="0" smtClean="0"/>
              <a:t> CC students SA short-term.</a:t>
            </a:r>
            <a:endParaRPr lang="en-US" b="1" dirty="0" smtClean="0"/>
          </a:p>
          <a:p>
            <a:endParaRPr lang="en-US" dirty="0" smtClean="0"/>
          </a:p>
          <a:p>
            <a:r>
              <a:rPr lang="en-US" dirty="0" smtClean="0"/>
              <a:t>About 40% of students studying abroad do so through mid-length programs, while 56% of U.S. students choose short-term programs (including summer, January term and any program of 2 to 8 weeks during the academic year). Short-term programs serve the largest number of Americans studying abroad, including community college students and others whose financial or academic needs preclude a longer stay; 68% of students at Associates Degree granting institutions who studied abroad did so for 8 weeks or less. Mid-length programs (one semester, one quarter or two quarters) allow for deeper immersion into host cultures and increased opportunity for language acquisition. A little more than 4% of study abroad students spend a full academic or calendar year abroad. </a:t>
            </a:r>
          </a:p>
          <a:p>
            <a:endParaRPr lang="en-US" dirty="0" smtClean="0"/>
          </a:p>
        </p:txBody>
      </p:sp>
      <p:sp>
        <p:nvSpPr>
          <p:cNvPr id="27652" name="Slide Number Placeholder 3"/>
          <p:cNvSpPr>
            <a:spLocks noGrp="1"/>
          </p:cNvSpPr>
          <p:nvPr>
            <p:ph type="sldNum" sz="quarter" idx="5"/>
          </p:nvPr>
        </p:nvSpPr>
        <p:spPr>
          <a:noFill/>
        </p:spPr>
        <p:txBody>
          <a:bodyPr/>
          <a:lstStyle/>
          <a:p>
            <a:fld id="{F8143C9A-F035-4463-96FC-711AE1CE8B35}" type="slidenum">
              <a:rPr lang="en-US">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ln/>
        </p:spPr>
        <p:txBody>
          <a:bodyPr/>
          <a:lstStyle/>
          <a:p>
            <a:pPr>
              <a:defRPr/>
            </a:pPr>
            <a:r>
              <a:rPr lang="en-US" dirty="0" smtClean="0"/>
              <a:t>MSU SA goals</a:t>
            </a:r>
          </a:p>
          <a:p>
            <a:pPr marL="228600" indent="-228600">
              <a:buFont typeface="+mj-lt"/>
              <a:buAutoNum type="arabicPeriod"/>
              <a:defRPr/>
            </a:pPr>
            <a:r>
              <a:rPr lang="en-US" dirty="0" smtClean="0"/>
              <a:t>Facilitate students’ intellectual growth</a:t>
            </a:r>
            <a:endParaRPr lang="en-US" sz="1600" dirty="0" smtClean="0"/>
          </a:p>
          <a:p>
            <a:pPr marL="228600" indent="-228600">
              <a:buFont typeface="+mj-lt"/>
              <a:buAutoNum type="arabicPeriod"/>
              <a:defRPr/>
            </a:pPr>
            <a:r>
              <a:rPr lang="en-US" dirty="0" smtClean="0"/>
              <a:t>Contribute to students’ professional development</a:t>
            </a:r>
            <a:endParaRPr lang="en-US" sz="1600" dirty="0" smtClean="0"/>
          </a:p>
          <a:p>
            <a:pPr marL="228600" indent="-228600">
              <a:buFont typeface="+mj-lt"/>
              <a:buAutoNum type="arabicPeriod"/>
              <a:defRPr/>
            </a:pPr>
            <a:r>
              <a:rPr lang="en-US" dirty="0" smtClean="0"/>
              <a:t>Accelerate students’ personal growth</a:t>
            </a:r>
            <a:endParaRPr lang="en-US" sz="1600" dirty="0" smtClean="0"/>
          </a:p>
          <a:p>
            <a:pPr marL="228600" indent="-228600">
              <a:buFont typeface="+mj-lt"/>
              <a:buAutoNum type="arabicPeriod"/>
              <a:defRPr/>
            </a:pPr>
            <a:r>
              <a:rPr lang="en-US" dirty="0" smtClean="0"/>
              <a:t>Develop students’ skills for relating to culturally different others</a:t>
            </a:r>
            <a:endParaRPr lang="en-US" sz="1600" dirty="0" smtClean="0"/>
          </a:p>
          <a:p>
            <a:pPr marL="228600" indent="-228600">
              <a:buFont typeface="+mj-lt"/>
              <a:buAutoNum type="arabicPeriod"/>
              <a:defRPr/>
            </a:pPr>
            <a:r>
              <a:rPr lang="en-US" dirty="0" smtClean="0"/>
              <a:t>Enhance students’ self-awareness and understanding of their own culture</a:t>
            </a:r>
            <a:endParaRPr lang="en-US" sz="1600" dirty="0" smtClean="0"/>
          </a:p>
          <a:p>
            <a:pPr marL="228600" indent="-228600">
              <a:buFont typeface="+mj-lt"/>
              <a:buAutoNum type="arabicPeriod"/>
              <a:defRPr/>
            </a:pPr>
            <a:r>
              <a:rPr lang="en-US" dirty="0" smtClean="0"/>
              <a:t>Contribute to the internationalization of the student’s home department, college, or university</a:t>
            </a:r>
          </a:p>
        </p:txBody>
      </p:sp>
      <p:sp>
        <p:nvSpPr>
          <p:cNvPr id="28676" name="Slide Number Placeholder 3"/>
          <p:cNvSpPr>
            <a:spLocks noGrp="1"/>
          </p:cNvSpPr>
          <p:nvPr>
            <p:ph type="sldNum" sz="quarter" idx="5"/>
          </p:nvPr>
        </p:nvSpPr>
        <p:spPr>
          <a:noFill/>
        </p:spPr>
        <p:txBody>
          <a:bodyPr/>
          <a:lstStyle/>
          <a:p>
            <a:fld id="{7C2FE5BE-AD18-409C-96AB-96C994CA10CF}"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EA3D24-2470-4E3E-96C9-0FC63A07820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9ADC4-EF8C-499A-86DD-9F8CDE186B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5AF52F-9B85-4F97-8D4F-ECA079EA78E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D566C2C-7CF9-4667-81D2-3F771BB05F57}" type="datetimeFigureOut">
              <a:rPr lang="en-US"/>
              <a:pPr>
                <a:defRPr/>
              </a:pPr>
              <a:t>6/8/2011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B39D79-B1B5-4862-B5D0-3405CF558451}"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5019D6B7-88E1-4D9A-A891-E4378D4B515A}" type="datetimeFigureOut">
              <a:rPr lang="en-US"/>
              <a:pPr>
                <a:defRPr/>
              </a:pPr>
              <a:t>6/8/2011</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9996C80-9FBF-4D3C-8CF7-E1E9416EB77A}"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49F88E-9B73-4CF2-A62D-9675A60D54F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16A67B-8B7F-4C7D-9681-61E8EF6DF1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246DFD-AED2-4F50-9B5F-9C5438B40E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6AF0C3-5A81-40BA-A4E1-4C498C795A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51D0E0-846C-48E0-A730-9AE5B53CE9A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BAB817-225C-4BC0-83A6-9AB9B016A4C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3A93E4-6571-4439-AF4A-D38B463C3D6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341D9B4-8F1E-4CF6-AB68-B2F23D2DCB9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8EF02A-058E-4BBF-9F8A-AAF0A6F4E65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1846CA-69D9-4E06-9A13-07E470F33C2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6DF07-195F-489C-99F6-10870FB0F7D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168213-6320-435A-B87E-6236BD670FF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67A56B-1C49-4AC7-8579-466FB8696FC8}" type="datetimeFigureOut">
              <a:rPr lang="en-US">
                <a:solidFill>
                  <a:srgbClr val="000000"/>
                </a:solidFill>
              </a:rPr>
              <a:pPr>
                <a:defRPr/>
              </a:pPr>
              <a:t>6/8/2011</a:t>
            </a:fld>
            <a:endParaRPr lang="en-US" dirty="0">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CDB393EA-6ACD-4CE1-A91C-57EB4F0EA0B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5019D6B7-88E1-4D9A-A891-E4378D4B515A}" type="datetimeFigureOut">
              <a:rPr lang="en-US">
                <a:solidFill>
                  <a:srgbClr val="000000"/>
                </a:solidFill>
              </a:rPr>
              <a:pPr>
                <a:defRPr/>
              </a:pPr>
              <a:t>6/8/2011</a:t>
            </a:fld>
            <a:endParaRPr lang="en-US" dirty="0">
              <a:solidFill>
                <a:srgbClr val="000000"/>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8" name="Slide Number Placeholder 5"/>
          <p:cNvSpPr>
            <a:spLocks noGrp="1"/>
          </p:cNvSpPr>
          <p:nvPr>
            <p:ph type="sldNum" sz="quarter" idx="12"/>
          </p:nvPr>
        </p:nvSpPr>
        <p:spPr/>
        <p:txBody>
          <a:bodyPr/>
          <a:lstStyle>
            <a:lvl1pPr>
              <a:defRPr/>
            </a:lvl1pPr>
          </a:lstStyle>
          <a:p>
            <a:pPr>
              <a:defRPr/>
            </a:pPr>
            <a:fld id="{D9996C80-9FBF-4D3C-8CF7-E1E9416EB77A}"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F7FDE6-9B4C-4AFC-B6E8-6CBB7934CE9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C4EB0-48CA-4989-BD4C-E909465FB44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B5A322-461B-48C1-B083-C63D25D5213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C506B79-63CE-40CD-8603-A3C12F5AFE4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52207A-4600-4C5F-9561-BC326AEF0A3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F3C904-1C57-4836-A365-B8CF053DC26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E1E10A-8611-460B-8316-38F6FE9265A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gif"/><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gif"/><Relationship Id="rId2" Type="http://schemas.openxmlformats.org/officeDocument/2006/relationships/slideLayout" Target="../slideLayouts/slideLayout15.xml"/><Relationship Id="rId16" Type="http://schemas.openxmlformats.org/officeDocument/2006/relationships/image" Target="../media/image2.gi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w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1173163"/>
            <a:ext cx="8229600" cy="503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798638"/>
            <a:ext cx="8229600" cy="422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FE4ABD3-BD75-4AA4-9AD0-CCDA16A09284}" type="slidenum">
              <a:rPr lang="en-US"/>
              <a:pPr>
                <a:defRPr/>
              </a:pPr>
              <a:t>‹#›</a:t>
            </a:fld>
            <a:endParaRPr lang="en-US"/>
          </a:p>
        </p:txBody>
      </p:sp>
      <p:sp>
        <p:nvSpPr>
          <p:cNvPr id="1032" name="Line 8"/>
          <p:cNvSpPr>
            <a:spLocks noChangeShapeType="1"/>
          </p:cNvSpPr>
          <p:nvPr/>
        </p:nvSpPr>
        <p:spPr bwMode="auto">
          <a:xfrm>
            <a:off x="0" y="685800"/>
            <a:ext cx="8001000" cy="0"/>
          </a:xfrm>
          <a:prstGeom prst="line">
            <a:avLst/>
          </a:prstGeom>
          <a:noFill/>
          <a:ln w="12700">
            <a:solidFill>
              <a:schemeClr val="bg1"/>
            </a:solidFill>
            <a:round/>
            <a:headEnd/>
            <a:tailEnd/>
          </a:ln>
          <a:effectLst/>
        </p:spPr>
        <p:txBody>
          <a:bodyPr/>
          <a:lstStyle/>
          <a:p>
            <a:pPr>
              <a:defRPr/>
            </a:pPr>
            <a:endParaRPr lang="en-US"/>
          </a:p>
        </p:txBody>
      </p:sp>
      <p:sp>
        <p:nvSpPr>
          <p:cNvPr id="1033" name="Freeform 9"/>
          <p:cNvSpPr>
            <a:spLocks/>
          </p:cNvSpPr>
          <p:nvPr/>
        </p:nvSpPr>
        <p:spPr bwMode="auto">
          <a:xfrm rot="5400000">
            <a:off x="7962900" y="723900"/>
            <a:ext cx="838200" cy="762000"/>
          </a:xfrm>
          <a:custGeom>
            <a:avLst/>
            <a:gdLst/>
            <a:ahLst/>
            <a:cxnLst>
              <a:cxn ang="0">
                <a:pos x="528" y="0"/>
              </a:cxn>
              <a:cxn ang="0">
                <a:pos x="96" y="96"/>
              </a:cxn>
              <a:cxn ang="0">
                <a:pos x="0" y="480"/>
              </a:cxn>
            </a:cxnLst>
            <a:rect l="0" t="0" r="r" b="b"/>
            <a:pathLst>
              <a:path w="528" h="480">
                <a:moveTo>
                  <a:pt x="528" y="0"/>
                </a:moveTo>
                <a:cubicBezTo>
                  <a:pt x="356" y="8"/>
                  <a:pt x="184" y="16"/>
                  <a:pt x="96" y="96"/>
                </a:cubicBezTo>
                <a:cubicBezTo>
                  <a:pt x="8" y="176"/>
                  <a:pt x="4" y="328"/>
                  <a:pt x="0" y="480"/>
                </a:cubicBezTo>
              </a:path>
            </a:pathLst>
          </a:custGeom>
          <a:noFill/>
          <a:ln w="12700" cmpd="sng">
            <a:solidFill>
              <a:schemeClr val="bg1"/>
            </a:solidFill>
            <a:round/>
            <a:headEnd/>
            <a:tailEnd/>
          </a:ln>
          <a:effectLst/>
        </p:spPr>
        <p:txBody>
          <a:bodyPr/>
          <a:lstStyle/>
          <a:p>
            <a:pPr>
              <a:defRPr/>
            </a:pPr>
            <a:endParaRPr lang="en-US"/>
          </a:p>
        </p:txBody>
      </p:sp>
      <p:pic>
        <p:nvPicPr>
          <p:cNvPr id="2057" name="Picture 10" descr="wordmark_pos_wht"/>
          <p:cNvPicPr>
            <a:picLocks noChangeAspect="1" noChangeArrowheads="1"/>
          </p:cNvPicPr>
          <p:nvPr/>
        </p:nvPicPr>
        <p:blipFill>
          <a:blip r:embed="rId15" cstate="print"/>
          <a:srcRect/>
          <a:stretch>
            <a:fillRect/>
          </a:stretch>
        </p:blipFill>
        <p:spPr bwMode="auto">
          <a:xfrm>
            <a:off x="6858000" y="0"/>
            <a:ext cx="2209800" cy="765175"/>
          </a:xfrm>
          <a:prstGeom prst="rect">
            <a:avLst/>
          </a:prstGeom>
          <a:noFill/>
          <a:ln w="9525">
            <a:noFill/>
            <a:miter lim="800000"/>
            <a:headEnd/>
            <a:tailEnd/>
          </a:ln>
        </p:spPr>
      </p:pic>
      <p:grpSp>
        <p:nvGrpSpPr>
          <p:cNvPr id="2" name="Group 14"/>
          <p:cNvGrpSpPr/>
          <p:nvPr/>
        </p:nvGrpSpPr>
        <p:grpSpPr>
          <a:xfrm>
            <a:off x="0" y="0"/>
            <a:ext cx="9144000" cy="1066800"/>
            <a:chOff x="0" y="228600"/>
            <a:chExt cx="9144000" cy="1066800"/>
          </a:xfrm>
          <a:effectLst>
            <a:outerShdw blurRad="50800" dist="38100" dir="5400000" algn="t" rotWithShape="0">
              <a:prstClr val="black">
                <a:alpha val="40000"/>
              </a:prstClr>
            </a:outerShdw>
          </a:effectLst>
        </p:grpSpPr>
        <p:pic>
          <p:nvPicPr>
            <p:cNvPr id="13" name="Picture 12" descr="MSU green blend bar copy.gif"/>
            <p:cNvPicPr>
              <a:picLocks noChangeAspect="1"/>
            </p:cNvPicPr>
            <p:nvPr/>
          </p:nvPicPr>
          <p:blipFill>
            <a:blip r:embed="rId16" cstate="print"/>
            <a:srcRect t="17817" b="-963"/>
            <a:stretch>
              <a:fillRect/>
            </a:stretch>
          </p:blipFill>
          <p:spPr>
            <a:xfrm>
              <a:off x="0" y="228600"/>
              <a:ext cx="9144000" cy="1066800"/>
            </a:xfrm>
            <a:prstGeom prst="rect">
              <a:avLst/>
            </a:prstGeom>
          </p:spPr>
        </p:pic>
        <p:pic>
          <p:nvPicPr>
            <p:cNvPr id="14" name="Picture 13" descr="logo_main.gif"/>
            <p:cNvPicPr>
              <a:picLocks noChangeAspect="1"/>
            </p:cNvPicPr>
            <p:nvPr/>
          </p:nvPicPr>
          <p:blipFill>
            <a:blip r:embed="rId17" cstate="print"/>
            <a:srcRect l="7859"/>
            <a:stretch>
              <a:fillRect/>
            </a:stretch>
          </p:blipFill>
          <p:spPr>
            <a:xfrm>
              <a:off x="533400" y="581025"/>
              <a:ext cx="4467225" cy="409575"/>
            </a:xfrm>
            <a:prstGeom prst="rect">
              <a:avLst/>
            </a:prstGeom>
          </p:spPr>
        </p:pic>
      </p:gr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58"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1173163"/>
            <a:ext cx="8229600" cy="503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798638"/>
            <a:ext cx="8229600" cy="422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ED1BA4C-3F93-4432-8D51-A590C0E15530}" type="slidenum">
              <a:rPr lang="en-US">
                <a:solidFill>
                  <a:srgbClr val="000000"/>
                </a:solidFill>
              </a:rPr>
              <a:pPr>
                <a:defRPr/>
              </a:pPr>
              <a:t>‹#›</a:t>
            </a:fld>
            <a:endParaRPr lang="en-US">
              <a:solidFill>
                <a:srgbClr val="000000"/>
              </a:solidFill>
            </a:endParaRPr>
          </a:p>
        </p:txBody>
      </p:sp>
      <p:sp>
        <p:nvSpPr>
          <p:cNvPr id="1032" name="Line 8"/>
          <p:cNvSpPr>
            <a:spLocks noChangeShapeType="1"/>
          </p:cNvSpPr>
          <p:nvPr/>
        </p:nvSpPr>
        <p:spPr bwMode="auto">
          <a:xfrm>
            <a:off x="0" y="685800"/>
            <a:ext cx="8001000" cy="0"/>
          </a:xfrm>
          <a:prstGeom prst="line">
            <a:avLst/>
          </a:prstGeom>
          <a:noFill/>
          <a:ln w="12700">
            <a:solidFill>
              <a:schemeClr val="bg1"/>
            </a:solidFill>
            <a:round/>
            <a:headEnd/>
            <a:tailEnd/>
          </a:ln>
          <a:effectLst/>
        </p:spPr>
        <p:txBody>
          <a:bodyPr/>
          <a:lstStyle/>
          <a:p>
            <a:pPr>
              <a:defRPr/>
            </a:pPr>
            <a:endParaRPr lang="en-US">
              <a:solidFill>
                <a:srgbClr val="000000"/>
              </a:solidFill>
            </a:endParaRPr>
          </a:p>
        </p:txBody>
      </p:sp>
      <p:sp>
        <p:nvSpPr>
          <p:cNvPr id="1033" name="Freeform 9"/>
          <p:cNvSpPr>
            <a:spLocks/>
          </p:cNvSpPr>
          <p:nvPr/>
        </p:nvSpPr>
        <p:spPr bwMode="auto">
          <a:xfrm rot="5400000">
            <a:off x="7962900" y="723900"/>
            <a:ext cx="838200" cy="762000"/>
          </a:xfrm>
          <a:custGeom>
            <a:avLst/>
            <a:gdLst/>
            <a:ahLst/>
            <a:cxnLst>
              <a:cxn ang="0">
                <a:pos x="528" y="0"/>
              </a:cxn>
              <a:cxn ang="0">
                <a:pos x="96" y="96"/>
              </a:cxn>
              <a:cxn ang="0">
                <a:pos x="0" y="480"/>
              </a:cxn>
            </a:cxnLst>
            <a:rect l="0" t="0" r="r" b="b"/>
            <a:pathLst>
              <a:path w="528" h="480">
                <a:moveTo>
                  <a:pt x="528" y="0"/>
                </a:moveTo>
                <a:cubicBezTo>
                  <a:pt x="356" y="8"/>
                  <a:pt x="184" y="16"/>
                  <a:pt x="96" y="96"/>
                </a:cubicBezTo>
                <a:cubicBezTo>
                  <a:pt x="8" y="176"/>
                  <a:pt x="4" y="328"/>
                  <a:pt x="0" y="480"/>
                </a:cubicBezTo>
              </a:path>
            </a:pathLst>
          </a:custGeom>
          <a:noFill/>
          <a:ln w="12700" cmpd="sng">
            <a:solidFill>
              <a:schemeClr val="bg1"/>
            </a:solidFill>
            <a:round/>
            <a:headEnd/>
            <a:tailEnd/>
          </a:ln>
          <a:effectLst/>
        </p:spPr>
        <p:txBody>
          <a:bodyPr/>
          <a:lstStyle/>
          <a:p>
            <a:pPr>
              <a:defRPr/>
            </a:pPr>
            <a:endParaRPr lang="en-US">
              <a:solidFill>
                <a:srgbClr val="000000"/>
              </a:solidFill>
            </a:endParaRPr>
          </a:p>
        </p:txBody>
      </p:sp>
      <p:pic>
        <p:nvPicPr>
          <p:cNvPr id="2057" name="Picture 10" descr="wordmark_pos_wht"/>
          <p:cNvPicPr>
            <a:picLocks noChangeAspect="1" noChangeArrowheads="1"/>
          </p:cNvPicPr>
          <p:nvPr/>
        </p:nvPicPr>
        <p:blipFill>
          <a:blip r:embed="rId15" cstate="print"/>
          <a:srcRect/>
          <a:stretch>
            <a:fillRect/>
          </a:stretch>
        </p:blipFill>
        <p:spPr bwMode="auto">
          <a:xfrm>
            <a:off x="6858000" y="0"/>
            <a:ext cx="2209800" cy="765175"/>
          </a:xfrm>
          <a:prstGeom prst="rect">
            <a:avLst/>
          </a:prstGeom>
          <a:noFill/>
          <a:ln w="9525">
            <a:noFill/>
            <a:miter lim="800000"/>
            <a:headEnd/>
            <a:tailEnd/>
          </a:ln>
        </p:spPr>
      </p:pic>
      <p:grpSp>
        <p:nvGrpSpPr>
          <p:cNvPr id="2" name="Group 14"/>
          <p:cNvGrpSpPr/>
          <p:nvPr/>
        </p:nvGrpSpPr>
        <p:grpSpPr>
          <a:xfrm>
            <a:off x="0" y="0"/>
            <a:ext cx="9144000" cy="1066800"/>
            <a:chOff x="0" y="228600"/>
            <a:chExt cx="9144000" cy="1066800"/>
          </a:xfrm>
          <a:effectLst>
            <a:outerShdw blurRad="50800" dist="38100" dir="5400000" algn="t" rotWithShape="0">
              <a:prstClr val="black">
                <a:alpha val="40000"/>
              </a:prstClr>
            </a:outerShdw>
          </a:effectLst>
        </p:grpSpPr>
        <p:pic>
          <p:nvPicPr>
            <p:cNvPr id="13" name="Picture 12" descr="MSU green blend bar copy.gif"/>
            <p:cNvPicPr>
              <a:picLocks noChangeAspect="1"/>
            </p:cNvPicPr>
            <p:nvPr/>
          </p:nvPicPr>
          <p:blipFill>
            <a:blip r:embed="rId16" cstate="print"/>
            <a:srcRect t="17817" b="-963"/>
            <a:stretch>
              <a:fillRect/>
            </a:stretch>
          </p:blipFill>
          <p:spPr>
            <a:xfrm>
              <a:off x="0" y="228600"/>
              <a:ext cx="9144000" cy="1066800"/>
            </a:xfrm>
            <a:prstGeom prst="rect">
              <a:avLst/>
            </a:prstGeom>
          </p:spPr>
        </p:pic>
        <p:pic>
          <p:nvPicPr>
            <p:cNvPr id="14" name="Picture 13" descr="logo_main.gif"/>
            <p:cNvPicPr>
              <a:picLocks noChangeAspect="1"/>
            </p:cNvPicPr>
            <p:nvPr/>
          </p:nvPicPr>
          <p:blipFill>
            <a:blip r:embed="rId17" cstate="print"/>
            <a:srcRect l="7859"/>
            <a:stretch>
              <a:fillRect/>
            </a:stretch>
          </p:blipFill>
          <p:spPr>
            <a:xfrm>
              <a:off x="533400" y="581025"/>
              <a:ext cx="4467225" cy="409575"/>
            </a:xfrm>
            <a:prstGeom prst="rect">
              <a:avLst/>
            </a:prstGeom>
          </p:spPr>
        </p:pic>
      </p:gr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erquis6@ms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hyperlink" Target="http://www.forumea.org/standards-standards.cfm" TargetMode="External"/><Relationship Id="rId3" Type="http://schemas.openxmlformats.org/officeDocument/2006/relationships/image" Target="../media/image18.jpe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tudyabroad.isp.msu.edu/program_development/steps/framing/models.htm"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jpeg"/><Relationship Id="rId7" Type="http://schemas.openxmlformats.org/officeDocument/2006/relationships/hyperlink" Target="http://forumea.org/"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hyperlink" Target="http://nafsa.org/resourcelibrary/default.aspx?id=25067" TargetMode="External"/><Relationship Id="rId11" Type="http://schemas.openxmlformats.org/officeDocument/2006/relationships/hyperlink" Target="http://www.ccieworld.org/homepage.htm" TargetMode="External"/><Relationship Id="rId5" Type="http://schemas.openxmlformats.org/officeDocument/2006/relationships/image" Target="../media/image10.png"/><Relationship Id="rId10" Type="http://schemas.openxmlformats.org/officeDocument/2006/relationships/hyperlink" Target="http://www.aacc.nche.edu/" TargetMode="External"/><Relationship Id="rId4" Type="http://schemas.openxmlformats.org/officeDocument/2006/relationships/image" Target="../media/image8.png"/><Relationship Id="rId9" Type="http://schemas.openxmlformats.org/officeDocument/2006/relationships/hyperlink" Target="http://ccid.kirkwood.cc.ia.u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mailto:berquis6@msu.edu"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1828800"/>
            <a:ext cx="8915400" cy="1676400"/>
          </a:xfrm>
        </p:spPr>
        <p:txBody>
          <a:bodyPr/>
          <a:lstStyle/>
          <a:p>
            <a:r>
              <a:rPr lang="en-US" sz="3600" b="1" dirty="0" smtClean="0">
                <a:solidFill>
                  <a:schemeClr val="tx1"/>
                </a:solidFill>
                <a:effectLst>
                  <a:outerShdw blurRad="38100" dist="38100" dir="2700000" algn="tl">
                    <a:srgbClr val="000000">
                      <a:alpha val="43137"/>
                    </a:srgbClr>
                  </a:outerShdw>
                </a:effectLst>
                <a:latin typeface="+mj-lt"/>
                <a:ea typeface="+mj-ea"/>
                <a:cs typeface="+mj-cs"/>
              </a:rPr>
              <a:t>Developing Study Abroad Programs</a:t>
            </a:r>
            <a:endParaRPr lang="en-US" sz="3600" dirty="0"/>
          </a:p>
        </p:txBody>
      </p:sp>
      <p:sp>
        <p:nvSpPr>
          <p:cNvPr id="5123" name="Text Box 3"/>
          <p:cNvSpPr txBox="1">
            <a:spLocks noChangeArrowheads="1"/>
          </p:cNvSpPr>
          <p:nvPr/>
        </p:nvSpPr>
        <p:spPr bwMode="auto">
          <a:xfrm>
            <a:off x="4876800" y="4495800"/>
            <a:ext cx="3810000" cy="1243417"/>
          </a:xfrm>
          <a:prstGeom prst="rect">
            <a:avLst/>
          </a:prstGeom>
          <a:noFill/>
          <a:ln w="9525">
            <a:noFill/>
            <a:miter lim="800000"/>
            <a:headEnd/>
            <a:tailEnd/>
          </a:ln>
        </p:spPr>
        <p:txBody>
          <a:bodyPr wrap="square">
            <a:spAutoFit/>
          </a:bodyPr>
          <a:lstStyle/>
          <a:p>
            <a:pPr>
              <a:lnSpc>
                <a:spcPct val="90000"/>
              </a:lnSpc>
              <a:spcBef>
                <a:spcPts val="1200"/>
              </a:spcBef>
              <a:spcAft>
                <a:spcPts val="1200"/>
              </a:spcAft>
            </a:pPr>
            <a:r>
              <a:rPr lang="en-US" sz="2400" dirty="0"/>
              <a:t>Brett </a:t>
            </a:r>
            <a:r>
              <a:rPr lang="en-US" sz="2400" dirty="0" smtClean="0"/>
              <a:t>Berquist</a:t>
            </a:r>
          </a:p>
          <a:p>
            <a:pPr>
              <a:lnSpc>
                <a:spcPct val="90000"/>
              </a:lnSpc>
            </a:pPr>
            <a:r>
              <a:rPr lang="en-US" dirty="0" smtClean="0">
                <a:hlinkClick r:id="rId3"/>
              </a:rPr>
              <a:t>berquis6@msu.edu</a:t>
            </a:r>
            <a:r>
              <a:rPr lang="en-US" dirty="0" smtClean="0"/>
              <a:t> </a:t>
            </a:r>
            <a:endParaRPr lang="en-US" dirty="0"/>
          </a:p>
          <a:p>
            <a:pPr>
              <a:spcBef>
                <a:spcPct val="50000"/>
              </a:spcBef>
            </a:pPr>
            <a:endParaRPr lang="en-US" i="1" dirty="0"/>
          </a:p>
        </p:txBody>
      </p:sp>
      <p:sp>
        <p:nvSpPr>
          <p:cNvPr id="5124" name="TextBox 8"/>
          <p:cNvSpPr txBox="1">
            <a:spLocks noChangeArrowheads="1"/>
          </p:cNvSpPr>
          <p:nvPr/>
        </p:nvSpPr>
        <p:spPr bwMode="auto">
          <a:xfrm>
            <a:off x="304800" y="4419600"/>
            <a:ext cx="4038600" cy="1015663"/>
          </a:xfrm>
          <a:prstGeom prst="rect">
            <a:avLst/>
          </a:prstGeom>
          <a:noFill/>
          <a:ln w="9525">
            <a:noFill/>
            <a:miter lim="800000"/>
            <a:headEnd/>
            <a:tailEnd/>
          </a:ln>
        </p:spPr>
        <p:txBody>
          <a:bodyPr wrap="square">
            <a:spAutoFit/>
          </a:bodyPr>
          <a:lstStyle/>
          <a:p>
            <a:r>
              <a:rPr lang="en-US" sz="2000" dirty="0" smtClean="0"/>
              <a:t>International Business Institute for Community College Faculty </a:t>
            </a:r>
          </a:p>
          <a:p>
            <a:r>
              <a:rPr lang="en-US" sz="2000" dirty="0" smtClean="0"/>
              <a:t>June 8, 2011</a:t>
            </a:r>
            <a:endParaRPr lang="en-US" sz="2000" dirty="0"/>
          </a:p>
        </p:txBody>
      </p:sp>
      <p:pic>
        <p:nvPicPr>
          <p:cNvPr id="5125" name="Picture 6" descr="MSU_chevron_bar_orange_CMYKe.eps"/>
          <p:cNvPicPr>
            <a:picLocks noChangeAspect="1"/>
          </p:cNvPicPr>
          <p:nvPr/>
        </p:nvPicPr>
        <p:blipFill>
          <a:blip r:embed="rId4" cstate="print"/>
          <a:srcRect/>
          <a:stretch>
            <a:fillRect/>
          </a:stretch>
        </p:blipFill>
        <p:spPr bwMode="auto">
          <a:xfrm>
            <a:off x="4876800" y="4191000"/>
            <a:ext cx="3505200" cy="25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DSC03350"/>
          <p:cNvPicPr>
            <a:picLocks noGrp="1" noChangeAspect="1" noChangeArrowheads="1"/>
          </p:cNvPicPr>
          <p:nvPr>
            <p:ph idx="1"/>
          </p:nvPr>
        </p:nvPicPr>
        <p:blipFill>
          <a:blip r:embed="rId3" cstate="print"/>
          <a:srcRect t="8888" b="6667"/>
          <a:stretch>
            <a:fillRect/>
          </a:stretch>
        </p:blipFill>
        <p:spPr>
          <a:xfrm>
            <a:off x="0" y="990600"/>
            <a:ext cx="9144000" cy="5791200"/>
          </a:xfrm>
        </p:spPr>
      </p:pic>
      <p:grpSp>
        <p:nvGrpSpPr>
          <p:cNvPr id="2" name="Group 19"/>
          <p:cNvGrpSpPr>
            <a:grpSpLocks/>
          </p:cNvGrpSpPr>
          <p:nvPr/>
        </p:nvGrpSpPr>
        <p:grpSpPr bwMode="auto">
          <a:xfrm>
            <a:off x="6019800" y="304800"/>
            <a:ext cx="2743200" cy="2743200"/>
            <a:chOff x="533400" y="3733800"/>
            <a:chExt cx="2743200" cy="2743200"/>
          </a:xfrm>
        </p:grpSpPr>
        <p:pic>
          <p:nvPicPr>
            <p:cNvPr id="14351" name="Picture 5" descr="MSU_shield_green_CMYK copy.gif"/>
            <p:cNvPicPr>
              <a:picLocks noChangeAspect="1"/>
            </p:cNvPicPr>
            <p:nvPr/>
          </p:nvPicPr>
          <p:blipFill>
            <a:blip r:embed="rId4" cstate="print"/>
            <a:srcRect/>
            <a:stretch>
              <a:fillRect/>
            </a:stretch>
          </p:blipFill>
          <p:spPr bwMode="auto">
            <a:xfrm>
              <a:off x="533400" y="3733800"/>
              <a:ext cx="2743200" cy="2743200"/>
            </a:xfrm>
            <a:prstGeom prst="rect">
              <a:avLst/>
            </a:prstGeom>
            <a:noFill/>
            <a:ln w="9525">
              <a:noFill/>
              <a:miter lim="800000"/>
              <a:headEnd/>
              <a:tailEnd/>
            </a:ln>
          </p:spPr>
        </p:pic>
        <p:sp>
          <p:nvSpPr>
            <p:cNvPr id="14352" name="TextBox 6"/>
            <p:cNvSpPr txBox="1">
              <a:spLocks noChangeArrowheads="1"/>
            </p:cNvSpPr>
            <p:nvPr/>
          </p:nvSpPr>
          <p:spPr bwMode="auto">
            <a:xfrm>
              <a:off x="685800" y="4038600"/>
              <a:ext cx="2438400" cy="523220"/>
            </a:xfrm>
            <a:prstGeom prst="rect">
              <a:avLst/>
            </a:prstGeom>
            <a:noFill/>
            <a:ln w="9525">
              <a:noFill/>
              <a:miter lim="800000"/>
              <a:headEnd/>
              <a:tailEnd/>
            </a:ln>
          </p:spPr>
          <p:txBody>
            <a:bodyPr>
              <a:spAutoFit/>
            </a:bodyPr>
            <a:lstStyle/>
            <a:p>
              <a:pPr algn="ctr"/>
              <a:endParaRPr lang="en-US" sz="2800">
                <a:solidFill>
                  <a:schemeClr val="bg1"/>
                </a:solidFill>
                <a:latin typeface="Arial Black" pitchFamily="34" charset="0"/>
              </a:endParaRPr>
            </a:p>
          </p:txBody>
        </p:sp>
      </p:grpSp>
      <p:grpSp>
        <p:nvGrpSpPr>
          <p:cNvPr id="3" name="Group 20"/>
          <p:cNvGrpSpPr>
            <a:grpSpLocks/>
          </p:cNvGrpSpPr>
          <p:nvPr/>
        </p:nvGrpSpPr>
        <p:grpSpPr bwMode="auto">
          <a:xfrm>
            <a:off x="7010400" y="1295400"/>
            <a:ext cx="2133600" cy="1981200"/>
            <a:chOff x="2667000" y="4876800"/>
            <a:chExt cx="2133600" cy="1981200"/>
          </a:xfrm>
        </p:grpSpPr>
        <p:pic>
          <p:nvPicPr>
            <p:cNvPr id="14349" name="Picture 8" descr="MSU_shield_ORANGE_CMYK copy.gif"/>
            <p:cNvPicPr>
              <a:picLocks noChangeAspect="1"/>
            </p:cNvPicPr>
            <p:nvPr/>
          </p:nvPicPr>
          <p:blipFill>
            <a:blip r:embed="rId5" cstate="print"/>
            <a:srcRect/>
            <a:stretch>
              <a:fillRect/>
            </a:stretch>
          </p:blipFill>
          <p:spPr bwMode="auto">
            <a:xfrm>
              <a:off x="2743200" y="4876800"/>
              <a:ext cx="1981200" cy="1981200"/>
            </a:xfrm>
            <a:prstGeom prst="rect">
              <a:avLst/>
            </a:prstGeom>
            <a:noFill/>
            <a:ln w="9525">
              <a:noFill/>
              <a:miter lim="800000"/>
              <a:headEnd/>
              <a:tailEnd/>
            </a:ln>
          </p:spPr>
        </p:pic>
        <p:sp>
          <p:nvSpPr>
            <p:cNvPr id="14350" name="TextBox 9"/>
            <p:cNvSpPr txBox="1">
              <a:spLocks noChangeArrowheads="1"/>
            </p:cNvSpPr>
            <p:nvPr/>
          </p:nvSpPr>
          <p:spPr bwMode="auto">
            <a:xfrm>
              <a:off x="2667000" y="5493603"/>
              <a:ext cx="2133600" cy="461665"/>
            </a:xfrm>
            <a:prstGeom prst="rect">
              <a:avLst/>
            </a:prstGeom>
            <a:noFill/>
            <a:ln w="9525">
              <a:noFill/>
              <a:miter lim="800000"/>
              <a:headEnd/>
              <a:tailEnd/>
            </a:ln>
          </p:spPr>
          <p:txBody>
            <a:bodyPr>
              <a:spAutoFit/>
            </a:bodyPr>
            <a:lstStyle/>
            <a:p>
              <a:pPr algn="ctr"/>
              <a:endParaRPr lang="en-US" sz="2400">
                <a:solidFill>
                  <a:schemeClr val="bg1"/>
                </a:solidFill>
              </a:endParaRPr>
            </a:p>
          </p:txBody>
        </p:sp>
      </p:grpSp>
      <p:grpSp>
        <p:nvGrpSpPr>
          <p:cNvPr id="4" name="Group 10"/>
          <p:cNvGrpSpPr>
            <a:grpSpLocks/>
          </p:cNvGrpSpPr>
          <p:nvPr/>
        </p:nvGrpSpPr>
        <p:grpSpPr bwMode="auto">
          <a:xfrm>
            <a:off x="5029200" y="1676400"/>
            <a:ext cx="1981200" cy="1828800"/>
            <a:chOff x="10801350" y="542925"/>
            <a:chExt cx="1733550" cy="1600200"/>
          </a:xfrm>
        </p:grpSpPr>
        <p:pic>
          <p:nvPicPr>
            <p:cNvPr id="14347" name="Picture 11" descr="MSU_shield_blue_CMYK copy.gif"/>
            <p:cNvPicPr>
              <a:picLocks noChangeAspect="1"/>
            </p:cNvPicPr>
            <p:nvPr/>
          </p:nvPicPr>
          <p:blipFill>
            <a:blip r:embed="rId6" cstate="print"/>
            <a:srcRect/>
            <a:stretch>
              <a:fillRect/>
            </a:stretch>
          </p:blipFill>
          <p:spPr bwMode="auto">
            <a:xfrm>
              <a:off x="10868025" y="542925"/>
              <a:ext cx="1600200" cy="1600200"/>
            </a:xfrm>
            <a:prstGeom prst="rect">
              <a:avLst/>
            </a:prstGeom>
            <a:noFill/>
            <a:ln w="9525">
              <a:noFill/>
              <a:miter lim="800000"/>
              <a:headEnd/>
              <a:tailEnd/>
            </a:ln>
          </p:spPr>
        </p:pic>
        <p:sp>
          <p:nvSpPr>
            <p:cNvPr id="14" name="TextBox 13"/>
            <p:cNvSpPr txBox="1"/>
            <p:nvPr/>
          </p:nvSpPr>
          <p:spPr>
            <a:xfrm>
              <a:off x="10801350" y="542925"/>
              <a:ext cx="1733550" cy="942566"/>
            </a:xfrm>
            <a:prstGeom prst="rect">
              <a:avLst/>
            </a:prstGeom>
            <a:noFill/>
          </p:spPr>
          <p:txBody>
            <a:bodyPr wrap="square">
              <a:spAutoFit/>
            </a:bodyPr>
            <a:lstStyle/>
            <a:p>
              <a:pPr algn="ctr">
                <a:defRPr/>
              </a:pPr>
              <a:r>
                <a:rPr lang="en-US" dirty="0">
                  <a:solidFill>
                    <a:schemeClr val="bg1"/>
                  </a:solidFill>
                  <a:latin typeface="+mn-lt"/>
                </a:rPr>
                <a:t/>
              </a:r>
              <a:br>
                <a:rPr lang="en-US" dirty="0">
                  <a:solidFill>
                    <a:schemeClr val="bg1"/>
                  </a:solidFill>
                  <a:latin typeface="+mn-lt"/>
                </a:rPr>
              </a:br>
              <a:endParaRPr lang="en-US" dirty="0" smtClean="0">
                <a:solidFill>
                  <a:schemeClr val="bg1"/>
                </a:solidFill>
                <a:latin typeface="+mn-lt"/>
              </a:endParaRPr>
            </a:p>
            <a:p>
              <a:pPr algn="ctr">
                <a:defRPr/>
              </a:pPr>
              <a:r>
                <a:rPr lang="en-US" dirty="0" smtClean="0">
                  <a:solidFill>
                    <a:schemeClr val="bg1"/>
                  </a:solidFill>
                  <a:latin typeface="+mn-lt"/>
                </a:rPr>
                <a:t>ACCESSIBILITY</a:t>
              </a:r>
              <a:endParaRPr lang="en-US" sz="2800" dirty="0">
                <a:solidFill>
                  <a:schemeClr val="bg1"/>
                </a:solidFill>
                <a:latin typeface="Arial Black" pitchFamily="34" charset="0"/>
              </a:endParaRPr>
            </a:p>
          </p:txBody>
        </p:sp>
      </p:grpSp>
      <p:sp>
        <p:nvSpPr>
          <p:cNvPr id="14343" name="Rectangle 14"/>
          <p:cNvSpPr>
            <a:spLocks noChangeArrowheads="1"/>
          </p:cNvSpPr>
          <p:nvPr/>
        </p:nvSpPr>
        <p:spPr bwMode="auto">
          <a:xfrm>
            <a:off x="6172200" y="762000"/>
            <a:ext cx="2286000" cy="584775"/>
          </a:xfrm>
          <a:prstGeom prst="rect">
            <a:avLst/>
          </a:prstGeom>
          <a:noFill/>
          <a:ln w="9525">
            <a:noFill/>
            <a:miter lim="800000"/>
            <a:headEnd/>
            <a:tailEnd/>
          </a:ln>
        </p:spPr>
        <p:txBody>
          <a:bodyPr>
            <a:spAutoFit/>
          </a:bodyPr>
          <a:lstStyle/>
          <a:p>
            <a:pPr marL="0" lvl="2" algn="ctr"/>
            <a:r>
              <a:rPr lang="en-US" sz="3200" b="1" dirty="0" smtClean="0">
                <a:solidFill>
                  <a:schemeClr val="bg1"/>
                </a:solidFill>
              </a:rPr>
              <a:t>QUALITY</a:t>
            </a:r>
            <a:endParaRPr lang="en-US" sz="4000" b="1" dirty="0">
              <a:solidFill>
                <a:schemeClr val="bg1"/>
              </a:solidFill>
            </a:endParaRPr>
          </a:p>
        </p:txBody>
      </p:sp>
      <p:sp>
        <p:nvSpPr>
          <p:cNvPr id="14345" name="TextBox 16"/>
          <p:cNvSpPr txBox="1">
            <a:spLocks noChangeArrowheads="1"/>
          </p:cNvSpPr>
          <p:nvPr/>
        </p:nvSpPr>
        <p:spPr bwMode="auto">
          <a:xfrm>
            <a:off x="7391400" y="1981200"/>
            <a:ext cx="1600200" cy="400110"/>
          </a:xfrm>
          <a:prstGeom prst="rect">
            <a:avLst/>
          </a:prstGeom>
          <a:noFill/>
          <a:ln w="9525">
            <a:noFill/>
            <a:miter lim="800000"/>
            <a:headEnd/>
            <a:tailEnd/>
          </a:ln>
        </p:spPr>
        <p:txBody>
          <a:bodyPr>
            <a:spAutoFit/>
          </a:bodyPr>
          <a:lstStyle/>
          <a:p>
            <a:pPr algn="ctr"/>
            <a:r>
              <a:rPr lang="en-US" sz="2000" dirty="0" smtClean="0">
                <a:solidFill>
                  <a:schemeClr val="bg1"/>
                </a:solidFill>
              </a:rPr>
              <a:t>DIVERSITY</a:t>
            </a:r>
            <a:endParaRPr lang="en-US" sz="2000" dirty="0">
              <a:solidFill>
                <a:schemeClr val="bg1"/>
              </a:solidFill>
            </a:endParaRPr>
          </a:p>
        </p:txBody>
      </p:sp>
      <p:sp>
        <p:nvSpPr>
          <p:cNvPr id="18" name="TextBox 17"/>
          <p:cNvSpPr txBox="1"/>
          <p:nvPr/>
        </p:nvSpPr>
        <p:spPr>
          <a:xfrm>
            <a:off x="533400" y="1066800"/>
            <a:ext cx="5486400" cy="646331"/>
          </a:xfrm>
          <a:prstGeom prst="rect">
            <a:avLst/>
          </a:prstGeom>
          <a:noFill/>
        </p:spPr>
        <p:txBody>
          <a:bodyPr>
            <a:spAutoFit/>
          </a:bodyPr>
          <a:lstStyle/>
          <a:p>
            <a:pPr>
              <a:defRPr/>
            </a:pPr>
            <a:r>
              <a:rPr lang="en-US" sz="3600" b="1" dirty="0" smtClean="0">
                <a:solidFill>
                  <a:schemeClr val="bg1"/>
                </a:solidFill>
                <a:effectLst>
                  <a:outerShdw blurRad="38100" dist="38100" dir="2700000" algn="tl">
                    <a:srgbClr val="000000">
                      <a:alpha val="43137"/>
                    </a:srgbClr>
                  </a:outerShdw>
                </a:effectLst>
              </a:rPr>
              <a:t>Study Abroad Priorities</a:t>
            </a:r>
            <a:endParaRPr lang="en-US" sz="3600" b="1" dirty="0">
              <a:solidFill>
                <a:schemeClr val="bg1"/>
              </a:solidFill>
              <a:effectLst>
                <a:outerShdw blurRad="38100" dist="38100" dir="2700000" algn="tl">
                  <a:srgbClr val="000000">
                    <a:alpha val="43137"/>
                  </a:srgbClr>
                </a:outerShdw>
              </a:effectLst>
            </a:endParaRPr>
          </a:p>
        </p:txBody>
      </p:sp>
      <p:grpSp>
        <p:nvGrpSpPr>
          <p:cNvPr id="5" name="Group 22"/>
          <p:cNvGrpSpPr>
            <a:grpSpLocks/>
          </p:cNvGrpSpPr>
          <p:nvPr/>
        </p:nvGrpSpPr>
        <p:grpSpPr bwMode="auto">
          <a:xfrm>
            <a:off x="-152400" y="1752600"/>
            <a:ext cx="2743200" cy="2438400"/>
            <a:chOff x="0" y="1885950"/>
            <a:chExt cx="2743200" cy="2438400"/>
          </a:xfrm>
        </p:grpSpPr>
        <p:pic>
          <p:nvPicPr>
            <p:cNvPr id="19" name="Picture 23" descr="MSU_shield_purple_CMYK copy.gif"/>
            <p:cNvPicPr>
              <a:picLocks noChangeAspect="1"/>
            </p:cNvPicPr>
            <p:nvPr/>
          </p:nvPicPr>
          <p:blipFill>
            <a:blip r:embed="rId7" cstate="print"/>
            <a:srcRect/>
            <a:stretch>
              <a:fillRect/>
            </a:stretch>
          </p:blipFill>
          <p:spPr bwMode="auto">
            <a:xfrm>
              <a:off x="152400" y="1885950"/>
              <a:ext cx="2438400" cy="2438400"/>
            </a:xfrm>
            <a:prstGeom prst="rect">
              <a:avLst/>
            </a:prstGeom>
            <a:noFill/>
            <a:ln w="9525">
              <a:noFill/>
              <a:miter lim="800000"/>
              <a:headEnd/>
              <a:tailEnd/>
            </a:ln>
          </p:spPr>
        </p:pic>
        <p:sp>
          <p:nvSpPr>
            <p:cNvPr id="20" name="TextBox 20"/>
            <p:cNvSpPr txBox="1">
              <a:spLocks noChangeArrowheads="1"/>
            </p:cNvSpPr>
            <p:nvPr/>
          </p:nvSpPr>
          <p:spPr bwMode="auto">
            <a:xfrm>
              <a:off x="0" y="2343150"/>
              <a:ext cx="2743200" cy="1200329"/>
            </a:xfrm>
            <a:prstGeom prst="rect">
              <a:avLst/>
            </a:prstGeom>
            <a:noFill/>
            <a:ln w="9525">
              <a:noFill/>
              <a:miter lim="800000"/>
              <a:headEnd/>
              <a:tailEnd/>
            </a:ln>
          </p:spPr>
          <p:txBody>
            <a:bodyPr>
              <a:spAutoFit/>
            </a:bodyPr>
            <a:lstStyle/>
            <a:p>
              <a:pPr algn="ctr"/>
              <a:r>
                <a:rPr lang="en-US" dirty="0" smtClean="0">
                  <a:solidFill>
                    <a:schemeClr val="bg1"/>
                  </a:solidFill>
                  <a:latin typeface="Arial Black" pitchFamily="34" charset="0"/>
                </a:rPr>
                <a:t>Forum  on Education Abroad</a:t>
              </a:r>
            </a:p>
            <a:p>
              <a:pPr algn="ctr"/>
              <a:r>
                <a:rPr lang="en-US" dirty="0" smtClean="0">
                  <a:solidFill>
                    <a:schemeClr val="bg1"/>
                  </a:solidFill>
                  <a:latin typeface="Arial Black" pitchFamily="34" charset="0"/>
                  <a:hlinkClick r:id="rId8"/>
                </a:rPr>
                <a:t>Standards for Good practice</a:t>
              </a:r>
              <a:endParaRPr lang="en-US" sz="1100" dirty="0">
                <a:solidFill>
                  <a:schemeClr val="bg1"/>
                </a:solidFill>
              </a:endParaRPr>
            </a:p>
          </p:txBody>
        </p: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11" descr="fc105063.jpg"/>
          <p:cNvPicPr>
            <a:picLocks noGrp="1" noChangeAspect="1"/>
          </p:cNvPicPr>
          <p:nvPr>
            <p:ph idx="1"/>
          </p:nvPr>
        </p:nvPicPr>
        <p:blipFill>
          <a:blip r:embed="rId3" cstate="print"/>
          <a:srcRect/>
          <a:stretch>
            <a:fillRect/>
          </a:stretch>
        </p:blipFill>
        <p:spPr>
          <a:xfrm>
            <a:off x="0" y="990600"/>
            <a:ext cx="9144000" cy="6096000"/>
          </a:xfrm>
        </p:spPr>
      </p:pic>
      <p:sp>
        <p:nvSpPr>
          <p:cNvPr id="19461" name="TextBox 14"/>
          <p:cNvSpPr txBox="1">
            <a:spLocks noChangeArrowheads="1"/>
          </p:cNvSpPr>
          <p:nvPr/>
        </p:nvSpPr>
        <p:spPr bwMode="auto">
          <a:xfrm>
            <a:off x="457200" y="1447800"/>
            <a:ext cx="3276600" cy="677108"/>
          </a:xfrm>
          <a:prstGeom prst="rect">
            <a:avLst/>
          </a:prstGeom>
          <a:noFill/>
          <a:ln w="9525">
            <a:noFill/>
            <a:miter lim="800000"/>
            <a:headEnd/>
            <a:tailEnd/>
          </a:ln>
        </p:spPr>
        <p:txBody>
          <a:bodyPr>
            <a:spAutoFit/>
          </a:bodyPr>
          <a:lstStyle/>
          <a:p>
            <a:r>
              <a:rPr lang="en-US" sz="2000" b="1" dirty="0"/>
              <a:t> </a:t>
            </a:r>
            <a:endParaRPr lang="en-US" sz="1400" dirty="0"/>
          </a:p>
          <a:p>
            <a:pPr lvl="1"/>
            <a:endParaRPr lang="en-US" dirty="0"/>
          </a:p>
        </p:txBody>
      </p:sp>
      <p:grpSp>
        <p:nvGrpSpPr>
          <p:cNvPr id="2" name="Group 9"/>
          <p:cNvGrpSpPr>
            <a:grpSpLocks/>
          </p:cNvGrpSpPr>
          <p:nvPr/>
        </p:nvGrpSpPr>
        <p:grpSpPr bwMode="auto">
          <a:xfrm>
            <a:off x="304800" y="3505200"/>
            <a:ext cx="3716438" cy="3352800"/>
            <a:chOff x="381000" y="4191000"/>
            <a:chExt cx="3026772" cy="2634345"/>
          </a:xfrm>
        </p:grpSpPr>
        <p:pic>
          <p:nvPicPr>
            <p:cNvPr id="19463" name="Picture 6" descr="MSU_chevron_bar_orange_CMYKe copy.gif"/>
            <p:cNvPicPr>
              <a:picLocks noChangeAspect="1"/>
            </p:cNvPicPr>
            <p:nvPr/>
          </p:nvPicPr>
          <p:blipFill>
            <a:blip r:embed="rId4" cstate="print"/>
            <a:srcRect r="22221" b="290"/>
            <a:stretch>
              <a:fillRect/>
            </a:stretch>
          </p:blipFill>
          <p:spPr bwMode="auto">
            <a:xfrm>
              <a:off x="381000" y="4191000"/>
              <a:ext cx="2971800" cy="254725"/>
            </a:xfrm>
            <a:prstGeom prst="rect">
              <a:avLst/>
            </a:prstGeom>
            <a:noFill/>
            <a:ln w="9525">
              <a:noFill/>
              <a:miter lim="800000"/>
              <a:headEnd/>
              <a:tailEnd/>
            </a:ln>
          </p:spPr>
        </p:pic>
        <p:sp>
          <p:nvSpPr>
            <p:cNvPr id="8" name="Rectangle 7"/>
            <p:cNvSpPr/>
            <p:nvPr/>
          </p:nvSpPr>
          <p:spPr bwMode="auto">
            <a:xfrm>
              <a:off x="381000" y="4418846"/>
              <a:ext cx="2971800" cy="2406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65" name="TextBox 14"/>
            <p:cNvSpPr txBox="1">
              <a:spLocks noChangeArrowheads="1"/>
            </p:cNvSpPr>
            <p:nvPr/>
          </p:nvSpPr>
          <p:spPr bwMode="auto">
            <a:xfrm>
              <a:off x="443059" y="4794020"/>
              <a:ext cx="2964713" cy="1765320"/>
            </a:xfrm>
            <a:prstGeom prst="rect">
              <a:avLst/>
            </a:prstGeom>
            <a:noFill/>
            <a:ln w="9525">
              <a:noFill/>
              <a:miter lim="800000"/>
              <a:headEnd/>
              <a:tailEnd/>
            </a:ln>
          </p:spPr>
          <p:txBody>
            <a:bodyPr wrap="square">
              <a:spAutoFit/>
            </a:bodyPr>
            <a:lstStyle/>
            <a:p>
              <a:pPr>
                <a:buFont typeface="Arial" charset="0"/>
                <a:buChar char="•"/>
              </a:pPr>
              <a:r>
                <a:rPr lang="en-US" sz="2000" b="1" dirty="0" smtClean="0"/>
                <a:t>Exchanges</a:t>
              </a:r>
            </a:p>
            <a:p>
              <a:pPr>
                <a:buFont typeface="Arial" charset="0"/>
                <a:buChar char="•"/>
              </a:pPr>
              <a:r>
                <a:rPr lang="en-US" sz="2000" b="1" dirty="0" smtClean="0"/>
                <a:t>Affiliations</a:t>
              </a:r>
            </a:p>
            <a:p>
              <a:pPr>
                <a:buFont typeface="Arial" charset="0"/>
                <a:buChar char="•"/>
              </a:pPr>
              <a:r>
                <a:rPr lang="en-US" sz="2000" b="1" dirty="0" smtClean="0"/>
                <a:t>Faculty-led </a:t>
              </a:r>
            </a:p>
            <a:p>
              <a:pPr>
                <a:buFont typeface="Arial" charset="0"/>
                <a:buChar char="•"/>
              </a:pPr>
              <a:r>
                <a:rPr lang="en-US" sz="2000" b="1" dirty="0" smtClean="0"/>
                <a:t>Direct enroll</a:t>
              </a:r>
            </a:p>
            <a:p>
              <a:pPr>
                <a:buFont typeface="Arial" charset="0"/>
                <a:buChar char="•"/>
              </a:pPr>
              <a:r>
                <a:rPr lang="en-US" sz="2000" b="1" dirty="0" smtClean="0"/>
                <a:t>Program provider</a:t>
              </a:r>
            </a:p>
            <a:p>
              <a:pPr>
                <a:buFont typeface="Arial" charset="0"/>
                <a:buChar char="•"/>
              </a:pPr>
              <a:endParaRPr lang="en-US" sz="2000" b="1" dirty="0" smtClean="0"/>
            </a:p>
            <a:p>
              <a:pPr>
                <a:buFont typeface="Arial" charset="0"/>
                <a:buChar char="•"/>
              </a:pPr>
              <a:r>
                <a:rPr lang="en-US" sz="2000" b="1" dirty="0" smtClean="0">
                  <a:hlinkClick r:id="rId5"/>
                </a:rPr>
                <a:t>Program models</a:t>
              </a:r>
              <a:endParaRPr lang="en-US" dirty="0"/>
            </a:p>
          </p:txBody>
        </p:sp>
      </p:grpSp>
      <p:sp>
        <p:nvSpPr>
          <p:cNvPr id="10" name="TextBox 9"/>
          <p:cNvSpPr txBox="1"/>
          <p:nvPr/>
        </p:nvSpPr>
        <p:spPr>
          <a:xfrm>
            <a:off x="457200" y="3810000"/>
            <a:ext cx="3429000" cy="461665"/>
          </a:xfrm>
          <a:prstGeom prst="rect">
            <a:avLst/>
          </a:prstGeom>
          <a:noFill/>
        </p:spPr>
        <p:txBody>
          <a:bodyPr wrap="square" rtlCol="0">
            <a:spAutoFit/>
          </a:bodyPr>
          <a:lstStyle/>
          <a:p>
            <a:r>
              <a:rPr lang="en-US" sz="2400" b="1" dirty="0" smtClean="0"/>
              <a:t>Program options:</a:t>
            </a:r>
            <a:endParaRPr lang="en-US" sz="2400" b="1"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828800" y="5486400"/>
            <a:ext cx="5486400" cy="762000"/>
          </a:xfrm>
        </p:spPr>
        <p:txBody>
          <a:bodyPr/>
          <a:lstStyle/>
          <a:p>
            <a:pPr eaLnBrk="1" hangingPunct="1"/>
            <a:endParaRPr lang="en-US" smtClean="0"/>
          </a:p>
        </p:txBody>
      </p:sp>
      <p:pic>
        <p:nvPicPr>
          <p:cNvPr id="17411" name="Picture Placeholder 4" descr="SanJoseSchool032.jpg"/>
          <p:cNvPicPr>
            <a:picLocks noGrp="1" noChangeAspect="1"/>
          </p:cNvPicPr>
          <p:nvPr>
            <p:ph type="pic" idx="1"/>
          </p:nvPr>
        </p:nvPicPr>
        <p:blipFill>
          <a:blip r:embed="rId3" cstate="print"/>
          <a:srcRect/>
          <a:stretch>
            <a:fillRect/>
          </a:stretch>
        </p:blipFill>
        <p:spPr>
          <a:xfrm>
            <a:off x="0" y="1066800"/>
            <a:ext cx="9144000" cy="5772150"/>
          </a:xfrm>
        </p:spPr>
      </p:pic>
      <p:grpSp>
        <p:nvGrpSpPr>
          <p:cNvPr id="2" name="Group 4"/>
          <p:cNvGrpSpPr>
            <a:grpSpLocks/>
          </p:cNvGrpSpPr>
          <p:nvPr/>
        </p:nvGrpSpPr>
        <p:grpSpPr bwMode="auto">
          <a:xfrm>
            <a:off x="6019800" y="228600"/>
            <a:ext cx="2438400" cy="2438400"/>
            <a:chOff x="228600" y="3886200"/>
            <a:chExt cx="2438400" cy="2438400"/>
          </a:xfrm>
        </p:grpSpPr>
        <p:pic>
          <p:nvPicPr>
            <p:cNvPr id="17413" name="Picture 5" descr="MSU_shield_green_CMYK copy.gif"/>
            <p:cNvPicPr>
              <a:picLocks noChangeAspect="1"/>
            </p:cNvPicPr>
            <p:nvPr/>
          </p:nvPicPr>
          <p:blipFill>
            <a:blip r:embed="rId4" cstate="print"/>
            <a:srcRect/>
            <a:stretch>
              <a:fillRect/>
            </a:stretch>
          </p:blipFill>
          <p:spPr bwMode="auto">
            <a:xfrm>
              <a:off x="228600" y="3886200"/>
              <a:ext cx="2438400" cy="2438400"/>
            </a:xfrm>
            <a:prstGeom prst="rect">
              <a:avLst/>
            </a:prstGeom>
            <a:noFill/>
            <a:ln w="9525">
              <a:noFill/>
              <a:miter lim="800000"/>
              <a:headEnd/>
              <a:tailEnd/>
            </a:ln>
          </p:spPr>
        </p:pic>
        <p:sp>
          <p:nvSpPr>
            <p:cNvPr id="7" name="TextBox 6"/>
            <p:cNvSpPr txBox="1"/>
            <p:nvPr/>
          </p:nvSpPr>
          <p:spPr bwMode="auto">
            <a:xfrm>
              <a:off x="228600" y="3962400"/>
              <a:ext cx="2438400" cy="1446550"/>
            </a:xfrm>
            <a:prstGeom prst="rect">
              <a:avLst/>
            </a:prstGeom>
            <a:noFill/>
          </p:spPr>
          <p:txBody>
            <a:bodyPr>
              <a:spAutoFit/>
            </a:bodyPr>
            <a:lstStyle/>
            <a:p>
              <a:pPr algn="ctr">
                <a:defRPr/>
              </a:pPr>
              <a:endParaRPr lang="en-US" sz="2800" dirty="0">
                <a:solidFill>
                  <a:schemeClr val="bg1"/>
                </a:solidFill>
                <a:latin typeface="Arial Black" pitchFamily="34" charset="0"/>
              </a:endParaRPr>
            </a:p>
            <a:p>
              <a:pPr algn="ctr">
                <a:defRPr/>
              </a:pPr>
              <a:r>
                <a:rPr lang="en-US" sz="2400" b="1" dirty="0" smtClean="0">
                  <a:solidFill>
                    <a:schemeClr val="bg1"/>
                  </a:solidFill>
                  <a:latin typeface="Arial Black" pitchFamily="34" charset="0"/>
                </a:rPr>
                <a:t>Collaboration</a:t>
              </a:r>
              <a:r>
                <a:rPr lang="en-US" sz="3200" b="1" dirty="0">
                  <a:solidFill>
                    <a:schemeClr val="bg1"/>
                  </a:solidFill>
                  <a:latin typeface="Arial Black" pitchFamily="34" charset="0"/>
                </a:rPr>
                <a:t/>
              </a:r>
              <a:br>
                <a:rPr lang="en-US" sz="3200" b="1" dirty="0">
                  <a:solidFill>
                    <a:schemeClr val="bg1"/>
                  </a:solidFill>
                  <a:latin typeface="Arial Black" pitchFamily="34" charset="0"/>
                </a:rPr>
              </a:br>
              <a:endParaRPr lang="en-US" sz="3600" dirty="0">
                <a:solidFill>
                  <a:schemeClr val="bg1"/>
                </a:solidFill>
                <a:latin typeface="+mn-lt"/>
              </a:endParaRPr>
            </a:p>
          </p:txBody>
        </p:sp>
      </p:grpSp>
      <p:grpSp>
        <p:nvGrpSpPr>
          <p:cNvPr id="8" name="Group 10"/>
          <p:cNvGrpSpPr>
            <a:grpSpLocks/>
          </p:cNvGrpSpPr>
          <p:nvPr/>
        </p:nvGrpSpPr>
        <p:grpSpPr bwMode="auto">
          <a:xfrm>
            <a:off x="7010400" y="1371600"/>
            <a:ext cx="2362200" cy="2133600"/>
            <a:chOff x="10801350" y="542925"/>
            <a:chExt cx="1733550" cy="1600200"/>
          </a:xfrm>
        </p:grpSpPr>
        <p:pic>
          <p:nvPicPr>
            <p:cNvPr id="9" name="Picture 11" descr="MSU_shield_blue_CMYK copy.gif"/>
            <p:cNvPicPr>
              <a:picLocks noChangeAspect="1"/>
            </p:cNvPicPr>
            <p:nvPr/>
          </p:nvPicPr>
          <p:blipFill>
            <a:blip r:embed="rId5" cstate="print"/>
            <a:srcRect/>
            <a:stretch>
              <a:fillRect/>
            </a:stretch>
          </p:blipFill>
          <p:spPr bwMode="auto">
            <a:xfrm>
              <a:off x="10868025" y="542925"/>
              <a:ext cx="1600200" cy="1600200"/>
            </a:xfrm>
            <a:prstGeom prst="rect">
              <a:avLst/>
            </a:prstGeom>
            <a:noFill/>
            <a:ln w="9525">
              <a:noFill/>
              <a:miter lim="800000"/>
              <a:headEnd/>
              <a:tailEnd/>
            </a:ln>
          </p:spPr>
        </p:pic>
        <p:sp>
          <p:nvSpPr>
            <p:cNvPr id="10" name="TextBox 9"/>
            <p:cNvSpPr txBox="1"/>
            <p:nvPr/>
          </p:nvSpPr>
          <p:spPr>
            <a:xfrm>
              <a:off x="10801350" y="714375"/>
              <a:ext cx="1733550" cy="946413"/>
            </a:xfrm>
            <a:prstGeom prst="rect">
              <a:avLst/>
            </a:prstGeom>
            <a:noFill/>
          </p:spPr>
          <p:txBody>
            <a:bodyPr wrap="square">
              <a:spAutoFit/>
            </a:bodyPr>
            <a:lstStyle/>
            <a:p>
              <a:pPr algn="ctr">
                <a:defRPr/>
              </a:pPr>
              <a:r>
                <a:rPr lang="en-US" dirty="0">
                  <a:solidFill>
                    <a:schemeClr val="bg1"/>
                  </a:solidFill>
                  <a:latin typeface="+mn-lt"/>
                </a:rPr>
                <a:t/>
              </a:r>
              <a:br>
                <a:rPr lang="en-US" dirty="0">
                  <a:solidFill>
                    <a:schemeClr val="bg1"/>
                  </a:solidFill>
                  <a:latin typeface="+mn-lt"/>
                </a:rPr>
              </a:br>
              <a:endParaRPr lang="en-US" dirty="0" smtClean="0">
                <a:solidFill>
                  <a:schemeClr val="bg1"/>
                </a:solidFill>
                <a:latin typeface="+mn-lt"/>
              </a:endParaRPr>
            </a:p>
            <a:p>
              <a:pPr algn="ctr">
                <a:defRPr/>
              </a:pPr>
              <a:r>
                <a:rPr lang="en-US" sz="2000" dirty="0" smtClean="0">
                  <a:solidFill>
                    <a:schemeClr val="bg1"/>
                  </a:solidFill>
                  <a:latin typeface="+mn-lt"/>
                  <a:hlinkClick r:id="rId6"/>
                </a:rPr>
                <a:t>NAFSA</a:t>
              </a:r>
              <a:r>
                <a:rPr lang="en-US" dirty="0" smtClean="0">
                  <a:solidFill>
                    <a:schemeClr val="bg1"/>
                  </a:solidFill>
                  <a:latin typeface="+mn-lt"/>
                  <a:hlinkClick r:id="rId6"/>
                </a:rPr>
                <a:t>-EA-KC-CC</a:t>
              </a:r>
              <a:endParaRPr lang="en-US" dirty="0" smtClean="0">
                <a:solidFill>
                  <a:schemeClr val="bg1"/>
                </a:solidFill>
                <a:latin typeface="+mn-lt"/>
              </a:endParaRPr>
            </a:p>
            <a:p>
              <a:pPr algn="ctr">
                <a:defRPr/>
              </a:pPr>
              <a:r>
                <a:rPr lang="en-US" sz="2000" dirty="0" smtClean="0">
                  <a:solidFill>
                    <a:schemeClr val="bg1"/>
                  </a:solidFill>
                  <a:latin typeface="+mn-lt"/>
                  <a:hlinkClick r:id="rId7"/>
                </a:rPr>
                <a:t>Forum EA</a:t>
              </a:r>
              <a:endParaRPr lang="en-US" sz="2000" dirty="0">
                <a:solidFill>
                  <a:schemeClr val="bg1"/>
                </a:solidFill>
                <a:latin typeface="Arial Black" pitchFamily="34" charset="0"/>
              </a:endParaRPr>
            </a:p>
          </p:txBody>
        </p:sp>
      </p:grpSp>
      <p:grpSp>
        <p:nvGrpSpPr>
          <p:cNvPr id="12" name="Group 20"/>
          <p:cNvGrpSpPr>
            <a:grpSpLocks/>
          </p:cNvGrpSpPr>
          <p:nvPr/>
        </p:nvGrpSpPr>
        <p:grpSpPr bwMode="auto">
          <a:xfrm>
            <a:off x="4419600" y="1219200"/>
            <a:ext cx="2362200" cy="1981200"/>
            <a:chOff x="2667000" y="4876800"/>
            <a:chExt cx="2133600" cy="1981200"/>
          </a:xfrm>
        </p:grpSpPr>
        <p:pic>
          <p:nvPicPr>
            <p:cNvPr id="13" name="Picture 8" descr="MSU_shield_ORANGE_CMYK copy.gif"/>
            <p:cNvPicPr>
              <a:picLocks noChangeAspect="1"/>
            </p:cNvPicPr>
            <p:nvPr/>
          </p:nvPicPr>
          <p:blipFill>
            <a:blip r:embed="rId8" cstate="print"/>
            <a:srcRect/>
            <a:stretch>
              <a:fillRect/>
            </a:stretch>
          </p:blipFill>
          <p:spPr bwMode="auto">
            <a:xfrm>
              <a:off x="2743200" y="4876800"/>
              <a:ext cx="1981200" cy="1981200"/>
            </a:xfrm>
            <a:prstGeom prst="rect">
              <a:avLst/>
            </a:prstGeom>
            <a:noFill/>
            <a:ln w="9525">
              <a:noFill/>
              <a:miter lim="800000"/>
              <a:headEnd/>
              <a:tailEnd/>
            </a:ln>
          </p:spPr>
        </p:pic>
        <p:sp>
          <p:nvSpPr>
            <p:cNvPr id="14" name="TextBox 9"/>
            <p:cNvSpPr txBox="1">
              <a:spLocks noChangeArrowheads="1"/>
            </p:cNvSpPr>
            <p:nvPr/>
          </p:nvSpPr>
          <p:spPr bwMode="auto">
            <a:xfrm>
              <a:off x="2667000" y="5493603"/>
              <a:ext cx="2133600" cy="461665"/>
            </a:xfrm>
            <a:prstGeom prst="rect">
              <a:avLst/>
            </a:prstGeom>
            <a:noFill/>
            <a:ln w="9525">
              <a:noFill/>
              <a:miter lim="800000"/>
              <a:headEnd/>
              <a:tailEnd/>
            </a:ln>
          </p:spPr>
          <p:txBody>
            <a:bodyPr>
              <a:spAutoFit/>
            </a:bodyPr>
            <a:lstStyle/>
            <a:p>
              <a:pPr algn="ctr"/>
              <a:endParaRPr lang="en-US" sz="2400">
                <a:solidFill>
                  <a:schemeClr val="bg1"/>
                </a:solidFill>
              </a:endParaRPr>
            </a:p>
          </p:txBody>
        </p:sp>
      </p:grpSp>
      <p:sp>
        <p:nvSpPr>
          <p:cNvPr id="15" name="TextBox 14"/>
          <p:cNvSpPr txBox="1"/>
          <p:nvPr/>
        </p:nvSpPr>
        <p:spPr>
          <a:xfrm>
            <a:off x="4876800" y="1447800"/>
            <a:ext cx="1524000" cy="1200329"/>
          </a:xfrm>
          <a:prstGeom prst="rect">
            <a:avLst/>
          </a:prstGeom>
          <a:noFill/>
        </p:spPr>
        <p:txBody>
          <a:bodyPr wrap="square" rtlCol="0">
            <a:spAutoFit/>
          </a:bodyPr>
          <a:lstStyle/>
          <a:p>
            <a:pPr algn="ctr"/>
            <a:r>
              <a:rPr lang="en-US" sz="2400" b="1" dirty="0" smtClean="0">
                <a:solidFill>
                  <a:schemeClr val="bg1"/>
                </a:solidFill>
                <a:hlinkClick r:id="rId9"/>
              </a:rPr>
              <a:t>CCID</a:t>
            </a:r>
            <a:endParaRPr lang="en-US" sz="2400" b="1" dirty="0" smtClean="0">
              <a:solidFill>
                <a:schemeClr val="bg1"/>
              </a:solidFill>
            </a:endParaRPr>
          </a:p>
          <a:p>
            <a:pPr algn="ctr"/>
            <a:r>
              <a:rPr lang="en-US" sz="2400" b="1" dirty="0" smtClean="0">
                <a:solidFill>
                  <a:schemeClr val="bg1"/>
                </a:solidFill>
                <a:hlinkClick r:id="rId10"/>
              </a:rPr>
              <a:t>AACC</a:t>
            </a:r>
            <a:endParaRPr lang="en-US" sz="2400" b="1" dirty="0" smtClean="0">
              <a:solidFill>
                <a:schemeClr val="bg1"/>
              </a:solidFill>
            </a:endParaRPr>
          </a:p>
          <a:p>
            <a:pPr algn="ctr"/>
            <a:r>
              <a:rPr lang="en-US" sz="2400" b="1" dirty="0" smtClean="0">
                <a:solidFill>
                  <a:schemeClr val="bg1"/>
                </a:solidFill>
                <a:hlinkClick r:id="rId11"/>
              </a:rPr>
              <a:t>CCIE</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DSC03398"/>
          <p:cNvPicPr>
            <a:picLocks noGrp="1" noChangeAspect="1" noChangeArrowheads="1"/>
          </p:cNvPicPr>
          <p:nvPr>
            <p:ph sz="quarter" idx="2"/>
          </p:nvPr>
        </p:nvPicPr>
        <p:blipFill>
          <a:blip r:embed="rId3" cstate="print"/>
          <a:srcRect b="13515"/>
          <a:stretch>
            <a:fillRect/>
          </a:stretch>
        </p:blipFill>
        <p:spPr>
          <a:xfrm>
            <a:off x="0" y="914400"/>
            <a:ext cx="9163050" cy="5943600"/>
          </a:xfrm>
        </p:spPr>
      </p:pic>
      <p:grpSp>
        <p:nvGrpSpPr>
          <p:cNvPr id="2" name="Group 14"/>
          <p:cNvGrpSpPr>
            <a:grpSpLocks/>
          </p:cNvGrpSpPr>
          <p:nvPr/>
        </p:nvGrpSpPr>
        <p:grpSpPr bwMode="auto">
          <a:xfrm>
            <a:off x="381000" y="4038600"/>
            <a:ext cx="4572000" cy="2611438"/>
            <a:chOff x="381000" y="4038599"/>
            <a:chExt cx="4572000" cy="2610211"/>
          </a:xfrm>
        </p:grpSpPr>
        <p:grpSp>
          <p:nvGrpSpPr>
            <p:cNvPr id="3" name="Group 12"/>
            <p:cNvGrpSpPr>
              <a:grpSpLocks/>
            </p:cNvGrpSpPr>
            <p:nvPr/>
          </p:nvGrpSpPr>
          <p:grpSpPr bwMode="auto">
            <a:xfrm>
              <a:off x="381000" y="4038600"/>
              <a:ext cx="4572000" cy="2610210"/>
              <a:chOff x="685800" y="3409072"/>
              <a:chExt cx="4572000" cy="2610210"/>
            </a:xfrm>
          </p:grpSpPr>
          <p:pic>
            <p:nvPicPr>
              <p:cNvPr id="18438" name="Picture 6" descr="MSU_chevron_bar_orange_CMYKe copy.gif"/>
              <p:cNvPicPr>
                <a:picLocks noChangeAspect="1"/>
              </p:cNvPicPr>
              <p:nvPr/>
            </p:nvPicPr>
            <p:blipFill>
              <a:blip r:embed="rId4" cstate="print"/>
              <a:srcRect r="22221" b="290"/>
              <a:stretch>
                <a:fillRect/>
              </a:stretch>
            </p:blipFill>
            <p:spPr bwMode="auto">
              <a:xfrm>
                <a:off x="685800" y="3409072"/>
                <a:ext cx="4572000" cy="339275"/>
              </a:xfrm>
              <a:prstGeom prst="rect">
                <a:avLst/>
              </a:prstGeom>
              <a:noFill/>
              <a:ln w="9525">
                <a:noFill/>
                <a:miter lim="800000"/>
                <a:headEnd/>
                <a:tailEnd/>
              </a:ln>
            </p:spPr>
          </p:pic>
          <p:sp>
            <p:nvSpPr>
              <p:cNvPr id="11" name="Rectangle 10"/>
              <p:cNvSpPr/>
              <p:nvPr/>
            </p:nvSpPr>
            <p:spPr bwMode="auto">
              <a:xfrm>
                <a:off x="685800" y="3723248"/>
                <a:ext cx="4572000" cy="229603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40" name="TextBox 14"/>
              <p:cNvSpPr txBox="1">
                <a:spLocks noChangeArrowheads="1"/>
              </p:cNvSpPr>
              <p:nvPr/>
            </p:nvSpPr>
            <p:spPr bwMode="auto">
              <a:xfrm>
                <a:off x="769814" y="3733799"/>
                <a:ext cx="4487986" cy="1199765"/>
              </a:xfrm>
              <a:prstGeom prst="rect">
                <a:avLst/>
              </a:prstGeom>
              <a:noFill/>
              <a:ln w="9525">
                <a:noFill/>
                <a:miter lim="800000"/>
                <a:headEnd/>
                <a:tailEnd/>
              </a:ln>
            </p:spPr>
            <p:txBody>
              <a:bodyPr>
                <a:spAutoFit/>
              </a:bodyPr>
              <a:lstStyle/>
              <a:p>
                <a:pPr>
                  <a:lnSpc>
                    <a:spcPct val="150000"/>
                  </a:lnSpc>
                  <a:buFont typeface="Arial" charset="0"/>
                  <a:buChar char="•"/>
                </a:pPr>
                <a:r>
                  <a:rPr lang="en-US" sz="2400" dirty="0"/>
                  <a:t>What next?</a:t>
                </a:r>
              </a:p>
              <a:p>
                <a:pPr>
                  <a:lnSpc>
                    <a:spcPct val="150000"/>
                  </a:lnSpc>
                </a:pPr>
                <a:r>
                  <a:rPr lang="en-US" sz="2400" dirty="0">
                    <a:hlinkClick r:id="rId5"/>
                  </a:rPr>
                  <a:t>berquis6@msu.edu</a:t>
                </a:r>
                <a:r>
                  <a:rPr lang="en-US" sz="2400" dirty="0"/>
                  <a:t> </a:t>
                </a:r>
              </a:p>
            </p:txBody>
          </p:sp>
        </p:grpSp>
        <p:sp>
          <p:nvSpPr>
            <p:cNvPr id="18437" name="TextBox 13"/>
            <p:cNvSpPr txBox="1">
              <a:spLocks noChangeArrowheads="1"/>
            </p:cNvSpPr>
            <p:nvPr/>
          </p:nvSpPr>
          <p:spPr bwMode="auto">
            <a:xfrm>
              <a:off x="838200" y="4038599"/>
              <a:ext cx="2362200" cy="400110"/>
            </a:xfrm>
            <a:prstGeom prst="rect">
              <a:avLst/>
            </a:prstGeom>
            <a:noFill/>
            <a:ln w="9525">
              <a:noFill/>
              <a:miter lim="800000"/>
              <a:headEnd/>
              <a:tailEnd/>
            </a:ln>
          </p:spPr>
          <p:txBody>
            <a:bodyPr>
              <a:spAutoFit/>
            </a:bodyPr>
            <a:lstStyle/>
            <a:p>
              <a:r>
                <a:rPr lang="en-US" sz="2000" dirty="0">
                  <a:solidFill>
                    <a:schemeClr val="bg1"/>
                  </a:solidFill>
                  <a:latin typeface="Arial Black" pitchFamily="34" charset="0"/>
                </a:rPr>
                <a:t>CONCLUSION</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itle 1"/>
          <p:cNvSpPr>
            <a:spLocks noGrp="1"/>
          </p:cNvSpPr>
          <p:nvPr>
            <p:ph type="title"/>
          </p:nvPr>
        </p:nvSpPr>
        <p:spPr>
          <a:xfrm>
            <a:off x="4038600" y="1173163"/>
            <a:ext cx="4648200" cy="503237"/>
          </a:xfrm>
        </p:spPr>
        <p:txBody>
          <a:bodyPr/>
          <a:lstStyle/>
          <a:p>
            <a:r>
              <a:rPr lang="en-US" sz="2800" smtClean="0"/>
              <a:t>Global Competence Goals</a:t>
            </a:r>
          </a:p>
        </p:txBody>
      </p:sp>
      <p:sp>
        <p:nvSpPr>
          <p:cNvPr id="20483" name="Content Placeholder 2"/>
          <p:cNvSpPr>
            <a:spLocks noGrp="1"/>
          </p:cNvSpPr>
          <p:nvPr>
            <p:ph idx="1"/>
          </p:nvPr>
        </p:nvSpPr>
        <p:spPr>
          <a:xfrm>
            <a:off x="3962400" y="1798638"/>
            <a:ext cx="5181600" cy="5059362"/>
          </a:xfrm>
        </p:spPr>
        <p:txBody>
          <a:bodyPr/>
          <a:lstStyle/>
          <a:p>
            <a:pPr>
              <a:spcBef>
                <a:spcPts val="0"/>
              </a:spcBef>
              <a:defRPr/>
            </a:pPr>
            <a:r>
              <a:rPr lang="en-US" sz="2000" dirty="0" smtClean="0"/>
              <a:t>an </a:t>
            </a:r>
            <a:r>
              <a:rPr lang="en-US" sz="2000" b="1" dirty="0" smtClean="0">
                <a:solidFill>
                  <a:srgbClr val="006600"/>
                </a:solidFill>
                <a:effectLst>
                  <a:outerShdw blurRad="38100" dist="38100" dir="2700000" algn="tl">
                    <a:srgbClr val="000000">
                      <a:alpha val="43137"/>
                    </a:srgbClr>
                  </a:outerShdw>
                </a:effectLst>
              </a:rPr>
              <a:t>understanding of themselves </a:t>
            </a:r>
            <a:r>
              <a:rPr lang="en-US" sz="2000" dirty="0" smtClean="0"/>
              <a:t>culturally and the ability to use this knowledge to live and work effectively in diverse settings and with diverse individuals</a:t>
            </a:r>
          </a:p>
          <a:p>
            <a:pPr>
              <a:spcBef>
                <a:spcPts val="0"/>
              </a:spcBef>
              <a:defRPr/>
            </a:pPr>
            <a:r>
              <a:rPr lang="en-US" sz="2000" dirty="0" smtClean="0"/>
              <a:t>the knowledge and skills associated with international, global, and</a:t>
            </a:r>
            <a:r>
              <a:rPr lang="en-US" sz="2000" dirty="0" smtClean="0">
                <a:solidFill>
                  <a:srgbClr val="006600"/>
                </a:solidFill>
              </a:rPr>
              <a:t> </a:t>
            </a:r>
            <a:r>
              <a:rPr lang="en-US" sz="2000" b="1" dirty="0" smtClean="0">
                <a:solidFill>
                  <a:srgbClr val="006600"/>
                </a:solidFill>
                <a:effectLst>
                  <a:outerShdw blurRad="38100" dist="38100" dir="2700000" algn="tl">
                    <a:srgbClr val="000000">
                      <a:alpha val="43137"/>
                    </a:srgbClr>
                  </a:outerShdw>
                </a:effectLst>
              </a:rPr>
              <a:t>intercultural </a:t>
            </a:r>
            <a:r>
              <a:rPr lang="en-US" sz="2000" dirty="0" smtClean="0"/>
              <a:t>content areas such as language, geography, history;</a:t>
            </a:r>
          </a:p>
          <a:p>
            <a:pPr>
              <a:spcBef>
                <a:spcPts val="0"/>
              </a:spcBef>
              <a:defRPr/>
            </a:pPr>
            <a:r>
              <a:rPr lang="en-US" sz="2000" dirty="0" smtClean="0"/>
              <a:t>a desire and ability to seek out and use </a:t>
            </a:r>
            <a:r>
              <a:rPr lang="en-US" sz="2000" b="1" dirty="0" smtClean="0">
                <a:solidFill>
                  <a:srgbClr val="006600"/>
                </a:solidFill>
                <a:effectLst>
                  <a:outerShdw blurRad="38100" dist="38100" dir="2700000" algn="tl">
                    <a:srgbClr val="000000">
                      <a:alpha val="43137"/>
                    </a:srgbClr>
                  </a:outerShdw>
                </a:effectLst>
              </a:rPr>
              <a:t>diverse sources of information </a:t>
            </a:r>
            <a:r>
              <a:rPr lang="en-US" sz="2000" dirty="0" smtClean="0"/>
              <a:t>to inform their decision making; and</a:t>
            </a:r>
          </a:p>
          <a:p>
            <a:pPr>
              <a:spcBef>
                <a:spcPts val="0"/>
              </a:spcBef>
              <a:defRPr/>
            </a:pPr>
            <a:r>
              <a:rPr lang="en-US" sz="2000" dirty="0" smtClean="0"/>
              <a:t>a desire and ability to engage in </a:t>
            </a:r>
            <a:r>
              <a:rPr lang="en-US" sz="2000" b="1" dirty="0" smtClean="0">
                <a:solidFill>
                  <a:srgbClr val="006600"/>
                </a:solidFill>
                <a:effectLst>
                  <a:outerShdw blurRad="38100" dist="38100" dir="2700000" algn="tl">
                    <a:srgbClr val="000000">
                      <a:alpha val="43137"/>
                    </a:srgbClr>
                  </a:outerShdw>
                </a:effectLst>
              </a:rPr>
              <a:t>communities of practice </a:t>
            </a:r>
            <a:r>
              <a:rPr lang="en-US" sz="2000" dirty="0" smtClean="0"/>
              <a:t>as citizens and scholars.</a:t>
            </a:r>
          </a:p>
          <a:p>
            <a:pPr>
              <a:defRPr/>
            </a:pPr>
            <a:endParaRPr lang="en-US" sz="2000" dirty="0" smtClean="0"/>
          </a:p>
        </p:txBody>
      </p:sp>
      <p:pic>
        <p:nvPicPr>
          <p:cNvPr id="13316" name="Content Placeholder 4" descr="DSC03378.JPG"/>
          <p:cNvPicPr>
            <a:picLocks noChangeAspect="1"/>
          </p:cNvPicPr>
          <p:nvPr/>
        </p:nvPicPr>
        <p:blipFill>
          <a:blip r:embed="rId3" cstate="print"/>
          <a:srcRect/>
          <a:stretch>
            <a:fillRect/>
          </a:stretch>
        </p:blipFill>
        <p:spPr bwMode="auto">
          <a:xfrm>
            <a:off x="0" y="1066800"/>
            <a:ext cx="3962400" cy="5791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20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fade">
                                      <p:cBhvr>
                                        <p:cTn id="12" dur="20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fade">
                                      <p:cBhvr>
                                        <p:cTn id="17" dur="20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fade">
                                      <p:cBhvr>
                                        <p:cTn id="22" dur="20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7" descr="DSC03350"/>
          <p:cNvPicPr>
            <a:picLocks noGrp="1" noChangeAspect="1" noChangeArrowheads="1"/>
          </p:cNvPicPr>
          <p:nvPr>
            <p:ph idx="1"/>
          </p:nvPr>
        </p:nvPicPr>
        <p:blipFill>
          <a:blip r:embed="rId3" cstate="print"/>
          <a:srcRect t="8888" b="6667"/>
          <a:stretch>
            <a:fillRect/>
          </a:stretch>
        </p:blipFill>
        <p:spPr>
          <a:xfrm>
            <a:off x="0" y="1066800"/>
            <a:ext cx="9144000" cy="5791200"/>
          </a:xfrm>
        </p:spPr>
      </p:pic>
      <p:grpSp>
        <p:nvGrpSpPr>
          <p:cNvPr id="2" name="Group 19"/>
          <p:cNvGrpSpPr>
            <a:grpSpLocks/>
          </p:cNvGrpSpPr>
          <p:nvPr/>
        </p:nvGrpSpPr>
        <p:grpSpPr bwMode="auto">
          <a:xfrm>
            <a:off x="6019800" y="304800"/>
            <a:ext cx="2743200" cy="2743200"/>
            <a:chOff x="533400" y="3733800"/>
            <a:chExt cx="2743200" cy="2743200"/>
          </a:xfrm>
        </p:grpSpPr>
        <p:pic>
          <p:nvPicPr>
            <p:cNvPr id="14351" name="Picture 5" descr="MSU_shield_green_CMYK copy.gif"/>
            <p:cNvPicPr>
              <a:picLocks noChangeAspect="1"/>
            </p:cNvPicPr>
            <p:nvPr/>
          </p:nvPicPr>
          <p:blipFill>
            <a:blip r:embed="rId4" cstate="print"/>
            <a:srcRect/>
            <a:stretch>
              <a:fillRect/>
            </a:stretch>
          </p:blipFill>
          <p:spPr bwMode="auto">
            <a:xfrm>
              <a:off x="533400" y="3733800"/>
              <a:ext cx="2743200" cy="2743200"/>
            </a:xfrm>
            <a:prstGeom prst="rect">
              <a:avLst/>
            </a:prstGeom>
            <a:noFill/>
            <a:ln w="9525">
              <a:noFill/>
              <a:miter lim="800000"/>
              <a:headEnd/>
              <a:tailEnd/>
            </a:ln>
          </p:spPr>
        </p:pic>
        <p:sp>
          <p:nvSpPr>
            <p:cNvPr id="14352" name="TextBox 6"/>
            <p:cNvSpPr txBox="1">
              <a:spLocks noChangeArrowheads="1"/>
            </p:cNvSpPr>
            <p:nvPr/>
          </p:nvSpPr>
          <p:spPr bwMode="auto">
            <a:xfrm>
              <a:off x="685800" y="4038600"/>
              <a:ext cx="2438400" cy="523220"/>
            </a:xfrm>
            <a:prstGeom prst="rect">
              <a:avLst/>
            </a:prstGeom>
            <a:noFill/>
            <a:ln w="9525">
              <a:noFill/>
              <a:miter lim="800000"/>
              <a:headEnd/>
              <a:tailEnd/>
            </a:ln>
          </p:spPr>
          <p:txBody>
            <a:bodyPr>
              <a:spAutoFit/>
            </a:bodyPr>
            <a:lstStyle/>
            <a:p>
              <a:pPr algn="ctr"/>
              <a:endParaRPr lang="en-US" sz="2800">
                <a:solidFill>
                  <a:schemeClr val="bg1"/>
                </a:solidFill>
                <a:latin typeface="Arial Black" pitchFamily="34" charset="0"/>
              </a:endParaRPr>
            </a:p>
          </p:txBody>
        </p:sp>
      </p:grpSp>
      <p:grpSp>
        <p:nvGrpSpPr>
          <p:cNvPr id="3" name="Group 20"/>
          <p:cNvGrpSpPr>
            <a:grpSpLocks/>
          </p:cNvGrpSpPr>
          <p:nvPr/>
        </p:nvGrpSpPr>
        <p:grpSpPr bwMode="auto">
          <a:xfrm>
            <a:off x="0" y="1676400"/>
            <a:ext cx="2133600" cy="1981200"/>
            <a:chOff x="2667000" y="4876800"/>
            <a:chExt cx="2133600" cy="1981200"/>
          </a:xfrm>
        </p:grpSpPr>
        <p:pic>
          <p:nvPicPr>
            <p:cNvPr id="14349" name="Picture 8" descr="MSU_shield_ORANGE_CMYK copy.gif"/>
            <p:cNvPicPr>
              <a:picLocks noChangeAspect="1"/>
            </p:cNvPicPr>
            <p:nvPr/>
          </p:nvPicPr>
          <p:blipFill>
            <a:blip r:embed="rId5" cstate="print"/>
            <a:srcRect/>
            <a:stretch>
              <a:fillRect/>
            </a:stretch>
          </p:blipFill>
          <p:spPr bwMode="auto">
            <a:xfrm>
              <a:off x="2743200" y="4876800"/>
              <a:ext cx="1981200" cy="1981200"/>
            </a:xfrm>
            <a:prstGeom prst="rect">
              <a:avLst/>
            </a:prstGeom>
            <a:noFill/>
            <a:ln w="9525">
              <a:noFill/>
              <a:miter lim="800000"/>
              <a:headEnd/>
              <a:tailEnd/>
            </a:ln>
          </p:spPr>
        </p:pic>
        <p:sp>
          <p:nvSpPr>
            <p:cNvPr id="14350" name="TextBox 9"/>
            <p:cNvSpPr txBox="1">
              <a:spLocks noChangeArrowheads="1"/>
            </p:cNvSpPr>
            <p:nvPr/>
          </p:nvSpPr>
          <p:spPr bwMode="auto">
            <a:xfrm>
              <a:off x="2667000" y="5493603"/>
              <a:ext cx="2133600" cy="461665"/>
            </a:xfrm>
            <a:prstGeom prst="rect">
              <a:avLst/>
            </a:prstGeom>
            <a:noFill/>
            <a:ln w="9525">
              <a:noFill/>
              <a:miter lim="800000"/>
              <a:headEnd/>
              <a:tailEnd/>
            </a:ln>
          </p:spPr>
          <p:txBody>
            <a:bodyPr>
              <a:spAutoFit/>
            </a:bodyPr>
            <a:lstStyle/>
            <a:p>
              <a:pPr algn="ctr"/>
              <a:endParaRPr lang="en-US" sz="2400">
                <a:solidFill>
                  <a:schemeClr val="bg1"/>
                </a:solidFill>
              </a:endParaRPr>
            </a:p>
          </p:txBody>
        </p:sp>
      </p:grpSp>
      <p:pic>
        <p:nvPicPr>
          <p:cNvPr id="14341" name="Picture 23" descr="MSU_shield_purple_CMYK copy.gif"/>
          <p:cNvPicPr>
            <a:picLocks noChangeAspect="1"/>
          </p:cNvPicPr>
          <p:nvPr/>
        </p:nvPicPr>
        <p:blipFill>
          <a:blip r:embed="rId6" cstate="print"/>
          <a:srcRect/>
          <a:stretch>
            <a:fillRect/>
          </a:stretch>
        </p:blipFill>
        <p:spPr bwMode="auto">
          <a:xfrm>
            <a:off x="7239000" y="2209800"/>
            <a:ext cx="2133600" cy="2133600"/>
          </a:xfrm>
          <a:prstGeom prst="rect">
            <a:avLst/>
          </a:prstGeom>
          <a:noFill/>
          <a:ln w="9525">
            <a:noFill/>
            <a:miter lim="800000"/>
            <a:headEnd/>
            <a:tailEnd/>
          </a:ln>
        </p:spPr>
      </p:pic>
      <p:grpSp>
        <p:nvGrpSpPr>
          <p:cNvPr id="4" name="Group 10"/>
          <p:cNvGrpSpPr>
            <a:grpSpLocks/>
          </p:cNvGrpSpPr>
          <p:nvPr/>
        </p:nvGrpSpPr>
        <p:grpSpPr bwMode="auto">
          <a:xfrm>
            <a:off x="0" y="4191000"/>
            <a:ext cx="1828800" cy="1828800"/>
            <a:chOff x="6400800" y="2743200"/>
            <a:chExt cx="1600200" cy="1600200"/>
          </a:xfrm>
        </p:grpSpPr>
        <p:pic>
          <p:nvPicPr>
            <p:cNvPr id="14347" name="Picture 11" descr="MSU_shield_blue_CMYK copy.gif"/>
            <p:cNvPicPr>
              <a:picLocks noChangeAspect="1"/>
            </p:cNvPicPr>
            <p:nvPr/>
          </p:nvPicPr>
          <p:blipFill>
            <a:blip r:embed="rId7" cstate="print"/>
            <a:srcRect/>
            <a:stretch>
              <a:fillRect/>
            </a:stretch>
          </p:blipFill>
          <p:spPr bwMode="auto">
            <a:xfrm>
              <a:off x="6400800" y="2743200"/>
              <a:ext cx="1600200" cy="1600200"/>
            </a:xfrm>
            <a:prstGeom prst="rect">
              <a:avLst/>
            </a:prstGeom>
            <a:noFill/>
            <a:ln w="9525">
              <a:noFill/>
              <a:miter lim="800000"/>
              <a:headEnd/>
              <a:tailEnd/>
            </a:ln>
          </p:spPr>
        </p:pic>
        <p:sp>
          <p:nvSpPr>
            <p:cNvPr id="14" name="TextBox 13"/>
            <p:cNvSpPr txBox="1"/>
            <p:nvPr/>
          </p:nvSpPr>
          <p:spPr>
            <a:xfrm>
              <a:off x="6400800" y="2876550"/>
              <a:ext cx="1600200" cy="1427956"/>
            </a:xfrm>
            <a:prstGeom prst="rect">
              <a:avLst/>
            </a:prstGeom>
            <a:noFill/>
          </p:spPr>
          <p:txBody>
            <a:bodyPr>
              <a:spAutoFit/>
            </a:bodyPr>
            <a:lstStyle/>
            <a:p>
              <a:pPr algn="ctr">
                <a:defRPr/>
              </a:pPr>
              <a:r>
                <a:rPr lang="en-US" dirty="0">
                  <a:solidFill>
                    <a:schemeClr val="bg1"/>
                  </a:solidFill>
                  <a:latin typeface="+mn-lt"/>
                </a:rPr>
                <a:t/>
              </a:r>
              <a:br>
                <a:rPr lang="en-US" dirty="0">
                  <a:solidFill>
                    <a:schemeClr val="bg1"/>
                  </a:solidFill>
                  <a:latin typeface="+mn-lt"/>
                </a:rPr>
              </a:br>
              <a:r>
                <a:rPr lang="en-US" dirty="0">
                  <a:solidFill>
                    <a:schemeClr val="bg1"/>
                  </a:solidFill>
                  <a:latin typeface="+mn-lt"/>
                </a:rPr>
                <a:t>low SES &amp; low cultural capital – particular benefit</a:t>
              </a:r>
              <a:endParaRPr lang="en-US" sz="2800" dirty="0">
                <a:solidFill>
                  <a:schemeClr val="bg1"/>
                </a:solidFill>
                <a:latin typeface="Arial Black" pitchFamily="34" charset="0"/>
              </a:endParaRPr>
            </a:p>
          </p:txBody>
        </p:sp>
      </p:grpSp>
      <p:sp>
        <p:nvSpPr>
          <p:cNvPr id="14343" name="Rectangle 14"/>
          <p:cNvSpPr>
            <a:spLocks noChangeArrowheads="1"/>
          </p:cNvSpPr>
          <p:nvPr/>
        </p:nvSpPr>
        <p:spPr bwMode="auto">
          <a:xfrm>
            <a:off x="6248400" y="533400"/>
            <a:ext cx="2286000" cy="1631950"/>
          </a:xfrm>
          <a:prstGeom prst="rect">
            <a:avLst/>
          </a:prstGeom>
          <a:noFill/>
          <a:ln w="9525">
            <a:noFill/>
            <a:miter lim="800000"/>
            <a:headEnd/>
            <a:tailEnd/>
          </a:ln>
        </p:spPr>
        <p:txBody>
          <a:bodyPr>
            <a:spAutoFit/>
          </a:bodyPr>
          <a:lstStyle/>
          <a:p>
            <a:pPr marL="0" lvl="2" algn="ctr"/>
            <a:r>
              <a:rPr lang="en-US" sz="2000" b="1">
                <a:solidFill>
                  <a:schemeClr val="bg1"/>
                </a:solidFill>
              </a:rPr>
              <a:t>GAINS:</a:t>
            </a:r>
          </a:p>
          <a:p>
            <a:pPr marL="0" lvl="2" algn="ctr">
              <a:buFont typeface="Arial" charset="0"/>
              <a:buChar char="•"/>
            </a:pPr>
            <a:r>
              <a:rPr lang="en-US" sz="2000" b="1">
                <a:solidFill>
                  <a:schemeClr val="bg1"/>
                </a:solidFill>
              </a:rPr>
              <a:t>FL</a:t>
            </a:r>
            <a:endParaRPr lang="en-US" sz="2800" b="1">
              <a:solidFill>
                <a:schemeClr val="bg1"/>
              </a:solidFill>
            </a:endParaRPr>
          </a:p>
          <a:p>
            <a:pPr marL="0" lvl="2" algn="ctr">
              <a:buFont typeface="Arial" charset="0"/>
              <a:buChar char="•"/>
            </a:pPr>
            <a:r>
              <a:rPr lang="en-US" sz="2000" b="1">
                <a:solidFill>
                  <a:schemeClr val="bg1"/>
                </a:solidFill>
              </a:rPr>
              <a:t>personal devp’t</a:t>
            </a:r>
            <a:endParaRPr lang="en-US" sz="2800" b="1">
              <a:solidFill>
                <a:schemeClr val="bg1"/>
              </a:solidFill>
            </a:endParaRPr>
          </a:p>
          <a:p>
            <a:pPr marL="0" lvl="2" algn="ctr">
              <a:buFont typeface="Arial" charset="0"/>
              <a:buChar char="•"/>
            </a:pPr>
            <a:r>
              <a:rPr lang="en-US" sz="2000" b="1">
                <a:solidFill>
                  <a:schemeClr val="bg1"/>
                </a:solidFill>
              </a:rPr>
              <a:t>IC devp’t</a:t>
            </a:r>
            <a:endParaRPr lang="en-US" sz="2800" b="1">
              <a:solidFill>
                <a:schemeClr val="bg1"/>
              </a:solidFill>
            </a:endParaRPr>
          </a:p>
          <a:p>
            <a:pPr marL="0" lvl="2" algn="ctr">
              <a:buFont typeface="Arial" charset="0"/>
              <a:buChar char="•"/>
            </a:pPr>
            <a:r>
              <a:rPr lang="en-US" sz="2000" b="1">
                <a:solidFill>
                  <a:schemeClr val="bg1"/>
                </a:solidFill>
              </a:rPr>
              <a:t>Intell devp’t</a:t>
            </a:r>
            <a:endParaRPr lang="en-US" sz="2800" b="1">
              <a:solidFill>
                <a:schemeClr val="bg1"/>
              </a:solidFill>
            </a:endParaRPr>
          </a:p>
        </p:txBody>
      </p:sp>
      <p:sp>
        <p:nvSpPr>
          <p:cNvPr id="14344" name="TextBox 15"/>
          <p:cNvSpPr txBox="1">
            <a:spLocks noChangeArrowheads="1"/>
          </p:cNvSpPr>
          <p:nvPr/>
        </p:nvSpPr>
        <p:spPr bwMode="auto">
          <a:xfrm>
            <a:off x="381000" y="1981200"/>
            <a:ext cx="1600200" cy="1371600"/>
          </a:xfrm>
          <a:prstGeom prst="rect">
            <a:avLst/>
          </a:prstGeom>
          <a:noFill/>
          <a:ln w="9525">
            <a:noFill/>
            <a:miter lim="800000"/>
            <a:headEnd/>
            <a:tailEnd/>
          </a:ln>
        </p:spPr>
        <p:txBody>
          <a:bodyPr>
            <a:spAutoFit/>
          </a:bodyPr>
          <a:lstStyle/>
          <a:p>
            <a:r>
              <a:rPr lang="en-US" sz="2000" dirty="0">
                <a:solidFill>
                  <a:schemeClr val="bg1"/>
                </a:solidFill>
              </a:rPr>
              <a:t>Shorter graduation</a:t>
            </a:r>
          </a:p>
          <a:p>
            <a:r>
              <a:rPr lang="en-US" sz="2000" dirty="0">
                <a:solidFill>
                  <a:schemeClr val="bg1"/>
                </a:solidFill>
              </a:rPr>
              <a:t>&gt;GPA &gt;retention</a:t>
            </a:r>
          </a:p>
        </p:txBody>
      </p:sp>
      <p:sp>
        <p:nvSpPr>
          <p:cNvPr id="14345" name="TextBox 16"/>
          <p:cNvSpPr txBox="1">
            <a:spLocks noChangeArrowheads="1"/>
          </p:cNvSpPr>
          <p:nvPr/>
        </p:nvSpPr>
        <p:spPr bwMode="auto">
          <a:xfrm>
            <a:off x="7543800" y="2743200"/>
            <a:ext cx="1600200" cy="1323975"/>
          </a:xfrm>
          <a:prstGeom prst="rect">
            <a:avLst/>
          </a:prstGeom>
          <a:noFill/>
          <a:ln w="9525">
            <a:noFill/>
            <a:miter lim="800000"/>
            <a:headEnd/>
            <a:tailEnd/>
          </a:ln>
        </p:spPr>
        <p:txBody>
          <a:bodyPr>
            <a:spAutoFit/>
          </a:bodyPr>
          <a:lstStyle/>
          <a:p>
            <a:pPr algn="ctr"/>
            <a:r>
              <a:rPr lang="en-US" sz="2000">
                <a:solidFill>
                  <a:schemeClr val="bg1"/>
                </a:solidFill>
              </a:rPr>
              <a:t>Influence ed experience &amp; career choices</a:t>
            </a:r>
          </a:p>
        </p:txBody>
      </p:sp>
      <p:sp>
        <p:nvSpPr>
          <p:cNvPr id="18" name="TextBox 17"/>
          <p:cNvSpPr txBox="1"/>
          <p:nvPr/>
        </p:nvSpPr>
        <p:spPr>
          <a:xfrm>
            <a:off x="533400" y="1066800"/>
            <a:ext cx="5486400" cy="523875"/>
          </a:xfrm>
          <a:prstGeom prst="rect">
            <a:avLst/>
          </a:prstGeom>
          <a:noFill/>
        </p:spPr>
        <p:txBody>
          <a:bodyPr>
            <a:spAutoFit/>
          </a:bodyPr>
          <a:lstStyle/>
          <a:p>
            <a:pPr>
              <a:defRPr/>
            </a:pPr>
            <a:r>
              <a:rPr lang="en-US" sz="2800" b="1" dirty="0">
                <a:solidFill>
                  <a:schemeClr val="bg1"/>
                </a:solidFill>
                <a:effectLst>
                  <a:outerShdw blurRad="38100" dist="38100" dir="2700000" algn="tl">
                    <a:srgbClr val="000000">
                      <a:alpha val="43137"/>
                    </a:srgbClr>
                  </a:outerShdw>
                </a:effectLst>
              </a:rPr>
              <a:t>What do we think we know?</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3" descr="2009 Ago2009 045.jpg"/>
          <p:cNvPicPr>
            <a:picLocks noChangeAspect="1"/>
          </p:cNvPicPr>
          <p:nvPr/>
        </p:nvPicPr>
        <p:blipFill>
          <a:blip r:embed="rId3" cstate="print"/>
          <a:srcRect l="4745" t="17889" b="-3333"/>
          <a:stretch>
            <a:fillRect/>
          </a:stretch>
        </p:blipFill>
        <p:spPr bwMode="auto">
          <a:xfrm>
            <a:off x="0" y="990600"/>
            <a:ext cx="9174163" cy="6172200"/>
          </a:xfrm>
          <a:prstGeom prst="rect">
            <a:avLst/>
          </a:prstGeom>
          <a:noFill/>
          <a:ln w="9525">
            <a:noFill/>
            <a:miter lim="800000"/>
            <a:headEnd/>
            <a:tailEnd/>
          </a:ln>
        </p:spPr>
      </p:pic>
      <p:sp>
        <p:nvSpPr>
          <p:cNvPr id="7" name="Rectangle 6"/>
          <p:cNvSpPr/>
          <p:nvPr/>
        </p:nvSpPr>
        <p:spPr bwMode="auto">
          <a:xfrm>
            <a:off x="4800600" y="4114800"/>
            <a:ext cx="4343400" cy="2514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2" name="Content Placeholder 2"/>
          <p:cNvSpPr>
            <a:spLocks noGrp="1"/>
          </p:cNvSpPr>
          <p:nvPr>
            <p:ph idx="1"/>
          </p:nvPr>
        </p:nvSpPr>
        <p:spPr>
          <a:xfrm>
            <a:off x="4724400" y="4114800"/>
            <a:ext cx="4419600" cy="2514600"/>
          </a:xfrm>
        </p:spPr>
        <p:txBody>
          <a:bodyPr/>
          <a:lstStyle/>
          <a:p>
            <a:pPr>
              <a:defRPr/>
            </a:pPr>
            <a:r>
              <a:rPr lang="en-US" sz="2400" dirty="0" smtClean="0"/>
              <a:t>Dwyer</a:t>
            </a:r>
          </a:p>
          <a:p>
            <a:pPr>
              <a:defRPr/>
            </a:pPr>
            <a:r>
              <a:rPr lang="en-US" sz="2400" dirty="0" smtClean="0"/>
              <a:t>Engle &amp; Engle</a:t>
            </a:r>
          </a:p>
          <a:p>
            <a:pPr>
              <a:defRPr/>
            </a:pPr>
            <a:r>
              <a:rPr lang="en-US" sz="2400" dirty="0" smtClean="0"/>
              <a:t>Georgetown</a:t>
            </a:r>
            <a:endParaRPr lang="en-US" sz="2800" dirty="0" smtClean="0"/>
          </a:p>
          <a:p>
            <a:pPr>
              <a:defRPr/>
            </a:pPr>
            <a:r>
              <a:rPr lang="en-US" sz="2400" dirty="0" smtClean="0"/>
              <a:t>GLOSSARI</a:t>
            </a:r>
            <a:endParaRPr lang="en-US" sz="2800" dirty="0" smtClean="0"/>
          </a:p>
          <a:p>
            <a:pPr>
              <a:defRPr/>
            </a:pPr>
            <a:r>
              <a:rPr lang="en-US" sz="2400" dirty="0" smtClean="0"/>
              <a:t>SAGE</a:t>
            </a:r>
          </a:p>
          <a:p>
            <a:pPr marL="514350" indent="-514350" eaLnBrk="1" hangingPunct="1">
              <a:buFontTx/>
              <a:buNone/>
              <a:defRPr/>
            </a:pPr>
            <a:endParaRPr lang="en-US" sz="2400" dirty="0" smtClean="0"/>
          </a:p>
          <a:p>
            <a:pPr marL="514350" indent="-514350" eaLnBrk="1" hangingPunct="1">
              <a:buFontTx/>
              <a:buAutoNum type="arabicPeriod"/>
              <a:defRPr/>
            </a:pPr>
            <a:endParaRPr lang="en-US" sz="2400" dirty="0" smtClean="0"/>
          </a:p>
        </p:txBody>
      </p:sp>
      <p:pic>
        <p:nvPicPr>
          <p:cNvPr id="15365" name="Picture 12" descr="MSU_chevron_bar_light green_CMYKe.gif"/>
          <p:cNvPicPr>
            <a:picLocks noChangeAspect="1"/>
          </p:cNvPicPr>
          <p:nvPr/>
        </p:nvPicPr>
        <p:blipFill>
          <a:blip r:embed="rId4" cstate="print"/>
          <a:srcRect/>
          <a:stretch>
            <a:fillRect/>
          </a:stretch>
        </p:blipFill>
        <p:spPr bwMode="auto">
          <a:xfrm>
            <a:off x="4800600" y="3733800"/>
            <a:ext cx="4343400" cy="415925"/>
          </a:xfrm>
          <a:prstGeom prst="rect">
            <a:avLst/>
          </a:prstGeom>
          <a:noFill/>
          <a:ln w="9525">
            <a:noFill/>
            <a:miter lim="800000"/>
            <a:headEnd/>
            <a:tailEnd/>
          </a:ln>
        </p:spPr>
      </p:pic>
      <p:sp>
        <p:nvSpPr>
          <p:cNvPr id="15366" name="Title 1"/>
          <p:cNvSpPr>
            <a:spLocks noGrp="1"/>
          </p:cNvSpPr>
          <p:nvPr>
            <p:ph type="title"/>
          </p:nvPr>
        </p:nvSpPr>
        <p:spPr>
          <a:xfrm>
            <a:off x="5257800" y="3657600"/>
            <a:ext cx="3886200" cy="498475"/>
          </a:xfrm>
        </p:spPr>
        <p:txBody>
          <a:bodyPr/>
          <a:lstStyle/>
          <a:p>
            <a:pPr algn="l" eaLnBrk="1" hangingPunct="1"/>
            <a:r>
              <a:rPr lang="en-US" sz="2400" b="1" smtClean="0">
                <a:solidFill>
                  <a:schemeClr val="bg1"/>
                </a:solidFill>
              </a:rPr>
              <a:t>How do we know?</a:t>
            </a:r>
          </a:p>
        </p:txBody>
      </p:sp>
      <p:pic>
        <p:nvPicPr>
          <p:cNvPr id="15367" name="Picture 11" descr="MSU_shield_blue_CMYK copy.gif"/>
          <p:cNvPicPr>
            <a:picLocks noChangeAspect="1"/>
          </p:cNvPicPr>
          <p:nvPr/>
        </p:nvPicPr>
        <p:blipFill>
          <a:blip r:embed="rId5" cstate="print"/>
          <a:srcRect/>
          <a:stretch>
            <a:fillRect/>
          </a:stretch>
        </p:blipFill>
        <p:spPr bwMode="auto">
          <a:xfrm>
            <a:off x="0" y="914400"/>
            <a:ext cx="1828800" cy="1828800"/>
          </a:xfrm>
          <a:prstGeom prst="rect">
            <a:avLst/>
          </a:prstGeom>
          <a:noFill/>
          <a:ln w="9525">
            <a:noFill/>
            <a:miter lim="800000"/>
            <a:headEnd/>
            <a:tailEnd/>
          </a:ln>
        </p:spPr>
      </p:pic>
      <p:sp>
        <p:nvSpPr>
          <p:cNvPr id="15368" name="TextBox 8"/>
          <p:cNvSpPr txBox="1">
            <a:spLocks noChangeArrowheads="1"/>
          </p:cNvSpPr>
          <p:nvPr/>
        </p:nvSpPr>
        <p:spPr bwMode="auto">
          <a:xfrm>
            <a:off x="228600" y="1066800"/>
            <a:ext cx="1295400" cy="1323975"/>
          </a:xfrm>
          <a:prstGeom prst="rect">
            <a:avLst/>
          </a:prstGeom>
          <a:noFill/>
          <a:ln w="9525">
            <a:noFill/>
            <a:miter lim="800000"/>
            <a:headEnd/>
            <a:tailEnd/>
          </a:ln>
        </p:spPr>
        <p:txBody>
          <a:bodyPr>
            <a:spAutoFit/>
          </a:bodyPr>
          <a:lstStyle/>
          <a:p>
            <a:pPr algn="ctr"/>
            <a:r>
              <a:rPr lang="en-US" sz="2000" b="1">
                <a:solidFill>
                  <a:schemeClr val="bg1"/>
                </a:solidFill>
              </a:rPr>
              <a:t>IDI</a:t>
            </a:r>
          </a:p>
          <a:p>
            <a:pPr algn="ctr"/>
            <a:r>
              <a:rPr lang="en-US" sz="2000" b="1">
                <a:solidFill>
                  <a:schemeClr val="bg1"/>
                </a:solidFill>
              </a:rPr>
              <a:t>CCAI</a:t>
            </a:r>
          </a:p>
          <a:p>
            <a:pPr algn="ctr"/>
            <a:r>
              <a:rPr lang="en-US" sz="2000" b="1">
                <a:solidFill>
                  <a:schemeClr val="bg1"/>
                </a:solidFill>
              </a:rPr>
              <a:t>GPI</a:t>
            </a:r>
          </a:p>
          <a:p>
            <a:pPr algn="ctr"/>
            <a:r>
              <a:rPr lang="en-US" sz="2000" b="1">
                <a:solidFill>
                  <a:schemeClr val="bg1"/>
                </a:solidFill>
              </a:rPr>
              <a:t>BEVI</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1371600" y="4419600"/>
            <a:ext cx="7620000" cy="2209800"/>
          </a:xfrm>
        </p:spPr>
        <p:txBody>
          <a:bodyPr/>
          <a:lstStyle/>
          <a:p>
            <a:pPr marL="1377950" indent="-1377950">
              <a:buFontTx/>
              <a:buNone/>
            </a:pPr>
            <a:r>
              <a:rPr lang="en-US" sz="2600" smtClean="0"/>
              <a:t>		</a:t>
            </a:r>
          </a:p>
          <a:p>
            <a:pPr marL="1377950" indent="-1377950">
              <a:buFontTx/>
              <a:buNone/>
            </a:pPr>
            <a:r>
              <a:rPr lang="en-US" sz="2600" smtClean="0"/>
              <a:t>	</a:t>
            </a:r>
          </a:p>
          <a:p>
            <a:pPr marL="1377950" indent="-1377950">
              <a:buFontTx/>
              <a:buNone/>
            </a:pPr>
            <a:r>
              <a:rPr lang="en-US" sz="2600" smtClean="0"/>
              <a:t>		</a:t>
            </a:r>
          </a:p>
          <a:p>
            <a:pPr marL="1377950" indent="-1377950">
              <a:buFontTx/>
              <a:buNone/>
            </a:pPr>
            <a:r>
              <a:rPr lang="en-US" sz="2600" smtClean="0"/>
              <a:t>		</a:t>
            </a:r>
          </a:p>
          <a:p>
            <a:pPr marL="1377950" indent="-1377950">
              <a:buFontTx/>
              <a:buNone/>
            </a:pPr>
            <a:r>
              <a:rPr lang="en-US" sz="2600" smtClean="0"/>
              <a:t>		</a:t>
            </a:r>
          </a:p>
        </p:txBody>
      </p:sp>
      <p:graphicFrame>
        <p:nvGraphicFramePr>
          <p:cNvPr id="12" name="Content Placeholder 4"/>
          <p:cNvGraphicFramePr>
            <a:graphicFrameLocks/>
          </p:cNvGraphicFramePr>
          <p:nvPr/>
        </p:nvGraphicFramePr>
        <p:xfrm>
          <a:off x="0" y="1185863"/>
          <a:ext cx="9144000" cy="5672616"/>
        </p:xfrm>
        <a:graphic>
          <a:graphicData uri="http://schemas.openxmlformats.org/drawingml/2006/table">
            <a:tbl>
              <a:tblPr firstRow="1" bandRow="1">
                <a:tableStyleId>{5C22544A-7EE6-4342-B048-85BDC9FD1C3A}</a:tableStyleId>
              </a:tblPr>
              <a:tblGrid>
                <a:gridCol w="1608667"/>
                <a:gridCol w="7535333"/>
              </a:tblGrid>
              <a:tr h="599366">
                <a:tc>
                  <a:txBody>
                    <a:bodyPr/>
                    <a:lstStyle/>
                    <a:p>
                      <a:r>
                        <a:rPr lang="en-US" dirty="0" smtClean="0">
                          <a:solidFill>
                            <a:schemeClr val="tx1">
                              <a:lumMod val="75000"/>
                              <a:lumOff val="25000"/>
                            </a:schemeClr>
                          </a:solidFill>
                        </a:rPr>
                        <a:t>1920-1940</a:t>
                      </a:r>
                      <a:endParaRPr lang="en-US" dirty="0">
                        <a:solidFill>
                          <a:schemeClr val="tx1">
                            <a:lumMod val="75000"/>
                            <a:lumOff val="25000"/>
                          </a:schemeClr>
                        </a:solidFill>
                      </a:endParaRPr>
                    </a:p>
                  </a:txBody>
                  <a:tcPr>
                    <a:solidFill>
                      <a:schemeClr val="bg1">
                        <a:lumMod val="85000"/>
                      </a:schemeClr>
                    </a:solidFill>
                  </a:tcPr>
                </a:tc>
                <a:tc>
                  <a:txBody>
                    <a:bodyPr/>
                    <a:lstStyle/>
                    <a:p>
                      <a:r>
                        <a:rPr lang="en-US" sz="1800" dirty="0" smtClean="0">
                          <a:solidFill>
                            <a:schemeClr val="tx1">
                              <a:lumMod val="75000"/>
                              <a:lumOff val="25000"/>
                            </a:schemeClr>
                          </a:solidFill>
                        </a:rPr>
                        <a:t>junior year abroad to Europe</a:t>
                      </a:r>
                      <a:endParaRPr lang="en-US" dirty="0">
                        <a:solidFill>
                          <a:schemeClr val="tx1">
                            <a:lumMod val="75000"/>
                            <a:lumOff val="25000"/>
                          </a:schemeClr>
                        </a:solidFill>
                      </a:endParaRPr>
                    </a:p>
                  </a:txBody>
                  <a:tcPr>
                    <a:solidFill>
                      <a:schemeClr val="bg1">
                        <a:lumMod val="85000"/>
                      </a:schemeClr>
                    </a:solidFill>
                  </a:tcPr>
                </a:tc>
              </a:tr>
              <a:tr h="1335727">
                <a:tc>
                  <a:txBody>
                    <a:bodyPr/>
                    <a:lstStyle/>
                    <a:p>
                      <a:r>
                        <a:rPr lang="en-US" sz="1800" dirty="0" smtClean="0"/>
                        <a:t>1950s-60s</a:t>
                      </a:r>
                    </a:p>
                    <a:p>
                      <a:endParaRPr lang="en-US" sz="1800" dirty="0" smtClean="0"/>
                    </a:p>
                    <a:p>
                      <a:r>
                        <a:rPr lang="en-US" sz="1800" dirty="0" smtClean="0"/>
                        <a:t>Late 1960s</a:t>
                      </a:r>
                      <a:endParaRPr lang="en-US" dirty="0"/>
                    </a:p>
                  </a:txBody>
                  <a:tcPr/>
                </a:tc>
                <a:tc>
                  <a:txBody>
                    <a:bodyPr/>
                    <a:lstStyle/>
                    <a:p>
                      <a:r>
                        <a:rPr lang="en-US" sz="1800" dirty="0" smtClean="0"/>
                        <a:t>Government invests in FL training. MSU 1</a:t>
                      </a:r>
                      <a:r>
                        <a:rPr lang="en-US" sz="1800" baseline="30000" dirty="0" smtClean="0"/>
                        <a:t>st</a:t>
                      </a:r>
                      <a:r>
                        <a:rPr lang="en-US" sz="1800" dirty="0" smtClean="0"/>
                        <a:t> Dean Int’l Programs.  Research on academic rigor of programs.</a:t>
                      </a:r>
                    </a:p>
                    <a:p>
                      <a:r>
                        <a:rPr lang="en-US" sz="1800" dirty="0" smtClean="0"/>
                        <a:t>identification of extra-curricular benefits – personal development</a:t>
                      </a:r>
                      <a:endParaRPr lang="en-US" dirty="0"/>
                    </a:p>
                  </a:txBody>
                  <a:tcPr/>
                </a:tc>
              </a:tr>
              <a:tr h="730337">
                <a:tc>
                  <a:txBody>
                    <a:bodyPr/>
                    <a:lstStyle/>
                    <a:p>
                      <a:r>
                        <a:rPr lang="en-US" dirty="0" smtClean="0"/>
                        <a:t>1970s</a:t>
                      </a:r>
                      <a:endParaRPr lang="en-US" dirty="0"/>
                    </a:p>
                  </a:txBody>
                  <a:tcPr/>
                </a:tc>
                <a:tc>
                  <a:txBody>
                    <a:bodyPr/>
                    <a:lstStyle/>
                    <a:p>
                      <a:r>
                        <a:rPr lang="en-US" sz="1800" dirty="0" smtClean="0"/>
                        <a:t>program expansion, beginning of research on attitude and behavior. </a:t>
                      </a:r>
                      <a:endParaRPr lang="en-US" dirty="0"/>
                    </a:p>
                  </a:txBody>
                  <a:tcPr/>
                </a:tc>
              </a:tr>
              <a:tr h="513742">
                <a:tc>
                  <a:txBody>
                    <a:bodyPr/>
                    <a:lstStyle/>
                    <a:p>
                      <a:r>
                        <a:rPr lang="en-US" dirty="0" smtClean="0"/>
                        <a:t>1980s</a:t>
                      </a:r>
                      <a:endParaRPr lang="en-US" dirty="0"/>
                    </a:p>
                  </a:txBody>
                  <a:tcPr/>
                </a:tc>
                <a:tc>
                  <a:txBody>
                    <a:bodyPr/>
                    <a:lstStyle/>
                    <a:p>
                      <a:r>
                        <a:rPr lang="en-US" sz="1800" dirty="0" smtClean="0"/>
                        <a:t>search for success in programs – too complex</a:t>
                      </a:r>
                      <a:endParaRPr lang="en-US" dirty="0"/>
                    </a:p>
                  </a:txBody>
                  <a:tcPr/>
                </a:tc>
              </a:tr>
              <a:tr h="684989">
                <a:tc>
                  <a:txBody>
                    <a:bodyPr/>
                    <a:lstStyle/>
                    <a:p>
                      <a:r>
                        <a:rPr lang="en-US" dirty="0" smtClean="0"/>
                        <a:t>1990s</a:t>
                      </a:r>
                      <a:endParaRPr lang="en-US" dirty="0"/>
                    </a:p>
                  </a:txBody>
                  <a:tcPr/>
                </a:tc>
                <a:tc>
                  <a:txBody>
                    <a:bodyPr/>
                    <a:lstStyle/>
                    <a:p>
                      <a:r>
                        <a:rPr lang="en-US" sz="1800" dirty="0" smtClean="0"/>
                        <a:t>IC development central focus.  </a:t>
                      </a:r>
                      <a:endParaRPr lang="en-US" dirty="0"/>
                    </a:p>
                  </a:txBody>
                  <a:tcPr/>
                </a:tc>
              </a:tr>
              <a:tr h="1808455">
                <a:tc>
                  <a:txBody>
                    <a:bodyPr/>
                    <a:lstStyle/>
                    <a:p>
                      <a:r>
                        <a:rPr lang="en-US" dirty="0" smtClean="0"/>
                        <a:t>2000-2010</a:t>
                      </a:r>
                      <a:endParaRPr lang="en-US" dirty="0"/>
                    </a:p>
                  </a:txBody>
                  <a:tcPr/>
                </a:tc>
                <a:tc>
                  <a:txBody>
                    <a:bodyPr/>
                    <a:lstStyle/>
                    <a:p>
                      <a:pPr marL="0" lvl="1">
                        <a:buFont typeface="Arial" pitchFamily="34" charset="0"/>
                        <a:buNone/>
                      </a:pPr>
                      <a:r>
                        <a:rPr lang="en-US" sz="2000" dirty="0" smtClean="0"/>
                        <a:t>Growth of major research studies</a:t>
                      </a:r>
                    </a:p>
                    <a:p>
                      <a:pPr marL="0" lvl="1">
                        <a:buFont typeface="Arial" pitchFamily="34" charset="0"/>
                        <a:buNone/>
                      </a:pPr>
                      <a:r>
                        <a:rPr lang="en-US" sz="2000" dirty="0" smtClean="0"/>
                        <a:t>SA tripled over last 20 years through Faculty-led ST programs broaden disciplinary focus and engage significant growth</a:t>
                      </a:r>
                      <a:r>
                        <a:rPr lang="en-US" sz="2000" baseline="0" dirty="0" smtClean="0"/>
                        <a:t>. </a:t>
                      </a:r>
                      <a:endParaRPr lang="en-US" sz="2000" dirty="0" smtClean="0"/>
                    </a:p>
                    <a:p>
                      <a:endParaRPr lang="en-US" dirty="0"/>
                    </a:p>
                  </a:txBody>
                  <a:tcPr/>
                </a:tc>
              </a:tr>
            </a:tbl>
          </a:graphicData>
        </a:graphic>
      </p:graphicFrame>
      <p:pic>
        <p:nvPicPr>
          <p:cNvPr id="6" name="Content Placeholder 11" descr="iphone 086.jpg"/>
          <p:cNvPicPr>
            <a:picLocks noChangeAspect="1"/>
          </p:cNvPicPr>
          <p:nvPr/>
        </p:nvPicPr>
        <p:blipFill>
          <a:blip r:embed="rId3" cstate="print"/>
          <a:srcRect/>
          <a:stretch>
            <a:fillRect/>
          </a:stretch>
        </p:blipFill>
        <p:spPr bwMode="auto">
          <a:xfrm>
            <a:off x="0" y="1066800"/>
            <a:ext cx="1625600" cy="5791200"/>
          </a:xfrm>
          <a:prstGeom prst="rect">
            <a:avLst/>
          </a:prstGeom>
          <a:noFill/>
          <a:ln w="9525">
            <a:noFill/>
            <a:miter lim="800000"/>
            <a:headEnd/>
            <a:tailEnd/>
          </a:ln>
        </p:spPr>
      </p:pic>
      <p:pic>
        <p:nvPicPr>
          <p:cNvPr id="11" name="Content Placeholder 4" descr="iphone 103.jpg"/>
          <p:cNvPicPr>
            <a:picLocks noChangeAspect="1"/>
          </p:cNvPicPr>
          <p:nvPr/>
        </p:nvPicPr>
        <p:blipFill>
          <a:blip r:embed="rId4" cstate="print"/>
          <a:srcRect/>
          <a:stretch>
            <a:fillRect/>
          </a:stretch>
        </p:blipFill>
        <p:spPr bwMode="auto">
          <a:xfrm>
            <a:off x="7367588" y="1066800"/>
            <a:ext cx="1776412" cy="5791200"/>
          </a:xfrm>
          <a:prstGeom prst="rect">
            <a:avLst/>
          </a:prstGeom>
          <a:noFill/>
          <a:ln w="9525">
            <a:noFill/>
            <a:miter lim="800000"/>
            <a:headEnd/>
            <a:tailEnd/>
          </a:ln>
        </p:spPr>
      </p:pic>
      <p:pic>
        <p:nvPicPr>
          <p:cNvPr id="9245" name="Picture 29"/>
          <p:cNvPicPr>
            <a:picLocks noChangeAspect="1" noChangeArrowheads="1"/>
          </p:cNvPicPr>
          <p:nvPr/>
        </p:nvPicPr>
        <p:blipFill>
          <a:blip r:embed="rId5" cstate="print"/>
          <a:srcRect/>
          <a:stretch>
            <a:fillRect/>
          </a:stretch>
        </p:blipFill>
        <p:spPr bwMode="auto">
          <a:xfrm>
            <a:off x="1905000" y="1905000"/>
            <a:ext cx="4953000" cy="3319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45"/>
                                        </p:tgtEl>
                                        <p:attrNameLst>
                                          <p:attrName>style.visibility</p:attrName>
                                        </p:attrNameLst>
                                      </p:cBhvr>
                                      <p:to>
                                        <p:strVal val="visible"/>
                                      </p:to>
                                    </p:set>
                                    <p:animEffect transition="in" filter="fade">
                                      <p:cBhvr>
                                        <p:cTn id="7" dur="2000"/>
                                        <p:tgtEl>
                                          <p:spTgt spid="92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1"/>
                                        </p:tgtEl>
                                        <p:attrNameLst>
                                          <p:attrName>ppt_x</p:attrName>
                                        </p:attrNameLst>
                                      </p:cBhvr>
                                      <p:tavLst>
                                        <p:tav tm="0">
                                          <p:val>
                                            <p:strVal val="ppt_x"/>
                                          </p:val>
                                        </p:tav>
                                        <p:tav tm="100000">
                                          <p:val>
                                            <p:strVal val="ppt_x"/>
                                          </p:val>
                                        </p:tav>
                                      </p:tavLst>
                                    </p:anim>
                                    <p:anim calcmode="lin" valueType="num">
                                      <p:cBhvr additive="base">
                                        <p:cTn id="18" dur="500"/>
                                        <p:tgtEl>
                                          <p:spTgt spid="11"/>
                                        </p:tgtEl>
                                        <p:attrNameLst>
                                          <p:attrName>ppt_y</p:attrName>
                                        </p:attrNameLst>
                                      </p:cBhvr>
                                      <p:tavLst>
                                        <p:tav tm="0">
                                          <p:val>
                                            <p:strVal val="ppt_y"/>
                                          </p:val>
                                        </p:tav>
                                        <p:tav tm="100000">
                                          <p:val>
                                            <p:strVal val="1+ppt_h/2"/>
                                          </p:val>
                                        </p:tav>
                                      </p:tavLst>
                                    </p:anim>
                                    <p:set>
                                      <p:cBhvr>
                                        <p:cTn id="19" dur="1" fill="hold">
                                          <p:stCondLst>
                                            <p:cond delay="499"/>
                                          </p:stCondLst>
                                        </p:cTn>
                                        <p:tgtEl>
                                          <p:spTgt spid="1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6"/>
                                        </p:tgtEl>
                                        <p:attrNameLst>
                                          <p:attrName>ppt_x</p:attrName>
                                        </p:attrNameLst>
                                      </p:cBhvr>
                                      <p:tavLst>
                                        <p:tav tm="0">
                                          <p:val>
                                            <p:strVal val="ppt_x"/>
                                          </p:val>
                                        </p:tav>
                                        <p:tav tm="100000">
                                          <p:val>
                                            <p:strVal val="ppt_x"/>
                                          </p:val>
                                        </p:tav>
                                      </p:tavLst>
                                    </p:anim>
                                    <p:anim calcmode="lin" valueType="num">
                                      <p:cBhvr additive="base">
                                        <p:cTn id="24" dur="500"/>
                                        <p:tgtEl>
                                          <p:spTgt spid="6"/>
                                        </p:tgtEl>
                                        <p:attrNameLst>
                                          <p:attrName>ppt_y</p:attrName>
                                        </p:attrNameLst>
                                      </p:cBhvr>
                                      <p:tavLst>
                                        <p:tav tm="0">
                                          <p:val>
                                            <p:strVal val="ppt_y"/>
                                          </p:val>
                                        </p:tav>
                                        <p:tav tm="100000">
                                          <p:val>
                                            <p:strVal val="1+ppt_h/2"/>
                                          </p:val>
                                        </p:tav>
                                      </p:tavLst>
                                    </p:anim>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 presetClass="exit" presetSubtype="16" fill="hold" nodeType="clickEffect">
                                  <p:stCondLst>
                                    <p:cond delay="0"/>
                                  </p:stCondLst>
                                  <p:childTnLst>
                                    <p:animEffect transition="out" filter="box(in)">
                                      <p:cBhvr>
                                        <p:cTn id="29" dur="500"/>
                                        <p:tgtEl>
                                          <p:spTgt spid="9245"/>
                                        </p:tgtEl>
                                      </p:cBhvr>
                                    </p:animEffect>
                                    <p:set>
                                      <p:cBhvr>
                                        <p:cTn id="30" dur="1" fill="hold">
                                          <p:stCondLst>
                                            <p:cond delay="499"/>
                                          </p:stCondLst>
                                        </p:cTn>
                                        <p:tgtEl>
                                          <p:spTgt spid="92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0" y="1066800"/>
          <a:ext cx="9144000" cy="5791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1085850"/>
            <a:ext cx="9144000" cy="5772150"/>
          </a:xfrm>
          <a:prstGeom prst="rect">
            <a:avLst/>
          </a:prstGeom>
          <a:noFill/>
          <a:ln w="9525">
            <a:noFill/>
            <a:miter lim="800000"/>
            <a:headEnd/>
            <a:tailEnd/>
          </a:ln>
        </p:spPr>
      </p:pic>
      <p:sp>
        <p:nvSpPr>
          <p:cNvPr id="3" name="TextBox 2"/>
          <p:cNvSpPr txBox="1"/>
          <p:nvPr/>
        </p:nvSpPr>
        <p:spPr>
          <a:xfrm>
            <a:off x="0" y="5562600"/>
            <a:ext cx="1261884" cy="369332"/>
          </a:xfrm>
          <a:prstGeom prst="rect">
            <a:avLst/>
          </a:prstGeom>
          <a:noFill/>
        </p:spPr>
        <p:txBody>
          <a:bodyPr wrap="none" rtlCol="0">
            <a:spAutoFit/>
          </a:bodyPr>
          <a:lstStyle/>
          <a:p>
            <a:r>
              <a:rPr lang="en-US" dirty="0" smtClean="0"/>
              <a:t>Mauritania</a:t>
            </a:r>
            <a:endParaRPr lang="en-US" dirty="0"/>
          </a:p>
        </p:txBody>
      </p:sp>
      <p:sp>
        <p:nvSpPr>
          <p:cNvPr id="6" name="Content Placeholder 5"/>
          <p:cNvSpPr>
            <a:spLocks noGrp="1"/>
          </p:cNvSpPr>
          <p:nvPr>
            <p:ph idx="4294967295"/>
          </p:nvPr>
        </p:nvSpPr>
        <p:spPr>
          <a:xfrm>
            <a:off x="4800600" y="2133600"/>
            <a:ext cx="4343400" cy="1981200"/>
          </a:xfrm>
          <a:gradFill>
            <a:gsLst>
              <a:gs pos="0">
                <a:schemeClr val="bg1">
                  <a:alpha val="0"/>
                </a:schemeClr>
              </a:gs>
              <a:gs pos="50000">
                <a:srgbClr val="BBE0E3">
                  <a:shade val="67500"/>
                  <a:satMod val="115000"/>
                </a:srgbClr>
              </a:gs>
              <a:gs pos="100000">
                <a:srgbClr val="BBE0E3">
                  <a:shade val="100000"/>
                  <a:satMod val="115000"/>
                </a:srgbClr>
              </a:gs>
            </a:gsLst>
            <a:lin ang="14400000" scaled="0"/>
          </a:gradFill>
        </p:spPr>
        <p:txBody>
          <a:bodyPr/>
          <a:lstStyle/>
          <a:p>
            <a:pPr marL="514350" indent="-514350">
              <a:buFont typeface="+mj-lt"/>
              <a:buAutoNum type="arabicPeriod"/>
            </a:pPr>
            <a:r>
              <a:rPr lang="en-US" sz="2000" dirty="0" smtClean="0"/>
              <a:t>Objectives of session</a:t>
            </a:r>
          </a:p>
          <a:p>
            <a:pPr marL="514350" indent="-514350">
              <a:buFont typeface="+mj-lt"/>
              <a:buAutoNum type="arabicPeriod"/>
            </a:pPr>
            <a:r>
              <a:rPr lang="en-US" sz="2000" dirty="0" smtClean="0"/>
              <a:t>Portrait EA @ MSU</a:t>
            </a:r>
          </a:p>
          <a:p>
            <a:pPr marL="514350" indent="-514350">
              <a:buFont typeface="+mj-lt"/>
              <a:buAutoNum type="arabicPeriod"/>
            </a:pPr>
            <a:r>
              <a:rPr lang="en-US" sz="2000" dirty="0" smtClean="0"/>
              <a:t>Program models for CC</a:t>
            </a:r>
          </a:p>
          <a:p>
            <a:pPr marL="514350" indent="-514350">
              <a:buFont typeface="+mj-lt"/>
              <a:buAutoNum type="arabicPeriod"/>
            </a:pPr>
            <a:r>
              <a:rPr lang="en-US" sz="2000" dirty="0" smtClean="0"/>
              <a:t>Collaboration</a:t>
            </a:r>
          </a:p>
        </p:txBody>
      </p:sp>
      <p:pic>
        <p:nvPicPr>
          <p:cNvPr id="7" name="Picture 12" descr="MSU_chevron_bar_light green_CMYKe.gif"/>
          <p:cNvPicPr>
            <a:picLocks noChangeAspect="1"/>
          </p:cNvPicPr>
          <p:nvPr/>
        </p:nvPicPr>
        <p:blipFill>
          <a:blip r:embed="rId4" cstate="print"/>
          <a:srcRect/>
          <a:stretch>
            <a:fillRect/>
          </a:stretch>
        </p:blipFill>
        <p:spPr bwMode="auto">
          <a:xfrm>
            <a:off x="4800600" y="1752600"/>
            <a:ext cx="4343400" cy="415925"/>
          </a:xfrm>
          <a:prstGeom prst="rect">
            <a:avLst/>
          </a:prstGeom>
          <a:noFill/>
          <a:ln w="9525">
            <a:noFill/>
            <a:miter lim="800000"/>
            <a:headEnd/>
            <a:tailEnd/>
          </a:ln>
        </p:spPr>
      </p:pic>
      <p:sp>
        <p:nvSpPr>
          <p:cNvPr id="8" name="TextBox 7"/>
          <p:cNvSpPr txBox="1"/>
          <p:nvPr/>
        </p:nvSpPr>
        <p:spPr>
          <a:xfrm>
            <a:off x="5181600" y="1752600"/>
            <a:ext cx="3733800" cy="461665"/>
          </a:xfrm>
          <a:prstGeom prst="rect">
            <a:avLst/>
          </a:prstGeom>
          <a:noFill/>
        </p:spPr>
        <p:txBody>
          <a:bodyPr wrap="square" rtlCol="0">
            <a:spAutoFit/>
          </a:bodyPr>
          <a:lstStyle/>
          <a:p>
            <a:r>
              <a:rPr lang="en-US" sz="2400" dirty="0" smtClean="0">
                <a:solidFill>
                  <a:schemeClr val="bg1">
                    <a:lumMod val="95000"/>
                  </a:schemeClr>
                </a:solidFill>
              </a:rPr>
              <a:t>Developing SA programs</a:t>
            </a:r>
            <a:endParaRPr lang="en-US" sz="2400" dirty="0">
              <a:solidFill>
                <a:schemeClr val="bg1">
                  <a:lumMod val="95000"/>
                </a:schemeClr>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endParaRPr lang="en-US" smtClean="0"/>
          </a:p>
        </p:txBody>
      </p:sp>
      <p:pic>
        <p:nvPicPr>
          <p:cNvPr id="7171" name="Content Placeholder 3" descr="2008.10.04_Aerial1.jpg"/>
          <p:cNvPicPr>
            <a:picLocks noGrp="1" noChangeAspect="1"/>
          </p:cNvPicPr>
          <p:nvPr>
            <p:ph idx="1"/>
          </p:nvPr>
        </p:nvPicPr>
        <p:blipFill>
          <a:blip r:embed="rId3" cstate="print"/>
          <a:srcRect t="8041" r="3226"/>
          <a:stretch>
            <a:fillRect/>
          </a:stretch>
        </p:blipFill>
        <p:spPr>
          <a:xfrm>
            <a:off x="0" y="1066800"/>
            <a:ext cx="9144000" cy="5791200"/>
          </a:xfrm>
        </p:spPr>
      </p:pic>
      <p:pic>
        <p:nvPicPr>
          <p:cNvPr id="7172" name="Picture 6" descr="MSU_shield_green_CMYK copy.gif"/>
          <p:cNvPicPr>
            <a:picLocks noChangeAspect="1"/>
          </p:cNvPicPr>
          <p:nvPr/>
        </p:nvPicPr>
        <p:blipFill>
          <a:blip r:embed="rId4" cstate="print"/>
          <a:srcRect/>
          <a:stretch>
            <a:fillRect/>
          </a:stretch>
        </p:blipFill>
        <p:spPr bwMode="auto">
          <a:xfrm>
            <a:off x="6019800" y="533400"/>
            <a:ext cx="2057400" cy="2057400"/>
          </a:xfrm>
          <a:prstGeom prst="rect">
            <a:avLst/>
          </a:prstGeom>
          <a:noFill/>
          <a:ln w="9525">
            <a:noFill/>
            <a:miter lim="800000"/>
            <a:headEnd/>
            <a:tailEnd/>
          </a:ln>
        </p:spPr>
      </p:pic>
      <p:sp>
        <p:nvSpPr>
          <p:cNvPr id="7173" name="TextBox 9"/>
          <p:cNvSpPr txBox="1">
            <a:spLocks noChangeArrowheads="1"/>
          </p:cNvSpPr>
          <p:nvPr/>
        </p:nvSpPr>
        <p:spPr bwMode="auto">
          <a:xfrm>
            <a:off x="5943600" y="792163"/>
            <a:ext cx="2209800" cy="1570037"/>
          </a:xfrm>
          <a:prstGeom prst="rect">
            <a:avLst/>
          </a:prstGeom>
          <a:noFill/>
          <a:ln w="9525">
            <a:noFill/>
            <a:miter lim="800000"/>
            <a:headEnd/>
            <a:tailEnd/>
          </a:ln>
        </p:spPr>
        <p:txBody>
          <a:bodyPr>
            <a:spAutoFit/>
          </a:bodyPr>
          <a:lstStyle/>
          <a:p>
            <a:pPr algn="ctr"/>
            <a:r>
              <a:rPr lang="en-US" sz="2400">
                <a:solidFill>
                  <a:schemeClr val="bg1"/>
                </a:solidFill>
                <a:latin typeface="Arial Black" pitchFamily="34" charset="0"/>
              </a:rPr>
              <a:t>5,000 faculty and academic staff</a:t>
            </a:r>
          </a:p>
        </p:txBody>
      </p:sp>
      <p:grpSp>
        <p:nvGrpSpPr>
          <p:cNvPr id="7174" name="Group 27"/>
          <p:cNvGrpSpPr>
            <a:grpSpLocks/>
          </p:cNvGrpSpPr>
          <p:nvPr/>
        </p:nvGrpSpPr>
        <p:grpSpPr bwMode="auto">
          <a:xfrm>
            <a:off x="7543800" y="1752600"/>
            <a:ext cx="1600200" cy="1600200"/>
            <a:chOff x="5105400" y="1371600"/>
            <a:chExt cx="1600200" cy="1600200"/>
          </a:xfrm>
        </p:grpSpPr>
        <p:pic>
          <p:nvPicPr>
            <p:cNvPr id="7190" name="Picture 8" descr="MSU_shield_ORANGE_CMYK copy.gif"/>
            <p:cNvPicPr>
              <a:picLocks noChangeAspect="1"/>
            </p:cNvPicPr>
            <p:nvPr/>
          </p:nvPicPr>
          <p:blipFill>
            <a:blip r:embed="rId5" cstate="print"/>
            <a:srcRect/>
            <a:stretch>
              <a:fillRect/>
            </a:stretch>
          </p:blipFill>
          <p:spPr bwMode="auto">
            <a:xfrm>
              <a:off x="5105400" y="1371600"/>
              <a:ext cx="1600200" cy="1600200"/>
            </a:xfrm>
            <a:prstGeom prst="rect">
              <a:avLst/>
            </a:prstGeom>
            <a:noFill/>
            <a:ln w="9525">
              <a:noFill/>
              <a:miter lim="800000"/>
              <a:headEnd/>
              <a:tailEnd/>
            </a:ln>
          </p:spPr>
        </p:pic>
        <p:sp>
          <p:nvSpPr>
            <p:cNvPr id="7191" name="TextBox 10"/>
            <p:cNvSpPr txBox="1">
              <a:spLocks noChangeArrowheads="1"/>
            </p:cNvSpPr>
            <p:nvPr/>
          </p:nvSpPr>
          <p:spPr bwMode="auto">
            <a:xfrm>
              <a:off x="5105400" y="1600200"/>
              <a:ext cx="1600200" cy="1323439"/>
            </a:xfrm>
            <a:prstGeom prst="rect">
              <a:avLst/>
            </a:prstGeom>
            <a:noFill/>
            <a:ln w="9525">
              <a:noFill/>
              <a:miter lim="800000"/>
              <a:headEnd/>
              <a:tailEnd/>
            </a:ln>
          </p:spPr>
          <p:txBody>
            <a:bodyPr>
              <a:spAutoFit/>
            </a:bodyPr>
            <a:lstStyle/>
            <a:p>
              <a:pPr algn="ctr"/>
              <a:r>
                <a:rPr lang="en-US" sz="1600">
                  <a:solidFill>
                    <a:schemeClr val="bg1"/>
                  </a:solidFill>
                  <a:latin typeface="Arial Black" pitchFamily="34" charset="0"/>
                </a:rPr>
                <a:t>200 Programs of Study in 17 Colleges</a:t>
              </a:r>
              <a:br>
                <a:rPr lang="en-US" sz="1600">
                  <a:solidFill>
                    <a:schemeClr val="bg1"/>
                  </a:solidFill>
                  <a:latin typeface="Arial Black" pitchFamily="34" charset="0"/>
                </a:rPr>
              </a:br>
              <a:endParaRPr lang="en-US" sz="1600">
                <a:solidFill>
                  <a:schemeClr val="bg1"/>
                </a:solidFill>
              </a:endParaRPr>
            </a:p>
          </p:txBody>
        </p:sp>
      </p:grpSp>
      <p:grpSp>
        <p:nvGrpSpPr>
          <p:cNvPr id="7175" name="Group 26"/>
          <p:cNvGrpSpPr>
            <a:grpSpLocks/>
          </p:cNvGrpSpPr>
          <p:nvPr/>
        </p:nvGrpSpPr>
        <p:grpSpPr bwMode="auto">
          <a:xfrm>
            <a:off x="1219200" y="2362200"/>
            <a:ext cx="1600200" cy="1600200"/>
            <a:chOff x="6400800" y="2743200"/>
            <a:chExt cx="1600200" cy="1600200"/>
          </a:xfrm>
        </p:grpSpPr>
        <p:pic>
          <p:nvPicPr>
            <p:cNvPr id="7188" name="Picture 7" descr="MSU_shield_blue_CMYK copy.gif"/>
            <p:cNvPicPr>
              <a:picLocks noChangeAspect="1"/>
            </p:cNvPicPr>
            <p:nvPr/>
          </p:nvPicPr>
          <p:blipFill>
            <a:blip r:embed="rId6" cstate="print"/>
            <a:srcRect/>
            <a:stretch>
              <a:fillRect/>
            </a:stretch>
          </p:blipFill>
          <p:spPr bwMode="auto">
            <a:xfrm>
              <a:off x="6400800" y="2743200"/>
              <a:ext cx="1600200" cy="1600200"/>
            </a:xfrm>
            <a:prstGeom prst="rect">
              <a:avLst/>
            </a:prstGeom>
            <a:noFill/>
            <a:ln w="9525">
              <a:noFill/>
              <a:miter lim="800000"/>
              <a:headEnd/>
              <a:tailEnd/>
            </a:ln>
          </p:spPr>
        </p:pic>
        <p:sp>
          <p:nvSpPr>
            <p:cNvPr id="13" name="TextBox 12"/>
            <p:cNvSpPr txBox="1"/>
            <p:nvPr/>
          </p:nvSpPr>
          <p:spPr>
            <a:xfrm>
              <a:off x="6400800" y="3021013"/>
              <a:ext cx="1600200" cy="1169987"/>
            </a:xfrm>
            <a:prstGeom prst="rect">
              <a:avLst/>
            </a:prstGeom>
            <a:noFill/>
          </p:spPr>
          <p:txBody>
            <a:bodyPr>
              <a:spAutoFit/>
            </a:bodyPr>
            <a:lstStyle/>
            <a:p>
              <a:pPr algn="ctr">
                <a:defRPr/>
              </a:pPr>
              <a:r>
                <a:rPr lang="en-US" dirty="0">
                  <a:solidFill>
                    <a:schemeClr val="bg1"/>
                  </a:solidFill>
                  <a:latin typeface="+mn-lt"/>
                </a:rPr>
                <a:t>Est. 1855</a:t>
              </a:r>
              <a:br>
                <a:rPr lang="en-US" dirty="0">
                  <a:solidFill>
                    <a:schemeClr val="bg1"/>
                  </a:solidFill>
                  <a:latin typeface="+mn-lt"/>
                </a:rPr>
              </a:br>
              <a:r>
                <a:rPr lang="en-US" dirty="0">
                  <a:solidFill>
                    <a:schemeClr val="bg1"/>
                  </a:solidFill>
                  <a:latin typeface="Arial Black" pitchFamily="34" charset="0"/>
                </a:rPr>
                <a:t>LAND</a:t>
              </a:r>
              <a:br>
                <a:rPr lang="en-US" dirty="0">
                  <a:solidFill>
                    <a:schemeClr val="bg1"/>
                  </a:solidFill>
                  <a:latin typeface="Arial Black" pitchFamily="34" charset="0"/>
                </a:rPr>
              </a:br>
              <a:r>
                <a:rPr lang="en-US" dirty="0">
                  <a:solidFill>
                    <a:schemeClr val="bg1"/>
                  </a:solidFill>
                  <a:latin typeface="Arial Black" pitchFamily="34" charset="0"/>
                </a:rPr>
                <a:t>GRANT</a:t>
              </a:r>
              <a:r>
                <a:rPr lang="en-US" sz="1600" dirty="0">
                  <a:solidFill>
                    <a:schemeClr val="bg1"/>
                  </a:solidFill>
                  <a:latin typeface="Arial Black" pitchFamily="34" charset="0"/>
                </a:rPr>
                <a:t/>
              </a:r>
              <a:br>
                <a:rPr lang="en-US" sz="1600" dirty="0">
                  <a:solidFill>
                    <a:schemeClr val="bg1"/>
                  </a:solidFill>
                  <a:latin typeface="Arial Black" pitchFamily="34" charset="0"/>
                </a:rPr>
              </a:br>
              <a:r>
                <a:rPr lang="en-US" sz="1600" dirty="0">
                  <a:solidFill>
                    <a:schemeClr val="bg1"/>
                  </a:solidFill>
                </a:rPr>
                <a:t>model</a:t>
              </a:r>
            </a:p>
          </p:txBody>
        </p:sp>
      </p:grpSp>
      <p:grpSp>
        <p:nvGrpSpPr>
          <p:cNvPr id="7176" name="Group 25"/>
          <p:cNvGrpSpPr>
            <a:grpSpLocks/>
          </p:cNvGrpSpPr>
          <p:nvPr/>
        </p:nvGrpSpPr>
        <p:grpSpPr bwMode="auto">
          <a:xfrm>
            <a:off x="6553200" y="4343400"/>
            <a:ext cx="2209800" cy="2209800"/>
            <a:chOff x="4876800" y="4343400"/>
            <a:chExt cx="2209800" cy="2209800"/>
          </a:xfrm>
        </p:grpSpPr>
        <p:pic>
          <p:nvPicPr>
            <p:cNvPr id="7186" name="Picture 12" descr="MSU_shield_purple_CMYK copy.gif"/>
            <p:cNvPicPr>
              <a:picLocks noChangeAspect="1"/>
            </p:cNvPicPr>
            <p:nvPr/>
          </p:nvPicPr>
          <p:blipFill>
            <a:blip r:embed="rId7" cstate="print"/>
            <a:srcRect/>
            <a:stretch>
              <a:fillRect/>
            </a:stretch>
          </p:blipFill>
          <p:spPr bwMode="auto">
            <a:xfrm>
              <a:off x="4876800" y="4343400"/>
              <a:ext cx="2209800" cy="2209800"/>
            </a:xfrm>
            <a:prstGeom prst="rect">
              <a:avLst/>
            </a:prstGeom>
            <a:noFill/>
            <a:ln w="9525">
              <a:noFill/>
              <a:miter lim="800000"/>
              <a:headEnd/>
              <a:tailEnd/>
            </a:ln>
          </p:spPr>
        </p:pic>
        <p:sp>
          <p:nvSpPr>
            <p:cNvPr id="16" name="TextBox 13"/>
            <p:cNvSpPr txBox="1">
              <a:spLocks noChangeArrowheads="1"/>
            </p:cNvSpPr>
            <p:nvPr/>
          </p:nvSpPr>
          <p:spPr bwMode="auto">
            <a:xfrm>
              <a:off x="4876800" y="4616450"/>
              <a:ext cx="2209800" cy="1631950"/>
            </a:xfrm>
            <a:prstGeom prst="rect">
              <a:avLst/>
            </a:prstGeom>
            <a:noFill/>
            <a:ln w="9525">
              <a:noFill/>
              <a:miter lim="800000"/>
              <a:headEnd/>
              <a:tailEnd/>
            </a:ln>
          </p:spPr>
          <p:txBody>
            <a:bodyPr>
              <a:spAutoFit/>
            </a:bodyPr>
            <a:lstStyle/>
            <a:p>
              <a:pPr algn="ctr">
                <a:defRPr/>
              </a:pPr>
              <a:r>
                <a:rPr lang="en-US" sz="2000" dirty="0">
                  <a:solidFill>
                    <a:schemeClr val="bg1"/>
                  </a:solidFill>
                  <a:latin typeface="+mn-lt"/>
                </a:rPr>
                <a:t>Site of </a:t>
              </a:r>
              <a:br>
                <a:rPr lang="en-US" sz="2000" dirty="0">
                  <a:solidFill>
                    <a:schemeClr val="bg1"/>
                  </a:solidFill>
                  <a:latin typeface="+mn-lt"/>
                </a:rPr>
              </a:br>
              <a:r>
                <a:rPr lang="en-US" sz="2000" dirty="0">
                  <a:solidFill>
                    <a:schemeClr val="bg1"/>
                  </a:solidFill>
                  <a:latin typeface="+mn-lt"/>
                </a:rPr>
                <a:t>$550 million </a:t>
              </a:r>
              <a:r>
                <a:rPr lang="en-US" sz="2000" dirty="0">
                  <a:solidFill>
                    <a:schemeClr val="bg1"/>
                  </a:solidFill>
                  <a:latin typeface="Arial Black" pitchFamily="34" charset="0"/>
                </a:rPr>
                <a:t>Facility for Rare Isotope Beams</a:t>
              </a:r>
              <a:endParaRPr lang="en-US" sz="2000" dirty="0">
                <a:solidFill>
                  <a:schemeClr val="bg1"/>
                </a:solidFill>
              </a:endParaRPr>
            </a:p>
          </p:txBody>
        </p:sp>
      </p:grpSp>
      <p:grpSp>
        <p:nvGrpSpPr>
          <p:cNvPr id="7177" name="Group 18"/>
          <p:cNvGrpSpPr>
            <a:grpSpLocks/>
          </p:cNvGrpSpPr>
          <p:nvPr/>
        </p:nvGrpSpPr>
        <p:grpSpPr bwMode="auto">
          <a:xfrm>
            <a:off x="76200" y="1447800"/>
            <a:ext cx="1524000" cy="1524000"/>
            <a:chOff x="6477000" y="4648200"/>
            <a:chExt cx="1524000" cy="1524000"/>
          </a:xfrm>
        </p:grpSpPr>
        <p:pic>
          <p:nvPicPr>
            <p:cNvPr id="7184" name="Picture 14" descr="MSU_shield_green_CMYK copy.gif"/>
            <p:cNvPicPr>
              <a:picLocks noChangeAspect="1"/>
            </p:cNvPicPr>
            <p:nvPr/>
          </p:nvPicPr>
          <p:blipFill>
            <a:blip r:embed="rId4" cstate="print"/>
            <a:srcRect/>
            <a:stretch>
              <a:fillRect/>
            </a:stretch>
          </p:blipFill>
          <p:spPr bwMode="auto">
            <a:xfrm>
              <a:off x="6477000" y="4648200"/>
              <a:ext cx="1524000" cy="1524000"/>
            </a:xfrm>
            <a:prstGeom prst="rect">
              <a:avLst/>
            </a:prstGeom>
            <a:noFill/>
            <a:ln w="9525">
              <a:noFill/>
              <a:miter lim="800000"/>
              <a:headEnd/>
              <a:tailEnd/>
            </a:ln>
          </p:spPr>
        </p:pic>
        <p:sp>
          <p:nvSpPr>
            <p:cNvPr id="7185" name="TextBox 17"/>
            <p:cNvSpPr txBox="1">
              <a:spLocks noChangeArrowheads="1"/>
            </p:cNvSpPr>
            <p:nvPr/>
          </p:nvSpPr>
          <p:spPr bwMode="auto">
            <a:xfrm>
              <a:off x="6477000" y="4866382"/>
              <a:ext cx="1524000" cy="1015663"/>
            </a:xfrm>
            <a:prstGeom prst="rect">
              <a:avLst/>
            </a:prstGeom>
            <a:noFill/>
            <a:ln w="9525">
              <a:noFill/>
              <a:miter lim="800000"/>
              <a:headEnd/>
              <a:tailEnd/>
            </a:ln>
          </p:spPr>
          <p:txBody>
            <a:bodyPr>
              <a:spAutoFit/>
            </a:bodyPr>
            <a:lstStyle/>
            <a:p>
              <a:pPr algn="ctr"/>
              <a:r>
                <a:rPr lang="en-US" sz="2000">
                  <a:solidFill>
                    <a:schemeClr val="bg1"/>
                  </a:solidFill>
                  <a:latin typeface="Arial Black" pitchFamily="34" charset="0"/>
                </a:rPr>
                <a:t>5,200 </a:t>
              </a:r>
              <a:br>
                <a:rPr lang="en-US" sz="2000">
                  <a:solidFill>
                    <a:schemeClr val="bg1"/>
                  </a:solidFill>
                  <a:latin typeface="Arial Black" pitchFamily="34" charset="0"/>
                </a:rPr>
              </a:br>
              <a:r>
                <a:rPr lang="en-US" sz="2000">
                  <a:solidFill>
                    <a:schemeClr val="bg1"/>
                  </a:solidFill>
                  <a:latin typeface="Arial Black" pitchFamily="34" charset="0"/>
                </a:rPr>
                <a:t>acre campus</a:t>
              </a:r>
              <a:endParaRPr lang="en-US" sz="2000" i="1">
                <a:solidFill>
                  <a:schemeClr val="bg1"/>
                </a:solidFill>
                <a:latin typeface="Arial Black" pitchFamily="34" charset="0"/>
              </a:endParaRPr>
            </a:p>
          </p:txBody>
        </p:sp>
      </p:grpSp>
      <p:grpSp>
        <p:nvGrpSpPr>
          <p:cNvPr id="7178" name="Group 22"/>
          <p:cNvGrpSpPr>
            <a:grpSpLocks/>
          </p:cNvGrpSpPr>
          <p:nvPr/>
        </p:nvGrpSpPr>
        <p:grpSpPr bwMode="auto">
          <a:xfrm>
            <a:off x="5334000" y="5257800"/>
            <a:ext cx="1371600" cy="1371600"/>
            <a:chOff x="76200" y="3581400"/>
            <a:chExt cx="1371600" cy="1371600"/>
          </a:xfrm>
        </p:grpSpPr>
        <p:pic>
          <p:nvPicPr>
            <p:cNvPr id="7182" name="Picture 19" descr="MSU_shield_ORANGE_CMYK copy.gif"/>
            <p:cNvPicPr>
              <a:picLocks noChangeAspect="1"/>
            </p:cNvPicPr>
            <p:nvPr/>
          </p:nvPicPr>
          <p:blipFill>
            <a:blip r:embed="rId5" cstate="print"/>
            <a:srcRect/>
            <a:stretch>
              <a:fillRect/>
            </a:stretch>
          </p:blipFill>
          <p:spPr bwMode="auto">
            <a:xfrm>
              <a:off x="76200" y="3581400"/>
              <a:ext cx="1371600" cy="1371600"/>
            </a:xfrm>
            <a:prstGeom prst="rect">
              <a:avLst/>
            </a:prstGeom>
            <a:noFill/>
            <a:ln w="9525">
              <a:noFill/>
              <a:miter lim="800000"/>
              <a:headEnd/>
              <a:tailEnd/>
            </a:ln>
          </p:spPr>
        </p:pic>
        <p:sp>
          <p:nvSpPr>
            <p:cNvPr id="7183" name="TextBox 20"/>
            <p:cNvSpPr txBox="1">
              <a:spLocks noChangeArrowheads="1"/>
            </p:cNvSpPr>
            <p:nvPr/>
          </p:nvSpPr>
          <p:spPr bwMode="auto">
            <a:xfrm>
              <a:off x="76200" y="3733800"/>
              <a:ext cx="1371600" cy="1015663"/>
            </a:xfrm>
            <a:prstGeom prst="rect">
              <a:avLst/>
            </a:prstGeom>
            <a:noFill/>
            <a:ln w="9525">
              <a:noFill/>
              <a:miter lim="800000"/>
              <a:headEnd/>
              <a:tailEnd/>
            </a:ln>
          </p:spPr>
          <p:txBody>
            <a:bodyPr>
              <a:spAutoFit/>
            </a:bodyPr>
            <a:lstStyle/>
            <a:p>
              <a:pPr algn="ctr"/>
              <a:r>
                <a:rPr lang="en-US" sz="1600">
                  <a:solidFill>
                    <a:schemeClr val="bg1"/>
                  </a:solidFill>
                  <a:latin typeface="Arial Black" pitchFamily="34" charset="0"/>
                </a:rPr>
                <a:t>$405 million </a:t>
              </a:r>
              <a:r>
                <a:rPr lang="en-US" sz="1400">
                  <a:solidFill>
                    <a:schemeClr val="bg1"/>
                  </a:solidFill>
                </a:rPr>
                <a:t>sponsored</a:t>
              </a:r>
              <a:br>
                <a:rPr lang="en-US" sz="1400">
                  <a:solidFill>
                    <a:schemeClr val="bg1"/>
                  </a:solidFill>
                </a:rPr>
              </a:br>
              <a:r>
                <a:rPr lang="en-US" sz="1400">
                  <a:solidFill>
                    <a:schemeClr val="bg1"/>
                  </a:solidFill>
                </a:rPr>
                <a:t>research</a:t>
              </a:r>
            </a:p>
          </p:txBody>
        </p:sp>
      </p:grpSp>
      <p:grpSp>
        <p:nvGrpSpPr>
          <p:cNvPr id="7179" name="Group 24"/>
          <p:cNvGrpSpPr>
            <a:grpSpLocks/>
          </p:cNvGrpSpPr>
          <p:nvPr/>
        </p:nvGrpSpPr>
        <p:grpSpPr bwMode="auto">
          <a:xfrm>
            <a:off x="2438400" y="1447800"/>
            <a:ext cx="1371600" cy="1352550"/>
            <a:chOff x="0" y="3733800"/>
            <a:chExt cx="1371600" cy="1352550"/>
          </a:xfrm>
        </p:grpSpPr>
        <p:pic>
          <p:nvPicPr>
            <p:cNvPr id="7180" name="Picture 21" descr="MSU_shield_purple_CMYK copy.gif"/>
            <p:cNvPicPr>
              <a:picLocks noChangeAspect="1"/>
            </p:cNvPicPr>
            <p:nvPr/>
          </p:nvPicPr>
          <p:blipFill>
            <a:blip r:embed="rId7" cstate="print"/>
            <a:srcRect/>
            <a:stretch>
              <a:fillRect/>
            </a:stretch>
          </p:blipFill>
          <p:spPr bwMode="auto">
            <a:xfrm>
              <a:off x="0" y="3733800"/>
              <a:ext cx="1352550" cy="1352550"/>
            </a:xfrm>
            <a:prstGeom prst="rect">
              <a:avLst/>
            </a:prstGeom>
            <a:noFill/>
            <a:ln w="9525">
              <a:noFill/>
              <a:miter lim="800000"/>
              <a:headEnd/>
              <a:tailEnd/>
            </a:ln>
          </p:spPr>
        </p:pic>
        <p:sp>
          <p:nvSpPr>
            <p:cNvPr id="25" name="TextBox 24"/>
            <p:cNvSpPr txBox="1"/>
            <p:nvPr/>
          </p:nvSpPr>
          <p:spPr>
            <a:xfrm>
              <a:off x="0" y="4016375"/>
              <a:ext cx="1371600" cy="707886"/>
            </a:xfrm>
            <a:prstGeom prst="rect">
              <a:avLst/>
            </a:prstGeom>
            <a:noFill/>
          </p:spPr>
          <p:txBody>
            <a:bodyPr>
              <a:spAutoFit/>
            </a:bodyPr>
            <a:lstStyle/>
            <a:p>
              <a:pPr algn="ctr">
                <a:defRPr/>
              </a:pPr>
              <a:r>
                <a:rPr lang="en-US" sz="2000" dirty="0" smtClean="0">
                  <a:solidFill>
                    <a:schemeClr val="bg1"/>
                  </a:solidFill>
                  <a:latin typeface="Arial Black" pitchFamily="34" charset="0"/>
                </a:rPr>
                <a:t>47,000</a:t>
              </a:r>
              <a:r>
                <a:rPr lang="en-US" sz="2000" dirty="0">
                  <a:solidFill>
                    <a:schemeClr val="bg1"/>
                  </a:solidFill>
                  <a:latin typeface="+mn-lt"/>
                </a:rPr>
                <a:t/>
              </a:r>
              <a:br>
                <a:rPr lang="en-US" sz="2000" dirty="0">
                  <a:solidFill>
                    <a:schemeClr val="bg1"/>
                  </a:solidFill>
                  <a:latin typeface="+mn-lt"/>
                </a:rPr>
              </a:br>
              <a:r>
                <a:rPr lang="en-US" sz="2000" dirty="0">
                  <a:solidFill>
                    <a:schemeClr val="bg1"/>
                  </a:solidFill>
                  <a:latin typeface="+mn-lt"/>
                </a:rPr>
                <a:t>students</a:t>
              </a:r>
              <a:endParaRPr lang="en-US" sz="2000" dirty="0">
                <a:solidFill>
                  <a:schemeClr val="bg1"/>
                </a:solidFill>
              </a:endParaRPr>
            </a:p>
          </p:txBody>
        </p:sp>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143000"/>
            <a:ext cx="4038600" cy="5105400"/>
          </a:xfrm>
        </p:spPr>
        <p:txBody>
          <a:bodyPr/>
          <a:lstStyle/>
          <a:p>
            <a:r>
              <a:rPr lang="en-US" sz="5400" dirty="0" smtClean="0"/>
              <a:t>f</a:t>
            </a:r>
            <a:r>
              <a:rPr lang="en-US" sz="5400" dirty="0" smtClean="0"/>
              <a:t>rom </a:t>
            </a:r>
            <a:br>
              <a:rPr lang="en-US" sz="5400" dirty="0" smtClean="0"/>
            </a:br>
            <a:r>
              <a:rPr lang="en-US" sz="5400" dirty="0" smtClean="0"/>
              <a:t>land </a:t>
            </a:r>
            <a:r>
              <a:rPr lang="en-US" sz="5400" dirty="0" smtClean="0"/>
              <a:t>grant to world grant</a:t>
            </a:r>
            <a:endParaRPr lang="en-US" sz="5400" dirty="0"/>
          </a:p>
        </p:txBody>
      </p:sp>
      <p:pic>
        <p:nvPicPr>
          <p:cNvPr id="4" name="Content Placeholder 11" descr="iphone 086.jpg"/>
          <p:cNvPicPr>
            <a:picLocks noGrp="1" noChangeAspect="1"/>
          </p:cNvPicPr>
          <p:nvPr>
            <p:ph idx="1"/>
          </p:nvPr>
        </p:nvPicPr>
        <p:blipFill>
          <a:blip r:embed="rId3" cstate="print"/>
          <a:stretch>
            <a:fillRect/>
          </a:stretch>
        </p:blipFill>
        <p:spPr>
          <a:xfrm>
            <a:off x="0" y="1066800"/>
            <a:ext cx="2058292" cy="5791200"/>
          </a:xfrm>
        </p:spPr>
      </p:pic>
      <p:pic>
        <p:nvPicPr>
          <p:cNvPr id="5" name="Picture 4" descr="iphone 103.jpg"/>
          <p:cNvPicPr>
            <a:picLocks noChangeAspect="1"/>
          </p:cNvPicPr>
          <p:nvPr/>
        </p:nvPicPr>
        <p:blipFill>
          <a:blip r:embed="rId4" cstate="print"/>
          <a:stretch>
            <a:fillRect/>
          </a:stretch>
        </p:blipFill>
        <p:spPr>
          <a:xfrm>
            <a:off x="7010400" y="1089091"/>
            <a:ext cx="2133600" cy="5768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US" smtClean="0"/>
          </a:p>
        </p:txBody>
      </p:sp>
      <p:pic>
        <p:nvPicPr>
          <p:cNvPr id="8195" name="Content Placeholder 4" descr="intl center 20090610.DLT.5178.jpg"/>
          <p:cNvPicPr>
            <a:picLocks noGrp="1" noChangeAspect="1"/>
          </p:cNvPicPr>
          <p:nvPr>
            <p:ph idx="1"/>
          </p:nvPr>
        </p:nvPicPr>
        <p:blipFill>
          <a:blip r:embed="rId3" cstate="print"/>
          <a:srcRect b="4643"/>
          <a:stretch>
            <a:fillRect/>
          </a:stretch>
        </p:blipFill>
        <p:spPr>
          <a:xfrm>
            <a:off x="0" y="1066800"/>
            <a:ext cx="9144000" cy="5791200"/>
          </a:xfrm>
        </p:spPr>
      </p:pic>
      <p:grpSp>
        <p:nvGrpSpPr>
          <p:cNvPr id="8196" name="Group 28"/>
          <p:cNvGrpSpPr>
            <a:grpSpLocks/>
          </p:cNvGrpSpPr>
          <p:nvPr/>
        </p:nvGrpSpPr>
        <p:grpSpPr bwMode="auto">
          <a:xfrm>
            <a:off x="5562600" y="762000"/>
            <a:ext cx="2438400" cy="2438400"/>
            <a:chOff x="6400800" y="57150"/>
            <a:chExt cx="2438400" cy="2438400"/>
          </a:xfrm>
        </p:grpSpPr>
        <p:pic>
          <p:nvPicPr>
            <p:cNvPr id="8214" name="Picture 6" descr="MSU_shield_green_CMYK copy.gif"/>
            <p:cNvPicPr>
              <a:picLocks noChangeAspect="1"/>
            </p:cNvPicPr>
            <p:nvPr/>
          </p:nvPicPr>
          <p:blipFill>
            <a:blip r:embed="rId4" cstate="print"/>
            <a:srcRect/>
            <a:stretch>
              <a:fillRect/>
            </a:stretch>
          </p:blipFill>
          <p:spPr bwMode="auto">
            <a:xfrm>
              <a:off x="6400800" y="57150"/>
              <a:ext cx="2438400" cy="2438400"/>
            </a:xfrm>
            <a:prstGeom prst="rect">
              <a:avLst/>
            </a:prstGeom>
            <a:noFill/>
            <a:ln w="9525">
              <a:noFill/>
              <a:miter lim="800000"/>
              <a:headEnd/>
              <a:tailEnd/>
            </a:ln>
          </p:spPr>
        </p:pic>
        <p:sp>
          <p:nvSpPr>
            <p:cNvPr id="8215" name="TextBox 9"/>
            <p:cNvSpPr txBox="1">
              <a:spLocks noChangeArrowheads="1"/>
            </p:cNvSpPr>
            <p:nvPr/>
          </p:nvSpPr>
          <p:spPr bwMode="auto">
            <a:xfrm>
              <a:off x="6553200" y="381000"/>
              <a:ext cx="2209800" cy="1754326"/>
            </a:xfrm>
            <a:prstGeom prst="rect">
              <a:avLst/>
            </a:prstGeom>
            <a:noFill/>
            <a:ln w="9525">
              <a:noFill/>
              <a:miter lim="800000"/>
              <a:headEnd/>
              <a:tailEnd/>
            </a:ln>
          </p:spPr>
          <p:txBody>
            <a:bodyPr>
              <a:spAutoFit/>
            </a:bodyPr>
            <a:lstStyle/>
            <a:p>
              <a:pPr algn="ctr"/>
              <a:r>
                <a:rPr lang="en-US">
                  <a:solidFill>
                    <a:schemeClr val="bg1"/>
                  </a:solidFill>
                  <a:latin typeface="Arial Black" pitchFamily="34" charset="0"/>
                </a:rPr>
                <a:t>“MSU is </a:t>
              </a:r>
              <a:r>
                <a:rPr lang="en-US">
                  <a:solidFill>
                    <a:schemeClr val="bg1"/>
                  </a:solidFill>
                </a:rPr>
                <a:t/>
              </a:r>
              <a:br>
                <a:rPr lang="en-US">
                  <a:solidFill>
                    <a:schemeClr val="bg1"/>
                  </a:solidFill>
                </a:rPr>
              </a:br>
              <a:r>
                <a:rPr lang="en-US">
                  <a:solidFill>
                    <a:schemeClr val="bg1"/>
                  </a:solidFill>
                </a:rPr>
                <a:t>a university not only for the people of Michigan </a:t>
              </a:r>
              <a:br>
                <a:rPr lang="en-US">
                  <a:solidFill>
                    <a:schemeClr val="bg1"/>
                  </a:solidFill>
                </a:rPr>
              </a:br>
              <a:r>
                <a:rPr lang="en-US">
                  <a:solidFill>
                    <a:schemeClr val="bg1"/>
                  </a:solidFill>
                  <a:latin typeface="Arial Black" pitchFamily="34" charset="0"/>
                </a:rPr>
                <a:t>but also for the world”</a:t>
              </a:r>
            </a:p>
          </p:txBody>
        </p:sp>
      </p:grpSp>
      <p:grpSp>
        <p:nvGrpSpPr>
          <p:cNvPr id="8197" name="Group 27"/>
          <p:cNvGrpSpPr>
            <a:grpSpLocks/>
          </p:cNvGrpSpPr>
          <p:nvPr/>
        </p:nvGrpSpPr>
        <p:grpSpPr bwMode="auto">
          <a:xfrm>
            <a:off x="7543800" y="2209800"/>
            <a:ext cx="1600200" cy="1600200"/>
            <a:chOff x="5105400" y="1371600"/>
            <a:chExt cx="1600200" cy="1600200"/>
          </a:xfrm>
        </p:grpSpPr>
        <p:pic>
          <p:nvPicPr>
            <p:cNvPr id="8212" name="Picture 8" descr="MSU_shield_ORANGE_CMYK copy.gif"/>
            <p:cNvPicPr>
              <a:picLocks noChangeAspect="1"/>
            </p:cNvPicPr>
            <p:nvPr/>
          </p:nvPicPr>
          <p:blipFill>
            <a:blip r:embed="rId5" cstate="print"/>
            <a:srcRect/>
            <a:stretch>
              <a:fillRect/>
            </a:stretch>
          </p:blipFill>
          <p:spPr bwMode="auto">
            <a:xfrm>
              <a:off x="5105400" y="1371600"/>
              <a:ext cx="1600200" cy="1600200"/>
            </a:xfrm>
            <a:prstGeom prst="rect">
              <a:avLst/>
            </a:prstGeom>
            <a:noFill/>
            <a:ln w="9525">
              <a:noFill/>
              <a:miter lim="800000"/>
              <a:headEnd/>
              <a:tailEnd/>
            </a:ln>
          </p:spPr>
        </p:pic>
        <p:sp>
          <p:nvSpPr>
            <p:cNvPr id="8213" name="TextBox 10"/>
            <p:cNvSpPr txBox="1">
              <a:spLocks noChangeArrowheads="1"/>
            </p:cNvSpPr>
            <p:nvPr/>
          </p:nvSpPr>
          <p:spPr bwMode="auto">
            <a:xfrm>
              <a:off x="5105400" y="1752600"/>
              <a:ext cx="1600200" cy="830997"/>
            </a:xfrm>
            <a:prstGeom prst="rect">
              <a:avLst/>
            </a:prstGeom>
            <a:noFill/>
            <a:ln w="9525">
              <a:noFill/>
              <a:miter lim="800000"/>
              <a:headEnd/>
              <a:tailEnd/>
            </a:ln>
          </p:spPr>
          <p:txBody>
            <a:bodyPr>
              <a:spAutoFit/>
            </a:bodyPr>
            <a:lstStyle/>
            <a:p>
              <a:pPr algn="ctr"/>
              <a:r>
                <a:rPr lang="en-US" sz="1600">
                  <a:solidFill>
                    <a:schemeClr val="bg1"/>
                  </a:solidFill>
                  <a:latin typeface="Arial Black" pitchFamily="34" charset="0"/>
                </a:rPr>
                <a:t>1</a:t>
              </a:r>
              <a:r>
                <a:rPr lang="en-US" sz="1600" baseline="30000">
                  <a:solidFill>
                    <a:schemeClr val="bg1"/>
                  </a:solidFill>
                  <a:latin typeface="Arial Black" pitchFamily="34" charset="0"/>
                </a:rPr>
                <a:t>st</a:t>
              </a:r>
              <a:r>
                <a:rPr lang="en-US" sz="1600">
                  <a:solidFill>
                    <a:schemeClr val="bg1"/>
                  </a:solidFill>
                  <a:latin typeface="Arial Black" pitchFamily="34" charset="0"/>
                </a:rPr>
                <a:t> DEAN</a:t>
              </a:r>
              <a:br>
                <a:rPr lang="en-US" sz="1600">
                  <a:solidFill>
                    <a:schemeClr val="bg1"/>
                  </a:solidFill>
                  <a:latin typeface="Arial Black" pitchFamily="34" charset="0"/>
                </a:rPr>
              </a:br>
              <a:r>
                <a:rPr lang="en-US" sz="1600">
                  <a:solidFill>
                    <a:schemeClr val="bg1"/>
                  </a:solidFill>
                </a:rPr>
                <a:t>of International  Programs</a:t>
              </a:r>
            </a:p>
          </p:txBody>
        </p:sp>
      </p:grpSp>
      <p:grpSp>
        <p:nvGrpSpPr>
          <p:cNvPr id="8198" name="Group 26"/>
          <p:cNvGrpSpPr>
            <a:grpSpLocks/>
          </p:cNvGrpSpPr>
          <p:nvPr/>
        </p:nvGrpSpPr>
        <p:grpSpPr bwMode="auto">
          <a:xfrm>
            <a:off x="1447800" y="2438400"/>
            <a:ext cx="1600200" cy="1600200"/>
            <a:chOff x="6400800" y="2743200"/>
            <a:chExt cx="1600200" cy="1600200"/>
          </a:xfrm>
        </p:grpSpPr>
        <p:pic>
          <p:nvPicPr>
            <p:cNvPr id="8210" name="Picture 7" descr="MSU_shield_blue_CMYK copy.gif"/>
            <p:cNvPicPr>
              <a:picLocks noChangeAspect="1"/>
            </p:cNvPicPr>
            <p:nvPr/>
          </p:nvPicPr>
          <p:blipFill>
            <a:blip r:embed="rId6" cstate="print"/>
            <a:srcRect/>
            <a:stretch>
              <a:fillRect/>
            </a:stretch>
          </p:blipFill>
          <p:spPr bwMode="auto">
            <a:xfrm>
              <a:off x="6400800" y="2743200"/>
              <a:ext cx="1600200" cy="1600200"/>
            </a:xfrm>
            <a:prstGeom prst="rect">
              <a:avLst/>
            </a:prstGeom>
            <a:noFill/>
            <a:ln w="9525">
              <a:noFill/>
              <a:miter lim="800000"/>
              <a:headEnd/>
              <a:tailEnd/>
            </a:ln>
          </p:spPr>
        </p:pic>
        <p:sp>
          <p:nvSpPr>
            <p:cNvPr id="12" name="TextBox 11"/>
            <p:cNvSpPr txBox="1"/>
            <p:nvPr/>
          </p:nvSpPr>
          <p:spPr>
            <a:xfrm>
              <a:off x="6400800" y="2895600"/>
              <a:ext cx="1600200" cy="1138238"/>
            </a:xfrm>
            <a:prstGeom prst="rect">
              <a:avLst/>
            </a:prstGeom>
            <a:noFill/>
          </p:spPr>
          <p:txBody>
            <a:bodyPr>
              <a:spAutoFit/>
            </a:bodyPr>
            <a:lstStyle/>
            <a:p>
              <a:pPr algn="ctr">
                <a:defRPr/>
              </a:pPr>
              <a:r>
                <a:rPr lang="en-US" dirty="0">
                  <a:solidFill>
                    <a:schemeClr val="bg1"/>
                  </a:solidFill>
                  <a:latin typeface="+mn-lt"/>
                </a:rPr>
                <a:t>More than </a:t>
              </a:r>
              <a:br>
                <a:rPr lang="en-US" dirty="0">
                  <a:solidFill>
                    <a:schemeClr val="bg1"/>
                  </a:solidFill>
                  <a:latin typeface="+mn-lt"/>
                </a:rPr>
              </a:br>
              <a:r>
                <a:rPr lang="en-US" dirty="0">
                  <a:solidFill>
                    <a:schemeClr val="bg1"/>
                  </a:solidFill>
                  <a:latin typeface="Arial Black" pitchFamily="34" charset="0"/>
                </a:rPr>
                <a:t>50 </a:t>
              </a:r>
              <a:r>
                <a:rPr lang="en-US" sz="1600" dirty="0">
                  <a:solidFill>
                    <a:schemeClr val="bg1"/>
                  </a:solidFill>
                  <a:latin typeface="Arial Black" pitchFamily="34" charset="0"/>
                </a:rPr>
                <a:t>YEARS</a:t>
              </a:r>
              <a:br>
                <a:rPr lang="en-US" sz="1600" dirty="0">
                  <a:solidFill>
                    <a:schemeClr val="bg1"/>
                  </a:solidFill>
                  <a:latin typeface="Arial Black" pitchFamily="34" charset="0"/>
                </a:rPr>
              </a:br>
              <a:r>
                <a:rPr lang="en-US" sz="1600" dirty="0">
                  <a:solidFill>
                    <a:schemeClr val="bg1"/>
                  </a:solidFill>
                </a:rPr>
                <a:t>of International  programming</a:t>
              </a:r>
            </a:p>
          </p:txBody>
        </p:sp>
      </p:grpSp>
      <p:grpSp>
        <p:nvGrpSpPr>
          <p:cNvPr id="8199" name="Group 25"/>
          <p:cNvGrpSpPr>
            <a:grpSpLocks/>
          </p:cNvGrpSpPr>
          <p:nvPr/>
        </p:nvGrpSpPr>
        <p:grpSpPr bwMode="auto">
          <a:xfrm>
            <a:off x="4876800" y="4800600"/>
            <a:ext cx="1752600" cy="1752600"/>
            <a:chOff x="5029200" y="3657600"/>
            <a:chExt cx="1752600" cy="1752600"/>
          </a:xfrm>
        </p:grpSpPr>
        <p:pic>
          <p:nvPicPr>
            <p:cNvPr id="8208" name="Picture 12" descr="MSU_shield_purple_CMYK copy.gif"/>
            <p:cNvPicPr>
              <a:picLocks noChangeAspect="1"/>
            </p:cNvPicPr>
            <p:nvPr/>
          </p:nvPicPr>
          <p:blipFill>
            <a:blip r:embed="rId7" cstate="print"/>
            <a:srcRect/>
            <a:stretch>
              <a:fillRect/>
            </a:stretch>
          </p:blipFill>
          <p:spPr bwMode="auto">
            <a:xfrm>
              <a:off x="5029200" y="3657600"/>
              <a:ext cx="1752600" cy="1752600"/>
            </a:xfrm>
            <a:prstGeom prst="rect">
              <a:avLst/>
            </a:prstGeom>
            <a:noFill/>
            <a:ln w="9525">
              <a:noFill/>
              <a:miter lim="800000"/>
              <a:headEnd/>
              <a:tailEnd/>
            </a:ln>
          </p:spPr>
        </p:pic>
        <p:sp>
          <p:nvSpPr>
            <p:cNvPr id="8209" name="TextBox 13"/>
            <p:cNvSpPr txBox="1">
              <a:spLocks noChangeArrowheads="1"/>
            </p:cNvSpPr>
            <p:nvPr/>
          </p:nvSpPr>
          <p:spPr bwMode="auto">
            <a:xfrm>
              <a:off x="5029200" y="3962400"/>
              <a:ext cx="1752600" cy="1200329"/>
            </a:xfrm>
            <a:prstGeom prst="rect">
              <a:avLst/>
            </a:prstGeom>
            <a:noFill/>
            <a:ln w="9525">
              <a:noFill/>
              <a:miter lim="800000"/>
              <a:headEnd/>
              <a:tailEnd/>
            </a:ln>
          </p:spPr>
          <p:txBody>
            <a:bodyPr>
              <a:spAutoFit/>
            </a:bodyPr>
            <a:lstStyle/>
            <a:p>
              <a:pPr algn="ctr"/>
              <a:r>
                <a:rPr lang="en-US">
                  <a:solidFill>
                    <a:schemeClr val="bg1"/>
                  </a:solidFill>
                  <a:latin typeface="Arial Black" pitchFamily="34" charset="0"/>
                </a:rPr>
                <a:t>Ambitious</a:t>
              </a:r>
              <a:r>
                <a:rPr lang="en-US">
                  <a:solidFill>
                    <a:schemeClr val="bg1"/>
                  </a:solidFill>
                </a:rPr>
                <a:t/>
              </a:r>
              <a:br>
                <a:rPr lang="en-US">
                  <a:solidFill>
                    <a:schemeClr val="bg1"/>
                  </a:solidFill>
                </a:rPr>
              </a:br>
              <a:r>
                <a:rPr lang="en-US">
                  <a:solidFill>
                    <a:schemeClr val="bg1"/>
                  </a:solidFill>
                </a:rPr>
                <a:t>goals for </a:t>
              </a:r>
              <a:br>
                <a:rPr lang="en-US">
                  <a:solidFill>
                    <a:schemeClr val="bg1"/>
                  </a:solidFill>
                </a:rPr>
              </a:br>
              <a:r>
                <a:rPr lang="en-US">
                  <a:solidFill>
                    <a:schemeClr val="bg1"/>
                  </a:solidFill>
                </a:rPr>
                <a:t>study abroad</a:t>
              </a:r>
              <a:br>
                <a:rPr lang="en-US">
                  <a:solidFill>
                    <a:schemeClr val="bg1"/>
                  </a:solidFill>
                </a:rPr>
              </a:br>
              <a:r>
                <a:rPr lang="en-US">
                  <a:solidFill>
                    <a:schemeClr val="bg1"/>
                  </a:solidFill>
                </a:rPr>
                <a:t>set in 1995</a:t>
              </a:r>
            </a:p>
          </p:txBody>
        </p:sp>
      </p:grpSp>
      <p:pic>
        <p:nvPicPr>
          <p:cNvPr id="8200" name="Picture 14" descr="MSU_shield_green_CMYK copy.gif"/>
          <p:cNvPicPr>
            <a:picLocks noChangeAspect="1"/>
          </p:cNvPicPr>
          <p:nvPr/>
        </p:nvPicPr>
        <p:blipFill>
          <a:blip r:embed="rId4" cstate="print"/>
          <a:srcRect/>
          <a:stretch>
            <a:fillRect/>
          </a:stretch>
        </p:blipFill>
        <p:spPr bwMode="auto">
          <a:xfrm>
            <a:off x="76200" y="1066800"/>
            <a:ext cx="1905000" cy="1905000"/>
          </a:xfrm>
          <a:prstGeom prst="rect">
            <a:avLst/>
          </a:prstGeom>
          <a:noFill/>
          <a:ln w="9525">
            <a:noFill/>
            <a:miter lim="800000"/>
            <a:headEnd/>
            <a:tailEnd/>
          </a:ln>
        </p:spPr>
      </p:pic>
      <p:sp>
        <p:nvSpPr>
          <p:cNvPr id="4112" name="TextBox 17"/>
          <p:cNvSpPr txBox="1">
            <a:spLocks noChangeArrowheads="1"/>
          </p:cNvSpPr>
          <p:nvPr/>
        </p:nvSpPr>
        <p:spPr bwMode="auto">
          <a:xfrm>
            <a:off x="0" y="1219200"/>
            <a:ext cx="1981200" cy="1816100"/>
          </a:xfrm>
          <a:prstGeom prst="rect">
            <a:avLst/>
          </a:prstGeom>
          <a:noFill/>
          <a:ln w="9525">
            <a:noFill/>
            <a:miter lim="800000"/>
            <a:headEnd/>
            <a:tailEnd/>
          </a:ln>
        </p:spPr>
        <p:txBody>
          <a:bodyPr>
            <a:spAutoFit/>
          </a:bodyPr>
          <a:lstStyle/>
          <a:p>
            <a:pPr algn="ctr">
              <a:defRPr/>
            </a:pPr>
            <a:r>
              <a:rPr lang="en-US" sz="1600" dirty="0">
                <a:solidFill>
                  <a:schemeClr val="bg1"/>
                </a:solidFill>
                <a:latin typeface="Arial Black" pitchFamily="34" charset="0"/>
              </a:rPr>
              <a:t>$ 61 million</a:t>
            </a:r>
          </a:p>
          <a:p>
            <a:pPr algn="ctr">
              <a:defRPr/>
            </a:pPr>
            <a:r>
              <a:rPr lang="en-US" sz="1600" dirty="0">
                <a:solidFill>
                  <a:schemeClr val="bg1"/>
                </a:solidFill>
                <a:latin typeface="+mn-lt"/>
              </a:rPr>
              <a:t>of MSU’s instructional budget is dedicated to international programming</a:t>
            </a:r>
            <a:br>
              <a:rPr lang="en-US" sz="1600" dirty="0">
                <a:solidFill>
                  <a:schemeClr val="bg1"/>
                </a:solidFill>
                <a:latin typeface="+mn-lt"/>
              </a:rPr>
            </a:br>
            <a:endParaRPr lang="en-US" sz="1600" i="1" dirty="0">
              <a:solidFill>
                <a:schemeClr val="bg1"/>
              </a:solidFill>
              <a:latin typeface="+mn-lt"/>
            </a:endParaRPr>
          </a:p>
        </p:txBody>
      </p:sp>
      <p:grpSp>
        <p:nvGrpSpPr>
          <p:cNvPr id="8202" name="Group 22"/>
          <p:cNvGrpSpPr>
            <a:grpSpLocks/>
          </p:cNvGrpSpPr>
          <p:nvPr/>
        </p:nvGrpSpPr>
        <p:grpSpPr bwMode="auto">
          <a:xfrm>
            <a:off x="3657600" y="4876800"/>
            <a:ext cx="1371600" cy="1371600"/>
            <a:chOff x="76200" y="3581400"/>
            <a:chExt cx="1371600" cy="1371600"/>
          </a:xfrm>
        </p:grpSpPr>
        <p:pic>
          <p:nvPicPr>
            <p:cNvPr id="8206" name="Picture 19" descr="MSU_shield_ORANGE_CMYK copy.gif"/>
            <p:cNvPicPr>
              <a:picLocks noChangeAspect="1"/>
            </p:cNvPicPr>
            <p:nvPr/>
          </p:nvPicPr>
          <p:blipFill>
            <a:blip r:embed="rId5" cstate="print"/>
            <a:srcRect/>
            <a:stretch>
              <a:fillRect/>
            </a:stretch>
          </p:blipFill>
          <p:spPr bwMode="auto">
            <a:xfrm>
              <a:off x="76200" y="3581400"/>
              <a:ext cx="1371600" cy="1371600"/>
            </a:xfrm>
            <a:prstGeom prst="rect">
              <a:avLst/>
            </a:prstGeom>
            <a:noFill/>
            <a:ln w="9525">
              <a:noFill/>
              <a:miter lim="800000"/>
              <a:headEnd/>
              <a:tailEnd/>
            </a:ln>
          </p:spPr>
        </p:pic>
        <p:sp>
          <p:nvSpPr>
            <p:cNvPr id="8207" name="TextBox 20"/>
            <p:cNvSpPr txBox="1">
              <a:spLocks noChangeArrowheads="1"/>
            </p:cNvSpPr>
            <p:nvPr/>
          </p:nvSpPr>
          <p:spPr bwMode="auto">
            <a:xfrm>
              <a:off x="76200" y="3733800"/>
              <a:ext cx="1371600" cy="984885"/>
            </a:xfrm>
            <a:prstGeom prst="rect">
              <a:avLst/>
            </a:prstGeom>
            <a:noFill/>
            <a:ln w="9525">
              <a:noFill/>
              <a:miter lim="800000"/>
              <a:headEnd/>
              <a:tailEnd/>
            </a:ln>
          </p:spPr>
          <p:txBody>
            <a:bodyPr>
              <a:spAutoFit/>
            </a:bodyPr>
            <a:lstStyle/>
            <a:p>
              <a:pPr algn="ctr"/>
              <a:r>
                <a:rPr lang="en-US" sz="1600">
                  <a:solidFill>
                    <a:schemeClr val="bg1"/>
                  </a:solidFill>
                  <a:latin typeface="Arial Black" pitchFamily="34" charset="0"/>
                </a:rPr>
                <a:t>TOP 10</a:t>
              </a:r>
              <a:br>
                <a:rPr lang="en-US" sz="1600">
                  <a:solidFill>
                    <a:schemeClr val="bg1"/>
                  </a:solidFill>
                  <a:latin typeface="Arial Black" pitchFamily="34" charset="0"/>
                </a:rPr>
              </a:br>
              <a:r>
                <a:rPr lang="en-US" sz="1400">
                  <a:solidFill>
                    <a:schemeClr val="bg1"/>
                  </a:solidFill>
                </a:rPr>
                <a:t>International  student enrollment</a:t>
              </a:r>
            </a:p>
          </p:txBody>
        </p:sp>
      </p:grpSp>
      <p:grpSp>
        <p:nvGrpSpPr>
          <p:cNvPr id="8203" name="Group 24"/>
          <p:cNvGrpSpPr>
            <a:grpSpLocks/>
          </p:cNvGrpSpPr>
          <p:nvPr/>
        </p:nvGrpSpPr>
        <p:grpSpPr bwMode="auto">
          <a:xfrm>
            <a:off x="2438400" y="1447800"/>
            <a:ext cx="1371600" cy="1352550"/>
            <a:chOff x="0" y="3733800"/>
            <a:chExt cx="1371600" cy="1352550"/>
          </a:xfrm>
        </p:grpSpPr>
        <p:pic>
          <p:nvPicPr>
            <p:cNvPr id="8204" name="Picture 21" descr="MSU_shield_purple_CMYK copy.gif"/>
            <p:cNvPicPr>
              <a:picLocks noChangeAspect="1"/>
            </p:cNvPicPr>
            <p:nvPr/>
          </p:nvPicPr>
          <p:blipFill>
            <a:blip r:embed="rId7" cstate="print"/>
            <a:srcRect/>
            <a:stretch>
              <a:fillRect/>
            </a:stretch>
          </p:blipFill>
          <p:spPr bwMode="auto">
            <a:xfrm>
              <a:off x="0" y="3733800"/>
              <a:ext cx="1352550" cy="1352550"/>
            </a:xfrm>
            <a:prstGeom prst="rect">
              <a:avLst/>
            </a:prstGeom>
            <a:noFill/>
            <a:ln w="9525">
              <a:noFill/>
              <a:miter lim="800000"/>
              <a:headEnd/>
              <a:tailEnd/>
            </a:ln>
          </p:spPr>
        </p:pic>
        <p:sp>
          <p:nvSpPr>
            <p:cNvPr id="24" name="TextBox 23"/>
            <p:cNvSpPr txBox="1"/>
            <p:nvPr/>
          </p:nvSpPr>
          <p:spPr>
            <a:xfrm>
              <a:off x="0" y="3886200"/>
              <a:ext cx="1371600" cy="1077913"/>
            </a:xfrm>
            <a:prstGeom prst="rect">
              <a:avLst/>
            </a:prstGeom>
            <a:noFill/>
          </p:spPr>
          <p:txBody>
            <a:bodyPr>
              <a:spAutoFit/>
            </a:bodyPr>
            <a:lstStyle/>
            <a:p>
              <a:pPr algn="ctr">
                <a:defRPr/>
              </a:pPr>
              <a:r>
                <a:rPr lang="en-US" sz="1400" dirty="0">
                  <a:solidFill>
                    <a:schemeClr val="bg1"/>
                  </a:solidFill>
                  <a:latin typeface="+mn-lt"/>
                </a:rPr>
                <a:t>More than</a:t>
              </a:r>
              <a:r>
                <a:rPr lang="en-US" sz="1600" dirty="0">
                  <a:solidFill>
                    <a:schemeClr val="bg1"/>
                  </a:solidFill>
                  <a:latin typeface="Arial Black" pitchFamily="34" charset="0"/>
                </a:rPr>
                <a:t/>
              </a:r>
              <a:br>
                <a:rPr lang="en-US" sz="1600" dirty="0">
                  <a:solidFill>
                    <a:schemeClr val="bg1"/>
                  </a:solidFill>
                  <a:latin typeface="Arial Black" pitchFamily="34" charset="0"/>
                </a:rPr>
              </a:br>
              <a:r>
                <a:rPr lang="en-US" sz="1600" dirty="0">
                  <a:solidFill>
                    <a:schemeClr val="bg1"/>
                  </a:solidFill>
                  <a:latin typeface="Arial Black" pitchFamily="34" charset="0"/>
                </a:rPr>
                <a:t>180 </a:t>
              </a:r>
              <a:r>
                <a:rPr lang="en-US" sz="1600" dirty="0">
                  <a:solidFill>
                    <a:schemeClr val="bg1"/>
                  </a:solidFill>
                </a:rPr>
                <a:t>International  Partners</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US" smtClean="0"/>
          </a:p>
        </p:txBody>
      </p:sp>
      <p:pic>
        <p:nvPicPr>
          <p:cNvPr id="9219" name="Content Placeholder 3" descr="3RD_PLACE_ECUADOR%20-%20Quilotoa_La_Laguna_Quiolotoa_C_Harder_140.jpg"/>
          <p:cNvPicPr>
            <a:picLocks noGrp="1" noChangeAspect="1"/>
          </p:cNvPicPr>
          <p:nvPr>
            <p:ph idx="1"/>
          </p:nvPr>
        </p:nvPicPr>
        <p:blipFill>
          <a:blip r:embed="rId3" cstate="print"/>
          <a:srcRect t="4446" b="9949"/>
          <a:stretch>
            <a:fillRect/>
          </a:stretch>
        </p:blipFill>
        <p:spPr>
          <a:xfrm>
            <a:off x="-36513" y="990600"/>
            <a:ext cx="9256713" cy="5943600"/>
          </a:xfrm>
        </p:spPr>
      </p:pic>
      <p:grpSp>
        <p:nvGrpSpPr>
          <p:cNvPr id="9220" name="Group 4"/>
          <p:cNvGrpSpPr>
            <a:grpSpLocks/>
          </p:cNvGrpSpPr>
          <p:nvPr/>
        </p:nvGrpSpPr>
        <p:grpSpPr bwMode="auto">
          <a:xfrm>
            <a:off x="533400" y="4038600"/>
            <a:ext cx="2438400" cy="2438400"/>
            <a:chOff x="6400800" y="57150"/>
            <a:chExt cx="2438400" cy="2438400"/>
          </a:xfrm>
        </p:grpSpPr>
        <p:pic>
          <p:nvPicPr>
            <p:cNvPr id="9233" name="Picture 5" descr="MSU_shield_green_CMYK copy.gif"/>
            <p:cNvPicPr>
              <a:picLocks noChangeAspect="1"/>
            </p:cNvPicPr>
            <p:nvPr/>
          </p:nvPicPr>
          <p:blipFill>
            <a:blip r:embed="rId4" cstate="print"/>
            <a:srcRect/>
            <a:stretch>
              <a:fillRect/>
            </a:stretch>
          </p:blipFill>
          <p:spPr bwMode="auto">
            <a:xfrm>
              <a:off x="6400800" y="57150"/>
              <a:ext cx="2438400" cy="2438400"/>
            </a:xfrm>
            <a:prstGeom prst="rect">
              <a:avLst/>
            </a:prstGeom>
            <a:noFill/>
            <a:ln w="9525">
              <a:noFill/>
              <a:miter lim="800000"/>
              <a:headEnd/>
              <a:tailEnd/>
            </a:ln>
          </p:spPr>
        </p:pic>
        <p:sp>
          <p:nvSpPr>
            <p:cNvPr id="7" name="TextBox 6"/>
            <p:cNvSpPr txBox="1"/>
            <p:nvPr/>
          </p:nvSpPr>
          <p:spPr>
            <a:xfrm>
              <a:off x="6400800" y="436563"/>
              <a:ext cx="2438400" cy="1754187"/>
            </a:xfrm>
            <a:prstGeom prst="rect">
              <a:avLst/>
            </a:prstGeom>
            <a:noFill/>
          </p:spPr>
          <p:txBody>
            <a:bodyPr>
              <a:spAutoFit/>
            </a:bodyPr>
            <a:lstStyle/>
            <a:p>
              <a:pPr algn="ctr">
                <a:defRPr/>
              </a:pPr>
              <a:r>
                <a:rPr lang="en-US" sz="2000" dirty="0">
                  <a:solidFill>
                    <a:schemeClr val="bg1"/>
                  </a:solidFill>
                  <a:latin typeface="+mn-lt"/>
                </a:rPr>
                <a:t>MSU sends</a:t>
              </a:r>
              <a:r>
                <a:rPr lang="en-US" sz="2400" dirty="0">
                  <a:solidFill>
                    <a:schemeClr val="bg1"/>
                  </a:solidFill>
                  <a:latin typeface="Arial Black" pitchFamily="34" charset="0"/>
                </a:rPr>
                <a:t/>
              </a:r>
              <a:br>
                <a:rPr lang="en-US" sz="2400" dirty="0">
                  <a:solidFill>
                    <a:schemeClr val="bg1"/>
                  </a:solidFill>
                  <a:latin typeface="Arial Black" pitchFamily="34" charset="0"/>
                </a:rPr>
              </a:br>
              <a:r>
                <a:rPr lang="en-US" sz="2400" dirty="0">
                  <a:solidFill>
                    <a:schemeClr val="bg1"/>
                  </a:solidFill>
                  <a:latin typeface="Arial Black" pitchFamily="34" charset="0"/>
                </a:rPr>
                <a:t>3,000 </a:t>
              </a:r>
              <a:r>
                <a:rPr lang="en-US" sz="2000" dirty="0">
                  <a:solidFill>
                    <a:schemeClr val="bg1"/>
                  </a:solidFill>
                  <a:latin typeface="Arial Black" pitchFamily="34" charset="0"/>
                </a:rPr>
                <a:t>students</a:t>
              </a:r>
              <a:r>
                <a:rPr lang="en-US" dirty="0">
                  <a:solidFill>
                    <a:schemeClr val="bg1"/>
                  </a:solidFill>
                </a:rPr>
                <a:t> </a:t>
              </a:r>
              <a:r>
                <a:rPr lang="en-US" sz="2000" dirty="0">
                  <a:solidFill>
                    <a:schemeClr val="bg1"/>
                  </a:solidFill>
                </a:rPr>
                <a:t>abroad on nearly 300 programs to all 7 continents</a:t>
              </a:r>
              <a:endParaRPr lang="en-US" sz="2000" dirty="0">
                <a:solidFill>
                  <a:schemeClr val="bg1"/>
                </a:solidFill>
                <a:latin typeface="Arial Black" pitchFamily="34" charset="0"/>
              </a:endParaRPr>
            </a:p>
          </p:txBody>
        </p:sp>
      </p:grpSp>
      <p:grpSp>
        <p:nvGrpSpPr>
          <p:cNvPr id="9221" name="Group 7"/>
          <p:cNvGrpSpPr>
            <a:grpSpLocks/>
          </p:cNvGrpSpPr>
          <p:nvPr/>
        </p:nvGrpSpPr>
        <p:grpSpPr bwMode="auto">
          <a:xfrm>
            <a:off x="2743200" y="5257800"/>
            <a:ext cx="1600200" cy="1600200"/>
            <a:chOff x="5105400" y="1371600"/>
            <a:chExt cx="1600200" cy="1600200"/>
          </a:xfrm>
        </p:grpSpPr>
        <p:pic>
          <p:nvPicPr>
            <p:cNvPr id="9231" name="Picture 8" descr="MSU_shield_ORANGE_CMYK copy.gif"/>
            <p:cNvPicPr>
              <a:picLocks noChangeAspect="1"/>
            </p:cNvPicPr>
            <p:nvPr/>
          </p:nvPicPr>
          <p:blipFill>
            <a:blip r:embed="rId5" cstate="print"/>
            <a:srcRect/>
            <a:stretch>
              <a:fillRect/>
            </a:stretch>
          </p:blipFill>
          <p:spPr bwMode="auto">
            <a:xfrm>
              <a:off x="5105400" y="1371600"/>
              <a:ext cx="1600200" cy="1600200"/>
            </a:xfrm>
            <a:prstGeom prst="rect">
              <a:avLst/>
            </a:prstGeom>
            <a:noFill/>
            <a:ln w="9525">
              <a:noFill/>
              <a:miter lim="800000"/>
              <a:headEnd/>
              <a:tailEnd/>
            </a:ln>
          </p:spPr>
        </p:pic>
        <p:sp>
          <p:nvSpPr>
            <p:cNvPr id="9232" name="TextBox 9"/>
            <p:cNvSpPr txBox="1">
              <a:spLocks noChangeArrowheads="1"/>
            </p:cNvSpPr>
            <p:nvPr/>
          </p:nvSpPr>
          <p:spPr bwMode="auto">
            <a:xfrm>
              <a:off x="5105400" y="1752600"/>
              <a:ext cx="1600200" cy="830997"/>
            </a:xfrm>
            <a:prstGeom prst="rect">
              <a:avLst/>
            </a:prstGeom>
            <a:noFill/>
            <a:ln w="9525">
              <a:noFill/>
              <a:miter lim="800000"/>
              <a:headEnd/>
              <a:tailEnd/>
            </a:ln>
          </p:spPr>
          <p:txBody>
            <a:bodyPr>
              <a:spAutoFit/>
            </a:bodyPr>
            <a:lstStyle/>
            <a:p>
              <a:pPr algn="ctr"/>
              <a:r>
                <a:rPr lang="en-US" sz="1600" dirty="0">
                  <a:solidFill>
                    <a:schemeClr val="bg1"/>
                  </a:solidFill>
                  <a:latin typeface="Arial Black" pitchFamily="34" charset="0"/>
                </a:rPr>
                <a:t>1/3 of MSU</a:t>
              </a:r>
              <a:br>
                <a:rPr lang="en-US" sz="1600" dirty="0">
                  <a:solidFill>
                    <a:schemeClr val="bg1"/>
                  </a:solidFill>
                  <a:latin typeface="Arial Black" pitchFamily="34" charset="0"/>
                </a:rPr>
              </a:br>
              <a:r>
                <a:rPr lang="en-US" sz="1600" dirty="0">
                  <a:solidFill>
                    <a:schemeClr val="bg1"/>
                  </a:solidFill>
                </a:rPr>
                <a:t>undergraduate</a:t>
              </a:r>
              <a:br>
                <a:rPr lang="en-US" sz="1600" dirty="0">
                  <a:solidFill>
                    <a:schemeClr val="bg1"/>
                  </a:solidFill>
                </a:rPr>
              </a:br>
              <a:r>
                <a:rPr lang="en-US" sz="1600" dirty="0">
                  <a:solidFill>
                    <a:schemeClr val="bg1"/>
                  </a:solidFill>
                </a:rPr>
                <a:t>students</a:t>
              </a:r>
            </a:p>
          </p:txBody>
        </p:sp>
      </p:grpSp>
      <p:grpSp>
        <p:nvGrpSpPr>
          <p:cNvPr id="9222" name="Group 10"/>
          <p:cNvGrpSpPr>
            <a:grpSpLocks/>
          </p:cNvGrpSpPr>
          <p:nvPr/>
        </p:nvGrpSpPr>
        <p:grpSpPr bwMode="auto">
          <a:xfrm>
            <a:off x="6705600" y="4648200"/>
            <a:ext cx="1828800" cy="1828800"/>
            <a:chOff x="6400800" y="2743200"/>
            <a:chExt cx="1600200" cy="1600200"/>
          </a:xfrm>
        </p:grpSpPr>
        <p:pic>
          <p:nvPicPr>
            <p:cNvPr id="9229" name="Picture 11" descr="MSU_shield_blue_CMYK copy.gif"/>
            <p:cNvPicPr>
              <a:picLocks noChangeAspect="1"/>
            </p:cNvPicPr>
            <p:nvPr/>
          </p:nvPicPr>
          <p:blipFill>
            <a:blip r:embed="rId6" cstate="print"/>
            <a:srcRect/>
            <a:stretch>
              <a:fillRect/>
            </a:stretch>
          </p:blipFill>
          <p:spPr bwMode="auto">
            <a:xfrm>
              <a:off x="6400800" y="2743200"/>
              <a:ext cx="1600200" cy="1600200"/>
            </a:xfrm>
            <a:prstGeom prst="rect">
              <a:avLst/>
            </a:prstGeom>
            <a:noFill/>
            <a:ln w="9525">
              <a:noFill/>
              <a:miter lim="800000"/>
              <a:headEnd/>
              <a:tailEnd/>
            </a:ln>
          </p:spPr>
        </p:pic>
        <p:sp>
          <p:nvSpPr>
            <p:cNvPr id="13" name="TextBox 12"/>
            <p:cNvSpPr txBox="1"/>
            <p:nvPr/>
          </p:nvSpPr>
          <p:spPr>
            <a:xfrm>
              <a:off x="6400800" y="2943225"/>
              <a:ext cx="1600200" cy="1211263"/>
            </a:xfrm>
            <a:prstGeom prst="rect">
              <a:avLst/>
            </a:prstGeom>
            <a:noFill/>
          </p:spPr>
          <p:txBody>
            <a:bodyPr>
              <a:spAutoFit/>
            </a:bodyPr>
            <a:lstStyle/>
            <a:p>
              <a:pPr algn="ctr">
                <a:defRPr/>
              </a:pPr>
              <a:r>
                <a:rPr lang="en-US" dirty="0">
                  <a:solidFill>
                    <a:schemeClr val="bg1"/>
                  </a:solidFill>
                  <a:latin typeface="+mn-lt"/>
                </a:rPr>
                <a:t>Study Abroad</a:t>
              </a:r>
              <a:br>
                <a:rPr lang="en-US" dirty="0">
                  <a:solidFill>
                    <a:schemeClr val="bg1"/>
                  </a:solidFill>
                  <a:latin typeface="+mn-lt"/>
                </a:rPr>
              </a:br>
              <a:r>
                <a:rPr lang="en-US" dirty="0">
                  <a:solidFill>
                    <a:schemeClr val="bg1"/>
                  </a:solidFill>
                  <a:latin typeface="Arial Black" pitchFamily="34" charset="0"/>
                </a:rPr>
                <a:t>top rated</a:t>
              </a:r>
              <a:r>
                <a:rPr lang="en-US" sz="1600" dirty="0">
                  <a:solidFill>
                    <a:schemeClr val="bg1"/>
                  </a:solidFill>
                  <a:latin typeface="Arial Black" pitchFamily="34" charset="0"/>
                </a:rPr>
                <a:t/>
              </a:r>
              <a:br>
                <a:rPr lang="en-US" sz="1600" dirty="0">
                  <a:solidFill>
                    <a:schemeClr val="bg1"/>
                  </a:solidFill>
                  <a:latin typeface="Arial Black" pitchFamily="34" charset="0"/>
                </a:rPr>
              </a:br>
              <a:r>
                <a:rPr lang="en-US" sz="1600" dirty="0">
                  <a:solidFill>
                    <a:schemeClr val="bg1"/>
                  </a:solidFill>
                </a:rPr>
                <a:t>attraction for admitted </a:t>
              </a:r>
              <a:br>
                <a:rPr lang="en-US" sz="1600" dirty="0">
                  <a:solidFill>
                    <a:schemeClr val="bg1"/>
                  </a:solidFill>
                </a:rPr>
              </a:br>
              <a:r>
                <a:rPr lang="en-US" sz="1600" dirty="0">
                  <a:solidFill>
                    <a:schemeClr val="bg1"/>
                  </a:solidFill>
                </a:rPr>
                <a:t>students</a:t>
              </a:r>
            </a:p>
          </p:txBody>
        </p:sp>
      </p:grpSp>
      <p:grpSp>
        <p:nvGrpSpPr>
          <p:cNvPr id="9223" name="Group 16"/>
          <p:cNvGrpSpPr>
            <a:grpSpLocks/>
          </p:cNvGrpSpPr>
          <p:nvPr/>
        </p:nvGrpSpPr>
        <p:grpSpPr bwMode="auto">
          <a:xfrm>
            <a:off x="6934200" y="762000"/>
            <a:ext cx="1524000" cy="1524000"/>
            <a:chOff x="6477000" y="4648200"/>
            <a:chExt cx="1524000" cy="1524000"/>
          </a:xfrm>
        </p:grpSpPr>
        <p:pic>
          <p:nvPicPr>
            <p:cNvPr id="9227" name="Picture 17" descr="MSU_shield_green_CMYK copy.gif"/>
            <p:cNvPicPr>
              <a:picLocks noChangeAspect="1"/>
            </p:cNvPicPr>
            <p:nvPr/>
          </p:nvPicPr>
          <p:blipFill>
            <a:blip r:embed="rId4" cstate="print"/>
            <a:srcRect/>
            <a:stretch>
              <a:fillRect/>
            </a:stretch>
          </p:blipFill>
          <p:spPr bwMode="auto">
            <a:xfrm>
              <a:off x="6477000" y="4648200"/>
              <a:ext cx="1524000" cy="1524000"/>
            </a:xfrm>
            <a:prstGeom prst="rect">
              <a:avLst/>
            </a:prstGeom>
            <a:noFill/>
            <a:ln w="9525">
              <a:noFill/>
              <a:miter lim="800000"/>
              <a:headEnd/>
              <a:tailEnd/>
            </a:ln>
          </p:spPr>
        </p:pic>
        <p:sp>
          <p:nvSpPr>
            <p:cNvPr id="9228" name="TextBox 18"/>
            <p:cNvSpPr txBox="1">
              <a:spLocks noChangeArrowheads="1"/>
            </p:cNvSpPr>
            <p:nvPr/>
          </p:nvSpPr>
          <p:spPr bwMode="auto">
            <a:xfrm>
              <a:off x="6477000" y="5029200"/>
              <a:ext cx="1447800" cy="923330"/>
            </a:xfrm>
            <a:prstGeom prst="rect">
              <a:avLst/>
            </a:prstGeom>
            <a:noFill/>
            <a:ln w="9525">
              <a:noFill/>
              <a:miter lim="800000"/>
              <a:headEnd/>
              <a:tailEnd/>
            </a:ln>
          </p:spPr>
          <p:txBody>
            <a:bodyPr wrap="square">
              <a:spAutoFit/>
            </a:bodyPr>
            <a:lstStyle/>
            <a:p>
              <a:pPr algn="ctr"/>
              <a:r>
                <a:rPr lang="en-US" dirty="0" smtClean="0">
                  <a:solidFill>
                    <a:schemeClr val="bg1"/>
                  </a:solidFill>
                  <a:latin typeface="Arial Black" pitchFamily="34" charset="0"/>
                </a:rPr>
                <a:t>Freshman Seminars Abroad</a:t>
              </a:r>
              <a:endParaRPr lang="en-US" dirty="0">
                <a:solidFill>
                  <a:schemeClr val="bg1"/>
                </a:solidFill>
              </a:endParaRPr>
            </a:p>
          </p:txBody>
        </p:sp>
      </p:grpSp>
      <p:grpSp>
        <p:nvGrpSpPr>
          <p:cNvPr id="9224" name="Group 22"/>
          <p:cNvGrpSpPr>
            <a:grpSpLocks/>
          </p:cNvGrpSpPr>
          <p:nvPr/>
        </p:nvGrpSpPr>
        <p:grpSpPr bwMode="auto">
          <a:xfrm>
            <a:off x="152400" y="3048000"/>
            <a:ext cx="1371600" cy="1352550"/>
            <a:chOff x="0" y="3733800"/>
            <a:chExt cx="1371600" cy="1352550"/>
          </a:xfrm>
        </p:grpSpPr>
        <p:pic>
          <p:nvPicPr>
            <p:cNvPr id="9225" name="Picture 23" descr="MSU_shield_purple_CMYK copy.gif"/>
            <p:cNvPicPr>
              <a:picLocks noChangeAspect="1"/>
            </p:cNvPicPr>
            <p:nvPr/>
          </p:nvPicPr>
          <p:blipFill>
            <a:blip r:embed="rId7" cstate="print"/>
            <a:srcRect/>
            <a:stretch>
              <a:fillRect/>
            </a:stretch>
          </p:blipFill>
          <p:spPr bwMode="auto">
            <a:xfrm>
              <a:off x="0" y="3733800"/>
              <a:ext cx="1352550" cy="1352550"/>
            </a:xfrm>
            <a:prstGeom prst="rect">
              <a:avLst/>
            </a:prstGeom>
            <a:noFill/>
            <a:ln w="9525">
              <a:noFill/>
              <a:miter lim="800000"/>
              <a:headEnd/>
              <a:tailEnd/>
            </a:ln>
          </p:spPr>
        </p:pic>
        <p:sp>
          <p:nvSpPr>
            <p:cNvPr id="25" name="TextBox 24"/>
            <p:cNvSpPr txBox="1"/>
            <p:nvPr/>
          </p:nvSpPr>
          <p:spPr>
            <a:xfrm>
              <a:off x="0" y="3886200"/>
              <a:ext cx="1371600" cy="1016000"/>
            </a:xfrm>
            <a:prstGeom prst="rect">
              <a:avLst/>
            </a:prstGeom>
            <a:noFill/>
          </p:spPr>
          <p:txBody>
            <a:bodyPr>
              <a:spAutoFit/>
            </a:bodyPr>
            <a:lstStyle/>
            <a:p>
              <a:pPr algn="ctr">
                <a:defRPr/>
              </a:pPr>
              <a:r>
                <a:rPr lang="en-US" sz="3200" dirty="0">
                  <a:solidFill>
                    <a:schemeClr val="bg1"/>
                  </a:solidFill>
                  <a:latin typeface="Arial Black" pitchFamily="34" charset="0"/>
                </a:rPr>
                <a:t>#1</a:t>
              </a:r>
              <a:r>
                <a:rPr lang="en-US" sz="1400" dirty="0">
                  <a:solidFill>
                    <a:schemeClr val="bg1"/>
                  </a:solidFill>
                  <a:latin typeface="+mn-lt"/>
                </a:rPr>
                <a:t/>
              </a:r>
              <a:br>
                <a:rPr lang="en-US" sz="1400" dirty="0">
                  <a:solidFill>
                    <a:schemeClr val="bg1"/>
                  </a:solidFill>
                  <a:latin typeface="+mn-lt"/>
                </a:rPr>
              </a:br>
              <a:r>
                <a:rPr lang="en-US" sz="1400" dirty="0">
                  <a:solidFill>
                    <a:schemeClr val="bg1"/>
                  </a:solidFill>
                  <a:latin typeface="+mn-lt"/>
                </a:rPr>
                <a:t>Public University</a:t>
              </a:r>
              <a:endParaRPr lang="en-US" sz="1600" dirty="0">
                <a:solidFill>
                  <a:schemeClr val="bg1"/>
                </a:solidFill>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3200" smtClean="0"/>
              <a:t>SA program growth</a:t>
            </a:r>
          </a:p>
        </p:txBody>
      </p:sp>
      <p:graphicFrame>
        <p:nvGraphicFramePr>
          <p:cNvPr id="4" name="Content Placeholder 7"/>
          <p:cNvGraphicFramePr>
            <a:graphicFrameLocks noGrp="1"/>
          </p:cNvGraphicFramePr>
          <p:nvPr>
            <p:ph idx="1"/>
          </p:nvPr>
        </p:nvGraphicFramePr>
        <p:xfrm>
          <a:off x="304800" y="1752600"/>
          <a:ext cx="8229600" cy="422116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3"/>
          <p:cNvSpPr>
            <a:spLocks noGrp="1"/>
          </p:cNvSpPr>
          <p:nvPr>
            <p:ph type="title"/>
          </p:nvPr>
        </p:nvSpPr>
        <p:spPr>
          <a:xfrm>
            <a:off x="1143000" y="1143000"/>
            <a:ext cx="7467600" cy="381000"/>
          </a:xfrm>
        </p:spPr>
        <p:txBody>
          <a:bodyPr/>
          <a:lstStyle/>
          <a:p>
            <a:pPr algn="r"/>
            <a:r>
              <a:rPr lang="en-US" sz="4000" smtClean="0"/>
              <a:t>SA growth</a:t>
            </a:r>
            <a:r>
              <a:rPr lang="en-US" sz="2800" smtClean="0"/>
              <a:t> </a:t>
            </a:r>
            <a:r>
              <a:rPr lang="en-US" sz="2400" smtClean="0"/>
              <a:t>(IIE Open Doors) </a:t>
            </a:r>
            <a:endParaRPr lang="en-US" sz="3200" b="1" smtClean="0"/>
          </a:p>
        </p:txBody>
      </p:sp>
      <p:graphicFrame>
        <p:nvGraphicFramePr>
          <p:cNvPr id="1026" name="Content Placeholder 3"/>
          <p:cNvGraphicFramePr>
            <a:graphicFrameLocks noGrp="1"/>
          </p:cNvGraphicFramePr>
          <p:nvPr>
            <p:ph idx="1"/>
          </p:nvPr>
        </p:nvGraphicFramePr>
        <p:xfrm>
          <a:off x="228600" y="1524000"/>
          <a:ext cx="8915400" cy="5334000"/>
        </p:xfrm>
        <a:graphic>
          <a:graphicData uri="http://schemas.openxmlformats.org/presentationml/2006/ole">
            <p:oleObj spid="_x0000_s181250" r:id="rId4" imgW="8913124" imgH="5334462" progId="Excel.Sheet.8">
              <p:embed/>
            </p:oleObj>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9" descr="DSC03904"/>
          <p:cNvPicPr>
            <a:picLocks noGrp="1" noChangeAspect="1" noChangeArrowheads="1"/>
          </p:cNvPicPr>
          <p:nvPr>
            <p:ph sz="half" idx="1"/>
          </p:nvPr>
        </p:nvPicPr>
        <p:blipFill>
          <a:blip r:embed="rId3" cstate="print"/>
          <a:srcRect b="14680"/>
          <a:stretch>
            <a:fillRect/>
          </a:stretch>
        </p:blipFill>
        <p:spPr>
          <a:xfrm>
            <a:off x="-25400" y="990600"/>
            <a:ext cx="9169400" cy="5867400"/>
          </a:xfrm>
        </p:spPr>
      </p:pic>
      <p:pic>
        <p:nvPicPr>
          <p:cNvPr id="12291" name="Picture 5" descr="MSU_shield_green_CMYK copy.gif"/>
          <p:cNvPicPr>
            <a:picLocks noChangeAspect="1"/>
          </p:cNvPicPr>
          <p:nvPr/>
        </p:nvPicPr>
        <p:blipFill>
          <a:blip r:embed="rId4" cstate="print"/>
          <a:srcRect/>
          <a:stretch>
            <a:fillRect/>
          </a:stretch>
        </p:blipFill>
        <p:spPr bwMode="auto">
          <a:xfrm>
            <a:off x="533400" y="4267200"/>
            <a:ext cx="2438400" cy="2438400"/>
          </a:xfrm>
          <a:prstGeom prst="rect">
            <a:avLst/>
          </a:prstGeom>
          <a:noFill/>
          <a:ln w="9525">
            <a:noFill/>
            <a:miter lim="800000"/>
            <a:headEnd/>
            <a:tailEnd/>
          </a:ln>
        </p:spPr>
      </p:pic>
      <p:sp>
        <p:nvSpPr>
          <p:cNvPr id="12292" name="TextBox 8"/>
          <p:cNvSpPr txBox="1">
            <a:spLocks noChangeArrowheads="1"/>
          </p:cNvSpPr>
          <p:nvPr/>
        </p:nvSpPr>
        <p:spPr bwMode="auto">
          <a:xfrm>
            <a:off x="609600" y="5189538"/>
            <a:ext cx="2438400" cy="1200150"/>
          </a:xfrm>
          <a:prstGeom prst="rect">
            <a:avLst/>
          </a:prstGeom>
          <a:noFill/>
          <a:ln w="9525">
            <a:noFill/>
            <a:miter lim="800000"/>
            <a:headEnd/>
            <a:tailEnd/>
          </a:ln>
        </p:spPr>
        <p:txBody>
          <a:bodyPr>
            <a:spAutoFit/>
          </a:bodyPr>
          <a:lstStyle/>
          <a:p>
            <a:pPr algn="ctr"/>
            <a:r>
              <a:rPr lang="en-US" sz="2400">
                <a:solidFill>
                  <a:schemeClr val="bg1"/>
                </a:solidFill>
                <a:latin typeface="Arial Black" pitchFamily="34" charset="0"/>
              </a:rPr>
              <a:t>Self-awareness &amp; C1</a:t>
            </a:r>
            <a:endParaRPr lang="en-US">
              <a:solidFill>
                <a:schemeClr val="bg1"/>
              </a:solidFill>
              <a:latin typeface="Arial Black" pitchFamily="34" charset="0"/>
            </a:endParaRPr>
          </a:p>
        </p:txBody>
      </p:sp>
      <p:grpSp>
        <p:nvGrpSpPr>
          <p:cNvPr id="12293" name="Group 21"/>
          <p:cNvGrpSpPr>
            <a:grpSpLocks/>
          </p:cNvGrpSpPr>
          <p:nvPr/>
        </p:nvGrpSpPr>
        <p:grpSpPr bwMode="auto">
          <a:xfrm>
            <a:off x="1295400" y="1219200"/>
            <a:ext cx="2133600" cy="2057400"/>
            <a:chOff x="2743200" y="4800600"/>
            <a:chExt cx="2133600" cy="2057400"/>
          </a:xfrm>
        </p:grpSpPr>
        <p:pic>
          <p:nvPicPr>
            <p:cNvPr id="12301" name="Picture 8" descr="MSU_shield_ORANGE_CMYK copy.gif"/>
            <p:cNvPicPr>
              <a:picLocks noChangeAspect="1"/>
            </p:cNvPicPr>
            <p:nvPr/>
          </p:nvPicPr>
          <p:blipFill>
            <a:blip r:embed="rId5" cstate="print"/>
            <a:srcRect/>
            <a:stretch>
              <a:fillRect/>
            </a:stretch>
          </p:blipFill>
          <p:spPr bwMode="auto">
            <a:xfrm>
              <a:off x="2743200" y="4800600"/>
              <a:ext cx="2057400" cy="2057400"/>
            </a:xfrm>
            <a:prstGeom prst="rect">
              <a:avLst/>
            </a:prstGeom>
            <a:noFill/>
            <a:ln w="9525">
              <a:noFill/>
              <a:miter lim="800000"/>
              <a:headEnd/>
              <a:tailEnd/>
            </a:ln>
          </p:spPr>
        </p:pic>
        <p:sp>
          <p:nvSpPr>
            <p:cNvPr id="12302" name="TextBox 9"/>
            <p:cNvSpPr txBox="1">
              <a:spLocks noChangeArrowheads="1"/>
            </p:cNvSpPr>
            <p:nvPr/>
          </p:nvSpPr>
          <p:spPr bwMode="auto">
            <a:xfrm>
              <a:off x="2819400" y="5410200"/>
              <a:ext cx="2057400" cy="954107"/>
            </a:xfrm>
            <a:prstGeom prst="rect">
              <a:avLst/>
            </a:prstGeom>
            <a:noFill/>
            <a:ln w="9525">
              <a:noFill/>
              <a:miter lim="800000"/>
              <a:headEnd/>
              <a:tailEnd/>
            </a:ln>
          </p:spPr>
          <p:txBody>
            <a:bodyPr>
              <a:spAutoFit/>
            </a:bodyPr>
            <a:lstStyle/>
            <a:p>
              <a:pPr algn="ctr"/>
              <a:r>
                <a:rPr lang="en-US" sz="2000">
                  <a:solidFill>
                    <a:schemeClr val="bg1"/>
                  </a:solidFill>
                  <a:latin typeface="Arial Black" pitchFamily="34" charset="0"/>
                </a:rPr>
                <a:t>Professional development</a:t>
              </a:r>
              <a:r>
                <a:rPr lang="en-US" sz="1600">
                  <a:solidFill>
                    <a:schemeClr val="bg1"/>
                  </a:solidFill>
                  <a:latin typeface="Arial Black" pitchFamily="34" charset="0"/>
                </a:rPr>
                <a:t/>
              </a:r>
              <a:br>
                <a:rPr lang="en-US" sz="1600">
                  <a:solidFill>
                    <a:schemeClr val="bg1"/>
                  </a:solidFill>
                  <a:latin typeface="Arial Black" pitchFamily="34" charset="0"/>
                </a:rPr>
              </a:br>
              <a:endParaRPr lang="en-US" sz="1600">
                <a:solidFill>
                  <a:schemeClr val="bg1"/>
                </a:solidFill>
              </a:endParaRPr>
            </a:p>
          </p:txBody>
        </p:sp>
      </p:grpSp>
      <p:pic>
        <p:nvPicPr>
          <p:cNvPr id="12294" name="Picture 11" descr="MSU_shield_blue_CMYK copy.gif"/>
          <p:cNvPicPr>
            <a:picLocks noChangeAspect="1"/>
          </p:cNvPicPr>
          <p:nvPr/>
        </p:nvPicPr>
        <p:blipFill>
          <a:blip r:embed="rId6" cstate="print"/>
          <a:srcRect/>
          <a:stretch>
            <a:fillRect/>
          </a:stretch>
        </p:blipFill>
        <p:spPr bwMode="auto">
          <a:xfrm>
            <a:off x="6705600" y="4038600"/>
            <a:ext cx="2438400" cy="2438400"/>
          </a:xfrm>
          <a:prstGeom prst="rect">
            <a:avLst/>
          </a:prstGeom>
          <a:noFill/>
          <a:ln w="9525">
            <a:noFill/>
            <a:miter lim="800000"/>
            <a:headEnd/>
            <a:tailEnd/>
          </a:ln>
        </p:spPr>
      </p:pic>
      <p:sp>
        <p:nvSpPr>
          <p:cNvPr id="12295" name="TextBox 14"/>
          <p:cNvSpPr txBox="1">
            <a:spLocks noChangeArrowheads="1"/>
          </p:cNvSpPr>
          <p:nvPr/>
        </p:nvSpPr>
        <p:spPr bwMode="auto">
          <a:xfrm>
            <a:off x="6705600" y="4953000"/>
            <a:ext cx="2438400" cy="954088"/>
          </a:xfrm>
          <a:prstGeom prst="rect">
            <a:avLst/>
          </a:prstGeom>
          <a:noFill/>
          <a:ln w="9525">
            <a:noFill/>
            <a:miter lim="800000"/>
            <a:headEnd/>
            <a:tailEnd/>
          </a:ln>
        </p:spPr>
        <p:txBody>
          <a:bodyPr>
            <a:spAutoFit/>
          </a:bodyPr>
          <a:lstStyle/>
          <a:p>
            <a:pPr algn="ctr"/>
            <a:r>
              <a:rPr lang="en-US" sz="2800">
                <a:solidFill>
                  <a:schemeClr val="bg1"/>
                </a:solidFill>
                <a:latin typeface="Arial Black" pitchFamily="34" charset="0"/>
              </a:rPr>
              <a:t>Intellectual growth</a:t>
            </a:r>
          </a:p>
        </p:txBody>
      </p:sp>
      <p:pic>
        <p:nvPicPr>
          <p:cNvPr id="12296" name="Picture 17" descr="MSU_shield_green_CMYK copy.gif"/>
          <p:cNvPicPr>
            <a:picLocks noChangeAspect="1"/>
          </p:cNvPicPr>
          <p:nvPr/>
        </p:nvPicPr>
        <p:blipFill>
          <a:blip r:embed="rId4" cstate="print"/>
          <a:srcRect/>
          <a:stretch>
            <a:fillRect/>
          </a:stretch>
        </p:blipFill>
        <p:spPr bwMode="auto">
          <a:xfrm>
            <a:off x="6934200" y="762000"/>
            <a:ext cx="1524000" cy="1524000"/>
          </a:xfrm>
          <a:prstGeom prst="rect">
            <a:avLst/>
          </a:prstGeom>
          <a:noFill/>
          <a:ln w="9525">
            <a:noFill/>
            <a:miter lim="800000"/>
            <a:headEnd/>
            <a:tailEnd/>
          </a:ln>
        </p:spPr>
      </p:pic>
      <p:sp>
        <p:nvSpPr>
          <p:cNvPr id="12297" name="TextBox 18"/>
          <p:cNvSpPr txBox="1">
            <a:spLocks noChangeArrowheads="1"/>
          </p:cNvSpPr>
          <p:nvPr/>
        </p:nvSpPr>
        <p:spPr bwMode="auto">
          <a:xfrm>
            <a:off x="7010400" y="1168400"/>
            <a:ext cx="1524000" cy="708025"/>
          </a:xfrm>
          <a:prstGeom prst="rect">
            <a:avLst/>
          </a:prstGeom>
          <a:noFill/>
          <a:ln w="9525">
            <a:noFill/>
            <a:miter lim="800000"/>
            <a:headEnd/>
            <a:tailEnd/>
          </a:ln>
        </p:spPr>
        <p:txBody>
          <a:bodyPr>
            <a:spAutoFit/>
          </a:bodyPr>
          <a:lstStyle/>
          <a:p>
            <a:pPr algn="ctr"/>
            <a:r>
              <a:rPr lang="en-US" sz="2000">
                <a:solidFill>
                  <a:schemeClr val="bg1"/>
                </a:solidFill>
                <a:latin typeface="Arial Black" pitchFamily="34" charset="0"/>
              </a:rPr>
              <a:t>Personal growth</a:t>
            </a:r>
            <a:endParaRPr lang="en-US" sz="2000">
              <a:solidFill>
                <a:schemeClr val="bg1"/>
              </a:solidFill>
            </a:endParaRPr>
          </a:p>
        </p:txBody>
      </p:sp>
      <p:grpSp>
        <p:nvGrpSpPr>
          <p:cNvPr id="12298" name="Group 22"/>
          <p:cNvGrpSpPr>
            <a:grpSpLocks/>
          </p:cNvGrpSpPr>
          <p:nvPr/>
        </p:nvGrpSpPr>
        <p:grpSpPr bwMode="auto">
          <a:xfrm>
            <a:off x="0" y="2514600"/>
            <a:ext cx="2743200" cy="2514600"/>
            <a:chOff x="0" y="1885950"/>
            <a:chExt cx="2743200" cy="2514600"/>
          </a:xfrm>
        </p:grpSpPr>
        <p:pic>
          <p:nvPicPr>
            <p:cNvPr id="12299" name="Picture 23" descr="MSU_shield_purple_CMYK copy.gif"/>
            <p:cNvPicPr>
              <a:picLocks noChangeAspect="1"/>
            </p:cNvPicPr>
            <p:nvPr/>
          </p:nvPicPr>
          <p:blipFill>
            <a:blip r:embed="rId7" cstate="print"/>
            <a:srcRect/>
            <a:stretch>
              <a:fillRect/>
            </a:stretch>
          </p:blipFill>
          <p:spPr bwMode="auto">
            <a:xfrm>
              <a:off x="152400" y="1885950"/>
              <a:ext cx="2514600" cy="2514600"/>
            </a:xfrm>
            <a:prstGeom prst="rect">
              <a:avLst/>
            </a:prstGeom>
            <a:noFill/>
            <a:ln w="9525">
              <a:noFill/>
              <a:miter lim="800000"/>
              <a:headEnd/>
              <a:tailEnd/>
            </a:ln>
          </p:spPr>
        </p:pic>
        <p:sp>
          <p:nvSpPr>
            <p:cNvPr id="12300" name="TextBox 20"/>
            <p:cNvSpPr txBox="1">
              <a:spLocks noChangeArrowheads="1"/>
            </p:cNvSpPr>
            <p:nvPr/>
          </p:nvSpPr>
          <p:spPr bwMode="auto">
            <a:xfrm>
              <a:off x="0" y="2590800"/>
              <a:ext cx="2743200" cy="830997"/>
            </a:xfrm>
            <a:prstGeom prst="rect">
              <a:avLst/>
            </a:prstGeom>
            <a:noFill/>
            <a:ln w="9525">
              <a:noFill/>
              <a:miter lim="800000"/>
              <a:headEnd/>
              <a:tailEnd/>
            </a:ln>
          </p:spPr>
          <p:txBody>
            <a:bodyPr>
              <a:spAutoFit/>
            </a:bodyPr>
            <a:lstStyle/>
            <a:p>
              <a:pPr algn="ctr"/>
              <a:r>
                <a:rPr lang="en-US" sz="2400">
                  <a:solidFill>
                    <a:schemeClr val="bg1"/>
                  </a:solidFill>
                  <a:latin typeface="Arial Black" pitchFamily="34" charset="0"/>
                </a:rPr>
                <a:t>Intercultural competence</a:t>
              </a:r>
              <a:endParaRPr lang="en-US" sz="1200">
                <a:solidFill>
                  <a:schemeClr val="bg1"/>
                </a:solidFill>
              </a:endParaRPr>
            </a:p>
          </p:txBody>
        </p:sp>
      </p:gr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1575</TotalTime>
  <Words>1892</Words>
  <Application>Microsoft Office PowerPoint</Application>
  <PresentationFormat>On-screen Show (4:3)</PresentationFormat>
  <Paragraphs>335</Paragraphs>
  <Slides>18</Slides>
  <Notes>18</Notes>
  <HiddenSlides>5</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1" baseType="lpstr">
      <vt:lpstr>Default Design</vt:lpstr>
      <vt:lpstr>1_Default Design</vt:lpstr>
      <vt:lpstr>Microsoft Office Excel 97-2003 Worksheet</vt:lpstr>
      <vt:lpstr>Developing Study Abroad Programs</vt:lpstr>
      <vt:lpstr>Slide 2</vt:lpstr>
      <vt:lpstr>Slide 3</vt:lpstr>
      <vt:lpstr>from  land grant to world grant</vt:lpstr>
      <vt:lpstr>Slide 5</vt:lpstr>
      <vt:lpstr>Slide 6</vt:lpstr>
      <vt:lpstr>SA program growth</vt:lpstr>
      <vt:lpstr>SA growth (IIE Open Doors) </vt:lpstr>
      <vt:lpstr>Slide 9</vt:lpstr>
      <vt:lpstr>Slide 10</vt:lpstr>
      <vt:lpstr>Slide 11</vt:lpstr>
      <vt:lpstr>Slide 12</vt:lpstr>
      <vt:lpstr>Slide 13</vt:lpstr>
      <vt:lpstr>Global Competence Goals</vt:lpstr>
      <vt:lpstr>Slide 15</vt:lpstr>
      <vt:lpstr>How do we know?</vt:lpstr>
      <vt:lpstr>Slide 17</vt:lpstr>
      <vt:lpstr>Slide 18</vt:lpstr>
    </vt:vector>
  </TitlesOfParts>
  <Company>International Programs at MSU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motsche3</dc:creator>
  <cp:lastModifiedBy>Brett Berquist</cp:lastModifiedBy>
  <cp:revision>118</cp:revision>
  <dcterms:created xsi:type="dcterms:W3CDTF">2011-03-09T01:31:26Z</dcterms:created>
  <dcterms:modified xsi:type="dcterms:W3CDTF">2011-06-08T16:41:23Z</dcterms:modified>
</cp:coreProperties>
</file>