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71" r:id="rId6"/>
    <p:sldId id="267" r:id="rId7"/>
    <p:sldId id="270" r:id="rId8"/>
    <p:sldId id="261" r:id="rId9"/>
    <p:sldId id="264" r:id="rId10"/>
    <p:sldId id="265" r:id="rId11"/>
    <p:sldId id="266" r:id="rId12"/>
    <p:sldId id="272" r:id="rId13"/>
    <p:sldId id="273" r:id="rId14"/>
    <p:sldId id="269" r:id="rId15"/>
    <p:sldId id="274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A3385-2D46-4346-9BC5-A2F4E201F33B}" type="datetimeFigureOut">
              <a:rPr lang="en-US" smtClean="0"/>
              <a:t>6/3/2011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DADA6-3BDA-4642-9402-624E9D9B57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A3385-2D46-4346-9BC5-A2F4E201F33B}" type="datetimeFigureOut">
              <a:rPr lang="en-US" smtClean="0"/>
              <a:t>6/3/2011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DADA6-3BDA-4642-9402-624E9D9B57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A3385-2D46-4346-9BC5-A2F4E201F33B}" type="datetimeFigureOut">
              <a:rPr lang="en-US" smtClean="0"/>
              <a:t>6/3/2011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DADA6-3BDA-4642-9402-624E9D9B57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A3385-2D46-4346-9BC5-A2F4E201F33B}" type="datetimeFigureOut">
              <a:rPr lang="en-US" smtClean="0"/>
              <a:t>6/3/2011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DADA6-3BDA-4642-9402-624E9D9B57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A3385-2D46-4346-9BC5-A2F4E201F33B}" type="datetimeFigureOut">
              <a:rPr lang="en-US" smtClean="0"/>
              <a:t>6/3/2011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DADA6-3BDA-4642-9402-624E9D9B57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A3385-2D46-4346-9BC5-A2F4E201F33B}" type="datetimeFigureOut">
              <a:rPr lang="en-US" smtClean="0"/>
              <a:t>6/3/2011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DADA6-3BDA-4642-9402-624E9D9B577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A3385-2D46-4346-9BC5-A2F4E201F33B}" type="datetimeFigureOut">
              <a:rPr lang="en-US" smtClean="0"/>
              <a:t>6/3/2011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DADA6-3BDA-4642-9402-624E9D9B57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A3385-2D46-4346-9BC5-A2F4E201F33B}" type="datetimeFigureOut">
              <a:rPr lang="en-US" smtClean="0"/>
              <a:t>6/3/2011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DADA6-3BDA-4642-9402-624E9D9B57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A3385-2D46-4346-9BC5-A2F4E201F33B}" type="datetimeFigureOut">
              <a:rPr lang="en-US" smtClean="0"/>
              <a:t>6/3/2011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DADA6-3BDA-4642-9402-624E9D9B57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A3385-2D46-4346-9BC5-A2F4E201F33B}" type="datetimeFigureOut">
              <a:rPr lang="en-US" smtClean="0"/>
              <a:t>6/3/2011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A6DADA6-3BDA-4642-9402-624E9D9B57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A3385-2D46-4346-9BC5-A2F4E201F33B}" type="datetimeFigureOut">
              <a:rPr lang="en-US" smtClean="0"/>
              <a:t>6/3/2011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DADA6-3BDA-4642-9402-624E9D9B57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3B2A3385-2D46-4346-9BC5-A2F4E201F33B}" type="datetimeFigureOut">
              <a:rPr lang="en-US" smtClean="0"/>
              <a:t>6/3/2011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4A6DADA6-3BDA-4642-9402-624E9D9B577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Switzerland" TargetMode="External"/><Relationship Id="rId13" Type="http://schemas.openxmlformats.org/officeDocument/2006/relationships/image" Target="../media/image34.png"/><Relationship Id="rId18" Type="http://schemas.openxmlformats.org/officeDocument/2006/relationships/image" Target="../media/image38.png"/><Relationship Id="rId3" Type="http://schemas.openxmlformats.org/officeDocument/2006/relationships/hyperlink" Target="http://en.wikipedia.org/wiki/Japan" TargetMode="External"/><Relationship Id="rId21" Type="http://schemas.openxmlformats.org/officeDocument/2006/relationships/image" Target="../media/image40.png"/><Relationship Id="rId7" Type="http://schemas.openxmlformats.org/officeDocument/2006/relationships/hyperlink" Target="http://en.wikipedia.org/wiki/United_Kingdom" TargetMode="External"/><Relationship Id="rId12" Type="http://schemas.openxmlformats.org/officeDocument/2006/relationships/image" Target="../media/image31.png"/><Relationship Id="rId17" Type="http://schemas.openxmlformats.org/officeDocument/2006/relationships/image" Target="../media/image33.png"/><Relationship Id="rId2" Type="http://schemas.openxmlformats.org/officeDocument/2006/relationships/hyperlink" Target="http://en.wikipedia.org/wiki/United_States" TargetMode="External"/><Relationship Id="rId16" Type="http://schemas.openxmlformats.org/officeDocument/2006/relationships/image" Target="../media/image37.png"/><Relationship Id="rId20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Germany" TargetMode="External"/><Relationship Id="rId11" Type="http://schemas.openxmlformats.org/officeDocument/2006/relationships/hyperlink" Target="http://en.wikipedia.org/wiki/Italy" TargetMode="External"/><Relationship Id="rId5" Type="http://schemas.openxmlformats.org/officeDocument/2006/relationships/hyperlink" Target="http://en.wikipedia.org/wiki/France" TargetMode="External"/><Relationship Id="rId15" Type="http://schemas.openxmlformats.org/officeDocument/2006/relationships/image" Target="../media/image36.png"/><Relationship Id="rId10" Type="http://schemas.openxmlformats.org/officeDocument/2006/relationships/hyperlink" Target="http://en.wikipedia.org/wiki/Canada" TargetMode="External"/><Relationship Id="rId19" Type="http://schemas.openxmlformats.org/officeDocument/2006/relationships/image" Target="../media/image32.png"/><Relationship Id="rId4" Type="http://schemas.openxmlformats.org/officeDocument/2006/relationships/hyperlink" Target="http://en.wikipedia.org/wiki/People's_Republic_of_China" TargetMode="External"/><Relationship Id="rId9" Type="http://schemas.openxmlformats.org/officeDocument/2006/relationships/hyperlink" Target="http://en.wikipedia.org/wiki/Netherlands" TargetMode="External"/><Relationship Id="rId1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hyperlink" Target="http://www.adbrands.net/in/pg_in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hyperlink" Target="http://www.bloomberg.com/video/66195982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2.png"/><Relationship Id="rId2" Type="http://schemas.openxmlformats.org/officeDocument/2006/relationships/hyperlink" Target="http://www.coca-colaconversations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hecoca-colacompany.com/contactus/students.html" TargetMode="Externa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://www.youtube.com/watch?v=weR8hK2u3Q4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United_Kingdom" TargetMode="External"/><Relationship Id="rId13" Type="http://schemas.openxmlformats.org/officeDocument/2006/relationships/hyperlink" Target="http://en.wikipedia.org/wiki/People's_Republic_of_China" TargetMode="External"/><Relationship Id="rId18" Type="http://schemas.openxmlformats.org/officeDocument/2006/relationships/image" Target="../media/image31.png"/><Relationship Id="rId3" Type="http://schemas.openxmlformats.org/officeDocument/2006/relationships/hyperlink" Target="http://en.wikipedia.org/wiki/United_States" TargetMode="External"/><Relationship Id="rId21" Type="http://schemas.openxmlformats.org/officeDocument/2006/relationships/image" Target="../media/image34.png"/><Relationship Id="rId7" Type="http://schemas.openxmlformats.org/officeDocument/2006/relationships/hyperlink" Target="http://en.wikipedia.org/wiki/BP" TargetMode="External"/><Relationship Id="rId12" Type="http://schemas.openxmlformats.org/officeDocument/2006/relationships/hyperlink" Target="http://en.wikipedia.org/wiki/Sinopec" TargetMode="External"/><Relationship Id="rId17" Type="http://schemas.openxmlformats.org/officeDocument/2006/relationships/hyperlink" Target="http://en.wikipedia.org/wiki/China_National_Petroleum" TargetMode="External"/><Relationship Id="rId2" Type="http://schemas.openxmlformats.org/officeDocument/2006/relationships/hyperlink" Target="http://en.wikipedia.org/wiki/Wal-Mart_Stores" TargetMode="External"/><Relationship Id="rId16" Type="http://schemas.openxmlformats.org/officeDocument/2006/relationships/hyperlink" Target="http://en.wikipedia.org/wiki/France" TargetMode="External"/><Relationship Id="rId20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Exxon_Mobil" TargetMode="External"/><Relationship Id="rId11" Type="http://schemas.openxmlformats.org/officeDocument/2006/relationships/hyperlink" Target="http://en.wikipedia.org/wiki/Japan_Post_Holdings" TargetMode="External"/><Relationship Id="rId5" Type="http://schemas.openxmlformats.org/officeDocument/2006/relationships/hyperlink" Target="http://en.wikipedia.org/wiki/Netherlands" TargetMode="External"/><Relationship Id="rId15" Type="http://schemas.openxmlformats.org/officeDocument/2006/relationships/hyperlink" Target="http://en.wikipedia.org/wiki/AXA" TargetMode="External"/><Relationship Id="rId23" Type="http://schemas.openxmlformats.org/officeDocument/2006/relationships/image" Target="../media/image36.png"/><Relationship Id="rId10" Type="http://schemas.openxmlformats.org/officeDocument/2006/relationships/hyperlink" Target="http://en.wikipedia.org/wiki/Japan" TargetMode="External"/><Relationship Id="rId19" Type="http://schemas.openxmlformats.org/officeDocument/2006/relationships/image" Target="../media/image32.png"/><Relationship Id="rId4" Type="http://schemas.openxmlformats.org/officeDocument/2006/relationships/hyperlink" Target="http://en.wikipedia.org/wiki/Royal_Dutch_Shell" TargetMode="External"/><Relationship Id="rId9" Type="http://schemas.openxmlformats.org/officeDocument/2006/relationships/hyperlink" Target="http://en.wikipedia.org/wiki/Toyota_Motor" TargetMode="External"/><Relationship Id="rId14" Type="http://schemas.openxmlformats.org/officeDocument/2006/relationships/hyperlink" Target="http://en.wikipedia.org/wiki/State_Grid" TargetMode="External"/><Relationship Id="rId22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714868" y="1768631"/>
            <a:ext cx="5648623" cy="892614"/>
          </a:xfrm>
        </p:spPr>
        <p:txBody>
          <a:bodyPr/>
          <a:lstStyle/>
          <a:p>
            <a:r>
              <a:rPr lang="en-US" dirty="0" smtClean="0"/>
              <a:t>global Marketing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117698" y="2217962"/>
            <a:ext cx="6511131" cy="617584"/>
          </a:xfrm>
        </p:spPr>
        <p:txBody>
          <a:bodyPr>
            <a:normAutofit fontScale="62500" lnSpcReduction="20000"/>
          </a:bodyPr>
          <a:lstStyle/>
          <a:p>
            <a:pPr algn="r"/>
            <a:r>
              <a:rPr lang="en-US" dirty="0" smtClean="0"/>
              <a:t>Gretchen Carroll, Ed.D., J.D.</a:t>
            </a:r>
          </a:p>
          <a:p>
            <a:pPr algn="r"/>
            <a:r>
              <a:rPr lang="en-US" dirty="0" smtClean="0"/>
              <a:t>Dean, School of Business</a:t>
            </a:r>
          </a:p>
          <a:p>
            <a:pPr algn="r"/>
            <a:r>
              <a:rPr lang="en-US" dirty="0" smtClean="0"/>
              <a:t>Owens Community College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5562600"/>
            <a:ext cx="2171700" cy="914400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743200"/>
            <a:ext cx="3619500" cy="205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237" y="5021801"/>
            <a:ext cx="3468687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9664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top 10 countries with the most global 500 companies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236926" y="1100140"/>
          <a:ext cx="6692373" cy="3579807"/>
        </p:xfrm>
        <a:graphic>
          <a:graphicData uri="http://schemas.openxmlformats.org/drawingml/2006/table">
            <a:tbl>
              <a:tblPr/>
              <a:tblGrid>
                <a:gridCol w="2230791"/>
                <a:gridCol w="2230791"/>
                <a:gridCol w="2230791"/>
              </a:tblGrid>
              <a:tr h="325437">
                <a:tc>
                  <a:txBody>
                    <a:bodyPr/>
                    <a:lstStyle/>
                    <a:p>
                      <a:r>
                        <a:rPr lang="en-US" sz="1600"/>
                        <a:t>Rank</a:t>
                      </a:r>
                    </a:p>
                  </a:txBody>
                  <a:tcPr marL="81359" marR="81359" marT="40680" marB="406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Country</a:t>
                      </a:r>
                    </a:p>
                  </a:txBody>
                  <a:tcPr marL="81359" marR="81359" marT="40680" marB="406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Companies</a:t>
                      </a:r>
                    </a:p>
                  </a:txBody>
                  <a:tcPr marL="81359" marR="81359" marT="40680" marB="406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5437">
                <a:tc>
                  <a:txBody>
                    <a:bodyPr/>
                    <a:lstStyle/>
                    <a:p>
                      <a:r>
                        <a:rPr lang="en-US" sz="1600"/>
                        <a:t>1</a:t>
                      </a:r>
                    </a:p>
                  </a:txBody>
                  <a:tcPr marL="81359" marR="81359" marT="40680" marB="406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effectLst/>
                        </a:rPr>
                        <a:t> </a:t>
                      </a:r>
                      <a:r>
                        <a:rPr lang="en-US" sz="1600">
                          <a:effectLst/>
                          <a:hlinkClick r:id="rId2" tooltip="United States"/>
                        </a:rPr>
                        <a:t>United States</a:t>
                      </a:r>
                      <a:endParaRPr lang="en-US" sz="1600">
                        <a:effectLst/>
                      </a:endParaRPr>
                    </a:p>
                  </a:txBody>
                  <a:tcPr marL="81359" marR="81359" marT="40680" marB="406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139</a:t>
                      </a:r>
                    </a:p>
                  </a:txBody>
                  <a:tcPr marL="81359" marR="81359" marT="40680" marB="406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5437">
                <a:tc>
                  <a:txBody>
                    <a:bodyPr/>
                    <a:lstStyle/>
                    <a:p>
                      <a:r>
                        <a:rPr lang="en-US" sz="1600"/>
                        <a:t>2</a:t>
                      </a:r>
                    </a:p>
                  </a:txBody>
                  <a:tcPr marL="81359" marR="81359" marT="40680" marB="406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effectLst/>
                        </a:rPr>
                        <a:t> </a:t>
                      </a:r>
                      <a:r>
                        <a:rPr lang="en-US" sz="1600">
                          <a:effectLst/>
                          <a:hlinkClick r:id="rId3" tooltip="Japan"/>
                        </a:rPr>
                        <a:t>Japan</a:t>
                      </a:r>
                      <a:endParaRPr lang="en-US" sz="1600">
                        <a:effectLst/>
                      </a:endParaRPr>
                    </a:p>
                  </a:txBody>
                  <a:tcPr marL="81359" marR="81359" marT="40680" marB="406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71</a:t>
                      </a:r>
                    </a:p>
                  </a:txBody>
                  <a:tcPr marL="81359" marR="81359" marT="40680" marB="406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5437">
                <a:tc>
                  <a:txBody>
                    <a:bodyPr/>
                    <a:lstStyle/>
                    <a:p>
                      <a:r>
                        <a:rPr lang="en-US" sz="1600"/>
                        <a:t>3</a:t>
                      </a:r>
                    </a:p>
                  </a:txBody>
                  <a:tcPr marL="81359" marR="81359" marT="40680" marB="406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effectLst/>
                        </a:rPr>
                        <a:t> </a:t>
                      </a:r>
                      <a:r>
                        <a:rPr lang="en-US" sz="1600">
                          <a:effectLst/>
                          <a:hlinkClick r:id="rId4" tooltip="People's Republic of China"/>
                        </a:rPr>
                        <a:t>China</a:t>
                      </a:r>
                      <a:endParaRPr lang="en-US" sz="1600">
                        <a:effectLst/>
                      </a:endParaRPr>
                    </a:p>
                  </a:txBody>
                  <a:tcPr marL="81359" marR="81359" marT="40680" marB="406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46</a:t>
                      </a:r>
                    </a:p>
                  </a:txBody>
                  <a:tcPr marL="81359" marR="81359" marT="40680" marB="406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5437">
                <a:tc>
                  <a:txBody>
                    <a:bodyPr/>
                    <a:lstStyle/>
                    <a:p>
                      <a:r>
                        <a:rPr lang="en-US" sz="1600"/>
                        <a:t>4</a:t>
                      </a:r>
                    </a:p>
                  </a:txBody>
                  <a:tcPr marL="81359" marR="81359" marT="40680" marB="406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effectLst/>
                        </a:rPr>
                        <a:t> </a:t>
                      </a:r>
                      <a:r>
                        <a:rPr lang="en-US" sz="1600">
                          <a:effectLst/>
                          <a:hlinkClick r:id="rId5" tooltip="France"/>
                        </a:rPr>
                        <a:t>France</a:t>
                      </a:r>
                      <a:endParaRPr lang="en-US" sz="1600">
                        <a:effectLst/>
                      </a:endParaRPr>
                    </a:p>
                  </a:txBody>
                  <a:tcPr marL="81359" marR="81359" marT="40680" marB="406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39</a:t>
                      </a:r>
                    </a:p>
                  </a:txBody>
                  <a:tcPr marL="81359" marR="81359" marT="40680" marB="406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5437">
                <a:tc>
                  <a:txBody>
                    <a:bodyPr/>
                    <a:lstStyle/>
                    <a:p>
                      <a:r>
                        <a:rPr lang="en-US" sz="1600"/>
                        <a:t>5</a:t>
                      </a:r>
                    </a:p>
                  </a:txBody>
                  <a:tcPr marL="81359" marR="81359" marT="40680" marB="406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effectLst/>
                        </a:rPr>
                        <a:t> </a:t>
                      </a:r>
                      <a:r>
                        <a:rPr lang="en-US" sz="1600">
                          <a:effectLst/>
                          <a:hlinkClick r:id="rId6" tooltip="Germany"/>
                        </a:rPr>
                        <a:t>Germany</a:t>
                      </a:r>
                      <a:endParaRPr lang="en-US" sz="1600">
                        <a:effectLst/>
                      </a:endParaRPr>
                    </a:p>
                  </a:txBody>
                  <a:tcPr marL="81359" marR="81359" marT="40680" marB="406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37</a:t>
                      </a:r>
                    </a:p>
                  </a:txBody>
                  <a:tcPr marL="81359" marR="81359" marT="40680" marB="406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5437">
                <a:tc>
                  <a:txBody>
                    <a:bodyPr/>
                    <a:lstStyle/>
                    <a:p>
                      <a:r>
                        <a:rPr lang="en-US" sz="1600"/>
                        <a:t>6</a:t>
                      </a:r>
                    </a:p>
                  </a:txBody>
                  <a:tcPr marL="81359" marR="81359" marT="40680" marB="406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effectLst/>
                        </a:rPr>
                        <a:t> </a:t>
                      </a:r>
                      <a:r>
                        <a:rPr lang="en-US" sz="1600">
                          <a:effectLst/>
                          <a:hlinkClick r:id="rId7" tooltip="United Kingdom"/>
                        </a:rPr>
                        <a:t>United Kingdom</a:t>
                      </a:r>
                      <a:endParaRPr lang="en-US" sz="1600">
                        <a:effectLst/>
                      </a:endParaRPr>
                    </a:p>
                  </a:txBody>
                  <a:tcPr marL="81359" marR="81359" marT="40680" marB="406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29</a:t>
                      </a:r>
                    </a:p>
                  </a:txBody>
                  <a:tcPr marL="81359" marR="81359" marT="40680" marB="406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5437">
                <a:tc>
                  <a:txBody>
                    <a:bodyPr/>
                    <a:lstStyle/>
                    <a:p>
                      <a:r>
                        <a:rPr lang="en-US" sz="1600"/>
                        <a:t>7</a:t>
                      </a:r>
                    </a:p>
                  </a:txBody>
                  <a:tcPr marL="81359" marR="81359" marT="40680" marB="406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effectLst/>
                        </a:rPr>
                        <a:t> </a:t>
                      </a:r>
                      <a:r>
                        <a:rPr lang="en-US" sz="1600">
                          <a:effectLst/>
                          <a:hlinkClick r:id="rId8" tooltip="Switzerland"/>
                        </a:rPr>
                        <a:t>Switzerland</a:t>
                      </a:r>
                      <a:endParaRPr lang="en-US" sz="1600">
                        <a:effectLst/>
                      </a:endParaRPr>
                    </a:p>
                  </a:txBody>
                  <a:tcPr marL="81359" marR="81359" marT="40680" marB="406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15</a:t>
                      </a:r>
                    </a:p>
                  </a:txBody>
                  <a:tcPr marL="81359" marR="81359" marT="40680" marB="406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5437">
                <a:tc>
                  <a:txBody>
                    <a:bodyPr/>
                    <a:lstStyle/>
                    <a:p>
                      <a:r>
                        <a:rPr lang="en-US" sz="1600"/>
                        <a:t>8</a:t>
                      </a:r>
                    </a:p>
                  </a:txBody>
                  <a:tcPr marL="81359" marR="81359" marT="40680" marB="406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effectLst/>
                        </a:rPr>
                        <a:t> </a:t>
                      </a:r>
                      <a:r>
                        <a:rPr lang="en-US" sz="1600">
                          <a:effectLst/>
                          <a:hlinkClick r:id="rId9" tooltip="Netherlands"/>
                        </a:rPr>
                        <a:t>Netherlands</a:t>
                      </a:r>
                      <a:endParaRPr lang="en-US" sz="1600">
                        <a:effectLst/>
                      </a:endParaRPr>
                    </a:p>
                  </a:txBody>
                  <a:tcPr marL="81359" marR="81359" marT="40680" marB="406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13</a:t>
                      </a:r>
                    </a:p>
                  </a:txBody>
                  <a:tcPr marL="81359" marR="81359" marT="40680" marB="406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5437">
                <a:tc>
                  <a:txBody>
                    <a:bodyPr/>
                    <a:lstStyle/>
                    <a:p>
                      <a:r>
                        <a:rPr lang="en-US" sz="1600"/>
                        <a:t>9</a:t>
                      </a:r>
                    </a:p>
                  </a:txBody>
                  <a:tcPr marL="81359" marR="81359" marT="40680" marB="406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effectLst/>
                        </a:rPr>
                        <a:t> </a:t>
                      </a:r>
                      <a:r>
                        <a:rPr lang="en-US" sz="1600">
                          <a:effectLst/>
                          <a:hlinkClick r:id="rId10" tooltip="Canada"/>
                        </a:rPr>
                        <a:t>Canada</a:t>
                      </a:r>
                      <a:endParaRPr lang="en-US" sz="1600">
                        <a:effectLst/>
                      </a:endParaRPr>
                    </a:p>
                  </a:txBody>
                  <a:tcPr marL="81359" marR="81359" marT="40680" marB="406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11</a:t>
                      </a:r>
                    </a:p>
                  </a:txBody>
                  <a:tcPr marL="81359" marR="81359" marT="40680" marB="406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5437">
                <a:tc>
                  <a:txBody>
                    <a:bodyPr/>
                    <a:lstStyle/>
                    <a:p>
                      <a:r>
                        <a:rPr lang="en-US" sz="1600"/>
                        <a:t>9</a:t>
                      </a:r>
                    </a:p>
                  </a:txBody>
                  <a:tcPr marL="81359" marR="81359" marT="40680" marB="406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effectLst/>
                        </a:rPr>
                        <a:t> </a:t>
                      </a:r>
                      <a:r>
                        <a:rPr lang="en-US" sz="1600">
                          <a:effectLst/>
                          <a:hlinkClick r:id="rId11" tooltip="Italy"/>
                        </a:rPr>
                        <a:t>Italy</a:t>
                      </a:r>
                      <a:endParaRPr lang="en-US" sz="1600">
                        <a:effectLst/>
                      </a:endParaRPr>
                    </a:p>
                  </a:txBody>
                  <a:tcPr marL="81359" marR="81359" marT="40680" marB="406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11</a:t>
                      </a:r>
                    </a:p>
                  </a:txBody>
                  <a:tcPr marL="81359" marR="81359" marT="40680" marB="406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1268" name="Picture 4" descr="http://upload.wikimedia.org/wikipedia/commons/thumb/a/a4/Flag_of_the_United_States.svg/22px-Flag_of_the_United_States.svg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317" y="1524000"/>
            <a:ext cx="209550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http://upload.wikimedia.org/wikipedia/commons/thumb/9/9e/Flag_of_Japan.svg/22px-Flag_of_Japan.svg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357" y="1905000"/>
            <a:ext cx="2095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://upload.wikimedia.org/wikipedia/commons/thumb/f/fa/Flag_of_the_People%27s_Republic_of_China.svg/22px-Flag_of_the_People%27s_Republic_of_China.svg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317" y="2209800"/>
            <a:ext cx="2095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Picture 7" descr="http://upload.wikimedia.org/wikipedia/commons/thumb/c/c3/Flag_of_France.svg/22px-Flag_of_France.svg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555" y="2514600"/>
            <a:ext cx="2095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http://upload.wikimedia.org/wikipedia/commons/thumb/b/ba/Flag_of_Germany.svg/22px-Flag_of_Germany.svg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9605" y="2895600"/>
            <a:ext cx="209550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3" name="Picture 9" descr="http://upload.wikimedia.org/wikipedia/commons/thumb/a/ae/Flag_of_the_United_Kingdom.svg/22px-Flag_of_the_United_Kingdom.svg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637" y="3200400"/>
            <a:ext cx="209550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 descr="http://upload.wikimedia.org/wikipedia/commons/thumb/f/f3/Flag_of_Switzerland.svg/20px-Flag_of_Switzerland.svg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9605" y="3429000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5" name="Picture 11" descr="http://upload.wikimedia.org/wikipedia/commons/thumb/2/20/Flag_of_the_Netherlands.svg/22px-Flag_of_the_Netherlands.svg.pn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080" y="3810000"/>
            <a:ext cx="2095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6" name="Picture 12" descr="http://upload.wikimedia.org/wikipedia/commons/thumb/c/cf/Flag_of_Canada.svg/22px-Flag_of_Canada.svg.pn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080" y="4114800"/>
            <a:ext cx="209550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7" name="Picture 13" descr="http://upload.wikimedia.org/wikipedia/commons/thumb/0/03/Flag_of_Italy.svg/22px-Flag_of_Italy.svg.pn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419600"/>
            <a:ext cx="2095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987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and Cultural environments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Independent of social class and income, culture is a significant influence on consumption behavior and durable goods ownership.</a:t>
            </a:r>
          </a:p>
          <a:p>
            <a:r>
              <a:rPr lang="en-US" dirty="0" smtClean="0"/>
              <a:t>The social and cultural environment impacts every aspect of the marketing mix.  It becomes even more difficult in nations with multiple cultures and languages.  India has 18 national languages , but there are 347 spoken languages. </a:t>
            </a:r>
          </a:p>
          <a:p>
            <a:r>
              <a:rPr lang="en-US" dirty="0" smtClean="0"/>
              <a:t>Deep cultural understanding that is based in language can be an important source of competitive advantage for global companies.</a:t>
            </a:r>
          </a:p>
          <a:p>
            <a:r>
              <a:rPr lang="en-US" dirty="0" smtClean="0">
                <a:hlinkClick r:id="rId2"/>
              </a:rPr>
              <a:t>Procter &amp; Gamble India : advertising and marketing profile at adbrands.net</a:t>
            </a:r>
            <a:endParaRPr lang="en-US" dirty="0" smtClean="0"/>
          </a:p>
          <a:p>
            <a:r>
              <a:rPr lang="en-US" dirty="0" smtClean="0"/>
              <a:t>P&amp;G  has 23 Billion Dollar Brands and 20 that sell ½ a billion a year. </a:t>
            </a:r>
            <a:r>
              <a:rPr lang="en-US" dirty="0" err="1" smtClean="0"/>
              <a:t>Eg</a:t>
            </a:r>
            <a:r>
              <a:rPr lang="en-US" dirty="0" smtClean="0"/>
              <a:t>. Tide, Crest, Charmin, Pampers, Head and Shoulders, Ace and Ariel?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810000"/>
            <a:ext cx="1847850" cy="27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261341"/>
            <a:ext cx="1500188" cy="150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288763"/>
            <a:ext cx="1371600" cy="147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5082561"/>
            <a:ext cx="2852737" cy="1617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198" y="4114800"/>
            <a:ext cx="218767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588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mcDonALD’s</a:t>
            </a:r>
            <a:r>
              <a:rPr lang="en-US" dirty="0" smtClean="0"/>
              <a:t> </a:t>
            </a:r>
            <a:r>
              <a:rPr lang="en-US" dirty="0" smtClean="0"/>
              <a:t>- # 4  </a:t>
            </a:r>
            <a:r>
              <a:rPr lang="en-US" dirty="0" err="1" smtClean="0"/>
              <a:t>GlOBAL</a:t>
            </a:r>
            <a:r>
              <a:rPr lang="en-US" dirty="0" smtClean="0"/>
              <a:t> Brand</a:t>
            </a:r>
            <a:br>
              <a:rPr lang="en-US" dirty="0" smtClean="0"/>
            </a:br>
            <a:r>
              <a:rPr lang="en-US" sz="1800" dirty="0" smtClean="0">
                <a:hlinkClick r:id="rId2"/>
              </a:rPr>
              <a:t>McDonald's School in China Trains Workers Amid Expansion - Video - Bloomberg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Number of Global Restaurants:</a:t>
            </a:r>
          </a:p>
          <a:p>
            <a:r>
              <a:rPr lang="en-US" dirty="0"/>
              <a:t>More than 32,000</a:t>
            </a:r>
          </a:p>
          <a:p>
            <a:r>
              <a:rPr lang="en-US" dirty="0"/>
              <a:t>Number of Countries:</a:t>
            </a:r>
          </a:p>
          <a:p>
            <a:r>
              <a:rPr lang="en-US" dirty="0"/>
              <a:t>117</a:t>
            </a:r>
          </a:p>
          <a:p>
            <a:r>
              <a:rPr lang="en-US" dirty="0"/>
              <a:t>Number of worldwide employees:</a:t>
            </a:r>
          </a:p>
          <a:p>
            <a:r>
              <a:rPr lang="en-US" dirty="0"/>
              <a:t>1.7 million</a:t>
            </a:r>
          </a:p>
          <a:p>
            <a:r>
              <a:rPr lang="en-US" dirty="0"/>
              <a:t>Percentage of franchised restaurants around the world:</a:t>
            </a:r>
          </a:p>
          <a:p>
            <a:r>
              <a:rPr lang="en-US" dirty="0"/>
              <a:t>More than 80</a:t>
            </a:r>
            <a:r>
              <a:rPr lang="en-US" dirty="0" smtClean="0"/>
              <a:t>%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143000"/>
            <a:ext cx="30480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500097"/>
            <a:ext cx="5000625" cy="3319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114800"/>
            <a:ext cx="2019300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375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lvl="0" indent="-342900">
              <a:spcBef>
                <a:spcPts val="800"/>
              </a:spcBef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Coca-CoLA</a:t>
            </a:r>
            <a:r>
              <a:rPr lang="en-US" dirty="0" smtClean="0"/>
              <a:t> is the #6 Global Brand &amp;</a:t>
            </a:r>
            <a:br>
              <a:rPr lang="en-US" dirty="0" smtClean="0"/>
            </a:br>
            <a:r>
              <a:rPr lang="en-US" dirty="0" smtClean="0"/>
              <a:t>a great case study in Global Branding </a:t>
            </a:r>
            <a:r>
              <a:rPr lang="en-US" sz="1900" b="1" cap="none" dirty="0">
                <a:solidFill>
                  <a:srgbClr val="000000"/>
                </a:solidFill>
                <a:latin typeface="Franklin Gothic Book"/>
                <a:ea typeface="+mn-ea"/>
                <a:cs typeface="+mn-cs"/>
                <a:hlinkClick r:id="rId2"/>
              </a:rPr>
              <a:t>Coca-Cola Conversations</a:t>
            </a:r>
            <a:r>
              <a:rPr lang="en-US" sz="1900" b="1" cap="none" dirty="0">
                <a:solidFill>
                  <a:srgbClr val="000000"/>
                </a:solidFill>
                <a:latin typeface="Franklin Gothic Book"/>
                <a:ea typeface="+mn-ea"/>
                <a:cs typeface="+mn-cs"/>
              </a:rPr>
              <a:t/>
            </a:r>
            <a:br>
              <a:rPr lang="en-US" sz="1900" b="1" cap="none" dirty="0">
                <a:solidFill>
                  <a:srgbClr val="000000"/>
                </a:solidFill>
                <a:latin typeface="Franklin Gothic Book"/>
                <a:ea typeface="+mn-ea"/>
                <a:cs typeface="+mn-cs"/>
              </a:rPr>
            </a:b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160" y="1670738"/>
            <a:ext cx="3151905" cy="2438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254270"/>
            <a:ext cx="144462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262207"/>
            <a:ext cx="12954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86000" y="2951947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2800" cap="all" dirty="0" smtClean="0">
              <a:solidFill>
                <a:srgbClr val="000000"/>
              </a:solidFill>
              <a:latin typeface="Franklin Gothic Medium"/>
              <a:ea typeface="+mj-ea"/>
              <a:cs typeface="+mj-cs"/>
              <a:hlinkClick r:id="rId6"/>
            </a:endParaRPr>
          </a:p>
          <a:p>
            <a:endParaRPr lang="en-US" sz="2800" cap="all" dirty="0">
              <a:solidFill>
                <a:srgbClr val="000000"/>
              </a:solidFill>
              <a:latin typeface="Franklin Gothic Medium"/>
              <a:ea typeface="+mj-ea"/>
              <a:cs typeface="+mj-cs"/>
              <a:hlinkClick r:id="rId6"/>
            </a:endParaRPr>
          </a:p>
          <a:p>
            <a:endParaRPr lang="en-US" sz="2800" cap="all" dirty="0" smtClean="0">
              <a:solidFill>
                <a:srgbClr val="000000"/>
              </a:solidFill>
              <a:latin typeface="Franklin Gothic Medium"/>
              <a:ea typeface="+mj-ea"/>
              <a:cs typeface="+mj-cs"/>
              <a:hlinkClick r:id="rId6"/>
            </a:endParaRPr>
          </a:p>
          <a:p>
            <a:endParaRPr lang="en-US" sz="2800" cap="all" dirty="0">
              <a:solidFill>
                <a:srgbClr val="000000"/>
              </a:solidFill>
              <a:latin typeface="Franklin Gothic Medium"/>
              <a:ea typeface="+mj-ea"/>
              <a:cs typeface="+mj-cs"/>
              <a:hlinkClick r:id="rId6"/>
            </a:endParaRPr>
          </a:p>
          <a:p>
            <a:endParaRPr lang="en-US" sz="2800" cap="all" dirty="0" smtClean="0">
              <a:solidFill>
                <a:srgbClr val="000000"/>
              </a:solidFill>
              <a:latin typeface="Franklin Gothic Medium"/>
              <a:ea typeface="+mj-ea"/>
              <a:cs typeface="+mj-cs"/>
              <a:hlinkClick r:id="rId6"/>
            </a:endParaRPr>
          </a:p>
          <a:p>
            <a:endParaRPr lang="en-US" sz="2800" cap="all" dirty="0">
              <a:solidFill>
                <a:srgbClr val="000000"/>
              </a:solidFill>
              <a:latin typeface="Franklin Gothic Medium"/>
              <a:ea typeface="+mj-ea"/>
              <a:cs typeface="+mj-cs"/>
              <a:hlinkClick r:id="rId6"/>
            </a:endParaRPr>
          </a:p>
          <a:p>
            <a:r>
              <a:rPr lang="en-US" sz="2800" cap="all" dirty="0" smtClean="0">
                <a:solidFill>
                  <a:srgbClr val="000000"/>
                </a:solidFill>
                <a:latin typeface="Franklin Gothic Medium"/>
                <a:ea typeface="+mj-ea"/>
                <a:cs typeface="+mj-cs"/>
                <a:hlinkClick r:id="rId6"/>
              </a:rPr>
              <a:t>Coca-Cola </a:t>
            </a:r>
            <a:r>
              <a:rPr lang="en-US" sz="2800" cap="all" dirty="0">
                <a:solidFill>
                  <a:srgbClr val="000000"/>
                </a:solidFill>
                <a:latin typeface="Franklin Gothic Medium"/>
                <a:ea typeface="+mj-ea"/>
                <a:cs typeface="+mj-cs"/>
                <a:hlinkClick r:id="rId6"/>
              </a:rPr>
              <a:t>- Contact Us - Student Zone</a:t>
            </a:r>
            <a:endParaRPr lang="en-US" dirty="0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676617"/>
            <a:ext cx="1901825" cy="225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1347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Marketing’s impact on 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Universal aspects of the cultural environment represent opportunities for global marketers to standardize some or all elements of a marketing program. </a:t>
            </a:r>
          </a:p>
          <a:p>
            <a:r>
              <a:rPr lang="en-US" sz="1800" dirty="0" smtClean="0"/>
              <a:t>Widespread shared preference for convenience fools, disposable products, popular music and movies in U.S., Europe, Asia. </a:t>
            </a:r>
          </a:p>
          <a:p>
            <a:r>
              <a:rPr lang="en-US" sz="1800" dirty="0" smtClean="0"/>
              <a:t>Convergence of tastes and preferences in a number of product categories. </a:t>
            </a:r>
          </a:p>
          <a:p>
            <a:r>
              <a:rPr lang="en-US" sz="1800" dirty="0" smtClean="0"/>
              <a:t>The impact of marketing and global capitalism on culture can be controversial. </a:t>
            </a:r>
          </a:p>
          <a:p>
            <a:r>
              <a:rPr lang="en-US" sz="1800" dirty="0" smtClean="0"/>
              <a:t>“</a:t>
            </a:r>
            <a:r>
              <a:rPr lang="en-US" sz="1800" dirty="0" err="1" smtClean="0"/>
              <a:t>McDonaldization</a:t>
            </a:r>
            <a:r>
              <a:rPr lang="en-US" sz="1800" dirty="0" smtClean="0"/>
              <a:t> of culture”- when global companies break down cultural barriers while expanding into new markets with their products. </a:t>
            </a:r>
            <a:endParaRPr lang="en-US" sz="18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657" y="5017084"/>
            <a:ext cx="3004457" cy="1851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042440"/>
            <a:ext cx="2438400" cy="1826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064211"/>
            <a:ext cx="3001948" cy="1840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492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Closing…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066800"/>
            <a:ext cx="75438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4009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smtClean="0"/>
              <a:t>A Global versus local paradox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Think of brands and products known around the world and their sense of identity. 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494422"/>
            <a:ext cx="26289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971800"/>
            <a:ext cx="136207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999545"/>
            <a:ext cx="2662238" cy="2668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12" y="5793581"/>
            <a:ext cx="1504950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939" y="4114800"/>
            <a:ext cx="1335350" cy="464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638" y="3576638"/>
            <a:ext cx="9525" cy="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866" y="3597882"/>
            <a:ext cx="1336274" cy="908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323" y="4936331"/>
            <a:ext cx="17145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457844"/>
            <a:ext cx="1405846" cy="3368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2680" y="3558467"/>
            <a:ext cx="28384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4979" y="5153117"/>
            <a:ext cx="1733550" cy="1300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3" y="2804176"/>
            <a:ext cx="1710708" cy="2496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7" name="Picture 2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448" y="2118632"/>
            <a:ext cx="2190750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9" name="Picture 25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457844"/>
            <a:ext cx="2109787" cy="87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0" name="Picture 26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564" y="2453200"/>
            <a:ext cx="982710" cy="958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479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growing importance of global marketing….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We are undergoing a sweeping transformation that is impacting people and industries of many nations. </a:t>
            </a:r>
          </a:p>
          <a:p>
            <a:r>
              <a:rPr lang="en-US" sz="1800" dirty="0" smtClean="0"/>
              <a:t>Three decades ago the phrase global marketing did not exist.</a:t>
            </a:r>
          </a:p>
          <a:p>
            <a:r>
              <a:rPr lang="en-US" sz="1800" dirty="0" smtClean="0"/>
              <a:t>Today, global marketing is imperative to survival. </a:t>
            </a:r>
          </a:p>
          <a:p>
            <a:r>
              <a:rPr lang="en-US" sz="1800" dirty="0" smtClean="0"/>
              <a:t>Failure to understand global markets increases the risk of failure as global competitors enter domestic markets with lower costs, more experience, and better products. </a:t>
            </a:r>
            <a:endParaRPr lang="en-US" sz="18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276600"/>
            <a:ext cx="2381250" cy="80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468" y="4694230"/>
            <a:ext cx="2990907" cy="198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9654" y="4391703"/>
            <a:ext cx="1457739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470392"/>
            <a:ext cx="1643653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681412"/>
            <a:ext cx="2943225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758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1000"/>
            <a:ext cx="7520940" cy="548640"/>
          </a:xfrm>
        </p:spPr>
        <p:txBody>
          <a:bodyPr/>
          <a:lstStyle/>
          <a:p>
            <a:r>
              <a:rPr lang="en-US" dirty="0" smtClean="0"/>
              <a:t>The fundamental difference between regular marketing &amp; global marketing?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8121016" cy="4766772"/>
          </a:xfrm>
        </p:spPr>
        <p:txBody>
          <a:bodyPr>
            <a:normAutofit fontScale="70000" lnSpcReduction="20000"/>
          </a:bodyPr>
          <a:lstStyle/>
          <a:p>
            <a:r>
              <a:rPr lang="en-US" sz="4000" dirty="0" smtClean="0"/>
              <a:t>The scope of activities.</a:t>
            </a:r>
          </a:p>
          <a:p>
            <a:r>
              <a:rPr lang="en-US" sz="4000" dirty="0" smtClean="0"/>
              <a:t>A company that engages in global marketing conducts important business activities outside the home-country market. </a:t>
            </a:r>
          </a:p>
          <a:p>
            <a:r>
              <a:rPr lang="en-US" sz="4000" dirty="0" smtClean="0"/>
              <a:t>Companies that engage in global marketing frequently encounter unique or unfamiliar features in specific countries or regions of the world. </a:t>
            </a:r>
          </a:p>
          <a:p>
            <a:r>
              <a:rPr lang="en-US" sz="4000" dirty="0" smtClean="0"/>
              <a:t>Global marketers need to understand marketing concepts, but must also have a deep and broad understanding of the world’s varied business environments. </a:t>
            </a:r>
          </a:p>
          <a:p>
            <a:r>
              <a:rPr lang="en-US" sz="4000" dirty="0" smtClean="0"/>
              <a:t>  </a:t>
            </a:r>
            <a:endParaRPr lang="en-US" sz="4000" dirty="0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802841"/>
            <a:ext cx="2667000" cy="2055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9909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Forces Affecting Global Integration &amp; Marketing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552877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Remarkable growth in the global economy over the past  65 years. </a:t>
            </a:r>
          </a:p>
          <a:p>
            <a:r>
              <a:rPr lang="en-US" dirty="0" smtClean="0"/>
              <a:t>Driving forces of globalization are greater than the restraining forces.</a:t>
            </a:r>
          </a:p>
          <a:p>
            <a:r>
              <a:rPr lang="en-US" dirty="0"/>
              <a:t>	</a:t>
            </a:r>
            <a:r>
              <a:rPr lang="en-US" dirty="0" smtClean="0"/>
              <a:t>- Multilateral Trade Agreements (NAFTA, GATT, …)</a:t>
            </a:r>
          </a:p>
          <a:p>
            <a:r>
              <a:rPr lang="en-US" dirty="0"/>
              <a:t>	</a:t>
            </a:r>
            <a:r>
              <a:rPr lang="en-US" dirty="0" smtClean="0"/>
              <a:t>- Converging Market Needs</a:t>
            </a:r>
          </a:p>
          <a:p>
            <a:r>
              <a:rPr lang="en-US" dirty="0"/>
              <a:t>	</a:t>
            </a:r>
            <a:r>
              <a:rPr lang="en-US" dirty="0" smtClean="0"/>
              <a:t>- Democratization of Information (satellite dishes, CNN, MTV, broadband internet, social networking…)  </a:t>
            </a:r>
          </a:p>
          <a:p>
            <a:r>
              <a:rPr lang="en-US" dirty="0"/>
              <a:t>	</a:t>
            </a:r>
            <a:r>
              <a:rPr lang="en-US" dirty="0" smtClean="0"/>
              <a:t>- Transportation and communication improvements (containerization, </a:t>
            </a:r>
            <a:r>
              <a:rPr lang="en-US" dirty="0"/>
              <a:t>S</a:t>
            </a:r>
            <a:r>
              <a:rPr lang="en-US" dirty="0" smtClean="0"/>
              <a:t>kype, e-mail, broadband internet, video teleconferencing…)</a:t>
            </a:r>
          </a:p>
          <a:p>
            <a:r>
              <a:rPr lang="en-US" dirty="0" smtClean="0"/>
              <a:t>	- Increasing product development costs (pharmaceuticals…)</a:t>
            </a:r>
          </a:p>
          <a:p>
            <a:r>
              <a:rPr lang="en-US" dirty="0"/>
              <a:t>	</a:t>
            </a:r>
            <a:r>
              <a:rPr lang="en-US" dirty="0" smtClean="0"/>
              <a:t>- Quality (global companies raise benchmarks)</a:t>
            </a:r>
          </a:p>
          <a:p>
            <a:r>
              <a:rPr lang="en-US" dirty="0"/>
              <a:t>	</a:t>
            </a:r>
            <a:r>
              <a:rPr lang="en-US" dirty="0" smtClean="0"/>
              <a:t>- World Economic Trends </a:t>
            </a:r>
          </a:p>
          <a:p>
            <a:r>
              <a:rPr lang="en-US" dirty="0"/>
              <a:t>	</a:t>
            </a:r>
            <a:r>
              <a:rPr lang="en-US" dirty="0" smtClean="0"/>
              <a:t>- Leverage (experience transfers, scale economies, resource </a:t>
            </a:r>
          </a:p>
          <a:p>
            <a:r>
              <a:rPr lang="en-US" dirty="0"/>
              <a:t>	</a:t>
            </a:r>
            <a:r>
              <a:rPr lang="en-US" dirty="0" smtClean="0"/>
              <a:t>utilization, global strategy)</a:t>
            </a:r>
          </a:p>
          <a:p>
            <a:r>
              <a:rPr lang="en-US" dirty="0" smtClean="0"/>
              <a:t>Restraining forces</a:t>
            </a:r>
          </a:p>
          <a:p>
            <a:r>
              <a:rPr lang="en-US" dirty="0"/>
              <a:t>	</a:t>
            </a:r>
            <a:r>
              <a:rPr lang="en-US" dirty="0" smtClean="0"/>
              <a:t>- Management myopia &amp; organizational culture</a:t>
            </a:r>
          </a:p>
          <a:p>
            <a:r>
              <a:rPr lang="en-US" dirty="0"/>
              <a:t>	</a:t>
            </a:r>
            <a:r>
              <a:rPr lang="en-US" dirty="0" smtClean="0"/>
              <a:t>- National controls</a:t>
            </a:r>
          </a:p>
          <a:p>
            <a:r>
              <a:rPr lang="en-US" dirty="0"/>
              <a:t>	</a:t>
            </a:r>
            <a:r>
              <a:rPr lang="en-US" dirty="0" smtClean="0"/>
              <a:t>- Opposition to globalization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505200"/>
            <a:ext cx="1841500" cy="276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745" y="609600"/>
            <a:ext cx="2109255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780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Global economic environment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4309572"/>
          </a:xfrm>
        </p:spPr>
        <p:txBody>
          <a:bodyPr>
            <a:normAutofit lnSpcReduction="10000"/>
          </a:bodyPr>
          <a:lstStyle/>
          <a:p>
            <a:r>
              <a:rPr lang="en-US" sz="1800" dirty="0" smtClean="0"/>
              <a:t>World economy has changed profoundly. </a:t>
            </a:r>
          </a:p>
          <a:p>
            <a:r>
              <a:rPr lang="en-US" sz="1800" dirty="0" smtClean="0"/>
              <a:t>Most fundamental change is the emergence of global markets. </a:t>
            </a:r>
          </a:p>
          <a:p>
            <a:r>
              <a:rPr lang="en-US" sz="1800" dirty="0" smtClean="0"/>
              <a:t>Global competitors have steadily displaced or absorbed local ones. Examples?</a:t>
            </a:r>
          </a:p>
          <a:p>
            <a:r>
              <a:rPr lang="en-US" sz="1800" dirty="0" smtClean="0"/>
              <a:t>Economic integration was 10% at the beginning of the twentieth century; today it is 50%.  Interesting to examine EU and NAFTA. </a:t>
            </a:r>
          </a:p>
          <a:p>
            <a:r>
              <a:rPr lang="en-US" sz="1800" dirty="0" smtClean="0"/>
              <a:t>The global economic crisis illustrates the dynamic, integrated nature of today’s economic environment.</a:t>
            </a:r>
          </a:p>
          <a:p>
            <a:r>
              <a:rPr lang="en-US" sz="1800" dirty="0" smtClean="0"/>
              <a:t>Of special interest are the BRIC nations. The US growing trade deficit is a concern especially since U.S. trade deficit with China reached $250 billion in 2007. China has more than $1 trillion in foreign reserves, more than any other nation. China is also investing heavily in U.S. land, real estate, and government securities.  Foreign-owned U.S. assets total $2.5 trillion.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1" y="4918982"/>
            <a:ext cx="2514600" cy="1796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1823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Bright SPOT- U.S. Services Export surplus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560497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 fundamental shift has been taking place in the world's economy over the past 25 years for most developed economies and multinational firms. </a:t>
            </a:r>
            <a:r>
              <a:rPr lang="en-US" dirty="0" smtClean="0"/>
              <a:t>The following industries have high export potential. </a:t>
            </a:r>
            <a:endParaRPr lang="en-US" dirty="0"/>
          </a:p>
          <a:p>
            <a:r>
              <a:rPr lang="en-US" dirty="0" smtClean="0"/>
              <a:t>Travel </a:t>
            </a:r>
            <a:r>
              <a:rPr lang="en-US" dirty="0"/>
              <a:t>and tourism. The largest single category within the U.S. service </a:t>
            </a:r>
            <a:r>
              <a:rPr lang="en-US" dirty="0" smtClean="0"/>
              <a:t>sector.</a:t>
            </a:r>
            <a:endParaRPr lang="en-US" dirty="0"/>
          </a:p>
          <a:p>
            <a:r>
              <a:rPr lang="en-US" dirty="0" smtClean="0"/>
              <a:t>Transportation </a:t>
            </a:r>
            <a:r>
              <a:rPr lang="en-US" dirty="0"/>
              <a:t>services. </a:t>
            </a:r>
          </a:p>
          <a:p>
            <a:r>
              <a:rPr lang="en-US" dirty="0" smtClean="0"/>
              <a:t>Architectural</a:t>
            </a:r>
            <a:r>
              <a:rPr lang="en-US" dirty="0"/>
              <a:t>, construction, and engineering. </a:t>
            </a:r>
          </a:p>
          <a:p>
            <a:r>
              <a:rPr lang="en-US" dirty="0" smtClean="0"/>
              <a:t>Education </a:t>
            </a:r>
            <a:r>
              <a:rPr lang="en-US" dirty="0"/>
              <a:t>and training services. Management training, technical training, and English language training are areas where U.S. expertise remains unchallenged. </a:t>
            </a:r>
          </a:p>
          <a:p>
            <a:r>
              <a:rPr lang="en-US" dirty="0" smtClean="0"/>
              <a:t>Banking</a:t>
            </a:r>
            <a:r>
              <a:rPr lang="en-US" dirty="0"/>
              <a:t>, financial, and insurance services. U.S. financial institutions are very competitive internationally</a:t>
            </a:r>
            <a:r>
              <a:rPr lang="en-US" dirty="0" smtClean="0"/>
              <a:t>,.</a:t>
            </a:r>
            <a:endParaRPr lang="en-US" dirty="0"/>
          </a:p>
          <a:p>
            <a:r>
              <a:rPr lang="en-US" dirty="0"/>
              <a:t>Entertainment. </a:t>
            </a:r>
            <a:r>
              <a:rPr lang="it-IT" dirty="0" smtClean="0">
                <a:hlinkClick r:id="rId2"/>
              </a:rPr>
              <a:t>YouTube - Hakuna Matata Lion King (Mandarin-Chinese)</a:t>
            </a:r>
            <a:endParaRPr lang="it-IT" dirty="0" smtClean="0"/>
          </a:p>
          <a:p>
            <a:r>
              <a:rPr lang="it-IT" dirty="0" smtClean="0"/>
              <a:t>The Lion King is the highest grossing animated film of all time- $300 million in global sales</a:t>
            </a:r>
            <a:endParaRPr lang="en-US" dirty="0"/>
          </a:p>
          <a:p>
            <a:r>
              <a:rPr lang="en-US" dirty="0" smtClean="0"/>
              <a:t>Information </a:t>
            </a:r>
            <a:r>
              <a:rPr lang="en-US" dirty="0"/>
              <a:t>services. 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Professional </a:t>
            </a:r>
            <a:r>
              <a:rPr lang="en-US" dirty="0"/>
              <a:t>business services. This sector includes accounting, advertising, legal, and management consulting services. The international market for these services is expanding at a more rapid rate than the U.S. domestic market. </a:t>
            </a:r>
            <a:endParaRPr lang="en-US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343400"/>
            <a:ext cx="1727372" cy="129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928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marketing Requires companies to think globally and act locally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295400"/>
            <a:ext cx="7520940" cy="5334000"/>
          </a:xfrm>
        </p:spPr>
        <p:txBody>
          <a:bodyPr>
            <a:normAutofit fontScale="70000" lnSpcReduction="20000"/>
          </a:bodyPr>
          <a:lstStyle/>
          <a:p>
            <a:r>
              <a:rPr lang="en-US" sz="2600" dirty="0" smtClean="0"/>
              <a:t>U.S. represents  approximately 25% of the total world market for all products and services.  So…..</a:t>
            </a:r>
          </a:p>
          <a:p>
            <a:r>
              <a:rPr lang="en-US" sz="2600" dirty="0" smtClean="0"/>
              <a:t>75% of world market is outside of our home country. </a:t>
            </a:r>
          </a:p>
          <a:p>
            <a:r>
              <a:rPr lang="en-US" sz="2600" dirty="0" smtClean="0"/>
              <a:t>85% of the world market is outside of </a:t>
            </a:r>
            <a:r>
              <a:rPr lang="en-US" sz="2600" dirty="0" smtClean="0"/>
              <a:t>Japan for Japanese companies</a:t>
            </a:r>
            <a:endParaRPr lang="en-US" sz="2600" dirty="0" smtClean="0"/>
          </a:p>
          <a:p>
            <a:r>
              <a:rPr lang="en-US" sz="2600" dirty="0" smtClean="0"/>
              <a:t>94% of the world market potential for German companies is outside Germany. </a:t>
            </a:r>
          </a:p>
          <a:p>
            <a:endParaRPr lang="en-US" sz="2600" dirty="0"/>
          </a:p>
          <a:p>
            <a:r>
              <a:rPr lang="en-US" sz="2600" dirty="0" smtClean="0"/>
              <a:t>Industries that were essentially national in scope are dominated today by a handful of global companies. </a:t>
            </a:r>
          </a:p>
          <a:p>
            <a:r>
              <a:rPr lang="en-US" sz="2600" dirty="0" smtClean="0"/>
              <a:t>In most industries, the companies that will survive and prosper in the 21</a:t>
            </a:r>
            <a:r>
              <a:rPr lang="en-US" sz="2600" baseline="30000" dirty="0" smtClean="0"/>
              <a:t>st</a:t>
            </a:r>
            <a:r>
              <a:rPr lang="en-US" sz="2600" dirty="0" smtClean="0"/>
              <a:t> century will be global enterprises. </a:t>
            </a:r>
            <a:endParaRPr lang="en-US" sz="2600" dirty="0"/>
          </a:p>
          <a:p>
            <a:endParaRPr lang="en-US" sz="2600" dirty="0"/>
          </a:p>
          <a:p>
            <a:r>
              <a:rPr lang="en-US" sz="6400" dirty="0"/>
              <a:t>  </a:t>
            </a:r>
          </a:p>
          <a:p>
            <a:r>
              <a:rPr lang="en-US" sz="6400" dirty="0"/>
              <a:t> </a:t>
            </a:r>
          </a:p>
          <a:p>
            <a:endParaRPr lang="en-US" sz="6400" dirty="0"/>
          </a:p>
          <a:p>
            <a:endParaRPr lang="en-US" sz="6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84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Fortune’s top ten global companies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638468" y="1100138"/>
          <a:ext cx="5889288" cy="3579813"/>
        </p:xfrm>
        <a:graphic>
          <a:graphicData uri="http://schemas.openxmlformats.org/drawingml/2006/table">
            <a:tbl>
              <a:tblPr/>
              <a:tblGrid>
                <a:gridCol w="1472322"/>
                <a:gridCol w="1472322"/>
                <a:gridCol w="1472322"/>
                <a:gridCol w="1472322"/>
              </a:tblGrid>
              <a:tr h="286385">
                <a:tc>
                  <a:txBody>
                    <a:bodyPr/>
                    <a:lstStyle/>
                    <a:p>
                      <a:r>
                        <a:rPr lang="en-US" sz="1400" dirty="0"/>
                        <a:t>Rank</a:t>
                      </a:r>
                    </a:p>
                  </a:txBody>
                  <a:tcPr marL="71596" marR="71596" marT="35798" marB="357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Company</a:t>
                      </a:r>
                    </a:p>
                  </a:txBody>
                  <a:tcPr marL="71596" marR="71596" marT="35798" marB="357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Country</a:t>
                      </a:r>
                    </a:p>
                  </a:txBody>
                  <a:tcPr marL="71596" marR="71596" marT="35798" marB="357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Field</a:t>
                      </a:r>
                    </a:p>
                  </a:txBody>
                  <a:tcPr marL="71596" marR="71596" marT="35798" marB="357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6385">
                <a:tc>
                  <a:txBody>
                    <a:bodyPr/>
                    <a:lstStyle/>
                    <a:p>
                      <a:r>
                        <a:rPr lang="en-US" sz="1400"/>
                        <a:t>1</a:t>
                      </a:r>
                    </a:p>
                  </a:txBody>
                  <a:tcPr marL="71596" marR="71596" marT="35798" marB="357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hlinkClick r:id="rId2" tooltip="Wal-Mart Stores"/>
                        </a:rPr>
                        <a:t>Wal-Mart Stores</a:t>
                      </a:r>
                      <a:endParaRPr lang="en-US" sz="1400"/>
                    </a:p>
                  </a:txBody>
                  <a:tcPr marL="71596" marR="71596" marT="35798" marB="357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 </a:t>
                      </a:r>
                      <a:r>
                        <a:rPr lang="en-US" sz="1400">
                          <a:hlinkClick r:id="rId3" tooltip="United States"/>
                        </a:rPr>
                        <a:t>United States</a:t>
                      </a:r>
                      <a:endParaRPr lang="en-US" sz="1400"/>
                    </a:p>
                  </a:txBody>
                  <a:tcPr marL="71596" marR="71596" marT="35798" marB="357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Retail</a:t>
                      </a:r>
                    </a:p>
                  </a:txBody>
                  <a:tcPr marL="71596" marR="71596" marT="35798" marB="357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6385">
                <a:tc>
                  <a:txBody>
                    <a:bodyPr/>
                    <a:lstStyle/>
                    <a:p>
                      <a:r>
                        <a:rPr lang="en-US" sz="1400"/>
                        <a:t>2</a:t>
                      </a:r>
                    </a:p>
                  </a:txBody>
                  <a:tcPr marL="71596" marR="71596" marT="35798" marB="357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hlinkClick r:id="rId4" tooltip="Royal Dutch Shell"/>
                        </a:rPr>
                        <a:t>Royal Dutch Shell</a:t>
                      </a:r>
                      <a:endParaRPr lang="en-US" sz="1400"/>
                    </a:p>
                  </a:txBody>
                  <a:tcPr marL="71596" marR="71596" marT="35798" marB="357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 </a:t>
                      </a:r>
                      <a:r>
                        <a:rPr lang="en-US" sz="1400">
                          <a:hlinkClick r:id="rId5" tooltip="Netherlands"/>
                        </a:rPr>
                        <a:t>Netherlands</a:t>
                      </a:r>
                      <a:r>
                        <a:rPr lang="en-US" sz="1400" baseline="30000"/>
                        <a:t>†</a:t>
                      </a:r>
                      <a:endParaRPr lang="en-US" sz="1400"/>
                    </a:p>
                  </a:txBody>
                  <a:tcPr marL="71596" marR="71596" marT="35798" marB="357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Petroleum</a:t>
                      </a:r>
                    </a:p>
                  </a:txBody>
                  <a:tcPr marL="71596" marR="71596" marT="35798" marB="357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6385">
                <a:tc>
                  <a:txBody>
                    <a:bodyPr/>
                    <a:lstStyle/>
                    <a:p>
                      <a:r>
                        <a:rPr lang="en-US" sz="1400" dirty="0"/>
                        <a:t>3</a:t>
                      </a:r>
                    </a:p>
                  </a:txBody>
                  <a:tcPr marL="71596" marR="71596" marT="35798" marB="357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hlinkClick r:id="rId6" tooltip="Exxon Mobil"/>
                        </a:rPr>
                        <a:t>Exxon Mobil</a:t>
                      </a:r>
                      <a:endParaRPr lang="en-US" sz="1400"/>
                    </a:p>
                  </a:txBody>
                  <a:tcPr marL="71596" marR="71596" marT="35798" marB="357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 </a:t>
                      </a:r>
                      <a:r>
                        <a:rPr lang="en-US" sz="1400">
                          <a:hlinkClick r:id="rId3" tooltip="United States"/>
                        </a:rPr>
                        <a:t>United States</a:t>
                      </a:r>
                      <a:endParaRPr lang="en-US" sz="1400"/>
                    </a:p>
                  </a:txBody>
                  <a:tcPr marL="71596" marR="71596" marT="35798" marB="357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Petroleum</a:t>
                      </a:r>
                    </a:p>
                  </a:txBody>
                  <a:tcPr marL="71596" marR="71596" marT="35798" marB="357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6385">
                <a:tc>
                  <a:txBody>
                    <a:bodyPr/>
                    <a:lstStyle/>
                    <a:p>
                      <a:r>
                        <a:rPr lang="en-US" sz="1400"/>
                        <a:t>4</a:t>
                      </a:r>
                    </a:p>
                  </a:txBody>
                  <a:tcPr marL="71596" marR="71596" marT="35798" marB="357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hlinkClick r:id="rId7" tooltip="BP"/>
                        </a:rPr>
                        <a:t>BP</a:t>
                      </a:r>
                      <a:endParaRPr lang="en-US" sz="1400"/>
                    </a:p>
                  </a:txBody>
                  <a:tcPr marL="71596" marR="71596" marT="35798" marB="357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 </a:t>
                      </a:r>
                      <a:r>
                        <a:rPr lang="en-US" sz="1400">
                          <a:hlinkClick r:id="rId8" tooltip="United Kingdom"/>
                        </a:rPr>
                        <a:t>United Kingdom</a:t>
                      </a:r>
                      <a:endParaRPr lang="en-US" sz="1400"/>
                    </a:p>
                  </a:txBody>
                  <a:tcPr marL="71596" marR="71596" marT="35798" marB="357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Petroleum</a:t>
                      </a:r>
                    </a:p>
                  </a:txBody>
                  <a:tcPr marL="71596" marR="71596" marT="35798" marB="357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6385">
                <a:tc>
                  <a:txBody>
                    <a:bodyPr/>
                    <a:lstStyle/>
                    <a:p>
                      <a:r>
                        <a:rPr lang="en-US" sz="1400"/>
                        <a:t>5</a:t>
                      </a:r>
                    </a:p>
                  </a:txBody>
                  <a:tcPr marL="71596" marR="71596" marT="35798" marB="357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hlinkClick r:id="rId9" tooltip="Toyota Motor"/>
                        </a:rPr>
                        <a:t>Toyota Motor</a:t>
                      </a:r>
                      <a:endParaRPr lang="en-US" sz="1400"/>
                    </a:p>
                  </a:txBody>
                  <a:tcPr marL="71596" marR="71596" marT="35798" marB="357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 </a:t>
                      </a:r>
                      <a:r>
                        <a:rPr lang="en-US" sz="1400">
                          <a:hlinkClick r:id="rId10" tooltip="Japan"/>
                        </a:rPr>
                        <a:t>Japan</a:t>
                      </a:r>
                      <a:endParaRPr lang="en-US" sz="1400"/>
                    </a:p>
                  </a:txBody>
                  <a:tcPr marL="71596" marR="71596" marT="35798" marB="357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Automobiles</a:t>
                      </a:r>
                    </a:p>
                  </a:txBody>
                  <a:tcPr marL="71596" marR="71596" marT="35798" marB="357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01174">
                <a:tc>
                  <a:txBody>
                    <a:bodyPr/>
                    <a:lstStyle/>
                    <a:p>
                      <a:r>
                        <a:rPr lang="en-US" sz="1400" dirty="0"/>
                        <a:t>6</a:t>
                      </a:r>
                    </a:p>
                  </a:txBody>
                  <a:tcPr marL="71596" marR="71596" marT="35798" marB="357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hlinkClick r:id="rId11" tooltip="Japan Post Holdings"/>
                        </a:rPr>
                        <a:t>Japan Post Holdings</a:t>
                      </a:r>
                      <a:endParaRPr lang="en-US" sz="1400"/>
                    </a:p>
                  </a:txBody>
                  <a:tcPr marL="71596" marR="71596" marT="35798" marB="357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 </a:t>
                      </a:r>
                      <a:r>
                        <a:rPr lang="en-US" sz="1400">
                          <a:hlinkClick r:id="rId10" tooltip="Japan"/>
                        </a:rPr>
                        <a:t>Japan</a:t>
                      </a:r>
                      <a:endParaRPr lang="en-US" sz="1400"/>
                    </a:p>
                  </a:txBody>
                  <a:tcPr marL="71596" marR="71596" marT="35798" marB="357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Diversified</a:t>
                      </a:r>
                    </a:p>
                  </a:txBody>
                  <a:tcPr marL="71596" marR="71596" marT="35798" marB="357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6385">
                <a:tc>
                  <a:txBody>
                    <a:bodyPr/>
                    <a:lstStyle/>
                    <a:p>
                      <a:r>
                        <a:rPr lang="en-US" sz="1400"/>
                        <a:t>7</a:t>
                      </a:r>
                    </a:p>
                  </a:txBody>
                  <a:tcPr marL="71596" marR="71596" marT="35798" marB="357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hlinkClick r:id="rId12" tooltip="Sinopec"/>
                        </a:rPr>
                        <a:t>Sinopec</a:t>
                      </a:r>
                      <a:endParaRPr lang="en-US" sz="1400"/>
                    </a:p>
                  </a:txBody>
                  <a:tcPr marL="71596" marR="71596" marT="35798" marB="357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 </a:t>
                      </a:r>
                      <a:r>
                        <a:rPr lang="en-US" sz="1400">
                          <a:hlinkClick r:id="rId13" tooltip="People's Republic of China"/>
                        </a:rPr>
                        <a:t>China</a:t>
                      </a:r>
                      <a:endParaRPr lang="en-US" sz="1400"/>
                    </a:p>
                  </a:txBody>
                  <a:tcPr marL="71596" marR="71596" marT="35798" marB="357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Petroleum</a:t>
                      </a:r>
                    </a:p>
                  </a:txBody>
                  <a:tcPr marL="71596" marR="71596" marT="35798" marB="357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6385">
                <a:tc>
                  <a:txBody>
                    <a:bodyPr/>
                    <a:lstStyle/>
                    <a:p>
                      <a:r>
                        <a:rPr lang="en-US" sz="1400" dirty="0"/>
                        <a:t>8</a:t>
                      </a:r>
                    </a:p>
                  </a:txBody>
                  <a:tcPr marL="71596" marR="71596" marT="35798" marB="357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hlinkClick r:id="rId14" tooltip="State Grid"/>
                        </a:rPr>
                        <a:t>State Grid</a:t>
                      </a:r>
                      <a:endParaRPr lang="en-US" sz="1400"/>
                    </a:p>
                  </a:txBody>
                  <a:tcPr marL="71596" marR="71596" marT="35798" marB="357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 </a:t>
                      </a:r>
                      <a:r>
                        <a:rPr lang="en-US" sz="1400">
                          <a:hlinkClick r:id="rId13" tooltip="People's Republic of China"/>
                        </a:rPr>
                        <a:t>China</a:t>
                      </a:r>
                      <a:endParaRPr lang="en-US" sz="1400"/>
                    </a:p>
                  </a:txBody>
                  <a:tcPr marL="71596" marR="71596" marT="35798" marB="357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Power</a:t>
                      </a:r>
                    </a:p>
                  </a:txBody>
                  <a:tcPr marL="71596" marR="71596" marT="35798" marB="357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6385">
                <a:tc>
                  <a:txBody>
                    <a:bodyPr/>
                    <a:lstStyle/>
                    <a:p>
                      <a:r>
                        <a:rPr lang="en-US" sz="1400" dirty="0"/>
                        <a:t>9</a:t>
                      </a:r>
                    </a:p>
                  </a:txBody>
                  <a:tcPr marL="71596" marR="71596" marT="35798" marB="357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hlinkClick r:id="rId15" tooltip="AXA"/>
                        </a:rPr>
                        <a:t>AXA</a:t>
                      </a:r>
                      <a:endParaRPr lang="en-US" sz="1400"/>
                    </a:p>
                  </a:txBody>
                  <a:tcPr marL="71596" marR="71596" marT="35798" marB="357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 </a:t>
                      </a:r>
                      <a:r>
                        <a:rPr lang="en-US" sz="1400">
                          <a:hlinkClick r:id="rId16" tooltip="France"/>
                        </a:rPr>
                        <a:t>France</a:t>
                      </a:r>
                      <a:endParaRPr lang="en-US" sz="1400"/>
                    </a:p>
                  </a:txBody>
                  <a:tcPr marL="71596" marR="71596" marT="35798" marB="357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Insurance</a:t>
                      </a:r>
                    </a:p>
                  </a:txBody>
                  <a:tcPr marL="71596" marR="71596" marT="35798" marB="357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01174">
                <a:tc>
                  <a:txBody>
                    <a:bodyPr/>
                    <a:lstStyle/>
                    <a:p>
                      <a:r>
                        <a:rPr lang="en-US" sz="1400" dirty="0"/>
                        <a:t>10</a:t>
                      </a:r>
                    </a:p>
                  </a:txBody>
                  <a:tcPr marL="71596" marR="71596" marT="35798" marB="357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hlinkClick r:id="rId17" tooltip="China National Petroleum"/>
                        </a:rPr>
                        <a:t>China National Petroleum</a:t>
                      </a:r>
                      <a:endParaRPr lang="en-US" sz="1400"/>
                    </a:p>
                  </a:txBody>
                  <a:tcPr marL="71596" marR="71596" marT="35798" marB="357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 </a:t>
                      </a:r>
                      <a:r>
                        <a:rPr lang="en-US" sz="1400">
                          <a:hlinkClick r:id="rId13" tooltip="People's Republic of China"/>
                        </a:rPr>
                        <a:t>China</a:t>
                      </a:r>
                      <a:endParaRPr lang="en-US" sz="1400"/>
                    </a:p>
                  </a:txBody>
                  <a:tcPr marL="71596" marR="71596" marT="35798" marB="357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Petroleum</a:t>
                      </a:r>
                    </a:p>
                  </a:txBody>
                  <a:tcPr marL="71596" marR="71596" marT="35798" marB="357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0241" name="Picture 1" descr="http://upload.wikimedia.org/wikipedia/commons/thumb/a/a4/Flag_of_the_United_States.svg/22px-Flag_of_the_United_States.svg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7908" y="1447800"/>
            <a:ext cx="251441" cy="13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http://upload.wikimedia.org/wikipedia/commons/thumb/2/20/Flag_of_the_Netherlands.svg/22px-Flag_of_the_Netherlands.svg.pn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340" y="1752600"/>
            <a:ext cx="242009" cy="165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http://upload.wikimedia.org/wikipedia/commons/thumb/a/a4/Flag_of_the_United_States.svg/22px-Flag_of_the_United_States.svg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368" y="2057399"/>
            <a:ext cx="218982" cy="119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upload.wikimedia.org/wikipedia/commons/thumb/a/ae/Flag_of_the_United_Kingdom.svg/22px-Flag_of_the_United_Kingdom.svg.pn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368" y="2286000"/>
            <a:ext cx="218982" cy="109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http://upload.wikimedia.org/wikipedia/commons/thumb/9/9e/Flag_of_Japan.svg/22px-Flag_of_Japan.svg.pn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590800"/>
            <a:ext cx="2095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upload.wikimedia.org/wikipedia/commons/thumb/9/9e/Flag_of_Japan.svg/22px-Flag_of_Japan.svg.pn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977580"/>
            <a:ext cx="2095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7" name="Picture 7" descr="http://upload.wikimedia.org/wikipedia/commons/thumb/f/fa/Flag_of_the_People%27s_Republic_of_China.svg/22px-Flag_of_the_People%27s_Republic_of_China.svg.png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368" y="3429000"/>
            <a:ext cx="218982" cy="149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http://upload.wikimedia.org/wikipedia/commons/thumb/f/fa/Flag_of_the_People%27s_Republic_of_China.svg/22px-Flag_of_the_People%27s_Republic_of_China.svg.png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080" y="4415497"/>
            <a:ext cx="304800" cy="20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9" name="Picture 9" descr="http://upload.wikimedia.org/wikipedia/commons/thumb/c/c3/Flag_of_France.svg/22px-Flag_of_France.svg.png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368" y="3962400"/>
            <a:ext cx="218982" cy="149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http://upload.wikimedia.org/wikipedia/commons/thumb/f/fa/Flag_of_the_People%27s_Republic_of_China.svg/22px-Flag_of_the_People%27s_Republic_of_China.svg.png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368" y="3657600"/>
            <a:ext cx="218982" cy="149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744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574</TotalTime>
  <Words>993</Words>
  <Application>Microsoft Office PowerPoint</Application>
  <PresentationFormat>On-screen Show (4:3)</PresentationFormat>
  <Paragraphs>176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Angles</vt:lpstr>
      <vt:lpstr>global Marketing</vt:lpstr>
      <vt:lpstr> A Global versus local paradox</vt:lpstr>
      <vt:lpstr>The growing importance of global marketing….</vt:lpstr>
      <vt:lpstr>The fundamental difference between regular marketing &amp; global marketing?</vt:lpstr>
      <vt:lpstr>Forces Affecting Global Integration &amp; Marketing</vt:lpstr>
      <vt:lpstr>The Global economic environment</vt:lpstr>
      <vt:lpstr>Bright SPOT- U.S. Services Export surplus</vt:lpstr>
      <vt:lpstr>Global marketing Requires companies to think globally and act locally  </vt:lpstr>
      <vt:lpstr>Fortune’s top ten global companies </vt:lpstr>
      <vt:lpstr>The top 10 countries with the most global 500 companies</vt:lpstr>
      <vt:lpstr>Social and Cultural environments</vt:lpstr>
      <vt:lpstr>mcDonALD’s - # 4  GlOBAL Brand McDonald's School in China Trains Workers Amid Expansion - Video - Bloomberg</vt:lpstr>
      <vt:lpstr> Coca-CoLA is the #6 Global Brand &amp; a great case study in Global Branding Coca-Cola Conversations </vt:lpstr>
      <vt:lpstr>Marketing’s impact on culture</vt:lpstr>
      <vt:lpstr>In Closing…</vt:lpstr>
    </vt:vector>
  </TitlesOfParts>
  <Company>Owens Commuity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global Marketing</dc:title>
  <dc:creator>Campus Computer Labs</dc:creator>
  <cp:lastModifiedBy>Campus Computer Labs</cp:lastModifiedBy>
  <cp:revision>44</cp:revision>
  <dcterms:created xsi:type="dcterms:W3CDTF">2011-05-31T15:12:59Z</dcterms:created>
  <dcterms:modified xsi:type="dcterms:W3CDTF">2011-06-03T20:32:01Z</dcterms:modified>
</cp:coreProperties>
</file>