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9"/>
  </p:handoutMasterIdLst>
  <p:sldIdLst>
    <p:sldId id="256" r:id="rId2"/>
    <p:sldId id="270" r:id="rId3"/>
    <p:sldId id="269" r:id="rId4"/>
    <p:sldId id="280" r:id="rId5"/>
    <p:sldId id="281" r:id="rId6"/>
    <p:sldId id="273" r:id="rId7"/>
    <p:sldId id="274" r:id="rId8"/>
    <p:sldId id="272" r:id="rId9"/>
    <p:sldId id="275" r:id="rId10"/>
    <p:sldId id="276" r:id="rId11"/>
    <p:sldId id="257" r:id="rId12"/>
    <p:sldId id="277" r:id="rId13"/>
    <p:sldId id="278" r:id="rId14"/>
    <p:sldId id="279" r:id="rId15"/>
    <p:sldId id="258" r:id="rId16"/>
    <p:sldId id="260" r:id="rId17"/>
    <p:sldId id="259" r:id="rId18"/>
    <p:sldId id="261" r:id="rId19"/>
    <p:sldId id="262" r:id="rId20"/>
    <p:sldId id="263" r:id="rId21"/>
    <p:sldId id="264" r:id="rId22"/>
    <p:sldId id="266" r:id="rId23"/>
    <p:sldId id="267" r:id="rId24"/>
    <p:sldId id="268" r:id="rId25"/>
    <p:sldId id="282" r:id="rId26"/>
    <p:sldId id="283" r:id="rId27"/>
    <p:sldId id="271" r:id="rId28"/>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5pPr>
    <a:lvl6pPr marL="2286000" algn="l" defTabSz="914400" rtl="0" eaLnBrk="1" latinLnBrk="0" hangingPunct="1">
      <a:defRPr sz="2400" kern="1200">
        <a:solidFill>
          <a:schemeClr val="tx1"/>
        </a:solidFill>
        <a:latin typeface="Arial" charset="0"/>
        <a:ea typeface="ＭＳ Ｐゴシック" pitchFamily="49" charset="-128"/>
        <a:cs typeface="+mn-cs"/>
      </a:defRPr>
    </a:lvl6pPr>
    <a:lvl7pPr marL="2743200" algn="l" defTabSz="914400" rtl="0" eaLnBrk="1" latinLnBrk="0" hangingPunct="1">
      <a:defRPr sz="2400" kern="1200">
        <a:solidFill>
          <a:schemeClr val="tx1"/>
        </a:solidFill>
        <a:latin typeface="Arial" charset="0"/>
        <a:ea typeface="ＭＳ Ｐゴシック" pitchFamily="49" charset="-128"/>
        <a:cs typeface="+mn-cs"/>
      </a:defRPr>
    </a:lvl7pPr>
    <a:lvl8pPr marL="3200400" algn="l" defTabSz="914400" rtl="0" eaLnBrk="1" latinLnBrk="0" hangingPunct="1">
      <a:defRPr sz="2400" kern="1200">
        <a:solidFill>
          <a:schemeClr val="tx1"/>
        </a:solidFill>
        <a:latin typeface="Arial" charset="0"/>
        <a:ea typeface="ＭＳ Ｐゴシック" pitchFamily="49" charset="-128"/>
        <a:cs typeface="+mn-cs"/>
      </a:defRPr>
    </a:lvl8pPr>
    <a:lvl9pPr marL="3657600" algn="l" defTabSz="914400" rtl="0" eaLnBrk="1" latinLnBrk="0" hangingPunct="1">
      <a:defRPr sz="2400" kern="1200">
        <a:solidFill>
          <a:schemeClr val="tx1"/>
        </a:solidFill>
        <a:latin typeface="Arial" charset="0"/>
        <a:ea typeface="ＭＳ Ｐゴシック"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8453B"/>
    <a:srgbClr val="0C533A"/>
    <a:srgbClr val="064339"/>
    <a:srgbClr val="E8E8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2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6580E4-BA24-4DBF-8DD6-276E00D1CD41}" type="datetimeFigureOut">
              <a:rPr lang="en-US" smtClean="0"/>
              <a:pPr/>
              <a:t>06/07/2011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8B1088A-F251-4B29-8606-1A838E5DD43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Arial Black" pitchFamily="34" charset="0"/>
                <a:cs typeface="Arial Black"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smtClean="0">
                <a:latin typeface="Arial" pitchFamily="34" charset="0"/>
                <a:cs typeface="Arial" pitchFamily="34" charset="0"/>
              </a:defRPr>
            </a:lvl1pPr>
          </a:lstStyle>
          <a:p>
            <a:pPr>
              <a:defRPr/>
            </a:pPr>
            <a:fld id="{320B482B-20D7-4B60-B6B0-14D40BEC19D1}" type="datetime1">
              <a:rPr lang="en-US"/>
              <a:pPr>
                <a:defRPr/>
              </a:pPr>
              <a:t>06/07/2011</a:t>
            </a:fld>
            <a:endParaRPr lang="en-US"/>
          </a:p>
        </p:txBody>
      </p:sp>
      <p:sp>
        <p:nvSpPr>
          <p:cNvPr id="5" name="Footer Placeholder 4"/>
          <p:cNvSpPr>
            <a:spLocks noGrp="1"/>
          </p:cNvSpPr>
          <p:nvPr>
            <p:ph type="ftr" sz="quarter" idx="11"/>
          </p:nvPr>
        </p:nvSpPr>
        <p:spPr/>
        <p:txBody>
          <a:bodyPr/>
          <a:lstStyle>
            <a:lvl1pPr>
              <a:defRPr b="0" i="0" smtClean="0">
                <a:solidFill>
                  <a:schemeClr val="tx1">
                    <a:lumMod val="65000"/>
                    <a:lumOff val="35000"/>
                  </a:schemeClr>
                </a:solidFill>
                <a:latin typeface="Arial" pitchFamily="34" charset="0"/>
                <a:cs typeface="Arial" pitchFamily="34" charset="0"/>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atin typeface="Arial" pitchFamily="34" charset="0"/>
                <a:cs typeface="Arial" pitchFamily="34" charset="0"/>
              </a:defRPr>
            </a:lvl1pPr>
          </a:lstStyle>
          <a:p>
            <a:pPr>
              <a:defRPr/>
            </a:pPr>
            <a:fld id="{A0D6655B-0CFA-4668-BD63-37F525308A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47030"/>
            <a:ext cx="8229600" cy="981810"/>
          </a:xfrm>
          <a:prstGeom prst="rect">
            <a:avLst/>
          </a:prstGeom>
        </p:spPr>
        <p:txBody>
          <a:bodyPr>
            <a:normAutofit/>
          </a:bodyPr>
          <a:lstStyle>
            <a:lvl1pPr algn="l">
              <a:defRPr sz="3600" b="0" i="0" baseline="0">
                <a:solidFill>
                  <a:srgbClr val="18453B"/>
                </a:solidFill>
                <a:latin typeface="Arial Black" pitchFamily="34" charset="0"/>
                <a:cs typeface="Arial Black"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chemeClr val="tx1">
                  <a:lumMod val="75000"/>
                  <a:lumOff val="25000"/>
                </a:schemeClr>
              </a:buClr>
              <a:buFont typeface="Wingdings" charset="2"/>
              <a:buChar char="§"/>
              <a:defRPr sz="2800" b="0" i="0">
                <a:solidFill>
                  <a:schemeClr val="tx1">
                    <a:lumMod val="75000"/>
                    <a:lumOff val="25000"/>
                  </a:schemeClr>
                </a:solidFill>
                <a:latin typeface="Arial" pitchFamily="34" charset="0"/>
                <a:cs typeface="Arial" pitchFamily="34" charset="0"/>
              </a:defRPr>
            </a:lvl1pPr>
            <a:lvl2pPr>
              <a:buClr>
                <a:schemeClr val="tx1">
                  <a:lumMod val="75000"/>
                  <a:lumOff val="25000"/>
                </a:schemeClr>
              </a:buClr>
              <a:buSzPct val="85000"/>
              <a:buFont typeface="Wingdings" charset="2"/>
              <a:buChar char="§"/>
              <a:defRPr sz="2400" b="0" i="0">
                <a:solidFill>
                  <a:schemeClr val="tx1">
                    <a:lumMod val="75000"/>
                    <a:lumOff val="2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smtClean="0">
                <a:latin typeface="Arial" pitchFamily="34" charset="0"/>
                <a:cs typeface="Arial" pitchFamily="34" charset="0"/>
              </a:defRPr>
            </a:lvl1pPr>
          </a:lstStyle>
          <a:p>
            <a:pPr>
              <a:defRPr/>
            </a:pPr>
            <a:fld id="{ED303C33-3559-49B8-BB90-0F5E6AFF7D96}" type="datetime1">
              <a:rPr lang="en-US"/>
              <a:pPr>
                <a:defRPr/>
              </a:pPr>
              <a:t>06/07/2011</a:t>
            </a:fld>
            <a:endParaRPr lang="en-US"/>
          </a:p>
        </p:txBody>
      </p:sp>
      <p:sp>
        <p:nvSpPr>
          <p:cNvPr id="5" name="Footer Placeholder 4"/>
          <p:cNvSpPr>
            <a:spLocks noGrp="1"/>
          </p:cNvSpPr>
          <p:nvPr>
            <p:ph type="ftr" sz="quarter" idx="11"/>
          </p:nvPr>
        </p:nvSpPr>
        <p:spPr/>
        <p:txBody>
          <a:bodyPr/>
          <a:lstStyle>
            <a:lvl1pPr>
              <a:defRPr b="0" i="0" smtClean="0">
                <a:solidFill>
                  <a:schemeClr val="tx1">
                    <a:lumMod val="65000"/>
                    <a:lumOff val="35000"/>
                  </a:schemeClr>
                </a:solidFill>
                <a:latin typeface="Arial" pitchFamily="34" charset="0"/>
                <a:cs typeface="Arial" pitchFamily="34" charset="0"/>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atin typeface="Arial" pitchFamily="34" charset="0"/>
                <a:cs typeface="Arial" pitchFamily="34" charset="0"/>
              </a:defRPr>
            </a:lvl1pPr>
          </a:lstStyle>
          <a:p>
            <a:pPr>
              <a:defRPr/>
            </a:pPr>
            <a:fld id="{3969D8BD-D47F-4F13-897A-5DCC41648C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47030"/>
            <a:ext cx="8229600" cy="981810"/>
          </a:xfrm>
          <a:prstGeom prst="rect">
            <a:avLst/>
          </a:prstGeom>
        </p:spPr>
        <p:txBody>
          <a:bodyPr>
            <a:normAutofit/>
          </a:bodyPr>
          <a:lstStyle>
            <a:lvl1pPr algn="l">
              <a:defRPr sz="3600" b="0" i="0" baseline="0">
                <a:solidFill>
                  <a:srgbClr val="18453B"/>
                </a:solidFill>
                <a:latin typeface="Arial Black" pitchFamily="34" charset="0"/>
                <a:cs typeface="Arial Black"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Arial" pitchFamily="34" charset="0"/>
                <a:cs typeface="Arial" pitchFamily="34" charset="0"/>
              </a:defRPr>
            </a:lvl1pPr>
            <a:lvl2pPr>
              <a:buClr>
                <a:schemeClr val="tx1">
                  <a:lumMod val="75000"/>
                  <a:lumOff val="25000"/>
                </a:schemeClr>
              </a:buClr>
              <a:buFont typeface="Wingdings" charset="2"/>
              <a:buChar char="§"/>
              <a:defRPr sz="2400" b="0" i="0">
                <a:solidFill>
                  <a:schemeClr val="tx1">
                    <a:lumMod val="65000"/>
                    <a:lumOff val="3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Arial" pitchFamily="34" charset="0"/>
                <a:cs typeface="Arial" pitchFamily="34" charset="0"/>
              </a:defRPr>
            </a:lvl1pPr>
            <a:lvl2pPr>
              <a:buClr>
                <a:schemeClr val="tx1">
                  <a:lumMod val="75000"/>
                  <a:lumOff val="25000"/>
                </a:schemeClr>
              </a:buClr>
              <a:buFont typeface="Wingdings" charset="2"/>
              <a:buChar char="§"/>
              <a:defRPr sz="2400" b="0" i="0">
                <a:solidFill>
                  <a:schemeClr val="tx1">
                    <a:lumMod val="65000"/>
                    <a:lumOff val="3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3"/>
          <p:cNvSpPr>
            <a:spLocks noGrp="1"/>
          </p:cNvSpPr>
          <p:nvPr>
            <p:ph type="dt" sz="half" idx="14"/>
          </p:nvPr>
        </p:nvSpPr>
        <p:spPr/>
        <p:txBody>
          <a:bodyPr/>
          <a:lstStyle>
            <a:lvl1pPr>
              <a:defRPr smtClean="0">
                <a:latin typeface="Arial" pitchFamily="34" charset="0"/>
                <a:cs typeface="Arial" pitchFamily="34" charset="0"/>
              </a:defRPr>
            </a:lvl1pPr>
          </a:lstStyle>
          <a:p>
            <a:pPr>
              <a:defRPr/>
            </a:pPr>
            <a:fld id="{DFB699FC-FEFA-493E-98E5-7D852FB9C864}" type="datetime1">
              <a:rPr lang="en-US"/>
              <a:pPr>
                <a:defRPr/>
              </a:pPr>
              <a:t>06/07/2011</a:t>
            </a:fld>
            <a:endParaRPr lang="en-US"/>
          </a:p>
        </p:txBody>
      </p:sp>
      <p:sp>
        <p:nvSpPr>
          <p:cNvPr id="6" name="Footer Placeholder 4"/>
          <p:cNvSpPr>
            <a:spLocks noGrp="1"/>
          </p:cNvSpPr>
          <p:nvPr>
            <p:ph type="ftr" sz="quarter" idx="15"/>
          </p:nvPr>
        </p:nvSpPr>
        <p:spPr/>
        <p:txBody>
          <a:bodyPr/>
          <a:lstStyle>
            <a:lvl1pPr>
              <a:defRPr b="0" i="0" smtClean="0">
                <a:solidFill>
                  <a:schemeClr val="tx1">
                    <a:lumMod val="65000"/>
                    <a:lumOff val="35000"/>
                  </a:schemeClr>
                </a:solidFill>
                <a:latin typeface="Arial" pitchFamily="34" charset="0"/>
                <a:cs typeface="Arial" pitchFamily="34" charset="0"/>
              </a:defRPr>
            </a:lvl1pPr>
          </a:lstStyle>
          <a:p>
            <a:pPr>
              <a:defRPr/>
            </a:pPr>
            <a:r>
              <a:rPr lang="en-US"/>
              <a:t>Footer</a:t>
            </a:r>
          </a:p>
        </p:txBody>
      </p:sp>
      <p:sp>
        <p:nvSpPr>
          <p:cNvPr id="7" name="Slide Number Placeholder 5"/>
          <p:cNvSpPr>
            <a:spLocks noGrp="1"/>
          </p:cNvSpPr>
          <p:nvPr>
            <p:ph type="sldNum" sz="quarter" idx="16"/>
          </p:nvPr>
        </p:nvSpPr>
        <p:spPr/>
        <p:txBody>
          <a:bodyPr/>
          <a:lstStyle>
            <a:lvl1pPr>
              <a:defRPr smtClean="0">
                <a:latin typeface="Arial" pitchFamily="34" charset="0"/>
                <a:cs typeface="Arial" pitchFamily="34" charset="0"/>
              </a:defRPr>
            </a:lvl1pPr>
          </a:lstStyle>
          <a:p>
            <a:pPr>
              <a:defRPr/>
            </a:pPr>
            <a:fld id="{49AC38B0-F3C3-498D-A394-BC1CCA231EA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79044"/>
            <a:ext cx="8229600" cy="821157"/>
          </a:xfrm>
          <a:prstGeom prst="rect">
            <a:avLst/>
          </a:prstGeom>
        </p:spPr>
        <p:txBody>
          <a:bodyPr>
            <a:normAutofit/>
          </a:bodyPr>
          <a:lstStyle>
            <a:lvl1pPr algn="l">
              <a:defRPr sz="3600" b="0" i="0" baseline="0">
                <a:solidFill>
                  <a:srgbClr val="18453B"/>
                </a:solidFill>
                <a:latin typeface="Arial Black" pitchFamily="34" charset="0"/>
                <a:cs typeface="Arial Black"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Arial" pitchFamily="34" charset="0"/>
                <a:cs typeface="Arial" pitchFamily="34" charset="0"/>
              </a:defRPr>
            </a:lvl1pPr>
            <a:lvl2pPr marL="0" indent="0" algn="l">
              <a:buClr>
                <a:schemeClr val="tx1">
                  <a:lumMod val="75000"/>
                  <a:lumOff val="25000"/>
                </a:schemeClr>
              </a:buClr>
              <a:buFontTx/>
              <a:buNone/>
              <a:defRPr sz="2000" b="0" i="0">
                <a:solidFill>
                  <a:schemeClr val="tx1">
                    <a:lumMod val="75000"/>
                    <a:lumOff val="2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smtClean="0">
                <a:latin typeface="Arial" pitchFamily="34" charset="0"/>
                <a:cs typeface="Arial" pitchFamily="34" charset="0"/>
              </a:defRPr>
            </a:lvl1pPr>
          </a:lstStyle>
          <a:p>
            <a:pPr>
              <a:defRPr/>
            </a:pPr>
            <a:fld id="{165AD64D-B493-4965-8B89-2387846A2F48}" type="datetime1">
              <a:rPr lang="en-US"/>
              <a:pPr>
                <a:defRPr/>
              </a:pPr>
              <a:t>06/07/2011</a:t>
            </a:fld>
            <a:endParaRPr lang="en-US"/>
          </a:p>
        </p:txBody>
      </p:sp>
      <p:sp>
        <p:nvSpPr>
          <p:cNvPr id="5" name="Footer Placeholder 4"/>
          <p:cNvSpPr>
            <a:spLocks noGrp="1"/>
          </p:cNvSpPr>
          <p:nvPr>
            <p:ph type="ftr" sz="quarter" idx="11"/>
          </p:nvPr>
        </p:nvSpPr>
        <p:spPr/>
        <p:txBody>
          <a:bodyPr/>
          <a:lstStyle>
            <a:lvl1pPr>
              <a:defRPr b="0" i="0" smtClean="0">
                <a:solidFill>
                  <a:schemeClr val="tx1">
                    <a:lumMod val="65000"/>
                    <a:lumOff val="35000"/>
                  </a:schemeClr>
                </a:solidFill>
                <a:latin typeface="Arial" pitchFamily="34" charset="0"/>
                <a:cs typeface="Arial" pitchFamily="34" charset="0"/>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atin typeface="Arial" pitchFamily="34" charset="0"/>
                <a:cs typeface="Arial" pitchFamily="34" charset="0"/>
              </a:defRPr>
            </a:lvl1pPr>
          </a:lstStyle>
          <a:p>
            <a:pPr>
              <a:defRPr/>
            </a:pPr>
            <a:fld id="{5F45FEE1-B0E2-466C-8D30-5E90BCAD8B2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Arial Black" pitchFamily="34" charset="0"/>
                <a:cs typeface="Arial Black"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Arial" pitchFamily="34" charset="0"/>
                <a:cs typeface="Arial" pitchFamily="34" charset="0"/>
              </a:defRPr>
            </a:lvl1pPr>
            <a:lvl2pPr marL="457200" indent="457200" algn="l">
              <a:buClr>
                <a:schemeClr val="tx1">
                  <a:lumMod val="75000"/>
                  <a:lumOff val="25000"/>
                </a:schemeClr>
              </a:buClr>
              <a:buFont typeface="Wingdings" charset="2"/>
              <a:buChar char="§"/>
              <a:defRPr sz="2000" b="0" i="0">
                <a:solidFill>
                  <a:schemeClr val="tx1">
                    <a:lumMod val="75000"/>
                    <a:lumOff val="25000"/>
                  </a:schemeClr>
                </a:solidFill>
                <a:latin typeface="Arial" pitchFamily="34" charset="0"/>
                <a:cs typeface="Arial" pitchFamily="34" charset="0"/>
              </a:defRPr>
            </a:lvl2pPr>
            <a:lvl3pPr>
              <a:buClr>
                <a:schemeClr val="tx1">
                  <a:lumMod val="75000"/>
                  <a:lumOff val="25000"/>
                </a:schemeClr>
              </a:buClr>
              <a:defRPr sz="2000" b="0" i="0">
                <a:solidFill>
                  <a:schemeClr val="tx1">
                    <a:lumMod val="75000"/>
                    <a:lumOff val="25000"/>
                  </a:schemeClr>
                </a:solidFill>
                <a:latin typeface="Arial" pitchFamily="34" charset="0"/>
                <a:cs typeface="Arial" pitchFamily="34" charset="0"/>
              </a:defRPr>
            </a:lvl3pPr>
            <a:lvl4pPr>
              <a:defRPr b="0" i="0">
                <a:latin typeface="Arial" pitchFamily="34" charset="0"/>
                <a:cs typeface="Arial" pitchFamily="34" charset="0"/>
              </a:defRPr>
            </a:lvl4pPr>
            <a:lvl5pPr>
              <a:defRPr b="0" i="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smtClean="0">
                <a:latin typeface="Arial" pitchFamily="34" charset="0"/>
                <a:cs typeface="Arial" pitchFamily="34" charset="0"/>
              </a:defRPr>
            </a:lvl1pPr>
          </a:lstStyle>
          <a:p>
            <a:pPr>
              <a:defRPr/>
            </a:pPr>
            <a:fld id="{8C108ABA-ABD5-49C4-ADDF-F3B057A85211}" type="datetime1">
              <a:rPr lang="en-US"/>
              <a:pPr>
                <a:defRPr/>
              </a:pPr>
              <a:t>06/07/2011</a:t>
            </a:fld>
            <a:endParaRPr lang="en-US"/>
          </a:p>
        </p:txBody>
      </p:sp>
      <p:sp>
        <p:nvSpPr>
          <p:cNvPr id="5" name="Footer Placeholder 4"/>
          <p:cNvSpPr>
            <a:spLocks noGrp="1"/>
          </p:cNvSpPr>
          <p:nvPr>
            <p:ph type="ftr" sz="quarter" idx="11"/>
          </p:nvPr>
        </p:nvSpPr>
        <p:spPr/>
        <p:txBody>
          <a:bodyPr/>
          <a:lstStyle>
            <a:lvl1pPr>
              <a:defRPr b="0" i="0" smtClean="0">
                <a:solidFill>
                  <a:schemeClr val="tx1">
                    <a:lumMod val="65000"/>
                    <a:lumOff val="35000"/>
                  </a:schemeClr>
                </a:solidFill>
                <a:latin typeface="Arial" pitchFamily="34" charset="0"/>
                <a:cs typeface="Arial" pitchFamily="34" charset="0"/>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atin typeface="Arial" pitchFamily="34" charset="0"/>
                <a:cs typeface="Arial" pitchFamily="34" charset="0"/>
              </a:defRPr>
            </a:lvl1pPr>
          </a:lstStyle>
          <a:p>
            <a:pPr>
              <a:defRPr/>
            </a:pPr>
            <a:fld id="{6CA636CF-C820-4D32-AFDE-B93EFDD54E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595959"/>
                </a:solidFill>
                <a:latin typeface="Gotham Book" pitchFamily="49" charset="0"/>
              </a:defRPr>
            </a:lvl1pPr>
          </a:lstStyle>
          <a:p>
            <a:pPr>
              <a:defRPr/>
            </a:pPr>
            <a:fld id="{396B0A52-5C78-4638-B752-8EB2A276825A}" type="datetime1">
              <a:rPr lang="en-US"/>
              <a:pPr>
                <a:defRPr/>
              </a:pPr>
              <a:t>06/07/2011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595959"/>
                </a:solidFill>
                <a:latin typeface="Gotham Book" pitchFamily="49" charset="0"/>
              </a:defRPr>
            </a:lvl1pPr>
          </a:lstStyle>
          <a:p>
            <a:pPr>
              <a:defRPr/>
            </a:pPr>
            <a:fld id="{DCB2CAE8-58FD-4DAA-ACDD-242182CA552F}" type="slidenum">
              <a:rPr lang="en-US"/>
              <a:pPr>
                <a:defRPr/>
              </a:pPr>
              <a:t>‹#›</a:t>
            </a:fld>
            <a:endParaRPr lang="en-US"/>
          </a:p>
        </p:txBody>
      </p:sp>
      <p:pic>
        <p:nvPicPr>
          <p:cNvPr id="1029" name="Picture 6" descr="PP_MSU_chevron.jpg"/>
          <p:cNvPicPr>
            <a:picLocks noChangeAspect="1"/>
          </p:cNvPicPr>
          <p:nvPr/>
        </p:nvPicPr>
        <p:blipFill>
          <a:blip r:embed="rId8"/>
          <a:srcRect/>
          <a:stretch>
            <a:fillRect/>
          </a:stretch>
        </p:blipFill>
        <p:spPr bwMode="auto">
          <a:xfrm>
            <a:off x="0" y="0"/>
            <a:ext cx="9144000" cy="246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globaledge.ms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s.gd/aBjtQ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bwMode="auto">
          <a:xfrm>
            <a:off x="685800" y="1728788"/>
            <a:ext cx="7772400" cy="1536700"/>
          </a:xfrm>
          <a:noFill/>
          <a:ln>
            <a:miter lim="800000"/>
            <a:headEnd/>
            <a:tailEnd/>
          </a:ln>
        </p:spPr>
        <p:txBody>
          <a:bodyPr vert="horz" wrap="square" lIns="91440" tIns="45720" rIns="91440" bIns="45720" numCol="1" anchor="t" anchorCtr="0" compatLnSpc="1">
            <a:prstTxWarp prst="textNoShape">
              <a:avLst/>
            </a:prstTxWarp>
          </a:bodyPr>
          <a:lstStyle/>
          <a:p>
            <a:pPr algn="ctr"/>
            <a:r>
              <a:rPr lang="en-US" dirty="0" smtClean="0">
                <a:ea typeface="ＭＳ Ｐゴシック" pitchFamily="49" charset="-128"/>
              </a:rPr>
              <a:t>Spotlight on </a:t>
            </a:r>
            <a:br>
              <a:rPr lang="en-US" dirty="0" smtClean="0">
                <a:ea typeface="ＭＳ Ｐゴシック" pitchFamily="49" charset="-128"/>
              </a:rPr>
            </a:br>
            <a:r>
              <a:rPr lang="en-US" dirty="0" smtClean="0">
                <a:ea typeface="ＭＳ Ｐゴシック" pitchFamily="49" charset="-128"/>
              </a:rPr>
              <a:t>the Middle East</a:t>
            </a:r>
          </a:p>
        </p:txBody>
      </p:sp>
      <p:sp>
        <p:nvSpPr>
          <p:cNvPr id="3" name="Subtitle 2"/>
          <p:cNvSpPr>
            <a:spLocks noGrp="1"/>
          </p:cNvSpPr>
          <p:nvPr>
            <p:ph type="subTitle" idx="1"/>
          </p:nvPr>
        </p:nvSpPr>
        <p:spPr>
          <a:xfrm>
            <a:off x="1371600" y="3660775"/>
            <a:ext cx="6896100" cy="2082800"/>
          </a:xfrm>
        </p:spPr>
        <p:txBody>
          <a:bodyPr>
            <a:normAutofit fontScale="92500" lnSpcReduction="10000"/>
          </a:bodyPr>
          <a:lstStyle/>
          <a:p>
            <a:pPr algn="ctr">
              <a:lnSpc>
                <a:spcPct val="80000"/>
              </a:lnSpc>
            </a:pPr>
            <a:r>
              <a:rPr lang="en-US" sz="2800" dirty="0" smtClean="0"/>
              <a:t>9th Biennial International Business Institute</a:t>
            </a:r>
          </a:p>
          <a:p>
            <a:pPr algn="ctr">
              <a:lnSpc>
                <a:spcPct val="80000"/>
              </a:lnSpc>
            </a:pPr>
            <a:r>
              <a:rPr lang="en-US" sz="2800" dirty="0" smtClean="0"/>
              <a:t>June 5-9, 2011</a:t>
            </a:r>
          </a:p>
          <a:p>
            <a:pPr algn="ctr">
              <a:lnSpc>
                <a:spcPct val="80000"/>
              </a:lnSpc>
            </a:pPr>
            <a:endParaRPr lang="en-US" dirty="0" smtClean="0"/>
          </a:p>
          <a:p>
            <a:pPr algn="ctr">
              <a:lnSpc>
                <a:spcPct val="80000"/>
              </a:lnSpc>
            </a:pPr>
            <a:endParaRPr lang="en-US" dirty="0" smtClean="0"/>
          </a:p>
          <a:p>
            <a:pPr algn="ctr">
              <a:lnSpc>
                <a:spcPct val="80000"/>
              </a:lnSpc>
            </a:pPr>
            <a:r>
              <a:rPr lang="en-US" dirty="0" smtClean="0"/>
              <a:t>Dr. Tunga Kiyak</a:t>
            </a:r>
          </a:p>
          <a:p>
            <a:pPr algn="ctr">
              <a:lnSpc>
                <a:spcPct val="80000"/>
              </a:lnSpc>
            </a:pPr>
            <a:r>
              <a:rPr lang="en-US" dirty="0" smtClean="0"/>
              <a:t>Michigan State University</a:t>
            </a:r>
          </a:p>
          <a:p>
            <a:pPr fontAlgn="auto">
              <a:spcAft>
                <a:spcPts val="0"/>
              </a:spcAft>
              <a:buFont typeface="Arial"/>
              <a:buNone/>
              <a:defRPr/>
            </a:pPr>
            <a:endParaRPr lang="en-US" dirty="0" smtClean="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Saudi Arabia</a:t>
            </a:r>
            <a:endParaRPr lang="en-US" dirty="0"/>
          </a:p>
        </p:txBody>
      </p:sp>
      <p:sp>
        <p:nvSpPr>
          <p:cNvPr id="3" name="Content Placeholder 2"/>
          <p:cNvSpPr>
            <a:spLocks noGrp="1"/>
          </p:cNvSpPr>
          <p:nvPr>
            <p:ph idx="1"/>
          </p:nvPr>
        </p:nvSpPr>
        <p:spPr/>
        <p:txBody>
          <a:bodyPr/>
          <a:lstStyle/>
          <a:p>
            <a:r>
              <a:rPr lang="en-US" dirty="0" smtClean="0"/>
              <a:t>Dominant player in the area</a:t>
            </a:r>
          </a:p>
          <a:p>
            <a:r>
              <a:rPr lang="en-US" dirty="0" smtClean="0"/>
              <a:t>Relatively isolated from the Arab Spring for now</a:t>
            </a:r>
          </a:p>
          <a:p>
            <a:r>
              <a:rPr lang="en-US" dirty="0" smtClean="0"/>
              <a:t>Biggest market in the area for construction, IT, infrastructure projects (power, gas and water equipment, telecommunication).</a:t>
            </a:r>
          </a:p>
          <a:p>
            <a:r>
              <a:rPr lang="en-US" dirty="0" smtClean="0"/>
              <a:t>Third largest consumer of water per capita in the world, but has very limited groundwater to tap.</a:t>
            </a:r>
          </a:p>
          <a:p>
            <a:r>
              <a:rPr lang="en-US" dirty="0" smtClean="0"/>
              <a:t>Has the largest oil reserves in the world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030"/>
            <a:ext cx="8229600" cy="767445"/>
          </a:xfrm>
        </p:spPr>
        <p:txBody>
          <a:bodyPr/>
          <a:lstStyle/>
          <a:p>
            <a:r>
              <a:rPr lang="en-US" dirty="0" smtClean="0"/>
              <a:t>United Arab Emirates</a:t>
            </a:r>
            <a:endParaRPr lang="en-US" dirty="0"/>
          </a:p>
        </p:txBody>
      </p:sp>
      <p:sp>
        <p:nvSpPr>
          <p:cNvPr id="5" name="Content Placeholder 4"/>
          <p:cNvSpPr>
            <a:spLocks noGrp="1"/>
          </p:cNvSpPr>
          <p:nvPr>
            <p:ph idx="1"/>
          </p:nvPr>
        </p:nvSpPr>
        <p:spPr>
          <a:xfrm>
            <a:off x="457200" y="1638300"/>
            <a:ext cx="8229600" cy="4487863"/>
          </a:xfrm>
        </p:spPr>
        <p:txBody>
          <a:bodyPr/>
          <a:lstStyle/>
          <a:p>
            <a:r>
              <a:rPr lang="en-US" sz="2400" dirty="0" smtClean="0"/>
              <a:t>Consists of 7 Emirates </a:t>
            </a:r>
          </a:p>
          <a:p>
            <a:r>
              <a:rPr lang="en-US" sz="2400" dirty="0" smtClean="0"/>
              <a:t>One of the wealthiest countries in the world (GDP/capita)</a:t>
            </a:r>
          </a:p>
          <a:p>
            <a:r>
              <a:rPr lang="en-US" sz="2400" dirty="0" smtClean="0"/>
              <a:t>No corporate tax, no income tax, low import duties</a:t>
            </a:r>
          </a:p>
          <a:p>
            <a:r>
              <a:rPr lang="en-US" sz="2400" dirty="0" smtClean="0"/>
              <a:t>Dubai - The darling of the Western world</a:t>
            </a:r>
          </a:p>
          <a:p>
            <a:pPr lvl="1"/>
            <a:r>
              <a:rPr lang="en-US" sz="2000" dirty="0" smtClean="0"/>
              <a:t>Only 6% of Dubai’s revenues come from oil and gas</a:t>
            </a:r>
          </a:p>
          <a:p>
            <a:pPr lvl="1"/>
            <a:r>
              <a:rPr lang="en-US" sz="2000" dirty="0" smtClean="0"/>
              <a:t>It’s share of UAE gas revenues is about 2%. It’s oil is expected to be exhausted in 20 years</a:t>
            </a:r>
          </a:p>
          <a:p>
            <a:pPr lvl="1"/>
            <a:r>
              <a:rPr lang="en-US" sz="2000" dirty="0" smtClean="0"/>
              <a:t>Hit hard by the world economic crisis – Dubai World incident</a:t>
            </a:r>
          </a:p>
          <a:p>
            <a:r>
              <a:rPr lang="en-US" sz="2400" dirty="0" smtClean="0"/>
              <a:t>Abu Dhabi – The conservative, wealthier brother</a:t>
            </a:r>
          </a:p>
          <a:p>
            <a:pPr lvl="1"/>
            <a:r>
              <a:rPr lang="en-US" sz="2000" dirty="0" smtClean="0"/>
              <a:t>Owns 95% of the oil and 92% of the gas in UAE (that’s 8% of world reserves in oil and 5% of world’s natural gas)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Qatar</a:t>
            </a:r>
            <a:endParaRPr lang="en-US" dirty="0"/>
          </a:p>
        </p:txBody>
      </p:sp>
      <p:sp>
        <p:nvSpPr>
          <p:cNvPr id="3" name="Content Placeholder 2"/>
          <p:cNvSpPr>
            <a:spLocks noGrp="1"/>
          </p:cNvSpPr>
          <p:nvPr>
            <p:ph idx="1"/>
          </p:nvPr>
        </p:nvSpPr>
        <p:spPr>
          <a:xfrm>
            <a:off x="457200" y="1728840"/>
            <a:ext cx="8229600" cy="4397323"/>
          </a:xfrm>
        </p:spPr>
        <p:txBody>
          <a:bodyPr/>
          <a:lstStyle/>
          <a:p>
            <a:r>
              <a:rPr lang="en-US" sz="2400" dirty="0" smtClean="0"/>
              <a:t>Strong performer economically</a:t>
            </a:r>
          </a:p>
          <a:p>
            <a:r>
              <a:rPr lang="en-US" sz="2400" dirty="0" smtClean="0"/>
              <a:t>Oil and gas sector makes up 61% of GDP.</a:t>
            </a:r>
          </a:p>
          <a:p>
            <a:r>
              <a:rPr lang="en-US" sz="2400" dirty="0" smtClean="0"/>
              <a:t>Qatar has 14% of the world’s total natural gas reserves.</a:t>
            </a:r>
          </a:p>
          <a:p>
            <a:r>
              <a:rPr lang="en-US" sz="2400" dirty="0" smtClean="0"/>
              <a:t>Highest per capita GDP in the world: $90,300 (approximately twice of the US)</a:t>
            </a:r>
          </a:p>
          <a:p>
            <a:r>
              <a:rPr lang="en-US" sz="2400" dirty="0" smtClean="0"/>
              <a:t>Imports 90 percent of its food</a:t>
            </a:r>
          </a:p>
          <a:p>
            <a:r>
              <a:rPr lang="en-US" sz="2400" dirty="0" smtClean="0"/>
              <a:t>Market opportunities in energy, infrastructure, health care,  education, transportation, and food </a:t>
            </a:r>
          </a:p>
          <a:p>
            <a:r>
              <a:rPr lang="en-US" sz="2400" dirty="0" smtClean="0"/>
              <a:t>Will host the 2022 World cup ($100 billion in proposed infrastructure spending)</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Turkey</a:t>
            </a:r>
            <a:endParaRPr lang="en-US" dirty="0"/>
          </a:p>
        </p:txBody>
      </p:sp>
      <p:sp>
        <p:nvSpPr>
          <p:cNvPr id="3" name="Content Placeholder 2"/>
          <p:cNvSpPr>
            <a:spLocks noGrp="1"/>
          </p:cNvSpPr>
          <p:nvPr>
            <p:ph idx="1"/>
          </p:nvPr>
        </p:nvSpPr>
        <p:spPr>
          <a:xfrm>
            <a:off x="457200" y="1504950"/>
            <a:ext cx="8229600" cy="4621213"/>
          </a:xfrm>
        </p:spPr>
        <p:txBody>
          <a:bodyPr/>
          <a:lstStyle/>
          <a:p>
            <a:r>
              <a:rPr lang="en-US" dirty="0" smtClean="0"/>
              <a:t>Middle East’s gateway to the European Union – has a customs union with EU since 1996</a:t>
            </a:r>
          </a:p>
          <a:p>
            <a:r>
              <a:rPr lang="en-US" dirty="0" smtClean="0"/>
              <a:t>Is frequently referred to as a “model” with regards to the emerging democratic reforms in the region. Is secular by law.</a:t>
            </a:r>
          </a:p>
          <a:p>
            <a:r>
              <a:rPr lang="en-US" dirty="0" smtClean="0"/>
              <a:t>Has made strong market reforms especially in the banking sector. </a:t>
            </a:r>
          </a:p>
          <a:p>
            <a:r>
              <a:rPr lang="en-US" dirty="0" smtClean="0"/>
              <a:t>One of the few countries in the region where there are no restrictions on foreign ownership. The government has a very liberal policy towards foreign investment.</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030"/>
            <a:ext cx="8229600" cy="700770"/>
          </a:xfrm>
        </p:spPr>
        <p:txBody>
          <a:bodyPr/>
          <a:lstStyle/>
          <a:p>
            <a:r>
              <a:rPr lang="en-US" dirty="0" smtClean="0"/>
              <a:t>Iraq</a:t>
            </a:r>
            <a:endParaRPr lang="en-US" dirty="0"/>
          </a:p>
        </p:txBody>
      </p:sp>
      <p:sp>
        <p:nvSpPr>
          <p:cNvPr id="3" name="Content Placeholder 2"/>
          <p:cNvSpPr>
            <a:spLocks noGrp="1"/>
          </p:cNvSpPr>
          <p:nvPr>
            <p:ph idx="1"/>
          </p:nvPr>
        </p:nvSpPr>
        <p:spPr>
          <a:xfrm>
            <a:off x="390525" y="1524001"/>
            <a:ext cx="8229600" cy="4459288"/>
          </a:xfrm>
        </p:spPr>
        <p:txBody>
          <a:bodyPr/>
          <a:lstStyle/>
          <a:p>
            <a:r>
              <a:rPr lang="en-US" sz="2400" dirty="0" smtClean="0"/>
              <a:t>Major rebuilding opportunities – target GDP growth rate for the next 5 years is 9.4% per year </a:t>
            </a:r>
          </a:p>
          <a:p>
            <a:r>
              <a:rPr lang="en-US" sz="2400" dirty="0" smtClean="0"/>
              <a:t>The planned infrastructure projects are worth up to US$186 billion.</a:t>
            </a:r>
          </a:p>
          <a:p>
            <a:r>
              <a:rPr lang="en-US" sz="2400" dirty="0" smtClean="0"/>
              <a:t>Houses, airports,</a:t>
            </a:r>
            <a:br>
              <a:rPr lang="en-US" sz="2400" dirty="0" smtClean="0"/>
            </a:br>
            <a:r>
              <a:rPr lang="en-US" sz="2400" dirty="0" smtClean="0"/>
              <a:t>ports, power plants, </a:t>
            </a:r>
            <a:br>
              <a:rPr lang="en-US" sz="2400" dirty="0" smtClean="0"/>
            </a:br>
            <a:r>
              <a:rPr lang="en-US" sz="2400" dirty="0" smtClean="0"/>
              <a:t>hotels, roads, water, </a:t>
            </a:r>
            <a:br>
              <a:rPr lang="en-US" sz="2400" dirty="0" smtClean="0"/>
            </a:br>
            <a:r>
              <a:rPr lang="en-US" sz="2400" dirty="0" smtClean="0"/>
              <a:t>sanitation – all needs</a:t>
            </a:r>
            <a:br>
              <a:rPr lang="en-US" sz="2400" dirty="0" smtClean="0"/>
            </a:br>
            <a:r>
              <a:rPr lang="en-US" sz="2400" dirty="0" smtClean="0"/>
              <a:t>to be rebuilt</a:t>
            </a:r>
          </a:p>
          <a:p>
            <a:r>
              <a:rPr lang="en-US" sz="2400" dirty="0" smtClean="0"/>
              <a:t>Corruption, security,</a:t>
            </a:r>
            <a:br>
              <a:rPr lang="en-US" sz="2400" dirty="0" smtClean="0"/>
            </a:br>
            <a:r>
              <a:rPr lang="en-US" sz="2400" dirty="0" smtClean="0"/>
              <a:t>and securing </a:t>
            </a:r>
            <a:br>
              <a:rPr lang="en-US" sz="2400" dirty="0" smtClean="0"/>
            </a:br>
            <a:r>
              <a:rPr lang="en-US" sz="2400" dirty="0" smtClean="0"/>
              <a:t>payments remain</a:t>
            </a:r>
            <a:br>
              <a:rPr lang="en-US" sz="2400" dirty="0" smtClean="0"/>
            </a:br>
            <a:r>
              <a:rPr lang="en-US" sz="2400" dirty="0" smtClean="0"/>
              <a:t>major concerns.</a:t>
            </a:r>
          </a:p>
          <a:p>
            <a:endParaRPr lang="en-US" sz="2400" dirty="0"/>
          </a:p>
        </p:txBody>
      </p:sp>
      <p:pic>
        <p:nvPicPr>
          <p:cNvPr id="14339" name="Picture 3"/>
          <p:cNvPicPr>
            <a:picLocks noChangeAspect="1" noChangeArrowheads="1"/>
          </p:cNvPicPr>
          <p:nvPr/>
        </p:nvPicPr>
        <p:blipFill>
          <a:blip r:embed="rId2"/>
          <a:srcRect/>
          <a:stretch>
            <a:fillRect/>
          </a:stretch>
        </p:blipFill>
        <p:spPr bwMode="auto">
          <a:xfrm>
            <a:off x="3714750" y="3028950"/>
            <a:ext cx="5400674" cy="365759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a:xfrm>
            <a:off x="285750" y="1600201"/>
            <a:ext cx="8401050" cy="4781550"/>
          </a:xfrm>
        </p:spPr>
        <p:txBody>
          <a:bodyPr/>
          <a:lstStyle/>
          <a:p>
            <a:r>
              <a:rPr lang="en-US" b="1" i="1" dirty="0" smtClean="0"/>
              <a:t>It’s not what you know that is important so much as who you know  -- “</a:t>
            </a:r>
            <a:r>
              <a:rPr lang="en-US" b="1" i="1" dirty="0" err="1" smtClean="0"/>
              <a:t>Wasta</a:t>
            </a:r>
            <a:r>
              <a:rPr lang="en-US" b="1" i="1" dirty="0" smtClean="0"/>
              <a:t>” </a:t>
            </a:r>
          </a:p>
          <a:p>
            <a:pPr lvl="1"/>
            <a:r>
              <a:rPr lang="en-US" i="1" dirty="0" smtClean="0"/>
              <a:t>“Who is your sponsor?” - </a:t>
            </a:r>
            <a:r>
              <a:rPr lang="en-US" dirty="0" smtClean="0"/>
              <a:t>Connections can make or break a deal</a:t>
            </a:r>
          </a:p>
          <a:p>
            <a:pPr lvl="1"/>
            <a:r>
              <a:rPr lang="en-US" dirty="0" smtClean="0"/>
              <a:t>-  With the right people, you will find that doors open for you and rules are bent enough to accommodate you.  Favors are not forgotten and often reciprocated.</a:t>
            </a:r>
          </a:p>
          <a:p>
            <a:pPr lvl="1"/>
            <a:r>
              <a:rPr lang="en-US" dirty="0" smtClean="0"/>
              <a:t>Without the connections, you will more often find that you lose the deal in the last minute to the cousin of the company or government executive.</a:t>
            </a:r>
          </a:p>
          <a:p>
            <a:pPr lvl="1"/>
            <a:r>
              <a:rPr lang="en-US" dirty="0" smtClean="0"/>
              <a:t>Therefore, choosing the right partner is critical – take your time to find someone with commercial synergy, intellectual synergy, and with political muscle and business acumen.</a:t>
            </a:r>
            <a:endParaRPr lang="en-US" sz="1800" dirty="0" smtClean="0"/>
          </a:p>
          <a:p>
            <a:pPr lvl="1"/>
            <a:r>
              <a:rPr lang="en-US" dirty="0" smtClean="0"/>
              <a:t>Start with a couple small, quick deals to test the partner out before going for that mega deal.</a:t>
            </a:r>
          </a:p>
          <a:p>
            <a:pPr lvl="2"/>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p:txBody>
          <a:bodyPr/>
          <a:lstStyle/>
          <a:p>
            <a:pPr>
              <a:buNone/>
            </a:pPr>
            <a:r>
              <a:rPr lang="en-US" b="1" i="1" dirty="0" smtClean="0"/>
              <a:t>2. Patience is a virtue</a:t>
            </a:r>
            <a:endParaRPr lang="en-US" b="1" dirty="0" smtClean="0"/>
          </a:p>
          <a:p>
            <a:pPr lvl="1"/>
            <a:r>
              <a:rPr lang="en-US" dirty="0" smtClean="0"/>
              <a:t>Patience is the single most important trait you need to have when dealing with Middle Eastern countries.</a:t>
            </a:r>
          </a:p>
          <a:p>
            <a:pPr lvl="1"/>
            <a:r>
              <a:rPr lang="en-US" dirty="0" smtClean="0"/>
              <a:t>Closing a deal, finalizing an agreement, establishing consensus will take time.  Set your expectations accordingly.</a:t>
            </a:r>
          </a:p>
          <a:p>
            <a:pPr lvl="1"/>
            <a:r>
              <a:rPr lang="en-US" dirty="0" smtClean="0"/>
              <a:t>Showing impatience is a poor reflection on your character</a:t>
            </a:r>
          </a:p>
          <a:p>
            <a:pPr lvl="1"/>
            <a:r>
              <a:rPr lang="en-US" dirty="0" smtClean="0"/>
              <a:t>Be flexible, be able to accommodate shifting schedules</a:t>
            </a:r>
          </a:p>
          <a:p>
            <a:pPr lvl="1"/>
            <a:r>
              <a:rPr lang="en-US" dirty="0" smtClean="0"/>
              <a:t>Meetings may often start late, or cancelled all together due to ‘family obligations’.  But you are expected to be punctual.</a:t>
            </a:r>
          </a:p>
          <a:p>
            <a:pPr lvl="1">
              <a:buNone/>
            </a:pPr>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p:txBody>
          <a:bodyPr/>
          <a:lstStyle/>
          <a:p>
            <a:pPr>
              <a:buNone/>
            </a:pPr>
            <a:r>
              <a:rPr lang="en-US" b="1" i="1" dirty="0" smtClean="0"/>
              <a:t>3. Business and Personal Relationships are One and the Same</a:t>
            </a:r>
            <a:endParaRPr lang="en-US" b="1" dirty="0" smtClean="0"/>
          </a:p>
          <a:p>
            <a:pPr lvl="1"/>
            <a:r>
              <a:rPr lang="en-US" dirty="0" smtClean="0"/>
              <a:t>Arabs will do business only with people they know and like</a:t>
            </a:r>
          </a:p>
          <a:p>
            <a:pPr lvl="1"/>
            <a:r>
              <a:rPr lang="en-US" dirty="0" smtClean="0"/>
              <a:t>Small talk is essential for the counterparts to become comfortable with you</a:t>
            </a:r>
          </a:p>
          <a:p>
            <a:pPr lvl="1"/>
            <a:r>
              <a:rPr lang="en-US" dirty="0" smtClean="0"/>
              <a:t>Trying to get down to business immediately is a sure way to fail</a:t>
            </a:r>
          </a:p>
          <a:p>
            <a:pPr lvl="1"/>
            <a:r>
              <a:rPr lang="en-US" dirty="0" smtClean="0"/>
              <a:t>Humor is appreciated and is commonly used</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p:txBody>
          <a:bodyPr/>
          <a:lstStyle/>
          <a:p>
            <a:pPr>
              <a:buNone/>
            </a:pPr>
            <a:r>
              <a:rPr lang="en-US" b="1" i="1" dirty="0" smtClean="0"/>
              <a:t>4. Face-to-face Communication is Essential</a:t>
            </a:r>
            <a:endParaRPr lang="en-US" b="1" dirty="0" smtClean="0"/>
          </a:p>
          <a:p>
            <a:pPr lvl="1"/>
            <a:r>
              <a:rPr lang="en-US" dirty="0" smtClean="0"/>
              <a:t>Regular personal visits are essential </a:t>
            </a:r>
          </a:p>
          <a:p>
            <a:pPr lvl="1"/>
            <a:r>
              <a:rPr lang="en-US" dirty="0" smtClean="0"/>
              <a:t>No important business will be conducted or finalized over the phone, but minor business can be conducted this way</a:t>
            </a:r>
          </a:p>
          <a:p>
            <a:pPr lvl="1"/>
            <a:r>
              <a:rPr lang="en-US" dirty="0" smtClean="0"/>
              <a:t>Emails and faxes are the least personal and the least important and may be ignored until you follow-up with the phone.</a:t>
            </a:r>
          </a:p>
          <a:p>
            <a:pPr lvl="1"/>
            <a:r>
              <a:rPr lang="en-US" dirty="0" smtClean="0"/>
              <a:t>Body language is usually as important as the spoken word, so be on the lookout for non-verbal signals and also pay attention to your own posture. Maintain eye contact.</a:t>
            </a:r>
          </a:p>
          <a:p>
            <a:pPr lvl="1"/>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75" y="2352675"/>
            <a:ext cx="6696075" cy="9048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229600" cy="4419601"/>
          </a:xfrm>
        </p:spPr>
        <p:txBody>
          <a:bodyPr/>
          <a:lstStyle/>
          <a:p>
            <a:pPr>
              <a:buAutoNum type="arabicPeriod" startAt="5"/>
            </a:pPr>
            <a:r>
              <a:rPr lang="en-US" b="1" i="1" dirty="0" smtClean="0"/>
              <a:t>Be prepared to bargain</a:t>
            </a:r>
            <a:endParaRPr lang="en-US" b="1" dirty="0" smtClean="0"/>
          </a:p>
          <a:p>
            <a:pPr>
              <a:buNone/>
            </a:pPr>
            <a:r>
              <a:rPr lang="en-US" i="1" dirty="0" smtClean="0"/>
              <a:t>		</a:t>
            </a:r>
            <a:br>
              <a:rPr lang="en-US" i="1" dirty="0" smtClean="0"/>
            </a:br>
            <a:r>
              <a:rPr lang="en-US" i="1" dirty="0" smtClean="0"/>
              <a:t>	</a:t>
            </a:r>
            <a:r>
              <a:rPr lang="en-US" i="1" dirty="0" smtClean="0">
                <a:solidFill>
                  <a:schemeClr val="bg1"/>
                </a:solidFill>
              </a:rPr>
              <a:t>Man to the boy: “What  is 2 + 2, Mohammad?”</a:t>
            </a:r>
            <a:br>
              <a:rPr lang="en-US" i="1" dirty="0" smtClean="0">
                <a:solidFill>
                  <a:schemeClr val="bg1"/>
                </a:solidFill>
              </a:rPr>
            </a:br>
            <a:r>
              <a:rPr lang="en-US" i="1" dirty="0" smtClean="0">
                <a:solidFill>
                  <a:schemeClr val="bg1"/>
                </a:solidFill>
              </a:rPr>
              <a:t>	Boy responds: “Am I buying or selling?”</a:t>
            </a:r>
          </a:p>
          <a:p>
            <a:pPr lvl="1">
              <a:buFont typeface="Wingdings" pitchFamily="2" charset="2"/>
              <a:buChar char="§"/>
            </a:pPr>
            <a:endParaRPr lang="en-US" dirty="0" smtClean="0"/>
          </a:p>
          <a:p>
            <a:pPr lvl="1">
              <a:buFont typeface="Wingdings" pitchFamily="2" charset="2"/>
              <a:buChar char="§"/>
            </a:pPr>
            <a:r>
              <a:rPr lang="en-US" dirty="0" smtClean="0"/>
              <a:t>Bargaining is in their blood. Everyone bargains, it’s seen as ‘entertainment’ or ‘sport’ . </a:t>
            </a:r>
          </a:p>
          <a:p>
            <a:pPr lvl="1">
              <a:buFont typeface="Wingdings" pitchFamily="2" charset="2"/>
              <a:buChar char="§"/>
            </a:pPr>
            <a:r>
              <a:rPr lang="en-US" dirty="0" smtClean="0"/>
              <a:t>No other business activity is more important or more stimulating</a:t>
            </a:r>
          </a:p>
          <a:p>
            <a:pPr lvl="1">
              <a:buFont typeface="Wingdings" pitchFamily="2" charset="2"/>
              <a:buChar char="§"/>
            </a:pPr>
            <a:r>
              <a:rPr lang="en-US" dirty="0" smtClean="0"/>
              <a:t>The Arabs may raise their voice, show temperament or engage in sudden outbursts – It’s part of their theatrics </a:t>
            </a:r>
          </a:p>
          <a:p>
            <a:pPr lvl="1">
              <a:buFont typeface="Wingdings" pitchFamily="2" charset="2"/>
              <a:buChar char="§"/>
            </a:pPr>
            <a:r>
              <a:rPr lang="en-US" dirty="0" smtClean="0"/>
              <a:t>However, you have to maintain composure; not raising your voice or losing your temper is critical. So is showing confidence.</a:t>
            </a:r>
          </a:p>
          <a:p>
            <a:pPr lvl="1">
              <a:buFont typeface="Wingdings" pitchFamily="2" charset="2"/>
              <a:buChar char="§"/>
            </a:pPr>
            <a:endParaRPr lang="en-US" dirty="0" smtClean="0"/>
          </a:p>
          <a:p>
            <a:endParaRPr lang="en-US" dirty="0"/>
          </a:p>
        </p:txBody>
      </p:sp>
      <p:sp>
        <p:nvSpPr>
          <p:cNvPr id="2" name="Title 1"/>
          <p:cNvSpPr>
            <a:spLocks noGrp="1"/>
          </p:cNvSpPr>
          <p:nvPr>
            <p:ph type="title"/>
          </p:nvPr>
        </p:nvSpPr>
        <p:spPr/>
        <p:txBody>
          <a:bodyPr/>
          <a:lstStyle/>
          <a:p>
            <a:r>
              <a:rPr lang="en-US" dirty="0" smtClean="0"/>
              <a:t>Top 10 Tips for Middle East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Doing Business in the Middle East</a:t>
            </a:r>
            <a:endParaRPr lang="en-US" dirty="0"/>
          </a:p>
        </p:txBody>
      </p:sp>
      <p:sp>
        <p:nvSpPr>
          <p:cNvPr id="3" name="Content Placeholder 2"/>
          <p:cNvSpPr>
            <a:spLocks noGrp="1"/>
          </p:cNvSpPr>
          <p:nvPr>
            <p:ph idx="1"/>
          </p:nvPr>
        </p:nvSpPr>
        <p:spPr/>
        <p:txBody>
          <a:bodyPr/>
          <a:lstStyle/>
          <a:p>
            <a:r>
              <a:rPr lang="en-US" dirty="0" smtClean="0"/>
              <a:t>Defining the Middle East</a:t>
            </a:r>
          </a:p>
          <a:p>
            <a:r>
              <a:rPr lang="en-US" dirty="0" smtClean="0"/>
              <a:t>Key Challenges</a:t>
            </a:r>
          </a:p>
          <a:p>
            <a:r>
              <a:rPr lang="en-US" dirty="0" smtClean="0"/>
              <a:t>Key Opportunities</a:t>
            </a:r>
          </a:p>
          <a:p>
            <a:r>
              <a:rPr lang="en-US" dirty="0" smtClean="0"/>
              <a:t>Top 10 Tips for the Middle East</a:t>
            </a:r>
          </a:p>
          <a:p>
            <a:r>
              <a:rPr lang="en-US" dirty="0" smtClean="0"/>
              <a:t>Recommended Sources for Information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p:txBody>
          <a:bodyPr/>
          <a:lstStyle/>
          <a:p>
            <a:pPr>
              <a:buNone/>
            </a:pPr>
            <a:r>
              <a:rPr lang="en-US" b="1" i="1" dirty="0" smtClean="0"/>
              <a:t>6. Personal word is more important than a written agreement</a:t>
            </a:r>
            <a:endParaRPr lang="en-US" b="1" dirty="0" smtClean="0"/>
          </a:p>
          <a:p>
            <a:pPr lvl="1"/>
            <a:r>
              <a:rPr lang="en-US" dirty="0" smtClean="0"/>
              <a:t>Everything is negotiable, even a contract (which is seen more of a memorandum of understanding)</a:t>
            </a:r>
          </a:p>
          <a:p>
            <a:pPr lvl="1"/>
            <a:r>
              <a:rPr lang="en-US" dirty="0" smtClean="0"/>
              <a:t>Personal relationships and trust are more important than legal papers or man-made laws</a:t>
            </a:r>
          </a:p>
          <a:p>
            <a:pPr lvl="1"/>
            <a:r>
              <a:rPr lang="en-US" dirty="0" smtClean="0"/>
              <a:t>Spoken promises carry more weight than contractual clauses.</a:t>
            </a:r>
          </a:p>
          <a:p>
            <a:pPr lvl="1"/>
            <a:endParaRPr lang="en-US" dirty="0" smtClean="0"/>
          </a:p>
          <a:p>
            <a:pPr lvl="1"/>
            <a:r>
              <a:rPr lang="en-US" b="1" i="1" dirty="0" smtClean="0"/>
              <a:t>Important: </a:t>
            </a:r>
            <a:r>
              <a:rPr lang="en-US" i="1" dirty="0" smtClean="0"/>
              <a:t>Do not expect this to work in both directions. Westerners are outsiders and they are expected to follow their contractual obligations. </a:t>
            </a:r>
            <a:endParaRPr lang="en-US" b="1" i="1"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p:txBody>
          <a:bodyPr/>
          <a:lstStyle/>
          <a:p>
            <a:pPr>
              <a:buNone/>
            </a:pPr>
            <a:r>
              <a:rPr lang="en-US" b="1" i="1" dirty="0" smtClean="0"/>
              <a:t>7.  Understand Islam’s influence on business and personal life</a:t>
            </a:r>
            <a:endParaRPr lang="en-US" b="1" dirty="0" smtClean="0"/>
          </a:p>
          <a:p>
            <a:pPr lvl="1"/>
            <a:r>
              <a:rPr lang="en-US" sz="1800" dirty="0" smtClean="0"/>
              <a:t>Islam permeates all levels of society, and provides guidance, values and rules for personal life as well as for doing business.</a:t>
            </a:r>
          </a:p>
          <a:p>
            <a:pPr lvl="1"/>
            <a:r>
              <a:rPr lang="en-US" sz="1800" dirty="0" smtClean="0"/>
              <a:t>All offices have prayer rooms, and meetings will not be scheduled during prayer times</a:t>
            </a:r>
          </a:p>
          <a:p>
            <a:pPr lvl="1"/>
            <a:r>
              <a:rPr lang="en-US" sz="1800" dirty="0" smtClean="0"/>
              <a:t>Avoid conducting business during Ramadan. Muslims fast from dawn till dusk. General business activity is held to a minimum during the month. </a:t>
            </a:r>
          </a:p>
          <a:p>
            <a:pPr lvl="1"/>
            <a:r>
              <a:rPr lang="en-US" sz="1800" dirty="0" smtClean="0"/>
              <a:t>Also, two religious holidays, </a:t>
            </a:r>
            <a:r>
              <a:rPr lang="en-US" sz="1800" dirty="0" err="1" smtClean="0"/>
              <a:t>Eid</a:t>
            </a:r>
            <a:r>
              <a:rPr lang="en-US" sz="1800" dirty="0" smtClean="0"/>
              <a:t> al-</a:t>
            </a:r>
            <a:r>
              <a:rPr lang="en-US" sz="1800" dirty="0" err="1" smtClean="0"/>
              <a:t>Fitr</a:t>
            </a:r>
            <a:r>
              <a:rPr lang="en-US" sz="1800" dirty="0" smtClean="0"/>
              <a:t> and </a:t>
            </a:r>
            <a:r>
              <a:rPr lang="en-US" sz="1800" dirty="0" err="1" smtClean="0"/>
              <a:t>Eid</a:t>
            </a:r>
            <a:r>
              <a:rPr lang="en-US" sz="1800" dirty="0" smtClean="0"/>
              <a:t> al-</a:t>
            </a:r>
            <a:r>
              <a:rPr lang="en-US" sz="1800" dirty="0" err="1" smtClean="0"/>
              <a:t>Adha</a:t>
            </a:r>
            <a:r>
              <a:rPr lang="en-US" sz="1800" dirty="0" smtClean="0"/>
              <a:t> are 3-days long, but are usually extended to be a week long, so don’t expect business can be conducted during those times.</a:t>
            </a:r>
          </a:p>
          <a:p>
            <a:pPr lvl="1"/>
            <a:r>
              <a:rPr lang="en-US" sz="1800" dirty="0" smtClean="0"/>
              <a:t>Friday is the day of congregational worship where all males are required to attend the prayers. No business is conducted on Fridays (Saturday is the other weekend day usually).</a:t>
            </a:r>
          </a:p>
          <a:p>
            <a:pPr lvl="1"/>
            <a:r>
              <a:rPr lang="en-US" sz="1800" b="1" dirty="0" smtClean="0"/>
              <a:t>DO NOT criticize Islam under any circumstance! It’s not only offensive, but is also illegal in many countries.</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a:xfrm>
            <a:off x="285750" y="1600201"/>
            <a:ext cx="8401050" cy="4419600"/>
          </a:xfrm>
        </p:spPr>
        <p:txBody>
          <a:bodyPr/>
          <a:lstStyle/>
          <a:p>
            <a:pPr>
              <a:buAutoNum type="arabicPeriod" startAt="8"/>
            </a:pPr>
            <a:r>
              <a:rPr lang="en-US" sz="1800" b="1" i="1" dirty="0" smtClean="0"/>
              <a:t>Like many other cultures, showing appreciation of one’s culture is appreciated</a:t>
            </a:r>
            <a:r>
              <a:rPr lang="en-US" sz="1800" b="1" dirty="0" smtClean="0"/>
              <a:t>	</a:t>
            </a:r>
          </a:p>
          <a:p>
            <a:pPr lvl="1">
              <a:buFont typeface="Wingdings" pitchFamily="2" charset="2"/>
              <a:buChar char="§"/>
            </a:pPr>
            <a:r>
              <a:rPr lang="en-US" sz="1600" dirty="0" smtClean="0"/>
              <a:t>Business language is English (it is a status symbol), but learning a few words of Arabic will be very appreciated </a:t>
            </a:r>
          </a:p>
          <a:p>
            <a:pPr lvl="1">
              <a:buFont typeface="Wingdings" pitchFamily="2" charset="2"/>
              <a:buChar char="§"/>
            </a:pPr>
            <a:r>
              <a:rPr lang="en-US" sz="1600" dirty="0" smtClean="0"/>
              <a:t>Do not generalize as “Arabs” or “Middle </a:t>
            </a:r>
            <a:r>
              <a:rPr lang="en-US" sz="1600" dirty="0" err="1" smtClean="0"/>
              <a:t>Easterns</a:t>
            </a:r>
            <a:r>
              <a:rPr lang="en-US" sz="1600" dirty="0" smtClean="0"/>
              <a:t>” – </a:t>
            </a:r>
            <a:r>
              <a:rPr lang="en-US" sz="1600" dirty="0" err="1" smtClean="0"/>
              <a:t>thre</a:t>
            </a:r>
            <a:r>
              <a:rPr lang="en-US" sz="1600" dirty="0" smtClean="0"/>
              <a:t> are significant differences between the different countries and tribes, and many folks do not appreciate being put into a single basket.</a:t>
            </a:r>
          </a:p>
          <a:p>
            <a:pPr lvl="1">
              <a:buFont typeface="Wingdings" pitchFamily="2" charset="2"/>
              <a:buChar char="§"/>
            </a:pPr>
            <a:r>
              <a:rPr lang="en-US" sz="1600" dirty="0" smtClean="0"/>
              <a:t>Understand how names work. The name structure is:</a:t>
            </a:r>
          </a:p>
          <a:p>
            <a:pPr lvl="2">
              <a:buNone/>
            </a:pPr>
            <a:r>
              <a:rPr lang="en-US" sz="1600" i="1" dirty="0" smtClean="0"/>
              <a:t>		</a:t>
            </a:r>
            <a:r>
              <a:rPr lang="en-US" sz="1400" i="1" dirty="0" smtClean="0"/>
              <a:t>First name  -  Father’s Name -  Family name</a:t>
            </a:r>
            <a:endParaRPr lang="en-US" sz="1600" i="1" dirty="0" smtClean="0"/>
          </a:p>
          <a:p>
            <a:pPr lvl="2">
              <a:buNone/>
            </a:pPr>
            <a:r>
              <a:rPr lang="en-US" sz="1600" dirty="0" smtClean="0"/>
              <a:t>People are usually referred to by their first names, so it’s Mr. John, not Mr. Smith.</a:t>
            </a:r>
          </a:p>
          <a:p>
            <a:pPr lvl="1">
              <a:buFont typeface="Wingdings" pitchFamily="2" charset="2"/>
              <a:buChar char="§"/>
            </a:pPr>
            <a:r>
              <a:rPr lang="en-US" sz="1600" dirty="0" smtClean="0"/>
              <a:t>Right has importance over left:</a:t>
            </a:r>
          </a:p>
          <a:p>
            <a:pPr lvl="2">
              <a:buFont typeface="Wingdings" pitchFamily="2" charset="2"/>
              <a:buChar char="§"/>
            </a:pPr>
            <a:r>
              <a:rPr lang="en-US" sz="1400" dirty="0" smtClean="0"/>
              <a:t>Eat with right</a:t>
            </a:r>
          </a:p>
          <a:p>
            <a:pPr lvl="2">
              <a:buFont typeface="Wingdings" pitchFamily="2" charset="2"/>
              <a:buChar char="§"/>
            </a:pPr>
            <a:r>
              <a:rPr lang="en-US" sz="1400" dirty="0" smtClean="0"/>
              <a:t>Shake hands with right</a:t>
            </a:r>
          </a:p>
          <a:p>
            <a:pPr lvl="2">
              <a:buFont typeface="Wingdings" pitchFamily="2" charset="2"/>
              <a:buChar char="§"/>
            </a:pPr>
            <a:r>
              <a:rPr lang="en-US" sz="1400" dirty="0" smtClean="0"/>
              <a:t>More important person, or the guest, stays or sits on the right. </a:t>
            </a:r>
          </a:p>
          <a:p>
            <a:pPr lvl="1">
              <a:buFont typeface="Wingdings" pitchFamily="2" charset="2"/>
              <a:buChar char="§"/>
            </a:pPr>
            <a:r>
              <a:rPr lang="en-US" sz="1600" dirty="0" smtClean="0"/>
              <a:t>Dress conservatively</a:t>
            </a:r>
          </a:p>
          <a:p>
            <a:pPr lvl="1">
              <a:buFont typeface="Wingdings" pitchFamily="2" charset="2"/>
              <a:buChar char="§"/>
            </a:pPr>
            <a:r>
              <a:rPr lang="en-US" sz="1600" dirty="0" smtClean="0"/>
              <a:t>‘Loss of face’ is the same as ‘loss of reputation’ and is important for them to avoid. If you take the blame, you will be appreciated.</a:t>
            </a:r>
          </a:p>
          <a:p>
            <a:pPr>
              <a:buNone/>
            </a:pP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p:txBody>
          <a:bodyPr/>
          <a:lstStyle/>
          <a:p>
            <a:pPr>
              <a:buNone/>
            </a:pPr>
            <a:r>
              <a:rPr lang="en-US" sz="2000" b="1" i="1" dirty="0" smtClean="0"/>
              <a:t>9.  Personal Space</a:t>
            </a:r>
            <a:endParaRPr lang="en-US" sz="2000" b="1" dirty="0" smtClean="0"/>
          </a:p>
          <a:p>
            <a:pPr lvl="1"/>
            <a:r>
              <a:rPr lang="en-US" sz="1800" dirty="0" smtClean="0"/>
              <a:t>Arabs enjoy standing in close proximity, and casual touching to the person they speak to is common.  Showing signs of discomfort or moving away is offensive.</a:t>
            </a:r>
          </a:p>
          <a:p>
            <a:pPr lvl="1"/>
            <a:r>
              <a:rPr lang="en-US" sz="1800" dirty="0" smtClean="0"/>
              <a:t>Handshakes are almost ceremonial. Expect a strong handshake and expect it to last very long.  Islamic etiquette requires you to wait until the other person withdraws their hand. It’s common for men to walk while holding hands.</a:t>
            </a:r>
          </a:p>
          <a:p>
            <a:pPr lvl="1"/>
            <a:r>
              <a:rPr lang="en-US" sz="1800" b="1" dirty="0" smtClean="0"/>
              <a:t>IMPORTANT: These only apply to people of same gender. </a:t>
            </a:r>
          </a:p>
          <a:p>
            <a:pPr lvl="2"/>
            <a:r>
              <a:rPr lang="en-US" sz="1800" dirty="0" smtClean="0"/>
              <a:t>Only initiate handshakes with people from the same gender. Do not initiate a handshake with an opposing gender. If they are used to dealing with Westerners, they may extend their hand in which case you can accept (then a short, soft, and brief handshake is appropriate), but if you initiate it you may be refused.</a:t>
            </a:r>
          </a:p>
          <a:p>
            <a:pPr lvl="2"/>
            <a:r>
              <a:rPr lang="en-US" sz="1800" dirty="0" smtClean="0"/>
              <a:t>Do not touch or keep eye contact with a person of the opposite sex</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Tips for Middle East</a:t>
            </a:r>
            <a:endParaRPr lang="en-US" dirty="0"/>
          </a:p>
        </p:txBody>
      </p:sp>
      <p:sp>
        <p:nvSpPr>
          <p:cNvPr id="3" name="Content Placeholder 2"/>
          <p:cNvSpPr>
            <a:spLocks noGrp="1"/>
          </p:cNvSpPr>
          <p:nvPr>
            <p:ph idx="1"/>
          </p:nvPr>
        </p:nvSpPr>
        <p:spPr/>
        <p:txBody>
          <a:bodyPr/>
          <a:lstStyle/>
          <a:p>
            <a:pPr>
              <a:buNone/>
            </a:pPr>
            <a:r>
              <a:rPr lang="en-US" b="1" i="1" dirty="0" smtClean="0"/>
              <a:t>10.  Food and drinks are a sign of generosity </a:t>
            </a:r>
            <a:endParaRPr lang="en-US" b="1" dirty="0" smtClean="0"/>
          </a:p>
          <a:p>
            <a:pPr lvl="1"/>
            <a:r>
              <a:rPr lang="en-US" dirty="0" smtClean="0"/>
              <a:t>If offered a snack, always accept, and take at last a bite. You don’t have to finish it but you cannot refuse it.</a:t>
            </a:r>
          </a:p>
          <a:p>
            <a:pPr lvl="1"/>
            <a:r>
              <a:rPr lang="en-US" dirty="0" smtClean="0"/>
              <a:t>Tea and coffee is a feature of meetings (companies typically have a “tea man” employed) and is a mark of hospitality, so do not refuse that either. After the first one, you can wiggle your cup to indicate you have had enough</a:t>
            </a:r>
          </a:p>
          <a:p>
            <a:pPr lvl="2"/>
            <a:r>
              <a:rPr lang="en-US" dirty="0" smtClean="0"/>
              <a:t>Arabic Coffee – spicy, more like tea</a:t>
            </a:r>
          </a:p>
          <a:p>
            <a:pPr lvl="2"/>
            <a:r>
              <a:rPr lang="en-US" dirty="0" smtClean="0"/>
              <a:t>Turkish Coffee – small, with settlements</a:t>
            </a:r>
          </a:p>
          <a:p>
            <a:pPr lvl="2"/>
            <a:r>
              <a:rPr lang="en-US" dirty="0" smtClean="0"/>
              <a:t>Tea – </a:t>
            </a:r>
            <a:r>
              <a:rPr lang="en-US" sz="1800" dirty="0" smtClean="0"/>
              <a:t>sometimes black, sometimes sweet with condensed milk</a:t>
            </a:r>
          </a:p>
          <a:p>
            <a:pPr lvl="1"/>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Finance</a:t>
            </a:r>
            <a:endParaRPr lang="en-US" dirty="0"/>
          </a:p>
        </p:txBody>
      </p:sp>
      <p:sp>
        <p:nvSpPr>
          <p:cNvPr id="3" name="Content Placeholder 2"/>
          <p:cNvSpPr>
            <a:spLocks noGrp="1"/>
          </p:cNvSpPr>
          <p:nvPr>
            <p:ph idx="1"/>
          </p:nvPr>
        </p:nvSpPr>
        <p:spPr>
          <a:xfrm>
            <a:off x="457200" y="1409700"/>
            <a:ext cx="8229600" cy="4716463"/>
          </a:xfrm>
        </p:spPr>
        <p:txBody>
          <a:bodyPr/>
          <a:lstStyle/>
          <a:p>
            <a:r>
              <a:rPr lang="en-US" sz="2400" dirty="0" smtClean="0"/>
              <a:t>As with everything else, Islam dictates the rules for finance and banking</a:t>
            </a:r>
          </a:p>
          <a:p>
            <a:r>
              <a:rPr lang="en-US" sz="2400" dirty="0" smtClean="0"/>
              <a:t>Four main prohibitions, distinguishing Islam from Western finance:</a:t>
            </a:r>
          </a:p>
          <a:p>
            <a:pPr lvl="1"/>
            <a:r>
              <a:rPr lang="en-US" sz="2000" b="1" dirty="0" err="1" smtClean="0"/>
              <a:t>Riba</a:t>
            </a:r>
            <a:r>
              <a:rPr lang="en-US" sz="2000" dirty="0" smtClean="0"/>
              <a:t>, or interest is forbidden to prevent unjust exploitation</a:t>
            </a:r>
          </a:p>
          <a:p>
            <a:pPr lvl="1"/>
            <a:r>
              <a:rPr lang="en-US" sz="2000" b="1" dirty="0" err="1" smtClean="0"/>
              <a:t>Gharar</a:t>
            </a:r>
            <a:r>
              <a:rPr lang="en-US" sz="2000" b="1" dirty="0" smtClean="0"/>
              <a:t>, </a:t>
            </a:r>
            <a:r>
              <a:rPr lang="en-US" sz="2000" dirty="0" smtClean="0"/>
              <a:t>uncertainty in contracts is un-Islamic (you cannot sell real estate at project phase, ground needs to be broken)</a:t>
            </a:r>
          </a:p>
          <a:p>
            <a:pPr lvl="1"/>
            <a:r>
              <a:rPr lang="en-US" sz="2000" b="1" dirty="0" err="1" smtClean="0"/>
              <a:t>Masir</a:t>
            </a:r>
            <a:r>
              <a:rPr lang="en-US" sz="2000" b="1" dirty="0" smtClean="0"/>
              <a:t>, </a:t>
            </a:r>
            <a:r>
              <a:rPr lang="en-US" sz="2000" dirty="0" smtClean="0"/>
              <a:t>gambling is immoral and leads to evil (so speculative instruments, futures/options cannot be used)</a:t>
            </a:r>
          </a:p>
          <a:p>
            <a:pPr lvl="1"/>
            <a:r>
              <a:rPr lang="en-US" sz="2000" dirty="0" smtClean="0"/>
              <a:t>Investing in prohibited products (pork, alcohol) is forbidden</a:t>
            </a:r>
          </a:p>
          <a:p>
            <a:pPr lvl="1"/>
            <a:endParaRPr lang="en-US" sz="2000" b="1" dirty="0" smtClean="0"/>
          </a:p>
          <a:p>
            <a:pPr lvl="1">
              <a:buNone/>
            </a:pP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Instruments</a:t>
            </a:r>
            <a:endParaRPr lang="en-US" dirty="0"/>
          </a:p>
        </p:txBody>
      </p:sp>
      <p:sp>
        <p:nvSpPr>
          <p:cNvPr id="3" name="Content Placeholder 2"/>
          <p:cNvSpPr>
            <a:spLocks noGrp="1"/>
          </p:cNvSpPr>
          <p:nvPr>
            <p:ph idx="1"/>
          </p:nvPr>
        </p:nvSpPr>
        <p:spPr>
          <a:xfrm>
            <a:off x="457200" y="1504950"/>
            <a:ext cx="8229600" cy="4621213"/>
          </a:xfrm>
        </p:spPr>
        <p:txBody>
          <a:bodyPr/>
          <a:lstStyle/>
          <a:p>
            <a:r>
              <a:rPr lang="en-US" sz="2200" b="1" dirty="0" err="1" smtClean="0"/>
              <a:t>Modaraba</a:t>
            </a:r>
            <a:r>
              <a:rPr lang="en-US" sz="2200" b="1" dirty="0" smtClean="0"/>
              <a:t> </a:t>
            </a:r>
            <a:r>
              <a:rPr lang="en-US" sz="2200" dirty="0" smtClean="0"/>
              <a:t> (Trust Financing)</a:t>
            </a:r>
          </a:p>
          <a:p>
            <a:pPr marL="0" indent="0">
              <a:buNone/>
            </a:pPr>
            <a:r>
              <a:rPr lang="en-US" sz="2200" dirty="0" smtClean="0"/>
              <a:t>A financial institution provides capital to finance a project, the entrepreneur provides management skills. The institution does not provide its own funds, but only funds of its investors. After paying for the management skills, the financial institution deducts a fee from the enterprises profits for managing its investor’s funds. The remaining profits are distributed to investors according to an agreed on ratio. </a:t>
            </a:r>
          </a:p>
          <a:p>
            <a:r>
              <a:rPr lang="en-US" sz="2200" b="1" dirty="0" err="1" smtClean="0"/>
              <a:t>Morabaha</a:t>
            </a:r>
            <a:r>
              <a:rPr lang="en-US" sz="2200" b="1" dirty="0" smtClean="0"/>
              <a:t> </a:t>
            </a:r>
            <a:r>
              <a:rPr lang="en-US" sz="2200" dirty="0" smtClean="0"/>
              <a:t>(Cost-plus Financing)</a:t>
            </a:r>
          </a:p>
          <a:p>
            <a:pPr marL="0" indent="0">
              <a:buNone/>
            </a:pPr>
            <a:r>
              <a:rPr lang="en-US" sz="2200" dirty="0" smtClean="0"/>
              <a:t>The financial institution purchases a commodity or product, and then resells it to the customer at a later date for a predetermined price. The institution’s profit is the difference between the two rates.</a:t>
            </a:r>
          </a:p>
          <a:p>
            <a:pPr marL="0" indent="0">
              <a:buNone/>
            </a:pPr>
            <a:endParaRPr lang="en-US"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Recommended Sources of Information</a:t>
            </a:r>
            <a:endParaRPr lang="en-US" sz="2800" dirty="0"/>
          </a:p>
        </p:txBody>
      </p:sp>
      <p:sp>
        <p:nvSpPr>
          <p:cNvPr id="3" name="Content Placeholder 2"/>
          <p:cNvSpPr>
            <a:spLocks noGrp="1"/>
          </p:cNvSpPr>
          <p:nvPr>
            <p:ph idx="1"/>
          </p:nvPr>
        </p:nvSpPr>
        <p:spPr/>
        <p:txBody>
          <a:bodyPr/>
          <a:lstStyle/>
          <a:p>
            <a:r>
              <a:rPr lang="en-US" sz="2400" dirty="0" err="1" smtClean="0"/>
              <a:t>globalEDGE</a:t>
            </a:r>
            <a:r>
              <a:rPr lang="en-US" sz="2400" dirty="0" smtClean="0"/>
              <a:t> – </a:t>
            </a:r>
            <a:r>
              <a:rPr lang="en-US" sz="2400" dirty="0" smtClean="0">
                <a:hlinkClick r:id="rId2"/>
              </a:rPr>
              <a:t>http://globaledge.msu.edu/</a:t>
            </a:r>
            <a:r>
              <a:rPr lang="en-US" sz="2400" dirty="0" smtClean="0"/>
              <a:t> </a:t>
            </a:r>
          </a:p>
          <a:p>
            <a:r>
              <a:rPr lang="en-US" sz="2400" dirty="0" smtClean="0"/>
              <a:t>“</a:t>
            </a:r>
            <a:r>
              <a:rPr lang="en-US" sz="2400" i="1" dirty="0" smtClean="0"/>
              <a:t>Don’t they know it’s Friday?</a:t>
            </a:r>
            <a:r>
              <a:rPr lang="en-US" sz="2400" dirty="0" smtClean="0"/>
              <a:t>” - Jeremy Williams - </a:t>
            </a:r>
            <a:br>
              <a:rPr lang="en-US" sz="2400" dirty="0" smtClean="0"/>
            </a:br>
            <a:r>
              <a:rPr lang="en-US" sz="2400" i="1" dirty="0" smtClean="0"/>
              <a:t>(2010), 978-1-86063-074-3</a:t>
            </a:r>
          </a:p>
          <a:p>
            <a:r>
              <a:rPr lang="en-US" sz="2400" dirty="0" smtClean="0"/>
              <a:t>“</a:t>
            </a:r>
            <a:r>
              <a:rPr lang="en-US" sz="2400" i="1" dirty="0" smtClean="0"/>
              <a:t>Understanding Arabs: A Guide for Modern Times</a:t>
            </a:r>
            <a:r>
              <a:rPr lang="en-US" sz="2400" dirty="0" smtClean="0"/>
              <a:t>” - Margaret K. </a:t>
            </a:r>
            <a:r>
              <a:rPr lang="en-US" sz="2400" dirty="0" err="1" smtClean="0"/>
              <a:t>Nydell</a:t>
            </a:r>
            <a:r>
              <a:rPr lang="en-US" sz="2400" dirty="0" smtClean="0"/>
              <a:t> – </a:t>
            </a:r>
            <a:r>
              <a:rPr lang="en-US" sz="2400" i="1" dirty="0" smtClean="0"/>
              <a:t>(2005), 978-1-931-93025-3</a:t>
            </a:r>
          </a:p>
          <a:p>
            <a:r>
              <a:rPr lang="en-US" sz="2400" dirty="0" smtClean="0"/>
              <a:t>“</a:t>
            </a:r>
            <a:r>
              <a:rPr lang="en-US" sz="2400" i="1" dirty="0" smtClean="0"/>
              <a:t>Legal Aspects of Doing Business in the Middle East</a:t>
            </a:r>
            <a:r>
              <a:rPr lang="en-US" sz="2400" dirty="0" smtClean="0"/>
              <a:t>” - Christian Campbell - (loose leaf – updated annually)</a:t>
            </a:r>
          </a:p>
          <a:p>
            <a:r>
              <a:rPr lang="en-US" sz="2400" i="1" dirty="0" smtClean="0"/>
              <a:t>U.S. Dept of Commerce Country Commercial Guides</a:t>
            </a:r>
            <a:endParaRPr lang="en-US" sz="24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Definition of Middle East</a:t>
            </a:r>
            <a:endParaRPr lang="en-US" dirty="0"/>
          </a:p>
        </p:txBody>
      </p:sp>
      <p:sp>
        <p:nvSpPr>
          <p:cNvPr id="3" name="Content Placeholder 2"/>
          <p:cNvSpPr>
            <a:spLocks noGrp="1"/>
          </p:cNvSpPr>
          <p:nvPr>
            <p:ph idx="1"/>
          </p:nvPr>
        </p:nvSpPr>
        <p:spPr/>
        <p:txBody>
          <a:bodyPr/>
          <a:lstStyle/>
          <a:p>
            <a:r>
              <a:rPr lang="en-US" sz="2400" dirty="0" smtClean="0"/>
              <a:t>Turkey is usually accepted as part of Middle East. </a:t>
            </a:r>
          </a:p>
          <a:p>
            <a:r>
              <a:rPr lang="en-US" sz="2400" dirty="0" smtClean="0"/>
              <a:t>A “greater” definition sometimes includes Northern African countries</a:t>
            </a:r>
          </a:p>
          <a:p>
            <a:r>
              <a:rPr lang="en-US" sz="2400" dirty="0" smtClean="0"/>
              <a:t>Primary language is Arabic, other than in Iran (Persian), Turkey (Turkish), and Israel (Hebrew).</a:t>
            </a:r>
          </a:p>
        </p:txBody>
      </p:sp>
      <p:pic>
        <p:nvPicPr>
          <p:cNvPr id="5" name="Content Placeholder 4" descr="map-middle-east-735329.gif"/>
          <p:cNvPicPr>
            <a:picLocks noGrp="1" noChangeAspect="1"/>
          </p:cNvPicPr>
          <p:nvPr>
            <p:ph idx="13"/>
          </p:nvPr>
        </p:nvPicPr>
        <p:blipFill>
          <a:blip r:embed="rId2"/>
          <a:stretch>
            <a:fillRect/>
          </a:stretch>
        </p:blipFill>
        <p:spPr>
          <a:xfrm>
            <a:off x="4735513" y="2492098"/>
            <a:ext cx="3951287" cy="343114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GNI per Capita</a:t>
            </a:r>
            <a:endParaRPr lang="en-US" dirty="0"/>
          </a:p>
        </p:txBody>
      </p:sp>
      <p:pic>
        <p:nvPicPr>
          <p:cNvPr id="6" name="Picture 5" descr="Capture.PNG"/>
          <p:cNvPicPr>
            <a:picLocks noChangeAspect="1"/>
          </p:cNvPicPr>
          <p:nvPr/>
        </p:nvPicPr>
        <p:blipFill>
          <a:blip r:embed="rId2"/>
          <a:stretch>
            <a:fillRect/>
          </a:stretch>
        </p:blipFill>
        <p:spPr>
          <a:xfrm>
            <a:off x="576262" y="1481137"/>
            <a:ext cx="7724775" cy="48863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Statistics of Interest</a:t>
            </a:r>
            <a:endParaRPr lang="en-US" dirty="0"/>
          </a:p>
        </p:txBody>
      </p:sp>
      <p:graphicFrame>
        <p:nvGraphicFramePr>
          <p:cNvPr id="4" name="Content Placeholder 3"/>
          <p:cNvGraphicFramePr>
            <a:graphicFrameLocks noGrp="1"/>
          </p:cNvGraphicFramePr>
          <p:nvPr>
            <p:ph idx="1"/>
          </p:nvPr>
        </p:nvGraphicFramePr>
        <p:xfrm>
          <a:off x="457200" y="1352552"/>
          <a:ext cx="8229600" cy="5336721"/>
        </p:xfrm>
        <a:graphic>
          <a:graphicData uri="http://schemas.openxmlformats.org/drawingml/2006/table">
            <a:tbl>
              <a:tblPr firstRow="1" bandRow="1">
                <a:tableStyleId>{5C22544A-7EE6-4342-B048-85BDC9FD1C3A}</a:tableStyleId>
              </a:tblPr>
              <a:tblGrid>
                <a:gridCol w="2057400"/>
                <a:gridCol w="2057400"/>
                <a:gridCol w="2057400"/>
                <a:gridCol w="2057400"/>
              </a:tblGrid>
              <a:tr h="671085">
                <a:tc>
                  <a:txBody>
                    <a:bodyPr/>
                    <a:lstStyle/>
                    <a:p>
                      <a:r>
                        <a:rPr lang="en-US" dirty="0" smtClean="0"/>
                        <a:t>Country</a:t>
                      </a:r>
                      <a:endParaRPr lang="en-US" dirty="0"/>
                    </a:p>
                  </a:txBody>
                  <a:tcPr/>
                </a:tc>
                <a:tc>
                  <a:txBody>
                    <a:bodyPr/>
                    <a:lstStyle/>
                    <a:p>
                      <a:pPr algn="r"/>
                      <a:r>
                        <a:rPr lang="en-US" dirty="0" smtClean="0"/>
                        <a:t>Population</a:t>
                      </a:r>
                      <a:endParaRPr lang="en-US" dirty="0"/>
                    </a:p>
                  </a:txBody>
                  <a:tcPr/>
                </a:tc>
                <a:tc>
                  <a:txBody>
                    <a:bodyPr/>
                    <a:lstStyle/>
                    <a:p>
                      <a:pPr algn="r"/>
                      <a:r>
                        <a:rPr lang="en-US" dirty="0" smtClean="0"/>
                        <a:t>Land Area (km</a:t>
                      </a:r>
                      <a:r>
                        <a:rPr lang="en-US" baseline="30000" dirty="0" smtClean="0"/>
                        <a:t>2</a:t>
                      </a:r>
                      <a:r>
                        <a:rPr lang="en-US" dirty="0" smtClean="0"/>
                        <a:t>)</a:t>
                      </a:r>
                      <a:endParaRPr lang="en-US" baseline="30000" dirty="0"/>
                    </a:p>
                  </a:txBody>
                  <a:tcPr/>
                </a:tc>
                <a:tc>
                  <a:txBody>
                    <a:bodyPr/>
                    <a:lstStyle/>
                    <a:p>
                      <a:pPr algn="r"/>
                      <a:r>
                        <a:rPr lang="en-US" dirty="0" smtClean="0"/>
                        <a:t>% Internet Users</a:t>
                      </a:r>
                      <a:endParaRPr lang="en-US" dirty="0"/>
                    </a:p>
                  </a:txBody>
                  <a:tcPr/>
                </a:tc>
              </a:tr>
              <a:tr h="388803">
                <a:tc>
                  <a:txBody>
                    <a:bodyPr/>
                    <a:lstStyle/>
                    <a:p>
                      <a:r>
                        <a:rPr lang="en-US" dirty="0" smtClean="0"/>
                        <a:t>Bahrain</a:t>
                      </a:r>
                      <a:endParaRPr lang="en-US" dirty="0"/>
                    </a:p>
                  </a:txBody>
                  <a:tcPr/>
                </a:tc>
                <a:tc>
                  <a:txBody>
                    <a:bodyPr/>
                    <a:lstStyle/>
                    <a:p>
                      <a:pPr algn="r"/>
                      <a:r>
                        <a:rPr lang="en-US" dirty="0" smtClean="0"/>
                        <a:t>1,300,000</a:t>
                      </a:r>
                      <a:endParaRPr lang="en-US" dirty="0"/>
                    </a:p>
                  </a:txBody>
                  <a:tcPr/>
                </a:tc>
                <a:tc>
                  <a:txBody>
                    <a:bodyPr/>
                    <a:lstStyle/>
                    <a:p>
                      <a:pPr algn="r"/>
                      <a:r>
                        <a:rPr lang="en-US" dirty="0" smtClean="0"/>
                        <a:t>760</a:t>
                      </a:r>
                      <a:endParaRPr lang="en-US" dirty="0"/>
                    </a:p>
                  </a:txBody>
                  <a:tcPr/>
                </a:tc>
                <a:tc>
                  <a:txBody>
                    <a:bodyPr/>
                    <a:lstStyle/>
                    <a:p>
                      <a:pPr algn="r"/>
                      <a:r>
                        <a:rPr lang="en-US" dirty="0" smtClean="0"/>
                        <a:t>88.0</a:t>
                      </a:r>
                      <a:endParaRPr lang="en-US" dirty="0"/>
                    </a:p>
                  </a:txBody>
                  <a:tcPr/>
                </a:tc>
              </a:tr>
              <a:tr h="388803">
                <a:tc>
                  <a:txBody>
                    <a:bodyPr/>
                    <a:lstStyle/>
                    <a:p>
                      <a:r>
                        <a:rPr lang="en-US" dirty="0" smtClean="0"/>
                        <a:t>Egypt</a:t>
                      </a:r>
                      <a:endParaRPr lang="en-US" dirty="0"/>
                    </a:p>
                  </a:txBody>
                  <a:tcPr/>
                </a:tc>
                <a:tc>
                  <a:txBody>
                    <a:bodyPr/>
                    <a:lstStyle/>
                    <a:p>
                      <a:pPr algn="r"/>
                      <a:r>
                        <a:rPr lang="en-US" dirty="0" smtClean="0"/>
                        <a:t>14,000,000</a:t>
                      </a:r>
                      <a:endParaRPr lang="en-US" dirty="0"/>
                    </a:p>
                  </a:txBody>
                  <a:tcPr/>
                </a:tc>
                <a:tc>
                  <a:txBody>
                    <a:bodyPr/>
                    <a:lstStyle/>
                    <a:p>
                      <a:pPr algn="r"/>
                      <a:r>
                        <a:rPr lang="en-US" dirty="0" smtClean="0"/>
                        <a:t>1,001,450</a:t>
                      </a:r>
                      <a:endParaRPr lang="en-US" dirty="0"/>
                    </a:p>
                  </a:txBody>
                  <a:tcPr/>
                </a:tc>
                <a:tc>
                  <a:txBody>
                    <a:bodyPr/>
                    <a:lstStyle/>
                    <a:p>
                      <a:pPr algn="r"/>
                      <a:r>
                        <a:rPr lang="en-US" dirty="0" smtClean="0"/>
                        <a:t>21.2</a:t>
                      </a:r>
                      <a:endParaRPr lang="en-US" dirty="0"/>
                    </a:p>
                  </a:txBody>
                  <a:tcPr/>
                </a:tc>
              </a:tr>
              <a:tr h="388803">
                <a:tc>
                  <a:txBody>
                    <a:bodyPr/>
                    <a:lstStyle/>
                    <a:p>
                      <a:r>
                        <a:rPr lang="en-US" dirty="0" smtClean="0"/>
                        <a:t>Iran</a:t>
                      </a:r>
                      <a:endParaRPr lang="en-US" dirty="0"/>
                    </a:p>
                  </a:txBody>
                  <a:tcPr/>
                </a:tc>
                <a:tc>
                  <a:txBody>
                    <a:bodyPr/>
                    <a:lstStyle/>
                    <a:p>
                      <a:pPr algn="r"/>
                      <a:r>
                        <a:rPr lang="en-US" dirty="0" smtClean="0"/>
                        <a:t>75,100,000</a:t>
                      </a:r>
                      <a:endParaRPr lang="en-US" dirty="0"/>
                    </a:p>
                  </a:txBody>
                  <a:tcPr/>
                </a:tc>
                <a:tc>
                  <a:txBody>
                    <a:bodyPr/>
                    <a:lstStyle/>
                    <a:p>
                      <a:pPr algn="r"/>
                      <a:r>
                        <a:rPr lang="en-US" dirty="0" smtClean="0"/>
                        <a:t>1,648,195</a:t>
                      </a:r>
                      <a:endParaRPr lang="en-US" dirty="0"/>
                    </a:p>
                  </a:txBody>
                  <a:tcPr/>
                </a:tc>
                <a:tc>
                  <a:txBody>
                    <a:bodyPr/>
                    <a:lstStyle/>
                    <a:p>
                      <a:pPr algn="r"/>
                      <a:r>
                        <a:rPr lang="en-US" dirty="0" smtClean="0"/>
                        <a:t>43.2</a:t>
                      </a:r>
                      <a:endParaRPr lang="en-US" dirty="0"/>
                    </a:p>
                  </a:txBody>
                  <a:tcPr/>
                </a:tc>
              </a:tr>
              <a:tr h="388803">
                <a:tc>
                  <a:txBody>
                    <a:bodyPr/>
                    <a:lstStyle/>
                    <a:p>
                      <a:r>
                        <a:rPr lang="en-US" dirty="0" smtClean="0"/>
                        <a:t>Iraq</a:t>
                      </a:r>
                      <a:endParaRPr lang="en-US" dirty="0"/>
                    </a:p>
                  </a:txBody>
                  <a:tcPr/>
                </a:tc>
                <a:tc>
                  <a:txBody>
                    <a:bodyPr/>
                    <a:lstStyle/>
                    <a:p>
                      <a:pPr algn="r"/>
                      <a:r>
                        <a:rPr lang="en-US" dirty="0" smtClean="0"/>
                        <a:t>31,500,000</a:t>
                      </a:r>
                      <a:endParaRPr lang="en-US" dirty="0"/>
                    </a:p>
                  </a:txBody>
                  <a:tcPr/>
                </a:tc>
                <a:tc>
                  <a:txBody>
                    <a:bodyPr/>
                    <a:lstStyle/>
                    <a:p>
                      <a:pPr algn="r"/>
                      <a:r>
                        <a:rPr lang="en-US" dirty="0" smtClean="0"/>
                        <a:t>438,317</a:t>
                      </a:r>
                      <a:endParaRPr lang="en-US" dirty="0"/>
                    </a:p>
                  </a:txBody>
                  <a:tcPr/>
                </a:tc>
                <a:tc>
                  <a:txBody>
                    <a:bodyPr/>
                    <a:lstStyle/>
                    <a:p>
                      <a:pPr algn="r"/>
                      <a:r>
                        <a:rPr lang="en-US" dirty="0" smtClean="0"/>
                        <a:t>1.1</a:t>
                      </a:r>
                      <a:endParaRPr lang="en-US" dirty="0"/>
                    </a:p>
                  </a:txBody>
                  <a:tcPr/>
                </a:tc>
              </a:tr>
              <a:tr h="388803">
                <a:tc>
                  <a:txBody>
                    <a:bodyPr/>
                    <a:lstStyle/>
                    <a:p>
                      <a:r>
                        <a:rPr lang="en-US" dirty="0" smtClean="0"/>
                        <a:t>Israel</a:t>
                      </a:r>
                      <a:endParaRPr lang="en-US" dirty="0"/>
                    </a:p>
                  </a:txBody>
                  <a:tcPr/>
                </a:tc>
                <a:tc>
                  <a:txBody>
                    <a:bodyPr/>
                    <a:lstStyle/>
                    <a:p>
                      <a:pPr algn="r"/>
                      <a:r>
                        <a:rPr lang="en-US" dirty="0" smtClean="0"/>
                        <a:t>7,600,000</a:t>
                      </a:r>
                      <a:endParaRPr lang="en-US" dirty="0"/>
                    </a:p>
                  </a:txBody>
                  <a:tcPr/>
                </a:tc>
                <a:tc>
                  <a:txBody>
                    <a:bodyPr/>
                    <a:lstStyle/>
                    <a:p>
                      <a:pPr algn="r"/>
                      <a:r>
                        <a:rPr lang="en-US" dirty="0" smtClean="0"/>
                        <a:t>20,770</a:t>
                      </a:r>
                      <a:endParaRPr lang="en-US" dirty="0"/>
                    </a:p>
                  </a:txBody>
                  <a:tcPr/>
                </a:tc>
                <a:tc>
                  <a:txBody>
                    <a:bodyPr/>
                    <a:lstStyle/>
                    <a:p>
                      <a:pPr algn="r"/>
                      <a:r>
                        <a:rPr lang="en-US" dirty="0" smtClean="0"/>
                        <a:t>71.6</a:t>
                      </a:r>
                      <a:endParaRPr lang="en-US" dirty="0"/>
                    </a:p>
                  </a:txBody>
                  <a:tcPr/>
                </a:tc>
              </a:tr>
              <a:tr h="388803">
                <a:tc>
                  <a:txBody>
                    <a:bodyPr/>
                    <a:lstStyle/>
                    <a:p>
                      <a:r>
                        <a:rPr lang="en-US" dirty="0" smtClean="0"/>
                        <a:t>Oman</a:t>
                      </a:r>
                      <a:endParaRPr lang="en-US" dirty="0"/>
                    </a:p>
                  </a:txBody>
                  <a:tcPr/>
                </a:tc>
                <a:tc>
                  <a:txBody>
                    <a:bodyPr/>
                    <a:lstStyle/>
                    <a:p>
                      <a:pPr algn="r"/>
                      <a:r>
                        <a:rPr lang="en-US" dirty="0" smtClean="0"/>
                        <a:t>3,100,000</a:t>
                      </a:r>
                      <a:endParaRPr lang="en-US" dirty="0"/>
                    </a:p>
                  </a:txBody>
                  <a:tcPr/>
                </a:tc>
                <a:tc>
                  <a:txBody>
                    <a:bodyPr/>
                    <a:lstStyle/>
                    <a:p>
                      <a:pPr algn="r"/>
                      <a:r>
                        <a:rPr lang="en-US" dirty="0" smtClean="0"/>
                        <a:t>309,500</a:t>
                      </a:r>
                      <a:endParaRPr lang="en-US" dirty="0"/>
                    </a:p>
                  </a:txBody>
                  <a:tcPr/>
                </a:tc>
                <a:tc>
                  <a:txBody>
                    <a:bodyPr/>
                    <a:lstStyle/>
                    <a:p>
                      <a:pPr algn="r"/>
                      <a:r>
                        <a:rPr lang="en-US" dirty="0" smtClean="0"/>
                        <a:t>41.7</a:t>
                      </a:r>
                      <a:endParaRPr lang="en-US" dirty="0"/>
                    </a:p>
                  </a:txBody>
                  <a:tcPr/>
                </a:tc>
              </a:tr>
              <a:tr h="388803">
                <a:tc>
                  <a:txBody>
                    <a:bodyPr/>
                    <a:lstStyle/>
                    <a:p>
                      <a:r>
                        <a:rPr lang="en-US" dirty="0" smtClean="0"/>
                        <a:t>Qatar</a:t>
                      </a:r>
                      <a:endParaRPr lang="en-US" dirty="0"/>
                    </a:p>
                  </a:txBody>
                  <a:tcPr/>
                </a:tc>
                <a:tc>
                  <a:txBody>
                    <a:bodyPr/>
                    <a:lstStyle/>
                    <a:p>
                      <a:pPr algn="r"/>
                      <a:r>
                        <a:rPr lang="en-US" dirty="0" smtClean="0"/>
                        <a:t>1,700,000</a:t>
                      </a:r>
                      <a:endParaRPr lang="en-US" dirty="0"/>
                    </a:p>
                  </a:txBody>
                  <a:tcPr/>
                </a:tc>
                <a:tc>
                  <a:txBody>
                    <a:bodyPr/>
                    <a:lstStyle/>
                    <a:p>
                      <a:pPr algn="r"/>
                      <a:r>
                        <a:rPr lang="en-US" dirty="0" smtClean="0"/>
                        <a:t>11,586</a:t>
                      </a:r>
                      <a:endParaRPr lang="en-US" dirty="0"/>
                    </a:p>
                  </a:txBody>
                  <a:tcPr/>
                </a:tc>
                <a:tc>
                  <a:txBody>
                    <a:bodyPr/>
                    <a:lstStyle/>
                    <a:p>
                      <a:pPr algn="r"/>
                      <a:r>
                        <a:rPr lang="en-US" dirty="0" smtClean="0"/>
                        <a:t>51.8</a:t>
                      </a:r>
                      <a:endParaRPr lang="en-US" dirty="0"/>
                    </a:p>
                  </a:txBody>
                  <a:tcPr/>
                </a:tc>
              </a:tr>
              <a:tr h="388803">
                <a:tc>
                  <a:txBody>
                    <a:bodyPr/>
                    <a:lstStyle/>
                    <a:p>
                      <a:r>
                        <a:rPr lang="en-US" dirty="0" smtClean="0"/>
                        <a:t>Saudi Arabia</a:t>
                      </a:r>
                      <a:endParaRPr lang="en-US" dirty="0"/>
                    </a:p>
                  </a:txBody>
                  <a:tcPr/>
                </a:tc>
                <a:tc>
                  <a:txBody>
                    <a:bodyPr/>
                    <a:lstStyle/>
                    <a:p>
                      <a:pPr algn="r"/>
                      <a:r>
                        <a:rPr lang="en-US" dirty="0" smtClean="0"/>
                        <a:t>29,200,000</a:t>
                      </a:r>
                      <a:endParaRPr lang="en-US" dirty="0"/>
                    </a:p>
                  </a:txBody>
                  <a:tcPr/>
                </a:tc>
                <a:tc>
                  <a:txBody>
                    <a:bodyPr/>
                    <a:lstStyle/>
                    <a:p>
                      <a:pPr algn="r"/>
                      <a:r>
                        <a:rPr lang="en-US" dirty="0" smtClean="0"/>
                        <a:t>2,149,690</a:t>
                      </a:r>
                      <a:endParaRPr lang="en-US" dirty="0"/>
                    </a:p>
                  </a:txBody>
                  <a:tcPr/>
                </a:tc>
                <a:tc>
                  <a:txBody>
                    <a:bodyPr/>
                    <a:lstStyle/>
                    <a:p>
                      <a:pPr algn="r"/>
                      <a:r>
                        <a:rPr lang="en-US" dirty="0" smtClean="0"/>
                        <a:t>38.1</a:t>
                      </a:r>
                      <a:endParaRPr lang="en-US" dirty="0"/>
                    </a:p>
                  </a:txBody>
                  <a:tcPr/>
                </a:tc>
              </a:tr>
              <a:tr h="388803">
                <a:tc>
                  <a:txBody>
                    <a:bodyPr/>
                    <a:lstStyle/>
                    <a:p>
                      <a:r>
                        <a:rPr lang="en-US" dirty="0" smtClean="0"/>
                        <a:t>Turkey</a:t>
                      </a:r>
                      <a:endParaRPr lang="en-US" dirty="0"/>
                    </a:p>
                  </a:txBody>
                  <a:tcPr/>
                </a:tc>
                <a:tc>
                  <a:txBody>
                    <a:bodyPr/>
                    <a:lstStyle/>
                    <a:p>
                      <a:pPr algn="r"/>
                      <a:r>
                        <a:rPr lang="en-US" dirty="0" smtClean="0"/>
                        <a:t>73,600,000</a:t>
                      </a:r>
                      <a:endParaRPr lang="en-US" dirty="0"/>
                    </a:p>
                  </a:txBody>
                  <a:tcPr/>
                </a:tc>
                <a:tc>
                  <a:txBody>
                    <a:bodyPr/>
                    <a:lstStyle/>
                    <a:p>
                      <a:pPr algn="r"/>
                      <a:r>
                        <a:rPr lang="en-US" dirty="0" smtClean="0"/>
                        <a:t>783,562</a:t>
                      </a:r>
                      <a:endParaRPr lang="en-US" dirty="0"/>
                    </a:p>
                  </a:txBody>
                  <a:tcPr/>
                </a:tc>
                <a:tc>
                  <a:txBody>
                    <a:bodyPr/>
                    <a:lstStyle/>
                    <a:p>
                      <a:pPr algn="r"/>
                      <a:r>
                        <a:rPr lang="en-US" dirty="0" smtClean="0"/>
                        <a:t>45.0</a:t>
                      </a:r>
                      <a:endParaRPr lang="en-US" dirty="0"/>
                    </a:p>
                  </a:txBody>
                  <a:tcPr/>
                </a:tc>
              </a:tr>
              <a:tr h="388803">
                <a:tc>
                  <a:txBody>
                    <a:bodyPr/>
                    <a:lstStyle/>
                    <a:p>
                      <a:r>
                        <a:rPr lang="en-US" dirty="0" smtClean="0"/>
                        <a:t>UAE</a:t>
                      </a:r>
                      <a:endParaRPr lang="en-US" dirty="0"/>
                    </a:p>
                  </a:txBody>
                  <a:tcPr/>
                </a:tc>
                <a:tc>
                  <a:txBody>
                    <a:bodyPr/>
                    <a:lstStyle/>
                    <a:p>
                      <a:pPr algn="r"/>
                      <a:r>
                        <a:rPr lang="en-US" dirty="0" smtClean="0"/>
                        <a:t>5,400,000</a:t>
                      </a:r>
                      <a:endParaRPr lang="en-US" dirty="0"/>
                    </a:p>
                  </a:txBody>
                  <a:tcPr/>
                </a:tc>
                <a:tc>
                  <a:txBody>
                    <a:bodyPr/>
                    <a:lstStyle/>
                    <a:p>
                      <a:pPr algn="r"/>
                      <a:r>
                        <a:rPr lang="en-US" dirty="0" smtClean="0"/>
                        <a:t>83,600</a:t>
                      </a:r>
                      <a:endParaRPr lang="en-US" dirty="0"/>
                    </a:p>
                  </a:txBody>
                  <a:tcPr/>
                </a:tc>
                <a:tc>
                  <a:txBody>
                    <a:bodyPr/>
                    <a:lstStyle/>
                    <a:p>
                      <a:pPr algn="r"/>
                      <a:r>
                        <a:rPr lang="en-US" dirty="0" smtClean="0"/>
                        <a:t>75.9</a:t>
                      </a:r>
                      <a:endParaRPr lang="en-US" dirty="0"/>
                    </a:p>
                  </a:txBody>
                  <a:tcPr/>
                </a:tc>
              </a:tr>
              <a:tr h="388803">
                <a:tc>
                  <a:txBody>
                    <a:bodyPr/>
                    <a:lstStyle/>
                    <a:p>
                      <a:r>
                        <a:rPr lang="en-US" dirty="0" smtClean="0"/>
                        <a:t>Yemen</a:t>
                      </a:r>
                      <a:endParaRPr lang="en-US" dirty="0"/>
                    </a:p>
                  </a:txBody>
                  <a:tcPr/>
                </a:tc>
                <a:tc>
                  <a:txBody>
                    <a:bodyPr/>
                    <a:lstStyle/>
                    <a:p>
                      <a:pPr algn="r"/>
                      <a:r>
                        <a:rPr lang="en-US" dirty="0" smtClean="0"/>
                        <a:t>23,600,000</a:t>
                      </a:r>
                      <a:endParaRPr lang="en-US" dirty="0"/>
                    </a:p>
                  </a:txBody>
                  <a:tcPr/>
                </a:tc>
                <a:tc>
                  <a:txBody>
                    <a:bodyPr/>
                    <a:lstStyle/>
                    <a:p>
                      <a:pPr algn="r"/>
                      <a:r>
                        <a:rPr lang="en-US" dirty="0" smtClean="0"/>
                        <a:t>527,968</a:t>
                      </a:r>
                      <a:endParaRPr lang="en-US" dirty="0"/>
                    </a:p>
                  </a:txBody>
                  <a:tcPr/>
                </a:tc>
                <a:tc>
                  <a:txBody>
                    <a:bodyPr/>
                    <a:lstStyle/>
                    <a:p>
                      <a:pPr algn="r"/>
                      <a:r>
                        <a:rPr lang="en-US" dirty="0" smtClean="0"/>
                        <a:t>1.8</a:t>
                      </a:r>
                      <a:endParaRPr lang="en-US" dirty="0"/>
                    </a:p>
                  </a:txBody>
                  <a:tcPr/>
                </a:tc>
              </a:tr>
              <a:tr h="388803">
                <a:tc>
                  <a:txBody>
                    <a:bodyPr/>
                    <a:lstStyle/>
                    <a:p>
                      <a:r>
                        <a:rPr lang="en-US" i="0" dirty="0" smtClean="0">
                          <a:solidFill>
                            <a:srgbClr val="C00000"/>
                          </a:solidFill>
                        </a:rPr>
                        <a:t>USA</a:t>
                      </a:r>
                      <a:endParaRPr lang="en-US" i="0" dirty="0">
                        <a:solidFill>
                          <a:srgbClr val="C00000"/>
                        </a:solidFill>
                      </a:endParaRPr>
                    </a:p>
                  </a:txBody>
                  <a:tcPr/>
                </a:tc>
                <a:tc>
                  <a:txBody>
                    <a:bodyPr/>
                    <a:lstStyle/>
                    <a:p>
                      <a:pPr algn="r"/>
                      <a:r>
                        <a:rPr lang="en-US" i="0" dirty="0" smtClean="0">
                          <a:solidFill>
                            <a:srgbClr val="C00000"/>
                          </a:solidFill>
                        </a:rPr>
                        <a:t>309,600,000</a:t>
                      </a:r>
                      <a:endParaRPr lang="en-US" i="0" dirty="0">
                        <a:solidFill>
                          <a:srgbClr val="C00000"/>
                        </a:solidFill>
                      </a:endParaRPr>
                    </a:p>
                  </a:txBody>
                  <a:tcPr/>
                </a:tc>
                <a:tc>
                  <a:txBody>
                    <a:bodyPr/>
                    <a:lstStyle/>
                    <a:p>
                      <a:pPr algn="r"/>
                      <a:r>
                        <a:rPr lang="en-US" i="0" dirty="0" smtClean="0">
                          <a:solidFill>
                            <a:srgbClr val="C00000"/>
                          </a:solidFill>
                        </a:rPr>
                        <a:t>9,826,675</a:t>
                      </a:r>
                      <a:endParaRPr lang="en-US" i="0" dirty="0">
                        <a:solidFill>
                          <a:srgbClr val="C00000"/>
                        </a:solidFill>
                      </a:endParaRPr>
                    </a:p>
                  </a:txBody>
                  <a:tcPr/>
                </a:tc>
                <a:tc>
                  <a:txBody>
                    <a:bodyPr/>
                    <a:lstStyle/>
                    <a:p>
                      <a:pPr algn="r"/>
                      <a:r>
                        <a:rPr lang="en-US" i="0" dirty="0" smtClean="0">
                          <a:solidFill>
                            <a:srgbClr val="C00000"/>
                          </a:solidFill>
                        </a:rPr>
                        <a:t>77.3</a:t>
                      </a:r>
                      <a:endParaRPr lang="en-US" i="0" dirty="0">
                        <a:solidFill>
                          <a:srgbClr val="C00000"/>
                        </a:solidFil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Challenges</a:t>
            </a:r>
            <a:endParaRPr lang="en-US" dirty="0"/>
          </a:p>
        </p:txBody>
      </p:sp>
      <p:sp>
        <p:nvSpPr>
          <p:cNvPr id="3" name="Content Placeholder 2"/>
          <p:cNvSpPr>
            <a:spLocks noGrp="1"/>
          </p:cNvSpPr>
          <p:nvPr>
            <p:ph idx="1"/>
          </p:nvPr>
        </p:nvSpPr>
        <p:spPr>
          <a:xfrm>
            <a:off x="457200" y="1524000"/>
            <a:ext cx="8229600" cy="4972050"/>
          </a:xfrm>
        </p:spPr>
        <p:txBody>
          <a:bodyPr/>
          <a:lstStyle/>
          <a:p>
            <a:pPr>
              <a:lnSpc>
                <a:spcPct val="90000"/>
              </a:lnSpc>
            </a:pPr>
            <a:r>
              <a:rPr lang="en-US" sz="2200" dirty="0" smtClean="0"/>
              <a:t>Regional conflicts and political/economic uncertainty </a:t>
            </a:r>
          </a:p>
          <a:p>
            <a:pPr>
              <a:lnSpc>
                <a:spcPct val="90000"/>
              </a:lnSpc>
            </a:pPr>
            <a:r>
              <a:rPr lang="en-US" sz="2200" dirty="0" smtClean="0"/>
              <a:t>The Arab Spring (</a:t>
            </a:r>
            <a:r>
              <a:rPr lang="en-US" sz="2200" dirty="0" smtClean="0">
                <a:hlinkClick r:id="rId2"/>
              </a:rPr>
              <a:t>http://is.gd/aBjtQN</a:t>
            </a:r>
            <a:r>
              <a:rPr lang="en-US" sz="2200" dirty="0" smtClean="0"/>
              <a:t>) </a:t>
            </a:r>
          </a:p>
          <a:p>
            <a:pPr>
              <a:lnSpc>
                <a:spcPct val="90000"/>
              </a:lnSpc>
            </a:pPr>
            <a:r>
              <a:rPr lang="en-US" sz="2200" dirty="0" smtClean="0"/>
              <a:t>Global security issues</a:t>
            </a:r>
          </a:p>
          <a:p>
            <a:pPr>
              <a:lnSpc>
                <a:spcPct val="90000"/>
              </a:lnSpc>
            </a:pPr>
            <a:r>
              <a:rPr lang="en-US" sz="2200" dirty="0" smtClean="0"/>
              <a:t>US foreign policy</a:t>
            </a:r>
          </a:p>
          <a:p>
            <a:pPr>
              <a:lnSpc>
                <a:spcPct val="90000"/>
              </a:lnSpc>
            </a:pPr>
            <a:r>
              <a:rPr lang="en-US" sz="2200" dirty="0" smtClean="0"/>
              <a:t>Restrictions and trade sanctions (e.g. Iran, Syria)</a:t>
            </a:r>
          </a:p>
          <a:p>
            <a:pPr>
              <a:lnSpc>
                <a:spcPct val="90000"/>
              </a:lnSpc>
            </a:pPr>
            <a:r>
              <a:rPr lang="en-US" sz="2200" dirty="0" smtClean="0"/>
              <a:t>Dependence on oil revenues and state-sponsored subsidiaries </a:t>
            </a:r>
          </a:p>
          <a:p>
            <a:pPr>
              <a:lnSpc>
                <a:spcPct val="90000"/>
              </a:lnSpc>
            </a:pPr>
            <a:r>
              <a:rPr lang="en-US" sz="2200" dirty="0" smtClean="0"/>
              <a:t>High unemployment rates (25% is the Middle East average), young population, and other problems common to emerging country markets</a:t>
            </a:r>
          </a:p>
          <a:p>
            <a:pPr>
              <a:lnSpc>
                <a:spcPct val="90000"/>
              </a:lnSpc>
            </a:pPr>
            <a:r>
              <a:rPr lang="en-US" sz="2200" dirty="0" smtClean="0"/>
              <a:t>Cultural, political, and economic differences among countries in the Middle East. (e.g. Turkey, Israel, Iran, Saudi Arabia)</a:t>
            </a:r>
          </a:p>
          <a:p>
            <a:pPr>
              <a:lnSpc>
                <a:spcPct val="90000"/>
              </a:lnSpc>
            </a:pPr>
            <a:r>
              <a:rPr lang="en-US" sz="2200" dirty="0" smtClean="0"/>
              <a:t>Corruption (UN Food for Oil [El Paso, Volvo, </a:t>
            </a:r>
            <a:r>
              <a:rPr lang="en-US" sz="2200" dirty="0" err="1" smtClean="0"/>
              <a:t>Innospec</a:t>
            </a:r>
            <a:r>
              <a:rPr lang="en-US" sz="2200" dirty="0" smtClean="0"/>
              <a:t>, AGCO], Siemens, Textron, BAE Systems, Control Components, Delta &amp; Pine, Latin Node )</a:t>
            </a:r>
          </a:p>
          <a:p>
            <a:pPr>
              <a:buNone/>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Arab Spring</a:t>
            </a:r>
            <a:endParaRPr lang="en-US" dirty="0"/>
          </a:p>
        </p:txBody>
      </p:sp>
      <p:pic>
        <p:nvPicPr>
          <p:cNvPr id="13314" name="Picture 2"/>
          <p:cNvPicPr>
            <a:picLocks noGrp="1" noChangeAspect="1" noChangeArrowheads="1"/>
          </p:cNvPicPr>
          <p:nvPr>
            <p:ph idx="1"/>
          </p:nvPr>
        </p:nvPicPr>
        <p:blipFill>
          <a:blip r:embed="rId2"/>
          <a:srcRect/>
          <a:stretch>
            <a:fillRect/>
          </a:stretch>
        </p:blipFill>
        <p:spPr bwMode="auto">
          <a:xfrm>
            <a:off x="866775" y="1893018"/>
            <a:ext cx="6819900" cy="472937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Opportunities</a:t>
            </a:r>
            <a:endParaRPr lang="en-US" dirty="0"/>
          </a:p>
        </p:txBody>
      </p:sp>
      <p:sp>
        <p:nvSpPr>
          <p:cNvPr id="3" name="Content Placeholder 2"/>
          <p:cNvSpPr>
            <a:spLocks noGrp="1"/>
          </p:cNvSpPr>
          <p:nvPr>
            <p:ph idx="1"/>
          </p:nvPr>
        </p:nvSpPr>
        <p:spPr>
          <a:xfrm>
            <a:off x="457200" y="1728840"/>
            <a:ext cx="8229600" cy="4397324"/>
          </a:xfrm>
        </p:spPr>
        <p:txBody>
          <a:bodyPr/>
          <a:lstStyle/>
          <a:p>
            <a:r>
              <a:rPr lang="en-US" sz="2400" dirty="0" smtClean="0"/>
              <a:t>Bilateral free trade initiatives and agreements with the US and EU (e.g., Bahrain, Egypt, Israel, Jordan, Oman)</a:t>
            </a:r>
          </a:p>
          <a:p>
            <a:r>
              <a:rPr lang="en-US" sz="2400" dirty="0" smtClean="0"/>
              <a:t>Policies intended to attract FDI and to diversify economically.</a:t>
            </a:r>
          </a:p>
          <a:p>
            <a:r>
              <a:rPr lang="en-US" sz="2400" dirty="0" smtClean="0"/>
              <a:t>Privatization of traditionally state-owned enterprises.</a:t>
            </a:r>
          </a:p>
          <a:p>
            <a:r>
              <a:rPr lang="en-US" sz="2400" dirty="0" smtClean="0"/>
              <a:t>Population growth and economic development</a:t>
            </a:r>
          </a:p>
          <a:p>
            <a:r>
              <a:rPr lang="en-US" sz="2400" dirty="0" smtClean="0"/>
              <a:t>Significant progress on building institutional infrastructure (e.g., Bahrain, Israel, Turkey, UAE, Kuwait)</a:t>
            </a:r>
          </a:p>
          <a:p>
            <a:r>
              <a:rPr lang="en-US" sz="2400" dirty="0" smtClean="0"/>
              <a:t>Rebuilding of Iraq</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of Doing Business</a:t>
            </a:r>
            <a:endParaRPr lang="en-US" dirty="0"/>
          </a:p>
        </p:txBody>
      </p:sp>
      <p:graphicFrame>
        <p:nvGraphicFramePr>
          <p:cNvPr id="4" name="Content Placeholder 3"/>
          <p:cNvGraphicFramePr>
            <a:graphicFrameLocks noGrp="1"/>
          </p:cNvGraphicFramePr>
          <p:nvPr>
            <p:ph idx="1"/>
          </p:nvPr>
        </p:nvGraphicFramePr>
        <p:xfrm>
          <a:off x="457200" y="1562102"/>
          <a:ext cx="8229600" cy="5023166"/>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1319216">
                <a:tc>
                  <a:txBody>
                    <a:bodyPr/>
                    <a:lstStyle/>
                    <a:p>
                      <a:endParaRPr lang="en-US" dirty="0"/>
                    </a:p>
                  </a:txBody>
                  <a:tcPr/>
                </a:tc>
                <a:tc>
                  <a:txBody>
                    <a:bodyPr/>
                    <a:lstStyle/>
                    <a:p>
                      <a:r>
                        <a:rPr lang="en-US" dirty="0" smtClean="0"/>
                        <a:t>DB 11 Ranking</a:t>
                      </a:r>
                      <a:endParaRPr lang="en-US" dirty="0"/>
                    </a:p>
                  </a:txBody>
                  <a:tcPr/>
                </a:tc>
                <a:tc>
                  <a:txBody>
                    <a:bodyPr/>
                    <a:lstStyle/>
                    <a:p>
                      <a:r>
                        <a:rPr lang="en-US" baseline="0" dirty="0" smtClean="0"/>
                        <a:t>Procedures (#) to start a business</a:t>
                      </a:r>
                      <a:endParaRPr lang="en-US" dirty="0"/>
                    </a:p>
                  </a:txBody>
                  <a:tcPr/>
                </a:tc>
                <a:tc>
                  <a:txBody>
                    <a:bodyPr/>
                    <a:lstStyle/>
                    <a:p>
                      <a:r>
                        <a:rPr lang="en-US" dirty="0" smtClean="0"/>
                        <a:t>Documents (#) to  import</a:t>
                      </a:r>
                      <a:endParaRPr lang="en-US" dirty="0"/>
                    </a:p>
                  </a:txBody>
                  <a:tcPr/>
                </a:tc>
                <a:tc>
                  <a:txBody>
                    <a:bodyPr/>
                    <a:lstStyle/>
                    <a:p>
                      <a:r>
                        <a:rPr lang="en-US" dirty="0" smtClean="0"/>
                        <a:t>Cost to import</a:t>
                      </a:r>
                      <a:r>
                        <a:rPr lang="en-US" baseline="0" dirty="0" smtClean="0"/>
                        <a:t> (US$ /container)</a:t>
                      </a:r>
                      <a:endParaRPr lang="en-US" dirty="0"/>
                    </a:p>
                  </a:txBody>
                  <a:tcPr/>
                </a:tc>
                <a:tc>
                  <a:txBody>
                    <a:bodyPr/>
                    <a:lstStyle/>
                    <a:p>
                      <a:r>
                        <a:rPr lang="en-US" dirty="0" smtClean="0"/>
                        <a:t>Enforcing a contract (Cost %</a:t>
                      </a:r>
                      <a:r>
                        <a:rPr lang="en-US" baseline="0" dirty="0" smtClean="0"/>
                        <a:t> of claim)</a:t>
                      </a:r>
                      <a:endParaRPr lang="en-US" dirty="0"/>
                    </a:p>
                  </a:txBody>
                  <a:tcPr/>
                </a:tc>
              </a:tr>
              <a:tr h="411550">
                <a:tc>
                  <a:txBody>
                    <a:bodyPr/>
                    <a:lstStyle/>
                    <a:p>
                      <a:r>
                        <a:rPr lang="en-US" dirty="0" smtClean="0"/>
                        <a:t>Brazil</a:t>
                      </a:r>
                      <a:endParaRPr lang="en-US" dirty="0"/>
                    </a:p>
                  </a:txBody>
                  <a:tcPr/>
                </a:tc>
                <a:tc>
                  <a:txBody>
                    <a:bodyPr/>
                    <a:lstStyle/>
                    <a:p>
                      <a:r>
                        <a:rPr lang="en-US" dirty="0" smtClean="0"/>
                        <a:t>127</a:t>
                      </a:r>
                      <a:endParaRPr lang="en-US" dirty="0"/>
                    </a:p>
                  </a:txBody>
                  <a:tcPr/>
                </a:tc>
                <a:tc>
                  <a:txBody>
                    <a:bodyPr/>
                    <a:lstStyle/>
                    <a:p>
                      <a:r>
                        <a:rPr lang="en-US" dirty="0" smtClean="0"/>
                        <a:t>15</a:t>
                      </a:r>
                      <a:endParaRPr lang="en-US" dirty="0"/>
                    </a:p>
                  </a:txBody>
                  <a:tcPr/>
                </a:tc>
                <a:tc>
                  <a:txBody>
                    <a:bodyPr/>
                    <a:lstStyle/>
                    <a:p>
                      <a:r>
                        <a:rPr lang="en-US" dirty="0" smtClean="0"/>
                        <a:t>7</a:t>
                      </a:r>
                      <a:endParaRPr lang="en-US" dirty="0"/>
                    </a:p>
                  </a:txBody>
                  <a:tcPr/>
                </a:tc>
                <a:tc>
                  <a:txBody>
                    <a:bodyPr/>
                    <a:lstStyle/>
                    <a:p>
                      <a:r>
                        <a:rPr lang="en-US" dirty="0" smtClean="0"/>
                        <a:t>1730</a:t>
                      </a:r>
                      <a:endParaRPr lang="en-US" dirty="0"/>
                    </a:p>
                  </a:txBody>
                  <a:tcPr/>
                </a:tc>
                <a:tc>
                  <a:txBody>
                    <a:bodyPr/>
                    <a:lstStyle/>
                    <a:p>
                      <a:r>
                        <a:rPr lang="en-US" dirty="0" smtClean="0"/>
                        <a:t>16.5</a:t>
                      </a:r>
                      <a:endParaRPr lang="en-US" dirty="0"/>
                    </a:p>
                  </a:txBody>
                  <a:tcPr/>
                </a:tc>
              </a:tr>
              <a:tr h="411550">
                <a:tc>
                  <a:txBody>
                    <a:bodyPr/>
                    <a:lstStyle/>
                    <a:p>
                      <a:r>
                        <a:rPr lang="en-US" dirty="0" smtClean="0"/>
                        <a:t>Mexico</a:t>
                      </a:r>
                      <a:endParaRPr lang="en-US" dirty="0"/>
                    </a:p>
                  </a:txBody>
                  <a:tcPr/>
                </a:tc>
                <a:tc>
                  <a:txBody>
                    <a:bodyPr/>
                    <a:lstStyle/>
                    <a:p>
                      <a:r>
                        <a:rPr lang="en-US" dirty="0" smtClean="0"/>
                        <a:t>35</a:t>
                      </a:r>
                      <a:endParaRPr lang="en-US"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1880</a:t>
                      </a:r>
                      <a:endParaRPr lang="en-US" dirty="0"/>
                    </a:p>
                  </a:txBody>
                  <a:tcPr/>
                </a:tc>
                <a:tc>
                  <a:txBody>
                    <a:bodyPr/>
                    <a:lstStyle/>
                    <a:p>
                      <a:r>
                        <a:rPr lang="en-US" dirty="0" smtClean="0"/>
                        <a:t>32.0</a:t>
                      </a:r>
                      <a:endParaRPr lang="en-US" dirty="0"/>
                    </a:p>
                  </a:txBody>
                  <a:tcPr/>
                </a:tc>
              </a:tr>
              <a:tr h="411550">
                <a:tc>
                  <a:txBody>
                    <a:bodyPr/>
                    <a:lstStyle/>
                    <a:p>
                      <a:r>
                        <a:rPr lang="en-US" dirty="0" smtClean="0"/>
                        <a:t>India</a:t>
                      </a:r>
                      <a:endParaRPr lang="en-US" dirty="0"/>
                    </a:p>
                  </a:txBody>
                  <a:tcPr/>
                </a:tc>
                <a:tc>
                  <a:txBody>
                    <a:bodyPr/>
                    <a:lstStyle/>
                    <a:p>
                      <a:r>
                        <a:rPr lang="en-US" dirty="0" smtClean="0"/>
                        <a:t>134</a:t>
                      </a:r>
                      <a:endParaRPr lang="en-US" dirty="0"/>
                    </a:p>
                  </a:txBody>
                  <a:tcPr/>
                </a:tc>
                <a:tc>
                  <a:txBody>
                    <a:bodyPr/>
                    <a:lstStyle/>
                    <a:p>
                      <a:r>
                        <a:rPr lang="en-US" dirty="0" smtClean="0"/>
                        <a:t>12</a:t>
                      </a:r>
                      <a:endParaRPr lang="en-US" dirty="0"/>
                    </a:p>
                  </a:txBody>
                  <a:tcPr/>
                </a:tc>
                <a:tc>
                  <a:txBody>
                    <a:bodyPr/>
                    <a:lstStyle/>
                    <a:p>
                      <a:r>
                        <a:rPr lang="en-US" dirty="0" smtClean="0"/>
                        <a:t>9</a:t>
                      </a:r>
                      <a:endParaRPr lang="en-US" dirty="0"/>
                    </a:p>
                  </a:txBody>
                  <a:tcPr/>
                </a:tc>
                <a:tc>
                  <a:txBody>
                    <a:bodyPr/>
                    <a:lstStyle/>
                    <a:p>
                      <a:r>
                        <a:rPr lang="en-US" dirty="0" smtClean="0"/>
                        <a:t>1025</a:t>
                      </a:r>
                      <a:endParaRPr lang="en-US" dirty="0"/>
                    </a:p>
                  </a:txBody>
                  <a:tcPr/>
                </a:tc>
                <a:tc>
                  <a:txBody>
                    <a:bodyPr/>
                    <a:lstStyle/>
                    <a:p>
                      <a:r>
                        <a:rPr lang="en-US" dirty="0" smtClean="0"/>
                        <a:t>39.6</a:t>
                      </a:r>
                      <a:endParaRPr lang="en-US" dirty="0"/>
                    </a:p>
                  </a:txBody>
                  <a:tcPr/>
                </a:tc>
              </a:tr>
              <a:tr h="411550">
                <a:tc>
                  <a:txBody>
                    <a:bodyPr/>
                    <a:lstStyle/>
                    <a:p>
                      <a:r>
                        <a:rPr lang="en-US" dirty="0" smtClean="0"/>
                        <a:t>China</a:t>
                      </a:r>
                      <a:endParaRPr lang="en-US" dirty="0"/>
                    </a:p>
                  </a:txBody>
                  <a:tcPr/>
                </a:tc>
                <a:tc>
                  <a:txBody>
                    <a:bodyPr/>
                    <a:lstStyle/>
                    <a:p>
                      <a:r>
                        <a:rPr lang="en-US" dirty="0" smtClean="0"/>
                        <a:t>79</a:t>
                      </a:r>
                      <a:endParaRPr lang="en-US" dirty="0"/>
                    </a:p>
                  </a:txBody>
                  <a:tcPr/>
                </a:tc>
                <a:tc>
                  <a:txBody>
                    <a:bodyPr/>
                    <a:lstStyle/>
                    <a:p>
                      <a:r>
                        <a:rPr lang="en-US" dirty="0" smtClean="0"/>
                        <a:t>14</a:t>
                      </a:r>
                      <a:endParaRPr lang="en-US" dirty="0"/>
                    </a:p>
                  </a:txBody>
                  <a:tcPr/>
                </a:tc>
                <a:tc>
                  <a:txBody>
                    <a:bodyPr/>
                    <a:lstStyle/>
                    <a:p>
                      <a:r>
                        <a:rPr lang="en-US" dirty="0" smtClean="0"/>
                        <a:t>5</a:t>
                      </a:r>
                      <a:endParaRPr lang="en-US" dirty="0"/>
                    </a:p>
                  </a:txBody>
                  <a:tcPr/>
                </a:tc>
                <a:tc>
                  <a:txBody>
                    <a:bodyPr/>
                    <a:lstStyle/>
                    <a:p>
                      <a:r>
                        <a:rPr lang="en-US" dirty="0" smtClean="0"/>
                        <a:t>545</a:t>
                      </a:r>
                      <a:endParaRPr lang="en-US" dirty="0"/>
                    </a:p>
                  </a:txBody>
                  <a:tcPr/>
                </a:tc>
                <a:tc>
                  <a:txBody>
                    <a:bodyPr/>
                    <a:lstStyle/>
                    <a:p>
                      <a:r>
                        <a:rPr lang="en-US" dirty="0" smtClean="0"/>
                        <a:t>11.1</a:t>
                      </a:r>
                      <a:endParaRPr lang="en-US" dirty="0"/>
                    </a:p>
                  </a:txBody>
                  <a:tcPr/>
                </a:tc>
              </a:tr>
              <a:tr h="41155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411550">
                <a:tc>
                  <a:txBody>
                    <a:bodyPr/>
                    <a:lstStyle/>
                    <a:p>
                      <a:r>
                        <a:rPr lang="en-US" dirty="0" smtClean="0">
                          <a:solidFill>
                            <a:srgbClr val="C00000"/>
                          </a:solidFill>
                        </a:rPr>
                        <a:t>Saudi Arabia</a:t>
                      </a:r>
                      <a:endParaRPr lang="en-US" dirty="0">
                        <a:solidFill>
                          <a:srgbClr val="C00000"/>
                        </a:solidFill>
                      </a:endParaRPr>
                    </a:p>
                  </a:txBody>
                  <a:tcPr/>
                </a:tc>
                <a:tc>
                  <a:txBody>
                    <a:bodyPr/>
                    <a:lstStyle/>
                    <a:p>
                      <a:r>
                        <a:rPr lang="en-US" dirty="0" smtClean="0">
                          <a:solidFill>
                            <a:srgbClr val="C00000"/>
                          </a:solidFill>
                        </a:rPr>
                        <a:t>11</a:t>
                      </a:r>
                      <a:endParaRPr lang="en-US" dirty="0">
                        <a:solidFill>
                          <a:srgbClr val="C00000"/>
                        </a:solidFill>
                      </a:endParaRPr>
                    </a:p>
                  </a:txBody>
                  <a:tcPr/>
                </a:tc>
                <a:tc>
                  <a:txBody>
                    <a:bodyPr/>
                    <a:lstStyle/>
                    <a:p>
                      <a:r>
                        <a:rPr lang="en-US" dirty="0" smtClean="0">
                          <a:solidFill>
                            <a:srgbClr val="C00000"/>
                          </a:solidFill>
                        </a:rPr>
                        <a:t>4</a:t>
                      </a:r>
                      <a:endParaRPr lang="en-US" dirty="0">
                        <a:solidFill>
                          <a:srgbClr val="C00000"/>
                        </a:solidFill>
                      </a:endParaRPr>
                    </a:p>
                  </a:txBody>
                  <a:tcPr/>
                </a:tc>
                <a:tc>
                  <a:txBody>
                    <a:bodyPr/>
                    <a:lstStyle/>
                    <a:p>
                      <a:r>
                        <a:rPr lang="en-US" dirty="0" smtClean="0">
                          <a:solidFill>
                            <a:srgbClr val="C00000"/>
                          </a:solidFill>
                        </a:rPr>
                        <a:t>5</a:t>
                      </a:r>
                      <a:endParaRPr lang="en-US" dirty="0">
                        <a:solidFill>
                          <a:srgbClr val="C00000"/>
                        </a:solidFill>
                      </a:endParaRPr>
                    </a:p>
                  </a:txBody>
                  <a:tcPr/>
                </a:tc>
                <a:tc>
                  <a:txBody>
                    <a:bodyPr/>
                    <a:lstStyle/>
                    <a:p>
                      <a:r>
                        <a:rPr lang="en-US" dirty="0" smtClean="0">
                          <a:solidFill>
                            <a:srgbClr val="C00000"/>
                          </a:solidFill>
                        </a:rPr>
                        <a:t>686</a:t>
                      </a:r>
                      <a:endParaRPr lang="en-US" dirty="0">
                        <a:solidFill>
                          <a:srgbClr val="C00000"/>
                        </a:solidFill>
                      </a:endParaRPr>
                    </a:p>
                  </a:txBody>
                  <a:tcPr/>
                </a:tc>
                <a:tc>
                  <a:txBody>
                    <a:bodyPr/>
                    <a:lstStyle/>
                    <a:p>
                      <a:r>
                        <a:rPr lang="en-US" dirty="0" smtClean="0">
                          <a:solidFill>
                            <a:srgbClr val="C00000"/>
                          </a:solidFill>
                        </a:rPr>
                        <a:t>27.5</a:t>
                      </a:r>
                      <a:endParaRPr lang="en-US" dirty="0">
                        <a:solidFill>
                          <a:srgbClr val="C00000"/>
                        </a:solidFill>
                      </a:endParaRPr>
                    </a:p>
                  </a:txBody>
                  <a:tcPr/>
                </a:tc>
              </a:tr>
              <a:tr h="411550">
                <a:tc>
                  <a:txBody>
                    <a:bodyPr/>
                    <a:lstStyle/>
                    <a:p>
                      <a:r>
                        <a:rPr lang="en-US" dirty="0" smtClean="0">
                          <a:solidFill>
                            <a:srgbClr val="C00000"/>
                          </a:solidFill>
                        </a:rPr>
                        <a:t>UAE</a:t>
                      </a:r>
                      <a:endParaRPr lang="en-US" dirty="0">
                        <a:solidFill>
                          <a:srgbClr val="C00000"/>
                        </a:solidFill>
                      </a:endParaRPr>
                    </a:p>
                  </a:txBody>
                  <a:tcPr/>
                </a:tc>
                <a:tc>
                  <a:txBody>
                    <a:bodyPr/>
                    <a:lstStyle/>
                    <a:p>
                      <a:r>
                        <a:rPr lang="en-US" dirty="0" smtClean="0">
                          <a:solidFill>
                            <a:srgbClr val="C00000"/>
                          </a:solidFill>
                        </a:rPr>
                        <a:t>40</a:t>
                      </a:r>
                      <a:endParaRPr lang="en-US" dirty="0">
                        <a:solidFill>
                          <a:srgbClr val="C00000"/>
                        </a:solidFill>
                      </a:endParaRPr>
                    </a:p>
                  </a:txBody>
                  <a:tcPr/>
                </a:tc>
                <a:tc>
                  <a:txBody>
                    <a:bodyPr/>
                    <a:lstStyle/>
                    <a:p>
                      <a:r>
                        <a:rPr lang="en-US" dirty="0" smtClean="0">
                          <a:solidFill>
                            <a:srgbClr val="C00000"/>
                          </a:solidFill>
                        </a:rPr>
                        <a:t>8</a:t>
                      </a:r>
                      <a:endParaRPr lang="en-US" dirty="0">
                        <a:solidFill>
                          <a:srgbClr val="C00000"/>
                        </a:solidFill>
                      </a:endParaRPr>
                    </a:p>
                  </a:txBody>
                  <a:tcPr/>
                </a:tc>
                <a:tc>
                  <a:txBody>
                    <a:bodyPr/>
                    <a:lstStyle/>
                    <a:p>
                      <a:r>
                        <a:rPr lang="en-US" dirty="0" smtClean="0">
                          <a:solidFill>
                            <a:srgbClr val="C00000"/>
                          </a:solidFill>
                        </a:rPr>
                        <a:t>5</a:t>
                      </a:r>
                      <a:endParaRPr lang="en-US" dirty="0">
                        <a:solidFill>
                          <a:srgbClr val="C00000"/>
                        </a:solidFill>
                      </a:endParaRPr>
                    </a:p>
                  </a:txBody>
                  <a:tcPr/>
                </a:tc>
                <a:tc>
                  <a:txBody>
                    <a:bodyPr/>
                    <a:lstStyle/>
                    <a:p>
                      <a:r>
                        <a:rPr lang="en-US" dirty="0" smtClean="0">
                          <a:solidFill>
                            <a:srgbClr val="C00000"/>
                          </a:solidFill>
                        </a:rPr>
                        <a:t>542</a:t>
                      </a:r>
                      <a:endParaRPr lang="en-US" dirty="0">
                        <a:solidFill>
                          <a:srgbClr val="C00000"/>
                        </a:solidFill>
                      </a:endParaRPr>
                    </a:p>
                  </a:txBody>
                  <a:tcPr/>
                </a:tc>
                <a:tc>
                  <a:txBody>
                    <a:bodyPr/>
                    <a:lstStyle/>
                    <a:p>
                      <a:r>
                        <a:rPr lang="en-US" dirty="0" smtClean="0">
                          <a:solidFill>
                            <a:srgbClr val="C00000"/>
                          </a:solidFill>
                        </a:rPr>
                        <a:t>26.2</a:t>
                      </a:r>
                      <a:endParaRPr lang="en-US" dirty="0">
                        <a:solidFill>
                          <a:srgbClr val="C00000"/>
                        </a:solidFill>
                      </a:endParaRPr>
                    </a:p>
                  </a:txBody>
                  <a:tcPr/>
                </a:tc>
              </a:tr>
              <a:tr h="411550">
                <a:tc>
                  <a:txBody>
                    <a:bodyPr/>
                    <a:lstStyle/>
                    <a:p>
                      <a:r>
                        <a:rPr lang="en-US" dirty="0" smtClean="0">
                          <a:solidFill>
                            <a:srgbClr val="C00000"/>
                          </a:solidFill>
                        </a:rPr>
                        <a:t>Qatar</a:t>
                      </a:r>
                      <a:endParaRPr lang="en-US" dirty="0">
                        <a:solidFill>
                          <a:srgbClr val="C00000"/>
                        </a:solidFill>
                      </a:endParaRPr>
                    </a:p>
                  </a:txBody>
                  <a:tcPr/>
                </a:tc>
                <a:tc>
                  <a:txBody>
                    <a:bodyPr/>
                    <a:lstStyle/>
                    <a:p>
                      <a:r>
                        <a:rPr lang="en-US" dirty="0" smtClean="0">
                          <a:solidFill>
                            <a:srgbClr val="C00000"/>
                          </a:solidFill>
                        </a:rPr>
                        <a:t>50</a:t>
                      </a:r>
                      <a:endParaRPr lang="en-US" dirty="0">
                        <a:solidFill>
                          <a:srgbClr val="C00000"/>
                        </a:solidFill>
                      </a:endParaRPr>
                    </a:p>
                  </a:txBody>
                  <a:tcPr/>
                </a:tc>
                <a:tc>
                  <a:txBody>
                    <a:bodyPr/>
                    <a:lstStyle/>
                    <a:p>
                      <a:r>
                        <a:rPr lang="en-US" dirty="0" smtClean="0">
                          <a:solidFill>
                            <a:srgbClr val="C00000"/>
                          </a:solidFill>
                        </a:rPr>
                        <a:t>8</a:t>
                      </a:r>
                      <a:endParaRPr lang="en-US" dirty="0">
                        <a:solidFill>
                          <a:srgbClr val="C00000"/>
                        </a:solidFill>
                      </a:endParaRPr>
                    </a:p>
                  </a:txBody>
                  <a:tcPr/>
                </a:tc>
                <a:tc>
                  <a:txBody>
                    <a:bodyPr/>
                    <a:lstStyle/>
                    <a:p>
                      <a:r>
                        <a:rPr lang="en-US" dirty="0" smtClean="0">
                          <a:solidFill>
                            <a:srgbClr val="C00000"/>
                          </a:solidFill>
                        </a:rPr>
                        <a:t>7</a:t>
                      </a:r>
                      <a:endParaRPr lang="en-US" dirty="0">
                        <a:solidFill>
                          <a:srgbClr val="C00000"/>
                        </a:solidFill>
                      </a:endParaRPr>
                    </a:p>
                  </a:txBody>
                  <a:tcPr/>
                </a:tc>
                <a:tc>
                  <a:txBody>
                    <a:bodyPr/>
                    <a:lstStyle/>
                    <a:p>
                      <a:r>
                        <a:rPr lang="en-US" dirty="0" smtClean="0">
                          <a:solidFill>
                            <a:srgbClr val="C00000"/>
                          </a:solidFill>
                        </a:rPr>
                        <a:t>657</a:t>
                      </a:r>
                      <a:endParaRPr lang="en-US" dirty="0">
                        <a:solidFill>
                          <a:srgbClr val="C00000"/>
                        </a:solidFill>
                      </a:endParaRPr>
                    </a:p>
                  </a:txBody>
                  <a:tcPr/>
                </a:tc>
                <a:tc>
                  <a:txBody>
                    <a:bodyPr/>
                    <a:lstStyle/>
                    <a:p>
                      <a:r>
                        <a:rPr lang="en-US" dirty="0" smtClean="0">
                          <a:solidFill>
                            <a:srgbClr val="C00000"/>
                          </a:solidFill>
                        </a:rPr>
                        <a:t>21.6</a:t>
                      </a:r>
                      <a:endParaRPr lang="en-US" dirty="0">
                        <a:solidFill>
                          <a:srgbClr val="C00000"/>
                        </a:solidFill>
                      </a:endParaRPr>
                    </a:p>
                  </a:txBody>
                  <a:tcPr/>
                </a:tc>
              </a:tr>
              <a:tr h="411550">
                <a:tc>
                  <a:txBody>
                    <a:bodyPr/>
                    <a:lstStyle/>
                    <a:p>
                      <a:r>
                        <a:rPr lang="en-US" dirty="0" smtClean="0">
                          <a:solidFill>
                            <a:srgbClr val="C00000"/>
                          </a:solidFill>
                        </a:rPr>
                        <a:t>Bahrain</a:t>
                      </a:r>
                      <a:endParaRPr lang="en-US" dirty="0">
                        <a:solidFill>
                          <a:srgbClr val="C00000"/>
                        </a:solidFill>
                      </a:endParaRPr>
                    </a:p>
                  </a:txBody>
                  <a:tcPr/>
                </a:tc>
                <a:tc>
                  <a:txBody>
                    <a:bodyPr/>
                    <a:lstStyle/>
                    <a:p>
                      <a:r>
                        <a:rPr lang="en-US" dirty="0" smtClean="0">
                          <a:solidFill>
                            <a:srgbClr val="C00000"/>
                          </a:solidFill>
                        </a:rPr>
                        <a:t>28</a:t>
                      </a:r>
                      <a:endParaRPr lang="en-US" dirty="0">
                        <a:solidFill>
                          <a:srgbClr val="C00000"/>
                        </a:solidFill>
                      </a:endParaRPr>
                    </a:p>
                  </a:txBody>
                  <a:tcPr/>
                </a:tc>
                <a:tc>
                  <a:txBody>
                    <a:bodyPr/>
                    <a:lstStyle/>
                    <a:p>
                      <a:r>
                        <a:rPr lang="en-US" dirty="0" smtClean="0">
                          <a:solidFill>
                            <a:srgbClr val="C00000"/>
                          </a:solidFill>
                        </a:rPr>
                        <a:t>7</a:t>
                      </a:r>
                      <a:endParaRPr lang="en-US" dirty="0">
                        <a:solidFill>
                          <a:srgbClr val="C00000"/>
                        </a:solidFill>
                      </a:endParaRPr>
                    </a:p>
                  </a:txBody>
                  <a:tcPr/>
                </a:tc>
                <a:tc>
                  <a:txBody>
                    <a:bodyPr/>
                    <a:lstStyle/>
                    <a:p>
                      <a:r>
                        <a:rPr lang="en-US" dirty="0" smtClean="0">
                          <a:solidFill>
                            <a:srgbClr val="C00000"/>
                          </a:solidFill>
                        </a:rPr>
                        <a:t>6</a:t>
                      </a:r>
                      <a:endParaRPr lang="en-US" dirty="0">
                        <a:solidFill>
                          <a:srgbClr val="C00000"/>
                        </a:solidFill>
                      </a:endParaRPr>
                    </a:p>
                  </a:txBody>
                  <a:tcPr/>
                </a:tc>
                <a:tc>
                  <a:txBody>
                    <a:bodyPr/>
                    <a:lstStyle/>
                    <a:p>
                      <a:r>
                        <a:rPr lang="en-US" dirty="0" smtClean="0">
                          <a:solidFill>
                            <a:srgbClr val="C00000"/>
                          </a:solidFill>
                        </a:rPr>
                        <a:t>995</a:t>
                      </a:r>
                      <a:endParaRPr lang="en-US" dirty="0">
                        <a:solidFill>
                          <a:srgbClr val="C00000"/>
                        </a:solidFill>
                      </a:endParaRPr>
                    </a:p>
                  </a:txBody>
                  <a:tcPr/>
                </a:tc>
                <a:tc>
                  <a:txBody>
                    <a:bodyPr/>
                    <a:lstStyle/>
                    <a:p>
                      <a:r>
                        <a:rPr lang="en-US" dirty="0" smtClean="0">
                          <a:solidFill>
                            <a:srgbClr val="C00000"/>
                          </a:solidFill>
                        </a:rPr>
                        <a:t>14.7</a:t>
                      </a:r>
                      <a:endParaRPr lang="en-US" dirty="0">
                        <a:solidFill>
                          <a:srgbClr val="C00000"/>
                        </a:solidFill>
                      </a:endParaRPr>
                    </a:p>
                  </a:txBody>
                  <a:tcPr/>
                </a:tc>
              </a:tr>
            </a:tbl>
          </a:graphicData>
        </a:graphic>
      </p:graphicFrame>
    </p:spTree>
  </p:cSld>
  <p:clrMapOvr>
    <a:masterClrMapping/>
  </p:clrMapOvr>
</p:sld>
</file>

<file path=ppt/theme/theme1.xml><?xml version="1.0" encoding="utf-8"?>
<a:theme xmlns:a="http://schemas.openxmlformats.org/drawingml/2006/main" name="Power_Point_Helmet_Ar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Power_Point_Helmet_Arial</Template>
  <TotalTime>311</TotalTime>
  <Words>1988</Words>
  <Application>Microsoft Office PowerPoint</Application>
  <PresentationFormat>On-screen Show (4:3)</PresentationFormat>
  <Paragraphs>274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Power_Point_Helmet_Arial</vt:lpstr>
      <vt:lpstr>Spotlight on  the Middle East</vt:lpstr>
      <vt:lpstr>Doing Business in the Middle East</vt:lpstr>
      <vt:lpstr>Traditional Definition of Middle East</vt:lpstr>
      <vt:lpstr>GNI per Capita</vt:lpstr>
      <vt:lpstr>Other Statistics of Interest</vt:lpstr>
      <vt:lpstr>Key Challenges</vt:lpstr>
      <vt:lpstr>The Arab Spring</vt:lpstr>
      <vt:lpstr>Key Opportunities</vt:lpstr>
      <vt:lpstr>Ease of Doing Business</vt:lpstr>
      <vt:lpstr>Saudi Arabia</vt:lpstr>
      <vt:lpstr>United Arab Emirates</vt:lpstr>
      <vt:lpstr>Qatar</vt:lpstr>
      <vt:lpstr>Turkey</vt:lpstr>
      <vt:lpstr>Iraq</vt:lpstr>
      <vt:lpstr>Top 10 Tips for Middle East</vt:lpstr>
      <vt:lpstr>Top 10 Tips for Middle East</vt:lpstr>
      <vt:lpstr>Top 10 Tips for Middle East</vt:lpstr>
      <vt:lpstr>Top 10 Tips for Middle East</vt:lpstr>
      <vt:lpstr>Top 10 Tips for Middle East</vt:lpstr>
      <vt:lpstr>Top 10 Tips for Middle East</vt:lpstr>
      <vt:lpstr>Top 10 Tips for Middle East</vt:lpstr>
      <vt:lpstr>Top 10 Tips for Middle East</vt:lpstr>
      <vt:lpstr>Top 10 Tips for Middle East</vt:lpstr>
      <vt:lpstr>Top 10 Tips for Middle East</vt:lpstr>
      <vt:lpstr>Islamic Finance</vt:lpstr>
      <vt:lpstr>Alternative Instruments</vt:lpstr>
      <vt:lpstr>Recommended Sources of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 on  Europe and the Middle East</dc:title>
  <dc:creator>Tunga Kiyak</dc:creator>
  <cp:lastModifiedBy>Tunga Kiyak</cp:lastModifiedBy>
  <cp:revision>35</cp:revision>
  <cp:lastPrinted>2010-09-08T13:46:11Z</cp:lastPrinted>
  <dcterms:created xsi:type="dcterms:W3CDTF">2011-06-07T12:51:50Z</dcterms:created>
  <dcterms:modified xsi:type="dcterms:W3CDTF">2011-06-07T20:43:47Z</dcterms:modified>
</cp:coreProperties>
</file>