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328" r:id="rId2"/>
    <p:sldId id="281" r:id="rId3"/>
    <p:sldId id="326" r:id="rId4"/>
    <p:sldId id="301" r:id="rId5"/>
    <p:sldId id="337" r:id="rId6"/>
    <p:sldId id="339" r:id="rId7"/>
    <p:sldId id="304" r:id="rId8"/>
    <p:sldId id="305" r:id="rId9"/>
    <p:sldId id="341" r:id="rId10"/>
    <p:sldId id="302" r:id="rId11"/>
    <p:sldId id="306" r:id="rId12"/>
    <p:sldId id="307" r:id="rId13"/>
    <p:sldId id="310" r:id="rId14"/>
    <p:sldId id="340" r:id="rId15"/>
    <p:sldId id="309" r:id="rId16"/>
    <p:sldId id="311" r:id="rId17"/>
    <p:sldId id="313" r:id="rId18"/>
    <p:sldId id="338" r:id="rId19"/>
    <p:sldId id="322" r:id="rId20"/>
    <p:sldId id="314" r:id="rId21"/>
    <p:sldId id="315" r:id="rId22"/>
    <p:sldId id="332" r:id="rId23"/>
    <p:sldId id="330" r:id="rId24"/>
    <p:sldId id="329" r:id="rId25"/>
    <p:sldId id="331" r:id="rId26"/>
    <p:sldId id="343" r:id="rId27"/>
    <p:sldId id="327" r:id="rId28"/>
    <p:sldId id="286" r:id="rId29"/>
    <p:sldId id="257" r:id="rId30"/>
    <p:sldId id="347" r:id="rId31"/>
    <p:sldId id="345" r:id="rId32"/>
    <p:sldId id="346" r:id="rId33"/>
    <p:sldId id="316" r:id="rId34"/>
    <p:sldId id="342" r:id="rId35"/>
    <p:sldId id="333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05" autoAdjust="0"/>
    <p:restoredTop sz="94653" autoAdjust="0"/>
  </p:normalViewPr>
  <p:slideViewPr>
    <p:cSldViewPr>
      <p:cViewPr varScale="1">
        <p:scale>
          <a:sx n="103" d="100"/>
          <a:sy n="103" d="100"/>
        </p:scale>
        <p:origin x="-90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57218EA-A9EA-4CD9-94DA-7B47DEBC19D9}" type="datetimeFigureOut">
              <a:rPr lang="en-US"/>
              <a:pPr>
                <a:defRPr/>
              </a:pPr>
              <a:t>5/16/2011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9ED740D-FC05-4758-A638-51BC91AF74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89FEC528-5751-452D-85AA-BA27D9F81CC3}" type="slidenum">
              <a:rPr lang="en-US" sz="1200">
                <a:latin typeface="+mn-lt"/>
              </a:rPr>
              <a:pPr algn="r">
                <a:defRPr/>
              </a:pPr>
              <a:t>1</a:t>
            </a:fld>
            <a:endParaRPr lang="en-US" sz="1200">
              <a:latin typeface="+mn-lt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31CA1903-91C3-4021-BC6C-C7F1E0523CF5}" type="slidenum">
              <a:rPr lang="en-US" sz="1200">
                <a:latin typeface="+mn-lt"/>
              </a:rPr>
              <a:pPr algn="r">
                <a:defRPr/>
              </a:pPr>
              <a:t>10</a:t>
            </a:fld>
            <a:endParaRPr lang="en-US" sz="1200">
              <a:latin typeface="+mn-lt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C4D76EBC-B083-4207-8782-81FF5A89F0CE}" type="slidenum">
              <a:rPr lang="en-US" sz="1200">
                <a:latin typeface="+mn-lt"/>
              </a:rPr>
              <a:pPr algn="r">
                <a:defRPr/>
              </a:pPr>
              <a:t>11</a:t>
            </a:fld>
            <a:endParaRPr lang="en-US" sz="1200">
              <a:latin typeface="+mn-lt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86EEB3A8-3647-45F9-97C1-AFF995130FB4}" type="slidenum">
              <a:rPr lang="en-US" sz="1200">
                <a:latin typeface="Times New Roman" pitchFamily="18" charset="0"/>
              </a:rPr>
              <a:pPr algn="r" eaLnBrk="0" hangingPunct="0"/>
              <a:t>12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7AE800E7-31A9-4797-B05D-2BAEC1716499}" type="slidenum">
              <a:rPr lang="en-US" sz="1200">
                <a:latin typeface="+mn-lt"/>
              </a:rPr>
              <a:pPr algn="r">
                <a:defRPr/>
              </a:pPr>
              <a:t>13</a:t>
            </a:fld>
            <a:endParaRPr lang="en-US" sz="1200">
              <a:latin typeface="+mn-lt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A0217587-F03C-4A76-8061-90303F8285E5}" type="slidenum">
              <a:rPr lang="en-US" sz="1200">
                <a:latin typeface="+mn-lt"/>
              </a:rPr>
              <a:pPr algn="r">
                <a:defRPr/>
              </a:pPr>
              <a:t>14</a:t>
            </a:fld>
            <a:endParaRPr lang="en-US" sz="1200">
              <a:latin typeface="+mn-lt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861CE9AC-31DB-43E4-8245-AF4C263128BA}" type="slidenum">
              <a:rPr lang="en-US" sz="1200">
                <a:latin typeface="+mn-lt"/>
              </a:rPr>
              <a:pPr algn="r">
                <a:defRPr/>
              </a:pPr>
              <a:t>15</a:t>
            </a:fld>
            <a:endParaRPr lang="en-US" sz="1200">
              <a:latin typeface="+mn-lt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257F0D38-5681-4111-95AE-EC78FF3C3B99}" type="slidenum">
              <a:rPr lang="en-US" sz="1200">
                <a:latin typeface="+mn-lt"/>
              </a:rPr>
              <a:pPr algn="r">
                <a:defRPr/>
              </a:pPr>
              <a:t>16</a:t>
            </a:fld>
            <a:endParaRPr lang="en-US" sz="1200">
              <a:latin typeface="+mn-lt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981CDCE1-7482-4215-9339-377B76F2F2C9}" type="slidenum">
              <a:rPr lang="en-US" sz="1200">
                <a:latin typeface="Times New Roman" pitchFamily="18" charset="0"/>
              </a:rPr>
              <a:pPr algn="r" eaLnBrk="0" hangingPunct="0"/>
              <a:t>17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FD844B6B-E0AC-4677-9653-8796F4FE7296}" type="slidenum">
              <a:rPr lang="en-US" sz="1200">
                <a:latin typeface="+mn-lt"/>
              </a:rPr>
              <a:pPr algn="r">
                <a:defRPr/>
              </a:pPr>
              <a:t>18</a:t>
            </a:fld>
            <a:endParaRPr lang="en-US" sz="1200">
              <a:latin typeface="+mn-lt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0F45E368-B0F9-4D36-8800-CE4AB32F6D66}" type="slidenum">
              <a:rPr lang="en-US" sz="1200">
                <a:latin typeface="+mn-lt"/>
              </a:rPr>
              <a:pPr algn="r">
                <a:defRPr/>
              </a:pPr>
              <a:t>19</a:t>
            </a:fld>
            <a:endParaRPr lang="en-US" sz="1200">
              <a:latin typeface="+mn-lt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221817DF-661E-4D48-A2CC-940FE8DA353D}" type="slidenum">
              <a:rPr lang="en-US" sz="1200">
                <a:latin typeface="+mn-lt"/>
              </a:rPr>
              <a:pPr algn="r">
                <a:defRPr/>
              </a:pPr>
              <a:t>2</a:t>
            </a:fld>
            <a:endParaRPr lang="en-US" sz="1200">
              <a:latin typeface="+mn-lt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D1235EE1-5CD0-47C0-8FD7-FC8FB80A850C}" type="slidenum">
              <a:rPr lang="en-US" sz="1200">
                <a:latin typeface="+mn-lt"/>
              </a:rPr>
              <a:pPr algn="r">
                <a:defRPr/>
              </a:pPr>
              <a:t>20</a:t>
            </a:fld>
            <a:endParaRPr lang="en-US" sz="1200">
              <a:latin typeface="+mn-lt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58D6F451-18B2-44FF-B560-280C77E399F1}" type="slidenum">
              <a:rPr lang="en-US" sz="1200">
                <a:latin typeface="+mn-lt"/>
              </a:rPr>
              <a:pPr algn="r">
                <a:defRPr/>
              </a:pPr>
              <a:t>21</a:t>
            </a:fld>
            <a:endParaRPr lang="en-US" sz="1200">
              <a:latin typeface="+mn-lt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355B6A89-6224-4F24-A346-3D86E4484CC0}" type="slidenum">
              <a:rPr lang="en-US" sz="1200">
                <a:latin typeface="+mn-lt"/>
              </a:rPr>
              <a:pPr algn="r">
                <a:defRPr/>
              </a:pPr>
              <a:t>22</a:t>
            </a:fld>
            <a:endParaRPr lang="en-US" sz="1200">
              <a:latin typeface="+mn-lt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6132976B-C34D-42C7-A937-580D112FF886}" type="slidenum">
              <a:rPr lang="en-US" sz="1200">
                <a:latin typeface="+mn-lt"/>
              </a:rPr>
              <a:pPr algn="r">
                <a:defRPr/>
              </a:pPr>
              <a:t>23</a:t>
            </a:fld>
            <a:endParaRPr lang="en-US" sz="1200">
              <a:latin typeface="+mn-lt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028C1DC5-4766-48A5-9551-94BAB759FB19}" type="slidenum">
              <a:rPr lang="en-US" sz="1200">
                <a:latin typeface="+mn-lt"/>
              </a:rPr>
              <a:pPr algn="r">
                <a:defRPr/>
              </a:pPr>
              <a:t>24</a:t>
            </a:fld>
            <a:endParaRPr lang="en-US" sz="1200">
              <a:latin typeface="+mn-lt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40A1E5C5-0ACC-428F-A236-C03B60E44901}" type="slidenum">
              <a:rPr lang="en-US" sz="1200">
                <a:latin typeface="+mn-lt"/>
              </a:rPr>
              <a:pPr algn="r">
                <a:defRPr/>
              </a:pPr>
              <a:t>25</a:t>
            </a:fld>
            <a:endParaRPr lang="en-US" sz="1200">
              <a:latin typeface="+mn-lt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024CD8C9-ACB7-475D-878D-8F59CDDA2C64}" type="slidenum">
              <a:rPr lang="en-US" sz="1200">
                <a:latin typeface="+mn-lt"/>
              </a:rPr>
              <a:pPr algn="r">
                <a:defRPr/>
              </a:pPr>
              <a:t>27</a:t>
            </a:fld>
            <a:endParaRPr lang="en-US" sz="1200">
              <a:latin typeface="+mn-lt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8793244F-5E39-4AE7-A772-9332D9C85334}" type="slidenum">
              <a:rPr lang="en-US" sz="1200">
                <a:latin typeface="+mn-lt"/>
              </a:rPr>
              <a:pPr algn="r">
                <a:defRPr/>
              </a:pPr>
              <a:t>28</a:t>
            </a:fld>
            <a:endParaRPr lang="en-US" sz="1200">
              <a:latin typeface="+mn-lt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848A04-FB28-42A2-A808-BF05A8E5F51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89922" tIns="44961" rIns="89922" bIns="44961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5837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922" tIns="44961" rIns="89922" bIns="44961" anchor="b"/>
          <a:lstStyle/>
          <a:p>
            <a:pPr algn="r" defTabSz="898525"/>
            <a:fld id="{A36C9E06-7875-4D1C-8652-6D6AE18859B2}" type="slidenum">
              <a:rPr lang="en-US" sz="1200"/>
              <a:pPr algn="r" defTabSz="898525"/>
              <a:t>31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FE23F3B6-93B0-4388-B5B6-76C759953D0D}" type="slidenum">
              <a:rPr lang="en-US" sz="1200">
                <a:latin typeface="+mn-lt"/>
              </a:rPr>
              <a:pPr algn="r">
                <a:defRPr/>
              </a:pPr>
              <a:t>3</a:t>
            </a:fld>
            <a:endParaRPr lang="en-US" sz="1200">
              <a:latin typeface="+mn-lt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84BBE0-D820-43AF-B817-0362D685F935}" type="slidenum">
              <a:rPr lang="en-US" smtClean="0"/>
              <a:pPr>
                <a:defRPr/>
              </a:pPr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ACD0B3B-1605-4BC0-92AD-16CF34B6ED32}" type="slidenum">
              <a:rPr lang="en-US" sz="1200">
                <a:latin typeface="+mn-lt"/>
              </a:rPr>
              <a:pPr algn="r">
                <a:defRPr/>
              </a:pPr>
              <a:t>33</a:t>
            </a:fld>
            <a:endParaRPr lang="en-US" sz="1200">
              <a:latin typeface="+mn-lt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37BA662A-B8F6-43FB-A763-90BED91A8340}" type="slidenum">
              <a:rPr lang="en-US" sz="1200">
                <a:latin typeface="+mn-lt"/>
              </a:rPr>
              <a:pPr algn="r">
                <a:defRPr/>
              </a:pPr>
              <a:t>35</a:t>
            </a:fld>
            <a:endParaRPr lang="en-US" sz="1200">
              <a:latin typeface="+mn-lt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3ACDFFED-D2B1-48FC-AB40-FD9BD0EDFD30}" type="slidenum">
              <a:rPr lang="en-US" sz="1200">
                <a:latin typeface="+mn-lt"/>
              </a:rPr>
              <a:pPr algn="r">
                <a:defRPr/>
              </a:pPr>
              <a:t>4</a:t>
            </a:fld>
            <a:endParaRPr lang="en-US" sz="1200">
              <a:latin typeface="+mn-lt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FF124FBC-0F33-4A48-85C0-8D92B3314BA8}" type="slidenum">
              <a:rPr lang="en-US" sz="1200">
                <a:latin typeface="+mn-lt"/>
              </a:rPr>
              <a:pPr algn="r">
                <a:defRPr/>
              </a:pPr>
              <a:t>5</a:t>
            </a:fld>
            <a:endParaRPr lang="en-US" sz="1200">
              <a:latin typeface="+mn-lt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B63D7A0A-0BEC-4AA7-BAB0-FD354520F2F4}" type="slidenum">
              <a:rPr lang="en-US" sz="1200">
                <a:latin typeface="+mn-lt"/>
              </a:rPr>
              <a:pPr algn="r">
                <a:defRPr/>
              </a:pPr>
              <a:t>6</a:t>
            </a:fld>
            <a:endParaRPr lang="en-US" sz="1200">
              <a:latin typeface="+mn-lt"/>
            </a:endParaRPr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554DE7BD-EFF7-4A1A-B7E6-FE524036954D}" type="slidenum">
              <a:rPr lang="en-US" sz="1200">
                <a:latin typeface="+mn-lt"/>
              </a:rPr>
              <a:pPr algn="r">
                <a:defRPr/>
              </a:pPr>
              <a:t>7</a:t>
            </a:fld>
            <a:endParaRPr lang="en-US" sz="1200">
              <a:latin typeface="+mn-lt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9CAF9C65-101C-4240-BF46-3593B9D226DE}" type="slidenum">
              <a:rPr lang="en-US" sz="1200">
                <a:latin typeface="+mn-lt"/>
              </a:rPr>
              <a:pPr algn="r">
                <a:defRPr/>
              </a:pPr>
              <a:t>8</a:t>
            </a:fld>
            <a:endParaRPr lang="en-US" sz="1200">
              <a:latin typeface="+mn-lt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A2904973-4223-4B52-A36A-E8FE0410E006}" type="slidenum">
              <a:rPr lang="en-US" sz="1200">
                <a:latin typeface="+mn-lt"/>
              </a:rPr>
              <a:pPr algn="r">
                <a:defRPr/>
              </a:pPr>
              <a:t>9</a:t>
            </a:fld>
            <a:endParaRPr lang="en-US" sz="1200">
              <a:latin typeface="+mn-lt"/>
            </a:endParaRPr>
          </a:p>
        </p:txBody>
      </p:sp>
      <p:sp>
        <p:nvSpPr>
          <p:cNvPr id="675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40F8E-8EB1-4C33-879C-E46611BAC7DE}" type="datetimeFigureOut">
              <a:rPr lang="en-US"/>
              <a:pPr>
                <a:defRPr/>
              </a:pPr>
              <a:t>5/16/2011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BB23F-AF5B-4719-8485-741C7B9899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C444C-05BD-4A16-84F2-B8D7103E1F97}" type="datetimeFigureOut">
              <a:rPr lang="en-US"/>
              <a:pPr>
                <a:defRPr/>
              </a:pPr>
              <a:t>5/16/2011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0500C-DE0C-4CCE-87DF-BDD7C4A233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CFCA3-CA24-43BC-995C-742844E6213E}" type="datetimeFigureOut">
              <a:rPr lang="en-US"/>
              <a:pPr>
                <a:defRPr/>
              </a:pPr>
              <a:t>5/16/2011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DE702-3BF1-4CCC-9F45-FA704030EA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872FF-4378-4578-866D-63B9B631B6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8E293-FB8E-495E-8860-0AE48B42EE22}" type="datetimeFigureOut">
              <a:rPr lang="en-US"/>
              <a:pPr>
                <a:defRPr/>
              </a:pPr>
              <a:t>5/16/2011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C95BB-3C14-4AD2-AE9D-0AD473C2E7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21FA6-9F20-45B4-A71D-3A0365C90A73}" type="datetimeFigureOut">
              <a:rPr lang="en-US"/>
              <a:pPr>
                <a:defRPr/>
              </a:pPr>
              <a:t>5/16/2011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F430A-CAFF-44A3-B128-A679A2FC3A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EF9F5-F030-4C07-B0B2-BA023244CBEF}" type="datetimeFigureOut">
              <a:rPr lang="en-US"/>
              <a:pPr>
                <a:defRPr/>
              </a:pPr>
              <a:t>5/16/2011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E6BD1-E531-4DFB-A5CC-93FB3E0685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DCC44-B6EF-4013-B560-C712E5C1DD95}" type="datetimeFigureOut">
              <a:rPr lang="en-US"/>
              <a:pPr>
                <a:defRPr/>
              </a:pPr>
              <a:t>5/16/2011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B9966-3C03-4590-A6B4-E70FD7550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8DD1B-C793-4E5E-AD31-CA805A79A350}" type="datetimeFigureOut">
              <a:rPr lang="en-US"/>
              <a:pPr>
                <a:defRPr/>
              </a:pPr>
              <a:t>5/16/2011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64CDC-4D6F-4EF1-AA75-A3459503A0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411CE-A4FE-4C2B-9932-5FBC12CD4D77}" type="datetimeFigureOut">
              <a:rPr lang="en-US"/>
              <a:pPr>
                <a:defRPr/>
              </a:pPr>
              <a:t>5/16/2011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02245-FCBA-4180-B72A-01AFC1EEE4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B0F8B-471F-4BD2-9C51-886B1A8B3E1B}" type="datetimeFigureOut">
              <a:rPr lang="en-US"/>
              <a:pPr>
                <a:defRPr/>
              </a:pPr>
              <a:t>5/16/2011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3E443-AC52-4D2D-99E9-8D5BC93E61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6C7DF-30F7-4980-A9EC-10DF0924333D}" type="datetimeFigureOut">
              <a:rPr lang="en-US"/>
              <a:pPr>
                <a:defRPr/>
              </a:pPr>
              <a:t>5/16/2011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32C93-18EE-4981-87A6-2817D3A44A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D200A85-AF90-46D9-AD53-4EEE84D2B3F7}" type="datetimeFigureOut">
              <a:rPr lang="en-US"/>
              <a:pPr>
                <a:defRPr/>
              </a:pPr>
              <a:t>5/16/2011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FF48B7C-AEF4-4B89-ABAE-16972E1B4F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88" r:id="rId2"/>
    <p:sldLayoutId id="2147483787" r:id="rId3"/>
    <p:sldLayoutId id="2147483786" r:id="rId4"/>
    <p:sldLayoutId id="2147483785" r:id="rId5"/>
    <p:sldLayoutId id="2147483784" r:id="rId6"/>
    <p:sldLayoutId id="2147483783" r:id="rId7"/>
    <p:sldLayoutId id="2147483782" r:id="rId8"/>
    <p:sldLayoutId id="2147483781" r:id="rId9"/>
    <p:sldLayoutId id="2147483780" r:id="rId10"/>
    <p:sldLayoutId id="2147483779" r:id="rId11"/>
    <p:sldLayoutId id="214748379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Picture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2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28834" name="AutoShape 2"/>
          <p:cNvSpPr>
            <a:spLocks noChangeAspect="1" noChangeArrowheads="1" noTextEdit="1"/>
          </p:cNvSpPr>
          <p:nvPr/>
        </p:nvSpPr>
        <p:spPr bwMode="auto">
          <a:xfrm>
            <a:off x="3581400" y="2133600"/>
            <a:ext cx="19653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124" name="Rectangle 7"/>
          <p:cNvSpPr>
            <a:spLocks noGrp="1"/>
          </p:cNvSpPr>
          <p:nvPr>
            <p:ph type="ctrTitle" idx="4294967295"/>
          </p:nvPr>
        </p:nvSpPr>
        <p:spPr>
          <a:xfrm>
            <a:off x="685800" y="533400"/>
            <a:ext cx="7772400" cy="1470025"/>
          </a:xfrm>
        </p:spPr>
        <p:txBody>
          <a:bodyPr/>
          <a:lstStyle/>
          <a:p>
            <a:endParaRPr lang="en-US" b="1" smtClean="0"/>
          </a:p>
        </p:txBody>
      </p:sp>
      <p:sp>
        <p:nvSpPr>
          <p:cNvPr id="5125" name="Rectangle 8"/>
          <p:cNvSpPr>
            <a:spLocks noGrp="1"/>
          </p:cNvSpPr>
          <p:nvPr>
            <p:ph type="subTitle" idx="4294967295"/>
          </p:nvPr>
        </p:nvSpPr>
        <p:spPr>
          <a:xfrm>
            <a:off x="1371600" y="2514600"/>
            <a:ext cx="6781800" cy="175260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US" sz="7200" b="1" smtClean="0"/>
              <a:t>INTERNATIONAL</a:t>
            </a:r>
          </a:p>
          <a:p>
            <a:pPr marL="0" indent="0" algn="ctr">
              <a:buFont typeface="Arial" charset="0"/>
              <a:buNone/>
            </a:pPr>
            <a:r>
              <a:rPr lang="en-US" sz="7200" b="1" smtClean="0"/>
              <a:t>ECONOMICS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Picture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28834" name="AutoShape 2"/>
          <p:cNvSpPr>
            <a:spLocks noChangeAspect="1" noChangeArrowheads="1" noTextEdit="1"/>
          </p:cNvSpPr>
          <p:nvPr/>
        </p:nvSpPr>
        <p:spPr bwMode="auto">
          <a:xfrm>
            <a:off x="3581400" y="2133600"/>
            <a:ext cx="19653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3316" name="Rectangle 4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en-US" sz="3600" b="1" smtClean="0"/>
              <a:t>Which of the following is true about the United States and its international trade role?</a:t>
            </a:r>
            <a:br>
              <a:rPr lang="en-US" sz="3600" b="1" smtClean="0"/>
            </a:br>
            <a:endParaRPr lang="en-US" sz="3600" b="1" smtClean="0"/>
          </a:p>
        </p:txBody>
      </p:sp>
      <p:sp>
        <p:nvSpPr>
          <p:cNvPr id="13317" name="Rectangle 5"/>
          <p:cNvSpPr>
            <a:spLocks noGrp="1"/>
          </p:cNvSpPr>
          <p:nvPr>
            <p:ph type="body" sz="half" idx="2"/>
          </p:nvPr>
        </p:nvSpPr>
        <p:spPr>
          <a:xfrm>
            <a:off x="228600" y="2514600"/>
            <a:ext cx="8915400" cy="3611563"/>
          </a:xfrm>
        </p:spPr>
        <p:txBody>
          <a:bodyPr/>
          <a:lstStyle/>
          <a:p>
            <a:pPr marL="533400" indent="-533400" eaLnBrk="1" hangingPunct="1">
              <a:buFontTx/>
              <a:buAutoNum type="alphaLcPeriod"/>
            </a:pPr>
            <a:r>
              <a:rPr lang="en-US" sz="3600" b="1" smtClean="0"/>
              <a:t>The world’s largest exporter in absolute terms</a:t>
            </a:r>
          </a:p>
          <a:p>
            <a:pPr marL="533400" indent="-533400" eaLnBrk="1" hangingPunct="1">
              <a:buFontTx/>
              <a:buAutoNum type="alphaLcPeriod"/>
            </a:pPr>
            <a:r>
              <a:rPr lang="en-US" sz="3600" b="1" smtClean="0"/>
              <a:t>A relatively “closed” economy (X/GDP low)</a:t>
            </a:r>
          </a:p>
          <a:p>
            <a:pPr marL="533400" indent="-533400" eaLnBrk="1" hangingPunct="1">
              <a:buFontTx/>
              <a:buAutoNum type="alphaLcPeriod"/>
            </a:pPr>
            <a:r>
              <a:rPr lang="en-US" sz="3600" b="1" smtClean="0"/>
              <a:t>Largest trading partner is China</a:t>
            </a:r>
          </a:p>
          <a:p>
            <a:pPr marL="533400" indent="-533400" eaLnBrk="1" hangingPunct="1">
              <a:buFontTx/>
              <a:buAutoNum type="alphaLcPeriod"/>
            </a:pPr>
            <a:r>
              <a:rPr lang="en-US" sz="3600" b="1" smtClean="0"/>
              <a:t>Largest trading partner is Mexico</a:t>
            </a:r>
          </a:p>
          <a:p>
            <a:pPr marL="533400" indent="-533400" eaLnBrk="1" hangingPunct="1">
              <a:buFontTx/>
              <a:buAutoNum type="alphaLcPeriod"/>
            </a:pPr>
            <a:r>
              <a:rPr lang="en-US" sz="3600" b="1" smtClean="0"/>
              <a:t>None of the above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Picture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28834" name="AutoShape 2"/>
          <p:cNvSpPr>
            <a:spLocks noChangeAspect="1" noChangeArrowheads="1" noTextEdit="1"/>
          </p:cNvSpPr>
          <p:nvPr/>
        </p:nvSpPr>
        <p:spPr bwMode="auto">
          <a:xfrm>
            <a:off x="3581400" y="2133600"/>
            <a:ext cx="19653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340" name="Rectangle 7"/>
          <p:cNvSpPr>
            <a:spLocks noGrp="1"/>
          </p:cNvSpPr>
          <p:nvPr>
            <p:ph type="ctrTitle" idx="4294967295"/>
          </p:nvPr>
        </p:nvSpPr>
        <p:spPr>
          <a:xfrm>
            <a:off x="685800" y="533400"/>
            <a:ext cx="7772400" cy="1470025"/>
          </a:xfrm>
        </p:spPr>
        <p:txBody>
          <a:bodyPr/>
          <a:lstStyle/>
          <a:p>
            <a:r>
              <a:rPr lang="en-US" b="1" dirty="0" smtClean="0"/>
              <a:t>GLOBALIZATION</a:t>
            </a:r>
            <a:endParaRPr lang="en-US" b="1" dirty="0" smtClean="0"/>
          </a:p>
        </p:txBody>
      </p:sp>
      <p:sp>
        <p:nvSpPr>
          <p:cNvPr id="14341" name="Rectangle 8"/>
          <p:cNvSpPr>
            <a:spLocks noGrp="1"/>
          </p:cNvSpPr>
          <p:nvPr>
            <p:ph type="subTitle" idx="4294967295"/>
          </p:nvPr>
        </p:nvSpPr>
        <p:spPr>
          <a:xfrm>
            <a:off x="1371600" y="3657600"/>
            <a:ext cx="6400800" cy="175260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US" smtClean="0"/>
              <a:t>*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828800" y="2133600"/>
            <a:ext cx="5029200" cy="1470025"/>
          </a:xfrm>
        </p:spPr>
        <p:txBody>
          <a:bodyPr/>
          <a:lstStyle/>
          <a:p>
            <a:endParaRPr 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-533400" y="0"/>
            <a:ext cx="9677400" cy="6858000"/>
          </a:xfrm>
          <a:solidFill>
            <a:schemeClr val="accent2"/>
          </a:solidFill>
        </p:spPr>
        <p:txBody>
          <a:bodyPr/>
          <a:lstStyle/>
          <a:p>
            <a:pPr marL="0" indent="0" algn="ctr">
              <a:buFont typeface="Arial" charset="0"/>
              <a:buNone/>
            </a:pPr>
            <a:endParaRPr lang="en-US" smtClean="0"/>
          </a:p>
        </p:txBody>
      </p:sp>
      <p:pic>
        <p:nvPicPr>
          <p:cNvPr id="15364" name="Picture 4" descr="Liedholm graph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14400" y="-457200"/>
            <a:ext cx="11277600" cy="755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Picture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28834" name="AutoShape 2"/>
          <p:cNvSpPr>
            <a:spLocks noChangeAspect="1" noChangeArrowheads="1" noTextEdit="1"/>
          </p:cNvSpPr>
          <p:nvPr/>
        </p:nvSpPr>
        <p:spPr bwMode="auto">
          <a:xfrm>
            <a:off x="3581400" y="2133600"/>
            <a:ext cx="19653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6388" name="Rectangle 7"/>
          <p:cNvSpPr>
            <a:spLocks noGrp="1"/>
          </p:cNvSpPr>
          <p:nvPr>
            <p:ph type="ctrTitle" idx="4294967295"/>
          </p:nvPr>
        </p:nvSpPr>
        <p:spPr>
          <a:xfrm>
            <a:off x="685800" y="533400"/>
            <a:ext cx="7772400" cy="1470025"/>
          </a:xfrm>
        </p:spPr>
        <p:txBody>
          <a:bodyPr/>
          <a:lstStyle/>
          <a:p>
            <a:r>
              <a:rPr lang="en-US" b="1" smtClean="0"/>
              <a:t>GROWTH</a:t>
            </a:r>
            <a:br>
              <a:rPr lang="en-US" b="1" smtClean="0"/>
            </a:br>
            <a:r>
              <a:rPr lang="en-US" b="1" smtClean="0"/>
              <a:t>SINCE 1950</a:t>
            </a:r>
          </a:p>
        </p:txBody>
      </p:sp>
      <p:sp>
        <p:nvSpPr>
          <p:cNvPr id="99333" name="Rectangle 8"/>
          <p:cNvSpPr>
            <a:spLocks noGrp="1"/>
          </p:cNvSpPr>
          <p:nvPr>
            <p:ph type="subTitle" idx="4294967295"/>
          </p:nvPr>
        </p:nvSpPr>
        <p:spPr>
          <a:xfrm>
            <a:off x="1371600" y="2362200"/>
            <a:ext cx="6934200" cy="304800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US" sz="4000" b="1" smtClean="0"/>
              <a:t>   WORLD TRADE 			25X</a:t>
            </a:r>
          </a:p>
          <a:p>
            <a:pPr marL="0" indent="0" algn="ctr">
              <a:buFont typeface="Arial" charset="0"/>
              <a:buNone/>
            </a:pPr>
            <a:endParaRPr lang="en-US" sz="4000" b="1" smtClean="0"/>
          </a:p>
          <a:p>
            <a:pPr marL="0" indent="0">
              <a:buFont typeface="Arial" charset="0"/>
              <a:buNone/>
            </a:pPr>
            <a:r>
              <a:rPr lang="en-US" sz="4000" b="1" smtClean="0"/>
              <a:t>     WORLD OUTPUT		   8X</a:t>
            </a:r>
          </a:p>
          <a:p>
            <a:pPr marL="0" indent="0" algn="ctr">
              <a:buFont typeface="Arial" charset="0"/>
              <a:buNone/>
            </a:pPr>
            <a:endParaRPr lang="en-US" sz="40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93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93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Picture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28834" name="AutoShape 2"/>
          <p:cNvSpPr>
            <a:spLocks noChangeAspect="1" noChangeArrowheads="1" noTextEdit="1"/>
          </p:cNvSpPr>
          <p:nvPr/>
        </p:nvSpPr>
        <p:spPr bwMode="auto">
          <a:xfrm>
            <a:off x="3581400" y="2133600"/>
            <a:ext cx="19653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5364" name="Rectangle 7"/>
          <p:cNvSpPr>
            <a:spLocks noGrp="1"/>
          </p:cNvSpPr>
          <p:nvPr>
            <p:ph type="ctrTitle" idx="4294967295"/>
          </p:nvPr>
        </p:nvSpPr>
        <p:spPr>
          <a:xfrm>
            <a:off x="685800" y="533400"/>
            <a:ext cx="7772400" cy="1470025"/>
          </a:xfrm>
        </p:spPr>
        <p:txBody>
          <a:bodyPr/>
          <a:lstStyle/>
          <a:p>
            <a:r>
              <a:rPr lang="en-US" sz="6000" b="1" smtClean="0">
                <a:solidFill>
                  <a:srgbClr val="000000"/>
                </a:solidFill>
              </a:rPr>
              <a:t>Recent Period</a:t>
            </a:r>
          </a:p>
        </p:txBody>
      </p:sp>
      <p:sp>
        <p:nvSpPr>
          <p:cNvPr id="99333" name="Rectangle 8"/>
          <p:cNvSpPr>
            <a:spLocks noGrp="1"/>
          </p:cNvSpPr>
          <p:nvPr>
            <p:ph type="subTitle" idx="4294967295"/>
          </p:nvPr>
        </p:nvSpPr>
        <p:spPr>
          <a:xfrm>
            <a:off x="838200" y="2362200"/>
            <a:ext cx="8305800" cy="3048000"/>
          </a:xfrm>
        </p:spPr>
        <p:txBody>
          <a:bodyPr/>
          <a:lstStyle/>
          <a:p>
            <a:pPr marL="742950" indent="-742950">
              <a:buFontTx/>
              <a:buAutoNum type="arabicPlain" startAt="2007"/>
            </a:pPr>
            <a:r>
              <a:rPr lang="en-US" sz="4000" b="1" smtClean="0">
                <a:solidFill>
                  <a:srgbClr val="000000"/>
                </a:solidFill>
              </a:rPr>
              <a:t>           6 %</a:t>
            </a:r>
          </a:p>
          <a:p>
            <a:pPr marL="742950" indent="-742950">
              <a:buFontTx/>
              <a:buAutoNum type="arabicPlain" startAt="2007"/>
            </a:pPr>
            <a:r>
              <a:rPr lang="en-US" sz="4000" b="1" smtClean="0">
                <a:solidFill>
                  <a:srgbClr val="000000"/>
                </a:solidFill>
              </a:rPr>
              <a:t>           2 %</a:t>
            </a:r>
          </a:p>
          <a:p>
            <a:pPr marL="742950" indent="-742950">
              <a:buFontTx/>
              <a:buAutoNum type="arabicPlain" startAt="2007"/>
            </a:pPr>
            <a:r>
              <a:rPr lang="en-US" sz="4000" b="1" smtClean="0">
                <a:solidFill>
                  <a:srgbClr val="000000"/>
                </a:solidFill>
              </a:rPr>
              <a:t>        -12 %</a:t>
            </a:r>
          </a:p>
          <a:p>
            <a:pPr marL="742950" indent="-742950">
              <a:buFontTx/>
              <a:buAutoNum type="arabicPlain" startAt="2007"/>
            </a:pPr>
            <a:r>
              <a:rPr lang="en-US" sz="4000" b="1" smtClean="0">
                <a:solidFill>
                  <a:srgbClr val="000000"/>
                </a:solidFill>
              </a:rPr>
              <a:t>*      +13 %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9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9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93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93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93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93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Picture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28834" name="AutoShape 2"/>
          <p:cNvSpPr>
            <a:spLocks noChangeAspect="1" noChangeArrowheads="1" noTextEdit="1"/>
          </p:cNvSpPr>
          <p:nvPr/>
        </p:nvSpPr>
        <p:spPr bwMode="auto">
          <a:xfrm>
            <a:off x="3581400" y="2133600"/>
            <a:ext cx="19653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7412" name="Rectangle 7"/>
          <p:cNvSpPr>
            <a:spLocks noGrp="1"/>
          </p:cNvSpPr>
          <p:nvPr>
            <p:ph type="ctrTitle" idx="4294967295"/>
          </p:nvPr>
        </p:nvSpPr>
        <p:spPr>
          <a:xfrm>
            <a:off x="685800" y="533400"/>
            <a:ext cx="7772400" cy="1470025"/>
          </a:xfrm>
        </p:spPr>
        <p:txBody>
          <a:bodyPr/>
          <a:lstStyle/>
          <a:p>
            <a:r>
              <a:rPr lang="en-US" b="1" smtClean="0"/>
              <a:t>GLOBALIZATION</a:t>
            </a:r>
          </a:p>
        </p:txBody>
      </p:sp>
      <p:sp>
        <p:nvSpPr>
          <p:cNvPr id="97285" name="Rectangle 8"/>
          <p:cNvSpPr>
            <a:spLocks noGrp="1"/>
          </p:cNvSpPr>
          <p:nvPr>
            <p:ph type="subTitle" idx="4294967295"/>
          </p:nvPr>
        </p:nvSpPr>
        <p:spPr>
          <a:xfrm>
            <a:off x="0" y="1752600"/>
            <a:ext cx="8305800" cy="38100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 typeface="Arial" charset="0"/>
              <a:buNone/>
            </a:pPr>
            <a:r>
              <a:rPr lang="en-US" sz="4400" b="1" smtClean="0">
                <a:solidFill>
                  <a:schemeClr val="accent2"/>
                </a:solidFill>
              </a:rPr>
              <a:t>NOT</a:t>
            </a:r>
            <a:r>
              <a:rPr lang="en-US" sz="4400" b="1" smtClean="0"/>
              <a:t> A NEW PHENOMENON</a:t>
            </a:r>
          </a:p>
          <a:p>
            <a:pPr marL="0" indent="0" algn="ctr">
              <a:lnSpc>
                <a:spcPct val="90000"/>
              </a:lnSpc>
              <a:buFont typeface="Arial" charset="0"/>
              <a:buNone/>
            </a:pPr>
            <a:r>
              <a:rPr lang="en-US" sz="4400" b="1" smtClean="0"/>
              <a:t>            </a:t>
            </a:r>
          </a:p>
          <a:p>
            <a:pPr marL="0" indent="0" algn="ctr">
              <a:lnSpc>
                <a:spcPct val="90000"/>
              </a:lnSpc>
              <a:buFont typeface="Arial" charset="0"/>
              <a:buNone/>
            </a:pPr>
            <a:r>
              <a:rPr lang="en-US" sz="4400" b="1" smtClean="0"/>
              <a:t>            Expansion of Roman Empire</a:t>
            </a:r>
          </a:p>
          <a:p>
            <a:pPr marL="0" indent="0" algn="ctr">
              <a:lnSpc>
                <a:spcPct val="90000"/>
              </a:lnSpc>
              <a:buFont typeface="Arial" charset="0"/>
              <a:buNone/>
            </a:pPr>
            <a:r>
              <a:rPr lang="en-US" sz="4400" b="1" smtClean="0"/>
              <a:t>Voyages of Discovery</a:t>
            </a:r>
          </a:p>
          <a:p>
            <a:pPr marL="0" indent="0" algn="ctr">
              <a:lnSpc>
                <a:spcPct val="90000"/>
              </a:lnSpc>
              <a:buFont typeface="Arial" charset="0"/>
              <a:buNone/>
            </a:pPr>
            <a:r>
              <a:rPr lang="en-US" sz="4400" b="1" smtClean="0"/>
              <a:t>     End of Napoleonic Wars</a:t>
            </a:r>
          </a:p>
          <a:p>
            <a:pPr marL="0" indent="0" algn="ctr">
              <a:lnSpc>
                <a:spcPct val="90000"/>
              </a:lnSpc>
              <a:buFont typeface="Arial" charset="0"/>
              <a:buNone/>
            </a:pPr>
            <a:endParaRPr lang="en-US" sz="4400" b="1" smtClean="0"/>
          </a:p>
          <a:p>
            <a:pPr marL="0" indent="0" algn="ctr">
              <a:lnSpc>
                <a:spcPct val="90000"/>
              </a:lnSpc>
              <a:buFont typeface="Arial" charset="0"/>
              <a:buNone/>
            </a:pPr>
            <a:endParaRPr lang="en-US" sz="4400" b="1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7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7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7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72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72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Picture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28834" name="AutoShape 2"/>
          <p:cNvSpPr>
            <a:spLocks noChangeAspect="1" noChangeArrowheads="1" noTextEdit="1"/>
          </p:cNvSpPr>
          <p:nvPr/>
        </p:nvSpPr>
        <p:spPr bwMode="auto">
          <a:xfrm>
            <a:off x="3581400" y="2133600"/>
            <a:ext cx="19653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436" name="Rectangle 7"/>
          <p:cNvSpPr>
            <a:spLocks noGrp="1"/>
          </p:cNvSpPr>
          <p:nvPr>
            <p:ph type="ctrTitle" idx="4294967295"/>
          </p:nvPr>
        </p:nvSpPr>
        <p:spPr>
          <a:xfrm>
            <a:off x="685800" y="533400"/>
            <a:ext cx="7772400" cy="1470025"/>
          </a:xfrm>
        </p:spPr>
        <p:txBody>
          <a:bodyPr/>
          <a:lstStyle/>
          <a:p>
            <a:r>
              <a:rPr lang="en-US" sz="4000" b="1" smtClean="0"/>
              <a:t>PRIMARY DRIVING FORCES</a:t>
            </a:r>
            <a:br>
              <a:rPr lang="en-US" sz="4000" b="1" smtClean="0"/>
            </a:br>
            <a:r>
              <a:rPr lang="en-US" sz="4000" b="1" smtClean="0"/>
              <a:t>OF RECENT WAVE OF GLOBALIZATION</a:t>
            </a:r>
          </a:p>
        </p:txBody>
      </p:sp>
      <p:sp>
        <p:nvSpPr>
          <p:cNvPr id="18437" name="Rectangle 8"/>
          <p:cNvSpPr>
            <a:spLocks noGrp="1"/>
          </p:cNvSpPr>
          <p:nvPr>
            <p:ph type="subTitle" idx="4294967295"/>
          </p:nvPr>
        </p:nvSpPr>
        <p:spPr>
          <a:xfrm>
            <a:off x="228600" y="2590800"/>
            <a:ext cx="8610600" cy="3124200"/>
          </a:xfrm>
        </p:spPr>
        <p:txBody>
          <a:bodyPr/>
          <a:lstStyle/>
          <a:p>
            <a:pPr marL="609600" indent="-609600">
              <a:buFont typeface="Arial" charset="0"/>
              <a:buNone/>
            </a:pPr>
            <a:endParaRPr lang="en-US" sz="4400" smtClean="0"/>
          </a:p>
          <a:p>
            <a:pPr marL="609600" indent="-609600">
              <a:buFont typeface="Arial" charset="0"/>
              <a:buAutoNum type="arabicPeriod"/>
            </a:pPr>
            <a:r>
              <a:rPr lang="en-US" sz="4400" b="1" smtClean="0"/>
              <a:t>REDUCTION OF TRADE BARRIERS</a:t>
            </a:r>
          </a:p>
          <a:p>
            <a:pPr marL="609600" indent="-609600" algn="ctr">
              <a:buFont typeface="Arial" charset="0"/>
              <a:buNone/>
            </a:pPr>
            <a:r>
              <a:rPr lang="en-US" sz="4400" b="1" smtClean="0"/>
              <a:t>*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 txBox="1">
            <a:spLocks noGrp="1"/>
          </p:cNvSpPr>
          <p:nvPr/>
        </p:nvSpPr>
        <p:spPr bwMode="auto">
          <a:xfrm>
            <a:off x="6858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n-US" sz="1400">
                <a:latin typeface="+mn-lt"/>
              </a:rPr>
              <a:t>Trade and welfare</a:t>
            </a:r>
          </a:p>
        </p:txBody>
      </p:sp>
      <p:sp>
        <p:nvSpPr>
          <p:cNvPr id="5" name="Slide Number Placeholder 4"/>
          <p:cNvSpPr txBox="1">
            <a:spLocks noGrp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defRPr/>
            </a:pPr>
            <a:r>
              <a:rPr lang="en-US" sz="1400">
                <a:latin typeface="+mn-lt"/>
              </a:rPr>
              <a:t>slide </a:t>
            </a:r>
            <a:fld id="{7C240016-0220-4A3A-ACD1-DDA098FD8432}" type="slidenum">
              <a:rPr lang="en-US" sz="1400">
                <a:latin typeface="+mn-lt"/>
              </a:rPr>
              <a:pPr algn="r" eaLnBrk="0" hangingPunct="0">
                <a:defRPr/>
              </a:pPr>
              <a:t>17</a:t>
            </a:fld>
            <a:endParaRPr lang="en-US" sz="1400">
              <a:latin typeface="+mn-lt"/>
            </a:endParaRPr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372600" cy="6858000"/>
          </a:xfrm>
          <a:solidFill>
            <a:schemeClr val="tx1"/>
          </a:solidFill>
        </p:spPr>
        <p:txBody>
          <a:bodyPr/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pic>
        <p:nvPicPr>
          <p:cNvPr id="19461" name="Picture 3" descr="tarif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627063"/>
            <a:ext cx="7010400" cy="560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Picture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28834" name="AutoShape 2"/>
          <p:cNvSpPr>
            <a:spLocks noChangeAspect="1" noChangeArrowheads="1" noTextEdit="1"/>
          </p:cNvSpPr>
          <p:nvPr/>
        </p:nvSpPr>
        <p:spPr bwMode="auto">
          <a:xfrm>
            <a:off x="3581400" y="2133600"/>
            <a:ext cx="19653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436" name="Rectangle 7"/>
          <p:cNvSpPr>
            <a:spLocks noGrp="1"/>
          </p:cNvSpPr>
          <p:nvPr>
            <p:ph type="ctrTitle" idx="4294967295"/>
          </p:nvPr>
        </p:nvSpPr>
        <p:spPr>
          <a:xfrm>
            <a:off x="457200" y="457200"/>
            <a:ext cx="7772400" cy="1470025"/>
          </a:xfrm>
        </p:spPr>
        <p:txBody>
          <a:bodyPr/>
          <a:lstStyle/>
          <a:p>
            <a:r>
              <a:rPr lang="en-US" b="1" smtClean="0">
                <a:solidFill>
                  <a:srgbClr val="000000"/>
                </a:solidFill>
              </a:rPr>
              <a:t>Effect on U.S. Household</a:t>
            </a:r>
          </a:p>
        </p:txBody>
      </p:sp>
      <p:sp>
        <p:nvSpPr>
          <p:cNvPr id="19461" name="Rectangle 8"/>
          <p:cNvSpPr>
            <a:spLocks noGrp="1"/>
          </p:cNvSpPr>
          <p:nvPr>
            <p:ph type="subTitle" idx="4294967295"/>
          </p:nvPr>
        </p:nvSpPr>
        <p:spPr>
          <a:xfrm>
            <a:off x="1549400" y="2362200"/>
            <a:ext cx="6045200" cy="308292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4400" b="1" smtClean="0">
                <a:solidFill>
                  <a:srgbClr val="000000"/>
                </a:solidFill>
              </a:rPr>
              <a:t>$1 Trillion/year</a:t>
            </a:r>
          </a:p>
          <a:p>
            <a:pPr marL="0" indent="0">
              <a:buFontTx/>
              <a:buNone/>
            </a:pPr>
            <a:endParaRPr lang="en-US" sz="4400" b="1" smtClean="0">
              <a:solidFill>
                <a:srgbClr val="000000"/>
              </a:solidFill>
            </a:endParaRPr>
          </a:p>
          <a:p>
            <a:pPr marL="0" indent="0">
              <a:buFontTx/>
              <a:buNone/>
            </a:pPr>
            <a:r>
              <a:rPr lang="en-US" sz="4400" b="1" smtClean="0">
                <a:solidFill>
                  <a:srgbClr val="000000"/>
                </a:solidFill>
              </a:rPr>
              <a:t>$10,000/ household per year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Picture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28834" name="AutoShape 2"/>
          <p:cNvSpPr>
            <a:spLocks noChangeAspect="1" noChangeArrowheads="1" noTextEdit="1"/>
          </p:cNvSpPr>
          <p:nvPr/>
        </p:nvSpPr>
        <p:spPr bwMode="auto">
          <a:xfrm>
            <a:off x="3581400" y="2133600"/>
            <a:ext cx="19653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0484" name="Rectangle 7"/>
          <p:cNvSpPr>
            <a:spLocks noGrp="1"/>
          </p:cNvSpPr>
          <p:nvPr>
            <p:ph type="ctrTitle" idx="4294967295"/>
          </p:nvPr>
        </p:nvSpPr>
        <p:spPr>
          <a:xfrm>
            <a:off x="457200" y="2133600"/>
            <a:ext cx="7772400" cy="1470025"/>
          </a:xfrm>
        </p:spPr>
        <p:txBody>
          <a:bodyPr/>
          <a:lstStyle/>
          <a:p>
            <a:r>
              <a:rPr lang="en-US" smtClean="0"/>
              <a:t>2. </a:t>
            </a:r>
            <a:r>
              <a:rPr lang="en-US" b="1" smtClean="0"/>
              <a:t>TECHNOLOGICAL CHANGE</a:t>
            </a:r>
          </a:p>
        </p:txBody>
      </p:sp>
      <p:sp>
        <p:nvSpPr>
          <p:cNvPr id="20485" name="Rectangle 8"/>
          <p:cNvSpPr>
            <a:spLocks noGrp="1"/>
          </p:cNvSpPr>
          <p:nvPr>
            <p:ph type="subTitle" idx="4294967295"/>
          </p:nvPr>
        </p:nvSpPr>
        <p:spPr>
          <a:xfrm>
            <a:off x="1371600" y="3657600"/>
            <a:ext cx="6400800" cy="175260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Picture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4866" name="Picture 2" descr="blockS_wht_80"/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98488" y="420688"/>
            <a:ext cx="831850" cy="1169987"/>
          </a:xfrm>
          <a:effectLst>
            <a:outerShdw dist="35921" dir="2700000" algn="ctr" rotWithShape="0">
              <a:schemeClr val="bg2"/>
            </a:outerShdw>
          </a:effectLst>
        </p:spPr>
      </p:pic>
      <p:sp>
        <p:nvSpPr>
          <p:cNvPr id="804867" name="Text Box 3"/>
          <p:cNvSpPr txBox="1">
            <a:spLocks noChangeArrowheads="1"/>
          </p:cNvSpPr>
          <p:nvPr/>
        </p:nvSpPr>
        <p:spPr bwMode="auto">
          <a:xfrm>
            <a:off x="1622425" y="2046288"/>
            <a:ext cx="71628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chemeClr val="tx2"/>
                </a:solidFill>
                <a:latin typeface="Times" pitchFamily="18" charset="0"/>
              </a:rPr>
              <a:t>  </a:t>
            </a:r>
            <a:r>
              <a:rPr lang="en-US" sz="7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6600"/>
                </a:solidFill>
                <a:latin typeface="Times" pitchFamily="18" charset="0"/>
              </a:rPr>
              <a:t>Carl </a:t>
            </a:r>
            <a:r>
              <a:rPr lang="en-US" sz="72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6600"/>
                </a:solidFill>
                <a:latin typeface="Times" pitchFamily="18" charset="0"/>
              </a:rPr>
              <a:t>Liedholm</a:t>
            </a:r>
            <a:endParaRPr lang="en-US" sz="7200" dirty="0">
              <a:solidFill>
                <a:srgbClr val="006600"/>
              </a:solidFill>
              <a:latin typeface="Times" pitchFamily="18" charset="0"/>
            </a:endParaRPr>
          </a:p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US" sz="7200" dirty="0">
              <a:solidFill>
                <a:srgbClr val="336600"/>
              </a:solidFill>
              <a:latin typeface="Times" pitchFamily="18" charset="0"/>
            </a:endParaRPr>
          </a:p>
        </p:txBody>
      </p:sp>
      <p:sp>
        <p:nvSpPr>
          <p:cNvPr id="804868" name="Text Box 4"/>
          <p:cNvSpPr txBox="1">
            <a:spLocks noChangeArrowheads="1"/>
          </p:cNvSpPr>
          <p:nvPr/>
        </p:nvSpPr>
        <p:spPr bwMode="auto">
          <a:xfrm>
            <a:off x="1524000" y="2895600"/>
            <a:ext cx="8610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n-US">
              <a:solidFill>
                <a:schemeClr val="tx2"/>
              </a:solidFill>
              <a:latin typeface="Times" pitchFamily="18" charset="0"/>
            </a:endParaRPr>
          </a:p>
        </p:txBody>
      </p:sp>
      <p:sp>
        <p:nvSpPr>
          <p:cNvPr id="804869" name="Text Box 5"/>
          <p:cNvSpPr txBox="1">
            <a:spLocks noChangeArrowheads="1"/>
          </p:cNvSpPr>
          <p:nvPr/>
        </p:nvSpPr>
        <p:spPr bwMode="auto">
          <a:xfrm>
            <a:off x="2239963" y="3200400"/>
            <a:ext cx="6858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4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6600"/>
                </a:solidFill>
                <a:latin typeface="Times" pitchFamily="18" charset="0"/>
              </a:rPr>
              <a:t>Professor, Economics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Picture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28834" name="AutoShape 2"/>
          <p:cNvSpPr>
            <a:spLocks noChangeAspect="1" noChangeArrowheads="1" noTextEdit="1"/>
          </p:cNvSpPr>
          <p:nvPr/>
        </p:nvSpPr>
        <p:spPr bwMode="auto">
          <a:xfrm>
            <a:off x="3581400" y="2133600"/>
            <a:ext cx="19653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1508" name="Rectangle 7"/>
          <p:cNvSpPr>
            <a:spLocks noGrp="1"/>
          </p:cNvSpPr>
          <p:nvPr>
            <p:ph type="ctrTitle" idx="4294967295"/>
          </p:nvPr>
        </p:nvSpPr>
        <p:spPr>
          <a:xfrm>
            <a:off x="304800" y="533400"/>
            <a:ext cx="8839200" cy="1470025"/>
          </a:xfrm>
        </p:spPr>
        <p:txBody>
          <a:bodyPr/>
          <a:lstStyle/>
          <a:p>
            <a:r>
              <a:rPr lang="en-US" b="1" smtClean="0"/>
              <a:t>3. EMERGENCE OF NEW COUNTRIES</a:t>
            </a:r>
          </a:p>
        </p:txBody>
      </p:sp>
      <p:sp>
        <p:nvSpPr>
          <p:cNvPr id="107525" name="Rectangle 8"/>
          <p:cNvSpPr>
            <a:spLocks noGrp="1"/>
          </p:cNvSpPr>
          <p:nvPr>
            <p:ph type="subTitle" idx="4294967295"/>
          </p:nvPr>
        </p:nvSpPr>
        <p:spPr>
          <a:xfrm>
            <a:off x="1371600" y="2209800"/>
            <a:ext cx="6400800" cy="3352800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en-US" sz="3600" dirty="0" smtClean="0"/>
              <a:t>           </a:t>
            </a:r>
            <a:r>
              <a:rPr lang="en-US" sz="3600" b="1" dirty="0" smtClean="0"/>
              <a:t>1)</a:t>
            </a: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en-US" sz="3600" b="1" dirty="0" smtClean="0"/>
              <a:t> </a:t>
            </a:r>
            <a:r>
              <a:rPr lang="en-US" sz="3600" b="1" dirty="0" smtClean="0"/>
              <a:t>          2)</a:t>
            </a: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en-US" sz="3600" b="1" dirty="0" smtClean="0"/>
              <a:t> </a:t>
            </a:r>
            <a:r>
              <a:rPr lang="en-US" sz="3600" b="1" dirty="0" smtClean="0"/>
              <a:t>          3)</a:t>
            </a:r>
            <a:endParaRPr lang="en-US" sz="40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75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75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75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75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Picture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28834" name="AutoShape 2"/>
          <p:cNvSpPr>
            <a:spLocks noChangeAspect="1" noChangeArrowheads="1" noTextEdit="1"/>
          </p:cNvSpPr>
          <p:nvPr/>
        </p:nvSpPr>
        <p:spPr bwMode="auto">
          <a:xfrm>
            <a:off x="3581400" y="2133600"/>
            <a:ext cx="19653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2532" name="Rectangle 7"/>
          <p:cNvSpPr>
            <a:spLocks noGrp="1"/>
          </p:cNvSpPr>
          <p:nvPr>
            <p:ph type="ctrTitle" idx="4294967295"/>
          </p:nvPr>
        </p:nvSpPr>
        <p:spPr>
          <a:xfrm>
            <a:off x="685800" y="1981200"/>
            <a:ext cx="7772400" cy="1470025"/>
          </a:xfrm>
        </p:spPr>
        <p:txBody>
          <a:bodyPr/>
          <a:lstStyle/>
          <a:p>
            <a:r>
              <a:rPr lang="en-US" b="1" smtClean="0"/>
              <a:t>EFFECT ON JOBS</a:t>
            </a:r>
          </a:p>
        </p:txBody>
      </p:sp>
      <p:sp>
        <p:nvSpPr>
          <p:cNvPr id="22533" name="Rectangle 8"/>
          <p:cNvSpPr>
            <a:spLocks noGrp="1"/>
          </p:cNvSpPr>
          <p:nvPr>
            <p:ph type="subTitle" idx="4294967295"/>
          </p:nvPr>
        </p:nvSpPr>
        <p:spPr>
          <a:xfrm>
            <a:off x="1371600" y="3657600"/>
            <a:ext cx="6400800" cy="175260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Picture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28834" name="AutoShape 2"/>
          <p:cNvSpPr>
            <a:spLocks noChangeAspect="1" noChangeArrowheads="1" noTextEdit="1"/>
          </p:cNvSpPr>
          <p:nvPr/>
        </p:nvSpPr>
        <p:spPr bwMode="auto">
          <a:xfrm>
            <a:off x="3581400" y="2133600"/>
            <a:ext cx="19653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3556" name="Rectangle 7"/>
          <p:cNvSpPr>
            <a:spLocks noGrp="1"/>
          </p:cNvSpPr>
          <p:nvPr>
            <p:ph type="ctrTitle" idx="4294967295"/>
          </p:nvPr>
        </p:nvSpPr>
        <p:spPr>
          <a:xfrm>
            <a:off x="685800" y="1981200"/>
            <a:ext cx="7772400" cy="1470025"/>
          </a:xfrm>
        </p:spPr>
        <p:txBody>
          <a:bodyPr/>
          <a:lstStyle/>
          <a:p>
            <a:r>
              <a:rPr lang="en-US" b="1" smtClean="0"/>
              <a:t>EFFECT ON TRADE BALANCE</a:t>
            </a:r>
          </a:p>
        </p:txBody>
      </p:sp>
      <p:sp>
        <p:nvSpPr>
          <p:cNvPr id="18437" name="Rectangle 8"/>
          <p:cNvSpPr>
            <a:spLocks noGrp="1"/>
          </p:cNvSpPr>
          <p:nvPr>
            <p:ph type="subTitle" idx="4294967295"/>
          </p:nvPr>
        </p:nvSpPr>
        <p:spPr>
          <a:xfrm>
            <a:off x="1371600" y="3657600"/>
            <a:ext cx="6400800" cy="175260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US" b="1" smtClean="0"/>
              <a:t>IMPORTS NOW GREATLY EXCEED EXPORTS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Picture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2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28834" name="AutoShape 2"/>
          <p:cNvSpPr>
            <a:spLocks noChangeAspect="1" noChangeArrowheads="1" noTextEdit="1"/>
          </p:cNvSpPr>
          <p:nvPr/>
        </p:nvSpPr>
        <p:spPr bwMode="auto">
          <a:xfrm>
            <a:off x="3581400" y="2133600"/>
            <a:ext cx="19653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4580" name="Rectangle 7"/>
          <p:cNvSpPr>
            <a:spLocks noGrp="1"/>
          </p:cNvSpPr>
          <p:nvPr>
            <p:ph type="ctrTitle" idx="4294967295"/>
          </p:nvPr>
        </p:nvSpPr>
        <p:spPr>
          <a:xfrm>
            <a:off x="685800" y="533400"/>
            <a:ext cx="7772400" cy="1470025"/>
          </a:xfrm>
        </p:spPr>
        <p:txBody>
          <a:bodyPr/>
          <a:lstStyle/>
          <a:p>
            <a:r>
              <a:rPr lang="en-US" b="1" dirty="0" smtClean="0"/>
              <a:t>U.S. FOREIGN TRADE DEFICIT</a:t>
            </a:r>
            <a:br>
              <a:rPr lang="en-US" b="1" dirty="0" smtClean="0"/>
            </a:br>
            <a:r>
              <a:rPr lang="en-US" b="1" dirty="0" smtClean="0"/>
              <a:t>2010</a:t>
            </a:r>
            <a:endParaRPr lang="en-US" b="1" dirty="0" smtClean="0"/>
          </a:p>
        </p:txBody>
      </p:sp>
      <p:sp>
        <p:nvSpPr>
          <p:cNvPr id="19461" name="Rectangle 8"/>
          <p:cNvSpPr>
            <a:spLocks noGrp="1"/>
          </p:cNvSpPr>
          <p:nvPr>
            <p:ph type="subTitle" idx="4294967295"/>
          </p:nvPr>
        </p:nvSpPr>
        <p:spPr>
          <a:xfrm>
            <a:off x="1371600" y="2514600"/>
            <a:ext cx="6934200" cy="28956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sz="3600" b="1" dirty="0" smtClean="0"/>
              <a:t>CURRENT ACCOUNT DEFICIT</a:t>
            </a:r>
          </a:p>
          <a:p>
            <a:pPr marL="0" indent="0">
              <a:buFont typeface="Arial" charset="0"/>
              <a:buNone/>
            </a:pPr>
            <a:r>
              <a:rPr lang="en-US" sz="3600" b="1" dirty="0" smtClean="0"/>
              <a:t>                   - $ </a:t>
            </a:r>
            <a:r>
              <a:rPr lang="en-US" sz="3600" b="1" dirty="0" smtClean="0"/>
              <a:t>470.2 </a:t>
            </a:r>
            <a:r>
              <a:rPr lang="en-US" sz="3600" b="1" dirty="0" smtClean="0"/>
              <a:t>Billion</a:t>
            </a:r>
          </a:p>
          <a:p>
            <a:pPr marL="0" indent="0">
              <a:buFont typeface="Arial" charset="0"/>
              <a:buNone/>
            </a:pPr>
            <a:r>
              <a:rPr lang="en-US" sz="3600" b="1" dirty="0" smtClean="0"/>
              <a:t>                   </a:t>
            </a:r>
            <a:r>
              <a:rPr lang="en-US" sz="3600" b="1" dirty="0" smtClean="0"/>
              <a:t>     3.2 </a:t>
            </a:r>
            <a:r>
              <a:rPr lang="en-US" sz="3600" b="1" dirty="0" smtClean="0"/>
              <a:t>% of GDP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Picture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2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28834" name="AutoShape 2"/>
          <p:cNvSpPr>
            <a:spLocks noChangeAspect="1" noChangeArrowheads="1" noTextEdit="1"/>
          </p:cNvSpPr>
          <p:nvPr/>
        </p:nvSpPr>
        <p:spPr bwMode="auto">
          <a:xfrm>
            <a:off x="3581400" y="2133600"/>
            <a:ext cx="19653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5604" name="Rectangle 7"/>
          <p:cNvSpPr>
            <a:spLocks noGrp="1"/>
          </p:cNvSpPr>
          <p:nvPr>
            <p:ph type="ctrTitle" idx="4294967295"/>
          </p:nvPr>
        </p:nvSpPr>
        <p:spPr>
          <a:xfrm>
            <a:off x="685800" y="533400"/>
            <a:ext cx="7772400" cy="1470025"/>
          </a:xfrm>
        </p:spPr>
        <p:txBody>
          <a:bodyPr/>
          <a:lstStyle/>
          <a:p>
            <a:r>
              <a:rPr lang="en-US" b="1" smtClean="0"/>
              <a:t>INTERNATIONAL ACCOUNTING</a:t>
            </a:r>
          </a:p>
        </p:txBody>
      </p:sp>
      <p:sp>
        <p:nvSpPr>
          <p:cNvPr id="19461" name="Rectangle 8"/>
          <p:cNvSpPr>
            <a:spLocks noGrp="1"/>
          </p:cNvSpPr>
          <p:nvPr>
            <p:ph type="subTitle" idx="4294967295"/>
          </p:nvPr>
        </p:nvSpPr>
        <p:spPr>
          <a:xfrm>
            <a:off x="990600" y="1828800"/>
            <a:ext cx="7315200" cy="1752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1" dirty="0" smtClean="0"/>
              <a:t>CURRENT ACCOUNT</a:t>
            </a:r>
          </a:p>
          <a:p>
            <a:pPr eaLnBrk="1" hangingPunct="1">
              <a:defRPr/>
            </a:pPr>
            <a:r>
              <a:rPr lang="en-US" b="1" dirty="0" smtClean="0"/>
              <a:t>       </a:t>
            </a:r>
            <a:r>
              <a:rPr lang="en-US" b="1" dirty="0" smtClean="0">
                <a:solidFill>
                  <a:srgbClr val="C00000"/>
                </a:solidFill>
              </a:rPr>
              <a:t>(Goods and Services Transactions)</a:t>
            </a:r>
          </a:p>
          <a:p>
            <a:pPr algn="ctr" eaLnBrk="1" hangingPunct="1">
              <a:buFontTx/>
              <a:buNone/>
              <a:defRPr/>
            </a:pPr>
            <a:r>
              <a:rPr lang="en-US" b="1" dirty="0" smtClean="0"/>
              <a:t>+</a:t>
            </a:r>
          </a:p>
          <a:p>
            <a:pPr algn="ctr" eaLnBrk="1" hangingPunct="1">
              <a:defRPr/>
            </a:pPr>
            <a:r>
              <a:rPr lang="en-US" b="1" dirty="0" smtClean="0"/>
              <a:t>FINANCIAL ACCOUNT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rgbClr val="C00000"/>
                </a:solidFill>
              </a:rPr>
              <a:t>           (Purchase and sale of Assets)</a:t>
            </a:r>
          </a:p>
          <a:p>
            <a:pPr algn="ctr" eaLnBrk="1" hangingPunct="1">
              <a:buFontTx/>
              <a:buNone/>
              <a:defRPr/>
            </a:pPr>
            <a:r>
              <a:rPr lang="en-US" b="1" dirty="0" smtClean="0"/>
              <a:t> =</a:t>
            </a:r>
          </a:p>
          <a:p>
            <a:pPr algn="ctr" eaLnBrk="1" hangingPunct="1">
              <a:buFontTx/>
              <a:buNone/>
              <a:defRPr/>
            </a:pPr>
            <a:r>
              <a:rPr lang="en-US" b="1" dirty="0" smtClean="0"/>
              <a:t> 0</a:t>
            </a:r>
          </a:p>
          <a:p>
            <a:pPr marL="0" indent="0" algn="ctr">
              <a:buFont typeface="Arial" charset="0"/>
              <a:buNone/>
              <a:defRPr/>
            </a:pPr>
            <a:endParaRPr lang="en-US" sz="28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Picture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2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28834" name="AutoShape 2"/>
          <p:cNvSpPr>
            <a:spLocks noChangeAspect="1" noChangeArrowheads="1" noTextEdit="1"/>
          </p:cNvSpPr>
          <p:nvPr/>
        </p:nvSpPr>
        <p:spPr bwMode="auto">
          <a:xfrm>
            <a:off x="3581400" y="2133600"/>
            <a:ext cx="19653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6628" name="Rectangle 7"/>
          <p:cNvSpPr>
            <a:spLocks noGrp="1"/>
          </p:cNvSpPr>
          <p:nvPr>
            <p:ph type="ctrTitle" idx="4294967295"/>
          </p:nvPr>
        </p:nvSpPr>
        <p:spPr>
          <a:xfrm>
            <a:off x="685800" y="533400"/>
            <a:ext cx="7772400" cy="1470025"/>
          </a:xfrm>
        </p:spPr>
        <p:txBody>
          <a:bodyPr/>
          <a:lstStyle/>
          <a:p>
            <a:r>
              <a:rPr lang="en-US" b="1" smtClean="0"/>
              <a:t>INTERNATIONAL ACCOUNTING</a:t>
            </a:r>
          </a:p>
        </p:txBody>
      </p:sp>
      <p:sp>
        <p:nvSpPr>
          <p:cNvPr id="19461" name="Rectangle 8"/>
          <p:cNvSpPr>
            <a:spLocks noGrp="1"/>
          </p:cNvSpPr>
          <p:nvPr>
            <p:ph type="subTitle" idx="4294967295"/>
          </p:nvPr>
        </p:nvSpPr>
        <p:spPr>
          <a:xfrm>
            <a:off x="990600" y="1828800"/>
            <a:ext cx="7315200" cy="1752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1" dirty="0" smtClean="0"/>
              <a:t>CURRENT ACCOUNT</a:t>
            </a:r>
          </a:p>
          <a:p>
            <a:pPr algn="ctr" eaLnBrk="1" hangingPunct="1">
              <a:defRPr/>
            </a:pPr>
            <a:r>
              <a:rPr lang="en-US" b="1" dirty="0" smtClean="0"/>
              <a:t>-$470 </a:t>
            </a:r>
            <a:r>
              <a:rPr lang="en-US" b="1" dirty="0" smtClean="0"/>
              <a:t>Billion</a:t>
            </a:r>
            <a:endParaRPr lang="en-US" b="1" dirty="0" smtClean="0">
              <a:solidFill>
                <a:srgbClr val="C00000"/>
              </a:solidFill>
            </a:endParaRPr>
          </a:p>
          <a:p>
            <a:pPr algn="ctr" eaLnBrk="1" hangingPunct="1">
              <a:buFontTx/>
              <a:buNone/>
              <a:defRPr/>
            </a:pPr>
            <a:r>
              <a:rPr lang="en-US" b="1" dirty="0" smtClean="0"/>
              <a:t>+</a:t>
            </a:r>
          </a:p>
          <a:p>
            <a:pPr algn="ctr" eaLnBrk="1" hangingPunct="1">
              <a:defRPr/>
            </a:pPr>
            <a:r>
              <a:rPr lang="en-US" b="1" dirty="0" smtClean="0"/>
              <a:t>FINANCIAL ACCOUNT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rgbClr val="C00000"/>
                </a:solidFill>
              </a:rPr>
              <a:t>      </a:t>
            </a:r>
            <a:r>
              <a:rPr lang="en-US" b="1" dirty="0" smtClean="0">
                <a:solidFill>
                  <a:srgbClr val="C00000"/>
                </a:solidFill>
              </a:rPr>
              <a:t>+$470 </a:t>
            </a:r>
            <a:r>
              <a:rPr lang="en-US" b="1" dirty="0" smtClean="0">
                <a:solidFill>
                  <a:srgbClr val="C00000"/>
                </a:solidFill>
              </a:rPr>
              <a:t>Billion (Liability to Foreigners)</a:t>
            </a:r>
          </a:p>
          <a:p>
            <a:pPr algn="ctr" eaLnBrk="1" hangingPunct="1">
              <a:buFontTx/>
              <a:buNone/>
              <a:defRPr/>
            </a:pPr>
            <a:r>
              <a:rPr lang="en-US" b="1" dirty="0" smtClean="0"/>
              <a:t> =</a:t>
            </a:r>
          </a:p>
          <a:p>
            <a:pPr algn="ctr" eaLnBrk="1" hangingPunct="1">
              <a:buFontTx/>
              <a:buNone/>
              <a:defRPr/>
            </a:pPr>
            <a:r>
              <a:rPr lang="en-US" b="1" dirty="0" smtClean="0"/>
              <a:t> 0</a:t>
            </a:r>
          </a:p>
          <a:p>
            <a:pPr marL="0" indent="0" algn="ctr">
              <a:buFont typeface="Arial" charset="0"/>
              <a:buNone/>
              <a:defRPr/>
            </a:pPr>
            <a:endParaRPr lang="en-US" sz="28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255" y="1600200"/>
            <a:ext cx="911960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Picture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2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28834" name="AutoShape 2"/>
          <p:cNvSpPr>
            <a:spLocks noChangeAspect="1" noChangeArrowheads="1" noTextEdit="1"/>
          </p:cNvSpPr>
          <p:nvPr/>
        </p:nvSpPr>
        <p:spPr bwMode="auto">
          <a:xfrm>
            <a:off x="3581400" y="2133600"/>
            <a:ext cx="19653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7652" name="Rectangle 7"/>
          <p:cNvSpPr>
            <a:spLocks noGrp="1"/>
          </p:cNvSpPr>
          <p:nvPr>
            <p:ph type="ctrTitle" idx="4294967295"/>
          </p:nvPr>
        </p:nvSpPr>
        <p:spPr>
          <a:xfrm>
            <a:off x="685800" y="533400"/>
            <a:ext cx="7772400" cy="1470025"/>
          </a:xfrm>
        </p:spPr>
        <p:txBody>
          <a:bodyPr/>
          <a:lstStyle/>
          <a:p>
            <a:r>
              <a:rPr lang="en-US" b="1" smtClean="0"/>
              <a:t>INTERNATIONAL FINANCE</a:t>
            </a:r>
          </a:p>
        </p:txBody>
      </p:sp>
      <p:sp>
        <p:nvSpPr>
          <p:cNvPr id="27653" name="Rectangle 8"/>
          <p:cNvSpPr>
            <a:spLocks noGrp="1"/>
          </p:cNvSpPr>
          <p:nvPr>
            <p:ph type="subTitle" idx="4294967295"/>
          </p:nvPr>
        </p:nvSpPr>
        <p:spPr>
          <a:xfrm>
            <a:off x="1371600" y="2514600"/>
            <a:ext cx="6400800" cy="175260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US" sz="7200" b="1" smtClean="0"/>
              <a:t>*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Picture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Rectangle 3"/>
          <p:cNvSpPr>
            <a:spLocks noGrp="1"/>
          </p:cNvSpPr>
          <p:nvPr>
            <p:ph type="ctrTitle" idx="4294967295"/>
          </p:nvPr>
        </p:nvSpPr>
        <p:spPr>
          <a:xfrm>
            <a:off x="914400" y="533400"/>
            <a:ext cx="7543800" cy="1295400"/>
          </a:xfrm>
        </p:spPr>
        <p:txBody>
          <a:bodyPr/>
          <a:lstStyle/>
          <a:p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33796" name="Rectangle 4"/>
          <p:cNvSpPr>
            <a:spLocks noGrp="1"/>
          </p:cNvSpPr>
          <p:nvPr>
            <p:ph type="subTitle" idx="4294967295"/>
          </p:nvPr>
        </p:nvSpPr>
        <p:spPr>
          <a:xfrm>
            <a:off x="762000" y="2743200"/>
            <a:ext cx="7924800" cy="3581400"/>
          </a:xfrm>
        </p:spPr>
        <p:txBody>
          <a:bodyPr/>
          <a:lstStyle/>
          <a:p>
            <a:pPr marL="609600" indent="-609600" algn="ctr" eaLnBrk="1" hangingPunct="1">
              <a:buFontTx/>
              <a:buNone/>
            </a:pPr>
            <a:r>
              <a:rPr lang="en-US" sz="4000" b="1" smtClean="0"/>
              <a:t>$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4000" b="1" smtClean="0"/>
              <a:t>*</a:t>
            </a:r>
          </a:p>
        </p:txBody>
      </p:sp>
      <p:pic>
        <p:nvPicPr>
          <p:cNvPr id="804866" name="Picture 2" descr="blockS_wht_80"/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420688"/>
            <a:ext cx="831850" cy="1169987"/>
          </a:xfrm>
          <a:effectLst>
            <a:outerShdw dist="35921" dir="2700000" algn="ctr" rotWithShape="0">
              <a:schemeClr val="bg2"/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 descr="Picture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10"/>
          <p:cNvSpPr>
            <a:spLocks noGrp="1"/>
          </p:cNvSpPr>
          <p:nvPr>
            <p:ph type="ctrTitle" idx="4294967295"/>
          </p:nvPr>
        </p:nvSpPr>
        <p:spPr>
          <a:xfrm>
            <a:off x="990600" y="228600"/>
            <a:ext cx="7543800" cy="1295400"/>
          </a:xfrm>
        </p:spPr>
        <p:txBody>
          <a:bodyPr/>
          <a:lstStyle/>
          <a:p>
            <a:r>
              <a:rPr lang="en-US" sz="4000" smtClean="0"/>
              <a:t/>
            </a:r>
            <a:br>
              <a:rPr lang="en-US" sz="4000" smtClean="0"/>
            </a:br>
            <a:r>
              <a:rPr lang="en-US" sz="4000" b="1" smtClean="0"/>
              <a:t>The coins used in colonial America were primarily:</a:t>
            </a:r>
            <a:r>
              <a:rPr lang="en-US" sz="4000" smtClean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31748" name="Rectangle 11"/>
          <p:cNvSpPr>
            <a:spLocks noGrp="1"/>
          </p:cNvSpPr>
          <p:nvPr>
            <p:ph type="subTitle" idx="4294967295"/>
          </p:nvPr>
        </p:nvSpPr>
        <p:spPr>
          <a:xfrm>
            <a:off x="762000" y="2438400"/>
            <a:ext cx="7924800" cy="3581400"/>
          </a:xfrm>
        </p:spPr>
        <p:txBody>
          <a:bodyPr/>
          <a:lstStyle/>
          <a:p>
            <a:pPr marL="609600" indent="-609600" eaLnBrk="1" hangingPunct="1">
              <a:buFontTx/>
              <a:buAutoNum type="alphaLcPeriod"/>
            </a:pPr>
            <a:r>
              <a:rPr lang="en-US" sz="4000" b="1" smtClean="0"/>
              <a:t>British  (Shillings and Pounds)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n-US" sz="4000" b="1" smtClean="0"/>
              <a:t>Spanish (Pieces of Eight)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n-US" sz="4000" b="1" smtClean="0"/>
              <a:t>German (Thalers)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n-US" sz="4000" b="1" smtClean="0"/>
              <a:t>French (Ecus)</a:t>
            </a:r>
          </a:p>
          <a:p>
            <a:pPr marL="609600" indent="-609600" eaLnBrk="1" hangingPunct="1">
              <a:buFontTx/>
              <a:buAutoNum type="alphaLcPeriod"/>
            </a:pPr>
            <a:r>
              <a:rPr lang="en-US" sz="4000" b="1" smtClean="0"/>
              <a:t>Dutch ( Ducatoons)</a:t>
            </a:r>
          </a:p>
          <a:p>
            <a:pPr marL="609600" indent="-609600" eaLnBrk="1" hangingPunct="1">
              <a:buFont typeface="Arial" charset="0"/>
              <a:buNone/>
            </a:pPr>
            <a:endParaRPr lang="en-US" sz="4000" b="1" smtClean="0"/>
          </a:p>
          <a:p>
            <a:pPr marL="609600" indent="-609600" eaLnBrk="1" hangingPunct="1">
              <a:buFontTx/>
              <a:buAutoNum type="alphaLcPeriod"/>
            </a:pPr>
            <a:endParaRPr lang="en-US" sz="4000" b="1" smtClean="0"/>
          </a:p>
        </p:txBody>
      </p:sp>
      <p:pic>
        <p:nvPicPr>
          <p:cNvPr id="804866" name="Picture 2" descr="blockS_wht_80"/>
          <p:cNvPicPr>
            <a:picLocks noGrp="1" noChangeAspect="1" noChangeArrowheads="1"/>
          </p:cNvPicPr>
          <p:nvPr>
            <p:ph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420688"/>
            <a:ext cx="831850" cy="1169987"/>
          </a:xfrm>
          <a:effectLst>
            <a:outerShdw dist="35921" dir="2700000" algn="ctr" rotWithShape="0">
              <a:schemeClr val="bg2"/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Picture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2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28834" name="AutoShape 2"/>
          <p:cNvSpPr>
            <a:spLocks noChangeAspect="1" noChangeArrowheads="1" noTextEdit="1"/>
          </p:cNvSpPr>
          <p:nvPr/>
        </p:nvSpPr>
        <p:spPr bwMode="auto">
          <a:xfrm>
            <a:off x="3581400" y="2133600"/>
            <a:ext cx="19653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148" name="Rectangle 7"/>
          <p:cNvSpPr>
            <a:spLocks noGrp="1"/>
          </p:cNvSpPr>
          <p:nvPr>
            <p:ph type="ctrTitle" idx="4294967295"/>
          </p:nvPr>
        </p:nvSpPr>
        <p:spPr>
          <a:xfrm>
            <a:off x="685800" y="533400"/>
            <a:ext cx="7772400" cy="1470025"/>
          </a:xfrm>
        </p:spPr>
        <p:txBody>
          <a:bodyPr/>
          <a:lstStyle/>
          <a:p>
            <a:r>
              <a:rPr lang="en-US" b="1" smtClean="0"/>
              <a:t>INTERNATIONAL TRADE</a:t>
            </a:r>
          </a:p>
        </p:txBody>
      </p:sp>
      <p:sp>
        <p:nvSpPr>
          <p:cNvPr id="19461" name="Rectangle 8"/>
          <p:cNvSpPr>
            <a:spLocks noGrp="1"/>
          </p:cNvSpPr>
          <p:nvPr>
            <p:ph type="subTitle" idx="4294967295"/>
          </p:nvPr>
        </p:nvSpPr>
        <p:spPr>
          <a:xfrm>
            <a:off x="1371600" y="2514600"/>
            <a:ext cx="6400800" cy="175260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US" sz="3600" b="1" smtClean="0"/>
              <a:t>BASIC FACTS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033" y="1600200"/>
            <a:ext cx="802993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kwach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447800"/>
            <a:ext cx="853440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Title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CB15AC-2006-4F98-8631-57D9C56F6DA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23556" name="Picture 3" descr="zimbabwe-100-billio_780169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3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Picture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2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28834" name="AutoShape 2"/>
          <p:cNvSpPr>
            <a:spLocks noChangeAspect="1" noChangeArrowheads="1" noTextEdit="1"/>
          </p:cNvSpPr>
          <p:nvPr/>
        </p:nvSpPr>
        <p:spPr bwMode="auto">
          <a:xfrm>
            <a:off x="3581400" y="2133600"/>
            <a:ext cx="19653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0724" name="Rectangle 7"/>
          <p:cNvSpPr>
            <a:spLocks noGrp="1"/>
          </p:cNvSpPr>
          <p:nvPr>
            <p:ph type="ctrTitle" idx="4294967295"/>
          </p:nvPr>
        </p:nvSpPr>
        <p:spPr>
          <a:xfrm>
            <a:off x="685800" y="533400"/>
            <a:ext cx="7772400" cy="1470025"/>
          </a:xfrm>
        </p:spPr>
        <p:txBody>
          <a:bodyPr/>
          <a:lstStyle/>
          <a:p>
            <a:r>
              <a:rPr lang="en-US" b="1" smtClean="0"/>
              <a:t>EXCHANGE RATE</a:t>
            </a:r>
          </a:p>
        </p:txBody>
      </p:sp>
      <p:sp>
        <p:nvSpPr>
          <p:cNvPr id="19461" name="Rectangle 8"/>
          <p:cNvSpPr>
            <a:spLocks noGrp="1"/>
          </p:cNvSpPr>
          <p:nvPr>
            <p:ph type="subTitle" idx="4294967295"/>
          </p:nvPr>
        </p:nvSpPr>
        <p:spPr>
          <a:xfrm>
            <a:off x="1371600" y="2514600"/>
            <a:ext cx="6400800" cy="274320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US" b="1" smtClean="0"/>
              <a:t>PRICE (RATIO)OF ONE CURRENCY IN TERMS OF ANOTHER</a:t>
            </a:r>
          </a:p>
          <a:p>
            <a:pPr marL="0" indent="0" algn="ctr">
              <a:buFont typeface="Arial" charset="0"/>
              <a:buNone/>
            </a:pPr>
            <a:r>
              <a:rPr lang="en-US" b="1" smtClean="0"/>
              <a:t>L/$</a:t>
            </a:r>
          </a:p>
          <a:p>
            <a:pPr marL="0" indent="0" algn="ctr">
              <a:buFont typeface="Arial" charset="0"/>
              <a:buNone/>
            </a:pPr>
            <a:r>
              <a:rPr lang="en-US" b="1" smtClean="0"/>
              <a:t>CURRENCY ON BOTTOM KEY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15" y="762000"/>
            <a:ext cx="9108862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Picture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2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28834" name="AutoShape 2"/>
          <p:cNvSpPr>
            <a:spLocks noChangeAspect="1" noChangeArrowheads="1" noTextEdit="1"/>
          </p:cNvSpPr>
          <p:nvPr/>
        </p:nvSpPr>
        <p:spPr bwMode="auto">
          <a:xfrm>
            <a:off x="3581400" y="2133600"/>
            <a:ext cx="19653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5844" name="Rectangle 7"/>
          <p:cNvSpPr>
            <a:spLocks noGrp="1"/>
          </p:cNvSpPr>
          <p:nvPr>
            <p:ph type="ctrTitle" idx="4294967295"/>
          </p:nvPr>
        </p:nvSpPr>
        <p:spPr>
          <a:xfrm>
            <a:off x="685800" y="533400"/>
            <a:ext cx="7772400" cy="1470025"/>
          </a:xfrm>
        </p:spPr>
        <p:txBody>
          <a:bodyPr/>
          <a:lstStyle/>
          <a:p>
            <a:r>
              <a:rPr lang="en-US" b="1" smtClean="0"/>
              <a:t>EFFECT OF FALLING DOLLAR</a:t>
            </a:r>
          </a:p>
        </p:txBody>
      </p:sp>
      <p:sp>
        <p:nvSpPr>
          <p:cNvPr id="19461" name="Rectangle 8"/>
          <p:cNvSpPr>
            <a:spLocks noGrp="1"/>
          </p:cNvSpPr>
          <p:nvPr>
            <p:ph type="subTitle" idx="4294967295"/>
          </p:nvPr>
        </p:nvSpPr>
        <p:spPr>
          <a:xfrm>
            <a:off x="533400" y="2514600"/>
            <a:ext cx="8382000" cy="304800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US" b="1" smtClean="0"/>
              <a:t>MAKES U.S. FIRMS MORE COMPETITIVE INTERNATIONALLY</a:t>
            </a:r>
          </a:p>
          <a:p>
            <a:pPr marL="0" indent="0" algn="ctr">
              <a:buFont typeface="Arial" charset="0"/>
              <a:buNone/>
            </a:pPr>
            <a:r>
              <a:rPr lang="en-US" b="1" smtClean="0"/>
              <a:t>LOWERS PRICE OF U.S. GOODS ABROAD</a:t>
            </a:r>
          </a:p>
          <a:p>
            <a:pPr marL="0" indent="0" algn="ctr">
              <a:buFont typeface="Arial" charset="0"/>
              <a:buNone/>
            </a:pPr>
            <a:r>
              <a:rPr lang="en-US" b="1" smtClean="0"/>
              <a:t>INCREASES PRICE OF IMPORTED GOODS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Picture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28834" name="AutoShape 2"/>
          <p:cNvSpPr>
            <a:spLocks noChangeAspect="1" noChangeArrowheads="1" noTextEdit="1"/>
          </p:cNvSpPr>
          <p:nvPr/>
        </p:nvSpPr>
        <p:spPr bwMode="auto">
          <a:xfrm>
            <a:off x="3581400" y="2133600"/>
            <a:ext cx="19653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172" name="Rectangle 7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r>
              <a:rPr lang="en-US" sz="4000" b="1" smtClean="0"/>
              <a:t>Which of the following is true about the United States and its international trade role?</a:t>
            </a:r>
            <a:br>
              <a:rPr lang="en-US" sz="4000" b="1" smtClean="0"/>
            </a:br>
            <a:endParaRPr lang="en-US" sz="4000" b="1" smtClean="0"/>
          </a:p>
        </p:txBody>
      </p:sp>
      <p:sp>
        <p:nvSpPr>
          <p:cNvPr id="7173" name="Rectangle 8"/>
          <p:cNvSpPr>
            <a:spLocks noGrp="1"/>
          </p:cNvSpPr>
          <p:nvPr>
            <p:ph type="body" sz="half" idx="2"/>
          </p:nvPr>
        </p:nvSpPr>
        <p:spPr>
          <a:xfrm>
            <a:off x="228600" y="2514600"/>
            <a:ext cx="8915400" cy="3611563"/>
          </a:xfrm>
        </p:spPr>
        <p:txBody>
          <a:bodyPr/>
          <a:lstStyle/>
          <a:p>
            <a:pPr marL="533400" indent="-533400" eaLnBrk="1" hangingPunct="1">
              <a:buFontTx/>
              <a:buAutoNum type="alphaLcPeriod"/>
            </a:pPr>
            <a:r>
              <a:rPr lang="en-US" sz="3600" b="1" smtClean="0"/>
              <a:t>The world’s largest exporter in absolute terms</a:t>
            </a:r>
          </a:p>
          <a:p>
            <a:pPr marL="533400" indent="-533400" eaLnBrk="1" hangingPunct="1">
              <a:buFontTx/>
              <a:buAutoNum type="alphaLcPeriod"/>
            </a:pPr>
            <a:r>
              <a:rPr lang="en-US" sz="3600" b="1" smtClean="0"/>
              <a:t>A relatively “closed” economy (X/GDP low)</a:t>
            </a:r>
          </a:p>
          <a:p>
            <a:pPr marL="533400" indent="-533400" eaLnBrk="1" hangingPunct="1">
              <a:buFontTx/>
              <a:buAutoNum type="alphaLcPeriod"/>
            </a:pPr>
            <a:r>
              <a:rPr lang="en-US" sz="3600" b="1" smtClean="0"/>
              <a:t>Largest trading partner is China</a:t>
            </a:r>
          </a:p>
          <a:p>
            <a:pPr marL="533400" indent="-533400" eaLnBrk="1" hangingPunct="1">
              <a:buFontTx/>
              <a:buAutoNum type="alphaLcPeriod"/>
            </a:pPr>
            <a:r>
              <a:rPr lang="en-US" sz="3600" b="1" smtClean="0"/>
              <a:t>Largest trading partner is Mexico</a:t>
            </a:r>
          </a:p>
          <a:p>
            <a:pPr marL="533400" indent="-533400" eaLnBrk="1" hangingPunct="1">
              <a:buFontTx/>
              <a:buAutoNum type="alphaLcPeriod"/>
            </a:pPr>
            <a:r>
              <a:rPr lang="en-US" sz="3600" b="1" smtClean="0"/>
              <a:t>None of the above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Picture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28834" name="AutoShape 2"/>
          <p:cNvSpPr>
            <a:spLocks noChangeAspect="1" noChangeArrowheads="1" noTextEdit="1"/>
          </p:cNvSpPr>
          <p:nvPr/>
        </p:nvSpPr>
        <p:spPr bwMode="auto">
          <a:xfrm>
            <a:off x="3581400" y="2133600"/>
            <a:ext cx="19653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196" name="Rectangle 7"/>
          <p:cNvSpPr>
            <a:spLocks noGrp="1"/>
          </p:cNvSpPr>
          <p:nvPr>
            <p:ph type="ctrTitle" idx="4294967295"/>
          </p:nvPr>
        </p:nvSpPr>
        <p:spPr>
          <a:xfrm>
            <a:off x="685800" y="533400"/>
            <a:ext cx="7772400" cy="1470025"/>
          </a:xfrm>
        </p:spPr>
        <p:txBody>
          <a:bodyPr/>
          <a:lstStyle/>
          <a:p>
            <a:r>
              <a:rPr lang="en-US" b="1" dirty="0" smtClean="0"/>
              <a:t>WORLD EXPORTS – 2009</a:t>
            </a:r>
            <a:br>
              <a:rPr lang="en-US" b="1" dirty="0" smtClean="0"/>
            </a:br>
            <a:r>
              <a:rPr lang="en-US" b="1" dirty="0" smtClean="0"/>
              <a:t>MERCHANDISE</a:t>
            </a:r>
          </a:p>
        </p:txBody>
      </p:sp>
      <p:sp>
        <p:nvSpPr>
          <p:cNvPr id="3078" name="Rectangle 8"/>
          <p:cNvSpPr>
            <a:spLocks noGrp="1"/>
          </p:cNvSpPr>
          <p:nvPr>
            <p:ph type="subTitle" idx="4294967295"/>
          </p:nvPr>
        </p:nvSpPr>
        <p:spPr>
          <a:xfrm>
            <a:off x="1447800" y="2362200"/>
            <a:ext cx="6705600" cy="32766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1</a:t>
            </a:r>
            <a:r>
              <a:rPr lang="en-US" b="1" dirty="0" smtClean="0">
                <a:solidFill>
                  <a:schemeClr val="accent2"/>
                </a:solidFill>
              </a:rPr>
              <a:t>)</a:t>
            </a:r>
            <a:endParaRPr lang="en-US" b="1" dirty="0" smtClean="0"/>
          </a:p>
          <a:p>
            <a:pPr marL="0" indent="0">
              <a:buFont typeface="Arial" charset="0"/>
              <a:buNone/>
            </a:pPr>
            <a:r>
              <a:rPr lang="en-US" b="1" dirty="0" smtClean="0"/>
              <a:t>2)  GERMANY   		    $ 1.11 Trillion</a:t>
            </a:r>
          </a:p>
          <a:p>
            <a:pPr marL="0" indent="0">
              <a:buFont typeface="Arial" charset="0"/>
              <a:buNone/>
            </a:pPr>
            <a:r>
              <a:rPr lang="en-US" b="1" dirty="0" smtClean="0"/>
              <a:t>3)   U.S.		              $ 1.06 Trillion</a:t>
            </a:r>
          </a:p>
          <a:p>
            <a:pPr marL="0" indent="0">
              <a:buFont typeface="Arial" charset="0"/>
              <a:buNone/>
            </a:pPr>
            <a:r>
              <a:rPr lang="en-US" b="1" dirty="0" smtClean="0"/>
              <a:t>4)   JAPAN			    $ 0.58 Trillion</a:t>
            </a:r>
          </a:p>
          <a:p>
            <a:pPr marL="0" indent="0">
              <a:buFont typeface="Arial" charset="0"/>
              <a:buNone/>
            </a:pPr>
            <a:r>
              <a:rPr lang="en-US" b="1" dirty="0" smtClean="0"/>
              <a:t>5)   NETHERLANDS          $ 0.50 Trillion</a:t>
            </a:r>
          </a:p>
          <a:p>
            <a:pPr marL="0" indent="0" algn="ctr">
              <a:buFont typeface="Arial" charset="0"/>
              <a:buNone/>
            </a:pPr>
            <a:endParaRPr lang="en-US" b="1" dirty="0" smtClean="0">
              <a:solidFill>
                <a:schemeClr val="bg1"/>
              </a:solidFill>
            </a:endParaRPr>
          </a:p>
          <a:p>
            <a:pPr marL="0" indent="0" algn="ctr">
              <a:buFont typeface="Arial" charset="0"/>
              <a:buNone/>
            </a:pPr>
            <a:endParaRPr lang="en-US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Picture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28834" name="AutoShape 2"/>
          <p:cNvSpPr>
            <a:spLocks noChangeAspect="1" noChangeArrowheads="1" noTextEdit="1"/>
          </p:cNvSpPr>
          <p:nvPr/>
        </p:nvSpPr>
        <p:spPr bwMode="auto">
          <a:xfrm>
            <a:off x="3581400" y="2133600"/>
            <a:ext cx="19653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172" name="Rectangle 7"/>
          <p:cNvSpPr>
            <a:spLocks noGrp="1"/>
          </p:cNvSpPr>
          <p:nvPr>
            <p:ph type="ctrTitle" idx="4294967295"/>
          </p:nvPr>
        </p:nvSpPr>
        <p:spPr>
          <a:xfrm>
            <a:off x="0" y="533400"/>
            <a:ext cx="8915400" cy="1470025"/>
          </a:xfrm>
        </p:spPr>
        <p:txBody>
          <a:bodyPr/>
          <a:lstStyle/>
          <a:p>
            <a:r>
              <a:rPr lang="en-US" sz="6000" b="1" smtClean="0">
                <a:solidFill>
                  <a:srgbClr val="000000"/>
                </a:solidFill>
              </a:rPr>
              <a:t>OPENNNESS</a:t>
            </a:r>
            <a:endParaRPr lang="en-US" b="1" smtClean="0">
              <a:solidFill>
                <a:srgbClr val="000000"/>
              </a:solidFill>
            </a:endParaRPr>
          </a:p>
        </p:txBody>
      </p:sp>
      <p:sp>
        <p:nvSpPr>
          <p:cNvPr id="3078" name="Rectangle 8"/>
          <p:cNvSpPr>
            <a:spLocks noGrp="1"/>
          </p:cNvSpPr>
          <p:nvPr>
            <p:ph type="subTitle" idx="4294967295"/>
          </p:nvPr>
        </p:nvSpPr>
        <p:spPr>
          <a:xfrm>
            <a:off x="0" y="2362200"/>
            <a:ext cx="8915400" cy="32766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b="1" smtClean="0">
                <a:solidFill>
                  <a:srgbClr val="000000"/>
                </a:solidFill>
              </a:rPr>
              <a:t>     </a:t>
            </a:r>
          </a:p>
          <a:p>
            <a:pPr marL="0" indent="0" algn="ctr">
              <a:buFontTx/>
              <a:buNone/>
            </a:pPr>
            <a:r>
              <a:rPr lang="en-US" sz="4400" b="1" smtClean="0">
                <a:solidFill>
                  <a:srgbClr val="000000"/>
                </a:solidFill>
              </a:rPr>
              <a:t>MEASURE</a:t>
            </a:r>
          </a:p>
          <a:p>
            <a:pPr marL="0" indent="0" algn="ctr">
              <a:buFontTx/>
              <a:buNone/>
            </a:pPr>
            <a:r>
              <a:rPr lang="en-US" sz="4400" b="1" smtClean="0">
                <a:solidFill>
                  <a:srgbClr val="000000"/>
                </a:solidFill>
              </a:rPr>
              <a:t>EXPORTS/GROSS DOMESTIC PRODUCT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Picture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28834" name="AutoShape 2"/>
          <p:cNvSpPr>
            <a:spLocks noChangeAspect="1" noChangeArrowheads="1" noTextEdit="1"/>
          </p:cNvSpPr>
          <p:nvPr/>
        </p:nvSpPr>
        <p:spPr bwMode="auto">
          <a:xfrm>
            <a:off x="3581400" y="2133600"/>
            <a:ext cx="19653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220" name="Rectangle 7"/>
          <p:cNvSpPr>
            <a:spLocks noGrp="1"/>
          </p:cNvSpPr>
          <p:nvPr>
            <p:ph type="ctrTitle" idx="4294967295"/>
          </p:nvPr>
        </p:nvSpPr>
        <p:spPr>
          <a:xfrm>
            <a:off x="685800" y="228600"/>
            <a:ext cx="7772400" cy="1470025"/>
          </a:xfrm>
        </p:spPr>
        <p:txBody>
          <a:bodyPr/>
          <a:lstStyle/>
          <a:p>
            <a:r>
              <a:rPr lang="en-US" sz="4800" b="1" smtClean="0"/>
              <a:t>EXPORTS/GDP</a:t>
            </a:r>
          </a:p>
        </p:txBody>
      </p:sp>
      <p:sp>
        <p:nvSpPr>
          <p:cNvPr id="87045" name="Rectangle 8"/>
          <p:cNvSpPr>
            <a:spLocks noGrp="1"/>
          </p:cNvSpPr>
          <p:nvPr>
            <p:ph type="subTitle" idx="4294967295"/>
          </p:nvPr>
        </p:nvSpPr>
        <p:spPr>
          <a:xfrm>
            <a:off x="1295400" y="1828800"/>
            <a:ext cx="6781800" cy="3733800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en-US" sz="2800" dirty="0" smtClean="0"/>
              <a:t>           </a:t>
            </a:r>
            <a:r>
              <a:rPr lang="en-US" sz="3600" b="1" dirty="0" smtClean="0"/>
              <a:t>GERMANY	                 37%</a:t>
            </a: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en-US" sz="3600" b="1" dirty="0" smtClean="0"/>
              <a:t>         CANADA                           36%</a:t>
            </a: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en-US" sz="3600" b="1" dirty="0" smtClean="0"/>
              <a:t>         CHINA		                 36%</a:t>
            </a: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en-US" sz="3600" b="1" dirty="0" smtClean="0">
                <a:solidFill>
                  <a:schemeClr val="accent2"/>
                </a:solidFill>
              </a:rPr>
              <a:t>         WORLD AVERAGE           25%</a:t>
            </a: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en-US" sz="3600" b="1" dirty="0" smtClean="0"/>
              <a:t>         JAPAN			        12%</a:t>
            </a:r>
          </a:p>
          <a:p>
            <a:pPr marL="0" indent="0">
              <a:lnSpc>
                <a:spcPct val="90000"/>
              </a:lnSpc>
              <a:buFont typeface="Arial" charset="0"/>
              <a:buNone/>
            </a:pPr>
            <a:r>
              <a:rPr lang="en-US" sz="3600" b="1" dirty="0" smtClean="0"/>
              <a:t>         UNITED STATES                </a:t>
            </a:r>
            <a:r>
              <a:rPr lang="en-US" sz="3600" b="1" dirty="0" smtClean="0"/>
              <a:t>___</a:t>
            </a:r>
            <a:endParaRPr lang="en-US" sz="3600" b="1" dirty="0" smtClean="0"/>
          </a:p>
          <a:p>
            <a:pPr marL="0" indent="0" algn="ctr">
              <a:lnSpc>
                <a:spcPct val="90000"/>
              </a:lnSpc>
              <a:buFont typeface="Arial" charset="0"/>
              <a:buNone/>
            </a:pPr>
            <a:endParaRPr lang="en-US" sz="36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7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7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70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70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70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70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70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70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70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70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Picture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28834" name="AutoShape 2"/>
          <p:cNvSpPr>
            <a:spLocks noChangeAspect="1" noChangeArrowheads="1" noTextEdit="1"/>
          </p:cNvSpPr>
          <p:nvPr/>
        </p:nvSpPr>
        <p:spPr bwMode="auto">
          <a:xfrm>
            <a:off x="3581400" y="2133600"/>
            <a:ext cx="19653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0244" name="Rectangle 7"/>
          <p:cNvSpPr>
            <a:spLocks noGrp="1"/>
          </p:cNvSpPr>
          <p:nvPr>
            <p:ph type="ctrTitle" idx="4294967295"/>
          </p:nvPr>
        </p:nvSpPr>
        <p:spPr>
          <a:xfrm>
            <a:off x="685800" y="533400"/>
            <a:ext cx="7772400" cy="1470025"/>
          </a:xfrm>
        </p:spPr>
        <p:txBody>
          <a:bodyPr/>
          <a:lstStyle/>
          <a:p>
            <a:r>
              <a:rPr lang="en-US" sz="4800" b="1" smtClean="0"/>
              <a:t>U.S TRADING PARTNERS </a:t>
            </a:r>
            <a:br>
              <a:rPr lang="en-US" sz="4800" b="1" smtClean="0"/>
            </a:br>
            <a:endParaRPr lang="en-US" sz="4800" b="1" smtClean="0"/>
          </a:p>
        </p:txBody>
      </p:sp>
      <p:sp>
        <p:nvSpPr>
          <p:cNvPr id="7173" name="Rectangle 8"/>
          <p:cNvSpPr>
            <a:spLocks noGrp="1"/>
          </p:cNvSpPr>
          <p:nvPr>
            <p:ph type="subTitle" idx="4294967295"/>
          </p:nvPr>
        </p:nvSpPr>
        <p:spPr>
          <a:xfrm>
            <a:off x="1371600" y="2438400"/>
            <a:ext cx="6400800" cy="32766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sz="3600" b="1" smtClean="0"/>
              <a:t>         </a:t>
            </a:r>
            <a:endParaRPr lang="en-US" sz="2800" b="1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Picture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28834" name="AutoShape 2"/>
          <p:cNvSpPr>
            <a:spLocks noChangeAspect="1" noChangeArrowheads="1" noTextEdit="1"/>
          </p:cNvSpPr>
          <p:nvPr/>
        </p:nvSpPr>
        <p:spPr bwMode="auto">
          <a:xfrm>
            <a:off x="3581400" y="2133600"/>
            <a:ext cx="19653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1508" name="Rectangle 7"/>
          <p:cNvSpPr>
            <a:spLocks noGrp="1"/>
          </p:cNvSpPr>
          <p:nvPr>
            <p:ph type="ctrTitle" idx="4294967295"/>
          </p:nvPr>
        </p:nvSpPr>
        <p:spPr>
          <a:xfrm>
            <a:off x="685800" y="533400"/>
            <a:ext cx="7772400" cy="1470025"/>
          </a:xfrm>
        </p:spPr>
        <p:txBody>
          <a:bodyPr/>
          <a:lstStyle/>
          <a:p>
            <a:r>
              <a:rPr lang="en-US" sz="4800" b="1" smtClean="0">
                <a:solidFill>
                  <a:srgbClr val="000000"/>
                </a:solidFill>
              </a:rPr>
              <a:t>U.S TRADING PARTNERS </a:t>
            </a:r>
            <a:br>
              <a:rPr lang="en-US" sz="4800" b="1" smtClean="0">
                <a:solidFill>
                  <a:srgbClr val="000000"/>
                </a:solidFill>
              </a:rPr>
            </a:br>
            <a:r>
              <a:rPr lang="en-US" sz="4800" b="1" smtClean="0">
                <a:solidFill>
                  <a:srgbClr val="000000"/>
                </a:solidFill>
              </a:rPr>
              <a:t>(Percent of US Exports)</a:t>
            </a:r>
            <a:br>
              <a:rPr lang="en-US" sz="4800" b="1" smtClean="0">
                <a:solidFill>
                  <a:srgbClr val="000000"/>
                </a:solidFill>
              </a:rPr>
            </a:br>
            <a:r>
              <a:rPr lang="en-US" sz="4800" b="1" smtClean="0">
                <a:solidFill>
                  <a:srgbClr val="000000"/>
                </a:solidFill>
              </a:rPr>
              <a:t>2009</a:t>
            </a:r>
          </a:p>
        </p:txBody>
      </p:sp>
      <p:sp>
        <p:nvSpPr>
          <p:cNvPr id="7173" name="Rectangle 8"/>
          <p:cNvSpPr>
            <a:spLocks noGrp="1"/>
          </p:cNvSpPr>
          <p:nvPr>
            <p:ph type="subTitle" idx="4294967295"/>
          </p:nvPr>
        </p:nvSpPr>
        <p:spPr>
          <a:xfrm>
            <a:off x="0" y="2438400"/>
            <a:ext cx="9144000" cy="44196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3600" b="1" dirty="0" smtClean="0">
                <a:solidFill>
                  <a:srgbClr val="000000"/>
                </a:solidFill>
              </a:rPr>
              <a:t>         </a:t>
            </a:r>
            <a:r>
              <a:rPr lang="en-US" sz="3600" b="1" dirty="0" smtClean="0">
                <a:solidFill>
                  <a:srgbClr val="C00000"/>
                </a:solidFill>
              </a:rPr>
              <a:t>1)    </a:t>
            </a:r>
            <a:endParaRPr lang="en-US" sz="3600" b="1" dirty="0" smtClean="0">
              <a:solidFill>
                <a:srgbClr val="C00000"/>
              </a:solidFill>
            </a:endParaRPr>
          </a:p>
          <a:p>
            <a:pPr marL="0" indent="0">
              <a:buFontTx/>
              <a:buNone/>
            </a:pPr>
            <a:r>
              <a:rPr lang="en-US" sz="3600" b="1" dirty="0" smtClean="0">
                <a:solidFill>
                  <a:srgbClr val="000000"/>
                </a:solidFill>
              </a:rPr>
              <a:t>         MEXICO                            12 %</a:t>
            </a:r>
          </a:p>
          <a:p>
            <a:pPr marL="0" indent="0">
              <a:buFontTx/>
              <a:buNone/>
            </a:pPr>
            <a:r>
              <a:rPr lang="en-US" sz="3600" b="1" dirty="0" smtClean="0">
                <a:solidFill>
                  <a:srgbClr val="000000"/>
                </a:solidFill>
              </a:rPr>
              <a:t>         CHINA			   </a:t>
            </a:r>
            <a:r>
              <a:rPr lang="en-US" sz="3600" b="1" dirty="0" smtClean="0">
                <a:solidFill>
                  <a:srgbClr val="000000"/>
                </a:solidFill>
              </a:rPr>
              <a:t>      </a:t>
            </a:r>
            <a:r>
              <a:rPr lang="en-US" sz="3600" b="1" dirty="0" smtClean="0">
                <a:solidFill>
                  <a:srgbClr val="000000"/>
                </a:solidFill>
              </a:rPr>
              <a:t>6 %  </a:t>
            </a:r>
          </a:p>
          <a:p>
            <a:pPr marL="0" indent="0">
              <a:buFontTx/>
              <a:buNone/>
            </a:pPr>
            <a:r>
              <a:rPr lang="en-US" sz="3600" b="1" dirty="0" smtClean="0">
                <a:solidFill>
                  <a:srgbClr val="000000"/>
                </a:solidFill>
              </a:rPr>
              <a:t>         JAPAN 			         5 %</a:t>
            </a:r>
          </a:p>
          <a:p>
            <a:pPr marL="0" indent="0">
              <a:buFontTx/>
              <a:buNone/>
            </a:pPr>
            <a:r>
              <a:rPr lang="en-US" sz="3600" b="1" dirty="0" smtClean="0">
                <a:solidFill>
                  <a:srgbClr val="000000"/>
                </a:solidFill>
              </a:rPr>
              <a:t>         U.K.                                    4 %</a:t>
            </a:r>
          </a:p>
          <a:p>
            <a:pPr marL="0" indent="0">
              <a:buFontTx/>
              <a:buNone/>
            </a:pPr>
            <a:r>
              <a:rPr lang="en-US" sz="3600" b="1" dirty="0" smtClean="0">
                <a:solidFill>
                  <a:srgbClr val="000000"/>
                </a:solidFill>
              </a:rPr>
              <a:t>         GERMANY                         4%</a:t>
            </a:r>
          </a:p>
          <a:p>
            <a:pPr marL="0" indent="0">
              <a:buFontTx/>
              <a:buNone/>
            </a:pPr>
            <a:endParaRPr lang="en-US" b="1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3762</TotalTime>
  <Words>409</Words>
  <Application>Microsoft Office PowerPoint</Application>
  <PresentationFormat>On-screen Show (4:3)</PresentationFormat>
  <Paragraphs>152</Paragraphs>
  <Slides>35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Slide 1</vt:lpstr>
      <vt:lpstr>Slide 2</vt:lpstr>
      <vt:lpstr>INTERNATIONAL TRADE</vt:lpstr>
      <vt:lpstr>Which of the following is true about the United States and its international trade role? </vt:lpstr>
      <vt:lpstr>WORLD EXPORTS – 2009 MERCHANDISE</vt:lpstr>
      <vt:lpstr>OPENNNESS</vt:lpstr>
      <vt:lpstr>EXPORTS/GDP</vt:lpstr>
      <vt:lpstr>U.S TRADING PARTNERS  </vt:lpstr>
      <vt:lpstr>U.S TRADING PARTNERS  (Percent of US Exports) 2009</vt:lpstr>
      <vt:lpstr>Which of the following is true about the United States and its international trade role? </vt:lpstr>
      <vt:lpstr>GLOBALIZATION</vt:lpstr>
      <vt:lpstr>Slide 12</vt:lpstr>
      <vt:lpstr>GROWTH SINCE 1950</vt:lpstr>
      <vt:lpstr>Recent Period</vt:lpstr>
      <vt:lpstr>GLOBALIZATION</vt:lpstr>
      <vt:lpstr>PRIMARY DRIVING FORCES OF RECENT WAVE OF GLOBALIZATION</vt:lpstr>
      <vt:lpstr>Slide 17</vt:lpstr>
      <vt:lpstr>Effect on U.S. Household</vt:lpstr>
      <vt:lpstr>2. TECHNOLOGICAL CHANGE</vt:lpstr>
      <vt:lpstr>3. EMERGENCE OF NEW COUNTRIES</vt:lpstr>
      <vt:lpstr>EFFECT ON JOBS</vt:lpstr>
      <vt:lpstr>EFFECT ON TRADE BALANCE</vt:lpstr>
      <vt:lpstr>U.S. FOREIGN TRADE DEFICIT 2010</vt:lpstr>
      <vt:lpstr>INTERNATIONAL ACCOUNTING</vt:lpstr>
      <vt:lpstr>INTERNATIONAL ACCOUNTING</vt:lpstr>
      <vt:lpstr>Slide 26</vt:lpstr>
      <vt:lpstr>INTERNATIONAL FINANCE</vt:lpstr>
      <vt:lpstr> :</vt:lpstr>
      <vt:lpstr> The coins used in colonial America were primarily::</vt:lpstr>
      <vt:lpstr>Slide 30</vt:lpstr>
      <vt:lpstr>Slide 31</vt:lpstr>
      <vt:lpstr>Slide 32</vt:lpstr>
      <vt:lpstr>EXCHANGE RATE</vt:lpstr>
      <vt:lpstr>Slide 34</vt:lpstr>
      <vt:lpstr>EFFECT OF FALLING DOLLAR</vt:lpstr>
    </vt:vector>
  </TitlesOfParts>
  <Company>University Relations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mcneabri</dc:creator>
  <cp:lastModifiedBy>liedhol1</cp:lastModifiedBy>
  <cp:revision>40</cp:revision>
  <dcterms:created xsi:type="dcterms:W3CDTF">2007-08-16T13:01:45Z</dcterms:created>
  <dcterms:modified xsi:type="dcterms:W3CDTF">2011-05-16T15:37:58Z</dcterms:modified>
</cp:coreProperties>
</file>