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Default Extension="wmf" ContentType="image/x-wmf"/>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notesSlides/notesSlide20.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2"/>
  </p:notesMasterIdLst>
  <p:handoutMasterIdLst>
    <p:handoutMasterId r:id="rId33"/>
  </p:handoutMasterIdLst>
  <p:sldIdLst>
    <p:sldId id="445" r:id="rId2"/>
    <p:sldId id="519" r:id="rId3"/>
    <p:sldId id="521" r:id="rId4"/>
    <p:sldId id="551" r:id="rId5"/>
    <p:sldId id="549" r:id="rId6"/>
    <p:sldId id="550" r:id="rId7"/>
    <p:sldId id="552" r:id="rId8"/>
    <p:sldId id="490" r:id="rId9"/>
    <p:sldId id="523" r:id="rId10"/>
    <p:sldId id="447" r:id="rId11"/>
    <p:sldId id="448" r:id="rId12"/>
    <p:sldId id="547" r:id="rId13"/>
    <p:sldId id="481" r:id="rId14"/>
    <p:sldId id="524" r:id="rId15"/>
    <p:sldId id="542" r:id="rId16"/>
    <p:sldId id="543" r:id="rId17"/>
    <p:sldId id="541" r:id="rId18"/>
    <p:sldId id="525" r:id="rId19"/>
    <p:sldId id="537" r:id="rId20"/>
    <p:sldId id="538" r:id="rId21"/>
    <p:sldId id="526" r:id="rId22"/>
    <p:sldId id="497" r:id="rId23"/>
    <p:sldId id="498" r:id="rId24"/>
    <p:sldId id="488" r:id="rId25"/>
    <p:sldId id="499" r:id="rId26"/>
    <p:sldId id="532" r:id="rId27"/>
    <p:sldId id="544" r:id="rId28"/>
    <p:sldId id="545" r:id="rId29"/>
    <p:sldId id="546" r:id="rId30"/>
    <p:sldId id="270" r:id="rId3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3" scaleToFitPaper="1" frameSlides="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502" autoAdjust="0"/>
    <p:restoredTop sz="72432" autoAdjust="0"/>
  </p:normalViewPr>
  <p:slideViewPr>
    <p:cSldViewPr snapToGrid="0" snapToObjects="1">
      <p:cViewPr>
        <p:scale>
          <a:sx n="75" d="100"/>
          <a:sy n="75" d="100"/>
        </p:scale>
        <p:origin x="-1136" y="-168"/>
      </p:cViewPr>
      <p:guideLst>
        <p:guide orient="horz" pos="2160"/>
        <p:guide pos="312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presProps" Target="presProps.xml"/><Relationship Id="rId31" Type="http://schemas.openxmlformats.org/officeDocument/2006/relationships/slide" Target="slides/slide30.xml"/><Relationship Id="rId34" Type="http://schemas.openxmlformats.org/officeDocument/2006/relationships/printerSettings" Target="printerSettings/printerSettings1.bin"/><Relationship Id="rId7" Type="http://schemas.openxmlformats.org/officeDocument/2006/relationships/slide" Target="slides/slide6.xml"/><Relationship Id="rId36"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notesMaster" Target="notesMasters/notesMaster1.xml"/><Relationship Id="rId3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tableStyles" Target="tableStyles.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F7BCF0-F4E5-4841-AC45-14F174A62A89}" type="datetimeFigureOut">
              <a:rPr lang="en-US" smtClean="0"/>
              <a:pPr/>
              <a:t>6/6/11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55600F-C345-BA42-9E5C-13AE88EC6143}"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8FCEEA-282B-1349-8061-183A077EA316}" type="datetimeFigureOut">
              <a:rPr lang="en-US" smtClean="0"/>
              <a:pPr/>
              <a:t>6/6/11</a:t>
            </a:fld>
            <a:endParaRPr lang="en-US" dirty="0"/>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7E81D6-009E-9A47-94C1-828F2B33B24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5506"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0574" tIns="45287" rIns="90574" bIns="45287" anchor="b">
            <a:prstTxWarp prst="textNoShape">
              <a:avLst/>
            </a:prstTxWarp>
          </a:bodyPr>
          <a:lstStyle/>
          <a:p>
            <a:pPr algn="r" defTabSz="906648">
              <a:spcBef>
                <a:spcPct val="0"/>
              </a:spcBef>
            </a:pPr>
            <a:fld id="{3EB18F83-594F-AC41-A9D3-9EC5895B6247}" type="slidenum">
              <a:rPr lang="en-US">
                <a:solidFill>
                  <a:schemeClr val="tx1"/>
                </a:solidFill>
              </a:rPr>
              <a:pPr algn="r" defTabSz="906648">
                <a:spcBef>
                  <a:spcPct val="0"/>
                </a:spcBef>
              </a:pPr>
              <a:t>1</a:t>
            </a:fld>
            <a:endParaRPr lang="en-US" dirty="0">
              <a:solidFill>
                <a:schemeClr val="tx1"/>
              </a:solidFill>
            </a:endParaRPr>
          </a:p>
        </p:txBody>
      </p:sp>
      <p:sp>
        <p:nvSpPr>
          <p:cNvPr id="405507" name="Rectangle 2"/>
          <p:cNvSpPr>
            <a:spLocks noGrp="1" noRot="1" noChangeAspect="1" noChangeArrowheads="1" noTextEdit="1"/>
          </p:cNvSpPr>
          <p:nvPr>
            <p:ph type="sldImg"/>
          </p:nvPr>
        </p:nvSpPr>
        <p:spPr>
          <a:xfrm>
            <a:off x="952500" y="685800"/>
            <a:ext cx="4953000" cy="3429000"/>
          </a:xfrm>
          <a:ln/>
        </p:spPr>
      </p:sp>
      <p:sp>
        <p:nvSpPr>
          <p:cNvPr id="405508" name="Rectangle 3"/>
          <p:cNvSpPr>
            <a:spLocks noGrp="1" noChangeArrowheads="1"/>
          </p:cNvSpPr>
          <p:nvPr>
            <p:ph type="body" idx="1"/>
          </p:nvPr>
        </p:nvSpPr>
        <p:spPr>
          <a:noFill/>
          <a:ln/>
        </p:spPr>
        <p:txBody>
          <a:bodyPr/>
          <a:lstStyle/>
          <a:p>
            <a:pPr eaLnBrk="1" hangingPunct="1"/>
            <a:r>
              <a:rPr lang="en-US" dirty="0" smtClean="0">
                <a:latin typeface="Arial" pitchFamily="-110" charset="0"/>
              </a:rPr>
              <a:t>Our</a:t>
            </a:r>
            <a:r>
              <a:rPr lang="en-US" baseline="0" dirty="0" smtClean="0">
                <a:latin typeface="Arial" pitchFamily="-110" charset="0"/>
              </a:rPr>
              <a:t> </a:t>
            </a:r>
            <a:r>
              <a:rPr lang="en-US" baseline="0" dirty="0" err="1" smtClean="0">
                <a:latin typeface="Arial" pitchFamily="-110" charset="0"/>
              </a:rPr>
              <a:t>fam</a:t>
            </a:r>
            <a:r>
              <a:rPr lang="en-US" baseline="0" dirty="0" smtClean="0">
                <a:latin typeface="Arial" pitchFamily="-110" charset="0"/>
              </a:rPr>
              <a:t> moved to GR about 7 years ago and at the risk of offending those of you native to </a:t>
            </a:r>
            <a:r>
              <a:rPr lang="en-US" baseline="0" dirty="0" err="1" smtClean="0">
                <a:latin typeface="Arial" pitchFamily="-110" charset="0"/>
              </a:rPr>
              <a:t>W.Mich</a:t>
            </a:r>
            <a:r>
              <a:rPr lang="en-US" baseline="0" dirty="0" smtClean="0">
                <a:latin typeface="Arial" pitchFamily="-110" charset="0"/>
              </a:rPr>
              <a:t>, I came here a bit kicking and screaming…</a:t>
            </a:r>
          </a:p>
          <a:p>
            <a:pPr eaLnBrk="1" hangingPunct="1"/>
            <a:r>
              <a:rPr lang="en-US" baseline="0" dirty="0" smtClean="0">
                <a:latin typeface="Arial" pitchFamily="-110" charset="0"/>
              </a:rPr>
              <a:t>But as Nancy was introducing me this morning, I was reminded of the contrast to how I was introduced at a speaking engagement in DC last yr</a:t>
            </a:r>
          </a:p>
          <a:p>
            <a:pPr eaLnBrk="1" hangingPunct="1"/>
            <a:r>
              <a:rPr lang="en-US" baseline="0" dirty="0" smtClean="0">
                <a:latin typeface="Arial" pitchFamily="-110" charset="0"/>
              </a:rPr>
              <a:t>	--”Our speaker…”</a:t>
            </a:r>
          </a:p>
          <a:p>
            <a:pPr eaLnBrk="1" hangingPunct="1"/>
            <a:r>
              <a:rPr lang="en-US" baseline="0" dirty="0" smtClean="0">
                <a:latin typeface="Arial" pitchFamily="-110" charset="0"/>
              </a:rPr>
              <a:t>	--kind of like when someone rips on your ext family—ok for me but not for you</a:t>
            </a:r>
          </a:p>
          <a:p>
            <a:pPr eaLnBrk="1" hangingPunct="1"/>
            <a:r>
              <a:rPr lang="en-US" baseline="0" dirty="0" smtClean="0">
                <a:latin typeface="Arial" pitchFamily="-110" charset="0"/>
              </a:rPr>
              <a:t>	--couldn’t resist defending GR…home to international companies like Amway &amp; Steelcase; Kentwood public schools</a:t>
            </a:r>
          </a:p>
          <a:p>
            <a:pPr eaLnBrk="1" hangingPunct="1"/>
            <a:endParaRPr lang="en-US" baseline="0" dirty="0" smtClean="0">
              <a:latin typeface="Arial" pitchFamily="-110"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Want to briefly describe for you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four capabilities that consistently emerge among individuals who are effective in culturally diverse situations: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List them here and then say a few things about each of them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47E81D6-009E-9A47-94C1-828F2B33B244}"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a:xfrm>
            <a:off x="952500" y="685800"/>
            <a:ext cx="4953000" cy="3429000"/>
          </a:xfrm>
          <a:ln/>
        </p:spPr>
      </p:sp>
      <p:sp>
        <p:nvSpPr>
          <p:cNvPr id="62467" name="Notes Placeholder 2"/>
          <p:cNvSpPr>
            <a:spLocks noGrp="1"/>
          </p:cNvSpPr>
          <p:nvPr>
            <p:ph type="body" idx="1"/>
          </p:nvPr>
        </p:nvSpPr>
        <p:spPr>
          <a:noFill/>
          <a:ln/>
        </p:spPr>
        <p:txBody>
          <a:bodyPr/>
          <a:lstStyle/>
          <a:p>
            <a:r>
              <a:rPr lang="en-US" dirty="0" smtClean="0">
                <a:latin typeface="Arial" charset="0"/>
                <a:ea typeface="ＭＳ Ｐゴシック" charset="-128"/>
                <a:cs typeface="ＭＳ Ｐゴシック" charset="-128"/>
              </a:rPr>
              <a:t>This is the driver of the other 3—corporate has to be motivated to see why the expense of assessment and development is worthwhile</a:t>
            </a:r>
          </a:p>
          <a:p>
            <a:r>
              <a:rPr lang="en-US" dirty="0" smtClean="0">
                <a:latin typeface="Arial" charset="0"/>
                <a:ea typeface="ＭＳ Ｐゴシック" charset="-128"/>
                <a:cs typeface="ＭＳ Ｐゴシック" charset="-128"/>
              </a:rPr>
              <a:t>Associates need to see how this ties in with their personal and work-related goals</a:t>
            </a:r>
          </a:p>
        </p:txBody>
      </p:sp>
      <p:sp>
        <p:nvSpPr>
          <p:cNvPr id="62468" name="Slide Number Placeholder 3"/>
          <p:cNvSpPr>
            <a:spLocks noGrp="1"/>
          </p:cNvSpPr>
          <p:nvPr>
            <p:ph type="sldNum" sz="quarter" idx="5"/>
          </p:nvPr>
        </p:nvSpPr>
        <p:spPr>
          <a:noFill/>
        </p:spPr>
        <p:txBody>
          <a:bodyPr/>
          <a:lstStyle/>
          <a:p>
            <a:fld id="{BEC4B34E-73B1-DD44-AD84-71A0EBFA9C6F}" type="slidenum">
              <a:rPr lang="en-US" smtClean="0">
                <a:latin typeface="Arial" charset="0"/>
                <a:ea typeface="ＭＳ Ｐゴシック" charset="-128"/>
                <a:cs typeface="ＭＳ Ｐゴシック" charset="-128"/>
              </a:rPr>
              <a:pPr/>
              <a:t>13</a:t>
            </a:fld>
            <a:endParaRPr lang="en-US" dirty="0" smtClean="0">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a:ln/>
        </p:spPr>
      </p:sp>
      <p:sp>
        <p:nvSpPr>
          <p:cNvPr id="86019" name="Notes Placeholder 2"/>
          <p:cNvSpPr>
            <a:spLocks noGrp="1"/>
          </p:cNvSpPr>
          <p:nvPr>
            <p:ph type="body" idx="1"/>
          </p:nvPr>
        </p:nvSpPr>
        <p:spPr>
          <a:noFill/>
          <a:ln/>
        </p:spPr>
        <p:txBody>
          <a:bodyPr/>
          <a:lstStyle/>
          <a:p>
            <a:r>
              <a:rPr lang="en-US" smtClean="0">
                <a:latin typeface="Arial" charset="0"/>
                <a:ea typeface="ＭＳ Ｐゴシック" charset="-128"/>
                <a:cs typeface="ＭＳ Ｐゴシック" charset="-128"/>
              </a:rPr>
              <a:t>Most typical part</a:t>
            </a:r>
          </a:p>
        </p:txBody>
      </p:sp>
      <p:sp>
        <p:nvSpPr>
          <p:cNvPr id="86020" name="Slide Number Placeholder 3"/>
          <p:cNvSpPr>
            <a:spLocks noGrp="1"/>
          </p:cNvSpPr>
          <p:nvPr>
            <p:ph type="sldNum" sz="quarter" idx="5"/>
          </p:nvPr>
        </p:nvSpPr>
        <p:spPr>
          <a:noFill/>
        </p:spPr>
        <p:txBody>
          <a:bodyPr/>
          <a:lstStyle/>
          <a:p>
            <a:fld id="{39C14754-F9B8-C34C-9D90-680B4CF2BFE3}" type="slidenum">
              <a:rPr lang="en-US" smtClean="0">
                <a:latin typeface="Arial" charset="0"/>
                <a:ea typeface="ＭＳ Ｐゴシック" charset="-128"/>
                <a:cs typeface="ＭＳ Ｐゴシック" charset="-128"/>
              </a:rPr>
              <a:pPr/>
              <a:t>14</a:t>
            </a:fld>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6E90A53-B204-BB4E-A0A5-F9FF70677E80}" type="slidenum">
              <a:rPr lang="en-US">
                <a:latin typeface="Arial" charset="0"/>
                <a:ea typeface="ＭＳ Ｐゴシック" charset="-128"/>
                <a:cs typeface="ＭＳ Ｐゴシック" charset="-128"/>
              </a:rPr>
              <a:pPr/>
              <a:t>16</a:t>
            </a:fld>
            <a:endParaRPr lang="en-US">
              <a:latin typeface="Arial" charset="0"/>
              <a:ea typeface="ＭＳ Ｐゴシック" charset="-128"/>
              <a:cs typeface="ＭＳ Ｐゴシック" charset="-128"/>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marL="685800" lvl="1" indent="-228600"/>
            <a:r>
              <a:rPr lang="en-GB" dirty="0" smtClean="0">
                <a:latin typeface="Arial" charset="0"/>
                <a:ea typeface="ＭＳ Ｐゴシック" charset="-128"/>
                <a:cs typeface="ＭＳ Ｐゴシック" charset="-128"/>
              </a:rPr>
              <a:t>1        84  (</a:t>
            </a:r>
            <a:r>
              <a:rPr lang="en-GB" dirty="0" err="1" smtClean="0">
                <a:latin typeface="Arial" charset="0"/>
                <a:ea typeface="ＭＳ Ｐゴシック" charset="-128"/>
                <a:cs typeface="ＭＳ Ｐゴシック" charset="-128"/>
              </a:rPr>
              <a:t>avg</a:t>
            </a:r>
            <a:r>
              <a:rPr lang="en-GB" dirty="0" smtClean="0">
                <a:latin typeface="Arial" charset="0"/>
                <a:ea typeface="ＭＳ Ｐゴシック" charset="-128"/>
                <a:cs typeface="ＭＳ Ｐゴシック" charset="-128"/>
              </a:rPr>
              <a:t> 35)</a:t>
            </a:r>
          </a:p>
          <a:p>
            <a:pPr marL="228600" indent="-228600"/>
            <a:r>
              <a:rPr lang="en-GB" b="1" dirty="0" smtClean="0">
                <a:latin typeface="Arial" charset="0"/>
                <a:ea typeface="ＭＳ Ｐゴシック" charset="-128"/>
                <a:cs typeface="ＭＳ Ｐゴシック" charset="-128"/>
              </a:rPr>
              <a:t>China, India, Malaysia</a:t>
            </a:r>
            <a:r>
              <a:rPr lang="en-GB" dirty="0" smtClean="0">
                <a:latin typeface="Arial" charset="0"/>
                <a:ea typeface="ＭＳ Ｐゴシック" charset="-128"/>
                <a:cs typeface="ＭＳ Ｐゴシック" charset="-128"/>
              </a:rPr>
              <a:t>		Japan, Russia, Israel, </a:t>
            </a:r>
            <a:r>
              <a:rPr lang="en-GB" b="1" dirty="0" smtClean="0">
                <a:latin typeface="Arial" charset="0"/>
                <a:ea typeface="ＭＳ Ｐゴシック" charset="-128"/>
                <a:cs typeface="ＭＳ Ｐゴシック" charset="-128"/>
              </a:rPr>
              <a:t>Germany, Mexico, France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57C16B3-86B2-A940-B359-39414D345638}" type="slidenum">
              <a:rPr lang="en-US">
                <a:latin typeface="Arial" charset="0"/>
                <a:ea typeface="ＭＳ Ｐゴシック" charset="-128"/>
                <a:cs typeface="ＭＳ Ｐゴシック" charset="-128"/>
              </a:rPr>
              <a:pPr/>
              <a:t>17</a:t>
            </a:fld>
            <a:endParaRPr lang="en-US">
              <a:latin typeface="Arial" charset="0"/>
              <a:ea typeface="ＭＳ Ｐゴシック" charset="-128"/>
              <a:cs typeface="ＭＳ Ｐゴシック" charset="-128"/>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marL="228600" indent="-228600"/>
            <a:r>
              <a:rPr lang="en-GB" dirty="0" smtClean="0">
                <a:latin typeface="Arial" charset="0"/>
                <a:ea typeface="ＭＳ Ｐゴシック" charset="-128"/>
                <a:cs typeface="ＭＳ Ｐゴシック" charset="-128"/>
              </a:rPr>
              <a:t>26   59		(45)</a:t>
            </a:r>
          </a:p>
          <a:p>
            <a:pPr marL="228600" indent="-228600"/>
            <a:r>
              <a:rPr lang="en-GB" dirty="0" smtClean="0">
                <a:latin typeface="Arial" charset="0"/>
                <a:ea typeface="ＭＳ Ｐゴシック" charset="-128"/>
                <a:cs typeface="ＭＳ Ｐゴシック" charset="-128"/>
              </a:rPr>
              <a:t>Canada		Latin, Asian, African, </a:t>
            </a:r>
            <a:r>
              <a:rPr lang="en-GB" b="1" dirty="0" smtClean="0">
                <a:latin typeface="Arial" charset="0"/>
                <a:ea typeface="ＭＳ Ｐゴシック" charset="-128"/>
                <a:cs typeface="ＭＳ Ｐゴシック" charset="-128"/>
              </a:rPr>
              <a:t>India, China, Malaysia, Mexico</a:t>
            </a:r>
            <a:endParaRPr lang="en-GB" dirty="0" smtClean="0">
              <a:latin typeface="Arial" charset="0"/>
              <a:ea typeface="ＭＳ Ｐゴシック" charset="-128"/>
              <a:cs typeface="ＭＳ Ｐゴシック" charset="-128"/>
            </a:endParaRPr>
          </a:p>
          <a:p>
            <a:pPr marL="228600" indent="-228600"/>
            <a:r>
              <a:rPr lang="en-GB" dirty="0" smtClean="0">
                <a:latin typeface="Arial" charset="0"/>
                <a:ea typeface="ＭＳ Ｐゴシック" charset="-128"/>
                <a:cs typeface="ＭＳ Ｐゴシック" charset="-128"/>
              </a:rPr>
              <a:t>Israel</a:t>
            </a:r>
          </a:p>
          <a:p>
            <a:pPr marL="228600" indent="-228600"/>
            <a:r>
              <a:rPr lang="en-GB" b="1" dirty="0" smtClean="0">
                <a:latin typeface="Arial" charset="0"/>
                <a:ea typeface="ＭＳ Ｐゴシック" charset="-128"/>
                <a:cs typeface="ＭＳ Ｐゴシック" charset="-128"/>
              </a:rPr>
              <a:t>Germany</a:t>
            </a:r>
          </a:p>
          <a:p>
            <a:pPr marL="228600" indent="-228600"/>
            <a:r>
              <a:rPr lang="en-GB" b="1" dirty="0" smtClean="0">
                <a:latin typeface="Arial" charset="0"/>
                <a:ea typeface="ＭＳ Ｐゴシック" charset="-128"/>
                <a:cs typeface="ＭＳ Ｐゴシック" charset="-128"/>
              </a:rPr>
              <a:t>U.S </a:t>
            </a:r>
            <a:r>
              <a:rPr lang="en-GB" b="0" dirty="0" smtClean="0">
                <a:latin typeface="Arial" charset="0"/>
                <a:ea typeface="ＭＳ Ｐゴシック" charset="-128"/>
                <a:cs typeface="ＭＳ Ｐゴシック" charset="-128"/>
              </a:rPr>
              <a:t> (France—mid)</a:t>
            </a:r>
            <a:endParaRPr lang="en-GB" b="1" dirty="0" smtClean="0">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35CF4-D19E-0C45-B2F8-DCC5F6E6B12D}" type="slidenum">
              <a:rPr lang="en-US"/>
              <a:pPr/>
              <a:t>19</a:t>
            </a:fld>
            <a:endParaRPr lang="en-US"/>
          </a:p>
        </p:txBody>
      </p:sp>
      <p:sp>
        <p:nvSpPr>
          <p:cNvPr id="239618" name="Rectangle 2"/>
          <p:cNvSpPr>
            <a:spLocks noGrp="1" noRot="1" noChangeAspect="1" noChangeArrowheads="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2396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38A39-5EBF-004E-9CE4-FE1A71695508}" type="slidenum">
              <a:rPr lang="en-US"/>
              <a:pPr/>
              <a:t>20</a:t>
            </a:fld>
            <a:endParaRPr lang="en-US"/>
          </a:p>
        </p:txBody>
      </p:sp>
      <p:sp>
        <p:nvSpPr>
          <p:cNvPr id="241666" name="Rectangle 2"/>
          <p:cNvSpPr>
            <a:spLocks noGrp="1" noRot="1" noChangeAspect="1" noChangeArrowheads="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2416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xfrm>
            <a:off x="952500" y="685800"/>
            <a:ext cx="4953000" cy="3429000"/>
          </a:xfrm>
          <a:ln/>
        </p:spPr>
      </p:sp>
      <p:sp>
        <p:nvSpPr>
          <p:cNvPr id="41987" name="Notes Placeholder 2"/>
          <p:cNvSpPr>
            <a:spLocks noGrp="1"/>
          </p:cNvSpPr>
          <p:nvPr>
            <p:ph type="body" idx="1"/>
          </p:nvPr>
        </p:nvSpPr>
        <p:spPr>
          <a:noFill/>
          <a:ln/>
        </p:spPr>
        <p:txBody>
          <a:bodyPr/>
          <a:lstStyle/>
          <a:p>
            <a:r>
              <a:rPr lang="en-US" dirty="0" smtClean="0">
                <a:latin typeface="Arial" charset="0"/>
                <a:ea typeface="ＭＳ Ｐゴシック" charset="-128"/>
                <a:cs typeface="ＭＳ Ｐゴシック" charset="-128"/>
              </a:rPr>
              <a:t>Lots</a:t>
            </a:r>
            <a:r>
              <a:rPr lang="en-US" baseline="0" dirty="0" smtClean="0">
                <a:latin typeface="Arial" charset="0"/>
                <a:ea typeface="ＭＳ Ｐゴシック" charset="-128"/>
                <a:cs typeface="ＭＳ Ｐゴシック" charset="-128"/>
              </a:rPr>
              <a:t> of the research focused upon what leads to CQ…but at the end of the </a:t>
            </a:r>
            <a:r>
              <a:rPr lang="en-US" baseline="0" dirty="0" err="1" smtClean="0">
                <a:latin typeface="Arial" charset="0"/>
                <a:ea typeface="ＭＳ Ｐゴシック" charset="-128"/>
                <a:cs typeface="ＭＳ Ｐゴシック" charset="-128"/>
              </a:rPr>
              <a:t>day..SO</a:t>
            </a:r>
            <a:r>
              <a:rPr lang="en-US" baseline="0" dirty="0" smtClean="0">
                <a:latin typeface="Arial" charset="0"/>
                <a:ea typeface="ＭＳ Ｐゴシック" charset="-128"/>
                <a:cs typeface="ＭＳ Ｐゴシック" charset="-128"/>
              </a:rPr>
              <a:t> WHAT? What are the results if we improve our CQ</a:t>
            </a:r>
          </a:p>
          <a:p>
            <a:endParaRPr lang="en-US" baseline="0" dirty="0" smtClean="0">
              <a:latin typeface="Arial" charset="0"/>
              <a:ea typeface="ＭＳ Ｐゴシック" charset="-128"/>
              <a:cs typeface="ＭＳ Ｐゴシック" charset="-128"/>
            </a:endParaRPr>
          </a:p>
          <a:p>
            <a:r>
              <a:rPr lang="en-US" baseline="0" dirty="0" smtClean="0">
                <a:latin typeface="Arial" charset="0"/>
                <a:ea typeface="ＭＳ Ｐゴシック" charset="-128"/>
                <a:cs typeface="ＭＳ Ｐゴシック" charset="-128"/>
              </a:rPr>
              <a:t>It might sound obvious but one of the things that was most important to me when examining this research was asking—does it actually improve the way people adjust to cross-cultural situations</a:t>
            </a:r>
          </a:p>
          <a:p>
            <a:r>
              <a:rPr lang="en-US" baseline="0" dirty="0" smtClean="0">
                <a:latin typeface="Arial" charset="0"/>
                <a:ea typeface="ＭＳ Ｐゴシック" charset="-128"/>
                <a:cs typeface="ＭＳ Ｐゴシック" charset="-128"/>
              </a:rPr>
              <a:t>*Can’t prove this from global mindset or cultural sensitivity alone</a:t>
            </a:r>
          </a:p>
          <a:p>
            <a:endParaRPr lang="en-US" baseline="0" dirty="0" smtClean="0">
              <a:latin typeface="Arial" charset="0"/>
              <a:ea typeface="ＭＳ Ｐゴシック" charset="-128"/>
              <a:cs typeface="ＭＳ Ｐゴシック" charset="-128"/>
            </a:endParaRPr>
          </a:p>
          <a:p>
            <a:r>
              <a:rPr lang="en-US" baseline="0" dirty="0" smtClean="0">
                <a:latin typeface="Arial" charset="0"/>
                <a:ea typeface="ＭＳ Ｐゴシック" charset="-128"/>
                <a:cs typeface="ＭＳ Ｐゴシック" charset="-128"/>
              </a:rPr>
              <a:t>But numerous studies, across 30 different countries have found that your CQ has more to do with your success…</a:t>
            </a:r>
          </a:p>
          <a:p>
            <a:endParaRPr lang="en-US" baseline="0" dirty="0" smtClean="0">
              <a:latin typeface="Arial" charset="0"/>
              <a:ea typeface="ＭＳ Ｐゴシック" charset="-128"/>
              <a:cs typeface="ＭＳ Ｐゴシック" charset="-128"/>
            </a:endParaRPr>
          </a:p>
          <a:p>
            <a:r>
              <a:rPr lang="en-US" baseline="0" dirty="0" smtClean="0">
                <a:latin typeface="Arial" charset="0"/>
                <a:ea typeface="ＭＳ Ｐゴシック" charset="-128"/>
                <a:cs typeface="ＭＳ Ｐゴシック" charset="-128"/>
              </a:rPr>
              <a:t>Among the 20,000…age, gender, geography…</a:t>
            </a:r>
            <a:endParaRPr lang="en-US" dirty="0" smtClean="0">
              <a:latin typeface="Arial" charset="0"/>
              <a:ea typeface="ＭＳ Ｐゴシック" charset="-128"/>
              <a:cs typeface="ＭＳ Ｐゴシック" charset="-128"/>
            </a:endParaRPr>
          </a:p>
        </p:txBody>
      </p:sp>
      <p:sp>
        <p:nvSpPr>
          <p:cNvPr id="41988" name="Slide Number Placeholder 3"/>
          <p:cNvSpPr>
            <a:spLocks noGrp="1"/>
          </p:cNvSpPr>
          <p:nvPr>
            <p:ph type="sldNum" sz="quarter" idx="5"/>
          </p:nvPr>
        </p:nvSpPr>
        <p:spPr>
          <a:noFill/>
        </p:spPr>
        <p:txBody>
          <a:bodyPr/>
          <a:lstStyle/>
          <a:p>
            <a:fld id="{9D17C2C2-C089-7749-8A26-FEE8EE604D2D}" type="slidenum">
              <a:rPr lang="en-US" smtClean="0">
                <a:latin typeface="Arial" charset="0"/>
                <a:ea typeface="ＭＳ Ｐゴシック" charset="-128"/>
                <a:cs typeface="ＭＳ Ｐゴシック" charset="-128"/>
              </a:rPr>
              <a:pPr/>
              <a:t>22</a:t>
            </a:fld>
            <a:endParaRPr lang="en-US" dirty="0" smtClean="0">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xfrm>
            <a:off x="952500" y="685800"/>
            <a:ext cx="4953000" cy="3429000"/>
          </a:xfrm>
          <a:ln/>
        </p:spPr>
      </p:sp>
      <p:sp>
        <p:nvSpPr>
          <p:cNvPr id="41987" name="Notes Placeholder 2"/>
          <p:cNvSpPr>
            <a:spLocks noGrp="1"/>
          </p:cNvSpPr>
          <p:nvPr>
            <p:ph type="body" idx="1"/>
          </p:nvPr>
        </p:nvSpPr>
        <p:spPr>
          <a:noFill/>
          <a:ln/>
        </p:spPr>
        <p:txBody>
          <a:bodyPr/>
          <a:lstStyle/>
          <a:p>
            <a:r>
              <a:rPr lang="en-US" dirty="0" smtClean="0">
                <a:latin typeface="Arial" charset="0"/>
                <a:ea typeface="ＭＳ Ｐゴシック" charset="-128"/>
                <a:cs typeface="ＭＳ Ｐゴシック" charset="-128"/>
              </a:rPr>
              <a:t>Series of studies that looked</a:t>
            </a:r>
            <a:r>
              <a:rPr lang="en-US" baseline="0" dirty="0" smtClean="0">
                <a:latin typeface="Arial" charset="0"/>
                <a:ea typeface="ＭＳ Ｐゴシック" charset="-128"/>
                <a:cs typeface="ＭＳ Ｐゴシック" charset="-128"/>
              </a:rPr>
              <a:t> at the negotiation abilities of those with higher CQ</a:t>
            </a:r>
          </a:p>
          <a:p>
            <a:r>
              <a:rPr lang="en-US" baseline="0" dirty="0" smtClean="0">
                <a:latin typeface="Arial" charset="0"/>
                <a:ea typeface="ＭＳ Ｐゴシック" charset="-128"/>
                <a:cs typeface="ＭＳ Ｐゴシック" charset="-128"/>
              </a:rPr>
              <a:t>*Think about the challenge of negotiation—you’re trying to read </a:t>
            </a:r>
            <a:r>
              <a:rPr lang="en-US" baseline="0" dirty="0" err="1" smtClean="0">
                <a:latin typeface="Arial" charset="0"/>
                <a:ea typeface="ＭＳ Ｐゴシック" charset="-128"/>
                <a:cs typeface="ＭＳ Ｐゴシック" charset="-128"/>
              </a:rPr>
              <a:t>inbetween</a:t>
            </a:r>
            <a:r>
              <a:rPr lang="en-US" baseline="0" dirty="0" smtClean="0">
                <a:latin typeface="Arial" charset="0"/>
                <a:ea typeface="ＭＳ Ｐゴシック" charset="-128"/>
                <a:cs typeface="ＭＳ Ｐゴシック" charset="-128"/>
              </a:rPr>
              <a:t> the lines; take on POINT OF VIEW</a:t>
            </a:r>
          </a:p>
          <a:p>
            <a:endParaRPr lang="en-US" baseline="0" dirty="0" smtClean="0">
              <a:latin typeface="Arial" charset="0"/>
              <a:ea typeface="ＭＳ Ｐゴシック" charset="-128"/>
              <a:cs typeface="ＭＳ Ｐゴシック" charset="-128"/>
            </a:endParaRPr>
          </a:p>
          <a:p>
            <a:r>
              <a:rPr lang="en-US" baseline="0" dirty="0" smtClean="0">
                <a:latin typeface="Arial" charset="0"/>
                <a:ea typeface="ＭＳ Ｐゴシック" charset="-128"/>
                <a:cs typeface="ＭＳ Ｐゴシック" charset="-128"/>
              </a:rPr>
              <a:t>Ability to build networks…what will build trust…how to develop relationship…in Japan—the meal and golf game might be far more important to the contract</a:t>
            </a:r>
          </a:p>
          <a:p>
            <a:endParaRPr lang="en-US" baseline="0" dirty="0" smtClean="0">
              <a:latin typeface="Arial" charset="0"/>
              <a:ea typeface="ＭＳ Ｐゴシック" charset="-128"/>
              <a:cs typeface="ＭＳ Ｐゴシック" charset="-128"/>
            </a:endParaRPr>
          </a:p>
          <a:p>
            <a:r>
              <a:rPr lang="en-US" baseline="0" dirty="0" smtClean="0">
                <a:latin typeface="Arial" charset="0"/>
                <a:ea typeface="ＭＳ Ｐゴシック" charset="-128"/>
                <a:cs typeface="ＭＳ Ｐゴシック" charset="-128"/>
              </a:rPr>
              <a:t>Innovators…interesting studies on creativity and CQ</a:t>
            </a:r>
          </a:p>
          <a:p>
            <a:endParaRPr lang="en-US" baseline="0" dirty="0" smtClean="0">
              <a:latin typeface="Arial" charset="0"/>
              <a:ea typeface="ＭＳ Ｐゴシック" charset="-128"/>
              <a:cs typeface="ＭＳ Ｐゴシック" charset="-128"/>
            </a:endParaRPr>
          </a:p>
          <a:p>
            <a:r>
              <a:rPr lang="en-US" baseline="0" dirty="0" smtClean="0">
                <a:latin typeface="Arial" charset="0"/>
                <a:ea typeface="ＭＳ Ｐゴシック" charset="-128"/>
                <a:cs typeface="ＭＳ Ｐゴシック" charset="-128"/>
              </a:rPr>
              <a:t>Those individuals with higher levels of CQ were better able to build consensus among multicultural teams</a:t>
            </a:r>
            <a:endParaRPr lang="en-US" dirty="0" smtClean="0">
              <a:latin typeface="Arial" charset="0"/>
              <a:ea typeface="ＭＳ Ｐゴシック" charset="-128"/>
              <a:cs typeface="ＭＳ Ｐゴシック" charset="-128"/>
            </a:endParaRPr>
          </a:p>
        </p:txBody>
      </p:sp>
      <p:sp>
        <p:nvSpPr>
          <p:cNvPr id="41988" name="Slide Number Placeholder 3"/>
          <p:cNvSpPr>
            <a:spLocks noGrp="1"/>
          </p:cNvSpPr>
          <p:nvPr>
            <p:ph type="sldNum" sz="quarter" idx="5"/>
          </p:nvPr>
        </p:nvSpPr>
        <p:spPr>
          <a:noFill/>
        </p:spPr>
        <p:txBody>
          <a:bodyPr/>
          <a:lstStyle/>
          <a:p>
            <a:fld id="{9D17C2C2-C089-7749-8A26-FEE8EE604D2D}" type="slidenum">
              <a:rPr lang="en-US" smtClean="0">
                <a:latin typeface="Arial" charset="0"/>
                <a:ea typeface="ＭＳ Ｐゴシック" charset="-128"/>
                <a:cs typeface="ＭＳ Ｐゴシック" charset="-128"/>
              </a:rPr>
              <a:pPr/>
              <a:t>23</a:t>
            </a:fld>
            <a:endParaRPr lang="en-US" dirty="0" smtClean="0">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smtClean="0"/>
              <a:t>The next result stems from a number of studies that focused upon the personal well being of individuals working in cultural diverse scenarios</a:t>
            </a:r>
          </a:p>
          <a:p>
            <a:endParaRPr lang="en-US" dirty="0" smtClean="0"/>
          </a:p>
          <a:p>
            <a:r>
              <a:rPr lang="en-US" dirty="0" smtClean="0"/>
              <a:t>Even</a:t>
            </a:r>
            <a:r>
              <a:rPr lang="en-US" baseline="0" dirty="0" smtClean="0"/>
              <a:t> those high in CQ Drive…can become fatigued dealing with the constant need to adjust</a:t>
            </a:r>
          </a:p>
          <a:p>
            <a:r>
              <a:rPr lang="en-US" baseline="0" dirty="0" smtClean="0"/>
              <a:t>*You might understand why it is that corporate still organizes meetings around times that work best for people in the US…but it gets tiring</a:t>
            </a:r>
            <a:endParaRPr lang="en-US" dirty="0"/>
          </a:p>
        </p:txBody>
      </p:sp>
      <p:sp>
        <p:nvSpPr>
          <p:cNvPr id="4" name="Slide Number Placeholder 3"/>
          <p:cNvSpPr>
            <a:spLocks noGrp="1"/>
          </p:cNvSpPr>
          <p:nvPr>
            <p:ph type="sldNum" sz="quarter" idx="10"/>
          </p:nvPr>
        </p:nvSpPr>
        <p:spPr/>
        <p:txBody>
          <a:bodyPr/>
          <a:lstStyle/>
          <a:p>
            <a:fld id="{147E81D6-009E-9A47-94C1-828F2B33B244}"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xfrm>
            <a:off x="952500" y="685800"/>
            <a:ext cx="4953000" cy="3429000"/>
          </a:xfrm>
          <a:ln/>
        </p:spPr>
      </p:sp>
      <p:sp>
        <p:nvSpPr>
          <p:cNvPr id="29699" name="Notes Placeholder 2"/>
          <p:cNvSpPr>
            <a:spLocks noGrp="1"/>
          </p:cNvSpPr>
          <p:nvPr>
            <p:ph type="body" idx="1"/>
          </p:nvPr>
        </p:nvSpPr>
        <p:spPr>
          <a:noFill/>
          <a:ln/>
        </p:spPr>
        <p:txBody>
          <a:bodyPr/>
          <a:lstStyle/>
          <a:p>
            <a:r>
              <a:rPr lang="en-US" baseline="0" dirty="0" smtClean="0">
                <a:latin typeface="Arial" charset="0"/>
                <a:ea typeface="ＭＳ Ｐゴシック" charset="-128"/>
                <a:cs typeface="ＭＳ Ｐゴシック" charset="-128"/>
              </a:rPr>
              <a:t>Let me remind you of just a few stats that speak to the shifts in our global economy…in Michigan—it stings pretty close to home to think about the outsourcing of jobs…but we need to balance that with an understanding of the growing opportunities that exist globally</a:t>
            </a:r>
          </a:p>
          <a:p>
            <a:endParaRPr lang="en-US" baseline="0" dirty="0" smtClean="0">
              <a:latin typeface="Arial" charset="0"/>
              <a:ea typeface="ＭＳ Ｐゴシック" charset="-128"/>
              <a:cs typeface="ＭＳ Ｐゴシック" charset="-128"/>
            </a:endParaRPr>
          </a:p>
          <a:p>
            <a:r>
              <a:rPr lang="en-US" baseline="0" dirty="0" smtClean="0">
                <a:latin typeface="Arial" charset="0"/>
                <a:ea typeface="ＭＳ Ｐゴシック" charset="-128"/>
                <a:cs typeface="ＭＳ Ｐゴシック" charset="-128"/>
              </a:rPr>
              <a:t>60% GE (in last decade it was 20% of their profits were from emerging markets)</a:t>
            </a:r>
          </a:p>
        </p:txBody>
      </p:sp>
      <p:sp>
        <p:nvSpPr>
          <p:cNvPr id="29700" name="Slide Number Placeholder 3"/>
          <p:cNvSpPr>
            <a:spLocks noGrp="1"/>
          </p:cNvSpPr>
          <p:nvPr>
            <p:ph type="sldNum" sz="quarter" idx="5"/>
          </p:nvPr>
        </p:nvSpPr>
        <p:spPr>
          <a:noFill/>
        </p:spPr>
        <p:txBody>
          <a:bodyPr/>
          <a:lstStyle/>
          <a:p>
            <a:fld id="{1E8498F3-4EFD-A142-A374-41FB483B7D88}" type="slidenum">
              <a:rPr lang="en-US" smtClean="0">
                <a:latin typeface="Arial" charset="0"/>
                <a:ea typeface="ＭＳ Ｐゴシック" charset="-128"/>
                <a:cs typeface="ＭＳ Ｐゴシック" charset="-128"/>
              </a:rPr>
              <a:pPr/>
              <a:t>2</a:t>
            </a:fld>
            <a:endParaRPr lang="en-US" dirty="0" smtClean="0">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smtClean="0"/>
              <a:t>Higher level of efficiency and profitability among companies with managers who had higher levels of CQ</a:t>
            </a:r>
          </a:p>
          <a:p>
            <a:endParaRPr lang="en-US" dirty="0" smtClean="0"/>
          </a:p>
          <a:p>
            <a:r>
              <a:rPr lang="en-US" dirty="0" smtClean="0"/>
              <a:t>One study worked with a number of </a:t>
            </a:r>
            <a:r>
              <a:rPr lang="en-US" dirty="0" err="1" smtClean="0"/>
              <a:t>MNC’s</a:t>
            </a:r>
            <a:r>
              <a:rPr lang="en-US" dirty="0" smtClean="0"/>
              <a:t>…</a:t>
            </a:r>
            <a:endParaRPr lang="en-US" dirty="0"/>
          </a:p>
        </p:txBody>
      </p:sp>
      <p:sp>
        <p:nvSpPr>
          <p:cNvPr id="4" name="Slide Number Placeholder 3"/>
          <p:cNvSpPr>
            <a:spLocks noGrp="1"/>
          </p:cNvSpPr>
          <p:nvPr>
            <p:ph type="sldNum" sz="quarter" idx="10"/>
          </p:nvPr>
        </p:nvSpPr>
        <p:spPr/>
        <p:txBody>
          <a:bodyPr/>
          <a:lstStyle/>
          <a:p>
            <a:fld id="{147E81D6-009E-9A47-94C1-828F2B33B244}" type="slidenum">
              <a:rPr lang="en-US" smtClean="0"/>
              <a:pPr/>
              <a:t>25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smtClean="0"/>
              <a:t>The International Air Transport Association</a:t>
            </a:r>
            <a:r>
              <a:rPr lang="en-US" baseline="0" dirty="0" smtClean="0"/>
              <a:t> recently released the stats on this next slide…demonstrating where the greatest growth lies</a:t>
            </a:r>
          </a:p>
          <a:p>
            <a:endParaRPr lang="en-US" baseline="0" dirty="0" smtClean="0"/>
          </a:p>
          <a:p>
            <a:r>
              <a:rPr lang="en-US" baseline="0" dirty="0" smtClean="0"/>
              <a:t>If there’s any industry that’s really struggled over the last 10 years—is airlines</a:t>
            </a:r>
          </a:p>
          <a:p>
            <a:endParaRPr lang="en-US" baseline="0" dirty="0" smtClean="0"/>
          </a:p>
          <a:p>
            <a:r>
              <a:rPr lang="en-US" baseline="0" dirty="0" smtClean="0"/>
              <a:t>Of all the flights, revenue, and passengers who travel each year—here’s what percentage is held by N. </a:t>
            </a:r>
            <a:r>
              <a:rPr lang="en-US" baseline="0" dirty="0" err="1" smtClean="0"/>
              <a:t>Amer</a:t>
            </a:r>
            <a:r>
              <a:rPr lang="en-US" baseline="0" dirty="0" smtClean="0"/>
              <a:t> and European airlines</a:t>
            </a:r>
            <a:endParaRPr lang="en-US" dirty="0" smtClean="0"/>
          </a:p>
          <a:p>
            <a:endParaRPr lang="en-US" dirty="0" smtClean="0"/>
          </a:p>
          <a:p>
            <a:r>
              <a:rPr lang="en-US" dirty="0" smtClean="0"/>
              <a:t>FLIGHTS</a:t>
            </a:r>
            <a:r>
              <a:rPr lang="en-US" baseline="0" dirty="0" smtClean="0"/>
              <a:t>  REVENUE  TRAVELERS</a:t>
            </a:r>
            <a:endParaRPr lang="en-US" dirty="0"/>
          </a:p>
        </p:txBody>
      </p:sp>
      <p:sp>
        <p:nvSpPr>
          <p:cNvPr id="4" name="Slide Number Placeholder 3"/>
          <p:cNvSpPr>
            <a:spLocks noGrp="1"/>
          </p:cNvSpPr>
          <p:nvPr>
            <p:ph type="sldNum" sz="quarter" idx="10"/>
          </p:nvPr>
        </p:nvSpPr>
        <p:spPr/>
        <p:txBody>
          <a:bodyPr/>
          <a:lstStyle/>
          <a:p>
            <a:fld id="{147E81D6-009E-9A47-94C1-828F2B33B24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xfrm>
            <a:off x="952500" y="685800"/>
            <a:ext cx="4953000" cy="3429000"/>
          </a:xfrm>
          <a:ln/>
        </p:spPr>
      </p:sp>
      <p:sp>
        <p:nvSpPr>
          <p:cNvPr id="29699" name="Notes Placeholder 2"/>
          <p:cNvSpPr>
            <a:spLocks noGrp="1"/>
          </p:cNvSpPr>
          <p:nvPr>
            <p:ph type="body" idx="1"/>
          </p:nvPr>
        </p:nvSpPr>
        <p:spPr>
          <a:noFill/>
          <a:ln/>
        </p:spPr>
        <p:txBody>
          <a:bodyPr/>
          <a:lstStyle/>
          <a:p>
            <a:r>
              <a:rPr lang="en-US" baseline="0" dirty="0" smtClean="0">
                <a:latin typeface="Arial" charset="0"/>
                <a:ea typeface="ＭＳ Ｐゴシック" charset="-128"/>
                <a:cs typeface="ＭＳ Ｐゴシック" charset="-128"/>
              </a:rPr>
              <a:t>Let me remind you of just a few stats that speak to the shifts in our global economy…in Michigan—it stings pretty close to home to think about the outsourcing of jobs…but we need to balance that with an understanding of the growing opportunities that exist globally</a:t>
            </a:r>
          </a:p>
          <a:p>
            <a:endParaRPr lang="en-US" baseline="0" dirty="0" smtClean="0">
              <a:latin typeface="Arial" charset="0"/>
              <a:ea typeface="ＭＳ Ｐゴシック" charset="-128"/>
              <a:cs typeface="ＭＳ Ｐゴシック" charset="-128"/>
            </a:endParaRPr>
          </a:p>
          <a:p>
            <a:r>
              <a:rPr lang="en-US" baseline="0" dirty="0" smtClean="0">
                <a:latin typeface="Arial" charset="0"/>
                <a:ea typeface="ＭＳ Ｐゴシック" charset="-128"/>
                <a:cs typeface="ＭＳ Ｐゴシック" charset="-128"/>
              </a:rPr>
              <a:t>60% GE (in last decade it was 20% of their profits were from emerging markets)</a:t>
            </a:r>
          </a:p>
        </p:txBody>
      </p:sp>
      <p:sp>
        <p:nvSpPr>
          <p:cNvPr id="29700" name="Slide Number Placeholder 3"/>
          <p:cNvSpPr>
            <a:spLocks noGrp="1"/>
          </p:cNvSpPr>
          <p:nvPr>
            <p:ph type="sldNum" sz="quarter" idx="5"/>
          </p:nvPr>
        </p:nvSpPr>
        <p:spPr>
          <a:noFill/>
        </p:spPr>
        <p:txBody>
          <a:bodyPr/>
          <a:lstStyle/>
          <a:p>
            <a:fld id="{1E8498F3-4EFD-A142-A374-41FB483B7D88}" type="slidenum">
              <a:rPr lang="en-US" smtClean="0">
                <a:latin typeface="Arial" charset="0"/>
                <a:ea typeface="ＭＳ Ｐゴシック" charset="-128"/>
                <a:cs typeface="ＭＳ Ｐゴシック" charset="-128"/>
              </a:rPr>
              <a:pPr/>
              <a:t>4</a:t>
            </a:fld>
            <a:endParaRPr lang="en-US" dirty="0" smtClean="0">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smtClean="0"/>
              <a:t>All of this makes it easy to understand why 90%..</a:t>
            </a:r>
          </a:p>
          <a:p>
            <a:endParaRPr lang="en-US" dirty="0" smtClean="0"/>
          </a:p>
          <a:p>
            <a:r>
              <a:rPr lang="en-US" baseline="0" dirty="0" smtClean="0"/>
              <a:t>Don’t imagine you need me to spend our time together this morning convincing you to be culturally sensitive and globally aware—overstated and trite</a:t>
            </a:r>
          </a:p>
          <a:p>
            <a:endParaRPr lang="en-US" baseline="0" dirty="0" smtClean="0"/>
          </a:p>
          <a:p>
            <a:r>
              <a:rPr lang="en-US" baseline="0" dirty="0" smtClean="0"/>
              <a:t>And for any of us living in W. Michigan—the idea that Steelcase is a global company is etched into our minds—especially you!</a:t>
            </a:r>
          </a:p>
          <a:p>
            <a:endParaRPr lang="en-US" baseline="0" dirty="0" smtClean="0"/>
          </a:p>
          <a:p>
            <a:r>
              <a:rPr lang="en-US" baseline="0" dirty="0" smtClean="0"/>
              <a:t>But wonder if at times it feels a few steps removed for you—particularly for those of you who rarely leave GR on behalf of the company</a:t>
            </a:r>
          </a:p>
          <a:p>
            <a:r>
              <a:rPr lang="en-US" baseline="0" dirty="0" smtClean="0"/>
              <a:t>*Or deal with accusations</a:t>
            </a:r>
          </a:p>
          <a:p>
            <a:r>
              <a:rPr lang="en-US" baseline="0" dirty="0" smtClean="0"/>
              <a:t>*Grow frustrated when you can’t understand colleague in KL</a:t>
            </a:r>
          </a:p>
        </p:txBody>
      </p:sp>
      <p:sp>
        <p:nvSpPr>
          <p:cNvPr id="4" name="Slide Number Placeholder 3"/>
          <p:cNvSpPr>
            <a:spLocks noGrp="1"/>
          </p:cNvSpPr>
          <p:nvPr>
            <p:ph type="sldNum" sz="quarter" idx="10"/>
          </p:nvPr>
        </p:nvSpPr>
        <p:spPr/>
        <p:txBody>
          <a:bodyPr/>
          <a:lstStyle/>
          <a:p>
            <a:fld id="{147E81D6-009E-9A47-94C1-828F2B33B244}"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smtClean="0"/>
              <a:t>Want</a:t>
            </a:r>
            <a:r>
              <a:rPr lang="en-US" baseline="0" dirty="0" smtClean="0"/>
              <a:t> to spend just a couple minutes giving you a quick overview of CQ</a:t>
            </a:r>
          </a:p>
          <a:p>
            <a:endParaRPr lang="en-US" baseline="0" dirty="0" smtClean="0"/>
          </a:p>
        </p:txBody>
      </p:sp>
      <p:sp>
        <p:nvSpPr>
          <p:cNvPr id="4" name="Slide Number Placeholder 3"/>
          <p:cNvSpPr>
            <a:spLocks noGrp="1"/>
          </p:cNvSpPr>
          <p:nvPr>
            <p:ph type="sldNum" sz="quarter" idx="10"/>
          </p:nvPr>
        </p:nvSpPr>
        <p:spPr/>
        <p:txBody>
          <a:bodyPr/>
          <a:lstStyle/>
          <a:p>
            <a:fld id="{147E81D6-009E-9A47-94C1-828F2B33B244}"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xfrm>
            <a:off x="952500" y="685800"/>
            <a:ext cx="4953000" cy="3429000"/>
          </a:xfrm>
          <a:ln/>
        </p:spPr>
      </p:sp>
      <p:sp>
        <p:nvSpPr>
          <p:cNvPr id="24579" name="Notes Placeholder 2"/>
          <p:cNvSpPr>
            <a:spLocks noGrp="1"/>
          </p:cNvSpPr>
          <p:nvPr>
            <p:ph type="body" idx="1"/>
          </p:nvPr>
        </p:nvSpPr>
        <p:spPr>
          <a:noFill/>
          <a:ln/>
        </p:spPr>
        <p:txBody>
          <a:bodyPr/>
          <a:lstStyle/>
          <a:p>
            <a:r>
              <a:rPr lang="en-US" sz="1200" kern="1200" dirty="0" smtClean="0">
                <a:solidFill>
                  <a:schemeClr val="tx1"/>
                </a:solidFill>
                <a:latin typeface="+mn-lt"/>
                <a:ea typeface="+mn-ea"/>
                <a:cs typeface="+mn-cs"/>
              </a:rPr>
              <a:t>Research found that individuals who are effective in culturally diverse situations are people who are comfortable in their own skin, which in turn allows them to learn and listen to the perspective of others.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doesn’t sound like rocket science but it moves the emphasis away from traditional approaches that have emphasized learning cultural stereotypes and adapting to them: e.g. </a:t>
            </a:r>
            <a:r>
              <a:rPr lang="en-US" sz="1200" i="1" kern="1200" dirty="0" smtClean="0">
                <a:solidFill>
                  <a:schemeClr val="tx1"/>
                </a:solidFill>
                <a:latin typeface="+mn-lt"/>
                <a:ea typeface="+mn-ea"/>
                <a:cs typeface="+mn-cs"/>
              </a:rPr>
              <a:t>Here’s how Chinese behave versus Canadians;</a:t>
            </a:r>
            <a:r>
              <a:rPr lang="en-US" sz="1200" kern="1200" dirty="0" smtClean="0">
                <a:solidFill>
                  <a:schemeClr val="tx1"/>
                </a:solidFill>
                <a:latin typeface="+mn-lt"/>
                <a:ea typeface="+mn-ea"/>
                <a:cs typeface="+mn-cs"/>
              </a:rPr>
              <a:t> or </a:t>
            </a:r>
            <a:r>
              <a:rPr lang="en-US" sz="1200" i="1" kern="1200" dirty="0" smtClean="0">
                <a:solidFill>
                  <a:schemeClr val="tx1"/>
                </a:solidFill>
                <a:latin typeface="+mn-lt"/>
                <a:ea typeface="+mn-ea"/>
                <a:cs typeface="+mn-cs"/>
              </a:rPr>
              <a:t>This is how African American men vote versus Hispanic American women</a:t>
            </a:r>
            <a:r>
              <a:rPr lang="en-US" sz="1200" kern="1200" dirty="0" smtClean="0">
                <a:solidFill>
                  <a:schemeClr val="tx1"/>
                </a:solidFill>
                <a:latin typeface="+mn-lt"/>
                <a:ea typeface="+mn-ea"/>
                <a:cs typeface="+mn-cs"/>
              </a:rPr>
              <a:t>. In today’s globalized world, can we really label all Chinese or all African American men as viewing the world one way? And is the best approach to be like whomever you’re with? These approaches and stereotypes are way too elementary for today’s world.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Instead, the research discovered that cross-cultural effectiveness is largely a personal capability rooted in one’s internal motivation, consciousness, and adaptability. It’s led to a whole new way of approaching the age-old topics of cultural sensitivity, racism, and cross-cultural effectiveness because its based upon internal issues and individual strengths rather than upon artificial behavior changes or politically correct language.</a:t>
            </a:r>
          </a:p>
          <a:p>
            <a:r>
              <a:rPr lang="en-US" sz="1200" kern="1200" dirty="0" smtClean="0">
                <a:solidFill>
                  <a:schemeClr val="tx1"/>
                </a:solidFill>
                <a:latin typeface="+mn-lt"/>
                <a:ea typeface="+mn-ea"/>
                <a:cs typeface="+mn-cs"/>
              </a:rPr>
              <a:t> </a:t>
            </a:r>
          </a:p>
          <a:p>
            <a:endParaRPr lang="en-US" dirty="0" smtClean="0">
              <a:latin typeface="Arial" charset="0"/>
              <a:ea typeface="ＭＳ Ｐゴシック" charset="-128"/>
              <a:cs typeface="ＭＳ Ｐゴシック" charset="-128"/>
            </a:endParaRPr>
          </a:p>
        </p:txBody>
      </p:sp>
      <p:sp>
        <p:nvSpPr>
          <p:cNvPr id="24580" name="Slide Number Placeholder 3"/>
          <p:cNvSpPr>
            <a:spLocks noGrp="1"/>
          </p:cNvSpPr>
          <p:nvPr>
            <p:ph type="sldNum" sz="quarter" idx="5"/>
          </p:nvPr>
        </p:nvSpPr>
        <p:spPr>
          <a:noFill/>
        </p:spPr>
        <p:txBody>
          <a:bodyPr/>
          <a:lstStyle/>
          <a:p>
            <a:fld id="{C506E38C-67E6-8149-811E-ACED0912E175}" type="slidenum">
              <a:rPr lang="en-US" smtClean="0">
                <a:latin typeface="Arial" charset="0"/>
                <a:ea typeface="ＭＳ Ｐゴシック" charset="-128"/>
                <a:cs typeface="ＭＳ Ｐゴシック" charset="-128"/>
              </a:rPr>
              <a:pPr/>
              <a:t>9</a:t>
            </a:fld>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smtClean="0"/>
              <a:t>First…a definition</a:t>
            </a:r>
          </a:p>
          <a:p>
            <a:endParaRPr lang="en-US" dirty="0" smtClean="0"/>
          </a:p>
          <a:p>
            <a:r>
              <a:rPr lang="en-US" dirty="0" smtClean="0"/>
              <a:t>We’re using that term “intelligence” intentionally</a:t>
            </a:r>
            <a:endParaRPr lang="en-US" dirty="0"/>
          </a:p>
        </p:txBody>
      </p:sp>
      <p:sp>
        <p:nvSpPr>
          <p:cNvPr id="4" name="Slide Number Placeholder 3"/>
          <p:cNvSpPr>
            <a:spLocks noGrp="1"/>
          </p:cNvSpPr>
          <p:nvPr>
            <p:ph type="sldNum" sz="quarter" idx="10"/>
          </p:nvPr>
        </p:nvSpPr>
        <p:spPr/>
        <p:txBody>
          <a:bodyPr/>
          <a:lstStyle/>
          <a:p>
            <a:fld id="{147E81D6-009E-9A47-94C1-828F2B33B244}"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xfrm>
            <a:off x="952500" y="685800"/>
            <a:ext cx="4953000" cy="3429000"/>
          </a:xfrm>
          <a:ln/>
        </p:spPr>
      </p:sp>
      <p:sp>
        <p:nvSpPr>
          <p:cNvPr id="37891" name="Notes Placeholder 2"/>
          <p:cNvSpPr>
            <a:spLocks noGrp="1"/>
          </p:cNvSpPr>
          <p:nvPr>
            <p:ph type="body" idx="1"/>
          </p:nvPr>
        </p:nvSpPr>
        <p:spPr>
          <a:noFill/>
          <a:ln/>
        </p:spPr>
        <p:txBody>
          <a:bodyPr/>
          <a:lstStyle/>
          <a:p>
            <a:r>
              <a:rPr lang="en-US" dirty="0" smtClean="0">
                <a:latin typeface="Arial" charset="0"/>
                <a:ea typeface="ＭＳ Ｐゴシック" charset="-128"/>
                <a:cs typeface="ＭＳ Ｐゴシック" charset="-128"/>
              </a:rPr>
              <a:t>Stable measurement and approach whatever the cultural context</a:t>
            </a:r>
          </a:p>
          <a:p>
            <a:endParaRPr lang="en-US" dirty="0" smtClean="0">
              <a:latin typeface="Arial" charset="0"/>
              <a:ea typeface="ＭＳ Ｐゴシック" charset="-128"/>
              <a:cs typeface="ＭＳ Ｐゴシック" charset="-128"/>
            </a:endParaRPr>
          </a:p>
          <a:p>
            <a:r>
              <a:rPr lang="en-US" dirty="0" smtClean="0">
                <a:latin typeface="Arial" charset="0"/>
                <a:ea typeface="ＭＳ Ｐゴシック" charset="-128"/>
                <a:cs typeface="ＭＳ Ｐゴシック" charset="-128"/>
              </a:rPr>
              <a:t>What</a:t>
            </a:r>
            <a:r>
              <a:rPr lang="en-US" baseline="0" dirty="0" smtClean="0">
                <a:latin typeface="Arial" charset="0"/>
                <a:ea typeface="ＭＳ Ｐゴシック" charset="-128"/>
                <a:cs typeface="ＭＳ Ｐゴシック" charset="-128"/>
              </a:rPr>
              <a:t> was interesting is what did NOT guarantee effectiveness</a:t>
            </a:r>
          </a:p>
          <a:p>
            <a:r>
              <a:rPr lang="en-US" baseline="0" dirty="0" smtClean="0">
                <a:latin typeface="Arial" charset="0"/>
                <a:ea typeface="ＭＳ Ｐゴシック" charset="-128"/>
                <a:cs typeface="ＭＳ Ｐゴシック" charset="-128"/>
              </a:rPr>
              <a:t>	--not high IQ</a:t>
            </a:r>
          </a:p>
          <a:p>
            <a:r>
              <a:rPr lang="en-US" baseline="0" dirty="0" smtClean="0">
                <a:latin typeface="Arial" charset="0"/>
                <a:ea typeface="ＭＳ Ｐゴシック" charset="-128"/>
                <a:cs typeface="ＭＳ Ｐゴシック" charset="-128"/>
              </a:rPr>
              <a:t>	--not international experience</a:t>
            </a:r>
          </a:p>
          <a:p>
            <a:r>
              <a:rPr lang="en-US" baseline="0" dirty="0" smtClean="0">
                <a:latin typeface="Arial" charset="0"/>
                <a:ea typeface="ＭＳ Ｐゴシック" charset="-128"/>
                <a:cs typeface="ＭＳ Ｐゴシック" charset="-128"/>
              </a:rPr>
              <a:t>	--not speaking multiple languages</a:t>
            </a:r>
          </a:p>
          <a:p>
            <a:endParaRPr lang="en-US" baseline="0" dirty="0" smtClean="0">
              <a:latin typeface="Arial" charset="0"/>
              <a:ea typeface="ＭＳ Ｐゴシック" charset="-128"/>
              <a:cs typeface="ＭＳ Ｐゴシック" charset="-128"/>
            </a:endParaRPr>
          </a:p>
          <a:p>
            <a:r>
              <a:rPr lang="en-US" baseline="0" dirty="0" smtClean="0">
                <a:latin typeface="Arial" charset="0"/>
                <a:ea typeface="ＭＳ Ｐゴシック" charset="-128"/>
                <a:cs typeface="ＭＳ Ｐゴシック" charset="-128"/>
              </a:rPr>
              <a:t>But…they consistently demonstrated strength in four key capabilities</a:t>
            </a:r>
            <a:endParaRPr lang="en-US" dirty="0" smtClean="0">
              <a:latin typeface="Arial" charset="0"/>
              <a:ea typeface="ＭＳ Ｐゴシック" charset="-128"/>
              <a:cs typeface="ＭＳ Ｐゴシック" charset="-128"/>
            </a:endParaRPr>
          </a:p>
        </p:txBody>
      </p:sp>
      <p:sp>
        <p:nvSpPr>
          <p:cNvPr id="37892" name="Slide Number Placeholder 3"/>
          <p:cNvSpPr>
            <a:spLocks noGrp="1"/>
          </p:cNvSpPr>
          <p:nvPr>
            <p:ph type="sldNum" sz="quarter" idx="5"/>
          </p:nvPr>
        </p:nvSpPr>
        <p:spPr>
          <a:noFill/>
        </p:spPr>
        <p:txBody>
          <a:bodyPr/>
          <a:lstStyle/>
          <a:p>
            <a:fld id="{80D81D51-40D0-DF4E-A3D8-B21AC428FEE3}" type="slidenum">
              <a:rPr lang="en-US" smtClean="0">
                <a:latin typeface="Arial" charset="0"/>
                <a:ea typeface="ＭＳ Ｐゴシック" charset="-128"/>
                <a:cs typeface="ＭＳ Ｐゴシック" charset="-128"/>
              </a:rPr>
              <a:pPr/>
              <a:t>11</a:t>
            </a:fld>
            <a:endParaRPr lang="en-US" dirty="0" smtClean="0">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2"/>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D7B5ED-2F0B-9A43-8A05-89BBAB3EC6FC}" type="datetimeFigureOut">
              <a:rPr lang="en-US" smtClean="0"/>
              <a:pPr/>
              <a:t>6/6/11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07E776-2CD4-5246-B785-CEBC2EE1D18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D7B5ED-2F0B-9A43-8A05-89BBAB3EC6FC}" type="datetimeFigureOut">
              <a:rPr lang="en-US" smtClean="0"/>
              <a:pPr/>
              <a:t>6/6/11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07E776-2CD4-5246-B785-CEBC2EE1D18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5"/>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45"/>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D7B5ED-2F0B-9A43-8A05-89BBAB3EC6FC}" type="datetimeFigureOut">
              <a:rPr lang="en-US" smtClean="0"/>
              <a:pPr/>
              <a:t>6/6/11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07E776-2CD4-5246-B785-CEBC2EE1D18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D7B5ED-2F0B-9A43-8A05-89BBAB3EC6FC}" type="datetimeFigureOut">
              <a:rPr lang="en-US" smtClean="0"/>
              <a:pPr/>
              <a:t>6/6/11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07E776-2CD4-5246-B785-CEBC2EE1D18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7"/>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D7B5ED-2F0B-9A43-8A05-89BBAB3EC6FC}" type="datetimeFigureOut">
              <a:rPr lang="en-US" smtClean="0"/>
              <a:pPr/>
              <a:t>6/6/11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07E776-2CD4-5246-B785-CEBC2EE1D18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D7B5ED-2F0B-9A43-8A05-89BBAB3EC6FC}" type="datetimeFigureOut">
              <a:rPr lang="en-US" smtClean="0"/>
              <a:pPr/>
              <a:t>6/6/11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07E776-2CD4-5246-B785-CEBC2EE1D18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4"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D7B5ED-2F0B-9A43-8A05-89BBAB3EC6FC}" type="datetimeFigureOut">
              <a:rPr lang="en-US" smtClean="0"/>
              <a:pPr/>
              <a:t>6/6/11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07E776-2CD4-5246-B785-CEBC2EE1D18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D7B5ED-2F0B-9A43-8A05-89BBAB3EC6FC}" type="datetimeFigureOut">
              <a:rPr lang="en-US" smtClean="0"/>
              <a:pPr/>
              <a:t>6/6/11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07E776-2CD4-5246-B785-CEBC2EE1D18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D7B5ED-2F0B-9A43-8A05-89BBAB3EC6FC}" type="datetimeFigureOut">
              <a:rPr lang="en-US" smtClean="0"/>
              <a:pPr/>
              <a:t>6/6/11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07E776-2CD4-5246-B785-CEBC2EE1D18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D7B5ED-2F0B-9A43-8A05-89BBAB3EC6FC}" type="datetimeFigureOut">
              <a:rPr lang="en-US" smtClean="0"/>
              <a:pPr/>
              <a:t>6/6/11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07E776-2CD4-5246-B785-CEBC2EE1D18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D7B5ED-2F0B-9A43-8A05-89BBAB3EC6FC}" type="datetimeFigureOut">
              <a:rPr lang="en-US" smtClean="0"/>
              <a:pPr/>
              <a:t>6/6/11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07E776-2CD4-5246-B785-CEBC2EE1D18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7"/>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7B5ED-2F0B-9A43-8A05-89BBAB3EC6FC}" type="datetimeFigureOut">
              <a:rPr lang="en-US" smtClean="0"/>
              <a:pPr/>
              <a:t>6/6/11</a:t>
            </a:fld>
            <a:endParaRPr lang="en-US" dirty="0"/>
          </a:p>
        </p:txBody>
      </p:sp>
      <p:sp>
        <p:nvSpPr>
          <p:cNvPr id="5" name="Footer Placeholder 4"/>
          <p:cNvSpPr>
            <a:spLocks noGrp="1"/>
          </p:cNvSpPr>
          <p:nvPr>
            <p:ph type="ftr" sz="quarter" idx="3"/>
          </p:nvPr>
        </p:nvSpPr>
        <p:spPr>
          <a:xfrm>
            <a:off x="3384550" y="6356357"/>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99300" y="6356357"/>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07E776-2CD4-5246-B785-CEBC2EE1D18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4" Type="http://schemas.openxmlformats.org/officeDocument/2006/relationships/image" Target="../media/image8.png"/><Relationship Id="rId10" Type="http://schemas.openxmlformats.org/officeDocument/2006/relationships/image" Target="../media/image14.png"/><Relationship Id="rId5" Type="http://schemas.openxmlformats.org/officeDocument/2006/relationships/image" Target="../media/image9.jpeg"/><Relationship Id="rId7"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9.xml"/><Relationship Id="rId9" Type="http://schemas.openxmlformats.org/officeDocument/2006/relationships/image" Target="../media/image13.jpeg"/><Relationship Id="rId3" Type="http://schemas.openxmlformats.org/officeDocument/2006/relationships/image" Target="../media/image7.png"/><Relationship Id="rId6" Type="http://schemas.openxmlformats.org/officeDocument/2006/relationships/image" Target="../media/image10.jpeg"/></Relationships>
</file>

<file path=ppt/slides/_rels/slide12.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d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19.png"/><Relationship Id="rId1" Type="http://schemas.openxmlformats.org/officeDocument/2006/relationships/video" Target="file://localhost/Volumes/LIVERMORE/Vids/NAS%203.0%20Edit%20v1.mp4" TargetMode="External"/></Relationships>
</file>

<file path=ppt/slides/_rels/slide16.xml.rels><?xml version="1.0" encoding="UTF-8" standalone="yes"?>
<Relationships xmlns="http://schemas.openxmlformats.org/package/2006/relationships"><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df"/><Relationship Id="rId3"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images.google.fr/imgres?imgurl=http://www.go.dlr.de/wt/dv/ig/icons/funet/plane2.gif&amp;imgrefurl=http://www.go.dlr.de/wt/dv/ig/icons/funet.html&amp;h=260&amp;w=720&amp;sz=4&amp;hl=fr&amp;start=5&amp;um=1&amp;tbnid=ugBTr1nk_1lOEM:&amp;tbnh=51&amp;tbnw=140&amp;prev=/images?q=plane+icon&amp;svnum=10&amp;um=1&amp;hl=fr&amp;sa=X" TargetMode="External"/><Relationship Id="rId5" Type="http://schemas.openxmlformats.org/officeDocument/2006/relationships/image" Target="../media/image3.wmf"/></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3"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4488" name="Picture 8" descr="73043"/>
          <p:cNvPicPr>
            <a:picLocks noChangeAspect="1" noChangeArrowheads="1"/>
          </p:cNvPicPr>
          <p:nvPr/>
        </p:nvPicPr>
        <p:blipFill>
          <a:blip r:embed="rId3"/>
          <a:srcRect/>
          <a:stretch>
            <a:fillRect/>
          </a:stretch>
        </p:blipFill>
        <p:spPr bwMode="auto">
          <a:xfrm>
            <a:off x="3" y="-838200"/>
            <a:ext cx="10087401" cy="5376672"/>
          </a:xfrm>
          <a:prstGeom prst="rect">
            <a:avLst/>
          </a:prstGeom>
          <a:noFill/>
        </p:spPr>
      </p:pic>
      <p:sp>
        <p:nvSpPr>
          <p:cNvPr id="404485" name="Text Box 5"/>
          <p:cNvSpPr txBox="1">
            <a:spLocks noChangeArrowheads="1"/>
          </p:cNvSpPr>
          <p:nvPr/>
        </p:nvSpPr>
        <p:spPr bwMode="auto">
          <a:xfrm>
            <a:off x="2724149" y="5943600"/>
            <a:ext cx="5157155" cy="1107996"/>
          </a:xfrm>
          <a:prstGeom prst="rect">
            <a:avLst/>
          </a:prstGeom>
          <a:noFill/>
          <a:ln w="9525">
            <a:noFill/>
            <a:miter lim="800000"/>
            <a:headEnd/>
            <a:tailEnd/>
          </a:ln>
          <a:effectLst/>
        </p:spPr>
        <p:txBody>
          <a:bodyPr wrap="square">
            <a:prstTxWarp prst="textNoShape">
              <a:avLst/>
            </a:prstTxWarp>
            <a:spAutoFit/>
          </a:bodyPr>
          <a:lstStyle/>
          <a:p>
            <a:pPr algn="ctr">
              <a:lnSpc>
                <a:spcPct val="100000"/>
              </a:lnSpc>
              <a:spcBef>
                <a:spcPct val="0"/>
              </a:spcBef>
              <a:spcAft>
                <a:spcPts val="600"/>
              </a:spcAft>
              <a:buClrTx/>
              <a:buFontTx/>
              <a:buNone/>
            </a:pPr>
            <a:r>
              <a:rPr lang="en-US" sz="2000" b="1" dirty="0">
                <a:solidFill>
                  <a:schemeClr val="tx1"/>
                </a:solidFill>
              </a:rPr>
              <a:t>David Livermore, </a:t>
            </a:r>
            <a:r>
              <a:rPr lang="en-US" sz="2000" b="1" dirty="0" smtClean="0">
                <a:solidFill>
                  <a:schemeClr val="tx1"/>
                </a:solidFill>
              </a:rPr>
              <a:t>Ph.D.</a:t>
            </a:r>
          </a:p>
          <a:p>
            <a:pPr algn="ctr" eaLnBrk="1" hangingPunct="1">
              <a:lnSpc>
                <a:spcPct val="100000"/>
              </a:lnSpc>
              <a:spcBef>
                <a:spcPct val="0"/>
              </a:spcBef>
              <a:spcAft>
                <a:spcPts val="600"/>
              </a:spcAft>
              <a:buClrTx/>
              <a:buFontTx/>
              <a:buNone/>
            </a:pPr>
            <a:r>
              <a:rPr lang="en-US" sz="2000" dirty="0">
                <a:solidFill>
                  <a:schemeClr val="tx1"/>
                </a:solidFill>
              </a:rPr>
              <a:t>Cultural Intelligence </a:t>
            </a:r>
            <a:r>
              <a:rPr lang="en-US" sz="2000" dirty="0" smtClean="0">
                <a:solidFill>
                  <a:schemeClr val="tx1"/>
                </a:solidFill>
              </a:rPr>
              <a:t>Center, East Lansing, MI</a:t>
            </a:r>
          </a:p>
          <a:p>
            <a:pPr algn="ctr">
              <a:lnSpc>
                <a:spcPct val="100000"/>
              </a:lnSpc>
              <a:spcBef>
                <a:spcPct val="0"/>
              </a:spcBef>
              <a:buClrTx/>
              <a:buFontTx/>
              <a:buNone/>
            </a:pPr>
            <a:endParaRPr lang="en-US" sz="1600" dirty="0">
              <a:solidFill>
                <a:schemeClr val="tx1"/>
              </a:solidFill>
            </a:endParaRPr>
          </a:p>
        </p:txBody>
      </p:sp>
      <p:sp>
        <p:nvSpPr>
          <p:cNvPr id="404486" name="Rectangle 16"/>
          <p:cNvSpPr>
            <a:spLocks noChangeArrowheads="1"/>
          </p:cNvSpPr>
          <p:nvPr/>
        </p:nvSpPr>
        <p:spPr bwMode="auto">
          <a:xfrm>
            <a:off x="0" y="4572000"/>
            <a:ext cx="9906000" cy="1371600"/>
          </a:xfrm>
          <a:prstGeom prst="rect">
            <a:avLst/>
          </a:prstGeom>
          <a:solidFill>
            <a:srgbClr val="000000">
              <a:alpha val="52000"/>
            </a:srgbClr>
          </a:solidFill>
          <a:ln w="9525">
            <a:noFill/>
            <a:miter lim="800000"/>
            <a:headEnd/>
            <a:tailEnd/>
          </a:ln>
        </p:spPr>
        <p:txBody>
          <a:bodyPr wrap="none" anchor="ctr">
            <a:prstTxWarp prst="textNoShape">
              <a:avLst/>
            </a:prstTxWarp>
          </a:bodyPr>
          <a:lstStyle/>
          <a:p>
            <a:pPr algn="ctr">
              <a:lnSpc>
                <a:spcPct val="100000"/>
              </a:lnSpc>
              <a:spcAft>
                <a:spcPts val="1800"/>
              </a:spcAft>
            </a:pPr>
            <a:r>
              <a:rPr lang="en-US" sz="3200" b="1" cap="all" dirty="0" smtClean="0"/>
              <a:t>Cultural Intelligence: Why HR </a:t>
            </a:r>
            <a:r>
              <a:rPr lang="en-US" sz="3200" b="1" cap="all" dirty="0" err="1" smtClean="0"/>
              <a:t>needS</a:t>
            </a:r>
            <a:r>
              <a:rPr lang="en-US" sz="3200" b="1" cap="all" dirty="0" smtClean="0"/>
              <a:t> it!</a:t>
            </a:r>
            <a:endParaRPr lang="en-US" sz="3200" b="1" cap="all" dirty="0" smtClean="0">
              <a:solidFill>
                <a:srgbClr val="000000"/>
              </a:solidFill>
            </a:endParaRPr>
          </a:p>
          <a:p>
            <a:pPr algn="ctr">
              <a:lnSpc>
                <a:spcPct val="100000"/>
              </a:lnSpc>
            </a:pPr>
            <a:r>
              <a:rPr lang="en-US" sz="2800" dirty="0" smtClean="0">
                <a:solidFill>
                  <a:schemeClr val="bg1"/>
                </a:solidFill>
              </a:rPr>
              <a:t>International Business Institute| June 7, 2011</a:t>
            </a:r>
            <a:endParaRPr lang="en-US" sz="2800" dirty="0">
              <a:solidFill>
                <a:schemeClr val="bg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3319" y="805246"/>
            <a:ext cx="8915400" cy="1143000"/>
          </a:xfrm>
        </p:spPr>
        <p:txBody>
          <a:bodyPr>
            <a:noAutofit/>
          </a:bodyPr>
          <a:lstStyle/>
          <a:p>
            <a:pPr>
              <a:spcAft>
                <a:spcPts val="600"/>
              </a:spcAft>
            </a:pPr>
            <a:r>
              <a:rPr lang="en-US" sz="4000" b="1" dirty="0" smtClean="0">
                <a:solidFill>
                  <a:schemeClr val="bg1"/>
                </a:solidFill>
                <a:latin typeface="Calibri"/>
                <a:cs typeface="Calibri"/>
              </a:rPr>
              <a:t>Cultural Intelligence Quotient (CQ)</a:t>
            </a:r>
            <a:br>
              <a:rPr lang="en-US" sz="4000" b="1" dirty="0" smtClean="0">
                <a:solidFill>
                  <a:schemeClr val="bg1"/>
                </a:solidFill>
                <a:latin typeface="Calibri"/>
                <a:cs typeface="Calibri"/>
              </a:rPr>
            </a:br>
            <a:endParaRPr lang="en-US" sz="4000" dirty="0">
              <a:solidFill>
                <a:schemeClr val="bg1"/>
              </a:solidFill>
              <a:latin typeface="Calibri"/>
              <a:cs typeface="Calibri"/>
            </a:endParaRPr>
          </a:p>
        </p:txBody>
      </p:sp>
      <p:sp>
        <p:nvSpPr>
          <p:cNvPr id="6" name="Content Placeholder 5"/>
          <p:cNvSpPr>
            <a:spLocks noGrp="1"/>
          </p:cNvSpPr>
          <p:nvPr>
            <p:ph idx="1"/>
          </p:nvPr>
        </p:nvSpPr>
        <p:spPr>
          <a:xfrm>
            <a:off x="412750" y="1948246"/>
            <a:ext cx="8915400" cy="4525963"/>
          </a:xfrm>
        </p:spPr>
        <p:txBody>
          <a:bodyPr>
            <a:normAutofit fontScale="92500" lnSpcReduction="20000"/>
          </a:bodyPr>
          <a:lstStyle/>
          <a:p>
            <a:pPr>
              <a:buNone/>
            </a:pPr>
            <a:r>
              <a:rPr lang="en-US" i="1" dirty="0" smtClean="0">
                <a:solidFill>
                  <a:schemeClr val="bg1">
                    <a:lumMod val="85000"/>
                  </a:schemeClr>
                </a:solidFill>
                <a:latin typeface="Calibri"/>
                <a:cs typeface="Calibri"/>
              </a:rPr>
              <a:t>	</a:t>
            </a:r>
            <a:r>
              <a:rPr lang="en-US" sz="4129" i="1" dirty="0" smtClean="0">
                <a:solidFill>
                  <a:schemeClr val="bg1">
                    <a:lumMod val="85000"/>
                  </a:schemeClr>
                </a:solidFill>
                <a:latin typeface="Calibri"/>
                <a:cs typeface="Calibri"/>
              </a:rPr>
              <a:t>The capability to function effectively across various cultural contexts </a:t>
            </a:r>
            <a:r>
              <a:rPr lang="en-US" sz="4129" dirty="0" smtClean="0">
                <a:solidFill>
                  <a:schemeClr val="bg1">
                    <a:lumMod val="85000"/>
                  </a:schemeClr>
                </a:solidFill>
                <a:latin typeface="Calibri"/>
                <a:cs typeface="Calibri"/>
              </a:rPr>
              <a:t>(national, ethnic, organizational, generational, etc.)</a:t>
            </a:r>
            <a:r>
              <a:rPr lang="en-US" dirty="0" smtClean="0">
                <a:solidFill>
                  <a:schemeClr val="bg1">
                    <a:lumMod val="85000"/>
                  </a:schemeClr>
                </a:solidFill>
                <a:latin typeface="Calibri"/>
                <a:cs typeface="Calibri"/>
              </a:rPr>
              <a:t>.</a:t>
            </a:r>
            <a:endParaRPr lang="en-US" sz="1882" dirty="0" smtClean="0">
              <a:solidFill>
                <a:schemeClr val="bg1">
                  <a:lumMod val="85000"/>
                </a:schemeClr>
              </a:solidFill>
              <a:latin typeface="Calibri"/>
              <a:cs typeface="Calibri"/>
            </a:endParaRPr>
          </a:p>
          <a:p>
            <a:pPr lvl="1">
              <a:buNone/>
            </a:pPr>
            <a:r>
              <a:rPr lang="en-US" sz="1882" dirty="0" smtClean="0">
                <a:solidFill>
                  <a:schemeClr val="bg1">
                    <a:lumMod val="85000"/>
                  </a:schemeClr>
                </a:solidFill>
                <a:latin typeface="Calibri"/>
                <a:cs typeface="Calibri"/>
              </a:rPr>
              <a:t>--Soon Ang and Linn Van Dyne, “Conceptualization of Cultural Intelligence” in </a:t>
            </a:r>
            <a:r>
              <a:rPr lang="en-US" sz="1882" i="1" dirty="0" smtClean="0">
                <a:solidFill>
                  <a:schemeClr val="bg1">
                    <a:lumMod val="85000"/>
                  </a:schemeClr>
                </a:solidFill>
                <a:latin typeface="Calibri"/>
                <a:cs typeface="Calibri"/>
              </a:rPr>
              <a:t>Handbook of Cultural Intelligence: Theory, Measurement, and Applications</a:t>
            </a:r>
            <a:r>
              <a:rPr lang="en-US" sz="1882" dirty="0" smtClean="0">
                <a:solidFill>
                  <a:schemeClr val="bg1">
                    <a:lumMod val="85000"/>
                  </a:schemeClr>
                </a:solidFill>
                <a:latin typeface="Calibri"/>
                <a:cs typeface="Calibri"/>
              </a:rPr>
              <a:t> (Armonk, NY: M.E. Sharpe, 2008), 3.</a:t>
            </a:r>
          </a:p>
          <a:p>
            <a:pPr>
              <a:buNone/>
            </a:pPr>
            <a:endParaRPr lang="en-US" dirty="0" smtClean="0">
              <a:solidFill>
                <a:schemeClr val="bg1">
                  <a:lumMod val="85000"/>
                </a:schemeClr>
              </a:solidFill>
              <a:latin typeface="Calibri"/>
              <a:cs typeface="Calibri"/>
            </a:endParaRPr>
          </a:p>
          <a:p>
            <a:pPr>
              <a:buNone/>
            </a:pPr>
            <a:r>
              <a:rPr lang="en-US" dirty="0" smtClean="0">
                <a:solidFill>
                  <a:schemeClr val="bg1">
                    <a:lumMod val="85000"/>
                  </a:schemeClr>
                </a:solidFill>
                <a:latin typeface="Calibri"/>
                <a:cs typeface="Calibri"/>
              </a:rPr>
              <a:t>	</a:t>
            </a:r>
          </a:p>
          <a:p>
            <a:pPr>
              <a:buNone/>
            </a:pPr>
            <a:endParaRPr lang="en-US" dirty="0" smtClean="0">
              <a:solidFill>
                <a:schemeClr val="bg1">
                  <a:lumMod val="85000"/>
                </a:schemeClr>
              </a:solidFill>
              <a:latin typeface="Calibri"/>
              <a:cs typeface="Calibri"/>
            </a:endParaRPr>
          </a:p>
          <a:p>
            <a:pPr>
              <a:buNone/>
            </a:pPr>
            <a:r>
              <a:rPr lang="en-US" dirty="0" smtClean="0">
                <a:solidFill>
                  <a:schemeClr val="bg1">
                    <a:lumMod val="85000"/>
                  </a:schemeClr>
                </a:solidFill>
                <a:latin typeface="Calibri"/>
                <a:cs typeface="Calibri"/>
              </a:rPr>
              <a:t>	</a:t>
            </a:r>
          </a:p>
          <a:p>
            <a:pPr>
              <a:buNone/>
            </a:pPr>
            <a:r>
              <a:rPr lang="en-US" dirty="0" smtClean="0">
                <a:solidFill>
                  <a:schemeClr val="bg1">
                    <a:lumMod val="85000"/>
                  </a:schemeClr>
                </a:solidFill>
                <a:latin typeface="Calibri"/>
                <a:cs typeface="Calibri"/>
              </a:rPr>
              <a:t> </a:t>
            </a:r>
          </a:p>
          <a:p>
            <a:pPr>
              <a:buNone/>
            </a:pPr>
            <a:endParaRPr lang="en-US" dirty="0">
              <a:solidFill>
                <a:schemeClr val="bg1">
                  <a:lumMod val="85000"/>
                </a:schemeClr>
              </a:solidFill>
              <a:latin typeface="Calibri"/>
              <a:cs typeface="Calibri"/>
            </a:endParaRPr>
          </a:p>
        </p:txBody>
      </p:sp>
      <p:pic>
        <p:nvPicPr>
          <p:cNvPr id="7" name="Picture 2"/>
          <p:cNvPicPr>
            <a:picLocks noChangeAspect="1" noChangeArrowheads="1"/>
          </p:cNvPicPr>
          <p:nvPr/>
        </p:nvPicPr>
        <p:blipFill>
          <a:blip r:embed="rId3"/>
          <a:srcRect/>
          <a:stretch>
            <a:fillRect/>
          </a:stretch>
        </p:blipFill>
        <p:spPr bwMode="auto">
          <a:xfrm>
            <a:off x="0" y="4953000"/>
            <a:ext cx="9906000" cy="1905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26"/>
          <p:cNvPicPr>
            <a:picLocks noChangeAspect="1" noChangeArrowheads="1"/>
          </p:cNvPicPr>
          <p:nvPr/>
        </p:nvPicPr>
        <p:blipFill>
          <a:blip r:embed="rId3"/>
          <a:srcRect/>
          <a:stretch>
            <a:fillRect/>
          </a:stretch>
        </p:blipFill>
        <p:spPr bwMode="auto">
          <a:xfrm>
            <a:off x="7594603" y="1219200"/>
            <a:ext cx="1922727" cy="2590800"/>
          </a:xfrm>
          <a:prstGeom prst="rect">
            <a:avLst/>
          </a:prstGeom>
          <a:noFill/>
          <a:ln w="9525">
            <a:noFill/>
            <a:miter lim="800000"/>
            <a:headEnd/>
            <a:tailEnd/>
          </a:ln>
        </p:spPr>
      </p:pic>
      <p:pic>
        <p:nvPicPr>
          <p:cNvPr id="36867" name="Picture 15"/>
          <p:cNvPicPr>
            <a:picLocks noChangeAspect="1" noChangeArrowheads="1"/>
          </p:cNvPicPr>
          <p:nvPr/>
        </p:nvPicPr>
        <p:blipFill>
          <a:blip r:embed="rId4"/>
          <a:srcRect/>
          <a:stretch>
            <a:fillRect/>
          </a:stretch>
        </p:blipFill>
        <p:spPr bwMode="auto">
          <a:xfrm>
            <a:off x="247653" y="1371600"/>
            <a:ext cx="2509177" cy="2667000"/>
          </a:xfrm>
          <a:prstGeom prst="rect">
            <a:avLst/>
          </a:prstGeom>
          <a:noFill/>
          <a:ln w="9525">
            <a:noFill/>
            <a:miter lim="800000"/>
            <a:headEnd/>
            <a:tailEnd/>
          </a:ln>
        </p:spPr>
      </p:pic>
      <p:pic>
        <p:nvPicPr>
          <p:cNvPr id="36868" name="Picture 10" descr="52265_edit1"/>
          <p:cNvPicPr>
            <a:picLocks noChangeAspect="1" noChangeArrowheads="1"/>
          </p:cNvPicPr>
          <p:nvPr/>
        </p:nvPicPr>
        <p:blipFill>
          <a:blip r:embed="rId5"/>
          <a:srcRect/>
          <a:stretch>
            <a:fillRect/>
          </a:stretch>
        </p:blipFill>
        <p:spPr bwMode="auto">
          <a:xfrm>
            <a:off x="825500" y="4648205"/>
            <a:ext cx="2641600" cy="1781175"/>
          </a:xfrm>
          <a:prstGeom prst="rect">
            <a:avLst/>
          </a:prstGeom>
          <a:noFill/>
          <a:ln w="9525">
            <a:noFill/>
            <a:miter lim="800000"/>
            <a:headEnd/>
            <a:tailEnd/>
          </a:ln>
        </p:spPr>
      </p:pic>
      <p:sp>
        <p:nvSpPr>
          <p:cNvPr id="392194" name="Title 1"/>
          <p:cNvSpPr>
            <a:spLocks noGrp="1"/>
          </p:cNvSpPr>
          <p:nvPr>
            <p:ph type="title" idx="4294967295"/>
          </p:nvPr>
        </p:nvSpPr>
        <p:spPr>
          <a:xfrm>
            <a:off x="-54595" y="304800"/>
            <a:ext cx="9341470" cy="609600"/>
          </a:xfrm>
        </p:spPr>
        <p:txBody>
          <a:bodyPr>
            <a:noAutofit/>
          </a:bodyPr>
          <a:lstStyle/>
          <a:p>
            <a:pPr>
              <a:defRPr/>
            </a:pPr>
            <a:r>
              <a:rPr lang="en-US" sz="3200" b="1" dirty="0" smtClean="0"/>
              <a:t>Higher CQ led to increased effectiveness </a:t>
            </a:r>
            <a:br>
              <a:rPr lang="en-US" sz="3200" b="1" dirty="0" smtClean="0"/>
            </a:br>
            <a:r>
              <a:rPr lang="en-US" sz="3200" b="1" dirty="0" smtClean="0"/>
              <a:t>across any cultural context</a:t>
            </a:r>
            <a:endParaRPr lang="en-US" sz="3200" b="1" dirty="0"/>
          </a:p>
        </p:txBody>
      </p:sp>
      <p:pic>
        <p:nvPicPr>
          <p:cNvPr id="36870" name="Picture 21" descr="IMG0081_Edit"/>
          <p:cNvPicPr>
            <a:picLocks noChangeAspect="1" noChangeArrowheads="1"/>
          </p:cNvPicPr>
          <p:nvPr/>
        </p:nvPicPr>
        <p:blipFill>
          <a:blip r:embed="rId6"/>
          <a:srcRect/>
          <a:stretch>
            <a:fillRect/>
          </a:stretch>
        </p:blipFill>
        <p:spPr bwMode="auto">
          <a:xfrm>
            <a:off x="6438900" y="4343400"/>
            <a:ext cx="2847975" cy="2166938"/>
          </a:xfrm>
          <a:prstGeom prst="rect">
            <a:avLst/>
          </a:prstGeom>
          <a:noFill/>
          <a:ln w="9525">
            <a:noFill/>
            <a:miter lim="800000"/>
            <a:headEnd/>
            <a:tailEnd/>
          </a:ln>
        </p:spPr>
      </p:pic>
      <p:pic>
        <p:nvPicPr>
          <p:cNvPr id="36871" name="Picture 22" descr="IMG0097_edit"/>
          <p:cNvPicPr>
            <a:picLocks noChangeAspect="1" noChangeArrowheads="1"/>
          </p:cNvPicPr>
          <p:nvPr/>
        </p:nvPicPr>
        <p:blipFill>
          <a:blip r:embed="rId7"/>
          <a:srcRect/>
          <a:stretch>
            <a:fillRect/>
          </a:stretch>
        </p:blipFill>
        <p:spPr bwMode="auto">
          <a:xfrm>
            <a:off x="3384552" y="1066800"/>
            <a:ext cx="1418829" cy="1968500"/>
          </a:xfrm>
          <a:prstGeom prst="rect">
            <a:avLst/>
          </a:prstGeom>
          <a:noFill/>
          <a:ln w="9525">
            <a:noFill/>
            <a:miter lim="800000"/>
            <a:headEnd/>
            <a:tailEnd/>
          </a:ln>
        </p:spPr>
      </p:pic>
      <p:pic>
        <p:nvPicPr>
          <p:cNvPr id="36872" name="Picture 23" descr="IMG0027_edit"/>
          <p:cNvPicPr>
            <a:picLocks noChangeAspect="1" noChangeArrowheads="1"/>
          </p:cNvPicPr>
          <p:nvPr/>
        </p:nvPicPr>
        <p:blipFill>
          <a:blip r:embed="rId8"/>
          <a:srcRect/>
          <a:stretch>
            <a:fillRect/>
          </a:stretch>
        </p:blipFill>
        <p:spPr bwMode="auto">
          <a:xfrm>
            <a:off x="4292600" y="4572000"/>
            <a:ext cx="1604566" cy="1981200"/>
          </a:xfrm>
          <a:prstGeom prst="rect">
            <a:avLst/>
          </a:prstGeom>
          <a:noFill/>
          <a:ln w="9525">
            <a:noFill/>
            <a:miter lim="800000"/>
            <a:headEnd/>
            <a:tailEnd/>
          </a:ln>
        </p:spPr>
      </p:pic>
      <p:pic>
        <p:nvPicPr>
          <p:cNvPr id="36873" name="Picture 24" descr="IMG0076_edit"/>
          <p:cNvPicPr>
            <a:picLocks noChangeAspect="1" noChangeArrowheads="1"/>
          </p:cNvPicPr>
          <p:nvPr/>
        </p:nvPicPr>
        <p:blipFill>
          <a:blip r:embed="rId9"/>
          <a:srcRect/>
          <a:stretch>
            <a:fillRect/>
          </a:stretch>
        </p:blipFill>
        <p:spPr bwMode="auto">
          <a:xfrm>
            <a:off x="5448300" y="1066800"/>
            <a:ext cx="1690556" cy="1803400"/>
          </a:xfrm>
          <a:prstGeom prst="rect">
            <a:avLst/>
          </a:prstGeom>
          <a:noFill/>
          <a:ln w="9525">
            <a:noFill/>
            <a:miter lim="800000"/>
            <a:headEnd/>
            <a:tailEnd/>
          </a:ln>
        </p:spPr>
      </p:pic>
      <p:pic>
        <p:nvPicPr>
          <p:cNvPr id="36874" name="Picture 25"/>
          <p:cNvPicPr>
            <a:picLocks noChangeAspect="1" noChangeArrowheads="1"/>
          </p:cNvPicPr>
          <p:nvPr/>
        </p:nvPicPr>
        <p:blipFill>
          <a:blip r:embed="rId10"/>
          <a:srcRect/>
          <a:stretch>
            <a:fillRect/>
          </a:stretch>
        </p:blipFill>
        <p:spPr bwMode="auto">
          <a:xfrm>
            <a:off x="1568450" y="2743200"/>
            <a:ext cx="7011591" cy="193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CQ Diag.pdf"/>
          <p:cNvPicPr>
            <a:picLocks noGrp="1" noChangeAspect="1"/>
          </p:cNvPicPr>
          <p:nvPr>
            <p:ph idx="1"/>
          </p:nvPr>
        </p:nvPicPr>
        <mc:AlternateContent>
          <mc:Choice xmlns:ma="http://schemas.microsoft.com/office/mac/drawingml/2008/main" Requires="ma">
            <p:blipFill>
              <a:blip r:embed="rId3"/>
              <a:srcRect l="12353" t="8182" r="15882" b="45455"/>
              <a:stretch>
                <a:fillRect/>
              </a:stretch>
            </p:blipFill>
          </mc:Choice>
          <mc:Fallback>
            <p:blipFill>
              <a:blip r:embed="rId4"/>
              <a:srcRect l="12353" t="8182" r="15882" b="45455"/>
              <a:stretch>
                <a:fillRect/>
              </a:stretch>
            </p:blipFill>
          </mc:Fallback>
        </mc:AlternateContent>
        <p:spPr>
          <a:xfrm>
            <a:off x="418010" y="304800"/>
            <a:ext cx="8992690" cy="6940296"/>
          </a:xfrm>
        </p:spPr>
      </p:pic>
      <p:sp>
        <p:nvSpPr>
          <p:cNvPr id="5" name="TextBox 4"/>
          <p:cNvSpPr txBox="1"/>
          <p:nvPr/>
        </p:nvSpPr>
        <p:spPr>
          <a:xfrm>
            <a:off x="5681673" y="2274842"/>
            <a:ext cx="966130" cy="830997"/>
          </a:xfrm>
          <a:prstGeom prst="rect">
            <a:avLst/>
          </a:prstGeom>
          <a:noFill/>
        </p:spPr>
        <p:txBody>
          <a:bodyPr wrap="none" rtlCol="0">
            <a:spAutoFit/>
          </a:bodyPr>
          <a:lstStyle/>
          <a:p>
            <a:pPr algn="ctr"/>
            <a:r>
              <a:rPr lang="en-US" sz="2400" b="1" dirty="0" smtClean="0"/>
              <a:t>1. CQ </a:t>
            </a:r>
          </a:p>
          <a:p>
            <a:r>
              <a:rPr lang="en-US" sz="2400" b="1" dirty="0" smtClean="0"/>
              <a:t>DRIVE</a:t>
            </a:r>
            <a:endParaRPr lang="en-US" sz="2400" b="1" dirty="0"/>
          </a:p>
        </p:txBody>
      </p:sp>
      <p:sp>
        <p:nvSpPr>
          <p:cNvPr id="6" name="Rectangle 5"/>
          <p:cNvSpPr/>
          <p:nvPr/>
        </p:nvSpPr>
        <p:spPr>
          <a:xfrm>
            <a:off x="5118100" y="3969608"/>
            <a:ext cx="2018098" cy="830997"/>
          </a:xfrm>
          <a:prstGeom prst="rect">
            <a:avLst/>
          </a:prstGeom>
        </p:spPr>
        <p:txBody>
          <a:bodyPr wrap="square">
            <a:spAutoFit/>
          </a:bodyPr>
          <a:lstStyle/>
          <a:p>
            <a:pPr algn="ctr"/>
            <a:r>
              <a:rPr lang="en-US" sz="2400" b="1" dirty="0" smtClean="0">
                <a:solidFill>
                  <a:srgbClr val="000000"/>
                </a:solidFill>
              </a:rPr>
              <a:t>2. CQ </a:t>
            </a:r>
          </a:p>
          <a:p>
            <a:pPr algn="ctr"/>
            <a:r>
              <a:rPr lang="en-US" sz="2400" b="1" dirty="0" smtClean="0">
                <a:solidFill>
                  <a:srgbClr val="000000"/>
                </a:solidFill>
              </a:rPr>
              <a:t>KNOWLEDGE</a:t>
            </a:r>
            <a:endParaRPr lang="en-US" sz="2400" b="1" dirty="0">
              <a:solidFill>
                <a:srgbClr val="000000"/>
              </a:solidFill>
            </a:endParaRPr>
          </a:p>
        </p:txBody>
      </p:sp>
      <p:sp>
        <p:nvSpPr>
          <p:cNvPr id="7" name="Rectangle 6"/>
          <p:cNvSpPr/>
          <p:nvPr/>
        </p:nvSpPr>
        <p:spPr>
          <a:xfrm>
            <a:off x="3054350" y="3969608"/>
            <a:ext cx="1733550" cy="830997"/>
          </a:xfrm>
          <a:prstGeom prst="rect">
            <a:avLst/>
          </a:prstGeom>
        </p:spPr>
        <p:txBody>
          <a:bodyPr wrap="square">
            <a:spAutoFit/>
          </a:bodyPr>
          <a:lstStyle/>
          <a:p>
            <a:pPr algn="ctr"/>
            <a:r>
              <a:rPr lang="en-US" sz="2400" b="1" dirty="0" smtClean="0">
                <a:solidFill>
                  <a:srgbClr val="000000"/>
                </a:solidFill>
              </a:rPr>
              <a:t>3. CQ </a:t>
            </a:r>
          </a:p>
          <a:p>
            <a:pPr algn="r"/>
            <a:r>
              <a:rPr lang="en-US" sz="2400" b="1" dirty="0" smtClean="0">
                <a:solidFill>
                  <a:srgbClr val="000000"/>
                </a:solidFill>
              </a:rPr>
              <a:t>STRATEGY</a:t>
            </a:r>
            <a:endParaRPr lang="en-US" sz="2400" b="1" dirty="0">
              <a:solidFill>
                <a:srgbClr val="000000"/>
              </a:solidFill>
            </a:endParaRPr>
          </a:p>
        </p:txBody>
      </p:sp>
      <p:sp>
        <p:nvSpPr>
          <p:cNvPr id="8" name="Rectangle 7"/>
          <p:cNvSpPr/>
          <p:nvPr/>
        </p:nvSpPr>
        <p:spPr>
          <a:xfrm>
            <a:off x="3054350" y="2274842"/>
            <a:ext cx="1733550" cy="830997"/>
          </a:xfrm>
          <a:prstGeom prst="rect">
            <a:avLst/>
          </a:prstGeom>
        </p:spPr>
        <p:txBody>
          <a:bodyPr wrap="square">
            <a:spAutoFit/>
          </a:bodyPr>
          <a:lstStyle/>
          <a:p>
            <a:pPr algn="ctr"/>
            <a:r>
              <a:rPr lang="en-US" sz="2400" b="1" dirty="0" smtClean="0"/>
              <a:t>    4. CQ </a:t>
            </a:r>
          </a:p>
          <a:p>
            <a:pPr algn="r"/>
            <a:r>
              <a:rPr lang="en-US" sz="2400" b="1" dirty="0" smtClean="0"/>
              <a:t>ACTION</a:t>
            </a:r>
            <a:endParaRPr lang="en-US" sz="2400" b="1" dirty="0"/>
          </a:p>
        </p:txBody>
      </p:sp>
      <p:sp>
        <p:nvSpPr>
          <p:cNvPr id="9" name="Title 8"/>
          <p:cNvSpPr>
            <a:spLocks noGrp="1"/>
          </p:cNvSpPr>
          <p:nvPr>
            <p:ph type="title"/>
          </p:nvPr>
        </p:nvSpPr>
        <p:spPr>
          <a:xfrm>
            <a:off x="495300" y="0"/>
            <a:ext cx="8915400" cy="1417638"/>
          </a:xfrm>
        </p:spPr>
        <p:txBody>
          <a:bodyPr>
            <a:normAutofit/>
          </a:bodyPr>
          <a:lstStyle/>
          <a:p>
            <a:r>
              <a:rPr lang="en-US" sz="3200" dirty="0" smtClean="0">
                <a:solidFill>
                  <a:srgbClr val="FFFFFF"/>
                </a:solidFill>
                <a:cs typeface="Trebuchet MS"/>
              </a:rPr>
              <a:t>Four Capabilities consistently emerge among individuals effective in culturally diverse situations</a:t>
            </a:r>
            <a:endParaRPr lang="en-US" sz="3200" dirty="0">
              <a:solidFill>
                <a:srgbClr val="FFFFFF"/>
              </a:solidFill>
              <a:cs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1442" name="Title 1"/>
          <p:cNvSpPr>
            <a:spLocks noGrp="1"/>
          </p:cNvSpPr>
          <p:nvPr>
            <p:ph type="title"/>
          </p:nvPr>
        </p:nvSpPr>
        <p:spPr/>
        <p:txBody>
          <a:bodyPr>
            <a:normAutofit fontScale="90000"/>
          </a:bodyPr>
          <a:lstStyle/>
          <a:p>
            <a:pPr algn="l"/>
            <a:r>
              <a:rPr lang="en-US" sz="3200" b="1" dirty="0" smtClean="0">
                <a:solidFill>
                  <a:srgbClr val="FFFFFF"/>
                </a:solidFill>
                <a:ea typeface="ＭＳ Ｐゴシック" charset="-128"/>
                <a:cs typeface="ＭＳ Ｐゴシック" charset="-128"/>
              </a:rPr>
              <a:t>CQ Drive: 												</a:t>
            </a:r>
            <a:r>
              <a:rPr lang="en-US" sz="3200" b="1" dirty="0" smtClean="0">
                <a:solidFill>
                  <a:srgbClr val="FFFF00"/>
                </a:solidFill>
                <a:ea typeface="ＭＳ Ｐゴシック" charset="-128"/>
                <a:cs typeface="ＭＳ Ｐゴシック" charset="-128"/>
              </a:rPr>
              <a:t> </a:t>
            </a:r>
            <a:r>
              <a:rPr lang="en-US" sz="3200" dirty="0" smtClean="0">
                <a:solidFill>
                  <a:srgbClr val="FFFFFF"/>
                </a:solidFill>
                <a:ea typeface="ＭＳ Ｐゴシック" charset="-128"/>
                <a:cs typeface="ＭＳ Ｐゴシック" charset="-128"/>
              </a:rPr>
              <a:t/>
            </a:r>
            <a:br>
              <a:rPr lang="en-US" sz="3200" dirty="0" smtClean="0">
                <a:solidFill>
                  <a:srgbClr val="FFFFFF"/>
                </a:solidFill>
                <a:ea typeface="ＭＳ Ｐゴシック" charset="-128"/>
                <a:cs typeface="ＭＳ Ｐゴシック" charset="-128"/>
              </a:rPr>
            </a:br>
            <a:r>
              <a:rPr lang="en-US" sz="3200" dirty="0" smtClean="0">
                <a:solidFill>
                  <a:srgbClr val="FFFFFF"/>
                </a:solidFill>
                <a:ea typeface="ＭＳ Ｐゴシック" charset="-128"/>
                <a:cs typeface="ＭＳ Ｐゴシック" charset="-128"/>
              </a:rPr>
              <a:t>They possess a level of interest, drive and motivation to adapt cross-culturally.</a:t>
            </a:r>
          </a:p>
        </p:txBody>
      </p:sp>
      <p:pic>
        <p:nvPicPr>
          <p:cNvPr id="61443" name="Content Placeholder 3" descr="CQ Diag.pdf"/>
          <p:cNvPicPr>
            <a:picLocks noGrp="1" noChangeAspect="1"/>
          </p:cNvPicPr>
          <p:nvPr>
            <p:ph idx="1"/>
          </p:nvPr>
        </p:nvPicPr>
        <p:blipFill>
          <a:blip r:embed="rId3"/>
          <a:srcRect l="12354" t="8182" r="15881" b="45454"/>
          <a:stretch>
            <a:fillRect/>
          </a:stretch>
        </p:blipFill>
        <p:spPr>
          <a:xfrm>
            <a:off x="417913" y="914400"/>
            <a:ext cx="8992790" cy="6940550"/>
          </a:xfrm>
        </p:spPr>
      </p:pic>
      <p:sp>
        <p:nvSpPr>
          <p:cNvPr id="61444" name="TextBox 4"/>
          <p:cNvSpPr txBox="1">
            <a:spLocks noChangeArrowheads="1"/>
          </p:cNvSpPr>
          <p:nvPr/>
        </p:nvSpPr>
        <p:spPr bwMode="auto">
          <a:xfrm>
            <a:off x="5779211" y="3048005"/>
            <a:ext cx="770764" cy="646331"/>
          </a:xfrm>
          <a:prstGeom prst="rect">
            <a:avLst/>
          </a:prstGeom>
          <a:noFill/>
          <a:ln w="9525">
            <a:noFill/>
            <a:miter lim="800000"/>
            <a:headEnd/>
            <a:tailEnd/>
          </a:ln>
        </p:spPr>
        <p:txBody>
          <a:bodyPr wrap="none">
            <a:prstTxWarp prst="textNoShape">
              <a:avLst/>
            </a:prstTxWarp>
            <a:spAutoFit/>
          </a:bodyPr>
          <a:lstStyle/>
          <a:p>
            <a:pPr algn="ctr"/>
            <a:r>
              <a:rPr lang="en-US" b="1" dirty="0"/>
              <a:t>CQ </a:t>
            </a:r>
          </a:p>
          <a:p>
            <a:pPr algn="ctr"/>
            <a:r>
              <a:rPr lang="en-US" b="1" dirty="0"/>
              <a:t>DRIVE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p:txBody>
          <a:bodyPr>
            <a:normAutofit fontScale="90000"/>
          </a:bodyPr>
          <a:lstStyle/>
          <a:p>
            <a:pPr algn="l"/>
            <a:r>
              <a:rPr lang="en-US" sz="3200" b="1" dirty="0" smtClean="0">
                <a:solidFill>
                  <a:schemeClr val="bg1"/>
                </a:solidFill>
                <a:ea typeface="ＭＳ Ｐゴシック" charset="-128"/>
                <a:cs typeface="ＭＳ Ｐゴシック" charset="-128"/>
              </a:rPr>
              <a:t>CQ Knowledge: </a:t>
            </a:r>
            <a:r>
              <a:rPr lang="en-US" sz="3200" dirty="0" smtClean="0">
                <a:solidFill>
                  <a:schemeClr val="bg1"/>
                </a:solidFill>
                <a:ea typeface="ＭＳ Ｐゴシック" charset="-128"/>
                <a:cs typeface="ＭＳ Ｐゴシック" charset="-128"/>
              </a:rPr>
              <a:t/>
            </a:r>
            <a:br>
              <a:rPr lang="en-US" sz="3200" dirty="0" smtClean="0">
                <a:solidFill>
                  <a:schemeClr val="bg1"/>
                </a:solidFill>
                <a:ea typeface="ＭＳ Ｐゴシック" charset="-128"/>
                <a:cs typeface="ＭＳ Ｐゴシック" charset="-128"/>
              </a:rPr>
            </a:br>
            <a:r>
              <a:rPr lang="en-US" sz="3200" dirty="0" smtClean="0">
                <a:solidFill>
                  <a:schemeClr val="bg1"/>
                </a:solidFill>
                <a:ea typeface="ＭＳ Ｐゴシック" charset="-128"/>
                <a:cs typeface="ＭＳ Ｐゴシック" charset="-128"/>
              </a:rPr>
              <a:t>They have a strong understanding about cultural issues. </a:t>
            </a:r>
          </a:p>
        </p:txBody>
      </p:sp>
      <p:pic>
        <p:nvPicPr>
          <p:cNvPr id="84995" name="Content Placeholder 3" descr="CQ Diag.pdf"/>
          <p:cNvPicPr>
            <a:picLocks noGrp="1" noChangeAspect="1"/>
          </p:cNvPicPr>
          <p:nvPr>
            <p:ph idx="1"/>
          </p:nvPr>
        </p:nvPicPr>
        <p:blipFill>
          <a:blip r:embed="rId3"/>
          <a:srcRect l="12354" t="8182" r="15881" b="45454"/>
          <a:stretch>
            <a:fillRect/>
          </a:stretch>
        </p:blipFill>
        <p:spPr>
          <a:xfrm>
            <a:off x="417911" y="914400"/>
            <a:ext cx="8992790" cy="6940550"/>
          </a:xfrm>
        </p:spPr>
      </p:pic>
      <p:sp>
        <p:nvSpPr>
          <p:cNvPr id="5" name="TextBox 4"/>
          <p:cNvSpPr txBox="1"/>
          <p:nvPr/>
        </p:nvSpPr>
        <p:spPr>
          <a:xfrm>
            <a:off x="5404817" y="2632501"/>
            <a:ext cx="968509" cy="707886"/>
          </a:xfrm>
          <a:prstGeom prst="rect">
            <a:avLst/>
          </a:prstGeom>
          <a:noFill/>
        </p:spPr>
        <p:txBody>
          <a:bodyPr wrap="none">
            <a:spAutoFit/>
          </a:bodyPr>
          <a:lstStyle/>
          <a:p>
            <a:pPr algn="ctr">
              <a:defRPr/>
            </a:pPr>
            <a:r>
              <a:rPr lang="en-US" sz="2000" b="1" dirty="0">
                <a:solidFill>
                  <a:schemeClr val="tx1">
                    <a:alpha val="49000"/>
                  </a:schemeClr>
                </a:solidFill>
                <a:latin typeface="Arial" pitchFamily="30" charset="0"/>
                <a:ea typeface="ＭＳ Ｐゴシック" pitchFamily="30" charset="-128"/>
                <a:cs typeface="ＭＳ Ｐゴシック" pitchFamily="30" charset="-128"/>
              </a:rPr>
              <a:t>CQ </a:t>
            </a:r>
          </a:p>
          <a:p>
            <a:pPr algn="ctr">
              <a:defRPr/>
            </a:pPr>
            <a:r>
              <a:rPr lang="en-US" sz="2000" b="1" dirty="0">
                <a:solidFill>
                  <a:schemeClr val="tx1">
                    <a:alpha val="49000"/>
                  </a:schemeClr>
                </a:solidFill>
                <a:latin typeface="Arial" pitchFamily="30" charset="0"/>
                <a:ea typeface="ＭＳ Ｐゴシック" pitchFamily="30" charset="-128"/>
                <a:cs typeface="ＭＳ Ｐゴシック" pitchFamily="30" charset="-128"/>
              </a:rPr>
              <a:t>DRIVE</a:t>
            </a:r>
          </a:p>
        </p:txBody>
      </p:sp>
      <p:sp>
        <p:nvSpPr>
          <p:cNvPr id="84997" name="Rectangle 5"/>
          <p:cNvSpPr>
            <a:spLocks noChangeArrowheads="1"/>
          </p:cNvSpPr>
          <p:nvPr/>
        </p:nvSpPr>
        <p:spPr bwMode="auto">
          <a:xfrm>
            <a:off x="4870450" y="4800601"/>
            <a:ext cx="2476500" cy="708025"/>
          </a:xfrm>
          <a:prstGeom prst="rect">
            <a:avLst/>
          </a:prstGeom>
          <a:noFill/>
          <a:ln w="9525">
            <a:noFill/>
            <a:miter lim="800000"/>
            <a:headEnd/>
            <a:tailEnd/>
          </a:ln>
        </p:spPr>
        <p:txBody>
          <a:bodyPr>
            <a:prstTxWarp prst="textNoShape">
              <a:avLst/>
            </a:prstTxWarp>
            <a:spAutoFit/>
          </a:bodyPr>
          <a:lstStyle/>
          <a:p>
            <a:pPr algn="ctr"/>
            <a:r>
              <a:rPr lang="en-US" sz="2000" b="1"/>
              <a:t>CQ </a:t>
            </a:r>
          </a:p>
          <a:p>
            <a:pPr algn="ctr"/>
            <a:r>
              <a:rPr lang="en-US" sz="2000" b="1"/>
              <a:t>KNOWLEDGE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NAS 3.0 Edit v1.mp4">
            <a:hlinkClick r:id="" action="ppaction://media"/>
          </p:cNvPr>
          <p:cNvPicPr/>
          <p:nvPr>
            <p:ph idx="1"/>
            <a:videoFile r:link="rId1"/>
          </p:nvPr>
        </p:nvPicPr>
        <p:blipFill>
          <a:blip r:embed="rId3"/>
          <a:stretch>
            <a:fillRect/>
          </a:stretch>
        </p:blipFill>
        <p:spPr>
          <a:xfrm>
            <a:off x="278368" y="539247"/>
            <a:ext cx="9360137" cy="601868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577850" y="2438400"/>
            <a:ext cx="8750300" cy="2895600"/>
          </a:xfrm>
          <a:prstGeom prst="rect">
            <a:avLst/>
          </a:prstGeom>
          <a:noFill/>
          <a:ln w="12700">
            <a:noFill/>
            <a:miter lim="800000"/>
            <a:headEnd/>
            <a:tailEnd/>
          </a:ln>
        </p:spPr>
        <p:txBody>
          <a:bodyPr lIns="90488" tIns="44450" rIns="90488" bIns="44450">
            <a:prstTxWarp prst="textNoShape">
              <a:avLst/>
            </a:prstTxWarp>
          </a:bodyPr>
          <a:lstStyle/>
          <a:p>
            <a:pPr marL="342900" indent="-342900">
              <a:spcBef>
                <a:spcPct val="20000"/>
              </a:spcBef>
            </a:pPr>
            <a:endParaRPr lang="en-GB" sz="3200" b="1"/>
          </a:p>
        </p:txBody>
      </p:sp>
      <p:sp>
        <p:nvSpPr>
          <p:cNvPr id="100355" name="Rectangle 3"/>
          <p:cNvSpPr>
            <a:spLocks noChangeArrowheads="1"/>
          </p:cNvSpPr>
          <p:nvPr/>
        </p:nvSpPr>
        <p:spPr bwMode="auto">
          <a:xfrm>
            <a:off x="1086908" y="390526"/>
            <a:ext cx="9080500" cy="766763"/>
          </a:xfrm>
          <a:prstGeom prst="rect">
            <a:avLst/>
          </a:prstGeom>
          <a:noFill/>
          <a:ln w="12700">
            <a:noFill/>
            <a:miter lim="800000"/>
            <a:headEnd/>
            <a:tailEnd/>
          </a:ln>
        </p:spPr>
        <p:txBody>
          <a:bodyPr lIns="90488" tIns="44450" rIns="90488" bIns="44450">
            <a:prstTxWarp prst="textNoShape">
              <a:avLst/>
            </a:prstTxWarp>
          </a:bodyPr>
          <a:lstStyle/>
          <a:p>
            <a:pPr marL="457200" indent="-457200">
              <a:spcBef>
                <a:spcPct val="20000"/>
              </a:spcBef>
            </a:pPr>
            <a:r>
              <a:rPr lang="en-GB" sz="3200" b="1" dirty="0">
                <a:solidFill>
                  <a:srgbClr val="000000"/>
                </a:solidFill>
              </a:rPr>
              <a:t>                     Uncertainty Avoidance </a:t>
            </a:r>
            <a:r>
              <a:rPr lang="en-AU" sz="2800" b="1" dirty="0">
                <a:solidFill>
                  <a:srgbClr val="000000"/>
                </a:solidFill>
              </a:rPr>
              <a:t>		</a:t>
            </a:r>
          </a:p>
        </p:txBody>
      </p:sp>
      <p:sp>
        <p:nvSpPr>
          <p:cNvPr id="100356" name="Rectangle 17"/>
          <p:cNvSpPr>
            <a:spLocks noChangeArrowheads="1"/>
          </p:cNvSpPr>
          <p:nvPr/>
        </p:nvSpPr>
        <p:spPr bwMode="auto">
          <a:xfrm>
            <a:off x="577850" y="1157289"/>
            <a:ext cx="10176006" cy="1003300"/>
          </a:xfrm>
          <a:prstGeom prst="rect">
            <a:avLst/>
          </a:prstGeom>
          <a:noFill/>
          <a:ln w="12700">
            <a:noFill/>
            <a:miter lim="800000"/>
            <a:headEnd/>
            <a:tailEnd/>
          </a:ln>
        </p:spPr>
        <p:txBody>
          <a:bodyPr lIns="90488" tIns="44450" rIns="90488" bIns="44450">
            <a:prstTxWarp prst="textNoShape">
              <a:avLst/>
            </a:prstTxWarp>
          </a:bodyPr>
          <a:lstStyle/>
          <a:p>
            <a:pPr marL="457200" indent="-457200">
              <a:spcBef>
                <a:spcPct val="20000"/>
              </a:spcBef>
            </a:pPr>
            <a:r>
              <a:rPr lang="en-AU" sz="2400" b="1" dirty="0">
                <a:solidFill>
                  <a:srgbClr val="7F7F7F"/>
                </a:solidFill>
              </a:rPr>
              <a:t>Low UA Comfortable with risk   </a:t>
            </a:r>
            <a:r>
              <a:rPr lang="en-AU" sz="2400" b="1" dirty="0" smtClean="0">
                <a:solidFill>
                  <a:srgbClr val="7F7F7F"/>
                </a:solidFill>
              </a:rPr>
              <a:t>		</a:t>
            </a:r>
            <a:r>
              <a:rPr lang="en-AU" sz="2400" b="1" dirty="0" smtClean="0">
                <a:solidFill>
                  <a:srgbClr val="7F7F7F"/>
                </a:solidFill>
                <a:ea typeface="Arial" charset="0"/>
                <a:cs typeface="Arial" charset="0"/>
              </a:rPr>
              <a:t>High </a:t>
            </a:r>
            <a:r>
              <a:rPr lang="en-AU" sz="2400" b="1" dirty="0">
                <a:solidFill>
                  <a:srgbClr val="7F7F7F"/>
                </a:solidFill>
                <a:ea typeface="Arial" charset="0"/>
                <a:cs typeface="Arial" charset="0"/>
              </a:rPr>
              <a:t>UA   Uncomfortable with risk	</a:t>
            </a:r>
          </a:p>
          <a:p>
            <a:pPr marL="457200" indent="-457200">
              <a:spcBef>
                <a:spcPct val="20000"/>
              </a:spcBef>
            </a:pPr>
            <a:endParaRPr lang="en-AU" sz="2400" b="1" dirty="0">
              <a:solidFill>
                <a:srgbClr val="7F7F7F"/>
              </a:solidFill>
            </a:endParaRPr>
          </a:p>
        </p:txBody>
      </p:sp>
      <p:pic>
        <p:nvPicPr>
          <p:cNvPr id="100357" name="Picture 12" descr="caution.jpg"/>
          <p:cNvPicPr>
            <a:picLocks noChangeAspect="1"/>
          </p:cNvPicPr>
          <p:nvPr/>
        </p:nvPicPr>
        <p:blipFill>
          <a:blip r:embed="rId3"/>
          <a:srcRect/>
          <a:stretch>
            <a:fillRect/>
          </a:stretch>
        </p:blipFill>
        <p:spPr bwMode="auto">
          <a:xfrm>
            <a:off x="5627158" y="2590800"/>
            <a:ext cx="4012275" cy="3703638"/>
          </a:xfrm>
          <a:prstGeom prst="rect">
            <a:avLst/>
          </a:prstGeom>
          <a:noFill/>
          <a:ln w="9525">
            <a:noFill/>
            <a:miter lim="800000"/>
            <a:headEnd/>
            <a:tailEnd/>
          </a:ln>
        </p:spPr>
      </p:pic>
      <p:pic>
        <p:nvPicPr>
          <p:cNvPr id="100358" name="Picture 13" descr="bungee-jumping.jpg"/>
          <p:cNvPicPr>
            <a:picLocks noChangeAspect="1"/>
          </p:cNvPicPr>
          <p:nvPr/>
        </p:nvPicPr>
        <p:blipFill>
          <a:blip r:embed="rId4"/>
          <a:srcRect/>
          <a:stretch>
            <a:fillRect/>
          </a:stretch>
        </p:blipFill>
        <p:spPr bwMode="auto">
          <a:xfrm>
            <a:off x="825500" y="2439989"/>
            <a:ext cx="2839377" cy="39322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577850" y="2438400"/>
            <a:ext cx="8750300" cy="2895600"/>
          </a:xfrm>
          <a:prstGeom prst="rect">
            <a:avLst/>
          </a:prstGeom>
          <a:noFill/>
          <a:ln w="12700">
            <a:noFill/>
            <a:miter lim="800000"/>
            <a:headEnd/>
            <a:tailEnd/>
          </a:ln>
        </p:spPr>
        <p:txBody>
          <a:bodyPr lIns="90488" tIns="44450" rIns="90488" bIns="44450">
            <a:prstTxWarp prst="textNoShape">
              <a:avLst/>
            </a:prstTxWarp>
          </a:bodyPr>
          <a:lstStyle/>
          <a:p>
            <a:pPr marL="342900" indent="-342900">
              <a:spcBef>
                <a:spcPct val="20000"/>
              </a:spcBef>
            </a:pPr>
            <a:endParaRPr lang="en-GB" sz="3200" b="1"/>
          </a:p>
        </p:txBody>
      </p:sp>
      <p:sp>
        <p:nvSpPr>
          <p:cNvPr id="106499" name="Rectangle 5"/>
          <p:cNvSpPr>
            <a:spLocks noChangeArrowheads="1"/>
          </p:cNvSpPr>
          <p:nvPr/>
        </p:nvSpPr>
        <p:spPr bwMode="auto">
          <a:xfrm>
            <a:off x="0" y="331789"/>
            <a:ext cx="9080500" cy="809625"/>
          </a:xfrm>
          <a:prstGeom prst="rect">
            <a:avLst/>
          </a:prstGeom>
          <a:noFill/>
          <a:ln w="12700">
            <a:noFill/>
            <a:miter lim="800000"/>
            <a:headEnd/>
            <a:tailEnd/>
          </a:ln>
        </p:spPr>
        <p:txBody>
          <a:bodyPr lIns="90488" tIns="44450" rIns="90488" bIns="44450">
            <a:prstTxWarp prst="textNoShape">
              <a:avLst/>
            </a:prstTxWarp>
          </a:bodyPr>
          <a:lstStyle/>
          <a:p>
            <a:pPr marL="457200" indent="-457200" algn="ctr">
              <a:spcBef>
                <a:spcPct val="20000"/>
              </a:spcBef>
            </a:pPr>
            <a:r>
              <a:rPr lang="en-GB" sz="2800" b="1" dirty="0">
                <a:solidFill>
                  <a:srgbClr val="000000"/>
                </a:solidFill>
              </a:rPr>
              <a:t>	</a:t>
            </a:r>
            <a:r>
              <a:rPr lang="en-GB" sz="2800" b="1" dirty="0" smtClean="0">
                <a:solidFill>
                  <a:srgbClr val="000000"/>
                </a:solidFill>
              </a:rPr>
              <a:t>	 </a:t>
            </a:r>
            <a:r>
              <a:rPr lang="en-GB" sz="2800" b="1" dirty="0">
                <a:solidFill>
                  <a:srgbClr val="000000"/>
                </a:solidFill>
              </a:rPr>
              <a:t>Context			</a:t>
            </a:r>
            <a:r>
              <a:rPr lang="en-AU" sz="2800" b="1" dirty="0">
                <a:solidFill>
                  <a:srgbClr val="000000"/>
                </a:solidFill>
              </a:rPr>
              <a:t>					</a:t>
            </a:r>
          </a:p>
        </p:txBody>
      </p:sp>
      <p:sp>
        <p:nvSpPr>
          <p:cNvPr id="106500" name="Rectangle 18"/>
          <p:cNvSpPr>
            <a:spLocks noChangeArrowheads="1"/>
          </p:cNvSpPr>
          <p:nvPr/>
        </p:nvSpPr>
        <p:spPr bwMode="auto">
          <a:xfrm>
            <a:off x="562373" y="1393825"/>
            <a:ext cx="9343628" cy="1060450"/>
          </a:xfrm>
          <a:prstGeom prst="rect">
            <a:avLst/>
          </a:prstGeom>
          <a:noFill/>
          <a:ln w="12700">
            <a:noFill/>
            <a:miter lim="800000"/>
            <a:headEnd/>
            <a:tailEnd/>
          </a:ln>
        </p:spPr>
        <p:txBody>
          <a:bodyPr lIns="90488" tIns="44450" rIns="90488" bIns="44450">
            <a:prstTxWarp prst="textNoShape">
              <a:avLst/>
            </a:prstTxWarp>
          </a:bodyPr>
          <a:lstStyle/>
          <a:p>
            <a:pPr marL="457200" indent="-457200">
              <a:spcBef>
                <a:spcPct val="20000"/>
              </a:spcBef>
            </a:pPr>
            <a:r>
              <a:rPr lang="en-AU" sz="2400" b="1" dirty="0" smtClean="0">
                <a:solidFill>
                  <a:srgbClr val="7F7F7F"/>
                </a:solidFill>
              </a:rPr>
              <a:t>			Low </a:t>
            </a:r>
            <a:r>
              <a:rPr lang="en-AU" sz="2400" b="1" dirty="0">
                <a:solidFill>
                  <a:srgbClr val="7F7F7F"/>
                </a:solidFill>
              </a:rPr>
              <a:t>Context—Direct 			High Context—Indirect</a:t>
            </a:r>
          </a:p>
        </p:txBody>
      </p:sp>
      <p:pic>
        <p:nvPicPr>
          <p:cNvPr id="106501" name="Picture 19" descr="Opinion"/>
          <p:cNvPicPr>
            <a:picLocks noChangeAspect="1" noChangeArrowheads="1"/>
          </p:cNvPicPr>
          <p:nvPr/>
        </p:nvPicPr>
        <p:blipFill>
          <a:blip r:embed="rId3"/>
          <a:srcRect/>
          <a:stretch>
            <a:fillRect/>
          </a:stretch>
        </p:blipFill>
        <p:spPr bwMode="auto">
          <a:xfrm>
            <a:off x="1651000" y="2438401"/>
            <a:ext cx="6954838" cy="3336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20834" name="Title 1"/>
          <p:cNvSpPr>
            <a:spLocks noGrp="1"/>
          </p:cNvSpPr>
          <p:nvPr>
            <p:ph type="title"/>
          </p:nvPr>
        </p:nvSpPr>
        <p:spPr/>
        <p:txBody>
          <a:bodyPr>
            <a:normAutofit fontScale="90000"/>
          </a:bodyPr>
          <a:lstStyle/>
          <a:p>
            <a:pPr algn="l"/>
            <a:r>
              <a:rPr lang="en-US" sz="3200" b="1" dirty="0" smtClean="0">
                <a:solidFill>
                  <a:schemeClr val="bg1"/>
                </a:solidFill>
                <a:ea typeface="ＭＳ Ｐゴシック" charset="-128"/>
                <a:cs typeface="ＭＳ Ｐゴシック" charset="-128"/>
              </a:rPr>
              <a:t>CQ Strategy:</a:t>
            </a:r>
            <a:r>
              <a:rPr lang="en-US" sz="3200" dirty="0" smtClean="0">
                <a:solidFill>
                  <a:schemeClr val="bg1"/>
                </a:solidFill>
                <a:ea typeface="ＭＳ Ｐゴシック" charset="-128"/>
                <a:cs typeface="ＭＳ Ｐゴシック" charset="-128"/>
              </a:rPr>
              <a:t/>
            </a:r>
            <a:br>
              <a:rPr lang="en-US" sz="3200" dirty="0" smtClean="0">
                <a:solidFill>
                  <a:schemeClr val="bg1"/>
                </a:solidFill>
                <a:ea typeface="ＭＳ Ｐゴシック" charset="-128"/>
                <a:cs typeface="ＭＳ Ｐゴシック" charset="-128"/>
              </a:rPr>
            </a:br>
            <a:r>
              <a:rPr lang="en-US" sz="3200" dirty="0" smtClean="0">
                <a:solidFill>
                  <a:schemeClr val="bg1"/>
                </a:solidFill>
                <a:ea typeface="ＭＳ Ｐゴシック" charset="-128"/>
                <a:cs typeface="ＭＳ Ｐゴシック" charset="-128"/>
              </a:rPr>
              <a:t>They are aware and able to plan in light of their cultural understanding. </a:t>
            </a:r>
          </a:p>
        </p:txBody>
      </p:sp>
      <p:pic>
        <p:nvPicPr>
          <p:cNvPr id="120835" name="Content Placeholder 3" descr="CQ Diag.pdf"/>
          <p:cNvPicPr>
            <a:picLocks noGrp="1" noChangeAspect="1"/>
          </p:cNvPicPr>
          <p:nvPr>
            <p:ph idx="1"/>
          </p:nvPr>
        </p:nvPicPr>
        <p:blipFill>
          <a:blip r:embed="rId2"/>
          <a:srcRect l="12354" t="8182" r="15881" b="45454"/>
          <a:stretch>
            <a:fillRect/>
          </a:stretch>
        </p:blipFill>
        <p:spPr>
          <a:xfrm>
            <a:off x="417911" y="914400"/>
            <a:ext cx="8992790" cy="6940550"/>
          </a:xfrm>
        </p:spPr>
      </p:pic>
      <p:sp>
        <p:nvSpPr>
          <p:cNvPr id="5" name="TextBox 4"/>
          <p:cNvSpPr txBox="1"/>
          <p:nvPr/>
        </p:nvSpPr>
        <p:spPr>
          <a:xfrm>
            <a:off x="5487367" y="3047999"/>
            <a:ext cx="968509" cy="707886"/>
          </a:xfrm>
          <a:prstGeom prst="rect">
            <a:avLst/>
          </a:prstGeom>
          <a:noFill/>
        </p:spPr>
        <p:txBody>
          <a:bodyPr wrap="none">
            <a:spAutoFit/>
          </a:bodyPr>
          <a:lstStyle/>
          <a:p>
            <a:pPr algn="ctr">
              <a:defRPr/>
            </a:pPr>
            <a:r>
              <a:rPr lang="en-US" sz="2000" b="1" dirty="0">
                <a:solidFill>
                  <a:schemeClr val="tx1">
                    <a:alpha val="50000"/>
                  </a:schemeClr>
                </a:solidFill>
                <a:latin typeface="Arial" pitchFamily="30" charset="0"/>
                <a:ea typeface="ＭＳ Ｐゴシック" pitchFamily="30" charset="-128"/>
                <a:cs typeface="ＭＳ Ｐゴシック" pitchFamily="30" charset="-128"/>
              </a:rPr>
              <a:t>CQ </a:t>
            </a:r>
          </a:p>
          <a:p>
            <a:pPr algn="ctr">
              <a:defRPr/>
            </a:pPr>
            <a:r>
              <a:rPr lang="en-US" sz="2000" b="1" dirty="0">
                <a:solidFill>
                  <a:schemeClr val="tx1">
                    <a:alpha val="50000"/>
                  </a:schemeClr>
                </a:solidFill>
                <a:latin typeface="Arial" pitchFamily="30" charset="0"/>
                <a:ea typeface="ＭＳ Ｐゴシック" pitchFamily="30" charset="-128"/>
                <a:cs typeface="ＭＳ Ｐゴシック" pitchFamily="30" charset="-128"/>
              </a:rPr>
              <a:t>DRIVE</a:t>
            </a:r>
          </a:p>
        </p:txBody>
      </p:sp>
      <p:sp>
        <p:nvSpPr>
          <p:cNvPr id="6" name="Rectangle 5"/>
          <p:cNvSpPr/>
          <p:nvPr/>
        </p:nvSpPr>
        <p:spPr>
          <a:xfrm>
            <a:off x="4953000" y="4800600"/>
            <a:ext cx="2476500" cy="707886"/>
          </a:xfrm>
          <a:prstGeom prst="rect">
            <a:avLst/>
          </a:prstGeom>
        </p:spPr>
        <p:txBody>
          <a:bodyPr>
            <a:spAutoFit/>
          </a:bodyPr>
          <a:lstStyle/>
          <a:p>
            <a:pPr algn="ctr">
              <a:defRPr/>
            </a:pPr>
            <a:r>
              <a:rPr lang="en-US" sz="2000" b="1" dirty="0">
                <a:solidFill>
                  <a:schemeClr val="tx1">
                    <a:alpha val="50000"/>
                  </a:schemeClr>
                </a:solidFill>
                <a:latin typeface="Arial" pitchFamily="30" charset="0"/>
                <a:ea typeface="ＭＳ Ｐゴシック" pitchFamily="30" charset="-128"/>
                <a:cs typeface="ＭＳ Ｐゴシック" pitchFamily="30" charset="-128"/>
              </a:rPr>
              <a:t>CQ </a:t>
            </a:r>
          </a:p>
          <a:p>
            <a:pPr algn="ctr">
              <a:defRPr/>
            </a:pPr>
            <a:r>
              <a:rPr lang="en-US" sz="2000" b="1" dirty="0">
                <a:solidFill>
                  <a:schemeClr val="tx1">
                    <a:alpha val="50000"/>
                  </a:schemeClr>
                </a:solidFill>
                <a:latin typeface="Arial" pitchFamily="30" charset="0"/>
                <a:ea typeface="ＭＳ Ｐゴシック" pitchFamily="30" charset="-128"/>
                <a:cs typeface="ＭＳ Ｐゴシック" pitchFamily="30" charset="-128"/>
              </a:rPr>
              <a:t>KNOWLEDGE</a:t>
            </a:r>
          </a:p>
        </p:txBody>
      </p:sp>
      <p:sp>
        <p:nvSpPr>
          <p:cNvPr id="120838" name="Rectangle 6"/>
          <p:cNvSpPr>
            <a:spLocks noChangeArrowheads="1"/>
          </p:cNvSpPr>
          <p:nvPr/>
        </p:nvSpPr>
        <p:spPr bwMode="auto">
          <a:xfrm>
            <a:off x="2889250" y="4800601"/>
            <a:ext cx="2063750" cy="708025"/>
          </a:xfrm>
          <a:prstGeom prst="rect">
            <a:avLst/>
          </a:prstGeom>
          <a:noFill/>
          <a:ln w="9525">
            <a:noFill/>
            <a:miter lim="800000"/>
            <a:headEnd/>
            <a:tailEnd/>
          </a:ln>
        </p:spPr>
        <p:txBody>
          <a:bodyPr>
            <a:prstTxWarp prst="textNoShape">
              <a:avLst/>
            </a:prstTxWarp>
            <a:spAutoFit/>
          </a:bodyPr>
          <a:lstStyle/>
          <a:p>
            <a:pPr algn="ctr"/>
            <a:r>
              <a:rPr lang="en-US" sz="2000" b="1"/>
              <a:t>CQ </a:t>
            </a:r>
          </a:p>
          <a:p>
            <a:pPr algn="ctr"/>
            <a:r>
              <a:rPr lang="en-US" sz="2000" b="1"/>
              <a:t>STRATEGY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660400" y="381000"/>
            <a:ext cx="8420100" cy="1828800"/>
          </a:xfrm>
        </p:spPr>
        <p:txBody>
          <a:bodyPr/>
          <a:lstStyle/>
          <a:p>
            <a:r>
              <a:rPr lang="en-US" dirty="0">
                <a:solidFill>
                  <a:srgbClr val="FFFFFF"/>
                </a:solidFill>
                <a:latin typeface="+mn-lt"/>
              </a:rPr>
              <a:t>How the world sees Americans…</a:t>
            </a:r>
          </a:p>
        </p:txBody>
      </p:sp>
      <p:sp>
        <p:nvSpPr>
          <p:cNvPr id="238595" name="Rectangle 3"/>
          <p:cNvSpPr>
            <a:spLocks noGrp="1" noChangeArrowheads="1"/>
          </p:cNvSpPr>
          <p:nvPr>
            <p:ph type="subTitle" idx="1"/>
          </p:nvPr>
        </p:nvSpPr>
        <p:spPr/>
        <p:txBody>
          <a:bodyPr/>
          <a:lstStyle/>
          <a:p>
            <a:endParaRPr lang="en-US" dirty="0"/>
          </a:p>
        </p:txBody>
      </p:sp>
      <p:pic>
        <p:nvPicPr>
          <p:cNvPr id="238596" name="Picture 4" descr="us_passport"/>
          <p:cNvPicPr>
            <a:picLocks noChangeAspect="1" noChangeArrowheads="1"/>
          </p:cNvPicPr>
          <p:nvPr/>
        </p:nvPicPr>
        <p:blipFill>
          <a:blip r:embed="rId3"/>
          <a:srcRect/>
          <a:stretch>
            <a:fillRect/>
          </a:stretch>
        </p:blipFill>
        <p:spPr bwMode="auto">
          <a:xfrm>
            <a:off x="660400" y="2209801"/>
            <a:ext cx="2882371" cy="2625725"/>
          </a:xfrm>
          <a:prstGeom prst="rect">
            <a:avLst/>
          </a:prstGeom>
          <a:noFill/>
        </p:spPr>
      </p:pic>
      <p:pic>
        <p:nvPicPr>
          <p:cNvPr id="5" name="Picture 4" descr="white-house.jpg"/>
          <p:cNvPicPr>
            <a:picLocks noChangeAspect="1"/>
          </p:cNvPicPr>
          <p:nvPr/>
        </p:nvPicPr>
        <p:blipFill>
          <a:blip r:embed="rId4"/>
          <a:stretch>
            <a:fillRect/>
          </a:stretch>
        </p:blipFill>
        <p:spPr>
          <a:xfrm>
            <a:off x="4292600" y="2819400"/>
            <a:ext cx="4754880" cy="3291840"/>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Tx/>
              <a:buNone/>
            </a:pPr>
            <a:r>
              <a:rPr lang="en-US" sz="4800" b="1" dirty="0" smtClean="0">
                <a:solidFill>
                  <a:srgbClr val="FFFF00"/>
                </a:solidFill>
                <a:ea typeface="ＭＳ Ｐゴシック" charset="-128"/>
                <a:cs typeface="ＭＳ Ｐゴシック" charset="-128"/>
              </a:rPr>
              <a:t>1 billion </a:t>
            </a:r>
            <a:r>
              <a:rPr lang="en-US" dirty="0" smtClean="0">
                <a:solidFill>
                  <a:schemeClr val="bg1"/>
                </a:solidFill>
                <a:ea typeface="ＭＳ Ｐゴシック" charset="-128"/>
                <a:cs typeface="ＭＳ Ｐゴシック" charset="-128"/>
              </a:rPr>
              <a:t>The number of people expected to join the middle class in the next decade.</a:t>
            </a:r>
            <a:endParaRPr lang="en-US" sz="4800" b="1" dirty="0" smtClean="0">
              <a:solidFill>
                <a:schemeClr val="bg1"/>
              </a:solidFill>
              <a:ea typeface="ＭＳ Ｐゴシック" charset="-128"/>
              <a:cs typeface="ＭＳ Ｐゴシック" charset="-128"/>
            </a:endParaRPr>
          </a:p>
          <a:p>
            <a:pPr>
              <a:buFontTx/>
              <a:buNone/>
            </a:pPr>
            <a:endParaRPr lang="en-US" dirty="0" smtClean="0">
              <a:solidFill>
                <a:schemeClr val="bg1"/>
              </a:solidFill>
              <a:ea typeface="ＭＳ Ｐゴシック" charset="-128"/>
              <a:cs typeface="ＭＳ Ｐゴシック" charset="-128"/>
            </a:endParaRPr>
          </a:p>
          <a:p>
            <a:pPr>
              <a:buFontTx/>
              <a:buNone/>
            </a:pPr>
            <a:r>
              <a:rPr lang="en-US" sz="4800" b="1" dirty="0" smtClean="0">
                <a:solidFill>
                  <a:srgbClr val="FFFF00"/>
                </a:solidFill>
                <a:ea typeface="ＭＳ Ｐゴシック" charset="-128"/>
                <a:cs typeface="ＭＳ Ｐゴシック" charset="-128"/>
              </a:rPr>
              <a:t>60%</a:t>
            </a:r>
            <a:r>
              <a:rPr lang="en-US" sz="4800" dirty="0" smtClean="0">
                <a:solidFill>
                  <a:srgbClr val="FFFF00"/>
                </a:solidFill>
                <a:ea typeface="ＭＳ Ｐゴシック" charset="-128"/>
                <a:cs typeface="ＭＳ Ｐゴシック" charset="-128"/>
              </a:rPr>
              <a:t> </a:t>
            </a:r>
            <a:r>
              <a:rPr lang="en-US" dirty="0" smtClean="0">
                <a:solidFill>
                  <a:schemeClr val="bg1"/>
                </a:solidFill>
                <a:ea typeface="ＭＳ Ｐゴシック" charset="-128"/>
                <a:cs typeface="ＭＳ Ｐゴシック" charset="-128"/>
              </a:rPr>
              <a:t>The growth GE predicts will come from emerging markets in the next decade.</a:t>
            </a:r>
            <a:endParaRPr lang="en-US" b="1" dirty="0" smtClean="0">
              <a:solidFill>
                <a:schemeClr val="bg1"/>
              </a:solidFill>
              <a:ea typeface="ＭＳ Ｐゴシック" charset="-128"/>
              <a:cs typeface="ＭＳ Ｐゴシック" charset="-128"/>
            </a:endParaRPr>
          </a:p>
        </p:txBody>
      </p:sp>
      <p:sp>
        <p:nvSpPr>
          <p:cNvPr id="28675" name="Title 3"/>
          <p:cNvSpPr>
            <a:spLocks noGrp="1"/>
          </p:cNvSpPr>
          <p:nvPr>
            <p:ph type="title"/>
          </p:nvPr>
        </p:nvSpPr>
        <p:spPr/>
        <p:txBody>
          <a:bodyPr>
            <a:normAutofit/>
          </a:bodyPr>
          <a:lstStyle/>
          <a:p>
            <a:r>
              <a:rPr lang="en-US" b="1" dirty="0" smtClean="0">
                <a:solidFill>
                  <a:srgbClr val="FFFFFF"/>
                </a:solidFill>
                <a:ea typeface="ＭＳ Ｐゴシック" charset="-128"/>
                <a:cs typeface="ＭＳ Ｐゴシック" charset="-128"/>
              </a:rPr>
              <a:t>OPPORTUNITIES AND CHALLENGES</a:t>
            </a:r>
            <a:endParaRPr lang="en-US" b="1" dirty="0">
              <a:solidFill>
                <a:srgbClr val="FFFFFF"/>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ctrTitle"/>
          </p:nvPr>
        </p:nvSpPr>
        <p:spPr/>
        <p:txBody>
          <a:bodyPr/>
          <a:lstStyle/>
          <a:p>
            <a:endParaRPr lang="en-US">
              <a:latin typeface="Trebuchet MS" pitchFamily="34" charset="0"/>
            </a:endParaRPr>
          </a:p>
        </p:txBody>
      </p:sp>
      <p:sp>
        <p:nvSpPr>
          <p:cNvPr id="240643" name="Rectangle 3"/>
          <p:cNvSpPr>
            <a:spLocks noGrp="1" noChangeArrowheads="1"/>
          </p:cNvSpPr>
          <p:nvPr>
            <p:ph type="subTitle" idx="1"/>
          </p:nvPr>
        </p:nvSpPr>
        <p:spPr/>
        <p:txBody>
          <a:bodyPr/>
          <a:lstStyle/>
          <a:p>
            <a:endParaRPr lang="en-US"/>
          </a:p>
        </p:txBody>
      </p:sp>
      <p:pic>
        <p:nvPicPr>
          <p:cNvPr id="240644" name="Picture 4" descr="Iraq war 426"/>
          <p:cNvPicPr>
            <a:picLocks noChangeAspect="1" noChangeArrowheads="1"/>
          </p:cNvPicPr>
          <p:nvPr/>
        </p:nvPicPr>
        <p:blipFill>
          <a:blip r:embed="rId3"/>
          <a:srcRect/>
          <a:stretch>
            <a:fillRect/>
          </a:stretch>
        </p:blipFill>
        <p:spPr bwMode="auto">
          <a:xfrm>
            <a:off x="577851" y="1524001"/>
            <a:ext cx="5644356" cy="2860675"/>
          </a:xfrm>
          <a:prstGeom prst="rect">
            <a:avLst/>
          </a:prstGeom>
          <a:noFill/>
        </p:spPr>
      </p:pic>
      <p:pic>
        <p:nvPicPr>
          <p:cNvPr id="240645" name="Picture 5" descr="top-baywatch"/>
          <p:cNvPicPr>
            <a:picLocks noChangeAspect="1" noChangeArrowheads="1"/>
          </p:cNvPicPr>
          <p:nvPr/>
        </p:nvPicPr>
        <p:blipFill>
          <a:blip r:embed="rId4"/>
          <a:srcRect/>
          <a:stretch>
            <a:fillRect/>
          </a:stretch>
        </p:blipFill>
        <p:spPr bwMode="auto">
          <a:xfrm>
            <a:off x="6851651" y="2286001"/>
            <a:ext cx="2247768" cy="4068763"/>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8242" name="Title 1"/>
          <p:cNvSpPr>
            <a:spLocks noGrp="1"/>
          </p:cNvSpPr>
          <p:nvPr>
            <p:ph type="title"/>
          </p:nvPr>
        </p:nvSpPr>
        <p:spPr/>
        <p:txBody>
          <a:bodyPr>
            <a:noAutofit/>
          </a:bodyPr>
          <a:lstStyle/>
          <a:p>
            <a:pPr algn="l"/>
            <a:r>
              <a:rPr lang="en-US" sz="2800" b="1" dirty="0" smtClean="0">
                <a:solidFill>
                  <a:schemeClr val="bg1"/>
                </a:solidFill>
                <a:ea typeface="ＭＳ Ｐゴシック" charset="-128"/>
                <a:cs typeface="ＭＳ Ｐゴシック" charset="-128"/>
              </a:rPr>
              <a:t>CQ Action:</a:t>
            </a:r>
            <a:br>
              <a:rPr lang="en-US" sz="2800" b="1" dirty="0" smtClean="0">
                <a:solidFill>
                  <a:schemeClr val="bg1"/>
                </a:solidFill>
                <a:ea typeface="ＭＳ Ｐゴシック" charset="-128"/>
                <a:cs typeface="ＭＳ Ｐゴシック" charset="-128"/>
              </a:rPr>
            </a:br>
            <a:r>
              <a:rPr lang="en-US" sz="2800" dirty="0" smtClean="0">
                <a:solidFill>
                  <a:srgbClr val="FFFFFF"/>
                </a:solidFill>
              </a:rPr>
              <a:t>They know when to adapt and when </a:t>
            </a:r>
            <a:r>
              <a:rPr lang="en-US" sz="2800" i="1" dirty="0" smtClean="0">
                <a:solidFill>
                  <a:srgbClr val="FFFFFF"/>
                </a:solidFill>
              </a:rPr>
              <a:t>not</a:t>
            </a:r>
            <a:r>
              <a:rPr lang="en-US" sz="2800" dirty="0" smtClean="0">
                <a:solidFill>
                  <a:srgbClr val="FFFFFF"/>
                </a:solidFill>
              </a:rPr>
              <a:t> to adapt when relating and working cross-cu</a:t>
            </a:r>
            <a:r>
              <a:rPr lang="en-US" sz="2800" dirty="0" smtClean="0">
                <a:solidFill>
                  <a:schemeClr val="bg1"/>
                </a:solidFill>
                <a:ea typeface="ＭＳ Ｐゴシック" charset="-128"/>
                <a:cs typeface="ＭＳ Ｐゴシック" charset="-128"/>
              </a:rPr>
              <a:t>lturally. </a:t>
            </a:r>
          </a:p>
        </p:txBody>
      </p:sp>
      <p:pic>
        <p:nvPicPr>
          <p:cNvPr id="138243" name="Content Placeholder 3" descr="CQ Diag.pdf"/>
          <p:cNvPicPr>
            <a:picLocks noGrp="1" noChangeAspect="1"/>
          </p:cNvPicPr>
          <p:nvPr>
            <p:ph idx="1"/>
          </p:nvPr>
        </p:nvPicPr>
        <p:blipFill>
          <a:blip r:embed="rId2"/>
          <a:srcRect l="12354" t="8182" r="15881" b="45454"/>
          <a:stretch>
            <a:fillRect/>
          </a:stretch>
        </p:blipFill>
        <p:spPr>
          <a:xfrm>
            <a:off x="417911" y="914400"/>
            <a:ext cx="8992790" cy="6940550"/>
          </a:xfrm>
        </p:spPr>
      </p:pic>
      <p:sp>
        <p:nvSpPr>
          <p:cNvPr id="5" name="TextBox 4"/>
          <p:cNvSpPr txBox="1"/>
          <p:nvPr/>
        </p:nvSpPr>
        <p:spPr>
          <a:xfrm>
            <a:off x="5404815" y="2690336"/>
            <a:ext cx="968509" cy="707886"/>
          </a:xfrm>
          <a:prstGeom prst="rect">
            <a:avLst/>
          </a:prstGeom>
          <a:noFill/>
        </p:spPr>
        <p:txBody>
          <a:bodyPr wrap="none">
            <a:spAutoFit/>
          </a:bodyPr>
          <a:lstStyle/>
          <a:p>
            <a:pPr algn="ctr">
              <a:defRPr/>
            </a:pPr>
            <a:r>
              <a:rPr lang="en-US" sz="2000" b="1" dirty="0">
                <a:solidFill>
                  <a:schemeClr val="tx1">
                    <a:alpha val="50000"/>
                  </a:schemeClr>
                </a:solidFill>
                <a:latin typeface="Arial" pitchFamily="30" charset="0"/>
                <a:ea typeface="ＭＳ Ｐゴシック" pitchFamily="30" charset="-128"/>
                <a:cs typeface="ＭＳ Ｐゴシック" pitchFamily="30" charset="-128"/>
              </a:rPr>
              <a:t>CQ </a:t>
            </a:r>
          </a:p>
          <a:p>
            <a:pPr algn="ctr">
              <a:defRPr/>
            </a:pPr>
            <a:r>
              <a:rPr lang="en-US" sz="2000" b="1" dirty="0">
                <a:solidFill>
                  <a:schemeClr val="tx1">
                    <a:alpha val="50000"/>
                  </a:schemeClr>
                </a:solidFill>
                <a:latin typeface="Arial" pitchFamily="30" charset="0"/>
                <a:ea typeface="ＭＳ Ｐゴシック" pitchFamily="30" charset="-128"/>
                <a:cs typeface="ＭＳ Ｐゴシック" pitchFamily="30" charset="-128"/>
              </a:rPr>
              <a:t>DRIVE</a:t>
            </a:r>
          </a:p>
        </p:txBody>
      </p:sp>
      <p:sp>
        <p:nvSpPr>
          <p:cNvPr id="6" name="Rectangle 5"/>
          <p:cNvSpPr/>
          <p:nvPr/>
        </p:nvSpPr>
        <p:spPr>
          <a:xfrm>
            <a:off x="4953000" y="4724400"/>
            <a:ext cx="2476500" cy="707886"/>
          </a:xfrm>
          <a:prstGeom prst="rect">
            <a:avLst/>
          </a:prstGeom>
        </p:spPr>
        <p:txBody>
          <a:bodyPr>
            <a:spAutoFit/>
          </a:bodyPr>
          <a:lstStyle/>
          <a:p>
            <a:pPr algn="ctr">
              <a:defRPr/>
            </a:pPr>
            <a:r>
              <a:rPr lang="en-US" sz="2000" b="1" dirty="0">
                <a:solidFill>
                  <a:schemeClr val="tx1">
                    <a:alpha val="50000"/>
                  </a:schemeClr>
                </a:solidFill>
                <a:latin typeface="Arial" pitchFamily="30" charset="0"/>
                <a:ea typeface="ＭＳ Ｐゴシック" pitchFamily="30" charset="-128"/>
                <a:cs typeface="ＭＳ Ｐゴシック" pitchFamily="30" charset="-128"/>
              </a:rPr>
              <a:t>CQ </a:t>
            </a:r>
          </a:p>
          <a:p>
            <a:pPr algn="ctr">
              <a:defRPr/>
            </a:pPr>
            <a:r>
              <a:rPr lang="en-US" sz="2000" b="1" dirty="0">
                <a:solidFill>
                  <a:schemeClr val="tx1">
                    <a:alpha val="50000"/>
                  </a:schemeClr>
                </a:solidFill>
                <a:latin typeface="Arial" pitchFamily="30" charset="0"/>
                <a:ea typeface="ＭＳ Ｐゴシック" pitchFamily="30" charset="-128"/>
                <a:cs typeface="ＭＳ Ｐゴシック" pitchFamily="30" charset="-128"/>
              </a:rPr>
              <a:t>KNOWLEDGE</a:t>
            </a:r>
          </a:p>
        </p:txBody>
      </p:sp>
      <p:sp>
        <p:nvSpPr>
          <p:cNvPr id="7" name="Rectangle 6"/>
          <p:cNvSpPr/>
          <p:nvPr/>
        </p:nvSpPr>
        <p:spPr>
          <a:xfrm>
            <a:off x="2889250" y="4800600"/>
            <a:ext cx="2063750" cy="707886"/>
          </a:xfrm>
          <a:prstGeom prst="rect">
            <a:avLst/>
          </a:prstGeom>
        </p:spPr>
        <p:txBody>
          <a:bodyPr>
            <a:spAutoFit/>
          </a:bodyPr>
          <a:lstStyle/>
          <a:p>
            <a:pPr algn="ctr">
              <a:defRPr/>
            </a:pPr>
            <a:r>
              <a:rPr lang="en-US" sz="2000" b="1" dirty="0">
                <a:solidFill>
                  <a:schemeClr val="tx1">
                    <a:alpha val="50000"/>
                  </a:schemeClr>
                </a:solidFill>
                <a:latin typeface="Arial" pitchFamily="30" charset="0"/>
                <a:ea typeface="ＭＳ Ｐゴシック" pitchFamily="30" charset="-128"/>
                <a:cs typeface="ＭＳ Ｐゴシック" pitchFamily="30" charset="-128"/>
              </a:rPr>
              <a:t>CQ </a:t>
            </a:r>
          </a:p>
          <a:p>
            <a:pPr algn="ctr">
              <a:defRPr/>
            </a:pPr>
            <a:r>
              <a:rPr lang="en-US" sz="2000" b="1" dirty="0">
                <a:solidFill>
                  <a:schemeClr val="tx1">
                    <a:alpha val="50000"/>
                  </a:schemeClr>
                </a:solidFill>
                <a:latin typeface="Arial" pitchFamily="30" charset="0"/>
                <a:ea typeface="ＭＳ Ｐゴシック" pitchFamily="30" charset="-128"/>
                <a:cs typeface="ＭＳ Ｐゴシック" pitchFamily="30" charset="-128"/>
              </a:rPr>
              <a:t>STRATEGY</a:t>
            </a:r>
          </a:p>
        </p:txBody>
      </p:sp>
      <p:sp>
        <p:nvSpPr>
          <p:cNvPr id="138247" name="Rectangle 7"/>
          <p:cNvSpPr>
            <a:spLocks noChangeArrowheads="1"/>
          </p:cNvSpPr>
          <p:nvPr/>
        </p:nvSpPr>
        <p:spPr bwMode="auto">
          <a:xfrm>
            <a:off x="3054350" y="2690814"/>
            <a:ext cx="1733550" cy="708025"/>
          </a:xfrm>
          <a:prstGeom prst="rect">
            <a:avLst/>
          </a:prstGeom>
          <a:noFill/>
          <a:ln w="9525">
            <a:noFill/>
            <a:miter lim="800000"/>
            <a:headEnd/>
            <a:tailEnd/>
          </a:ln>
        </p:spPr>
        <p:txBody>
          <a:bodyPr>
            <a:prstTxWarp prst="textNoShape">
              <a:avLst/>
            </a:prstTxWarp>
            <a:spAutoFit/>
          </a:bodyPr>
          <a:lstStyle/>
          <a:p>
            <a:pPr algn="ctr"/>
            <a:r>
              <a:rPr lang="en-US" sz="2000" b="1"/>
              <a:t>CQ </a:t>
            </a:r>
          </a:p>
          <a:p>
            <a:pPr algn="ctr"/>
            <a:r>
              <a:rPr lang="en-US" sz="2000" b="1"/>
              <a:t>ACTION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15953" y="271467"/>
            <a:ext cx="4968027" cy="769441"/>
          </a:xfrm>
          <a:prstGeom prst="rect">
            <a:avLst/>
          </a:prstGeom>
        </p:spPr>
        <p:txBody>
          <a:bodyPr wrap="none">
            <a:spAutoFit/>
          </a:bodyPr>
          <a:lstStyle/>
          <a:p>
            <a:pPr>
              <a:defRPr/>
            </a:pPr>
            <a:r>
              <a:rPr lang="en-US" sz="4400" b="1" cap="all" dirty="0">
                <a:solidFill>
                  <a:srgbClr val="FFFFFF"/>
                </a:solidFill>
                <a:ea typeface="Arial Unicode MS" charset="0"/>
                <a:cs typeface="Calibri"/>
              </a:rPr>
              <a:t>R</a:t>
            </a:r>
            <a:r>
              <a:rPr lang="en-US" sz="4400" b="1" dirty="0">
                <a:solidFill>
                  <a:srgbClr val="FFFFFF"/>
                </a:solidFill>
                <a:ea typeface="Arial Unicode MS" charset="0"/>
                <a:cs typeface="Calibri"/>
              </a:rPr>
              <a:t>esults of Higher CQ</a:t>
            </a:r>
            <a:endParaRPr lang="en-US" sz="4400" cap="all" dirty="0">
              <a:solidFill>
                <a:srgbClr val="FFFFFF"/>
              </a:solidFill>
            </a:endParaRPr>
          </a:p>
        </p:txBody>
      </p:sp>
      <p:sp>
        <p:nvSpPr>
          <p:cNvPr id="9" name="TextBox 8"/>
          <p:cNvSpPr txBox="1">
            <a:spLocks noChangeArrowheads="1"/>
          </p:cNvSpPr>
          <p:nvPr/>
        </p:nvSpPr>
        <p:spPr bwMode="auto">
          <a:xfrm>
            <a:off x="5365008" y="2733675"/>
            <a:ext cx="2185203" cy="400110"/>
          </a:xfrm>
          <a:prstGeom prst="rect">
            <a:avLst/>
          </a:prstGeom>
          <a:noFill/>
          <a:ln w="9525">
            <a:noFill/>
            <a:miter lim="800000"/>
            <a:headEnd/>
            <a:tailEnd/>
          </a:ln>
        </p:spPr>
        <p:txBody>
          <a:bodyPr wrap="square">
            <a:prstTxWarp prst="textNoShape">
              <a:avLst/>
            </a:prstTxWarp>
            <a:spAutoFit/>
          </a:bodyPr>
          <a:lstStyle/>
          <a:p>
            <a:pPr algn="dist">
              <a:spcAft>
                <a:spcPts val="600"/>
              </a:spcAft>
            </a:pPr>
            <a:endParaRPr lang="en-US" sz="2000" dirty="0">
              <a:solidFill>
                <a:srgbClr val="D9D9D9"/>
              </a:solidFill>
            </a:endParaRPr>
          </a:p>
        </p:txBody>
      </p:sp>
      <p:sp>
        <p:nvSpPr>
          <p:cNvPr id="11" name="TextBox 10"/>
          <p:cNvSpPr txBox="1">
            <a:spLocks noChangeArrowheads="1"/>
          </p:cNvSpPr>
          <p:nvPr/>
        </p:nvSpPr>
        <p:spPr bwMode="auto">
          <a:xfrm>
            <a:off x="718149" y="1544639"/>
            <a:ext cx="4086951"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D9D9D9"/>
                </a:solidFill>
              </a:rPr>
              <a:t>Cross-Cultural Adjustment</a:t>
            </a:r>
          </a:p>
        </p:txBody>
      </p:sp>
      <p:pic>
        <p:nvPicPr>
          <p:cNvPr id="12" name="Picture 11" descr="Cultural-Differences.jpg"/>
          <p:cNvPicPr>
            <a:picLocks noChangeAspect="1"/>
          </p:cNvPicPr>
          <p:nvPr/>
        </p:nvPicPr>
        <p:blipFill>
          <a:blip r:embed="rId3"/>
          <a:srcRect/>
          <a:stretch>
            <a:fillRect/>
          </a:stretch>
        </p:blipFill>
        <p:spPr bwMode="auto">
          <a:xfrm>
            <a:off x="971686" y="2471741"/>
            <a:ext cx="3833415" cy="3190875"/>
          </a:xfrm>
          <a:prstGeom prst="rect">
            <a:avLst/>
          </a:prstGeom>
          <a:noFill/>
          <a:ln w="9525">
            <a:noFill/>
            <a:miter lim="800000"/>
            <a:headEnd/>
            <a:tailEnd/>
          </a:ln>
        </p:spPr>
      </p:pic>
      <p:sp>
        <p:nvSpPr>
          <p:cNvPr id="6" name="Rectangle 5"/>
          <p:cNvSpPr/>
          <p:nvPr/>
        </p:nvSpPr>
        <p:spPr>
          <a:xfrm>
            <a:off x="5743127" y="2733674"/>
            <a:ext cx="3172671" cy="2308324"/>
          </a:xfrm>
          <a:prstGeom prst="rect">
            <a:avLst/>
          </a:prstGeom>
          <a:solidFill>
            <a:schemeClr val="bg1"/>
          </a:solidFill>
          <a:ln w="12700" cmpd="sng">
            <a:solidFill>
              <a:schemeClr val="tx1"/>
            </a:solidFill>
          </a:ln>
        </p:spPr>
        <p:txBody>
          <a:bodyPr wrap="square">
            <a:spAutoFit/>
          </a:bodyPr>
          <a:lstStyle/>
          <a:p>
            <a:r>
              <a:rPr lang="en-US" sz="2400" dirty="0" smtClean="0"/>
              <a:t>Your CQ has more to do with your success and effectiveness in multicultural situations than your age, gender, location, IQ, or EQ.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15953" y="271467"/>
            <a:ext cx="4968027" cy="769441"/>
          </a:xfrm>
          <a:prstGeom prst="rect">
            <a:avLst/>
          </a:prstGeom>
        </p:spPr>
        <p:txBody>
          <a:bodyPr wrap="none">
            <a:spAutoFit/>
          </a:bodyPr>
          <a:lstStyle/>
          <a:p>
            <a:pPr>
              <a:defRPr/>
            </a:pPr>
            <a:r>
              <a:rPr lang="en-US" sz="4400" b="1" cap="all" dirty="0">
                <a:solidFill>
                  <a:srgbClr val="FFFFFF"/>
                </a:solidFill>
                <a:ea typeface="Arial Unicode MS" charset="0"/>
                <a:cs typeface="Calibri"/>
              </a:rPr>
              <a:t>R</a:t>
            </a:r>
            <a:r>
              <a:rPr lang="en-US" sz="4400" b="1" dirty="0">
                <a:solidFill>
                  <a:srgbClr val="FFFFFF"/>
                </a:solidFill>
                <a:ea typeface="Arial Unicode MS" charset="0"/>
                <a:cs typeface="Calibri"/>
              </a:rPr>
              <a:t>esults of Higher CQ</a:t>
            </a:r>
            <a:endParaRPr lang="en-US" sz="4400" cap="all" dirty="0">
              <a:solidFill>
                <a:srgbClr val="FFFFFF"/>
              </a:solidFill>
            </a:endParaRPr>
          </a:p>
        </p:txBody>
      </p:sp>
      <p:sp>
        <p:nvSpPr>
          <p:cNvPr id="9" name="TextBox 8"/>
          <p:cNvSpPr txBox="1">
            <a:spLocks noChangeArrowheads="1"/>
          </p:cNvSpPr>
          <p:nvPr/>
        </p:nvSpPr>
        <p:spPr bwMode="auto">
          <a:xfrm>
            <a:off x="596586" y="3133203"/>
            <a:ext cx="3010785" cy="523220"/>
          </a:xfrm>
          <a:prstGeom prst="rect">
            <a:avLst/>
          </a:prstGeom>
          <a:noFill/>
          <a:ln w="9525">
            <a:noFill/>
            <a:miter lim="800000"/>
            <a:headEnd/>
            <a:tailEnd/>
          </a:ln>
        </p:spPr>
        <p:txBody>
          <a:bodyPr wrap="none">
            <a:prstTxWarp prst="textNoShape">
              <a:avLst/>
            </a:prstTxWarp>
            <a:spAutoFit/>
          </a:bodyPr>
          <a:lstStyle/>
          <a:p>
            <a:pPr algn="dist">
              <a:spcAft>
                <a:spcPts val="600"/>
              </a:spcAft>
            </a:pPr>
            <a:r>
              <a:rPr lang="en-US" sz="2800" b="1" dirty="0">
                <a:solidFill>
                  <a:srgbClr val="D9D9D9"/>
                </a:solidFill>
              </a:rPr>
              <a:t>    Job </a:t>
            </a:r>
            <a:r>
              <a:rPr lang="en-US" sz="2800" b="1" dirty="0" smtClean="0">
                <a:solidFill>
                  <a:srgbClr val="D9D9D9"/>
                </a:solidFill>
              </a:rPr>
              <a:t>Performance</a:t>
            </a:r>
            <a:endParaRPr lang="en-US" sz="2800" b="1" dirty="0">
              <a:solidFill>
                <a:srgbClr val="D9D9D9"/>
              </a:solidFill>
            </a:endParaRPr>
          </a:p>
        </p:txBody>
      </p:sp>
      <p:sp>
        <p:nvSpPr>
          <p:cNvPr id="6" name="TextBox 5"/>
          <p:cNvSpPr txBox="1"/>
          <p:nvPr/>
        </p:nvSpPr>
        <p:spPr>
          <a:xfrm>
            <a:off x="4021484" y="2609284"/>
            <a:ext cx="5075264" cy="1938992"/>
          </a:xfrm>
          <a:prstGeom prst="rect">
            <a:avLst/>
          </a:prstGeom>
          <a:solidFill>
            <a:schemeClr val="bg1"/>
          </a:solidFill>
        </p:spPr>
        <p:txBody>
          <a:bodyPr wrap="square" rtlCol="0">
            <a:spAutoFit/>
          </a:bodyPr>
          <a:lstStyle/>
          <a:p>
            <a:r>
              <a:rPr lang="en-US" sz="2400" dirty="0" smtClean="0">
                <a:solidFill>
                  <a:srgbClr val="000000"/>
                </a:solidFill>
              </a:rPr>
              <a:t>Individuals with higher CQ are better:</a:t>
            </a:r>
          </a:p>
          <a:p>
            <a:pPr>
              <a:buFont typeface="Wingdings" charset="2"/>
              <a:buChar char="ü"/>
            </a:pPr>
            <a:r>
              <a:rPr lang="en-US" sz="2400" dirty="0" smtClean="0">
                <a:solidFill>
                  <a:srgbClr val="000000"/>
                </a:solidFill>
              </a:rPr>
              <a:t> Negotiators</a:t>
            </a:r>
          </a:p>
          <a:p>
            <a:pPr>
              <a:buFont typeface="Wingdings" charset="2"/>
              <a:buChar char="ü"/>
            </a:pPr>
            <a:r>
              <a:rPr lang="en-US" sz="2400" dirty="0" smtClean="0">
                <a:solidFill>
                  <a:srgbClr val="000000"/>
                </a:solidFill>
              </a:rPr>
              <a:t> Networkers</a:t>
            </a:r>
          </a:p>
          <a:p>
            <a:pPr>
              <a:buFont typeface="Wingdings" charset="2"/>
              <a:buChar char="ü"/>
            </a:pPr>
            <a:r>
              <a:rPr lang="en-US" sz="2400" dirty="0" smtClean="0">
                <a:solidFill>
                  <a:srgbClr val="000000"/>
                </a:solidFill>
              </a:rPr>
              <a:t> Innovators</a:t>
            </a:r>
          </a:p>
          <a:p>
            <a:pPr>
              <a:buFont typeface="Wingdings" charset="2"/>
              <a:buChar char="ü"/>
            </a:pPr>
            <a:r>
              <a:rPr lang="en-US" sz="2400" dirty="0" smtClean="0">
                <a:solidFill>
                  <a:srgbClr val="000000"/>
                </a:solidFill>
              </a:rPr>
              <a:t> Leaders of Multicultural Teams</a:t>
            </a:r>
            <a:endParaRPr lang="en-US" sz="2400" dirty="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501665" y="271467"/>
            <a:ext cx="4968027" cy="769441"/>
          </a:xfrm>
          <a:prstGeom prst="rect">
            <a:avLst/>
          </a:prstGeom>
        </p:spPr>
        <p:txBody>
          <a:bodyPr wrap="none">
            <a:spAutoFit/>
          </a:bodyPr>
          <a:lstStyle/>
          <a:p>
            <a:pPr>
              <a:defRPr/>
            </a:pPr>
            <a:r>
              <a:rPr lang="en-US" sz="4400" b="1" cap="all" dirty="0">
                <a:solidFill>
                  <a:srgbClr val="FFFFFF"/>
                </a:solidFill>
                <a:ea typeface="Arial Unicode MS" charset="0"/>
                <a:cs typeface="Calibri"/>
              </a:rPr>
              <a:t>R</a:t>
            </a:r>
            <a:r>
              <a:rPr lang="en-US" sz="4400" b="1" dirty="0">
                <a:solidFill>
                  <a:srgbClr val="FFFFFF"/>
                </a:solidFill>
                <a:ea typeface="Arial Unicode MS" charset="0"/>
                <a:cs typeface="Calibri"/>
              </a:rPr>
              <a:t>esults of Higher CQ</a:t>
            </a:r>
            <a:endParaRPr lang="en-US" sz="4400" cap="all" dirty="0">
              <a:solidFill>
                <a:srgbClr val="FFFFFF"/>
              </a:solidFill>
            </a:endParaRPr>
          </a:p>
        </p:txBody>
      </p:sp>
      <p:pic>
        <p:nvPicPr>
          <p:cNvPr id="43013" name="Picture 14" descr="leaves.png"/>
          <p:cNvPicPr>
            <a:picLocks noChangeAspect="1"/>
          </p:cNvPicPr>
          <p:nvPr/>
        </p:nvPicPr>
        <p:blipFill>
          <a:blip r:embed="rId3"/>
          <a:srcRect/>
          <a:stretch>
            <a:fillRect/>
          </a:stretch>
        </p:blipFill>
        <p:spPr bwMode="auto">
          <a:xfrm>
            <a:off x="626007" y="1636718"/>
            <a:ext cx="4359672" cy="2670175"/>
          </a:xfrm>
          <a:prstGeom prst="rect">
            <a:avLst/>
          </a:prstGeom>
          <a:noFill/>
          <a:ln w="9525">
            <a:noFill/>
            <a:miter lim="800000"/>
            <a:headEnd/>
            <a:tailEnd/>
          </a:ln>
        </p:spPr>
      </p:pic>
      <p:sp>
        <p:nvSpPr>
          <p:cNvPr id="43014" name="Rectangle 15"/>
          <p:cNvSpPr>
            <a:spLocks noChangeArrowheads="1"/>
          </p:cNvSpPr>
          <p:nvPr/>
        </p:nvSpPr>
        <p:spPr bwMode="auto">
          <a:xfrm>
            <a:off x="4137819" y="2141542"/>
            <a:ext cx="1797512" cy="954107"/>
          </a:xfrm>
          <a:prstGeom prst="rect">
            <a:avLst/>
          </a:prstGeom>
          <a:noFill/>
          <a:ln w="9525">
            <a:noFill/>
            <a:miter lim="800000"/>
            <a:headEnd/>
            <a:tailEnd/>
          </a:ln>
        </p:spPr>
        <p:txBody>
          <a:bodyPr wrap="none">
            <a:prstTxWarp prst="textNoShape">
              <a:avLst/>
            </a:prstTxWarp>
            <a:spAutoFit/>
          </a:bodyPr>
          <a:lstStyle/>
          <a:p>
            <a:r>
              <a:rPr lang="en-US" sz="2800" b="1" dirty="0">
                <a:solidFill>
                  <a:srgbClr val="D9D9D9"/>
                </a:solidFill>
              </a:rPr>
              <a:t>Personal </a:t>
            </a:r>
          </a:p>
          <a:p>
            <a:r>
              <a:rPr lang="en-US" sz="2800" b="1" dirty="0">
                <a:solidFill>
                  <a:srgbClr val="D9D9D9"/>
                </a:solidFill>
              </a:rPr>
              <a:t>Well-Being</a:t>
            </a:r>
          </a:p>
        </p:txBody>
      </p:sp>
      <p:sp>
        <p:nvSpPr>
          <p:cNvPr id="9" name="Rectangle 8"/>
          <p:cNvSpPr/>
          <p:nvPr/>
        </p:nvSpPr>
        <p:spPr>
          <a:xfrm>
            <a:off x="1162008" y="4762979"/>
            <a:ext cx="7647342" cy="1200328"/>
          </a:xfrm>
          <a:prstGeom prst="rect">
            <a:avLst/>
          </a:prstGeom>
          <a:solidFill>
            <a:schemeClr val="bg1"/>
          </a:solidFill>
        </p:spPr>
        <p:txBody>
          <a:bodyPr wrap="square">
            <a:spAutoFit/>
          </a:bodyPr>
          <a:lstStyle/>
          <a:p>
            <a:r>
              <a:rPr lang="en-US" sz="2400" dirty="0" smtClean="0"/>
              <a:t>Individuals with higher levels of CQ report a greater level of enjoyment and satisfaction from intercultural work and relationships than those with lower levels of CQ.</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501665" y="271467"/>
            <a:ext cx="4968027" cy="769441"/>
          </a:xfrm>
          <a:prstGeom prst="rect">
            <a:avLst/>
          </a:prstGeom>
        </p:spPr>
        <p:txBody>
          <a:bodyPr wrap="none">
            <a:spAutoFit/>
          </a:bodyPr>
          <a:lstStyle/>
          <a:p>
            <a:pPr>
              <a:defRPr/>
            </a:pPr>
            <a:r>
              <a:rPr lang="en-US" sz="4400" b="1" cap="all" dirty="0">
                <a:solidFill>
                  <a:srgbClr val="FFFFFF"/>
                </a:solidFill>
                <a:ea typeface="Arial Unicode MS" charset="0"/>
                <a:cs typeface="Calibri"/>
              </a:rPr>
              <a:t>R</a:t>
            </a:r>
            <a:r>
              <a:rPr lang="en-US" sz="4400" b="1" dirty="0">
                <a:solidFill>
                  <a:srgbClr val="FFFFFF"/>
                </a:solidFill>
                <a:ea typeface="Arial Unicode MS" charset="0"/>
                <a:cs typeface="Calibri"/>
              </a:rPr>
              <a:t>esults of Higher CQ</a:t>
            </a:r>
            <a:endParaRPr lang="en-US" sz="4400" cap="all" dirty="0">
              <a:solidFill>
                <a:srgbClr val="FFFFFF"/>
              </a:solidFill>
            </a:endParaRPr>
          </a:p>
        </p:txBody>
      </p:sp>
      <p:sp>
        <p:nvSpPr>
          <p:cNvPr id="7" name="TextBox 6"/>
          <p:cNvSpPr txBox="1">
            <a:spLocks noChangeArrowheads="1"/>
          </p:cNvSpPr>
          <p:nvPr/>
        </p:nvSpPr>
        <p:spPr bwMode="auto">
          <a:xfrm>
            <a:off x="2258078" y="1612349"/>
            <a:ext cx="1941557"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D9D9D9"/>
                </a:solidFill>
              </a:rPr>
              <a:t>Profitability</a:t>
            </a:r>
          </a:p>
        </p:txBody>
      </p:sp>
      <p:pic>
        <p:nvPicPr>
          <p:cNvPr id="14" name="Picture 11" descr="CPL049ML_edit"/>
          <p:cNvPicPr>
            <a:picLocks noChangeAspect="1" noChangeArrowheads="1"/>
          </p:cNvPicPr>
          <p:nvPr/>
        </p:nvPicPr>
        <p:blipFill>
          <a:blip r:embed="rId3"/>
          <a:srcRect/>
          <a:stretch>
            <a:fillRect/>
          </a:stretch>
        </p:blipFill>
        <p:spPr bwMode="auto">
          <a:xfrm>
            <a:off x="6418024" y="1873959"/>
            <a:ext cx="2608925" cy="2825750"/>
          </a:xfrm>
          <a:prstGeom prst="rect">
            <a:avLst/>
          </a:prstGeom>
          <a:noFill/>
          <a:ln w="9525">
            <a:noFill/>
            <a:miter lim="800000"/>
            <a:headEnd/>
            <a:tailEnd/>
          </a:ln>
        </p:spPr>
      </p:pic>
      <p:sp>
        <p:nvSpPr>
          <p:cNvPr id="8" name="Rectangle 7"/>
          <p:cNvSpPr/>
          <p:nvPr/>
        </p:nvSpPr>
        <p:spPr>
          <a:xfrm>
            <a:off x="790186" y="2554137"/>
            <a:ext cx="4953000" cy="1938992"/>
          </a:xfrm>
          <a:prstGeom prst="rect">
            <a:avLst/>
          </a:prstGeom>
          <a:solidFill>
            <a:schemeClr val="bg1"/>
          </a:solidFill>
        </p:spPr>
        <p:txBody>
          <a:bodyPr>
            <a:spAutoFit/>
          </a:bodyPr>
          <a:lstStyle/>
          <a:p>
            <a:r>
              <a:rPr lang="en-US" sz="2400" dirty="0" smtClean="0"/>
              <a:t>Of companies that used the cultural intelligence approach through training, hiring, and strategizing, 92 percent saw increased revenue within eighteen months of implementation. </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62.02.CulturalIntelligence.pdf"/>
          <p:cNvPicPr>
            <a:picLocks noGrp="1" noChangeAspect="1"/>
          </p:cNvPicPr>
          <p:nvPr>
            <p:ph idx="1"/>
          </p:nvPr>
        </p:nvPicPr>
        <mc:AlternateContent>
          <mc:Choice xmlns:ma="http://schemas.microsoft.com/office/mac/drawingml/2008/main" Requires="ma">
            <p:blipFill>
              <a:blip r:embed="rId2"/>
              <a:srcRect l="4273" t="57647" r="6091" b="14118"/>
              <a:stretch>
                <a:fillRect/>
              </a:stretch>
            </p:blipFill>
          </mc:Choice>
          <mc:Fallback>
            <p:blipFill>
              <a:blip r:embed="rId3"/>
              <a:srcRect l="4273" t="57647" r="6091" b="14118"/>
              <a:stretch>
                <a:fillRect/>
              </a:stretch>
            </p:blipFill>
          </mc:Fallback>
        </mc:AlternateContent>
        <p:spPr>
          <a:xfrm>
            <a:off x="0" y="1062193"/>
            <a:ext cx="9906000" cy="2194560"/>
          </a:xfrm>
          <a:solidFill>
            <a:schemeClr val="bg1"/>
          </a:solidFill>
        </p:spPr>
      </p:pic>
      <p:sp>
        <p:nvSpPr>
          <p:cNvPr id="5" name="TextBox 4"/>
          <p:cNvSpPr txBox="1"/>
          <p:nvPr/>
        </p:nvSpPr>
        <p:spPr>
          <a:xfrm>
            <a:off x="1002004" y="4031276"/>
            <a:ext cx="7866474" cy="1800493"/>
          </a:xfrm>
          <a:prstGeom prst="rect">
            <a:avLst/>
          </a:prstGeom>
          <a:noFill/>
        </p:spPr>
        <p:txBody>
          <a:bodyPr wrap="square" rtlCol="0">
            <a:spAutoFit/>
          </a:bodyPr>
          <a:lstStyle/>
          <a:p>
            <a:pPr algn="ctr"/>
            <a:r>
              <a:rPr lang="en-US" sz="3700" dirty="0" smtClean="0">
                <a:solidFill>
                  <a:srgbClr val="FFFF00"/>
                </a:solidFill>
              </a:rPr>
              <a:t>Information about assessments, certification courses and more at </a:t>
            </a:r>
            <a:r>
              <a:rPr lang="en-US" sz="3700" dirty="0" err="1" smtClean="0">
                <a:solidFill>
                  <a:srgbClr val="FFFF00"/>
                </a:solidFill>
              </a:rPr>
              <a:t>www.CulturalQ.com</a:t>
            </a:r>
            <a:endParaRPr lang="en-US" sz="3700" dirty="0">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b="1" smtClean="0">
                <a:solidFill>
                  <a:srgbClr val="000000"/>
                </a:solidFill>
                <a:ea typeface="Calibri" charset="0"/>
                <a:cs typeface="Calibri" charset="0"/>
              </a:rPr>
              <a:t>Journal of a U.S. Visitor to Peru</a:t>
            </a:r>
          </a:p>
        </p:txBody>
      </p:sp>
      <p:sp>
        <p:nvSpPr>
          <p:cNvPr id="3" name="Content Placeholder 2"/>
          <p:cNvSpPr>
            <a:spLocks noGrp="1"/>
          </p:cNvSpPr>
          <p:nvPr>
            <p:ph idx="1"/>
          </p:nvPr>
        </p:nvSpPr>
        <p:spPr/>
        <p:txBody>
          <a:bodyPr>
            <a:normAutofit/>
          </a:bodyPr>
          <a:lstStyle/>
          <a:p>
            <a:pPr>
              <a:buFontTx/>
              <a:buNone/>
              <a:defRPr/>
            </a:pPr>
            <a:r>
              <a:rPr lang="en-US" dirty="0" smtClean="0">
                <a:cs typeface="Calibri"/>
              </a:rPr>
              <a:t>June 22</a:t>
            </a:r>
          </a:p>
          <a:p>
            <a:pPr>
              <a:buFontTx/>
              <a:buNone/>
              <a:defRPr/>
            </a:pPr>
            <a:r>
              <a:rPr lang="en-US" dirty="0" smtClean="0">
                <a:cs typeface="Calibri"/>
              </a:rPr>
              <a:t>	“This is our first day here. The challenges began as soon as we landed last night. The airport looked like a dilapidated barn. But they sure took baggage security seriously. They wouldn’t let us have our bags until they checked the tags. I guess they have to do that here </a:t>
            </a:r>
            <a:r>
              <a:rPr lang="en-US" i="1" dirty="0" smtClean="0">
                <a:cs typeface="Calibri"/>
              </a:rPr>
              <a:t>otherwise people would probably steal them</a:t>
            </a:r>
            <a:r>
              <a:rPr lang="en-US" dirty="0" smtClean="0">
                <a:cs typeface="Calibri"/>
              </a:rPr>
              <a:t>.”</a:t>
            </a:r>
            <a:endParaRPr lang="en-US" dirty="0">
              <a:cs typeface="Calibri"/>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b="1" smtClean="0">
                <a:solidFill>
                  <a:srgbClr val="000000"/>
                </a:solidFill>
                <a:ea typeface="Calibri" charset="0"/>
                <a:cs typeface="Calibri" charset="0"/>
              </a:rPr>
              <a:t>Journal of a U.S. Visitor to Peru</a:t>
            </a:r>
          </a:p>
        </p:txBody>
      </p:sp>
      <p:sp>
        <p:nvSpPr>
          <p:cNvPr id="3" name="Content Placeholder 2"/>
          <p:cNvSpPr>
            <a:spLocks noGrp="1"/>
          </p:cNvSpPr>
          <p:nvPr>
            <p:ph idx="1"/>
          </p:nvPr>
        </p:nvSpPr>
        <p:spPr/>
        <p:txBody>
          <a:bodyPr>
            <a:normAutofit lnSpcReduction="10000"/>
          </a:bodyPr>
          <a:lstStyle/>
          <a:p>
            <a:pPr>
              <a:buFontTx/>
              <a:buNone/>
              <a:defRPr/>
            </a:pPr>
            <a:r>
              <a:rPr lang="en-US" dirty="0" smtClean="0">
                <a:solidFill>
                  <a:srgbClr val="000000"/>
                </a:solidFill>
                <a:cs typeface="Calibri"/>
              </a:rPr>
              <a:t>June 25</a:t>
            </a:r>
          </a:p>
          <a:p>
            <a:pPr>
              <a:buFontTx/>
              <a:buNone/>
              <a:defRPr/>
            </a:pPr>
            <a:r>
              <a:rPr lang="en-US" dirty="0" smtClean="0">
                <a:solidFill>
                  <a:srgbClr val="000000"/>
                </a:solidFill>
                <a:cs typeface="Calibri"/>
              </a:rPr>
              <a:t>	“Wow! </a:t>
            </a:r>
            <a:r>
              <a:rPr lang="en-US" i="1" dirty="0" smtClean="0">
                <a:solidFill>
                  <a:srgbClr val="000000"/>
                </a:solidFill>
                <a:cs typeface="Calibri"/>
              </a:rPr>
              <a:t>The industrial revolution obviously skipped this place</a:t>
            </a:r>
            <a:r>
              <a:rPr lang="en-US" dirty="0" smtClean="0">
                <a:solidFill>
                  <a:srgbClr val="000000"/>
                </a:solidFill>
                <a:cs typeface="Calibri"/>
              </a:rPr>
              <a:t>…The cool thing is, everything is so cheap.”</a:t>
            </a:r>
          </a:p>
          <a:p>
            <a:pPr>
              <a:buFontTx/>
              <a:buNone/>
              <a:defRPr/>
            </a:pPr>
            <a:endParaRPr lang="en-US" dirty="0" smtClean="0">
              <a:solidFill>
                <a:srgbClr val="000000"/>
              </a:solidFill>
              <a:cs typeface="Calibri"/>
            </a:endParaRPr>
          </a:p>
          <a:p>
            <a:pPr>
              <a:buFontTx/>
              <a:buNone/>
              <a:defRPr/>
            </a:pPr>
            <a:r>
              <a:rPr lang="en-US" dirty="0" smtClean="0">
                <a:solidFill>
                  <a:srgbClr val="000000"/>
                </a:solidFill>
                <a:cs typeface="Calibri"/>
              </a:rPr>
              <a:t>June 27</a:t>
            </a:r>
          </a:p>
          <a:p>
            <a:pPr>
              <a:buFontTx/>
              <a:buNone/>
              <a:defRPr/>
            </a:pPr>
            <a:r>
              <a:rPr lang="en-US" dirty="0" smtClean="0">
                <a:solidFill>
                  <a:srgbClr val="000000"/>
                </a:solidFill>
                <a:cs typeface="Calibri"/>
              </a:rPr>
              <a:t>	“We’re staying in one of the expat’s homes for a couple days while they’re away. If we weren’t here, </a:t>
            </a:r>
            <a:r>
              <a:rPr lang="en-US" i="1" dirty="0" smtClean="0">
                <a:solidFill>
                  <a:srgbClr val="000000"/>
                </a:solidFill>
                <a:cs typeface="Calibri"/>
              </a:rPr>
              <a:t>the place would probably be robbed.”</a:t>
            </a:r>
          </a:p>
          <a:p>
            <a:pPr>
              <a:buFontTx/>
              <a:buNone/>
              <a:defRPr/>
            </a:pPr>
            <a:endParaRPr lang="en-US" dirty="0" smtClean="0">
              <a:solidFill>
                <a:srgbClr val="000000"/>
              </a:solidFill>
              <a:cs typeface="Calibri"/>
            </a:endParaRPr>
          </a:p>
          <a:p>
            <a:pPr>
              <a:buFontTx/>
              <a:buNone/>
              <a:defRPr/>
            </a:pPr>
            <a:endParaRPr lang="en-US" dirty="0">
              <a:solidFill>
                <a:srgbClr val="000000"/>
              </a:solidFill>
              <a:cs typeface="Calibri"/>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b="1" smtClean="0">
                <a:solidFill>
                  <a:srgbClr val="000000"/>
                </a:solidFill>
                <a:ea typeface="Calibri" charset="0"/>
                <a:cs typeface="Calibri" charset="0"/>
              </a:rPr>
              <a:t>Journal of a U.S. Visitor to Peru</a:t>
            </a:r>
          </a:p>
        </p:txBody>
      </p:sp>
      <p:sp>
        <p:nvSpPr>
          <p:cNvPr id="3" name="Content Placeholder 2"/>
          <p:cNvSpPr>
            <a:spLocks noGrp="1"/>
          </p:cNvSpPr>
          <p:nvPr>
            <p:ph idx="1"/>
          </p:nvPr>
        </p:nvSpPr>
        <p:spPr/>
        <p:txBody>
          <a:bodyPr>
            <a:normAutofit fontScale="92500" lnSpcReduction="10000"/>
          </a:bodyPr>
          <a:lstStyle/>
          <a:p>
            <a:pPr>
              <a:buFontTx/>
              <a:buNone/>
              <a:defRPr/>
            </a:pPr>
            <a:r>
              <a:rPr lang="en-US" dirty="0" smtClean="0">
                <a:solidFill>
                  <a:srgbClr val="000000"/>
                </a:solidFill>
                <a:cs typeface="Calibri"/>
              </a:rPr>
              <a:t>June 29 </a:t>
            </a:r>
          </a:p>
          <a:p>
            <a:pPr>
              <a:buFontTx/>
              <a:buNone/>
              <a:defRPr/>
            </a:pPr>
            <a:r>
              <a:rPr lang="en-US" dirty="0" smtClean="0">
                <a:solidFill>
                  <a:srgbClr val="000000"/>
                </a:solidFill>
                <a:cs typeface="Calibri"/>
              </a:rPr>
              <a:t>	“I taught today. </a:t>
            </a:r>
            <a:r>
              <a:rPr lang="en-US" i="1" dirty="0" smtClean="0">
                <a:solidFill>
                  <a:srgbClr val="000000"/>
                </a:solidFill>
                <a:cs typeface="Calibri"/>
              </a:rPr>
              <a:t>They don’t speak English </a:t>
            </a:r>
            <a:r>
              <a:rPr lang="en-US" dirty="0" smtClean="0">
                <a:solidFill>
                  <a:srgbClr val="000000"/>
                </a:solidFill>
                <a:cs typeface="Calibri"/>
              </a:rPr>
              <a:t>so I had to use an interpreter.”</a:t>
            </a:r>
          </a:p>
          <a:p>
            <a:pPr>
              <a:buFontTx/>
              <a:buNone/>
              <a:defRPr/>
            </a:pPr>
            <a:endParaRPr lang="en-US" dirty="0" smtClean="0">
              <a:solidFill>
                <a:srgbClr val="000000"/>
              </a:solidFill>
              <a:cs typeface="Calibri"/>
            </a:endParaRPr>
          </a:p>
          <a:p>
            <a:pPr>
              <a:buFontTx/>
              <a:buNone/>
              <a:defRPr/>
            </a:pPr>
            <a:r>
              <a:rPr lang="en-US" dirty="0" smtClean="0">
                <a:solidFill>
                  <a:srgbClr val="000000"/>
                </a:solidFill>
                <a:cs typeface="Calibri"/>
              </a:rPr>
              <a:t>July 4 </a:t>
            </a:r>
          </a:p>
          <a:p>
            <a:pPr>
              <a:buFontTx/>
              <a:buNone/>
              <a:defRPr/>
            </a:pPr>
            <a:r>
              <a:rPr lang="en-US" dirty="0" smtClean="0">
                <a:solidFill>
                  <a:srgbClr val="000000"/>
                </a:solidFill>
                <a:cs typeface="Calibri"/>
              </a:rPr>
              <a:t>	“It’s so weird to be here on the 4</a:t>
            </a:r>
            <a:r>
              <a:rPr lang="en-US" baseline="30000" dirty="0" smtClean="0">
                <a:solidFill>
                  <a:srgbClr val="000000"/>
                </a:solidFill>
                <a:cs typeface="Calibri"/>
              </a:rPr>
              <a:t>th</a:t>
            </a:r>
            <a:r>
              <a:rPr lang="en-US" dirty="0" smtClean="0">
                <a:solidFill>
                  <a:srgbClr val="000000"/>
                </a:solidFill>
                <a:cs typeface="Calibri"/>
              </a:rPr>
              <a:t> of July…Being here makes me so thankful for our country. </a:t>
            </a:r>
            <a:r>
              <a:rPr lang="en-US" i="1" dirty="0" smtClean="0">
                <a:solidFill>
                  <a:srgbClr val="000000"/>
                </a:solidFill>
                <a:cs typeface="Calibri"/>
              </a:rPr>
              <a:t>Why did I get the blessing of being born in America?</a:t>
            </a:r>
            <a:r>
              <a:rPr lang="en-US" dirty="0" smtClean="0">
                <a:solidFill>
                  <a:srgbClr val="000000"/>
                </a:solidFill>
                <a:cs typeface="Calibri"/>
              </a:rPr>
              <a:t> What if I had been born here instead?”</a:t>
            </a:r>
            <a:endParaRPr lang="en-US" dirty="0">
              <a:solidFill>
                <a:srgbClr val="000000"/>
              </a:solidFill>
              <a:cs typeface="Calibri"/>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818621" y="333375"/>
            <a:ext cx="8420100" cy="533400"/>
          </a:xfrm>
        </p:spPr>
        <p:txBody>
          <a:bodyPr/>
          <a:lstStyle/>
          <a:p>
            <a:r>
              <a:rPr lang="en-US" sz="2900" b="1" dirty="0" smtClean="0">
                <a:ea typeface="ＭＳ Ｐゴシック" charset="-128"/>
                <a:cs typeface="ＭＳ Ｐゴシック" charset="-128"/>
              </a:rPr>
              <a:t>Air Travel</a:t>
            </a:r>
          </a:p>
        </p:txBody>
      </p:sp>
      <p:sp>
        <p:nvSpPr>
          <p:cNvPr id="30723" name="Line 6"/>
          <p:cNvSpPr>
            <a:spLocks noChangeShapeType="1"/>
          </p:cNvSpPr>
          <p:nvPr/>
        </p:nvSpPr>
        <p:spPr bwMode="auto">
          <a:xfrm>
            <a:off x="5293519" y="1485900"/>
            <a:ext cx="0" cy="4464050"/>
          </a:xfrm>
          <a:prstGeom prst="line">
            <a:avLst/>
          </a:prstGeom>
          <a:noFill/>
          <a:ln w="9525">
            <a:solidFill>
              <a:schemeClr val="tx1"/>
            </a:solidFill>
            <a:prstDash val="dash"/>
            <a:round/>
            <a:headEnd/>
            <a:tailEnd/>
          </a:ln>
        </p:spPr>
        <p:txBody>
          <a:bodyPr>
            <a:prstTxWarp prst="textNoShape">
              <a:avLst/>
            </a:prstTxWarp>
          </a:bodyPr>
          <a:lstStyle/>
          <a:p>
            <a:endParaRPr lang="en-US" dirty="0"/>
          </a:p>
        </p:txBody>
      </p:sp>
      <p:sp>
        <p:nvSpPr>
          <p:cNvPr id="30724" name="Rectangle 25"/>
          <p:cNvSpPr>
            <a:spLocks noChangeArrowheads="1"/>
          </p:cNvSpPr>
          <p:nvPr/>
        </p:nvSpPr>
        <p:spPr bwMode="auto">
          <a:xfrm>
            <a:off x="5551487" y="6505575"/>
            <a:ext cx="184666" cy="369332"/>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800" dirty="0"/>
          </a:p>
        </p:txBody>
      </p:sp>
      <p:grpSp>
        <p:nvGrpSpPr>
          <p:cNvPr id="2" name="Group 30"/>
          <p:cNvGrpSpPr>
            <a:grpSpLocks/>
          </p:cNvGrpSpPr>
          <p:nvPr/>
        </p:nvGrpSpPr>
        <p:grpSpPr bwMode="auto">
          <a:xfrm>
            <a:off x="6261762" y="4186238"/>
            <a:ext cx="2806700" cy="1447800"/>
            <a:chOff x="3072" y="1248"/>
            <a:chExt cx="1632" cy="912"/>
          </a:xfrm>
        </p:grpSpPr>
        <p:sp>
          <p:nvSpPr>
            <p:cNvPr id="30743" name="Text Box 31"/>
            <p:cNvSpPr txBox="1">
              <a:spLocks noChangeArrowheads="1"/>
            </p:cNvSpPr>
            <p:nvPr/>
          </p:nvSpPr>
          <p:spPr bwMode="auto">
            <a:xfrm>
              <a:off x="3072" y="1296"/>
              <a:ext cx="384" cy="231"/>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dirty="0"/>
            </a:p>
          </p:txBody>
        </p:sp>
        <p:sp>
          <p:nvSpPr>
            <p:cNvPr id="30744" name="Rectangle 32"/>
            <p:cNvSpPr>
              <a:spLocks noChangeArrowheads="1"/>
            </p:cNvSpPr>
            <p:nvPr/>
          </p:nvSpPr>
          <p:spPr bwMode="auto">
            <a:xfrm>
              <a:off x="3072" y="1440"/>
              <a:ext cx="432" cy="720"/>
            </a:xfrm>
            <a:prstGeom prst="rect">
              <a:avLst/>
            </a:prstGeom>
            <a:solidFill>
              <a:srgbClr val="800000"/>
            </a:solidFill>
            <a:ln w="9525">
              <a:solidFill>
                <a:schemeClr val="tx1"/>
              </a:solidFill>
              <a:miter lim="800000"/>
              <a:headEnd/>
              <a:tailEnd/>
            </a:ln>
          </p:spPr>
          <p:txBody>
            <a:bodyPr wrap="none" anchor="ctr">
              <a:prstTxWarp prst="textNoShape">
                <a:avLst/>
              </a:prstTxWarp>
            </a:bodyPr>
            <a:lstStyle/>
            <a:p>
              <a:endParaRPr lang="en-US" dirty="0"/>
            </a:p>
          </p:txBody>
        </p:sp>
        <p:sp>
          <p:nvSpPr>
            <p:cNvPr id="30745" name="Text Box 33"/>
            <p:cNvSpPr txBox="1">
              <a:spLocks noChangeArrowheads="1"/>
            </p:cNvSpPr>
            <p:nvPr/>
          </p:nvSpPr>
          <p:spPr bwMode="auto">
            <a:xfrm>
              <a:off x="3120" y="1248"/>
              <a:ext cx="43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b="1" dirty="0"/>
                <a:t>67%</a:t>
              </a:r>
            </a:p>
          </p:txBody>
        </p:sp>
        <p:sp>
          <p:nvSpPr>
            <p:cNvPr id="30746" name="Rectangle 34"/>
            <p:cNvSpPr>
              <a:spLocks noChangeArrowheads="1"/>
            </p:cNvSpPr>
            <p:nvPr/>
          </p:nvSpPr>
          <p:spPr bwMode="auto">
            <a:xfrm>
              <a:off x="3648" y="1488"/>
              <a:ext cx="432" cy="672"/>
            </a:xfrm>
            <a:prstGeom prst="rect">
              <a:avLst/>
            </a:prstGeom>
            <a:solidFill>
              <a:srgbClr val="CC3300"/>
            </a:solidFill>
            <a:ln w="9525">
              <a:solidFill>
                <a:schemeClr val="tx1"/>
              </a:solidFill>
              <a:miter lim="800000"/>
              <a:headEnd/>
              <a:tailEnd/>
            </a:ln>
          </p:spPr>
          <p:txBody>
            <a:bodyPr wrap="none" anchor="ctr">
              <a:prstTxWarp prst="textNoShape">
                <a:avLst/>
              </a:prstTxWarp>
            </a:bodyPr>
            <a:lstStyle/>
            <a:p>
              <a:endParaRPr lang="en-US" dirty="0"/>
            </a:p>
          </p:txBody>
        </p:sp>
        <p:sp>
          <p:nvSpPr>
            <p:cNvPr id="30747" name="Rectangle 35"/>
            <p:cNvSpPr>
              <a:spLocks noChangeArrowheads="1"/>
            </p:cNvSpPr>
            <p:nvPr/>
          </p:nvSpPr>
          <p:spPr bwMode="auto">
            <a:xfrm>
              <a:off x="4224" y="1680"/>
              <a:ext cx="432" cy="480"/>
            </a:xfrm>
            <a:prstGeom prst="rect">
              <a:avLst/>
            </a:prstGeom>
            <a:solidFill>
              <a:srgbClr val="FF5050"/>
            </a:solidFill>
            <a:ln w="9525">
              <a:solidFill>
                <a:schemeClr val="tx1"/>
              </a:solidFill>
              <a:miter lim="800000"/>
              <a:headEnd/>
              <a:tailEnd/>
            </a:ln>
          </p:spPr>
          <p:txBody>
            <a:bodyPr wrap="none" anchor="ctr">
              <a:prstTxWarp prst="textNoShape">
                <a:avLst/>
              </a:prstTxWarp>
            </a:bodyPr>
            <a:lstStyle/>
            <a:p>
              <a:endParaRPr lang="en-US" dirty="0"/>
            </a:p>
          </p:txBody>
        </p:sp>
        <p:sp>
          <p:nvSpPr>
            <p:cNvPr id="30748" name="Text Box 36"/>
            <p:cNvSpPr txBox="1">
              <a:spLocks noChangeArrowheads="1"/>
            </p:cNvSpPr>
            <p:nvPr/>
          </p:nvSpPr>
          <p:spPr bwMode="auto">
            <a:xfrm>
              <a:off x="3696" y="1296"/>
              <a:ext cx="43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b="1" dirty="0"/>
                <a:t>62%</a:t>
              </a:r>
            </a:p>
          </p:txBody>
        </p:sp>
        <p:sp>
          <p:nvSpPr>
            <p:cNvPr id="30749" name="Text Box 37"/>
            <p:cNvSpPr txBox="1">
              <a:spLocks noChangeArrowheads="1"/>
            </p:cNvSpPr>
            <p:nvPr/>
          </p:nvSpPr>
          <p:spPr bwMode="auto">
            <a:xfrm>
              <a:off x="4272" y="1488"/>
              <a:ext cx="43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b="1" dirty="0"/>
                <a:t>41%</a:t>
              </a:r>
            </a:p>
          </p:txBody>
        </p:sp>
      </p:grpSp>
      <p:grpSp>
        <p:nvGrpSpPr>
          <p:cNvPr id="3" name="Group 38"/>
          <p:cNvGrpSpPr>
            <a:grpSpLocks/>
          </p:cNvGrpSpPr>
          <p:nvPr/>
        </p:nvGrpSpPr>
        <p:grpSpPr bwMode="auto">
          <a:xfrm>
            <a:off x="1733553" y="3168652"/>
            <a:ext cx="2526375" cy="757238"/>
            <a:chOff x="1008" y="672"/>
            <a:chExt cx="1469" cy="477"/>
          </a:xfrm>
        </p:grpSpPr>
        <p:pic>
          <p:nvPicPr>
            <p:cNvPr id="30740" name="Picture 39" descr="plane2">
              <a:hlinkClick r:id="rId3"/>
            </p:cNvPr>
            <p:cNvPicPr>
              <a:picLocks noChangeAspect="1" noChangeArrowheads="1"/>
            </p:cNvPicPr>
            <p:nvPr/>
          </p:nvPicPr>
          <p:blipFill>
            <a:blip r:embed="rId4"/>
            <a:srcRect/>
            <a:stretch>
              <a:fillRect/>
            </a:stretch>
          </p:blipFill>
          <p:spPr bwMode="auto">
            <a:xfrm>
              <a:off x="1008" y="864"/>
              <a:ext cx="552" cy="201"/>
            </a:xfrm>
            <a:prstGeom prst="rect">
              <a:avLst/>
            </a:prstGeom>
            <a:noFill/>
            <a:ln w="9525">
              <a:noFill/>
              <a:miter lim="800000"/>
              <a:headEnd/>
              <a:tailEnd/>
            </a:ln>
          </p:spPr>
        </p:pic>
        <p:sp>
          <p:nvSpPr>
            <p:cNvPr id="30741" name="Text Box 40"/>
            <p:cNvSpPr txBox="1">
              <a:spLocks noChangeArrowheads="1"/>
            </p:cNvSpPr>
            <p:nvPr/>
          </p:nvSpPr>
          <p:spPr bwMode="auto">
            <a:xfrm>
              <a:off x="1680" y="720"/>
              <a:ext cx="240" cy="407"/>
            </a:xfrm>
            <a:prstGeom prst="rect">
              <a:avLst/>
            </a:prstGeom>
            <a:solidFill>
              <a:schemeClr val="accent2"/>
            </a:solidFill>
            <a:ln w="9525">
              <a:noFill/>
              <a:miter lim="800000"/>
              <a:headEnd/>
              <a:tailEnd/>
            </a:ln>
          </p:spPr>
          <p:txBody>
            <a:bodyPr>
              <a:prstTxWarp prst="textNoShape">
                <a:avLst/>
              </a:prstTxWarp>
              <a:spAutoFit/>
            </a:bodyPr>
            <a:lstStyle/>
            <a:p>
              <a:pPr>
                <a:spcBef>
                  <a:spcPct val="50000"/>
                </a:spcBef>
              </a:pPr>
              <a:r>
                <a:rPr lang="en-US" sz="3600" b="1" dirty="0">
                  <a:solidFill>
                    <a:schemeClr val="folHlink"/>
                  </a:solidFill>
                </a:rPr>
                <a:t>$</a:t>
              </a:r>
            </a:p>
          </p:txBody>
        </p:sp>
        <p:pic>
          <p:nvPicPr>
            <p:cNvPr id="30742" name="Picture 41" descr="bd09504_"/>
            <p:cNvPicPr>
              <a:picLocks noChangeAspect="1" noChangeArrowheads="1"/>
            </p:cNvPicPr>
            <p:nvPr/>
          </p:nvPicPr>
          <p:blipFill>
            <a:blip r:embed="rId5"/>
            <a:srcRect/>
            <a:stretch>
              <a:fillRect/>
            </a:stretch>
          </p:blipFill>
          <p:spPr bwMode="auto">
            <a:xfrm>
              <a:off x="2256" y="672"/>
              <a:ext cx="221" cy="477"/>
            </a:xfrm>
            <a:prstGeom prst="rect">
              <a:avLst/>
            </a:prstGeom>
            <a:noFill/>
            <a:ln w="9525">
              <a:noFill/>
              <a:miter lim="800000"/>
              <a:headEnd/>
              <a:tailEnd/>
            </a:ln>
          </p:spPr>
        </p:pic>
      </p:grpSp>
      <p:grpSp>
        <p:nvGrpSpPr>
          <p:cNvPr id="4" name="Group 42"/>
          <p:cNvGrpSpPr>
            <a:grpSpLocks/>
          </p:cNvGrpSpPr>
          <p:nvPr/>
        </p:nvGrpSpPr>
        <p:grpSpPr bwMode="auto">
          <a:xfrm>
            <a:off x="1733550" y="4757738"/>
            <a:ext cx="2641600" cy="914400"/>
            <a:chOff x="1104" y="3072"/>
            <a:chExt cx="1536" cy="576"/>
          </a:xfrm>
        </p:grpSpPr>
        <p:sp>
          <p:nvSpPr>
            <p:cNvPr id="30734" name="Rectangle 43"/>
            <p:cNvSpPr>
              <a:spLocks noChangeArrowheads="1"/>
            </p:cNvSpPr>
            <p:nvPr/>
          </p:nvSpPr>
          <p:spPr bwMode="auto">
            <a:xfrm>
              <a:off x="1104" y="3360"/>
              <a:ext cx="432" cy="288"/>
            </a:xfrm>
            <a:prstGeom prst="rect">
              <a:avLst/>
            </a:prstGeom>
            <a:solidFill>
              <a:srgbClr val="800000"/>
            </a:solidFill>
            <a:ln w="9525">
              <a:solidFill>
                <a:schemeClr val="tx1"/>
              </a:solidFill>
              <a:miter lim="800000"/>
              <a:headEnd/>
              <a:tailEnd/>
            </a:ln>
          </p:spPr>
          <p:txBody>
            <a:bodyPr wrap="none" anchor="ctr">
              <a:prstTxWarp prst="textNoShape">
                <a:avLst/>
              </a:prstTxWarp>
            </a:bodyPr>
            <a:lstStyle/>
            <a:p>
              <a:endParaRPr lang="en-US" dirty="0"/>
            </a:p>
          </p:txBody>
        </p:sp>
        <p:sp>
          <p:nvSpPr>
            <p:cNvPr id="30735" name="Rectangle 44"/>
            <p:cNvSpPr>
              <a:spLocks noChangeArrowheads="1"/>
            </p:cNvSpPr>
            <p:nvPr/>
          </p:nvSpPr>
          <p:spPr bwMode="auto">
            <a:xfrm>
              <a:off x="1632" y="3264"/>
              <a:ext cx="432" cy="384"/>
            </a:xfrm>
            <a:prstGeom prst="rect">
              <a:avLst/>
            </a:prstGeom>
            <a:solidFill>
              <a:srgbClr val="CC0000"/>
            </a:solidFill>
            <a:ln w="9525">
              <a:solidFill>
                <a:schemeClr val="tx1"/>
              </a:solidFill>
              <a:miter lim="800000"/>
              <a:headEnd/>
              <a:tailEnd/>
            </a:ln>
          </p:spPr>
          <p:txBody>
            <a:bodyPr wrap="none" anchor="ctr">
              <a:prstTxWarp prst="textNoShape">
                <a:avLst/>
              </a:prstTxWarp>
            </a:bodyPr>
            <a:lstStyle/>
            <a:p>
              <a:endParaRPr lang="en-US" dirty="0"/>
            </a:p>
          </p:txBody>
        </p:sp>
        <p:sp>
          <p:nvSpPr>
            <p:cNvPr id="30736" name="Rectangle 45"/>
            <p:cNvSpPr>
              <a:spLocks noChangeArrowheads="1"/>
            </p:cNvSpPr>
            <p:nvPr/>
          </p:nvSpPr>
          <p:spPr bwMode="auto">
            <a:xfrm>
              <a:off x="2160" y="3312"/>
              <a:ext cx="432" cy="336"/>
            </a:xfrm>
            <a:prstGeom prst="rect">
              <a:avLst/>
            </a:prstGeom>
            <a:solidFill>
              <a:srgbClr val="FF5050"/>
            </a:solidFill>
            <a:ln w="9525">
              <a:solidFill>
                <a:schemeClr val="tx1"/>
              </a:solidFill>
              <a:miter lim="800000"/>
              <a:headEnd/>
              <a:tailEnd/>
            </a:ln>
          </p:spPr>
          <p:txBody>
            <a:bodyPr wrap="none" anchor="ctr">
              <a:prstTxWarp prst="textNoShape">
                <a:avLst/>
              </a:prstTxWarp>
            </a:bodyPr>
            <a:lstStyle/>
            <a:p>
              <a:endParaRPr lang="en-US" dirty="0"/>
            </a:p>
          </p:txBody>
        </p:sp>
        <p:sp>
          <p:nvSpPr>
            <p:cNvPr id="30737" name="Text Box 46"/>
            <p:cNvSpPr txBox="1">
              <a:spLocks noChangeArrowheads="1"/>
            </p:cNvSpPr>
            <p:nvPr/>
          </p:nvSpPr>
          <p:spPr bwMode="auto">
            <a:xfrm>
              <a:off x="1104" y="3072"/>
              <a:ext cx="43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b="1" dirty="0"/>
                <a:t>29%</a:t>
              </a:r>
            </a:p>
          </p:txBody>
        </p:sp>
        <p:sp>
          <p:nvSpPr>
            <p:cNvPr id="30738" name="Text Box 47"/>
            <p:cNvSpPr txBox="1">
              <a:spLocks noChangeArrowheads="1"/>
            </p:cNvSpPr>
            <p:nvPr/>
          </p:nvSpPr>
          <p:spPr bwMode="auto">
            <a:xfrm>
              <a:off x="1680" y="3072"/>
              <a:ext cx="43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b="1" dirty="0"/>
                <a:t>34%</a:t>
              </a:r>
            </a:p>
          </p:txBody>
        </p:sp>
        <p:sp>
          <p:nvSpPr>
            <p:cNvPr id="30739" name="Text Box 48"/>
            <p:cNvSpPr txBox="1">
              <a:spLocks noChangeArrowheads="1"/>
            </p:cNvSpPr>
            <p:nvPr/>
          </p:nvSpPr>
          <p:spPr bwMode="auto">
            <a:xfrm>
              <a:off x="2208" y="3120"/>
              <a:ext cx="43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b="1" dirty="0"/>
                <a:t>31%</a:t>
              </a:r>
            </a:p>
          </p:txBody>
        </p:sp>
      </p:grpSp>
      <p:grpSp>
        <p:nvGrpSpPr>
          <p:cNvPr id="5" name="Group 38"/>
          <p:cNvGrpSpPr>
            <a:grpSpLocks/>
          </p:cNvGrpSpPr>
          <p:nvPr/>
        </p:nvGrpSpPr>
        <p:grpSpPr bwMode="auto">
          <a:xfrm>
            <a:off x="6096662" y="2960695"/>
            <a:ext cx="2528094" cy="757237"/>
            <a:chOff x="1008" y="672"/>
            <a:chExt cx="1469" cy="477"/>
          </a:xfrm>
        </p:grpSpPr>
        <p:pic>
          <p:nvPicPr>
            <p:cNvPr id="30731" name="Picture 39" descr="plane2">
              <a:hlinkClick r:id="rId3"/>
            </p:cNvPr>
            <p:cNvPicPr>
              <a:picLocks noChangeAspect="1" noChangeArrowheads="1"/>
            </p:cNvPicPr>
            <p:nvPr/>
          </p:nvPicPr>
          <p:blipFill>
            <a:blip r:embed="rId4"/>
            <a:srcRect/>
            <a:stretch>
              <a:fillRect/>
            </a:stretch>
          </p:blipFill>
          <p:spPr bwMode="auto">
            <a:xfrm>
              <a:off x="1008" y="864"/>
              <a:ext cx="552" cy="201"/>
            </a:xfrm>
            <a:prstGeom prst="rect">
              <a:avLst/>
            </a:prstGeom>
            <a:noFill/>
            <a:ln w="9525">
              <a:noFill/>
              <a:miter lim="800000"/>
              <a:headEnd/>
              <a:tailEnd/>
            </a:ln>
          </p:spPr>
        </p:pic>
        <p:sp>
          <p:nvSpPr>
            <p:cNvPr id="30732" name="Text Box 40"/>
            <p:cNvSpPr txBox="1">
              <a:spLocks noChangeArrowheads="1"/>
            </p:cNvSpPr>
            <p:nvPr/>
          </p:nvSpPr>
          <p:spPr bwMode="auto">
            <a:xfrm>
              <a:off x="1680" y="720"/>
              <a:ext cx="240" cy="407"/>
            </a:xfrm>
            <a:prstGeom prst="rect">
              <a:avLst/>
            </a:prstGeom>
            <a:solidFill>
              <a:schemeClr val="accent2"/>
            </a:solidFill>
            <a:ln w="9525">
              <a:noFill/>
              <a:miter lim="800000"/>
              <a:headEnd/>
              <a:tailEnd/>
            </a:ln>
          </p:spPr>
          <p:txBody>
            <a:bodyPr>
              <a:prstTxWarp prst="textNoShape">
                <a:avLst/>
              </a:prstTxWarp>
              <a:spAutoFit/>
            </a:bodyPr>
            <a:lstStyle/>
            <a:p>
              <a:pPr>
                <a:spcBef>
                  <a:spcPct val="50000"/>
                </a:spcBef>
              </a:pPr>
              <a:r>
                <a:rPr lang="en-US" sz="3600" b="1" dirty="0">
                  <a:solidFill>
                    <a:schemeClr val="folHlink"/>
                  </a:solidFill>
                </a:rPr>
                <a:t>$</a:t>
              </a:r>
            </a:p>
          </p:txBody>
        </p:sp>
        <p:pic>
          <p:nvPicPr>
            <p:cNvPr id="30733" name="Picture 41" descr="bd09504_"/>
            <p:cNvPicPr>
              <a:picLocks noChangeAspect="1" noChangeArrowheads="1"/>
            </p:cNvPicPr>
            <p:nvPr/>
          </p:nvPicPr>
          <p:blipFill>
            <a:blip r:embed="rId5"/>
            <a:srcRect/>
            <a:stretch>
              <a:fillRect/>
            </a:stretch>
          </p:blipFill>
          <p:spPr bwMode="auto">
            <a:xfrm>
              <a:off x="2256" y="672"/>
              <a:ext cx="221" cy="477"/>
            </a:xfrm>
            <a:prstGeom prst="rect">
              <a:avLst/>
            </a:prstGeom>
            <a:noFill/>
            <a:ln w="9525">
              <a:noFill/>
              <a:miter lim="800000"/>
              <a:headEnd/>
              <a:tailEnd/>
            </a:ln>
          </p:spPr>
        </p:pic>
      </p:grpSp>
      <p:sp>
        <p:nvSpPr>
          <p:cNvPr id="30729" name="TextBox 60"/>
          <p:cNvSpPr txBox="1">
            <a:spLocks noChangeArrowheads="1"/>
          </p:cNvSpPr>
          <p:nvPr/>
        </p:nvSpPr>
        <p:spPr bwMode="auto">
          <a:xfrm>
            <a:off x="1549537" y="1614491"/>
            <a:ext cx="3002756" cy="707886"/>
          </a:xfrm>
          <a:prstGeom prst="rect">
            <a:avLst/>
          </a:prstGeom>
          <a:noFill/>
          <a:ln w="9525">
            <a:noFill/>
            <a:miter lim="800000"/>
            <a:headEnd/>
            <a:tailEnd/>
          </a:ln>
        </p:spPr>
        <p:txBody>
          <a:bodyPr>
            <a:prstTxWarp prst="textNoShape">
              <a:avLst/>
            </a:prstTxWarp>
            <a:spAutoFit/>
          </a:bodyPr>
          <a:lstStyle/>
          <a:p>
            <a:pPr algn="ctr"/>
            <a:r>
              <a:rPr lang="en-US" sz="2000" dirty="0"/>
              <a:t>N. American and European</a:t>
            </a:r>
          </a:p>
          <a:p>
            <a:pPr algn="ctr"/>
            <a:r>
              <a:rPr lang="en-US" sz="2000" dirty="0"/>
              <a:t>Airlines</a:t>
            </a:r>
          </a:p>
        </p:txBody>
      </p:sp>
      <p:sp>
        <p:nvSpPr>
          <p:cNvPr id="30730" name="TextBox 61"/>
          <p:cNvSpPr txBox="1">
            <a:spLocks noChangeArrowheads="1"/>
          </p:cNvSpPr>
          <p:nvPr/>
        </p:nvSpPr>
        <p:spPr bwMode="auto">
          <a:xfrm>
            <a:off x="6252934" y="1614489"/>
            <a:ext cx="2826490" cy="707886"/>
          </a:xfrm>
          <a:prstGeom prst="rect">
            <a:avLst/>
          </a:prstGeom>
          <a:noFill/>
          <a:ln w="9525">
            <a:noFill/>
            <a:miter lim="800000"/>
            <a:headEnd/>
            <a:tailEnd/>
          </a:ln>
        </p:spPr>
        <p:txBody>
          <a:bodyPr wrap="none">
            <a:prstTxWarp prst="textNoShape">
              <a:avLst/>
            </a:prstTxWarp>
            <a:spAutoFit/>
          </a:bodyPr>
          <a:lstStyle/>
          <a:p>
            <a:pPr algn="ctr"/>
            <a:r>
              <a:rPr lang="en-US" sz="2000" dirty="0"/>
              <a:t>Asian and Middle Eastern </a:t>
            </a:r>
          </a:p>
          <a:p>
            <a:pPr algn="ctr"/>
            <a:r>
              <a:rPr lang="en-US" sz="2000" dirty="0"/>
              <a:t>Airlines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3458" name="Title 1"/>
          <p:cNvSpPr>
            <a:spLocks noGrp="1"/>
          </p:cNvSpPr>
          <p:nvPr>
            <p:ph type="title" idx="4294967295"/>
          </p:nvPr>
        </p:nvSpPr>
        <p:spPr>
          <a:xfrm>
            <a:off x="805876" y="276225"/>
            <a:ext cx="8686668" cy="361950"/>
          </a:xfrm>
        </p:spPr>
        <p:txBody>
          <a:bodyPr lIns="91440" tIns="45720" rIns="91440" bIns="45720" anchor="ctr">
            <a:noAutofit/>
          </a:bodyPr>
          <a:lstStyle/>
          <a:p>
            <a:r>
              <a:rPr lang="en-US" sz="6000" b="1" dirty="0"/>
              <a:t>Thank</a:t>
            </a:r>
            <a:r>
              <a:rPr lang="en-US" sz="6000" b="1" dirty="0" smtClean="0"/>
              <a:t> You</a:t>
            </a:r>
            <a:r>
              <a:rPr lang="en-US" sz="6000" b="1" dirty="0"/>
              <a:t>!</a:t>
            </a:r>
          </a:p>
        </p:txBody>
      </p:sp>
      <p:sp>
        <p:nvSpPr>
          <p:cNvPr id="3" name="Content Placeholder 2"/>
          <p:cNvSpPr>
            <a:spLocks noGrp="1"/>
          </p:cNvSpPr>
          <p:nvPr>
            <p:ph idx="4294967295"/>
          </p:nvPr>
        </p:nvSpPr>
        <p:spPr>
          <a:xfrm>
            <a:off x="2586001" y="1168400"/>
            <a:ext cx="4715402" cy="1693332"/>
          </a:xfrm>
          <a:ln w="34925">
            <a:solidFill>
              <a:schemeClr val="tx1"/>
            </a:solidFill>
          </a:ln>
        </p:spPr>
        <p:txBody>
          <a:bodyPr>
            <a:normAutofit fontScale="77500" lnSpcReduction="20000"/>
          </a:bodyPr>
          <a:lstStyle/>
          <a:p>
            <a:pPr algn="ctr">
              <a:spcAft>
                <a:spcPts val="1800"/>
              </a:spcAft>
              <a:buFont typeface="Wingdings" pitchFamily="-110" charset="2"/>
              <a:buNone/>
            </a:pPr>
            <a:r>
              <a:rPr lang="en-US" b="1" u="sng" dirty="0" smtClean="0">
                <a:solidFill>
                  <a:srgbClr val="003366"/>
                </a:solidFill>
              </a:rPr>
              <a:t>For </a:t>
            </a:r>
            <a:r>
              <a:rPr lang="en-US" b="1" u="sng" dirty="0">
                <a:solidFill>
                  <a:srgbClr val="003366"/>
                </a:solidFill>
              </a:rPr>
              <a:t>More Information:</a:t>
            </a:r>
            <a:endParaRPr lang="en-US" b="1" u="sng" dirty="0" smtClean="0">
              <a:solidFill>
                <a:srgbClr val="003366"/>
              </a:solidFill>
            </a:endParaRPr>
          </a:p>
          <a:p>
            <a:pPr>
              <a:spcAft>
                <a:spcPts val="1800"/>
              </a:spcAft>
              <a:buFont typeface="Wingdings" pitchFamily="-110" charset="2"/>
              <a:buNone/>
            </a:pPr>
            <a:r>
              <a:rPr lang="en-US" dirty="0" smtClean="0"/>
              <a:t>  www.DavidLivermore.com</a:t>
            </a:r>
          </a:p>
          <a:p>
            <a:pPr>
              <a:spcAft>
                <a:spcPts val="1200"/>
              </a:spcAft>
              <a:buFont typeface="Wingdings" pitchFamily="-110" charset="2"/>
              <a:buNone/>
            </a:pPr>
            <a:r>
              <a:rPr lang="en-US" dirty="0" smtClean="0">
                <a:solidFill>
                  <a:srgbClr val="000000"/>
                </a:solidFill>
              </a:rPr>
              <a:t>		www.CulturalQ.com</a:t>
            </a:r>
            <a:endParaRPr lang="en-US" dirty="0">
              <a:solidFill>
                <a:srgbClr val="000000"/>
              </a:solidFill>
            </a:endParaRPr>
          </a:p>
        </p:txBody>
      </p:sp>
      <p:pic>
        <p:nvPicPr>
          <p:cNvPr id="5" name="Picture 4" descr="CulturalIntellgncDiffrnce.jpg"/>
          <p:cNvPicPr>
            <a:picLocks noChangeAspect="1"/>
          </p:cNvPicPr>
          <p:nvPr/>
        </p:nvPicPr>
        <p:blipFill>
          <a:blip r:embed="rId2"/>
          <a:stretch>
            <a:fillRect/>
          </a:stretch>
        </p:blipFill>
        <p:spPr>
          <a:xfrm>
            <a:off x="5149210" y="3129618"/>
            <a:ext cx="2389260" cy="3355848"/>
          </a:xfrm>
          <a:prstGeom prst="rect">
            <a:avLst/>
          </a:prstGeom>
          <a:ln w="22225">
            <a:solidFill>
              <a:schemeClr val="tx1"/>
            </a:solidFill>
          </a:ln>
        </p:spPr>
      </p:pic>
      <p:pic>
        <p:nvPicPr>
          <p:cNvPr id="6" name="Picture 6" descr="Cultural_Intell_jacket_sm"/>
          <p:cNvPicPr>
            <a:picLocks noChangeAspect="1" noChangeArrowheads="1"/>
          </p:cNvPicPr>
          <p:nvPr/>
        </p:nvPicPr>
        <p:blipFill>
          <a:blip r:embed="rId3"/>
          <a:srcRect/>
          <a:stretch>
            <a:fillRect/>
          </a:stretch>
        </p:blipFill>
        <p:spPr bwMode="auto">
          <a:xfrm>
            <a:off x="1584818" y="3179738"/>
            <a:ext cx="2476500" cy="3305728"/>
          </a:xfrm>
          <a:prstGeom prst="rect">
            <a:avLst/>
          </a:prstGeom>
          <a:noFill/>
          <a:ln w="41275">
            <a:solidFill>
              <a:schemeClr val="tx1"/>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1798068"/>
            <a:ext cx="5465233" cy="4525963"/>
          </a:xfrm>
        </p:spPr>
        <p:txBody>
          <a:bodyPr>
            <a:normAutofit/>
          </a:bodyPr>
          <a:lstStyle/>
          <a:p>
            <a:pPr>
              <a:buFontTx/>
              <a:buNone/>
            </a:pPr>
            <a:r>
              <a:rPr lang="en-US" sz="4800" b="1" dirty="0" smtClean="0">
                <a:solidFill>
                  <a:srgbClr val="FFFF00"/>
                </a:solidFill>
                <a:ea typeface="ＭＳ Ｐゴシック" charset="-128"/>
                <a:cs typeface="ＭＳ Ｐゴシック" charset="-128"/>
              </a:rPr>
              <a:t>Global Collaboration </a:t>
            </a:r>
            <a:r>
              <a:rPr lang="en-US" dirty="0" smtClean="0">
                <a:solidFill>
                  <a:schemeClr val="bg1"/>
                </a:solidFill>
                <a:ea typeface="ＭＳ Ｐゴシック" charset="-128"/>
                <a:cs typeface="ＭＳ Ｐゴシック" charset="-128"/>
              </a:rPr>
              <a:t>Personnel are expected to collaborate with globally dispersed colleagues and clients more than ever before. Cultural differences make collaboration even more difficult.</a:t>
            </a:r>
          </a:p>
          <a:p>
            <a:pPr>
              <a:buFontTx/>
              <a:buNone/>
            </a:pPr>
            <a:endParaRPr lang="en-US" sz="4800" b="1" dirty="0" smtClean="0">
              <a:solidFill>
                <a:schemeClr val="bg1"/>
              </a:solidFill>
              <a:ea typeface="ＭＳ Ｐゴシック" charset="-128"/>
              <a:cs typeface="ＭＳ Ｐゴシック" charset="-128"/>
            </a:endParaRPr>
          </a:p>
          <a:p>
            <a:pPr>
              <a:buFontTx/>
              <a:buNone/>
            </a:pPr>
            <a:endParaRPr lang="en-US" sz="4800" b="1" dirty="0" smtClean="0">
              <a:solidFill>
                <a:schemeClr val="bg1"/>
              </a:solidFill>
              <a:ea typeface="ＭＳ Ｐゴシック" charset="-128"/>
              <a:cs typeface="ＭＳ Ｐゴシック" charset="-128"/>
            </a:endParaRPr>
          </a:p>
          <a:p>
            <a:pPr>
              <a:buFontTx/>
              <a:buNone/>
            </a:pPr>
            <a:endParaRPr lang="en-US" dirty="0" smtClean="0">
              <a:solidFill>
                <a:schemeClr val="bg1"/>
              </a:solidFill>
              <a:ea typeface="ＭＳ Ｐゴシック" charset="-128"/>
              <a:cs typeface="ＭＳ Ｐゴシック" charset="-128"/>
            </a:endParaRPr>
          </a:p>
        </p:txBody>
      </p:sp>
      <p:sp>
        <p:nvSpPr>
          <p:cNvPr id="28675" name="Title 3"/>
          <p:cNvSpPr>
            <a:spLocks noGrp="1"/>
          </p:cNvSpPr>
          <p:nvPr>
            <p:ph type="title"/>
          </p:nvPr>
        </p:nvSpPr>
        <p:spPr>
          <a:xfrm>
            <a:off x="495300" y="-166293"/>
            <a:ext cx="8915400" cy="1143000"/>
          </a:xfrm>
        </p:spPr>
        <p:txBody>
          <a:bodyPr>
            <a:normAutofit/>
          </a:bodyPr>
          <a:lstStyle/>
          <a:p>
            <a:r>
              <a:rPr lang="en-US" b="1" dirty="0" smtClean="0">
                <a:solidFill>
                  <a:srgbClr val="FFFFFF"/>
                </a:solidFill>
                <a:ea typeface="ＭＳ Ｐゴシック" charset="-128"/>
                <a:cs typeface="ＭＳ Ｐゴシック" charset="-128"/>
              </a:rPr>
              <a:t>OPPORTUNITIES AND CHALLENGES</a:t>
            </a:r>
            <a:endParaRPr lang="en-US" b="1" dirty="0">
              <a:solidFill>
                <a:srgbClr val="FFFFFF"/>
              </a:solidFill>
              <a:ea typeface="ＭＳ Ｐゴシック" charset="-128"/>
              <a:cs typeface="ＭＳ Ｐゴシック" charset="-128"/>
            </a:endParaRPr>
          </a:p>
        </p:txBody>
      </p:sp>
      <p:grpSp>
        <p:nvGrpSpPr>
          <p:cNvPr id="4" name="Group 13"/>
          <p:cNvGrpSpPr/>
          <p:nvPr/>
        </p:nvGrpSpPr>
        <p:grpSpPr>
          <a:xfrm>
            <a:off x="6518941" y="976707"/>
            <a:ext cx="3095647" cy="5240352"/>
            <a:chOff x="6000760" y="1357298"/>
            <a:chExt cx="2857520" cy="5240352"/>
          </a:xfrm>
        </p:grpSpPr>
        <p:sp>
          <p:nvSpPr>
            <p:cNvPr id="5" name="Rectangle 5"/>
            <p:cNvSpPr>
              <a:spLocks noChangeArrowheads="1"/>
            </p:cNvSpPr>
            <p:nvPr/>
          </p:nvSpPr>
          <p:spPr bwMode="auto">
            <a:xfrm>
              <a:off x="6000760" y="1357298"/>
              <a:ext cx="2857520" cy="5240352"/>
            </a:xfrm>
            <a:prstGeom prst="rect">
              <a:avLst/>
            </a:prstGeom>
            <a:solidFill>
              <a:schemeClr val="tx2"/>
            </a:solidFill>
            <a:ln w="9525">
              <a:solidFill>
                <a:schemeClr val="tx1"/>
              </a:solidFill>
              <a:miter lim="800000"/>
              <a:headEnd/>
              <a:tailEnd/>
            </a:ln>
            <a:effectLst/>
          </p:spPr>
          <p:txBody>
            <a:bodyPr wrap="none" anchor="ctr"/>
            <a:lstStyle/>
            <a:p>
              <a:pPr algn="ctr"/>
              <a:endParaRPr lang="en-US" sz="1400" dirty="0"/>
            </a:p>
          </p:txBody>
        </p:sp>
        <p:sp>
          <p:nvSpPr>
            <p:cNvPr id="6" name="Oval 6"/>
            <p:cNvSpPr>
              <a:spLocks noChangeArrowheads="1"/>
            </p:cNvSpPr>
            <p:nvPr/>
          </p:nvSpPr>
          <p:spPr bwMode="auto">
            <a:xfrm>
              <a:off x="6129751" y="1917828"/>
              <a:ext cx="2632846" cy="729634"/>
            </a:xfrm>
            <a:prstGeom prst="ellipse">
              <a:avLst/>
            </a:prstGeom>
            <a:solidFill>
              <a:schemeClr val="accent5">
                <a:lumMod val="20000"/>
                <a:lumOff val="80000"/>
              </a:schemeClr>
            </a:solidFill>
            <a:ln w="28575">
              <a:solidFill>
                <a:schemeClr val="tx2"/>
              </a:solidFill>
              <a:round/>
              <a:headEnd/>
              <a:tailEnd/>
            </a:ln>
            <a:effectLst/>
          </p:spPr>
          <p:txBody>
            <a:bodyPr wrap="none" anchor="ctr"/>
            <a:lstStyle/>
            <a:p>
              <a:pPr algn="ctr"/>
              <a:r>
                <a:rPr lang="en-US" sz="1400" b="1" dirty="0"/>
                <a:t>Conflict</a:t>
              </a:r>
            </a:p>
            <a:p>
              <a:pPr algn="ctr"/>
              <a:r>
                <a:rPr lang="en-US" sz="1400" b="1" dirty="0"/>
                <a:t>Resolution</a:t>
              </a:r>
            </a:p>
          </p:txBody>
        </p:sp>
        <p:sp>
          <p:nvSpPr>
            <p:cNvPr id="7" name="Oval 7"/>
            <p:cNvSpPr>
              <a:spLocks noChangeArrowheads="1"/>
            </p:cNvSpPr>
            <p:nvPr/>
          </p:nvSpPr>
          <p:spPr bwMode="auto">
            <a:xfrm>
              <a:off x="6129751" y="2867249"/>
              <a:ext cx="2632846" cy="729634"/>
            </a:xfrm>
            <a:prstGeom prst="ellipse">
              <a:avLst/>
            </a:prstGeom>
            <a:solidFill>
              <a:schemeClr val="accent2">
                <a:lumMod val="20000"/>
                <a:lumOff val="80000"/>
              </a:schemeClr>
            </a:solidFill>
            <a:ln w="28575">
              <a:solidFill>
                <a:schemeClr val="tx2"/>
              </a:solidFill>
              <a:round/>
              <a:headEnd/>
              <a:tailEnd/>
            </a:ln>
            <a:effectLst/>
          </p:spPr>
          <p:txBody>
            <a:bodyPr wrap="none" anchor="ctr"/>
            <a:lstStyle/>
            <a:p>
              <a:pPr algn="ctr"/>
              <a:r>
                <a:rPr lang="en-US" sz="1400" b="1" dirty="0"/>
                <a:t>Collaborative</a:t>
              </a:r>
            </a:p>
            <a:p>
              <a:pPr algn="ctr"/>
              <a:r>
                <a:rPr lang="en-US" sz="1400" b="1" dirty="0"/>
                <a:t>Problem Solving</a:t>
              </a:r>
            </a:p>
          </p:txBody>
        </p:sp>
        <p:sp>
          <p:nvSpPr>
            <p:cNvPr id="8" name="Oval 10"/>
            <p:cNvSpPr>
              <a:spLocks noChangeArrowheads="1"/>
            </p:cNvSpPr>
            <p:nvPr/>
          </p:nvSpPr>
          <p:spPr bwMode="auto">
            <a:xfrm>
              <a:off x="6129751" y="4766090"/>
              <a:ext cx="2632846" cy="729634"/>
            </a:xfrm>
            <a:prstGeom prst="ellipse">
              <a:avLst/>
            </a:prstGeom>
            <a:solidFill>
              <a:schemeClr val="accent1">
                <a:lumMod val="20000"/>
                <a:lumOff val="80000"/>
              </a:schemeClr>
            </a:solidFill>
            <a:ln w="28575">
              <a:solidFill>
                <a:schemeClr val="tx2"/>
              </a:solidFill>
              <a:round/>
              <a:headEnd/>
              <a:tailEnd/>
            </a:ln>
            <a:effectLst/>
          </p:spPr>
          <p:txBody>
            <a:bodyPr wrap="none" anchor="ctr"/>
            <a:lstStyle/>
            <a:p>
              <a:pPr algn="ctr"/>
              <a:r>
                <a:rPr lang="en-US" sz="1400" b="1"/>
                <a:t>Goal Setting &amp;</a:t>
              </a:r>
            </a:p>
            <a:p>
              <a:pPr algn="ctr"/>
              <a:r>
                <a:rPr lang="en-US" sz="1400" b="1"/>
                <a:t>Performance Management</a:t>
              </a:r>
            </a:p>
          </p:txBody>
        </p:sp>
        <p:sp>
          <p:nvSpPr>
            <p:cNvPr id="9" name="Text Box 21"/>
            <p:cNvSpPr txBox="1">
              <a:spLocks noChangeArrowheads="1"/>
            </p:cNvSpPr>
            <p:nvPr/>
          </p:nvSpPr>
          <p:spPr bwMode="auto">
            <a:xfrm>
              <a:off x="7275784" y="3070590"/>
              <a:ext cx="170461" cy="307777"/>
            </a:xfrm>
            <a:prstGeom prst="rect">
              <a:avLst/>
            </a:prstGeom>
            <a:noFill/>
            <a:ln w="9525">
              <a:noFill/>
              <a:miter lim="800000"/>
              <a:headEnd/>
              <a:tailEnd/>
            </a:ln>
            <a:effectLst/>
          </p:spPr>
          <p:txBody>
            <a:bodyPr wrap="none">
              <a:spAutoFit/>
            </a:bodyPr>
            <a:lstStyle/>
            <a:p>
              <a:endParaRPr lang="en-US" sz="1400" b="1"/>
            </a:p>
          </p:txBody>
        </p:sp>
        <p:sp>
          <p:nvSpPr>
            <p:cNvPr id="10" name="Oval 32"/>
            <p:cNvSpPr>
              <a:spLocks noChangeArrowheads="1"/>
            </p:cNvSpPr>
            <p:nvPr/>
          </p:nvSpPr>
          <p:spPr bwMode="auto">
            <a:xfrm>
              <a:off x="6129751" y="5664676"/>
              <a:ext cx="2632846" cy="729634"/>
            </a:xfrm>
            <a:prstGeom prst="ellipse">
              <a:avLst/>
            </a:prstGeom>
            <a:solidFill>
              <a:srgbClr val="DDDDDD"/>
            </a:solidFill>
            <a:ln w="28575">
              <a:solidFill>
                <a:schemeClr val="tx2"/>
              </a:solidFill>
              <a:round/>
              <a:headEnd/>
              <a:tailEnd/>
            </a:ln>
            <a:effectLst/>
          </p:spPr>
          <p:txBody>
            <a:bodyPr wrap="none" anchor="ctr"/>
            <a:lstStyle/>
            <a:p>
              <a:pPr algn="ctr"/>
              <a:r>
                <a:rPr lang="en-US" sz="1400" b="1"/>
                <a:t>Planning &amp; Task</a:t>
              </a:r>
            </a:p>
            <a:p>
              <a:pPr algn="ctr"/>
              <a:r>
                <a:rPr lang="en-US" sz="1400" b="1"/>
                <a:t>Coordination</a:t>
              </a:r>
            </a:p>
          </p:txBody>
        </p:sp>
        <p:sp>
          <p:nvSpPr>
            <p:cNvPr id="11" name="Oval 33"/>
            <p:cNvSpPr>
              <a:spLocks noChangeArrowheads="1"/>
            </p:cNvSpPr>
            <p:nvPr/>
          </p:nvSpPr>
          <p:spPr bwMode="auto">
            <a:xfrm>
              <a:off x="6129751" y="3816670"/>
              <a:ext cx="2632846" cy="729634"/>
            </a:xfrm>
            <a:prstGeom prst="ellipse">
              <a:avLst/>
            </a:prstGeom>
            <a:solidFill>
              <a:schemeClr val="accent3">
                <a:lumMod val="20000"/>
                <a:lumOff val="80000"/>
              </a:schemeClr>
            </a:solidFill>
            <a:ln w="28575">
              <a:solidFill>
                <a:schemeClr val="tx2"/>
              </a:solidFill>
              <a:round/>
              <a:headEnd/>
              <a:tailEnd/>
            </a:ln>
            <a:effectLst/>
          </p:spPr>
          <p:txBody>
            <a:bodyPr wrap="none" anchor="ctr"/>
            <a:lstStyle/>
            <a:p>
              <a:pPr algn="ctr"/>
              <a:r>
                <a:rPr lang="en-US" sz="1400" b="1"/>
                <a:t>Communication</a:t>
              </a:r>
            </a:p>
          </p:txBody>
        </p:sp>
        <p:sp>
          <p:nvSpPr>
            <p:cNvPr id="12" name="TextBox 11"/>
            <p:cNvSpPr txBox="1"/>
            <p:nvPr/>
          </p:nvSpPr>
          <p:spPr>
            <a:xfrm>
              <a:off x="6286512" y="1428736"/>
              <a:ext cx="1938951" cy="369332"/>
            </a:xfrm>
            <a:prstGeom prst="rect">
              <a:avLst/>
            </a:prstGeom>
            <a:noFill/>
          </p:spPr>
          <p:txBody>
            <a:bodyPr wrap="none" rtlCol="0">
              <a:spAutoFit/>
            </a:bodyPr>
            <a:lstStyle/>
            <a:p>
              <a:r>
                <a:rPr lang="en-US" b="1" dirty="0" smtClean="0">
                  <a:solidFill>
                    <a:schemeClr val="bg1"/>
                  </a:solidFill>
                </a:rPr>
                <a:t>Team Competencies</a:t>
              </a:r>
              <a:endParaRPr lang="en-US" b="1" dirty="0">
                <a:solidFill>
                  <a:schemeClr val="bg1"/>
                </a:solidFill>
              </a:endParaRPr>
            </a:p>
          </p:txBody>
        </p:sp>
      </p:grpSp>
      <p:sp>
        <p:nvSpPr>
          <p:cNvPr id="13" name="TextBox 12"/>
          <p:cNvSpPr txBox="1"/>
          <p:nvPr/>
        </p:nvSpPr>
        <p:spPr>
          <a:xfrm>
            <a:off x="6658681" y="6217059"/>
            <a:ext cx="3937817" cy="923330"/>
          </a:xfrm>
          <a:prstGeom prst="rect">
            <a:avLst/>
          </a:prstGeom>
          <a:noFill/>
        </p:spPr>
        <p:txBody>
          <a:bodyPr wrap="square" rtlCol="0">
            <a:spAutoFit/>
          </a:bodyPr>
          <a:lstStyle/>
          <a:p>
            <a:r>
              <a:rPr lang="en-US" dirty="0" smtClean="0">
                <a:solidFill>
                  <a:srgbClr val="FFFFFF"/>
                </a:solidFill>
              </a:rPr>
              <a:t>5 Competencies for Collaboration</a:t>
            </a:r>
            <a:br>
              <a:rPr lang="en-US" dirty="0" smtClean="0">
                <a:solidFill>
                  <a:srgbClr val="FFFFFF"/>
                </a:solidFill>
              </a:rPr>
            </a:br>
            <a:r>
              <a:rPr lang="en-US" dirty="0" smtClean="0">
                <a:solidFill>
                  <a:srgbClr val="FFFFFF"/>
                </a:solidFill>
              </a:rPr>
              <a:t>(Stevens &amp; Campion 2004)</a:t>
            </a:r>
          </a:p>
          <a:p>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p:cNvSpPr>
          <p:nvPr>
            <p:ph type="title"/>
          </p:nvPr>
        </p:nvSpPr>
        <p:spPr/>
        <p:txBody>
          <a:bodyPr>
            <a:normAutofit/>
          </a:bodyPr>
          <a:lstStyle/>
          <a:p>
            <a:r>
              <a:rPr lang="en-US" sz="3600" b="1" dirty="0" smtClean="0">
                <a:solidFill>
                  <a:srgbClr val="000000"/>
                </a:solidFill>
              </a:rPr>
              <a:t>Examples of Intercultural Challenges</a:t>
            </a:r>
          </a:p>
        </p:txBody>
      </p:sp>
      <p:sp>
        <p:nvSpPr>
          <p:cNvPr id="37910" name="Text Box 22"/>
          <p:cNvSpPr txBox="1">
            <a:spLocks noChangeArrowheads="1"/>
          </p:cNvSpPr>
          <p:nvPr/>
        </p:nvSpPr>
        <p:spPr bwMode="auto">
          <a:xfrm>
            <a:off x="3284802" y="2773366"/>
            <a:ext cx="216574" cy="307777"/>
          </a:xfrm>
          <a:prstGeom prst="rect">
            <a:avLst/>
          </a:prstGeom>
          <a:noFill/>
          <a:ln w="9525">
            <a:noFill/>
            <a:miter lim="800000"/>
            <a:headEnd/>
            <a:tailEnd/>
          </a:ln>
          <a:effectLst/>
        </p:spPr>
        <p:txBody>
          <a:bodyPr wrap="square">
            <a:spAutoFit/>
          </a:bodyPr>
          <a:lstStyle/>
          <a:p>
            <a:endParaRPr lang="en-US" sz="1400" b="1"/>
          </a:p>
        </p:txBody>
      </p:sp>
      <p:sp>
        <p:nvSpPr>
          <p:cNvPr id="27" name="Pentagon 26"/>
          <p:cNvSpPr/>
          <p:nvPr/>
        </p:nvSpPr>
        <p:spPr>
          <a:xfrm>
            <a:off x="386921" y="1500174"/>
            <a:ext cx="6113902" cy="1000132"/>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0090"/>
                </a:solidFill>
              </a:rPr>
              <a:t>How to </a:t>
            </a:r>
            <a:r>
              <a:rPr lang="en-US" b="1" dirty="0" smtClean="0">
                <a:solidFill>
                  <a:srgbClr val="000090"/>
                </a:solidFill>
              </a:rPr>
              <a:t>voice disagreements </a:t>
            </a:r>
            <a:r>
              <a:rPr lang="en-US" dirty="0" smtClean="0">
                <a:solidFill>
                  <a:srgbClr val="000090"/>
                </a:solidFill>
              </a:rPr>
              <a:t>(direct versus avoidance) and </a:t>
            </a:r>
            <a:r>
              <a:rPr lang="en-US" b="1" dirty="0" smtClean="0">
                <a:solidFill>
                  <a:srgbClr val="000090"/>
                </a:solidFill>
              </a:rPr>
              <a:t>resolve conflict </a:t>
            </a:r>
            <a:r>
              <a:rPr lang="en-US" dirty="0" smtClean="0">
                <a:solidFill>
                  <a:srgbClr val="000090"/>
                </a:solidFill>
              </a:rPr>
              <a:t>(confrontational versus withdrawal) </a:t>
            </a:r>
            <a:endParaRPr lang="en-US" sz="1400" dirty="0">
              <a:solidFill>
                <a:srgbClr val="000090"/>
              </a:solidFill>
            </a:endParaRPr>
          </a:p>
        </p:txBody>
      </p:sp>
      <p:sp>
        <p:nvSpPr>
          <p:cNvPr id="28" name="Pentagon 27"/>
          <p:cNvSpPr/>
          <p:nvPr/>
        </p:nvSpPr>
        <p:spPr>
          <a:xfrm>
            <a:off x="386921" y="2571744"/>
            <a:ext cx="6113902" cy="1000132"/>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0090"/>
                </a:solidFill>
              </a:rPr>
              <a:t>A</a:t>
            </a:r>
            <a:r>
              <a:rPr lang="en-US" dirty="0" smtClean="0">
                <a:solidFill>
                  <a:srgbClr val="000090"/>
                </a:solidFill>
              </a:rPr>
              <a:t>ttitudes towards </a:t>
            </a:r>
            <a:r>
              <a:rPr lang="en-US" b="1" dirty="0" smtClean="0">
                <a:solidFill>
                  <a:srgbClr val="000090"/>
                </a:solidFill>
              </a:rPr>
              <a:t>knowledge sharing </a:t>
            </a:r>
          </a:p>
          <a:p>
            <a:r>
              <a:rPr lang="en-US" dirty="0" smtClean="0">
                <a:solidFill>
                  <a:srgbClr val="000090"/>
                </a:solidFill>
              </a:rPr>
              <a:t>– e.g. collectivistic cultures may be less willing to share with out-group members, due to emphasis on relationships</a:t>
            </a:r>
            <a:endParaRPr lang="en-US" dirty="0">
              <a:solidFill>
                <a:srgbClr val="000090"/>
              </a:solidFill>
            </a:endParaRPr>
          </a:p>
        </p:txBody>
      </p:sp>
      <p:sp>
        <p:nvSpPr>
          <p:cNvPr id="29" name="Pentagon 28"/>
          <p:cNvSpPr/>
          <p:nvPr/>
        </p:nvSpPr>
        <p:spPr>
          <a:xfrm>
            <a:off x="386921" y="3643314"/>
            <a:ext cx="6113902" cy="1071570"/>
          </a:xfrm>
          <a:prstGeom prst="homePlat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0090"/>
                </a:solidFill>
              </a:rPr>
              <a:t>Differences in </a:t>
            </a:r>
            <a:r>
              <a:rPr lang="en-US" b="1" dirty="0" smtClean="0">
                <a:solidFill>
                  <a:srgbClr val="000090"/>
                </a:solidFill>
              </a:rPr>
              <a:t>language and communication style </a:t>
            </a:r>
            <a:r>
              <a:rPr lang="en-US" dirty="0" smtClean="0">
                <a:solidFill>
                  <a:srgbClr val="000090"/>
                </a:solidFill>
              </a:rPr>
              <a:t>may create  misunderstandings and misattributions</a:t>
            </a:r>
          </a:p>
          <a:p>
            <a:r>
              <a:rPr lang="en-US" dirty="0" smtClean="0">
                <a:solidFill>
                  <a:srgbClr val="000090"/>
                </a:solidFill>
              </a:rPr>
              <a:t>-- e.g. viewing those less fluent in English as slower or lacking attention, enthusiasm or confidence</a:t>
            </a:r>
          </a:p>
        </p:txBody>
      </p:sp>
      <p:sp>
        <p:nvSpPr>
          <p:cNvPr id="30" name="Pentagon 29"/>
          <p:cNvSpPr/>
          <p:nvPr/>
        </p:nvSpPr>
        <p:spPr>
          <a:xfrm>
            <a:off x="386921" y="4786322"/>
            <a:ext cx="6113902" cy="857256"/>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0090"/>
                </a:solidFill>
              </a:rPr>
              <a:t>Preference for </a:t>
            </a:r>
            <a:r>
              <a:rPr lang="en-US" b="1" dirty="0" smtClean="0">
                <a:solidFill>
                  <a:srgbClr val="000090"/>
                </a:solidFill>
              </a:rPr>
              <a:t>participative versus assigned goals</a:t>
            </a:r>
            <a:r>
              <a:rPr lang="en-US" dirty="0" smtClean="0">
                <a:solidFill>
                  <a:srgbClr val="000090"/>
                </a:solidFill>
              </a:rPr>
              <a:t>, and </a:t>
            </a:r>
            <a:r>
              <a:rPr lang="en-US" b="1" dirty="0" smtClean="0">
                <a:solidFill>
                  <a:srgbClr val="000090"/>
                </a:solidFill>
              </a:rPr>
              <a:t>individual versus team rewards </a:t>
            </a:r>
            <a:r>
              <a:rPr lang="en-US" b="1" dirty="0" smtClean="0">
                <a:solidFill>
                  <a:srgbClr val="000090"/>
                </a:solidFill>
                <a:sym typeface="Wingdings" pitchFamily="2" charset="2"/>
              </a:rPr>
              <a:t> </a:t>
            </a:r>
            <a:r>
              <a:rPr lang="en-US" dirty="0" smtClean="0">
                <a:solidFill>
                  <a:srgbClr val="000090"/>
                </a:solidFill>
              </a:rPr>
              <a:t>may affect effectiveness of different project controls </a:t>
            </a:r>
            <a:endParaRPr lang="en-US" dirty="0">
              <a:solidFill>
                <a:srgbClr val="000090"/>
              </a:solidFill>
            </a:endParaRPr>
          </a:p>
        </p:txBody>
      </p:sp>
      <p:sp>
        <p:nvSpPr>
          <p:cNvPr id="31" name="Pentagon 30"/>
          <p:cNvSpPr/>
          <p:nvPr/>
        </p:nvSpPr>
        <p:spPr>
          <a:xfrm>
            <a:off x="386921" y="5715016"/>
            <a:ext cx="6113902" cy="928694"/>
          </a:xfrm>
          <a:prstGeom prst="homePlate">
            <a:avLst/>
          </a:prstGeom>
          <a:solidFill>
            <a:srgbClr val="DDDD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90"/>
                </a:solidFill>
              </a:rPr>
              <a:t>Different views of time </a:t>
            </a:r>
            <a:r>
              <a:rPr lang="en-US" dirty="0" smtClean="0">
                <a:solidFill>
                  <a:srgbClr val="000090"/>
                </a:solidFill>
              </a:rPr>
              <a:t>may affect </a:t>
            </a:r>
            <a:r>
              <a:rPr lang="en-US" dirty="0" smtClean="0">
                <a:solidFill>
                  <a:srgbClr val="000090"/>
                </a:solidFill>
                <a:sym typeface="Wingdings" pitchFamily="2" charset="2"/>
              </a:rPr>
              <a:t>project deadlines &amp; schedules – e.g.  c</a:t>
            </a:r>
            <a:r>
              <a:rPr lang="en-US" dirty="0" smtClean="0">
                <a:solidFill>
                  <a:srgbClr val="000090"/>
                </a:solidFill>
              </a:rPr>
              <a:t>ultures with cyclical view of time  </a:t>
            </a:r>
            <a:r>
              <a:rPr lang="en-US" dirty="0" smtClean="0">
                <a:solidFill>
                  <a:srgbClr val="000090"/>
                </a:solidFill>
                <a:sym typeface="Wingdings" pitchFamily="2" charset="2"/>
              </a:rPr>
              <a:t>tend not to view deadlines as urgently </a:t>
            </a:r>
            <a:endParaRPr lang="en-US" dirty="0">
              <a:solidFill>
                <a:srgbClr val="000090"/>
              </a:solidFill>
            </a:endParaRPr>
          </a:p>
        </p:txBody>
      </p:sp>
      <p:grpSp>
        <p:nvGrpSpPr>
          <p:cNvPr id="2" name="Group 23"/>
          <p:cNvGrpSpPr/>
          <p:nvPr/>
        </p:nvGrpSpPr>
        <p:grpSpPr>
          <a:xfrm>
            <a:off x="6500823" y="1357298"/>
            <a:ext cx="3095647" cy="5240352"/>
            <a:chOff x="6000760" y="1357298"/>
            <a:chExt cx="2857520" cy="5240352"/>
          </a:xfrm>
        </p:grpSpPr>
        <p:sp>
          <p:nvSpPr>
            <p:cNvPr id="25" name="Rectangle 5"/>
            <p:cNvSpPr>
              <a:spLocks noChangeArrowheads="1"/>
            </p:cNvSpPr>
            <p:nvPr/>
          </p:nvSpPr>
          <p:spPr bwMode="auto">
            <a:xfrm>
              <a:off x="6000760" y="1357298"/>
              <a:ext cx="2857520" cy="5240352"/>
            </a:xfrm>
            <a:prstGeom prst="rect">
              <a:avLst/>
            </a:prstGeom>
            <a:solidFill>
              <a:schemeClr val="tx2"/>
            </a:solidFill>
            <a:ln w="9525">
              <a:solidFill>
                <a:schemeClr val="tx1"/>
              </a:solidFill>
              <a:miter lim="800000"/>
              <a:headEnd/>
              <a:tailEnd/>
            </a:ln>
            <a:effectLst/>
          </p:spPr>
          <p:txBody>
            <a:bodyPr wrap="none" anchor="ctr"/>
            <a:lstStyle/>
            <a:p>
              <a:pPr algn="ctr"/>
              <a:endParaRPr lang="en-US" sz="1400" dirty="0"/>
            </a:p>
          </p:txBody>
        </p:sp>
        <p:sp>
          <p:nvSpPr>
            <p:cNvPr id="26" name="Oval 6"/>
            <p:cNvSpPr>
              <a:spLocks noChangeArrowheads="1"/>
            </p:cNvSpPr>
            <p:nvPr/>
          </p:nvSpPr>
          <p:spPr bwMode="auto">
            <a:xfrm>
              <a:off x="6129751" y="1917828"/>
              <a:ext cx="2632846" cy="729634"/>
            </a:xfrm>
            <a:prstGeom prst="ellipse">
              <a:avLst/>
            </a:prstGeom>
            <a:solidFill>
              <a:schemeClr val="accent5">
                <a:lumMod val="20000"/>
                <a:lumOff val="80000"/>
              </a:schemeClr>
            </a:solidFill>
            <a:ln w="28575">
              <a:solidFill>
                <a:schemeClr val="tx2"/>
              </a:solidFill>
              <a:round/>
              <a:headEnd/>
              <a:tailEnd/>
            </a:ln>
            <a:effectLst/>
          </p:spPr>
          <p:txBody>
            <a:bodyPr wrap="none" anchor="ctr"/>
            <a:lstStyle/>
            <a:p>
              <a:pPr algn="ctr"/>
              <a:r>
                <a:rPr lang="en-US" sz="1400" b="1" dirty="0"/>
                <a:t>Conflict</a:t>
              </a:r>
            </a:p>
            <a:p>
              <a:pPr algn="ctr"/>
              <a:r>
                <a:rPr lang="en-US" sz="1400" b="1" dirty="0"/>
                <a:t>Resolution</a:t>
              </a:r>
            </a:p>
          </p:txBody>
        </p:sp>
        <p:sp>
          <p:nvSpPr>
            <p:cNvPr id="32" name="Oval 7"/>
            <p:cNvSpPr>
              <a:spLocks noChangeArrowheads="1"/>
            </p:cNvSpPr>
            <p:nvPr/>
          </p:nvSpPr>
          <p:spPr bwMode="auto">
            <a:xfrm>
              <a:off x="6129751" y="2867249"/>
              <a:ext cx="2632846" cy="729634"/>
            </a:xfrm>
            <a:prstGeom prst="ellipse">
              <a:avLst/>
            </a:prstGeom>
            <a:solidFill>
              <a:schemeClr val="accent2">
                <a:lumMod val="20000"/>
                <a:lumOff val="80000"/>
              </a:schemeClr>
            </a:solidFill>
            <a:ln w="28575">
              <a:solidFill>
                <a:schemeClr val="tx2"/>
              </a:solidFill>
              <a:round/>
              <a:headEnd/>
              <a:tailEnd/>
            </a:ln>
            <a:effectLst/>
          </p:spPr>
          <p:txBody>
            <a:bodyPr wrap="none" anchor="ctr"/>
            <a:lstStyle/>
            <a:p>
              <a:pPr algn="ctr"/>
              <a:r>
                <a:rPr lang="en-US" sz="1400" b="1" dirty="0"/>
                <a:t>Collaborative</a:t>
              </a:r>
            </a:p>
            <a:p>
              <a:pPr algn="ctr"/>
              <a:r>
                <a:rPr lang="en-US" sz="1400" b="1" dirty="0"/>
                <a:t>Problem Solving</a:t>
              </a:r>
            </a:p>
          </p:txBody>
        </p:sp>
        <p:sp>
          <p:nvSpPr>
            <p:cNvPr id="33" name="Oval 10"/>
            <p:cNvSpPr>
              <a:spLocks noChangeArrowheads="1"/>
            </p:cNvSpPr>
            <p:nvPr/>
          </p:nvSpPr>
          <p:spPr bwMode="auto">
            <a:xfrm>
              <a:off x="6129751" y="4766090"/>
              <a:ext cx="2632846" cy="729634"/>
            </a:xfrm>
            <a:prstGeom prst="ellipse">
              <a:avLst/>
            </a:prstGeom>
            <a:solidFill>
              <a:schemeClr val="accent1">
                <a:lumMod val="20000"/>
                <a:lumOff val="80000"/>
              </a:schemeClr>
            </a:solidFill>
            <a:ln w="28575">
              <a:solidFill>
                <a:schemeClr val="tx2"/>
              </a:solidFill>
              <a:round/>
              <a:headEnd/>
              <a:tailEnd/>
            </a:ln>
            <a:effectLst/>
          </p:spPr>
          <p:txBody>
            <a:bodyPr wrap="none" anchor="ctr"/>
            <a:lstStyle/>
            <a:p>
              <a:pPr algn="ctr"/>
              <a:r>
                <a:rPr lang="en-US" sz="1400" b="1"/>
                <a:t>Goal Setting &amp;</a:t>
              </a:r>
            </a:p>
            <a:p>
              <a:pPr algn="ctr"/>
              <a:r>
                <a:rPr lang="en-US" sz="1400" b="1"/>
                <a:t>Performance Management</a:t>
              </a:r>
            </a:p>
          </p:txBody>
        </p:sp>
        <p:sp>
          <p:nvSpPr>
            <p:cNvPr id="34" name="Text Box 21"/>
            <p:cNvSpPr txBox="1">
              <a:spLocks noChangeArrowheads="1"/>
            </p:cNvSpPr>
            <p:nvPr/>
          </p:nvSpPr>
          <p:spPr bwMode="auto">
            <a:xfrm>
              <a:off x="7275784" y="3070590"/>
              <a:ext cx="170461" cy="307777"/>
            </a:xfrm>
            <a:prstGeom prst="rect">
              <a:avLst/>
            </a:prstGeom>
            <a:noFill/>
            <a:ln w="9525">
              <a:noFill/>
              <a:miter lim="800000"/>
              <a:headEnd/>
              <a:tailEnd/>
            </a:ln>
            <a:effectLst/>
          </p:spPr>
          <p:txBody>
            <a:bodyPr wrap="none">
              <a:spAutoFit/>
            </a:bodyPr>
            <a:lstStyle/>
            <a:p>
              <a:endParaRPr lang="en-US" sz="1400" b="1"/>
            </a:p>
          </p:txBody>
        </p:sp>
        <p:sp>
          <p:nvSpPr>
            <p:cNvPr id="35" name="Oval 32"/>
            <p:cNvSpPr>
              <a:spLocks noChangeArrowheads="1"/>
            </p:cNvSpPr>
            <p:nvPr/>
          </p:nvSpPr>
          <p:spPr bwMode="auto">
            <a:xfrm>
              <a:off x="6129751" y="5664676"/>
              <a:ext cx="2632846" cy="729634"/>
            </a:xfrm>
            <a:prstGeom prst="ellipse">
              <a:avLst/>
            </a:prstGeom>
            <a:solidFill>
              <a:srgbClr val="DDDDDD"/>
            </a:solidFill>
            <a:ln w="28575">
              <a:solidFill>
                <a:schemeClr val="tx2"/>
              </a:solidFill>
              <a:round/>
              <a:headEnd/>
              <a:tailEnd/>
            </a:ln>
            <a:effectLst/>
          </p:spPr>
          <p:txBody>
            <a:bodyPr wrap="none" anchor="ctr"/>
            <a:lstStyle/>
            <a:p>
              <a:pPr algn="ctr"/>
              <a:r>
                <a:rPr lang="en-US" sz="1400" b="1"/>
                <a:t>Planning &amp; Task</a:t>
              </a:r>
            </a:p>
            <a:p>
              <a:pPr algn="ctr"/>
              <a:r>
                <a:rPr lang="en-US" sz="1400" b="1"/>
                <a:t>Coordination</a:t>
              </a:r>
            </a:p>
          </p:txBody>
        </p:sp>
        <p:sp>
          <p:nvSpPr>
            <p:cNvPr id="36" name="Oval 33"/>
            <p:cNvSpPr>
              <a:spLocks noChangeArrowheads="1"/>
            </p:cNvSpPr>
            <p:nvPr/>
          </p:nvSpPr>
          <p:spPr bwMode="auto">
            <a:xfrm>
              <a:off x="6129751" y="3816670"/>
              <a:ext cx="2632846" cy="729634"/>
            </a:xfrm>
            <a:prstGeom prst="ellipse">
              <a:avLst/>
            </a:prstGeom>
            <a:solidFill>
              <a:schemeClr val="accent3">
                <a:lumMod val="20000"/>
                <a:lumOff val="80000"/>
              </a:schemeClr>
            </a:solidFill>
            <a:ln w="28575">
              <a:solidFill>
                <a:schemeClr val="tx2"/>
              </a:solidFill>
              <a:round/>
              <a:headEnd/>
              <a:tailEnd/>
            </a:ln>
            <a:effectLst/>
          </p:spPr>
          <p:txBody>
            <a:bodyPr wrap="none" anchor="ctr"/>
            <a:lstStyle/>
            <a:p>
              <a:pPr algn="ctr"/>
              <a:r>
                <a:rPr lang="en-US" sz="1400" b="1"/>
                <a:t>Communication</a:t>
              </a:r>
            </a:p>
          </p:txBody>
        </p:sp>
        <p:sp>
          <p:nvSpPr>
            <p:cNvPr id="37" name="TextBox 36"/>
            <p:cNvSpPr txBox="1"/>
            <p:nvPr/>
          </p:nvSpPr>
          <p:spPr>
            <a:xfrm>
              <a:off x="6286512" y="1428736"/>
              <a:ext cx="1938951" cy="369332"/>
            </a:xfrm>
            <a:prstGeom prst="rect">
              <a:avLst/>
            </a:prstGeom>
            <a:noFill/>
          </p:spPr>
          <p:txBody>
            <a:bodyPr wrap="none" rtlCol="0">
              <a:spAutoFit/>
            </a:bodyPr>
            <a:lstStyle/>
            <a:p>
              <a:r>
                <a:rPr lang="en-US" b="1" dirty="0" smtClean="0">
                  <a:solidFill>
                    <a:schemeClr val="bg1"/>
                  </a:solidFill>
                </a:rPr>
                <a:t>Team Competencies</a:t>
              </a:r>
              <a:endParaRPr lang="en-US"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b="1" dirty="0" smtClean="0">
                <a:solidFill>
                  <a:srgbClr val="FFFFFF"/>
                </a:solidFill>
                <a:ea typeface="ＭＳ Ｐゴシック" charset="-128"/>
                <a:cs typeface="ＭＳ Ｐゴシック" charset="-128"/>
              </a:rPr>
              <a:t>OPPORTUNITIES AND CHALLENGES</a:t>
            </a:r>
            <a:endParaRPr lang="en-US" dirty="0">
              <a:ea typeface="ＭＳ Ｐゴシック" charset="-128"/>
              <a:cs typeface="ＭＳ Ｐゴシック" charset="-128"/>
            </a:endParaRPr>
          </a:p>
        </p:txBody>
      </p:sp>
      <p:sp>
        <p:nvSpPr>
          <p:cNvPr id="3" name="Content Placeholder 2"/>
          <p:cNvSpPr>
            <a:spLocks noGrp="1"/>
          </p:cNvSpPr>
          <p:nvPr>
            <p:ph idx="1"/>
          </p:nvPr>
        </p:nvSpPr>
        <p:spPr>
          <a:xfrm>
            <a:off x="495300" y="1905198"/>
            <a:ext cx="8915400" cy="4525963"/>
          </a:xfrm>
        </p:spPr>
        <p:txBody>
          <a:bodyPr anchor="ctr"/>
          <a:lstStyle/>
          <a:p>
            <a:pPr>
              <a:spcAft>
                <a:spcPts val="1200"/>
              </a:spcAft>
              <a:buFontTx/>
              <a:buNone/>
            </a:pPr>
            <a:r>
              <a:rPr lang="en-US" sz="4800" b="1" dirty="0" smtClean="0">
                <a:solidFill>
                  <a:srgbClr val="FFFF00"/>
                </a:solidFill>
                <a:ea typeface="ＭＳ Ｐゴシック" charset="-128"/>
                <a:cs typeface="ＭＳ Ｐゴシック" charset="-128"/>
              </a:rPr>
              <a:t>90% </a:t>
            </a:r>
            <a:r>
              <a:rPr lang="en-US" dirty="0" smtClean="0">
                <a:solidFill>
                  <a:srgbClr val="FFFFFF"/>
                </a:solidFill>
                <a:ea typeface="ＭＳ Ｐゴシック" charset="-128"/>
                <a:cs typeface="ＭＳ Ｐゴシック" charset="-128"/>
              </a:rPr>
              <a:t>of leading executives from 68 countries said finding effective cross-cultural personnel is their top management challenge.</a:t>
            </a:r>
          </a:p>
          <a:p>
            <a:pPr>
              <a:buFontTx/>
              <a:buNone/>
            </a:pPr>
            <a:r>
              <a:rPr lang="en-US" sz="2400" dirty="0" smtClean="0">
                <a:solidFill>
                  <a:srgbClr val="FFFFFF"/>
                </a:solidFill>
                <a:ea typeface="ＭＳ Ｐゴシック" charset="-128"/>
                <a:cs typeface="ＭＳ Ｐゴシック" charset="-128"/>
              </a:rPr>
              <a:t>--</a:t>
            </a:r>
            <a:r>
              <a:rPr lang="en-US" sz="2400" i="1" dirty="0" smtClean="0">
                <a:solidFill>
                  <a:srgbClr val="FFFFFF"/>
                </a:solidFill>
                <a:ea typeface="ＭＳ Ｐゴシック" charset="-128"/>
                <a:cs typeface="ＭＳ Ｐゴシック" charset="-128"/>
              </a:rPr>
              <a:t>Economist Intelligence Unit</a:t>
            </a:r>
          </a:p>
          <a:p>
            <a:pPr>
              <a:buFontTx/>
              <a:buNone/>
            </a:pPr>
            <a:endParaRPr lang="en-US" b="1" dirty="0" smtClean="0">
              <a:ea typeface="ＭＳ Ｐゴシック" charset="-128"/>
              <a:cs typeface="ＭＳ Ｐゴシック" charset="-128"/>
            </a:endParaRPr>
          </a:p>
          <a:p>
            <a:pPr>
              <a:buFontTx/>
              <a:buNone/>
            </a:pPr>
            <a:endParaRPr lang="en-US" b="1" dirty="0" smtClean="0">
              <a:ea typeface="ＭＳ Ｐゴシック" charset="-128"/>
              <a:cs typeface="ＭＳ Ｐゴシック" charset="-128"/>
            </a:endParaRPr>
          </a:p>
          <a:p>
            <a:pPr>
              <a:buFontTx/>
              <a:buNone/>
            </a:pPr>
            <a:endParaRPr lang="en-US"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b="1" dirty="0" smtClean="0">
                <a:solidFill>
                  <a:srgbClr val="FFFFFF"/>
                </a:solidFill>
                <a:ea typeface="ＭＳ Ｐゴシック" charset="-128"/>
                <a:cs typeface="ＭＳ Ｐゴシック" charset="-128"/>
              </a:rPr>
              <a:t>Myths</a:t>
            </a:r>
          </a:p>
        </p:txBody>
      </p:sp>
      <p:sp>
        <p:nvSpPr>
          <p:cNvPr id="3" name="Content Placeholder 2"/>
          <p:cNvSpPr>
            <a:spLocks noGrp="1"/>
          </p:cNvSpPr>
          <p:nvPr>
            <p:ph idx="1"/>
          </p:nvPr>
        </p:nvSpPr>
        <p:spPr>
          <a:xfrm>
            <a:off x="4210050" y="1752600"/>
            <a:ext cx="5695950" cy="4525963"/>
          </a:xfrm>
        </p:spPr>
        <p:txBody>
          <a:bodyPr>
            <a:normAutofit/>
          </a:bodyPr>
          <a:lstStyle/>
          <a:p>
            <a:pPr>
              <a:defRPr/>
            </a:pPr>
            <a:r>
              <a:rPr lang="en-US" sz="2800" dirty="0" smtClean="0">
                <a:solidFill>
                  <a:schemeClr val="bg1">
                    <a:lumMod val="85000"/>
                  </a:schemeClr>
                </a:solidFill>
              </a:rPr>
              <a:t>International Experience=Cultural Competence</a:t>
            </a:r>
          </a:p>
          <a:p>
            <a:pPr>
              <a:buFontTx/>
              <a:buNone/>
              <a:defRPr/>
            </a:pPr>
            <a:endParaRPr lang="en-US" sz="2800" dirty="0" smtClean="0">
              <a:solidFill>
                <a:schemeClr val="bg1">
                  <a:lumMod val="85000"/>
                </a:schemeClr>
              </a:solidFill>
            </a:endParaRPr>
          </a:p>
          <a:p>
            <a:pPr>
              <a:defRPr/>
            </a:pPr>
            <a:r>
              <a:rPr lang="en-US" sz="2800" dirty="0" smtClean="0">
                <a:solidFill>
                  <a:schemeClr val="bg1">
                    <a:lumMod val="85000"/>
                  </a:schemeClr>
                </a:solidFill>
              </a:rPr>
              <a:t>Technical Competence = Success</a:t>
            </a:r>
          </a:p>
          <a:p>
            <a:pPr>
              <a:buFontTx/>
              <a:buNone/>
              <a:defRPr/>
            </a:pPr>
            <a:endParaRPr lang="en-US" sz="2800" dirty="0" smtClean="0">
              <a:solidFill>
                <a:schemeClr val="bg1">
                  <a:lumMod val="85000"/>
                </a:schemeClr>
              </a:solidFill>
            </a:endParaRPr>
          </a:p>
          <a:p>
            <a:pPr>
              <a:defRPr/>
            </a:pPr>
            <a:r>
              <a:rPr lang="en-US" sz="2800" dirty="0" smtClean="0">
                <a:solidFill>
                  <a:schemeClr val="bg1">
                    <a:lumMod val="85000"/>
                  </a:schemeClr>
                </a:solidFill>
              </a:rPr>
              <a:t>High EQ=High CQ</a:t>
            </a:r>
          </a:p>
          <a:p>
            <a:pPr>
              <a:buFontTx/>
              <a:buNone/>
              <a:defRPr/>
            </a:pPr>
            <a:endParaRPr lang="en-US" sz="2800" dirty="0" smtClean="0">
              <a:solidFill>
                <a:schemeClr val="bg1">
                  <a:lumMod val="85000"/>
                </a:schemeClr>
              </a:solidFill>
            </a:endParaRPr>
          </a:p>
        </p:txBody>
      </p:sp>
      <p:pic>
        <p:nvPicPr>
          <p:cNvPr id="25604" name="Picture 3" descr="business-traveler-at-airport.jpg"/>
          <p:cNvPicPr>
            <a:picLocks noChangeAspect="1"/>
          </p:cNvPicPr>
          <p:nvPr/>
        </p:nvPicPr>
        <p:blipFill>
          <a:blip r:embed="rId2"/>
          <a:srcRect/>
          <a:stretch>
            <a:fillRect/>
          </a:stretch>
        </p:blipFill>
        <p:spPr bwMode="auto">
          <a:xfrm>
            <a:off x="247654" y="2057402"/>
            <a:ext cx="3809339" cy="3484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dirty="0">
              <a:ea typeface="ＭＳ Ｐゴシック" charset="-128"/>
              <a:cs typeface="ＭＳ Ｐゴシック" charset="-128"/>
            </a:endParaRPr>
          </a:p>
        </p:txBody>
      </p:sp>
      <p:sp>
        <p:nvSpPr>
          <p:cNvPr id="45059" name="Content Placeholder 2"/>
          <p:cNvSpPr>
            <a:spLocks noGrp="1"/>
          </p:cNvSpPr>
          <p:nvPr>
            <p:ph idx="1"/>
          </p:nvPr>
        </p:nvSpPr>
        <p:spPr/>
        <p:txBody>
          <a:bodyPr/>
          <a:lstStyle/>
          <a:p>
            <a:endParaRPr lang="en-US" dirty="0">
              <a:ea typeface="ＭＳ Ｐゴシック" charset="-128"/>
              <a:cs typeface="ＭＳ Ｐゴシック" charset="-128"/>
            </a:endParaRPr>
          </a:p>
        </p:txBody>
      </p:sp>
      <p:pic>
        <p:nvPicPr>
          <p:cNvPr id="45060" name="Picture 3" descr="62.02.CulturalIntelligence.pdf"/>
          <p:cNvPicPr>
            <a:picLocks noChangeAspect="1"/>
          </p:cNvPicPr>
          <p:nvPr/>
        </p:nvPicPr>
        <p:blipFill>
          <a:blip r:embed="rId3"/>
          <a:srcRect r="12727"/>
          <a:stretch>
            <a:fillRect/>
          </a:stretch>
        </p:blipFill>
        <p:spPr bwMode="auto">
          <a:xfrm>
            <a:off x="0" y="-1279525"/>
            <a:ext cx="9991990" cy="8137525"/>
          </a:xfrm>
          <a:prstGeom prst="rect">
            <a:avLst/>
          </a:prstGeom>
          <a:noFill/>
          <a:ln w="9525">
            <a:noFill/>
            <a:miter lim="800000"/>
            <a:headEnd/>
            <a:tailEnd/>
          </a:ln>
        </p:spPr>
      </p:pic>
      <p:sp>
        <p:nvSpPr>
          <p:cNvPr id="27653" name="TextBox 3"/>
          <p:cNvSpPr txBox="1">
            <a:spLocks noChangeArrowheads="1"/>
          </p:cNvSpPr>
          <p:nvPr/>
        </p:nvSpPr>
        <p:spPr bwMode="auto">
          <a:xfrm>
            <a:off x="0" y="5534030"/>
            <a:ext cx="10153650" cy="1323439"/>
          </a:xfrm>
          <a:prstGeom prst="rect">
            <a:avLst/>
          </a:prstGeom>
          <a:solidFill>
            <a:schemeClr val="tx1"/>
          </a:solidFill>
          <a:ln w="9525">
            <a:noFill/>
            <a:miter lim="800000"/>
            <a:headEnd/>
            <a:tailEnd/>
          </a:ln>
        </p:spPr>
        <p:txBody>
          <a:bodyPr>
            <a:prstTxWarp prst="textNoShape">
              <a:avLst/>
            </a:prstTxWarp>
            <a:spAutoFit/>
          </a:bodyPr>
          <a:lstStyle/>
          <a:p>
            <a:pPr algn="ctr">
              <a:defRPr/>
            </a:pPr>
            <a:r>
              <a:rPr lang="en-US" sz="4000" b="1" cap="all" dirty="0" smtClean="0">
                <a:solidFill>
                  <a:srgbClr val="FFFFFF"/>
                </a:solidFill>
              </a:rPr>
              <a:t>LEVERAGING GLOBAL OPPORTUNITIES WITH CULTURAL INTELLIGENCE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a:ea typeface="ＭＳ Ｐゴシック" charset="-128"/>
              <a:cs typeface="ＭＳ Ｐゴシック" charset="-128"/>
            </a:endParaRPr>
          </a:p>
        </p:txBody>
      </p:sp>
      <p:sp>
        <p:nvSpPr>
          <p:cNvPr id="23555" name="Content Placeholder 2"/>
          <p:cNvSpPr>
            <a:spLocks noGrp="1"/>
          </p:cNvSpPr>
          <p:nvPr>
            <p:ph idx="1"/>
          </p:nvPr>
        </p:nvSpPr>
        <p:spPr>
          <a:xfrm>
            <a:off x="495300" y="990603"/>
            <a:ext cx="8915400" cy="4525963"/>
          </a:xfrm>
        </p:spPr>
        <p:txBody>
          <a:bodyPr/>
          <a:lstStyle/>
          <a:p>
            <a:pPr algn="ctr">
              <a:buFontTx/>
              <a:buNone/>
            </a:pPr>
            <a:r>
              <a:rPr lang="en-US" sz="4800" smtClean="0">
                <a:solidFill>
                  <a:schemeClr val="bg1"/>
                </a:solidFill>
                <a:ea typeface="Calibri" charset="0"/>
                <a:cs typeface="Calibri" charset="0"/>
              </a:rPr>
              <a:t>What’s the difference between individuals and businesses that succeed in today’s globalized, multicultural world and those that fail?</a:t>
            </a:r>
          </a:p>
        </p:txBody>
      </p:sp>
      <p:pic>
        <p:nvPicPr>
          <p:cNvPr id="23556" name="Picture 2"/>
          <p:cNvPicPr>
            <a:picLocks noChangeAspect="1" noChangeArrowheads="1"/>
          </p:cNvPicPr>
          <p:nvPr/>
        </p:nvPicPr>
        <p:blipFill>
          <a:blip r:embed="rId3"/>
          <a:srcRect/>
          <a:stretch>
            <a:fillRect/>
          </a:stretch>
        </p:blipFill>
        <p:spPr bwMode="auto">
          <a:xfrm>
            <a:off x="0" y="4953000"/>
            <a:ext cx="9906000" cy="190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23369</TotalTime>
  <Words>2171</Words>
  <Application>Microsoft Macintosh PowerPoint</Application>
  <PresentationFormat>A4 Paper (210x297 mm)</PresentationFormat>
  <Paragraphs>250</Paragraphs>
  <Slides>30</Slides>
  <Notes>20</Notes>
  <HiddenSlides>0</HiddenSlides>
  <MMClips>1</MMClips>
  <ScaleCrop>false</ScaleCrop>
  <HeadingPairs>
    <vt:vector size="4" baseType="variant">
      <vt:variant>
        <vt:lpstr>Design Template</vt:lpstr>
      </vt:variant>
      <vt:variant>
        <vt:i4>1</vt:i4>
      </vt:variant>
      <vt:variant>
        <vt:lpstr>Slide Titles</vt:lpstr>
      </vt:variant>
      <vt:variant>
        <vt:i4>30</vt:i4>
      </vt:variant>
    </vt:vector>
  </HeadingPairs>
  <TitlesOfParts>
    <vt:vector size="31" baseType="lpstr">
      <vt:lpstr>Office Theme</vt:lpstr>
      <vt:lpstr>Slide 1</vt:lpstr>
      <vt:lpstr>OPPORTUNITIES AND CHALLENGES</vt:lpstr>
      <vt:lpstr>Air Travel</vt:lpstr>
      <vt:lpstr>OPPORTUNITIES AND CHALLENGES</vt:lpstr>
      <vt:lpstr>Examples of Intercultural Challenges</vt:lpstr>
      <vt:lpstr>OPPORTUNITIES AND CHALLENGES</vt:lpstr>
      <vt:lpstr>Myths</vt:lpstr>
      <vt:lpstr>Slide 8</vt:lpstr>
      <vt:lpstr>Slide 9</vt:lpstr>
      <vt:lpstr>Cultural Intelligence Quotient (CQ) </vt:lpstr>
      <vt:lpstr>Higher CQ led to increased effectiveness  across any cultural context</vt:lpstr>
      <vt:lpstr>Four Capabilities consistently emerge among individuals effective in culturally diverse situations</vt:lpstr>
      <vt:lpstr>CQ Drive:               They possess a level of interest, drive and motivation to adapt cross-culturally.</vt:lpstr>
      <vt:lpstr>CQ Knowledge:  They have a strong understanding about cultural issues. </vt:lpstr>
      <vt:lpstr>Slide 15</vt:lpstr>
      <vt:lpstr>Slide 16</vt:lpstr>
      <vt:lpstr>Slide 17</vt:lpstr>
      <vt:lpstr>CQ Strategy: They are aware and able to plan in light of their cultural understanding. </vt:lpstr>
      <vt:lpstr>How the world sees Americans…</vt:lpstr>
      <vt:lpstr>Slide 20</vt:lpstr>
      <vt:lpstr>CQ Action: They know when to adapt and when not to adapt when relating and working cross-culturally. </vt:lpstr>
      <vt:lpstr>Slide 22</vt:lpstr>
      <vt:lpstr>Slide 23</vt:lpstr>
      <vt:lpstr>Slide 24</vt:lpstr>
      <vt:lpstr>Slide 25</vt:lpstr>
      <vt:lpstr>Slide 26</vt:lpstr>
      <vt:lpstr>Journal of a U.S. Visitor to Peru</vt:lpstr>
      <vt:lpstr>Journal of a U.S. Visitor to Peru</vt:lpstr>
      <vt:lpstr>Journal of a U.S. Visitor to Peru</vt:lpstr>
      <vt:lpstr>Thank You!</vt:lpstr>
    </vt:vector>
  </TitlesOfParts>
  <Company>GRTS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Livermore</dc:creator>
  <cp:lastModifiedBy>Emily Livermore</cp:lastModifiedBy>
  <cp:revision>141</cp:revision>
  <cp:lastPrinted>2010-10-16T06:46:36Z</cp:lastPrinted>
  <dcterms:created xsi:type="dcterms:W3CDTF">2011-06-07T01:53:53Z</dcterms:created>
  <dcterms:modified xsi:type="dcterms:W3CDTF">2011-06-07T01:54:59Z</dcterms:modified>
</cp:coreProperties>
</file>