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4" r:id="rId2"/>
  </p:sldMasterIdLst>
  <p:notesMasterIdLst>
    <p:notesMasterId r:id="rId29"/>
  </p:notesMasterIdLst>
  <p:handoutMasterIdLst>
    <p:handoutMasterId r:id="rId30"/>
  </p:handoutMasterIdLst>
  <p:sldIdLst>
    <p:sldId id="256" r:id="rId3"/>
    <p:sldId id="285" r:id="rId4"/>
    <p:sldId id="318" r:id="rId5"/>
    <p:sldId id="319" r:id="rId6"/>
    <p:sldId id="320" r:id="rId7"/>
    <p:sldId id="308" r:id="rId8"/>
    <p:sldId id="310" r:id="rId9"/>
    <p:sldId id="293" r:id="rId10"/>
    <p:sldId id="294" r:id="rId11"/>
    <p:sldId id="305" r:id="rId12"/>
    <p:sldId id="295" r:id="rId13"/>
    <p:sldId id="296" r:id="rId14"/>
    <p:sldId id="321" r:id="rId15"/>
    <p:sldId id="306" r:id="rId16"/>
    <p:sldId id="307" r:id="rId17"/>
    <p:sldId id="270" r:id="rId18"/>
    <p:sldId id="311" r:id="rId19"/>
    <p:sldId id="312" r:id="rId20"/>
    <p:sldId id="313" r:id="rId21"/>
    <p:sldId id="315" r:id="rId22"/>
    <p:sldId id="317" r:id="rId23"/>
    <p:sldId id="266" r:id="rId24"/>
    <p:sldId id="265" r:id="rId25"/>
    <p:sldId id="272" r:id="rId26"/>
    <p:sldId id="278" r:id="rId27"/>
    <p:sldId id="267" r:id="rId28"/>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60" autoAdjust="0"/>
    <p:restoredTop sz="94698" autoAdjust="0"/>
  </p:normalViewPr>
  <p:slideViewPr>
    <p:cSldViewPr>
      <p:cViewPr varScale="1">
        <p:scale>
          <a:sx n="50" d="100"/>
          <a:sy n="50" d="100"/>
        </p:scale>
        <p:origin x="-696" y="-102"/>
      </p:cViewPr>
      <p:guideLst>
        <p:guide orient="horz" pos="2160"/>
        <p:guide pos="2880"/>
      </p:guideLst>
    </p:cSldViewPr>
  </p:slideViewPr>
  <p:outlineViewPr>
    <p:cViewPr>
      <p:scale>
        <a:sx n="33" d="100"/>
        <a:sy n="33" d="100"/>
      </p:scale>
      <p:origin x="0" y="198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2" y="-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FE420-6C5E-4861-81B0-44D78C919AEE}" type="doc">
      <dgm:prSet loTypeId="urn:microsoft.com/office/officeart/2005/8/layout/chevron1" loCatId="process" qsTypeId="urn:microsoft.com/office/officeart/2005/8/quickstyle/simple1" qsCatId="simple" csTypeId="urn:microsoft.com/office/officeart/2005/8/colors/accent1_2" csCatId="accent1" phldr="1"/>
      <dgm:spPr/>
    </dgm:pt>
    <dgm:pt modelId="{B9DB0EF8-D521-4854-BB40-C17EC62B5089}">
      <dgm:prSet phldrT="[Text]"/>
      <dgm:spPr/>
      <dgm:t>
        <a:bodyPr/>
        <a:lstStyle/>
        <a:p>
          <a:r>
            <a:rPr lang="en-US" dirty="0" smtClean="0">
              <a:solidFill>
                <a:schemeClr val="tx1">
                  <a:lumMod val="95000"/>
                  <a:lumOff val="5000"/>
                </a:schemeClr>
              </a:solidFill>
            </a:rPr>
            <a:t>2010.04</a:t>
          </a:r>
        </a:p>
        <a:p>
          <a:r>
            <a:rPr lang="en-US" dirty="0" smtClean="0">
              <a:solidFill>
                <a:schemeClr val="tx1">
                  <a:lumMod val="95000"/>
                  <a:lumOff val="5000"/>
                </a:schemeClr>
              </a:solidFill>
            </a:rPr>
            <a:t>SEC staff work plan </a:t>
          </a:r>
          <a:endParaRPr lang="en-US" dirty="0">
            <a:solidFill>
              <a:schemeClr val="tx1">
                <a:lumMod val="95000"/>
                <a:lumOff val="5000"/>
              </a:schemeClr>
            </a:solidFill>
          </a:endParaRPr>
        </a:p>
      </dgm:t>
    </dgm:pt>
    <dgm:pt modelId="{CBD0E714-A1D1-4AF0-956B-86BB5DDB2FEB}" type="parTrans" cxnId="{243DBC64-CA49-42C2-AEBC-DC81645FF78C}">
      <dgm:prSet/>
      <dgm:spPr/>
      <dgm:t>
        <a:bodyPr/>
        <a:lstStyle/>
        <a:p>
          <a:endParaRPr lang="en-US"/>
        </a:p>
      </dgm:t>
    </dgm:pt>
    <dgm:pt modelId="{F637F512-01A1-492F-BEE7-9D8B67779CDD}" type="sibTrans" cxnId="{243DBC64-CA49-42C2-AEBC-DC81645FF78C}">
      <dgm:prSet/>
      <dgm:spPr/>
      <dgm:t>
        <a:bodyPr/>
        <a:lstStyle/>
        <a:p>
          <a:endParaRPr lang="en-US"/>
        </a:p>
      </dgm:t>
    </dgm:pt>
    <dgm:pt modelId="{7554B5BF-DAE0-4BF3-9145-9056C46DFFA5}">
      <dgm:prSet phldrT="[Text]"/>
      <dgm:spPr/>
      <dgm:t>
        <a:bodyPr/>
        <a:lstStyle/>
        <a:p>
          <a:r>
            <a:rPr lang="en-US" dirty="0" smtClean="0">
              <a:solidFill>
                <a:schemeClr val="tx1">
                  <a:lumMod val="95000"/>
                  <a:lumOff val="5000"/>
                </a:schemeClr>
              </a:solidFill>
            </a:rPr>
            <a:t>2010.08</a:t>
          </a:r>
        </a:p>
        <a:p>
          <a:r>
            <a:rPr lang="en-US" dirty="0" smtClean="0">
              <a:solidFill>
                <a:schemeClr val="tx1">
                  <a:lumMod val="95000"/>
                  <a:lumOff val="5000"/>
                </a:schemeClr>
              </a:solidFill>
            </a:rPr>
            <a:t>FASB Chairman resignation</a:t>
          </a:r>
          <a:endParaRPr lang="en-US" dirty="0">
            <a:solidFill>
              <a:schemeClr val="tx1">
                <a:lumMod val="95000"/>
                <a:lumOff val="5000"/>
              </a:schemeClr>
            </a:solidFill>
          </a:endParaRPr>
        </a:p>
      </dgm:t>
    </dgm:pt>
    <dgm:pt modelId="{ABF3ADFB-DAA1-45E1-BE95-57584A8BC098}" type="parTrans" cxnId="{DFBA5F64-4702-43E4-8029-02ACA4BE0791}">
      <dgm:prSet/>
      <dgm:spPr/>
      <dgm:t>
        <a:bodyPr/>
        <a:lstStyle/>
        <a:p>
          <a:endParaRPr lang="en-US"/>
        </a:p>
      </dgm:t>
    </dgm:pt>
    <dgm:pt modelId="{A58FC91E-17B5-49E8-898F-63C87D5C18BC}" type="sibTrans" cxnId="{DFBA5F64-4702-43E4-8029-02ACA4BE0791}">
      <dgm:prSet/>
      <dgm:spPr/>
      <dgm:t>
        <a:bodyPr/>
        <a:lstStyle/>
        <a:p>
          <a:endParaRPr lang="en-US"/>
        </a:p>
      </dgm:t>
    </dgm:pt>
    <dgm:pt modelId="{9F2649EC-0F09-4527-87F4-C0D6C21FF209}">
      <dgm:prSet phldrT="[Text]"/>
      <dgm:spPr/>
      <dgm:t>
        <a:bodyPr/>
        <a:lstStyle/>
        <a:p>
          <a:r>
            <a:rPr lang="en-US" dirty="0" smtClean="0">
              <a:solidFill>
                <a:schemeClr val="tx1">
                  <a:lumMod val="95000"/>
                  <a:lumOff val="5000"/>
                </a:schemeClr>
              </a:solidFill>
            </a:rPr>
            <a:t>2011.04</a:t>
          </a:r>
        </a:p>
        <a:p>
          <a:r>
            <a:rPr lang="en-US" dirty="0" smtClean="0">
              <a:solidFill>
                <a:schemeClr val="tx1">
                  <a:lumMod val="95000"/>
                  <a:lumOff val="5000"/>
                </a:schemeClr>
              </a:solidFill>
            </a:rPr>
            <a:t>FASB progress report</a:t>
          </a:r>
          <a:endParaRPr lang="en-US" dirty="0">
            <a:solidFill>
              <a:schemeClr val="tx1">
                <a:lumMod val="95000"/>
                <a:lumOff val="5000"/>
              </a:schemeClr>
            </a:solidFill>
          </a:endParaRPr>
        </a:p>
      </dgm:t>
    </dgm:pt>
    <dgm:pt modelId="{C749412E-EDBF-413A-893A-38D216703144}" type="parTrans" cxnId="{683EF54A-E601-4E42-BC40-BBD41F0E2ED0}">
      <dgm:prSet/>
      <dgm:spPr/>
      <dgm:t>
        <a:bodyPr/>
        <a:lstStyle/>
        <a:p>
          <a:endParaRPr lang="en-US"/>
        </a:p>
      </dgm:t>
    </dgm:pt>
    <dgm:pt modelId="{ADEF3224-4DEE-469C-A5C7-BBDEEECAB060}" type="sibTrans" cxnId="{683EF54A-E601-4E42-BC40-BBD41F0E2ED0}">
      <dgm:prSet/>
      <dgm:spPr/>
      <dgm:t>
        <a:bodyPr/>
        <a:lstStyle/>
        <a:p>
          <a:endParaRPr lang="en-US"/>
        </a:p>
      </dgm:t>
    </dgm:pt>
    <dgm:pt modelId="{8BE2045A-8EF7-4C7C-BDD7-11B143177FCB}" type="pres">
      <dgm:prSet presAssocID="{685FE420-6C5E-4861-81B0-44D78C919AEE}" presName="Name0" presStyleCnt="0">
        <dgm:presLayoutVars>
          <dgm:dir/>
          <dgm:animLvl val="lvl"/>
          <dgm:resizeHandles val="exact"/>
        </dgm:presLayoutVars>
      </dgm:prSet>
      <dgm:spPr/>
    </dgm:pt>
    <dgm:pt modelId="{6DB02B03-56B2-4771-8E1E-F4FE64F91475}" type="pres">
      <dgm:prSet presAssocID="{B9DB0EF8-D521-4854-BB40-C17EC62B5089}" presName="parTxOnly" presStyleLbl="node1" presStyleIdx="0" presStyleCnt="3" custLinFactNeighborX="-34987">
        <dgm:presLayoutVars>
          <dgm:chMax val="0"/>
          <dgm:chPref val="0"/>
          <dgm:bulletEnabled val="1"/>
        </dgm:presLayoutVars>
      </dgm:prSet>
      <dgm:spPr/>
      <dgm:t>
        <a:bodyPr/>
        <a:lstStyle/>
        <a:p>
          <a:endParaRPr lang="en-US"/>
        </a:p>
      </dgm:t>
    </dgm:pt>
    <dgm:pt modelId="{611177C8-99A9-4965-B8E4-134DF4D3C984}" type="pres">
      <dgm:prSet presAssocID="{F637F512-01A1-492F-BEE7-9D8B67779CDD}" presName="parTxOnlySpace" presStyleCnt="0"/>
      <dgm:spPr/>
    </dgm:pt>
    <dgm:pt modelId="{94953617-E488-42FD-B738-F6ED03212D2D}" type="pres">
      <dgm:prSet presAssocID="{7554B5BF-DAE0-4BF3-9145-9056C46DFFA5}" presName="parTxOnly" presStyleLbl="node1" presStyleIdx="1" presStyleCnt="3" custLinFactNeighborX="-2859" custLinFactNeighborY="4589">
        <dgm:presLayoutVars>
          <dgm:chMax val="0"/>
          <dgm:chPref val="0"/>
          <dgm:bulletEnabled val="1"/>
        </dgm:presLayoutVars>
      </dgm:prSet>
      <dgm:spPr/>
      <dgm:t>
        <a:bodyPr/>
        <a:lstStyle/>
        <a:p>
          <a:endParaRPr lang="en-US"/>
        </a:p>
      </dgm:t>
    </dgm:pt>
    <dgm:pt modelId="{45F50039-0CAD-4BCE-869B-5D01E60E241D}" type="pres">
      <dgm:prSet presAssocID="{A58FC91E-17B5-49E8-898F-63C87D5C18BC}" presName="parTxOnlySpace" presStyleCnt="0"/>
      <dgm:spPr/>
    </dgm:pt>
    <dgm:pt modelId="{FB81222D-9F0D-46CC-91EE-6C998F0907BB}" type="pres">
      <dgm:prSet presAssocID="{9F2649EC-0F09-4527-87F4-C0D6C21FF209}" presName="parTxOnly" presStyleLbl="node1" presStyleIdx="2" presStyleCnt="3">
        <dgm:presLayoutVars>
          <dgm:chMax val="0"/>
          <dgm:chPref val="0"/>
          <dgm:bulletEnabled val="1"/>
        </dgm:presLayoutVars>
      </dgm:prSet>
      <dgm:spPr/>
      <dgm:t>
        <a:bodyPr/>
        <a:lstStyle/>
        <a:p>
          <a:endParaRPr lang="en-US"/>
        </a:p>
      </dgm:t>
    </dgm:pt>
  </dgm:ptLst>
  <dgm:cxnLst>
    <dgm:cxn modelId="{683EF54A-E601-4E42-BC40-BBD41F0E2ED0}" srcId="{685FE420-6C5E-4861-81B0-44D78C919AEE}" destId="{9F2649EC-0F09-4527-87F4-C0D6C21FF209}" srcOrd="2" destOrd="0" parTransId="{C749412E-EDBF-413A-893A-38D216703144}" sibTransId="{ADEF3224-4DEE-469C-A5C7-BBDEEECAB060}"/>
    <dgm:cxn modelId="{243DBC64-CA49-42C2-AEBC-DC81645FF78C}" srcId="{685FE420-6C5E-4861-81B0-44D78C919AEE}" destId="{B9DB0EF8-D521-4854-BB40-C17EC62B5089}" srcOrd="0" destOrd="0" parTransId="{CBD0E714-A1D1-4AF0-956B-86BB5DDB2FEB}" sibTransId="{F637F512-01A1-492F-BEE7-9D8B67779CDD}"/>
    <dgm:cxn modelId="{A5310A0F-9915-46BF-A16D-A69B0B8EB7DD}" type="presOf" srcId="{685FE420-6C5E-4861-81B0-44D78C919AEE}" destId="{8BE2045A-8EF7-4C7C-BDD7-11B143177FCB}" srcOrd="0" destOrd="0" presId="urn:microsoft.com/office/officeart/2005/8/layout/chevron1"/>
    <dgm:cxn modelId="{ED5887A3-728D-413C-B6F3-C861216AD07E}" type="presOf" srcId="{9F2649EC-0F09-4527-87F4-C0D6C21FF209}" destId="{FB81222D-9F0D-46CC-91EE-6C998F0907BB}" srcOrd="0" destOrd="0" presId="urn:microsoft.com/office/officeart/2005/8/layout/chevron1"/>
    <dgm:cxn modelId="{DFBA5F64-4702-43E4-8029-02ACA4BE0791}" srcId="{685FE420-6C5E-4861-81B0-44D78C919AEE}" destId="{7554B5BF-DAE0-4BF3-9145-9056C46DFFA5}" srcOrd="1" destOrd="0" parTransId="{ABF3ADFB-DAA1-45E1-BE95-57584A8BC098}" sibTransId="{A58FC91E-17B5-49E8-898F-63C87D5C18BC}"/>
    <dgm:cxn modelId="{A7A31159-B34D-432E-8E28-2FDBBC1672CA}" type="presOf" srcId="{B9DB0EF8-D521-4854-BB40-C17EC62B5089}" destId="{6DB02B03-56B2-4771-8E1E-F4FE64F91475}" srcOrd="0" destOrd="0" presId="urn:microsoft.com/office/officeart/2005/8/layout/chevron1"/>
    <dgm:cxn modelId="{19A88E2B-6829-4F26-BDF3-1A30341F88F0}" type="presOf" srcId="{7554B5BF-DAE0-4BF3-9145-9056C46DFFA5}" destId="{94953617-E488-42FD-B738-F6ED03212D2D}" srcOrd="0" destOrd="0" presId="urn:microsoft.com/office/officeart/2005/8/layout/chevron1"/>
    <dgm:cxn modelId="{B310ECF1-A423-4DA6-93D0-A6CC9C27273C}" type="presParOf" srcId="{8BE2045A-8EF7-4C7C-BDD7-11B143177FCB}" destId="{6DB02B03-56B2-4771-8E1E-F4FE64F91475}" srcOrd="0" destOrd="0" presId="urn:microsoft.com/office/officeart/2005/8/layout/chevron1"/>
    <dgm:cxn modelId="{8B8B76D0-7B58-4B88-8AEA-2E9FF3400748}" type="presParOf" srcId="{8BE2045A-8EF7-4C7C-BDD7-11B143177FCB}" destId="{611177C8-99A9-4965-B8E4-134DF4D3C984}" srcOrd="1" destOrd="0" presId="urn:microsoft.com/office/officeart/2005/8/layout/chevron1"/>
    <dgm:cxn modelId="{61909C1B-BDFD-48B9-89E2-9C8A5668A68F}" type="presParOf" srcId="{8BE2045A-8EF7-4C7C-BDD7-11B143177FCB}" destId="{94953617-E488-42FD-B738-F6ED03212D2D}" srcOrd="2" destOrd="0" presId="urn:microsoft.com/office/officeart/2005/8/layout/chevron1"/>
    <dgm:cxn modelId="{3741E984-5C50-497B-9BD8-EC8590E458A6}" type="presParOf" srcId="{8BE2045A-8EF7-4C7C-BDD7-11B143177FCB}" destId="{45F50039-0CAD-4BCE-869B-5D01E60E241D}" srcOrd="3" destOrd="0" presId="urn:microsoft.com/office/officeart/2005/8/layout/chevron1"/>
    <dgm:cxn modelId="{830CA80F-96CA-492E-ABAB-4C2F06761166}" type="presParOf" srcId="{8BE2045A-8EF7-4C7C-BDD7-11B143177FCB}" destId="{FB81222D-9F0D-46CC-91EE-6C998F0907B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566FB-8B7E-42A4-90BA-1321E31BB265}" type="doc">
      <dgm:prSet loTypeId="urn:microsoft.com/office/officeart/2005/8/layout/chevron1" loCatId="process" qsTypeId="urn:microsoft.com/office/officeart/2005/8/quickstyle/simple1" qsCatId="simple" csTypeId="urn:microsoft.com/office/officeart/2005/8/colors/accent1_2" csCatId="accent1" phldr="1"/>
      <dgm:spPr/>
    </dgm:pt>
    <dgm:pt modelId="{820D6F0D-813A-49F6-8F5B-0E8C09FE40F8}">
      <dgm:prSet phldrT="[Text]"/>
      <dgm:spPr/>
      <dgm:t>
        <a:bodyPr/>
        <a:lstStyle/>
        <a:p>
          <a:r>
            <a:rPr lang="en-US" dirty="0" smtClean="0">
              <a:solidFill>
                <a:schemeClr val="tx1">
                  <a:lumMod val="95000"/>
                  <a:lumOff val="5000"/>
                </a:schemeClr>
              </a:solidFill>
            </a:rPr>
            <a:t>2008.09</a:t>
          </a:r>
        </a:p>
        <a:p>
          <a:r>
            <a:rPr lang="en-US" dirty="0" smtClean="0">
              <a:solidFill>
                <a:schemeClr val="tx1">
                  <a:lumMod val="95000"/>
                  <a:lumOff val="5000"/>
                </a:schemeClr>
              </a:solidFill>
            </a:rPr>
            <a:t>FASB/IASB roadmap update</a:t>
          </a:r>
          <a:endParaRPr lang="en-US" dirty="0">
            <a:solidFill>
              <a:schemeClr val="tx1">
                <a:lumMod val="95000"/>
                <a:lumOff val="5000"/>
              </a:schemeClr>
            </a:solidFill>
          </a:endParaRPr>
        </a:p>
      </dgm:t>
    </dgm:pt>
    <dgm:pt modelId="{3E609B98-9811-4ED5-A00F-47DA17472410}" type="parTrans" cxnId="{B43597E4-2694-4ACF-9FAC-4EC2AD998CB6}">
      <dgm:prSet/>
      <dgm:spPr/>
      <dgm:t>
        <a:bodyPr/>
        <a:lstStyle/>
        <a:p>
          <a:endParaRPr lang="en-US"/>
        </a:p>
      </dgm:t>
    </dgm:pt>
    <dgm:pt modelId="{3C6B7E68-F232-452B-95B5-7F267BD79654}" type="sibTrans" cxnId="{B43597E4-2694-4ACF-9FAC-4EC2AD998CB6}">
      <dgm:prSet/>
      <dgm:spPr/>
      <dgm:t>
        <a:bodyPr/>
        <a:lstStyle/>
        <a:p>
          <a:endParaRPr lang="en-US"/>
        </a:p>
      </dgm:t>
    </dgm:pt>
    <dgm:pt modelId="{1D978B83-8016-4803-902E-68A780E2B2E2}">
      <dgm:prSet phldrT="[Text]"/>
      <dgm:spPr/>
      <dgm:t>
        <a:bodyPr/>
        <a:lstStyle/>
        <a:p>
          <a:r>
            <a:rPr lang="en-US" dirty="0" smtClean="0">
              <a:solidFill>
                <a:schemeClr val="tx1">
                  <a:lumMod val="95000"/>
                  <a:lumOff val="5000"/>
                </a:schemeClr>
              </a:solidFill>
            </a:rPr>
            <a:t>2009.04</a:t>
          </a:r>
        </a:p>
        <a:p>
          <a:r>
            <a:rPr lang="en-US" dirty="0" smtClean="0">
              <a:solidFill>
                <a:schemeClr val="tx1">
                  <a:lumMod val="95000"/>
                  <a:lumOff val="5000"/>
                </a:schemeClr>
              </a:solidFill>
            </a:rPr>
            <a:t>Schapiro’s View</a:t>
          </a:r>
          <a:endParaRPr lang="en-US" dirty="0">
            <a:solidFill>
              <a:schemeClr val="tx1">
                <a:lumMod val="95000"/>
                <a:lumOff val="5000"/>
              </a:schemeClr>
            </a:solidFill>
          </a:endParaRPr>
        </a:p>
      </dgm:t>
    </dgm:pt>
    <dgm:pt modelId="{9B04341D-A7B5-496B-9562-04DF45AF2F55}" type="parTrans" cxnId="{B24A3718-764C-48E7-828B-01ADBDBBBDC4}">
      <dgm:prSet/>
      <dgm:spPr/>
      <dgm:t>
        <a:bodyPr/>
        <a:lstStyle/>
        <a:p>
          <a:endParaRPr lang="en-US"/>
        </a:p>
      </dgm:t>
    </dgm:pt>
    <dgm:pt modelId="{537D5B0A-9CDC-4624-811C-5A3A2E621198}" type="sibTrans" cxnId="{B24A3718-764C-48E7-828B-01ADBDBBBDC4}">
      <dgm:prSet/>
      <dgm:spPr/>
      <dgm:t>
        <a:bodyPr/>
        <a:lstStyle/>
        <a:p>
          <a:endParaRPr lang="en-US"/>
        </a:p>
      </dgm:t>
    </dgm:pt>
    <dgm:pt modelId="{08C43D69-D85B-411E-996E-AB7D43BE1BF2}">
      <dgm:prSet phldrT="[Text]"/>
      <dgm:spPr/>
      <dgm:t>
        <a:bodyPr/>
        <a:lstStyle/>
        <a:p>
          <a:r>
            <a:rPr lang="en-US" dirty="0" smtClean="0">
              <a:solidFill>
                <a:schemeClr val="tx1">
                  <a:lumMod val="95000"/>
                  <a:lumOff val="5000"/>
                </a:schemeClr>
              </a:solidFill>
            </a:rPr>
            <a:t>2009.11</a:t>
          </a:r>
        </a:p>
        <a:p>
          <a:r>
            <a:rPr lang="en-US" dirty="0" smtClean="0">
              <a:solidFill>
                <a:schemeClr val="tx1">
                  <a:lumMod val="95000"/>
                  <a:lumOff val="5000"/>
                </a:schemeClr>
              </a:solidFill>
            </a:rPr>
            <a:t>FASB reaffirmed commitment</a:t>
          </a:r>
          <a:endParaRPr lang="en-US" dirty="0">
            <a:solidFill>
              <a:schemeClr val="tx1">
                <a:lumMod val="95000"/>
                <a:lumOff val="5000"/>
              </a:schemeClr>
            </a:solidFill>
          </a:endParaRPr>
        </a:p>
      </dgm:t>
    </dgm:pt>
    <dgm:pt modelId="{3F6C015E-4FB8-429F-895A-D8C695FC4125}" type="parTrans" cxnId="{5D8AA2AC-771A-4100-85C3-7E91EE1184CB}">
      <dgm:prSet/>
      <dgm:spPr/>
      <dgm:t>
        <a:bodyPr/>
        <a:lstStyle/>
        <a:p>
          <a:endParaRPr lang="en-US"/>
        </a:p>
      </dgm:t>
    </dgm:pt>
    <dgm:pt modelId="{18782E44-94F7-490F-AF29-BB61011F103B}" type="sibTrans" cxnId="{5D8AA2AC-771A-4100-85C3-7E91EE1184CB}">
      <dgm:prSet/>
      <dgm:spPr/>
      <dgm:t>
        <a:bodyPr/>
        <a:lstStyle/>
        <a:p>
          <a:endParaRPr lang="en-US"/>
        </a:p>
      </dgm:t>
    </dgm:pt>
    <dgm:pt modelId="{8F3AB94C-0F77-429B-868C-68AACA0E7FA0}" type="pres">
      <dgm:prSet presAssocID="{B97566FB-8B7E-42A4-90BA-1321E31BB265}" presName="Name0" presStyleCnt="0">
        <dgm:presLayoutVars>
          <dgm:dir/>
          <dgm:animLvl val="lvl"/>
          <dgm:resizeHandles val="exact"/>
        </dgm:presLayoutVars>
      </dgm:prSet>
      <dgm:spPr/>
    </dgm:pt>
    <dgm:pt modelId="{73CDABD6-DA3D-4DF1-B397-518CF570CF5D}" type="pres">
      <dgm:prSet presAssocID="{820D6F0D-813A-49F6-8F5B-0E8C09FE40F8}" presName="parTxOnly" presStyleLbl="node1" presStyleIdx="0" presStyleCnt="3">
        <dgm:presLayoutVars>
          <dgm:chMax val="0"/>
          <dgm:chPref val="0"/>
          <dgm:bulletEnabled val="1"/>
        </dgm:presLayoutVars>
      </dgm:prSet>
      <dgm:spPr/>
      <dgm:t>
        <a:bodyPr/>
        <a:lstStyle/>
        <a:p>
          <a:endParaRPr lang="en-US"/>
        </a:p>
      </dgm:t>
    </dgm:pt>
    <dgm:pt modelId="{5E990F65-9286-49A5-815F-874A7C72D18A}" type="pres">
      <dgm:prSet presAssocID="{3C6B7E68-F232-452B-95B5-7F267BD79654}" presName="parTxOnlySpace" presStyleCnt="0"/>
      <dgm:spPr/>
    </dgm:pt>
    <dgm:pt modelId="{00BE3778-7E70-46D1-BBCF-71B9077ECCE9}" type="pres">
      <dgm:prSet presAssocID="{1D978B83-8016-4803-902E-68A780E2B2E2}" presName="parTxOnly" presStyleLbl="node1" presStyleIdx="1" presStyleCnt="3">
        <dgm:presLayoutVars>
          <dgm:chMax val="0"/>
          <dgm:chPref val="0"/>
          <dgm:bulletEnabled val="1"/>
        </dgm:presLayoutVars>
      </dgm:prSet>
      <dgm:spPr/>
      <dgm:t>
        <a:bodyPr/>
        <a:lstStyle/>
        <a:p>
          <a:endParaRPr lang="en-US"/>
        </a:p>
      </dgm:t>
    </dgm:pt>
    <dgm:pt modelId="{BA8BE98E-485A-44FF-A36B-EB208A3FB5BD}" type="pres">
      <dgm:prSet presAssocID="{537D5B0A-9CDC-4624-811C-5A3A2E621198}" presName="parTxOnlySpace" presStyleCnt="0"/>
      <dgm:spPr/>
    </dgm:pt>
    <dgm:pt modelId="{9E16F3CC-4B5F-4925-8870-94503F53968C}" type="pres">
      <dgm:prSet presAssocID="{08C43D69-D85B-411E-996E-AB7D43BE1BF2}" presName="parTxOnly" presStyleLbl="node1" presStyleIdx="2" presStyleCnt="3">
        <dgm:presLayoutVars>
          <dgm:chMax val="0"/>
          <dgm:chPref val="0"/>
          <dgm:bulletEnabled val="1"/>
        </dgm:presLayoutVars>
      </dgm:prSet>
      <dgm:spPr/>
      <dgm:t>
        <a:bodyPr/>
        <a:lstStyle/>
        <a:p>
          <a:endParaRPr lang="en-US"/>
        </a:p>
      </dgm:t>
    </dgm:pt>
  </dgm:ptLst>
  <dgm:cxnLst>
    <dgm:cxn modelId="{5D8AA2AC-771A-4100-85C3-7E91EE1184CB}" srcId="{B97566FB-8B7E-42A4-90BA-1321E31BB265}" destId="{08C43D69-D85B-411E-996E-AB7D43BE1BF2}" srcOrd="2" destOrd="0" parTransId="{3F6C015E-4FB8-429F-895A-D8C695FC4125}" sibTransId="{18782E44-94F7-490F-AF29-BB61011F103B}"/>
    <dgm:cxn modelId="{5DF2ADEE-03FC-4C7E-BEAF-EF1031488C42}" type="presOf" srcId="{B97566FB-8B7E-42A4-90BA-1321E31BB265}" destId="{8F3AB94C-0F77-429B-868C-68AACA0E7FA0}" srcOrd="0" destOrd="0" presId="urn:microsoft.com/office/officeart/2005/8/layout/chevron1"/>
    <dgm:cxn modelId="{4562B1E1-9FEE-4397-A0B9-F485A6702E18}" type="presOf" srcId="{820D6F0D-813A-49F6-8F5B-0E8C09FE40F8}" destId="{73CDABD6-DA3D-4DF1-B397-518CF570CF5D}" srcOrd="0" destOrd="0" presId="urn:microsoft.com/office/officeart/2005/8/layout/chevron1"/>
    <dgm:cxn modelId="{8BA11DE6-35A6-4C21-90BC-C5AA5539B07A}" type="presOf" srcId="{1D978B83-8016-4803-902E-68A780E2B2E2}" destId="{00BE3778-7E70-46D1-BBCF-71B9077ECCE9}" srcOrd="0" destOrd="0" presId="urn:microsoft.com/office/officeart/2005/8/layout/chevron1"/>
    <dgm:cxn modelId="{B43597E4-2694-4ACF-9FAC-4EC2AD998CB6}" srcId="{B97566FB-8B7E-42A4-90BA-1321E31BB265}" destId="{820D6F0D-813A-49F6-8F5B-0E8C09FE40F8}" srcOrd="0" destOrd="0" parTransId="{3E609B98-9811-4ED5-A00F-47DA17472410}" sibTransId="{3C6B7E68-F232-452B-95B5-7F267BD79654}"/>
    <dgm:cxn modelId="{2EFE52B4-4A65-4BF2-B926-32EA525D44ED}" type="presOf" srcId="{08C43D69-D85B-411E-996E-AB7D43BE1BF2}" destId="{9E16F3CC-4B5F-4925-8870-94503F53968C}" srcOrd="0" destOrd="0" presId="urn:microsoft.com/office/officeart/2005/8/layout/chevron1"/>
    <dgm:cxn modelId="{B24A3718-764C-48E7-828B-01ADBDBBBDC4}" srcId="{B97566FB-8B7E-42A4-90BA-1321E31BB265}" destId="{1D978B83-8016-4803-902E-68A780E2B2E2}" srcOrd="1" destOrd="0" parTransId="{9B04341D-A7B5-496B-9562-04DF45AF2F55}" sibTransId="{537D5B0A-9CDC-4624-811C-5A3A2E621198}"/>
    <dgm:cxn modelId="{5A5B8818-3057-439A-AFA8-C7759A65AC5F}" type="presParOf" srcId="{8F3AB94C-0F77-429B-868C-68AACA0E7FA0}" destId="{73CDABD6-DA3D-4DF1-B397-518CF570CF5D}" srcOrd="0" destOrd="0" presId="urn:microsoft.com/office/officeart/2005/8/layout/chevron1"/>
    <dgm:cxn modelId="{FBC53418-AEFA-4D0D-9E35-2BCAFCC681CD}" type="presParOf" srcId="{8F3AB94C-0F77-429B-868C-68AACA0E7FA0}" destId="{5E990F65-9286-49A5-815F-874A7C72D18A}" srcOrd="1" destOrd="0" presId="urn:microsoft.com/office/officeart/2005/8/layout/chevron1"/>
    <dgm:cxn modelId="{AE4F8766-55EB-4A07-94DA-CC214EB7D3FB}" type="presParOf" srcId="{8F3AB94C-0F77-429B-868C-68AACA0E7FA0}" destId="{00BE3778-7E70-46D1-BBCF-71B9077ECCE9}" srcOrd="2" destOrd="0" presId="urn:microsoft.com/office/officeart/2005/8/layout/chevron1"/>
    <dgm:cxn modelId="{898EAD46-E013-425B-A3DC-A8CEA5A5FB32}" type="presParOf" srcId="{8F3AB94C-0F77-429B-868C-68AACA0E7FA0}" destId="{BA8BE98E-485A-44FF-A36B-EB208A3FB5BD}" srcOrd="3" destOrd="0" presId="urn:microsoft.com/office/officeart/2005/8/layout/chevron1"/>
    <dgm:cxn modelId="{B38D6E9C-5AAC-4891-B3A4-4DEF356A1C5C}" type="presParOf" srcId="{8F3AB94C-0F77-429B-868C-68AACA0E7FA0}" destId="{9E16F3CC-4B5F-4925-8870-94503F53968C}"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55D2B-7154-4EBC-B2E8-EAD7F2F5CE8D}" type="doc">
      <dgm:prSet loTypeId="urn:microsoft.com/office/officeart/2005/8/layout/chevron1" loCatId="process" qsTypeId="urn:microsoft.com/office/officeart/2005/8/quickstyle/simple1" qsCatId="simple" csTypeId="urn:microsoft.com/office/officeart/2005/8/colors/accent1_2" csCatId="accent1" phldr="1"/>
      <dgm:spPr/>
    </dgm:pt>
    <dgm:pt modelId="{63B87C2F-F8D8-4C0F-8586-9609746E0A86}">
      <dgm:prSet phldrT="[Text]"/>
      <dgm:spPr/>
      <dgm:t>
        <a:bodyPr/>
        <a:lstStyle/>
        <a:p>
          <a:r>
            <a:rPr lang="en-US" dirty="0" smtClean="0">
              <a:solidFill>
                <a:schemeClr val="tx1">
                  <a:lumMod val="95000"/>
                  <a:lumOff val="5000"/>
                </a:schemeClr>
              </a:solidFill>
            </a:rPr>
            <a:t>2002.09</a:t>
          </a:r>
        </a:p>
        <a:p>
          <a:r>
            <a:rPr lang="en-US" dirty="0" smtClean="0">
              <a:solidFill>
                <a:schemeClr val="tx1">
                  <a:lumMod val="95000"/>
                  <a:lumOff val="5000"/>
                </a:schemeClr>
              </a:solidFill>
            </a:rPr>
            <a:t>Norwalk Agreement</a:t>
          </a:r>
          <a:endParaRPr lang="en-US" dirty="0">
            <a:solidFill>
              <a:schemeClr val="tx1">
                <a:lumMod val="95000"/>
                <a:lumOff val="5000"/>
              </a:schemeClr>
            </a:solidFill>
          </a:endParaRPr>
        </a:p>
      </dgm:t>
    </dgm:pt>
    <dgm:pt modelId="{D3AE89F9-D8F2-4D8B-9041-7E9BBFDE1D56}" type="parTrans" cxnId="{23F17407-C09A-4B3B-9F47-D3CA0A7F36E4}">
      <dgm:prSet/>
      <dgm:spPr/>
      <dgm:t>
        <a:bodyPr/>
        <a:lstStyle/>
        <a:p>
          <a:endParaRPr lang="en-US"/>
        </a:p>
      </dgm:t>
    </dgm:pt>
    <dgm:pt modelId="{E8FF11EC-B58C-4491-8EB7-C139E3FB49D9}" type="sibTrans" cxnId="{23F17407-C09A-4B3B-9F47-D3CA0A7F36E4}">
      <dgm:prSet/>
      <dgm:spPr/>
      <dgm:t>
        <a:bodyPr/>
        <a:lstStyle/>
        <a:p>
          <a:endParaRPr lang="en-US"/>
        </a:p>
      </dgm:t>
    </dgm:pt>
    <dgm:pt modelId="{C2EACD0A-C5CC-43BC-8B41-E03EEBDC8AD5}">
      <dgm:prSet phldrT="[Text]"/>
      <dgm:spPr/>
      <dgm:t>
        <a:bodyPr/>
        <a:lstStyle/>
        <a:p>
          <a:r>
            <a:rPr lang="en-US" dirty="0" smtClean="0">
              <a:solidFill>
                <a:schemeClr val="tx1">
                  <a:lumMod val="95000"/>
                  <a:lumOff val="5000"/>
                </a:schemeClr>
              </a:solidFill>
            </a:rPr>
            <a:t>2006.02</a:t>
          </a:r>
        </a:p>
        <a:p>
          <a:r>
            <a:rPr lang="en-US" dirty="0" smtClean="0">
              <a:solidFill>
                <a:schemeClr val="tx1">
                  <a:lumMod val="95000"/>
                  <a:lumOff val="5000"/>
                </a:schemeClr>
              </a:solidFill>
            </a:rPr>
            <a:t>FASB/IASB Roadmap</a:t>
          </a:r>
          <a:endParaRPr lang="en-US" dirty="0">
            <a:solidFill>
              <a:schemeClr val="tx1">
                <a:lumMod val="95000"/>
                <a:lumOff val="5000"/>
              </a:schemeClr>
            </a:solidFill>
          </a:endParaRPr>
        </a:p>
      </dgm:t>
    </dgm:pt>
    <dgm:pt modelId="{C6504231-23FD-4BA0-B41E-1A138BE074B2}" type="parTrans" cxnId="{55E3C078-8817-4E5E-8EB8-97CC3D418AB2}">
      <dgm:prSet/>
      <dgm:spPr/>
      <dgm:t>
        <a:bodyPr/>
        <a:lstStyle/>
        <a:p>
          <a:endParaRPr lang="en-US"/>
        </a:p>
      </dgm:t>
    </dgm:pt>
    <dgm:pt modelId="{BA1BDD45-EFC4-45DA-A10A-3518C8F550F5}" type="sibTrans" cxnId="{55E3C078-8817-4E5E-8EB8-97CC3D418AB2}">
      <dgm:prSet/>
      <dgm:spPr/>
      <dgm:t>
        <a:bodyPr/>
        <a:lstStyle/>
        <a:p>
          <a:endParaRPr lang="en-US"/>
        </a:p>
      </dgm:t>
    </dgm:pt>
    <dgm:pt modelId="{390F1CD9-0B54-46E1-AE55-C9214D7B5949}">
      <dgm:prSet phldrT="[Text]"/>
      <dgm:spPr/>
      <dgm:t>
        <a:bodyPr/>
        <a:lstStyle/>
        <a:p>
          <a:r>
            <a:rPr lang="en-US" dirty="0" smtClean="0">
              <a:solidFill>
                <a:schemeClr val="tx1">
                  <a:lumMod val="95000"/>
                  <a:lumOff val="5000"/>
                </a:schemeClr>
              </a:solidFill>
            </a:rPr>
            <a:t>2008.08</a:t>
          </a:r>
        </a:p>
        <a:p>
          <a:r>
            <a:rPr lang="en-US" dirty="0" smtClean="0">
              <a:solidFill>
                <a:schemeClr val="tx1">
                  <a:lumMod val="95000"/>
                  <a:lumOff val="5000"/>
                </a:schemeClr>
              </a:solidFill>
            </a:rPr>
            <a:t>SEC Roadmap</a:t>
          </a:r>
          <a:endParaRPr lang="en-US" dirty="0">
            <a:solidFill>
              <a:schemeClr val="tx1">
                <a:lumMod val="95000"/>
                <a:lumOff val="5000"/>
              </a:schemeClr>
            </a:solidFill>
          </a:endParaRPr>
        </a:p>
      </dgm:t>
    </dgm:pt>
    <dgm:pt modelId="{F3213267-3BDB-4652-85FB-B2625DDD4096}" type="parTrans" cxnId="{AC0BB350-A32D-479B-934B-421188FF2258}">
      <dgm:prSet/>
      <dgm:spPr/>
      <dgm:t>
        <a:bodyPr/>
        <a:lstStyle/>
        <a:p>
          <a:endParaRPr lang="en-US"/>
        </a:p>
      </dgm:t>
    </dgm:pt>
    <dgm:pt modelId="{C5C8F061-8A01-4B49-8070-F5D1557F5FCB}" type="sibTrans" cxnId="{AC0BB350-A32D-479B-934B-421188FF2258}">
      <dgm:prSet/>
      <dgm:spPr/>
      <dgm:t>
        <a:bodyPr/>
        <a:lstStyle/>
        <a:p>
          <a:endParaRPr lang="en-US"/>
        </a:p>
      </dgm:t>
    </dgm:pt>
    <dgm:pt modelId="{A2179859-4D0C-4E49-8BF9-D6E0977E1BFF}" type="pres">
      <dgm:prSet presAssocID="{E7F55D2B-7154-4EBC-B2E8-EAD7F2F5CE8D}" presName="Name0" presStyleCnt="0">
        <dgm:presLayoutVars>
          <dgm:dir/>
          <dgm:animLvl val="lvl"/>
          <dgm:resizeHandles val="exact"/>
        </dgm:presLayoutVars>
      </dgm:prSet>
      <dgm:spPr/>
    </dgm:pt>
    <dgm:pt modelId="{21C8FDC5-601C-4EAF-A15B-12A48DDDF6E0}" type="pres">
      <dgm:prSet presAssocID="{63B87C2F-F8D8-4C0F-8586-9609746E0A86}" presName="parTxOnly" presStyleLbl="node1" presStyleIdx="0" presStyleCnt="3" custLinFactY="-60123" custLinFactNeighborX="-70861" custLinFactNeighborY="-100000">
        <dgm:presLayoutVars>
          <dgm:chMax val="0"/>
          <dgm:chPref val="0"/>
          <dgm:bulletEnabled val="1"/>
        </dgm:presLayoutVars>
      </dgm:prSet>
      <dgm:spPr/>
      <dgm:t>
        <a:bodyPr/>
        <a:lstStyle/>
        <a:p>
          <a:endParaRPr lang="en-US"/>
        </a:p>
      </dgm:t>
    </dgm:pt>
    <dgm:pt modelId="{E7CBA4AC-8F14-4FDD-9DE3-170878FC7FC6}" type="pres">
      <dgm:prSet presAssocID="{E8FF11EC-B58C-4491-8EB7-C139E3FB49D9}" presName="parTxOnlySpace" presStyleCnt="0"/>
      <dgm:spPr/>
    </dgm:pt>
    <dgm:pt modelId="{DBFD16D6-DDAA-4BB7-88BE-1AD057EE329E}" type="pres">
      <dgm:prSet presAssocID="{C2EACD0A-C5CC-43BC-8B41-E03EEBDC8AD5}" presName="parTxOnly" presStyleLbl="node1" presStyleIdx="1" presStyleCnt="3" custLinFactNeighborX="-27582" custLinFactNeighborY="-31866">
        <dgm:presLayoutVars>
          <dgm:chMax val="0"/>
          <dgm:chPref val="0"/>
          <dgm:bulletEnabled val="1"/>
        </dgm:presLayoutVars>
      </dgm:prSet>
      <dgm:spPr/>
      <dgm:t>
        <a:bodyPr/>
        <a:lstStyle/>
        <a:p>
          <a:endParaRPr lang="en-US"/>
        </a:p>
      </dgm:t>
    </dgm:pt>
    <dgm:pt modelId="{A97371D4-9C5D-47AA-B801-263D91B137AB}" type="pres">
      <dgm:prSet presAssocID="{BA1BDD45-EFC4-45DA-A10A-3518C8F550F5}" presName="parTxOnlySpace" presStyleCnt="0"/>
      <dgm:spPr/>
    </dgm:pt>
    <dgm:pt modelId="{BB64DD63-F335-485C-9FB4-67790895905F}" type="pres">
      <dgm:prSet presAssocID="{390F1CD9-0B54-46E1-AE55-C9214D7B5949}" presName="parTxOnly" presStyleLbl="node1" presStyleIdx="2" presStyleCnt="3" custLinFactNeighborX="-54343" custLinFactNeighborY="-31866">
        <dgm:presLayoutVars>
          <dgm:chMax val="0"/>
          <dgm:chPref val="0"/>
          <dgm:bulletEnabled val="1"/>
        </dgm:presLayoutVars>
      </dgm:prSet>
      <dgm:spPr/>
      <dgm:t>
        <a:bodyPr/>
        <a:lstStyle/>
        <a:p>
          <a:endParaRPr lang="en-US"/>
        </a:p>
      </dgm:t>
    </dgm:pt>
  </dgm:ptLst>
  <dgm:cxnLst>
    <dgm:cxn modelId="{AC0BB350-A32D-479B-934B-421188FF2258}" srcId="{E7F55D2B-7154-4EBC-B2E8-EAD7F2F5CE8D}" destId="{390F1CD9-0B54-46E1-AE55-C9214D7B5949}" srcOrd="2" destOrd="0" parTransId="{F3213267-3BDB-4652-85FB-B2625DDD4096}" sibTransId="{C5C8F061-8A01-4B49-8070-F5D1557F5FCB}"/>
    <dgm:cxn modelId="{23F17407-C09A-4B3B-9F47-D3CA0A7F36E4}" srcId="{E7F55D2B-7154-4EBC-B2E8-EAD7F2F5CE8D}" destId="{63B87C2F-F8D8-4C0F-8586-9609746E0A86}" srcOrd="0" destOrd="0" parTransId="{D3AE89F9-D8F2-4D8B-9041-7E9BBFDE1D56}" sibTransId="{E8FF11EC-B58C-4491-8EB7-C139E3FB49D9}"/>
    <dgm:cxn modelId="{9B3A2739-9C5B-4E35-88F3-738F41A4D132}" type="presOf" srcId="{E7F55D2B-7154-4EBC-B2E8-EAD7F2F5CE8D}" destId="{A2179859-4D0C-4E49-8BF9-D6E0977E1BFF}" srcOrd="0" destOrd="0" presId="urn:microsoft.com/office/officeart/2005/8/layout/chevron1"/>
    <dgm:cxn modelId="{B58597A9-64BE-4999-A6D1-7B9278EB76B9}" type="presOf" srcId="{C2EACD0A-C5CC-43BC-8B41-E03EEBDC8AD5}" destId="{DBFD16D6-DDAA-4BB7-88BE-1AD057EE329E}" srcOrd="0" destOrd="0" presId="urn:microsoft.com/office/officeart/2005/8/layout/chevron1"/>
    <dgm:cxn modelId="{55E3C078-8817-4E5E-8EB8-97CC3D418AB2}" srcId="{E7F55D2B-7154-4EBC-B2E8-EAD7F2F5CE8D}" destId="{C2EACD0A-C5CC-43BC-8B41-E03EEBDC8AD5}" srcOrd="1" destOrd="0" parTransId="{C6504231-23FD-4BA0-B41E-1A138BE074B2}" sibTransId="{BA1BDD45-EFC4-45DA-A10A-3518C8F550F5}"/>
    <dgm:cxn modelId="{6E265D04-A0FA-4155-AF80-11B49A50F485}" type="presOf" srcId="{390F1CD9-0B54-46E1-AE55-C9214D7B5949}" destId="{BB64DD63-F335-485C-9FB4-67790895905F}" srcOrd="0" destOrd="0" presId="urn:microsoft.com/office/officeart/2005/8/layout/chevron1"/>
    <dgm:cxn modelId="{ED4C8C00-5463-4AFA-8753-AF4475C0F55F}" type="presOf" srcId="{63B87C2F-F8D8-4C0F-8586-9609746E0A86}" destId="{21C8FDC5-601C-4EAF-A15B-12A48DDDF6E0}" srcOrd="0" destOrd="0" presId="urn:microsoft.com/office/officeart/2005/8/layout/chevron1"/>
    <dgm:cxn modelId="{F8AB9A56-7D1A-4F22-90DA-324E324CFE72}" type="presParOf" srcId="{A2179859-4D0C-4E49-8BF9-D6E0977E1BFF}" destId="{21C8FDC5-601C-4EAF-A15B-12A48DDDF6E0}" srcOrd="0" destOrd="0" presId="urn:microsoft.com/office/officeart/2005/8/layout/chevron1"/>
    <dgm:cxn modelId="{D075B802-F556-4DA7-AE89-6B2A0C3812D2}" type="presParOf" srcId="{A2179859-4D0C-4E49-8BF9-D6E0977E1BFF}" destId="{E7CBA4AC-8F14-4FDD-9DE3-170878FC7FC6}" srcOrd="1" destOrd="0" presId="urn:microsoft.com/office/officeart/2005/8/layout/chevron1"/>
    <dgm:cxn modelId="{7292E403-4D2E-4D4A-B70F-2AB14A0F4D74}" type="presParOf" srcId="{A2179859-4D0C-4E49-8BF9-D6E0977E1BFF}" destId="{DBFD16D6-DDAA-4BB7-88BE-1AD057EE329E}" srcOrd="2" destOrd="0" presId="urn:microsoft.com/office/officeart/2005/8/layout/chevron1"/>
    <dgm:cxn modelId="{FC7F6B22-4984-4316-B89D-2DD7F1ED3D67}" type="presParOf" srcId="{A2179859-4D0C-4E49-8BF9-D6E0977E1BFF}" destId="{A97371D4-9C5D-47AA-B801-263D91B137AB}" srcOrd="3" destOrd="0" presId="urn:microsoft.com/office/officeart/2005/8/layout/chevron1"/>
    <dgm:cxn modelId="{96AEA544-F1A0-4714-AF42-0859E2AE5A38}" type="presParOf" srcId="{A2179859-4D0C-4E49-8BF9-D6E0977E1BFF}" destId="{BB64DD63-F335-485C-9FB4-67790895905F}"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02B03-56B2-4771-8E1E-F4FE64F91475}">
      <dsp:nvSpPr>
        <dsp:cNvPr id="0" name=""/>
        <dsp:cNvSpPr/>
      </dsp:nvSpPr>
      <dsp:spPr>
        <a:xfrm>
          <a:off x="0" y="3725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95000"/>
                  <a:lumOff val="5000"/>
                </a:schemeClr>
              </a:solidFill>
            </a:rPr>
            <a:t>2010.04</a:t>
          </a:r>
        </a:p>
        <a:p>
          <a:pPr lvl="0" algn="ctr" defTabSz="622300">
            <a:lnSpc>
              <a:spcPct val="90000"/>
            </a:lnSpc>
            <a:spcBef>
              <a:spcPct val="0"/>
            </a:spcBef>
            <a:spcAft>
              <a:spcPct val="35000"/>
            </a:spcAft>
          </a:pPr>
          <a:r>
            <a:rPr lang="en-US" sz="1400" kern="1200" dirty="0" smtClean="0">
              <a:solidFill>
                <a:schemeClr val="tx1">
                  <a:lumMod val="95000"/>
                  <a:lumOff val="5000"/>
                </a:schemeClr>
              </a:solidFill>
            </a:rPr>
            <a:t>SEC staff work plan </a:t>
          </a:r>
          <a:endParaRPr lang="en-US" sz="1400" kern="1200" dirty="0">
            <a:solidFill>
              <a:schemeClr val="tx1">
                <a:lumMod val="95000"/>
                <a:lumOff val="5000"/>
              </a:schemeClr>
            </a:solidFill>
          </a:endParaRPr>
        </a:p>
      </dsp:txBody>
      <dsp:txXfrm>
        <a:off x="424294" y="37259"/>
        <a:ext cx="1272882" cy="848588"/>
      </dsp:txXfrm>
    </dsp:sp>
    <dsp:sp modelId="{94953617-E488-42FD-B738-F6ED03212D2D}">
      <dsp:nvSpPr>
        <dsp:cNvPr id="0" name=""/>
        <dsp:cNvSpPr/>
      </dsp:nvSpPr>
      <dsp:spPr>
        <a:xfrm>
          <a:off x="1904999" y="7451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95000"/>
                  <a:lumOff val="5000"/>
                </a:schemeClr>
              </a:solidFill>
            </a:rPr>
            <a:t>2010.08</a:t>
          </a:r>
        </a:p>
        <a:p>
          <a:pPr lvl="0" algn="ctr" defTabSz="622300">
            <a:lnSpc>
              <a:spcPct val="90000"/>
            </a:lnSpc>
            <a:spcBef>
              <a:spcPct val="0"/>
            </a:spcBef>
            <a:spcAft>
              <a:spcPct val="35000"/>
            </a:spcAft>
          </a:pPr>
          <a:r>
            <a:rPr lang="en-US" sz="1400" kern="1200" dirty="0" smtClean="0">
              <a:solidFill>
                <a:schemeClr val="tx1">
                  <a:lumMod val="95000"/>
                  <a:lumOff val="5000"/>
                </a:schemeClr>
              </a:solidFill>
            </a:rPr>
            <a:t>FASB Chairman resignation</a:t>
          </a:r>
          <a:endParaRPr lang="en-US" sz="1400" kern="1200" dirty="0">
            <a:solidFill>
              <a:schemeClr val="tx1">
                <a:lumMod val="95000"/>
                <a:lumOff val="5000"/>
              </a:schemeClr>
            </a:solidFill>
          </a:endParaRPr>
        </a:p>
      </dsp:txBody>
      <dsp:txXfrm>
        <a:off x="2329293" y="74519"/>
        <a:ext cx="1272882" cy="848588"/>
      </dsp:txXfrm>
    </dsp:sp>
    <dsp:sp modelId="{FB81222D-9F0D-46CC-91EE-6C998F0907BB}">
      <dsp:nvSpPr>
        <dsp:cNvPr id="0" name=""/>
        <dsp:cNvSpPr/>
      </dsp:nvSpPr>
      <dsp:spPr>
        <a:xfrm>
          <a:off x="3820388" y="37259"/>
          <a:ext cx="2121470" cy="84858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lumMod val="95000"/>
                  <a:lumOff val="5000"/>
                </a:schemeClr>
              </a:solidFill>
            </a:rPr>
            <a:t>2011.04</a:t>
          </a:r>
        </a:p>
        <a:p>
          <a:pPr lvl="0" algn="ctr" defTabSz="622300">
            <a:lnSpc>
              <a:spcPct val="90000"/>
            </a:lnSpc>
            <a:spcBef>
              <a:spcPct val="0"/>
            </a:spcBef>
            <a:spcAft>
              <a:spcPct val="35000"/>
            </a:spcAft>
          </a:pPr>
          <a:r>
            <a:rPr lang="en-US" sz="1400" kern="1200" dirty="0" smtClean="0">
              <a:solidFill>
                <a:schemeClr val="tx1">
                  <a:lumMod val="95000"/>
                  <a:lumOff val="5000"/>
                </a:schemeClr>
              </a:solidFill>
            </a:rPr>
            <a:t>FASB progress report</a:t>
          </a:r>
          <a:endParaRPr lang="en-US" sz="1400" kern="1200" dirty="0">
            <a:solidFill>
              <a:schemeClr val="tx1">
                <a:lumMod val="95000"/>
                <a:lumOff val="5000"/>
              </a:schemeClr>
            </a:solidFill>
          </a:endParaRPr>
        </a:p>
      </dsp:txBody>
      <dsp:txXfrm>
        <a:off x="4244682" y="37259"/>
        <a:ext cx="1272882" cy="848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DABD6-DA3D-4DF1-B397-518CF570CF5D}">
      <dsp:nvSpPr>
        <dsp:cNvPr id="0" name=""/>
        <dsp:cNvSpPr/>
      </dsp:nvSpPr>
      <dsp:spPr>
        <a:xfrm>
          <a:off x="1696" y="310485"/>
          <a:ext cx="2067073" cy="82682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rPr>
            <a:t>2008.09</a:t>
          </a:r>
        </a:p>
        <a:p>
          <a:pPr lvl="0" algn="ctr" defTabSz="577850">
            <a:lnSpc>
              <a:spcPct val="90000"/>
            </a:lnSpc>
            <a:spcBef>
              <a:spcPct val="0"/>
            </a:spcBef>
            <a:spcAft>
              <a:spcPct val="35000"/>
            </a:spcAft>
          </a:pPr>
          <a:r>
            <a:rPr lang="en-US" sz="1300" kern="1200" dirty="0" smtClean="0">
              <a:solidFill>
                <a:schemeClr val="tx1">
                  <a:lumMod val="95000"/>
                  <a:lumOff val="5000"/>
                </a:schemeClr>
              </a:solidFill>
            </a:rPr>
            <a:t>FASB/IASB roadmap update</a:t>
          </a:r>
          <a:endParaRPr lang="en-US" sz="1300" kern="1200" dirty="0">
            <a:solidFill>
              <a:schemeClr val="tx1">
                <a:lumMod val="95000"/>
                <a:lumOff val="5000"/>
              </a:schemeClr>
            </a:solidFill>
          </a:endParaRPr>
        </a:p>
      </dsp:txBody>
      <dsp:txXfrm>
        <a:off x="415111" y="310485"/>
        <a:ext cx="1240244" cy="826829"/>
      </dsp:txXfrm>
    </dsp:sp>
    <dsp:sp modelId="{00BE3778-7E70-46D1-BBCF-71B9077ECCE9}">
      <dsp:nvSpPr>
        <dsp:cNvPr id="0" name=""/>
        <dsp:cNvSpPr/>
      </dsp:nvSpPr>
      <dsp:spPr>
        <a:xfrm>
          <a:off x="1862063" y="310485"/>
          <a:ext cx="2067073" cy="82682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rPr>
            <a:t>2009.04</a:t>
          </a:r>
        </a:p>
        <a:p>
          <a:pPr lvl="0" algn="ctr" defTabSz="577850">
            <a:lnSpc>
              <a:spcPct val="90000"/>
            </a:lnSpc>
            <a:spcBef>
              <a:spcPct val="0"/>
            </a:spcBef>
            <a:spcAft>
              <a:spcPct val="35000"/>
            </a:spcAft>
          </a:pPr>
          <a:r>
            <a:rPr lang="en-US" sz="1300" kern="1200" dirty="0" smtClean="0">
              <a:solidFill>
                <a:schemeClr val="tx1">
                  <a:lumMod val="95000"/>
                  <a:lumOff val="5000"/>
                </a:schemeClr>
              </a:solidFill>
            </a:rPr>
            <a:t>Schapiro’s View</a:t>
          </a:r>
          <a:endParaRPr lang="en-US" sz="1300" kern="1200" dirty="0">
            <a:solidFill>
              <a:schemeClr val="tx1">
                <a:lumMod val="95000"/>
                <a:lumOff val="5000"/>
              </a:schemeClr>
            </a:solidFill>
          </a:endParaRPr>
        </a:p>
      </dsp:txBody>
      <dsp:txXfrm>
        <a:off x="2275478" y="310485"/>
        <a:ext cx="1240244" cy="826829"/>
      </dsp:txXfrm>
    </dsp:sp>
    <dsp:sp modelId="{9E16F3CC-4B5F-4925-8870-94503F53968C}">
      <dsp:nvSpPr>
        <dsp:cNvPr id="0" name=""/>
        <dsp:cNvSpPr/>
      </dsp:nvSpPr>
      <dsp:spPr>
        <a:xfrm>
          <a:off x="3722429" y="310485"/>
          <a:ext cx="2067073" cy="82682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rPr>
            <a:t>2009.11</a:t>
          </a:r>
        </a:p>
        <a:p>
          <a:pPr lvl="0" algn="ctr" defTabSz="577850">
            <a:lnSpc>
              <a:spcPct val="90000"/>
            </a:lnSpc>
            <a:spcBef>
              <a:spcPct val="0"/>
            </a:spcBef>
            <a:spcAft>
              <a:spcPct val="35000"/>
            </a:spcAft>
          </a:pPr>
          <a:r>
            <a:rPr lang="en-US" sz="1300" kern="1200" dirty="0" smtClean="0">
              <a:solidFill>
                <a:schemeClr val="tx1">
                  <a:lumMod val="95000"/>
                  <a:lumOff val="5000"/>
                </a:schemeClr>
              </a:solidFill>
            </a:rPr>
            <a:t>FASB reaffirmed commitment</a:t>
          </a:r>
          <a:endParaRPr lang="en-US" sz="1300" kern="1200" dirty="0">
            <a:solidFill>
              <a:schemeClr val="tx1">
                <a:lumMod val="95000"/>
                <a:lumOff val="5000"/>
              </a:schemeClr>
            </a:solidFill>
          </a:endParaRPr>
        </a:p>
      </dsp:txBody>
      <dsp:txXfrm>
        <a:off x="4135844" y="310485"/>
        <a:ext cx="1240244" cy="826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8FDC5-601C-4EAF-A15B-12A48DDDF6E0}">
      <dsp:nvSpPr>
        <dsp:cNvPr id="0" name=""/>
        <dsp:cNvSpPr/>
      </dsp:nvSpPr>
      <dsp:spPr>
        <a:xfrm>
          <a:off x="0" y="0"/>
          <a:ext cx="2094272" cy="83770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2002.09</a:t>
          </a:r>
        </a:p>
        <a:p>
          <a:pPr lvl="0" algn="ctr" defTabSz="711200">
            <a:lnSpc>
              <a:spcPct val="90000"/>
            </a:lnSpc>
            <a:spcBef>
              <a:spcPct val="0"/>
            </a:spcBef>
            <a:spcAft>
              <a:spcPct val="35000"/>
            </a:spcAft>
          </a:pPr>
          <a:r>
            <a:rPr lang="en-US" sz="1600" kern="1200" dirty="0" smtClean="0">
              <a:solidFill>
                <a:schemeClr val="tx1">
                  <a:lumMod val="95000"/>
                  <a:lumOff val="5000"/>
                </a:schemeClr>
              </a:solidFill>
            </a:rPr>
            <a:t>Norwalk Agreement</a:t>
          </a:r>
          <a:endParaRPr lang="en-US" sz="1600" kern="1200" dirty="0">
            <a:solidFill>
              <a:schemeClr val="tx1">
                <a:lumMod val="95000"/>
                <a:lumOff val="5000"/>
              </a:schemeClr>
            </a:solidFill>
          </a:endParaRPr>
        </a:p>
      </dsp:txBody>
      <dsp:txXfrm>
        <a:off x="418854" y="0"/>
        <a:ext cx="1256564" cy="837708"/>
      </dsp:txXfrm>
    </dsp:sp>
    <dsp:sp modelId="{DBFD16D6-DDAA-4BB7-88BE-1AD057EE329E}">
      <dsp:nvSpPr>
        <dsp:cNvPr id="0" name=""/>
        <dsp:cNvSpPr/>
      </dsp:nvSpPr>
      <dsp:spPr>
        <a:xfrm>
          <a:off x="1828799" y="1"/>
          <a:ext cx="2094272" cy="83770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2006.02</a:t>
          </a:r>
        </a:p>
        <a:p>
          <a:pPr lvl="0" algn="ctr" defTabSz="711200">
            <a:lnSpc>
              <a:spcPct val="90000"/>
            </a:lnSpc>
            <a:spcBef>
              <a:spcPct val="0"/>
            </a:spcBef>
            <a:spcAft>
              <a:spcPct val="35000"/>
            </a:spcAft>
          </a:pPr>
          <a:r>
            <a:rPr lang="en-US" sz="1600" kern="1200" dirty="0" smtClean="0">
              <a:solidFill>
                <a:schemeClr val="tx1">
                  <a:lumMod val="95000"/>
                  <a:lumOff val="5000"/>
                </a:schemeClr>
              </a:solidFill>
            </a:rPr>
            <a:t>FASB/IASB Roadmap</a:t>
          </a:r>
          <a:endParaRPr lang="en-US" sz="1600" kern="1200" dirty="0">
            <a:solidFill>
              <a:schemeClr val="tx1">
                <a:lumMod val="95000"/>
                <a:lumOff val="5000"/>
              </a:schemeClr>
            </a:solidFill>
          </a:endParaRPr>
        </a:p>
      </dsp:txBody>
      <dsp:txXfrm>
        <a:off x="2247653" y="1"/>
        <a:ext cx="1256564" cy="837708"/>
      </dsp:txXfrm>
    </dsp:sp>
    <dsp:sp modelId="{BB64DD63-F335-485C-9FB4-67790895905F}">
      <dsp:nvSpPr>
        <dsp:cNvPr id="0" name=""/>
        <dsp:cNvSpPr/>
      </dsp:nvSpPr>
      <dsp:spPr>
        <a:xfrm>
          <a:off x="3657599" y="1"/>
          <a:ext cx="2094272" cy="83770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2008.08</a:t>
          </a:r>
        </a:p>
        <a:p>
          <a:pPr lvl="0" algn="ctr" defTabSz="711200">
            <a:lnSpc>
              <a:spcPct val="90000"/>
            </a:lnSpc>
            <a:spcBef>
              <a:spcPct val="0"/>
            </a:spcBef>
            <a:spcAft>
              <a:spcPct val="35000"/>
            </a:spcAft>
          </a:pPr>
          <a:r>
            <a:rPr lang="en-US" sz="1600" kern="1200" dirty="0" smtClean="0">
              <a:solidFill>
                <a:schemeClr val="tx1">
                  <a:lumMod val="95000"/>
                  <a:lumOff val="5000"/>
                </a:schemeClr>
              </a:solidFill>
            </a:rPr>
            <a:t>SEC Roadmap</a:t>
          </a:r>
          <a:endParaRPr lang="en-US" sz="1600" kern="1200" dirty="0">
            <a:solidFill>
              <a:schemeClr val="tx1">
                <a:lumMod val="95000"/>
                <a:lumOff val="5000"/>
              </a:schemeClr>
            </a:solidFill>
          </a:endParaRPr>
        </a:p>
      </dsp:txBody>
      <dsp:txXfrm>
        <a:off x="4076453" y="1"/>
        <a:ext cx="1256564" cy="8377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50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35038" y="4416427"/>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0" tIns="45292" rIns="92200" bIns="4529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2" name="Rectangle 4"/>
          <p:cNvSpPr>
            <a:spLocks noChangeArrowheads="1"/>
          </p:cNvSpPr>
          <p:nvPr/>
        </p:nvSpPr>
        <p:spPr bwMode="auto">
          <a:xfrm>
            <a:off x="71439" y="93664"/>
            <a:ext cx="28987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00" tIns="45292" rIns="92200" bIns="45292" anchor="ctr">
            <a:spAutoFit/>
          </a:bodyPr>
          <a:lstStyle/>
          <a:p>
            <a:pPr defTabSz="931863"/>
            <a:r>
              <a:rPr lang="en-US" sz="1400"/>
              <a:t>Sue Haka, Michigan State University</a:t>
            </a:r>
          </a:p>
        </p:txBody>
      </p:sp>
      <p:sp>
        <p:nvSpPr>
          <p:cNvPr id="27653" name="Rectangle 5"/>
          <p:cNvSpPr>
            <a:spLocks noChangeArrowheads="1"/>
          </p:cNvSpPr>
          <p:nvPr/>
        </p:nvSpPr>
        <p:spPr bwMode="auto">
          <a:xfrm>
            <a:off x="71438" y="8896088"/>
            <a:ext cx="924249" cy="3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00" tIns="45292" rIns="92200" bIns="45292" anchor="ctr">
            <a:spAutoFit/>
          </a:bodyPr>
          <a:lstStyle/>
          <a:p>
            <a:pPr defTabSz="931863"/>
            <a:fld id="{08853188-60B6-4B5B-AAA5-D050631FC77C}" type="datetime1">
              <a:rPr lang="en-US" sz="1400"/>
              <a:pPr defTabSz="931863"/>
              <a:t>6/7/2011</a:t>
            </a:fld>
            <a:endParaRPr lang="en-US" sz="1400"/>
          </a:p>
        </p:txBody>
      </p:sp>
      <p:sp>
        <p:nvSpPr>
          <p:cNvPr id="27654" name="Rectangle 6"/>
          <p:cNvSpPr>
            <a:spLocks noChangeArrowheads="1"/>
          </p:cNvSpPr>
          <p:nvPr/>
        </p:nvSpPr>
        <p:spPr bwMode="auto">
          <a:xfrm>
            <a:off x="6537000" y="8896088"/>
            <a:ext cx="401964" cy="3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00" tIns="45292" rIns="92200" bIns="45292" anchor="ctr">
            <a:spAutoFit/>
          </a:bodyPr>
          <a:lstStyle/>
          <a:p>
            <a:pPr algn="r" defTabSz="931863"/>
            <a:fld id="{6E6C812B-127B-42A0-8BD9-6CE142E948B7}" type="slidenum">
              <a:rPr lang="en-US" sz="1400"/>
              <a:pPr algn="r" defTabSz="931863"/>
              <a:t>‹#›</a:t>
            </a:fld>
            <a:endParaRPr lang="en-US" sz="1400"/>
          </a:p>
        </p:txBody>
      </p:sp>
    </p:spTree>
    <p:extLst>
      <p:ext uri="{BB962C8B-B14F-4D97-AF65-F5344CB8AC3E}">
        <p14:creationId xmlns:p14="http://schemas.microsoft.com/office/powerpoint/2010/main" val="2615097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000000"/>
                </a:solidFill>
                <a:latin typeface="Arial"/>
              </a:rPr>
              <a:t>Correlation of factors</a:t>
            </a:r>
          </a:p>
          <a:p>
            <a:pPr>
              <a:buNone/>
            </a:pPr>
            <a:r>
              <a:rPr lang="en-US" dirty="0" smtClean="0">
                <a:solidFill>
                  <a:srgbClr val="0D55A4"/>
                </a:solidFill>
                <a:latin typeface="Wingdings"/>
              </a:rPr>
              <a:t></a:t>
            </a:r>
            <a:r>
              <a:rPr lang="en-US" dirty="0" smtClean="0">
                <a:solidFill>
                  <a:srgbClr val="000000"/>
                </a:solidFill>
                <a:latin typeface="Arial"/>
              </a:rPr>
              <a:t>In summary, correlations exist among these factors.</a:t>
            </a:r>
          </a:p>
          <a:p>
            <a:pPr>
              <a:buNone/>
            </a:pPr>
            <a:r>
              <a:rPr lang="en-US" dirty="0" smtClean="0">
                <a:solidFill>
                  <a:srgbClr val="0D55A4"/>
                </a:solidFill>
                <a:latin typeface="Wingdings"/>
              </a:rPr>
              <a:t></a:t>
            </a:r>
            <a:r>
              <a:rPr lang="en-US" dirty="0" smtClean="0">
                <a:solidFill>
                  <a:srgbClr val="000000"/>
                </a:solidFill>
                <a:latin typeface="Arial"/>
              </a:rPr>
              <a:t>Code law countries tend to link taxation to accounting statements and are less reliant on shareholder financing.</a:t>
            </a:r>
          </a:p>
          <a:p>
            <a:endParaRPr lang="en-US" dirty="0"/>
          </a:p>
        </p:txBody>
      </p:sp>
    </p:spTree>
    <p:extLst>
      <p:ext uri="{BB962C8B-B14F-4D97-AF65-F5344CB8AC3E}">
        <p14:creationId xmlns:p14="http://schemas.microsoft.com/office/powerpoint/2010/main" val="113889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Canada: </a:t>
            </a:r>
            <a:r>
              <a:rPr lang="en-US" sz="1200" b="0" i="0" kern="1200" dirty="0" smtClean="0">
                <a:solidFill>
                  <a:schemeClr val="tx1"/>
                </a:solidFill>
                <a:effectLst/>
                <a:latin typeface="Times New Roman" pitchFamily="18" charset="0"/>
                <a:ea typeface="+mn-ea"/>
                <a:cs typeface="+mn-cs"/>
              </a:rPr>
              <a:t>IFRS as published by IASB required from 2011. Early adoption (prior to 2011) permitted for consolidated and standalone financial statements on application to securities regulators. However, US GAAP is also acceptable for US listed issuers.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Australia: </a:t>
            </a:r>
            <a:r>
              <a:rPr lang="en-US" sz="1200" b="1" i="0" kern="1200" dirty="0" smtClean="0">
                <a:solidFill>
                  <a:schemeClr val="tx1"/>
                </a:solidFill>
                <a:effectLst/>
                <a:latin typeface="Times New Roman" pitchFamily="18" charset="0"/>
                <a:ea typeface="+mn-ea"/>
                <a:cs typeface="+mn-cs"/>
              </a:rPr>
              <a:t>IFRS required or permitted for listed companies?</a:t>
            </a:r>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Required for consolidated financial statements. There is no longer a requirement to prepare separate standalone financial statements for the parent entity.</a:t>
            </a:r>
          </a:p>
          <a:p>
            <a:r>
              <a:rPr lang="en-US" sz="1200" b="1" i="0" kern="1200" dirty="0" smtClean="0">
                <a:solidFill>
                  <a:schemeClr val="tx1"/>
                </a:solidFill>
                <a:effectLst/>
                <a:latin typeface="Times New Roman" pitchFamily="18" charset="0"/>
                <a:ea typeface="+mn-ea"/>
                <a:cs typeface="+mn-cs"/>
              </a:rPr>
              <a:t>Version of IFRS</a:t>
            </a:r>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IFRS as adopted locally</a:t>
            </a:r>
          </a:p>
          <a:p>
            <a:r>
              <a:rPr lang="en-US" sz="1200" b="0" i="0" kern="1200" dirty="0" smtClean="0">
                <a:solidFill>
                  <a:schemeClr val="tx1"/>
                </a:solidFill>
                <a:effectLst/>
                <a:latin typeface="Times New Roman" pitchFamily="18" charset="0"/>
                <a:ea typeface="+mn-ea"/>
                <a:cs typeface="+mn-cs"/>
              </a:rPr>
              <a:t>Australian accounting standards for for-profit entities are consistent with IFRS, with the exception of some additional disclosure requirements. There are also a couple of standards and interpretations on issues that are not dealt with under IFRS, for example specific accounting requirements for general and life insurance contracts and local issues such as the accounting for Petroleum Resource Rent Tax. These are withdrawn if a particular issue is subsequently addressed by the IASB or the IFRIC.</a:t>
            </a:r>
          </a:p>
          <a:p>
            <a:r>
              <a:rPr lang="en-US" sz="1200" b="0" i="0" kern="1200" dirty="0" smtClean="0">
                <a:solidFill>
                  <a:schemeClr val="tx1"/>
                </a:solidFill>
                <a:effectLst/>
                <a:latin typeface="Times New Roman" pitchFamily="18" charset="0"/>
                <a:ea typeface="+mn-ea"/>
                <a:cs typeface="+mn-cs"/>
              </a:rPr>
              <a:t>Australian accounting standards continue to have specific provisions added for not-for-profit and public sector entities which may not always be compliant with IFRS.</a:t>
            </a:r>
          </a:p>
          <a:p>
            <a:endParaRPr lang="en-US" dirty="0" smtClean="0"/>
          </a:p>
          <a:p>
            <a:r>
              <a:rPr lang="en-US" dirty="0" smtClean="0"/>
              <a:t>Korea:</a:t>
            </a:r>
            <a:r>
              <a:rPr lang="en-US" baseline="0" dirty="0" smtClean="0"/>
              <a:t> </a:t>
            </a:r>
            <a:r>
              <a:rPr lang="en-US" sz="1200" b="0" i="0" kern="1200" dirty="0" smtClean="0">
                <a:solidFill>
                  <a:schemeClr val="tx1"/>
                </a:solidFill>
                <a:effectLst/>
                <a:latin typeface="Times New Roman" pitchFamily="18" charset="0"/>
                <a:ea typeface="+mn-ea"/>
                <a:cs typeface="+mn-cs"/>
              </a:rPr>
              <a:t>Classification of debt versus equity-</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redeemable preference shares are in equity; under IFRS, they are in debt.</a:t>
            </a:r>
            <a:endParaRPr lang="en-US" b="0" dirty="0"/>
          </a:p>
        </p:txBody>
      </p:sp>
    </p:spTree>
    <p:extLst>
      <p:ext uri="{BB962C8B-B14F-4D97-AF65-F5344CB8AC3E}">
        <p14:creationId xmlns:p14="http://schemas.microsoft.com/office/powerpoint/2010/main" val="385635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NRV = est. selling price – est. cost to complete and sell</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Market =midpoint of (replacement cost, ceiling, floor)</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  Ceiling = est. selling price – est. cost to sell</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  Floor = ceiling – normal profit margin</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lvl="2" eaLnBrk="1" hangingPunct="1"/>
            <a:r>
              <a:rPr lang="en-US" sz="2000" dirty="0" smtClean="0">
                <a:solidFill>
                  <a:schemeClr val="tx1"/>
                </a:solidFill>
                <a:effectLst/>
                <a:latin typeface="+mn-lt"/>
                <a:ea typeface="+mn-ea"/>
                <a:cs typeface="+mn-cs"/>
              </a:rPr>
              <a:t>Net selling price (fair value) = asset price in active market – disposal cost</a:t>
            </a:r>
          </a:p>
          <a:p>
            <a:pPr lvl="2" eaLnBrk="1" hangingPunct="1"/>
            <a:r>
              <a:rPr lang="en-US" sz="3200" dirty="0" smtClean="0">
                <a:solidFill>
                  <a:schemeClr val="tx1"/>
                </a:solidFill>
                <a:effectLst/>
                <a:latin typeface="+mn-lt"/>
                <a:ea typeface="+mn-ea"/>
                <a:cs typeface="+mn-cs"/>
              </a:rPr>
              <a:t>Value in use = present value of future cash flows expected to arise from continued use of the asset over its remaining useful life </a:t>
            </a:r>
            <a:endParaRPr lang="en-US" sz="2400" dirty="0" smtClean="0">
              <a:effectLst/>
            </a:endParaRPr>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Difference from US GAAP : broader definition (include both interest and other costs such as foreign exchange gains and losses on foreign currency borrowing); includes inventories that require a substantial period to bring them to a sellable condition</a:t>
            </a:r>
          </a:p>
        </p:txBody>
      </p:sp>
    </p:spTree>
    <p:extLst>
      <p:ext uri="{BB962C8B-B14F-4D97-AF65-F5344CB8AC3E}">
        <p14:creationId xmlns:p14="http://schemas.microsoft.com/office/powerpoint/2010/main" val="337500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000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09088-56C5-48B9-BF0E-0DF52E5AA9C1}" type="slidenum">
              <a:rPr lang="en-US"/>
              <a:pPr>
                <a:defRPr/>
              </a:pPr>
              <a:t>‹#›</a:t>
            </a:fld>
            <a:endParaRPr lang="en-US"/>
          </a:p>
        </p:txBody>
      </p:sp>
    </p:spTree>
    <p:extLst>
      <p:ext uri="{BB962C8B-B14F-4D97-AF65-F5344CB8AC3E}">
        <p14:creationId xmlns:p14="http://schemas.microsoft.com/office/powerpoint/2010/main" val="100677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AB0056-D938-4A32-AA7B-2DF240C1E387}" type="slidenum">
              <a:rPr lang="en-US"/>
              <a:pPr>
                <a:defRPr/>
              </a:pPr>
              <a:t>‹#›</a:t>
            </a:fld>
            <a:endParaRPr lang="en-US"/>
          </a:p>
        </p:txBody>
      </p:sp>
    </p:spTree>
    <p:extLst>
      <p:ext uri="{BB962C8B-B14F-4D97-AF65-F5344CB8AC3E}">
        <p14:creationId xmlns:p14="http://schemas.microsoft.com/office/powerpoint/2010/main" val="136829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88DD0-2B1B-498F-8D5A-542224C7708D}" type="slidenum">
              <a:rPr lang="en-US"/>
              <a:pPr>
                <a:defRPr/>
              </a:pPr>
              <a:t>‹#›</a:t>
            </a:fld>
            <a:endParaRPr lang="en-US"/>
          </a:p>
        </p:txBody>
      </p:sp>
    </p:spTree>
    <p:extLst>
      <p:ext uri="{BB962C8B-B14F-4D97-AF65-F5344CB8AC3E}">
        <p14:creationId xmlns:p14="http://schemas.microsoft.com/office/powerpoint/2010/main" val="24735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6/7/2011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6/7/2011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2244C-F78C-4FA4-BB61-62973B7B30A1}" type="slidenum">
              <a:rPr lang="en-US"/>
              <a:pPr>
                <a:defRPr/>
              </a:pPr>
              <a:t>‹#›</a:t>
            </a:fld>
            <a:endParaRPr lang="en-US"/>
          </a:p>
        </p:txBody>
      </p:sp>
    </p:spTree>
    <p:extLst>
      <p:ext uri="{BB962C8B-B14F-4D97-AF65-F5344CB8AC3E}">
        <p14:creationId xmlns:p14="http://schemas.microsoft.com/office/powerpoint/2010/main" val="2128037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6/7/2011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64234-DA8D-4FA0-B37F-0CF63A008D72}" type="slidenum">
              <a:rPr lang="en-US"/>
              <a:pPr>
                <a:defRPr/>
              </a:pPr>
              <a:t>‹#›</a:t>
            </a:fld>
            <a:endParaRPr lang="en-US"/>
          </a:p>
        </p:txBody>
      </p:sp>
    </p:spTree>
    <p:extLst>
      <p:ext uri="{BB962C8B-B14F-4D97-AF65-F5344CB8AC3E}">
        <p14:creationId xmlns:p14="http://schemas.microsoft.com/office/powerpoint/2010/main" val="142238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0AD3A0-60A5-4A51-9E75-7E49A1A07432}" type="slidenum">
              <a:rPr lang="en-US"/>
              <a:pPr>
                <a:defRPr/>
              </a:pPr>
              <a:t>‹#›</a:t>
            </a:fld>
            <a:endParaRPr lang="en-US"/>
          </a:p>
        </p:txBody>
      </p:sp>
    </p:spTree>
    <p:extLst>
      <p:ext uri="{BB962C8B-B14F-4D97-AF65-F5344CB8AC3E}">
        <p14:creationId xmlns:p14="http://schemas.microsoft.com/office/powerpoint/2010/main" val="160417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A5ED95-5E12-4D79-87B9-79879E98F7B8}" type="slidenum">
              <a:rPr lang="en-US"/>
              <a:pPr>
                <a:defRPr/>
              </a:pPr>
              <a:t>‹#›</a:t>
            </a:fld>
            <a:endParaRPr lang="en-US"/>
          </a:p>
        </p:txBody>
      </p:sp>
    </p:spTree>
    <p:extLst>
      <p:ext uri="{BB962C8B-B14F-4D97-AF65-F5344CB8AC3E}">
        <p14:creationId xmlns:p14="http://schemas.microsoft.com/office/powerpoint/2010/main" val="31883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680751-9255-4E76-B1F0-B3A4B9623502}" type="slidenum">
              <a:rPr lang="en-US"/>
              <a:pPr>
                <a:defRPr/>
              </a:pPr>
              <a:t>‹#›</a:t>
            </a:fld>
            <a:endParaRPr lang="en-US"/>
          </a:p>
        </p:txBody>
      </p:sp>
    </p:spTree>
    <p:extLst>
      <p:ext uri="{BB962C8B-B14F-4D97-AF65-F5344CB8AC3E}">
        <p14:creationId xmlns:p14="http://schemas.microsoft.com/office/powerpoint/2010/main" val="144288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97344-9B11-46A5-BC2E-B8DF400352F3}" type="slidenum">
              <a:rPr lang="en-US"/>
              <a:pPr>
                <a:defRPr/>
              </a:pPr>
              <a:t>‹#›</a:t>
            </a:fld>
            <a:endParaRPr lang="en-US"/>
          </a:p>
        </p:txBody>
      </p:sp>
    </p:spTree>
    <p:extLst>
      <p:ext uri="{BB962C8B-B14F-4D97-AF65-F5344CB8AC3E}">
        <p14:creationId xmlns:p14="http://schemas.microsoft.com/office/powerpoint/2010/main" val="333146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D3102-3D59-4BE2-81E5-DD4DA9A58D05}" type="slidenum">
              <a:rPr lang="en-US"/>
              <a:pPr>
                <a:defRPr/>
              </a:pPr>
              <a:t>‹#›</a:t>
            </a:fld>
            <a:endParaRPr lang="en-US"/>
          </a:p>
        </p:txBody>
      </p:sp>
    </p:spTree>
    <p:extLst>
      <p:ext uri="{BB962C8B-B14F-4D97-AF65-F5344CB8AC3E}">
        <p14:creationId xmlns:p14="http://schemas.microsoft.com/office/powerpoint/2010/main" val="227772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DE812-BAC0-4459-8F18-75449B1CE20E}" type="slidenum">
              <a:rPr lang="en-US"/>
              <a:pPr>
                <a:defRPr/>
              </a:pPr>
              <a:t>‹#›</a:t>
            </a:fld>
            <a:endParaRPr lang="en-US"/>
          </a:p>
        </p:txBody>
      </p:sp>
    </p:spTree>
    <p:extLst>
      <p:ext uri="{BB962C8B-B14F-4D97-AF65-F5344CB8AC3E}">
        <p14:creationId xmlns:p14="http://schemas.microsoft.com/office/powerpoint/2010/main" val="165625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8E25193-B0CC-41A9-9582-EA4F71EA7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6/7/2011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pwc.com/us/en/issues/ifrs-reporting/country-adoption"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www.deloitte.com/us/ifrs/consortium" TargetMode="External"/><Relationship Id="rId13" Type="http://schemas.openxmlformats.org/officeDocument/2006/relationships/hyperlink" Target="http://www.iaaer.org/resources/" TargetMode="External"/><Relationship Id="rId3" Type="http://schemas.openxmlformats.org/officeDocument/2006/relationships/hyperlink" Target="http://www.kpmginstitutes.com/ifrs-institute/" TargetMode="External"/><Relationship Id="rId7" Type="http://schemas.openxmlformats.org/officeDocument/2006/relationships/hyperlink" Target="http://www.iasplus.com/index.htm" TargetMode="External"/><Relationship Id="rId12" Type="http://schemas.openxmlformats.org/officeDocument/2006/relationships/hyperlink" Target="http://www.aicpa.org/BecomeACPA/CPAExam/ForCandidates/FAQ/Pages/IFRS_FAQs.asp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pwc.com/extweb/aboutus.nsf/docid/70CCD8B601397905852574910075A03D" TargetMode="External"/><Relationship Id="rId11" Type="http://schemas.openxmlformats.org/officeDocument/2006/relationships/hyperlink" Target="http://www.ifrs.org/Use+around+the+world/Use+around+the+world.htm(IASB)" TargetMode="External"/><Relationship Id="rId5" Type="http://schemas.openxmlformats.org/officeDocument/2006/relationships/hyperlink" Target="mailto:catherine.banks@ey.com" TargetMode="External"/><Relationship Id="rId10" Type="http://schemas.openxmlformats.org/officeDocument/2006/relationships/hyperlink" Target="http://www.fasb.org/jsp/FASB/Page/SectionPage&amp;cid=1176156245663" TargetMode="External"/><Relationship Id="rId4" Type="http://schemas.openxmlformats.org/officeDocument/2006/relationships/hyperlink" Target="http://www.ey.com/us/ifrs" TargetMode="External"/><Relationship Id="rId9" Type="http://schemas.openxmlformats.org/officeDocument/2006/relationships/hyperlink" Target="http://www.iasplus.com/country/useias.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suehaka@msu.edu" TargetMode="External"/><Relationship Id="rId2" Type="http://schemas.openxmlformats.org/officeDocument/2006/relationships/hyperlink" Target="http://www.ifrs.com/overview/financial_listing.html(AICPA)"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2150" y="304800"/>
            <a:ext cx="7759700" cy="21209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smtClean="0"/>
              <a:t>Bringing International Accounting Issues into the Classroom</a:t>
            </a:r>
          </a:p>
        </p:txBody>
      </p:sp>
      <p:sp>
        <p:nvSpPr>
          <p:cNvPr id="3075" name="Rectangle 3"/>
          <p:cNvSpPr>
            <a:spLocks noGrp="1" noChangeArrowheads="1"/>
          </p:cNvSpPr>
          <p:nvPr>
            <p:ph type="subTitle" idx="1"/>
          </p:nvPr>
        </p:nvSpPr>
        <p:spPr>
          <a:xfrm>
            <a:off x="1600200" y="2667000"/>
            <a:ext cx="6248400" cy="3657600"/>
          </a:xfrm>
          <a:noFill/>
        </p:spPr>
        <p:txBody>
          <a:bodyPr/>
          <a:lstStyle/>
          <a:p>
            <a:pPr marL="342900" indent="-342900"/>
            <a:endParaRPr lang="en-US" dirty="0" smtClean="0"/>
          </a:p>
          <a:p>
            <a:pPr marL="342900" indent="-342900"/>
            <a:r>
              <a:rPr lang="en-US" dirty="0" smtClean="0"/>
              <a:t>Isabel Wang</a:t>
            </a:r>
          </a:p>
          <a:p>
            <a:pPr marL="342900" indent="-342900"/>
            <a:r>
              <a:rPr lang="en-US" dirty="0" smtClean="0"/>
              <a:t>Associate professor (soon-to-be)</a:t>
            </a:r>
          </a:p>
          <a:p>
            <a:pPr marL="342900" indent="-342900"/>
            <a:r>
              <a:rPr lang="en-US" dirty="0" smtClean="0"/>
              <a:t>Department of Accounting </a:t>
            </a:r>
          </a:p>
          <a:p>
            <a:pPr marL="342900" indent="-342900"/>
            <a:r>
              <a:rPr lang="en-US" dirty="0" smtClean="0"/>
              <a:t>&amp; Information Systems</a:t>
            </a:r>
          </a:p>
          <a:p>
            <a:pPr marL="342900" indent="-342900"/>
            <a:r>
              <a:rPr lang="en-US" dirty="0" smtClean="0"/>
              <a:t>Broad School of Business</a:t>
            </a:r>
          </a:p>
          <a:p>
            <a:pPr marL="342900" indent="-342900"/>
            <a:r>
              <a:rPr lang="en-US" dirty="0" smtClean="0"/>
              <a:t>Michigan State University</a:t>
            </a:r>
          </a:p>
        </p:txBody>
      </p:sp>
      <p:sp>
        <p:nvSpPr>
          <p:cNvPr id="3076" name="Rectangle 4"/>
          <p:cNvSpPr>
            <a:spLocks noChangeArrowheads="1"/>
          </p:cNvSpPr>
          <p:nvPr/>
        </p:nvSpPr>
        <p:spPr bwMode="auto">
          <a:xfrm>
            <a:off x="4149725" y="50292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905000"/>
            <a:ext cx="8229600" cy="4221163"/>
          </a:xfrm>
        </p:spPr>
        <p:txBody>
          <a:bodyPr>
            <a:normAutofit fontScale="92500"/>
          </a:bodyPr>
          <a:lstStyle/>
          <a:p>
            <a:pPr eaLnBrk="1" hangingPunct="1">
              <a:buFontTx/>
              <a:buNone/>
            </a:pPr>
            <a:r>
              <a:rPr lang="en-US" sz="2800" dirty="0" smtClean="0"/>
              <a:t>Issued Nov 2008</a:t>
            </a:r>
          </a:p>
          <a:p>
            <a:pPr lvl="1" eaLnBrk="1" hangingPunct="1">
              <a:buFontTx/>
              <a:buNone/>
            </a:pPr>
            <a:r>
              <a:rPr lang="en-US" sz="2400" dirty="0" smtClean="0"/>
              <a:t>By 2014 </a:t>
            </a:r>
            <a:r>
              <a:rPr lang="en-US" sz="2400" b="1" dirty="0" smtClean="0"/>
              <a:t>may</a:t>
            </a:r>
            <a:r>
              <a:rPr lang="en-US" sz="2400" dirty="0" smtClean="0"/>
              <a:t> see IFRS </a:t>
            </a:r>
            <a:r>
              <a:rPr lang="en-US" sz="2400" b="1" dirty="0" smtClean="0"/>
              <a:t>required</a:t>
            </a:r>
            <a:r>
              <a:rPr lang="en-US" sz="2400" dirty="0" smtClean="0"/>
              <a:t> in US</a:t>
            </a:r>
          </a:p>
          <a:p>
            <a:pPr lvl="1" eaLnBrk="1" hangingPunct="1">
              <a:buFontTx/>
              <a:buNone/>
            </a:pPr>
            <a:r>
              <a:rPr lang="en-US" sz="2400" dirty="0" smtClean="0"/>
              <a:t>Early use permitted in 2010</a:t>
            </a:r>
          </a:p>
          <a:p>
            <a:pPr lvl="2" eaLnBrk="1" hangingPunct="1">
              <a:buFontTx/>
              <a:buNone/>
            </a:pPr>
            <a:r>
              <a:rPr lang="en-US" sz="2000" dirty="0" smtClean="0"/>
              <a:t>For large firms in industries where IFRS is predominant</a:t>
            </a:r>
          </a:p>
          <a:p>
            <a:pPr lvl="1" eaLnBrk="1" hangingPunct="1">
              <a:buFontTx/>
              <a:buNone/>
            </a:pPr>
            <a:r>
              <a:rPr lang="en-US" sz="2400" dirty="0" smtClean="0"/>
              <a:t>Decide in 2010 whether 2014 will be deadline</a:t>
            </a:r>
          </a:p>
          <a:p>
            <a:pPr eaLnBrk="1" hangingPunct="1">
              <a:buFontTx/>
              <a:buNone/>
            </a:pPr>
            <a:r>
              <a:rPr lang="en-US" sz="2400" dirty="0" smtClean="0"/>
              <a:t>Comments were due Feb 2009</a:t>
            </a:r>
          </a:p>
          <a:p>
            <a:pPr eaLnBrk="1" hangingPunct="1">
              <a:buFontTx/>
              <a:buNone/>
            </a:pPr>
            <a:r>
              <a:rPr lang="en-US" sz="2400" dirty="0" smtClean="0"/>
              <a:t>Status:</a:t>
            </a:r>
          </a:p>
          <a:p>
            <a:pPr eaLnBrk="1" hangingPunct="1">
              <a:buFontTx/>
              <a:buNone/>
            </a:pPr>
            <a:r>
              <a:rPr lang="en-US" sz="2400" dirty="0" smtClean="0"/>
              <a:t>	Fall 2009: SEC draft strategic plan proposes to promote ongoing convergence “where appropriate” between the FASB and IASB</a:t>
            </a:r>
          </a:p>
          <a:p>
            <a:pPr eaLnBrk="1" hangingPunct="1">
              <a:buFontTx/>
              <a:buNone/>
            </a:pPr>
            <a:r>
              <a:rPr lang="en-US" sz="2400" dirty="0" smtClean="0"/>
              <a:t>Goal of significant convergence by end of 2011.</a:t>
            </a:r>
          </a:p>
          <a:p>
            <a:pPr lvl="1" eaLnBrk="1" hangingPunct="1"/>
            <a:endParaRPr lang="en-US" dirty="0" smtClean="0"/>
          </a:p>
        </p:txBody>
      </p:sp>
      <p:sp>
        <p:nvSpPr>
          <p:cNvPr id="23554" name="Rectangle 2"/>
          <p:cNvSpPr>
            <a:spLocks noGrp="1" noChangeArrowheads="1"/>
          </p:cNvSpPr>
          <p:nvPr>
            <p:ph type="title"/>
          </p:nvPr>
        </p:nvSpPr>
        <p:spPr>
          <a:xfrm>
            <a:off x="457200" y="609600"/>
            <a:ext cx="8229600" cy="1048512"/>
          </a:xfrm>
        </p:spPr>
        <p:txBody>
          <a:bodyPr/>
          <a:lstStyle/>
          <a:p>
            <a:pPr eaLnBrk="1" hangingPunct="1"/>
            <a:r>
              <a:rPr lang="en-US" sz="4000" dirty="0" smtClean="0"/>
              <a:t>SEC’s Proposed Road Map</a:t>
            </a:r>
          </a:p>
        </p:txBody>
      </p:sp>
    </p:spTree>
    <p:extLst>
      <p:ext uri="{BB962C8B-B14F-4D97-AF65-F5344CB8AC3E}">
        <p14:creationId xmlns:p14="http://schemas.microsoft.com/office/powerpoint/2010/main" val="36643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1000"/>
                                        <p:tgtEl>
                                          <p:spTgt spid="23555">
                                            <p:txEl>
                                              <p:pRg st="1" end="1"/>
                                            </p:txEl>
                                          </p:spTgt>
                                        </p:tgtEl>
                                      </p:cBhvr>
                                    </p:animEffect>
                                    <p:anim calcmode="lin" valueType="num">
                                      <p:cBhvr>
                                        <p:cTn id="13"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55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1000"/>
                                        <p:tgtEl>
                                          <p:spTgt spid="23555">
                                            <p:txEl>
                                              <p:pRg st="2" end="2"/>
                                            </p:txEl>
                                          </p:spTgt>
                                        </p:tgtEl>
                                      </p:cBhvr>
                                    </p:animEffect>
                                    <p:anim calcmode="lin" valueType="num">
                                      <p:cBhvr>
                                        <p:cTn id="18"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355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1000"/>
                                        <p:tgtEl>
                                          <p:spTgt spid="23555">
                                            <p:txEl>
                                              <p:pRg st="3" end="3"/>
                                            </p:txEl>
                                          </p:spTgt>
                                        </p:tgtEl>
                                      </p:cBhvr>
                                    </p:animEffect>
                                    <p:anim calcmode="lin" valueType="num">
                                      <p:cBhvr>
                                        <p:cTn id="23"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355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1000"/>
                                        <p:tgtEl>
                                          <p:spTgt spid="23555">
                                            <p:txEl>
                                              <p:pRg st="4" end="4"/>
                                            </p:txEl>
                                          </p:spTgt>
                                        </p:tgtEl>
                                      </p:cBhvr>
                                    </p:animEffect>
                                    <p:anim calcmode="lin" valueType="num">
                                      <p:cBhvr>
                                        <p:cTn id="28"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3555">
                                            <p:txEl>
                                              <p:pRg st="5" end="5"/>
                                            </p:txEl>
                                          </p:spTgt>
                                        </p:tgtEl>
                                        <p:attrNameLst>
                                          <p:attrName>style.visibility</p:attrName>
                                        </p:attrNameLst>
                                      </p:cBhvr>
                                      <p:to>
                                        <p:strVal val="visible"/>
                                      </p:to>
                                    </p:set>
                                    <p:animEffect transition="in" filter="fade">
                                      <p:cBhvr>
                                        <p:cTn id="34" dur="1000"/>
                                        <p:tgtEl>
                                          <p:spTgt spid="23555">
                                            <p:txEl>
                                              <p:pRg st="5" end="5"/>
                                            </p:txEl>
                                          </p:spTgt>
                                        </p:tgtEl>
                                      </p:cBhvr>
                                    </p:animEffect>
                                    <p:anim calcmode="lin" valueType="num">
                                      <p:cBhvr>
                                        <p:cTn id="35" dur="1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35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555">
                                            <p:txEl>
                                              <p:pRg st="6" end="6"/>
                                            </p:txEl>
                                          </p:spTgt>
                                        </p:tgtEl>
                                        <p:attrNameLst>
                                          <p:attrName>style.visibility</p:attrName>
                                        </p:attrNameLst>
                                      </p:cBhvr>
                                      <p:to>
                                        <p:strVal val="visible"/>
                                      </p:to>
                                    </p:set>
                                    <p:animEffect transition="in" filter="fade">
                                      <p:cBhvr>
                                        <p:cTn id="41" dur="1000"/>
                                        <p:tgtEl>
                                          <p:spTgt spid="23555">
                                            <p:txEl>
                                              <p:pRg st="6" end="6"/>
                                            </p:txEl>
                                          </p:spTgt>
                                        </p:tgtEl>
                                      </p:cBhvr>
                                    </p:animEffect>
                                    <p:anim calcmode="lin" valueType="num">
                                      <p:cBhvr>
                                        <p:cTn id="42"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35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555">
                                            <p:txEl>
                                              <p:pRg st="7" end="7"/>
                                            </p:txEl>
                                          </p:spTgt>
                                        </p:tgtEl>
                                        <p:attrNameLst>
                                          <p:attrName>style.visibility</p:attrName>
                                        </p:attrNameLst>
                                      </p:cBhvr>
                                      <p:to>
                                        <p:strVal val="visible"/>
                                      </p:to>
                                    </p:set>
                                    <p:animEffect transition="in" filter="fade">
                                      <p:cBhvr>
                                        <p:cTn id="48" dur="1000"/>
                                        <p:tgtEl>
                                          <p:spTgt spid="23555">
                                            <p:txEl>
                                              <p:pRg st="7" end="7"/>
                                            </p:txEl>
                                          </p:spTgt>
                                        </p:tgtEl>
                                      </p:cBhvr>
                                    </p:animEffect>
                                    <p:anim calcmode="lin" valueType="num">
                                      <p:cBhvr>
                                        <p:cTn id="49" dur="1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355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Effect transition="in" filter="fade">
                                      <p:cBhvr>
                                        <p:cTn id="55" dur="1000"/>
                                        <p:tgtEl>
                                          <p:spTgt spid="23555">
                                            <p:txEl>
                                              <p:pRg st="8" end="8"/>
                                            </p:txEl>
                                          </p:spTgt>
                                        </p:tgtEl>
                                      </p:cBhvr>
                                    </p:animEffect>
                                    <p:anim calcmode="lin" valueType="num">
                                      <p:cBhvr>
                                        <p:cTn id="56" dur="10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355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7772400" cy="4495800"/>
          </a:xfrm>
        </p:spPr>
        <p:txBody>
          <a:bodyPr>
            <a:normAutofit fontScale="92500"/>
          </a:bodyPr>
          <a:lstStyle/>
          <a:p>
            <a:r>
              <a:rPr lang="en-US" dirty="0" smtClean="0"/>
              <a:t>09/2008: Update to FASB/IASB Roadmap</a:t>
            </a:r>
          </a:p>
          <a:p>
            <a:pPr lvl="1"/>
            <a:r>
              <a:rPr lang="en-US" sz="2000" dirty="0" smtClean="0"/>
              <a:t>Short-term convergence projects completed: Fair value option, R&amp;D for FASB; borrowing costs and segment reporting for IASB</a:t>
            </a:r>
          </a:p>
          <a:p>
            <a:r>
              <a:rPr lang="en-US" dirty="0" smtClean="0"/>
              <a:t>4/07/2009: Chairman Schapiro’s view</a:t>
            </a:r>
          </a:p>
          <a:p>
            <a:pPr lvl="1"/>
            <a:r>
              <a:rPr lang="en-US" sz="1600" dirty="0" smtClean="0"/>
              <a:t>CFO.com</a:t>
            </a:r>
            <a:r>
              <a:rPr lang="en-US" sz="1600" dirty="0"/>
              <a:t> "I will not be bound by the existing roadmap that's out for public comment," and expressing reservations about quality of IFRS and the independence of the International Accounting Standards Board, which writes those rules</a:t>
            </a:r>
            <a:r>
              <a:rPr lang="en-US" sz="1600" dirty="0" smtClean="0"/>
              <a:t>.”</a:t>
            </a:r>
          </a:p>
          <a:p>
            <a:r>
              <a:rPr lang="en-US" dirty="0" smtClean="0"/>
              <a:t>11/05/2009: FASB Reaffirm Commitment</a:t>
            </a:r>
          </a:p>
          <a:p>
            <a:pPr lvl="1"/>
            <a:r>
              <a:rPr lang="en-US" sz="1600" dirty="0" smtClean="0"/>
              <a:t>Discuss plans for completing major joint projects by the end of June 2011.</a:t>
            </a:r>
          </a:p>
          <a:p>
            <a:r>
              <a:rPr lang="en-US" dirty="0" smtClean="0"/>
              <a:t>04/2010: SEC staff work plan </a:t>
            </a:r>
          </a:p>
          <a:p>
            <a:pPr lvl="1"/>
            <a:r>
              <a:rPr lang="en-US" sz="1600" dirty="0" smtClean="0"/>
              <a:t>No early adoption</a:t>
            </a:r>
          </a:p>
          <a:p>
            <a:pPr lvl="1"/>
            <a:r>
              <a:rPr lang="en-US" sz="1600" dirty="0" smtClean="0"/>
              <a:t>Schapiro </a:t>
            </a:r>
            <a:r>
              <a:rPr lang="en-US" sz="1600" dirty="0"/>
              <a:t>stressed that the commission is “on track to make a recommendation in 2011,” </a:t>
            </a:r>
            <a:r>
              <a:rPr lang="en-US" sz="1600" dirty="0" smtClean="0"/>
              <a:t>but mandatory IFRS adoption is a highly </a:t>
            </a:r>
            <a:r>
              <a:rPr lang="en-US" sz="1600" dirty="0"/>
              <a:t>significant decision that </a:t>
            </a:r>
            <a:r>
              <a:rPr lang="en-US" sz="1600" dirty="0" smtClean="0"/>
              <a:t>would be made only if it is </a:t>
            </a:r>
            <a:r>
              <a:rPr lang="en-US" sz="1600" dirty="0"/>
              <a:t>certain </a:t>
            </a:r>
            <a:r>
              <a:rPr lang="en-US" sz="1600" dirty="0" smtClean="0"/>
              <a:t>that it </a:t>
            </a:r>
            <a:r>
              <a:rPr lang="en-US" sz="1600" dirty="0"/>
              <a:t>is the best move for investors and the companies involved</a:t>
            </a:r>
          </a:p>
        </p:txBody>
      </p:sp>
      <p:sp>
        <p:nvSpPr>
          <p:cNvPr id="2" name="Title 1"/>
          <p:cNvSpPr>
            <a:spLocks noGrp="1"/>
          </p:cNvSpPr>
          <p:nvPr>
            <p:ph type="title"/>
          </p:nvPr>
        </p:nvSpPr>
        <p:spPr>
          <a:xfrm>
            <a:off x="3657600" y="3124200"/>
            <a:ext cx="7759700" cy="838200"/>
          </a:xfrm>
        </p:spPr>
        <p:txBody>
          <a:bodyPr/>
          <a:lstStyle/>
          <a:p>
            <a:r>
              <a:rPr lang="en-US" sz="4400" dirty="0" smtClean="0">
                <a:solidFill>
                  <a:schemeClr val="bg1"/>
                </a:solidFill>
                <a:effectLst/>
              </a:rPr>
              <a:t>Key Events</a:t>
            </a:r>
            <a:endParaRPr lang="en-US" dirty="0">
              <a:solidFill>
                <a:schemeClr val="bg1"/>
              </a:solidFill>
            </a:endParaRPr>
          </a:p>
        </p:txBody>
      </p:sp>
    </p:spTree>
    <p:extLst>
      <p:ext uri="{BB962C8B-B14F-4D97-AF65-F5344CB8AC3E}">
        <p14:creationId xmlns:p14="http://schemas.microsoft.com/office/powerpoint/2010/main" val="140359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7772400" cy="4267200"/>
          </a:xfrm>
        </p:spPr>
        <p:txBody>
          <a:bodyPr/>
          <a:lstStyle/>
          <a:p>
            <a:r>
              <a:rPr lang="en-US" dirty="0" smtClean="0"/>
              <a:t>8/24/2010: FASB chairman </a:t>
            </a:r>
            <a:r>
              <a:rPr lang="en-US" dirty="0" err="1" smtClean="0"/>
              <a:t>Herz</a:t>
            </a:r>
            <a:r>
              <a:rPr lang="en-US" dirty="0" smtClean="0"/>
              <a:t> </a:t>
            </a:r>
          </a:p>
          <a:p>
            <a:pPr lvl="1"/>
            <a:r>
              <a:rPr lang="en-US" sz="2000" dirty="0" smtClean="0"/>
              <a:t>unexpected resignation</a:t>
            </a:r>
          </a:p>
          <a:p>
            <a:r>
              <a:rPr lang="en-US" dirty="0" smtClean="0"/>
              <a:t>4/21/2011: FASB progress report</a:t>
            </a:r>
          </a:p>
          <a:p>
            <a:pPr lvl="1"/>
            <a:r>
              <a:rPr lang="en-US" sz="1800" dirty="0" smtClean="0"/>
              <a:t>Reaffirm commitment to convergence</a:t>
            </a:r>
          </a:p>
          <a:p>
            <a:pPr lvl="1"/>
            <a:r>
              <a:rPr lang="en-US" sz="1800" dirty="0" smtClean="0"/>
              <a:t>As of November 2010, priority projects include our joint projects on financial instruments, revenue recognition, leasing, insurance contracts, the presentation of other comprehensive income, fair value measurement, and the consolidation of investment companies</a:t>
            </a:r>
          </a:p>
          <a:p>
            <a:pPr lvl="1"/>
            <a:r>
              <a:rPr lang="en-US" sz="1800" dirty="0" smtClean="0"/>
              <a:t>As of April 2011, the number of remaining priority </a:t>
            </a:r>
            <a:r>
              <a:rPr lang="en-US" sz="1800" dirty="0" err="1" smtClean="0"/>
              <a:t>MoU</a:t>
            </a:r>
            <a:r>
              <a:rPr lang="en-US" sz="1800" dirty="0" smtClean="0"/>
              <a:t> projects is reduced to three (revenue recognition, leasing and financial instruments). Extended the timetable for the remaining priority </a:t>
            </a:r>
            <a:r>
              <a:rPr lang="en-US" sz="1800" dirty="0" err="1" smtClean="0"/>
              <a:t>MoU</a:t>
            </a:r>
            <a:r>
              <a:rPr lang="en-US" sz="1800" dirty="0" smtClean="0"/>
              <a:t> convergence projects and insurance beyond June 2011 to permit further work and consultation with stakeholders. </a:t>
            </a:r>
            <a:endParaRPr lang="en-US" sz="1800" dirty="0"/>
          </a:p>
        </p:txBody>
      </p:sp>
      <p:sp>
        <p:nvSpPr>
          <p:cNvPr id="2" name="Title 1"/>
          <p:cNvSpPr>
            <a:spLocks noGrp="1"/>
          </p:cNvSpPr>
          <p:nvPr>
            <p:ph type="title"/>
          </p:nvPr>
        </p:nvSpPr>
        <p:spPr>
          <a:xfrm>
            <a:off x="685800" y="381000"/>
            <a:ext cx="7759700" cy="977900"/>
          </a:xfrm>
        </p:spPr>
        <p:txBody>
          <a:bodyPr/>
          <a:lstStyle/>
          <a:p>
            <a:r>
              <a:rPr lang="en-US" sz="4400" dirty="0" smtClean="0">
                <a:solidFill>
                  <a:schemeClr val="bg1"/>
                </a:solidFill>
                <a:effectLst/>
              </a:rPr>
              <a:t>Key Events</a:t>
            </a:r>
            <a:endParaRPr lang="en-US" dirty="0">
              <a:solidFill>
                <a:schemeClr val="bg1"/>
              </a:solidFill>
            </a:endParaRPr>
          </a:p>
        </p:txBody>
      </p:sp>
    </p:spTree>
    <p:extLst>
      <p:ext uri="{BB962C8B-B14F-4D97-AF65-F5344CB8AC3E}">
        <p14:creationId xmlns:p14="http://schemas.microsoft.com/office/powerpoint/2010/main" val="36108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09800"/>
            <a:ext cx="7408333" cy="4221163"/>
          </a:xfrm>
        </p:spPr>
        <p:txBody>
          <a:bodyPr>
            <a:normAutofit fontScale="92500"/>
          </a:bodyPr>
          <a:lstStyle/>
          <a:p>
            <a:r>
              <a:rPr lang="en-US" dirty="0" smtClean="0"/>
              <a:t>May 26, 2011: SEC outlines “an </a:t>
            </a:r>
            <a:r>
              <a:rPr lang="en-US" dirty="0"/>
              <a:t>alternative way of merging U.S. and international accounting standards that could keep down transition costs, especially for small issuers</a:t>
            </a:r>
            <a:r>
              <a:rPr lang="en-US" dirty="0" smtClean="0"/>
              <a:t>.” (Reuters, May 26, 2011)</a:t>
            </a:r>
          </a:p>
          <a:p>
            <a:pPr lvl="1"/>
            <a:r>
              <a:rPr lang="en-US" dirty="0" smtClean="0"/>
              <a:t>U.S. keeps GAAP and incorporates IFRS into GAAP gradually, instead of an immediate move to IFRS (i.e., the big-bang). </a:t>
            </a:r>
            <a:r>
              <a:rPr lang="en-US" dirty="0"/>
              <a:t>SEC could keep its authority over </a:t>
            </a:r>
            <a:r>
              <a:rPr lang="en-US" dirty="0" smtClean="0"/>
              <a:t>standard-setting.</a:t>
            </a:r>
          </a:p>
          <a:p>
            <a:pPr lvl="1"/>
            <a:r>
              <a:rPr lang="en-US" dirty="0" smtClean="0"/>
              <a:t>Differences </a:t>
            </a:r>
            <a:r>
              <a:rPr lang="en-US" dirty="0"/>
              <a:t>between IFRS and GAAP would be eliminated through FASB standard-setting over a period of perhaps five to seven </a:t>
            </a:r>
            <a:r>
              <a:rPr lang="en-US" dirty="0" smtClean="0"/>
              <a:t>years.</a:t>
            </a:r>
          </a:p>
          <a:p>
            <a:pPr lvl="1"/>
            <a:r>
              <a:rPr lang="en-US" dirty="0" smtClean="0"/>
              <a:t>“The </a:t>
            </a:r>
            <a:r>
              <a:rPr lang="en-US" dirty="0"/>
              <a:t>approach is one of several options and no decision has been made on whether to move to international </a:t>
            </a:r>
            <a:r>
              <a:rPr lang="en-US" dirty="0" smtClean="0"/>
              <a:t>rules.”</a:t>
            </a:r>
          </a:p>
          <a:p>
            <a:pPr lvl="1"/>
            <a:endParaRPr lang="en-US" dirty="0"/>
          </a:p>
        </p:txBody>
      </p:sp>
      <p:sp>
        <p:nvSpPr>
          <p:cNvPr id="3" name="Title 2"/>
          <p:cNvSpPr>
            <a:spLocks noGrp="1"/>
          </p:cNvSpPr>
          <p:nvPr>
            <p:ph type="title"/>
          </p:nvPr>
        </p:nvSpPr>
        <p:spPr/>
        <p:txBody>
          <a:bodyPr/>
          <a:lstStyle/>
          <a:p>
            <a:r>
              <a:rPr lang="en-US" dirty="0" smtClean="0"/>
              <a:t>Latest Development</a:t>
            </a:r>
            <a:endParaRPr lang="en-US" dirty="0"/>
          </a:p>
        </p:txBody>
      </p:sp>
    </p:spTree>
    <p:extLst>
      <p:ext uri="{BB962C8B-B14F-4D97-AF65-F5344CB8AC3E}">
        <p14:creationId xmlns:p14="http://schemas.microsoft.com/office/powerpoint/2010/main" val="56759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8600" y="2209800"/>
            <a:ext cx="8686799" cy="4243668"/>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9218" name="Rectangle 2"/>
          <p:cNvSpPr>
            <a:spLocks noGrp="1" noChangeArrowheads="1"/>
          </p:cNvSpPr>
          <p:nvPr>
            <p:ph type="title"/>
          </p:nvPr>
        </p:nvSpPr>
        <p:spPr>
          <a:xfrm>
            <a:off x="533400" y="304800"/>
            <a:ext cx="79121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4000" dirty="0" smtClean="0"/>
              <a:t>External Political Environment-Financial Accounting</a:t>
            </a:r>
          </a:p>
        </p:txBody>
      </p:sp>
    </p:spTree>
    <p:extLst>
      <p:ext uri="{BB962C8B-B14F-4D97-AF65-F5344CB8AC3E}">
        <p14:creationId xmlns:p14="http://schemas.microsoft.com/office/powerpoint/2010/main" val="22937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828800"/>
            <a:ext cx="8229600" cy="4572000"/>
          </a:xfrm>
        </p:spPr>
        <p:txBody>
          <a:bodyPr>
            <a:normAutofit fontScale="92500" lnSpcReduction="10000"/>
          </a:bodyPr>
          <a:lstStyle/>
          <a:p>
            <a:pPr eaLnBrk="1" hangingPunct="1">
              <a:lnSpc>
                <a:spcPct val="90000"/>
              </a:lnSpc>
              <a:buNone/>
            </a:pPr>
            <a:r>
              <a:rPr lang="en-US" sz="2400" dirty="0" smtClean="0"/>
              <a:t>Over 12,000 companies in 100 nations</a:t>
            </a:r>
          </a:p>
          <a:p>
            <a:pPr eaLnBrk="1" hangingPunct="1">
              <a:lnSpc>
                <a:spcPct val="90000"/>
              </a:lnSpc>
              <a:buFontTx/>
              <a:buNone/>
            </a:pPr>
            <a:r>
              <a:rPr lang="en-US" sz="2400" dirty="0" smtClean="0"/>
              <a:t>European Union</a:t>
            </a:r>
          </a:p>
          <a:p>
            <a:pPr lvl="1" eaLnBrk="1" hangingPunct="1">
              <a:lnSpc>
                <a:spcPct val="90000"/>
              </a:lnSpc>
              <a:buFontTx/>
              <a:buNone/>
            </a:pPr>
            <a:r>
              <a:rPr lang="en-US" sz="2000" dirty="0" smtClean="0"/>
              <a:t>Required to use IFRS since 2005</a:t>
            </a:r>
          </a:p>
          <a:p>
            <a:pPr lvl="2" eaLnBrk="1" hangingPunct="1">
              <a:lnSpc>
                <a:spcPct val="90000"/>
              </a:lnSpc>
              <a:buFontTx/>
              <a:buNone/>
            </a:pPr>
            <a:r>
              <a:rPr lang="en-US" sz="1600" dirty="0" smtClean="0"/>
              <a:t>9,000 companies</a:t>
            </a:r>
          </a:p>
          <a:p>
            <a:pPr lvl="2" eaLnBrk="1" hangingPunct="1">
              <a:lnSpc>
                <a:spcPct val="90000"/>
              </a:lnSpc>
              <a:buFontTx/>
              <a:buNone/>
            </a:pPr>
            <a:r>
              <a:rPr lang="en-US" sz="1600" dirty="0" smtClean="0"/>
              <a:t>400 trade on US markets</a:t>
            </a:r>
          </a:p>
          <a:p>
            <a:pPr eaLnBrk="1" hangingPunct="1">
              <a:lnSpc>
                <a:spcPct val="90000"/>
              </a:lnSpc>
              <a:buFontTx/>
              <a:buNone/>
            </a:pPr>
            <a:r>
              <a:rPr lang="en-US" sz="2400" dirty="0" smtClean="0"/>
              <a:t>Switched to IFRS</a:t>
            </a:r>
          </a:p>
          <a:p>
            <a:pPr lvl="1" eaLnBrk="1" hangingPunct="1">
              <a:lnSpc>
                <a:spcPct val="90000"/>
              </a:lnSpc>
              <a:buFontTx/>
              <a:buNone/>
            </a:pPr>
            <a:r>
              <a:rPr lang="en-US" sz="2000" dirty="0" smtClean="0"/>
              <a:t>Australia, New Zealand, South Africa, Singapore, Hong Kong, Philippines</a:t>
            </a:r>
          </a:p>
          <a:p>
            <a:pPr eaLnBrk="1" hangingPunct="1">
              <a:lnSpc>
                <a:spcPct val="90000"/>
              </a:lnSpc>
              <a:buFontTx/>
              <a:buNone/>
            </a:pPr>
            <a:r>
              <a:rPr lang="en-US" sz="2400" dirty="0" smtClean="0"/>
              <a:t>Stopped creating their own GAAP and use some form of IFRS</a:t>
            </a:r>
          </a:p>
          <a:p>
            <a:pPr lvl="1" eaLnBrk="1" hangingPunct="1">
              <a:lnSpc>
                <a:spcPct val="90000"/>
              </a:lnSpc>
              <a:buFontTx/>
              <a:buNone/>
            </a:pPr>
            <a:r>
              <a:rPr lang="en-US" sz="2000" dirty="0" smtClean="0"/>
              <a:t>Croatia, Costa Rica, Cyprus, Dominican Republic, Ecuador, Guatemala, Haiti, Honduras, Jamaica, Kenya, Malta, Mauritius, Napa, Oman, Panama, Tanzania, Tajikistan, Trinidad, and United Arab Emirates</a:t>
            </a:r>
          </a:p>
          <a:p>
            <a:pPr eaLnBrk="1" hangingPunct="1">
              <a:lnSpc>
                <a:spcPct val="90000"/>
              </a:lnSpc>
              <a:buFontTx/>
              <a:buNone/>
            </a:pPr>
            <a:r>
              <a:rPr lang="en-US" sz="2400" dirty="0" smtClean="0"/>
              <a:t>Planned switch to IFRS </a:t>
            </a:r>
          </a:p>
          <a:p>
            <a:pPr lvl="1" eaLnBrk="1" hangingPunct="1">
              <a:lnSpc>
                <a:spcPct val="90000"/>
              </a:lnSpc>
              <a:buFontTx/>
              <a:buNone/>
            </a:pPr>
            <a:r>
              <a:rPr lang="en-US" sz="2000" dirty="0" smtClean="0"/>
              <a:t>Canada, India, and Korea by 2011 </a:t>
            </a:r>
          </a:p>
          <a:p>
            <a:pPr lvl="1" eaLnBrk="1" hangingPunct="1">
              <a:lnSpc>
                <a:spcPct val="90000"/>
              </a:lnSpc>
              <a:buFontTx/>
              <a:buNone/>
            </a:pPr>
            <a:r>
              <a:rPr lang="en-US" sz="2000" dirty="0" smtClean="0"/>
              <a:t>Delayed adoption – India (postponed to April 2012)</a:t>
            </a:r>
          </a:p>
          <a:p>
            <a:pPr lvl="1" eaLnBrk="1" hangingPunct="1">
              <a:lnSpc>
                <a:spcPct val="90000"/>
              </a:lnSpc>
              <a:buFontTx/>
              <a:buNone/>
            </a:pPr>
            <a:r>
              <a:rPr lang="en-US" sz="2000" dirty="0" smtClean="0">
                <a:hlinkClick r:id="rId2"/>
              </a:rPr>
              <a:t>http://www.pwc.com/us/en/issues/ifrs-reporting/country-adoption</a:t>
            </a:r>
            <a:endParaRPr lang="en-US" sz="2000" dirty="0" smtClean="0"/>
          </a:p>
        </p:txBody>
      </p:sp>
      <p:sp>
        <p:nvSpPr>
          <p:cNvPr id="16386" name="Rectangle 2"/>
          <p:cNvSpPr>
            <a:spLocks noGrp="1" noChangeArrowheads="1"/>
          </p:cNvSpPr>
          <p:nvPr>
            <p:ph type="title"/>
          </p:nvPr>
        </p:nvSpPr>
        <p:spPr>
          <a:xfrm>
            <a:off x="457200" y="533400"/>
            <a:ext cx="8229600" cy="685800"/>
          </a:xfrm>
        </p:spPr>
        <p:txBody>
          <a:bodyPr>
            <a:normAutofit fontScale="90000"/>
          </a:bodyPr>
          <a:lstStyle/>
          <a:p>
            <a:pPr eaLnBrk="1" hangingPunct="1"/>
            <a:r>
              <a:rPr lang="en-US" sz="4000" dirty="0" smtClean="0"/>
              <a:t>Adoption of IFRS</a:t>
            </a:r>
          </a:p>
        </p:txBody>
      </p:sp>
    </p:spTree>
    <p:extLst>
      <p:ext uri="{BB962C8B-B14F-4D97-AF65-F5344CB8AC3E}">
        <p14:creationId xmlns:p14="http://schemas.microsoft.com/office/powerpoint/2010/main" val="29904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7">
                                            <p:txEl>
                                              <p:pRg st="5" end="5"/>
                                            </p:txEl>
                                          </p:spTgt>
                                        </p:tgtEl>
                                        <p:attrNameLst>
                                          <p:attrName>style.visibility</p:attrName>
                                        </p:attrNameLst>
                                      </p:cBhvr>
                                      <p:to>
                                        <p:strVal val="visible"/>
                                      </p:to>
                                    </p:set>
                                    <p:animEffect transition="in" filter="fade">
                                      <p:cBhvr>
                                        <p:cTn id="42" dur="1000"/>
                                        <p:tgtEl>
                                          <p:spTgt spid="16387">
                                            <p:txEl>
                                              <p:pRg st="5" end="5"/>
                                            </p:txEl>
                                          </p:spTgt>
                                        </p:tgtEl>
                                      </p:cBhvr>
                                    </p:animEffect>
                                    <p:anim calcmode="lin" valueType="num">
                                      <p:cBhvr>
                                        <p:cTn id="43"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387">
                                            <p:txEl>
                                              <p:pRg st="6" end="6"/>
                                            </p:txEl>
                                          </p:spTgt>
                                        </p:tgtEl>
                                        <p:attrNameLst>
                                          <p:attrName>style.visibility</p:attrName>
                                        </p:attrNameLst>
                                      </p:cBhvr>
                                      <p:to>
                                        <p:strVal val="visible"/>
                                      </p:to>
                                    </p:set>
                                    <p:animEffect transition="in" filter="fade">
                                      <p:cBhvr>
                                        <p:cTn id="49" dur="1000"/>
                                        <p:tgtEl>
                                          <p:spTgt spid="16387">
                                            <p:txEl>
                                              <p:pRg st="6" end="6"/>
                                            </p:txEl>
                                          </p:spTgt>
                                        </p:tgtEl>
                                      </p:cBhvr>
                                    </p:animEffect>
                                    <p:anim calcmode="lin" valueType="num">
                                      <p:cBhvr>
                                        <p:cTn id="50"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387">
                                            <p:txEl>
                                              <p:pRg st="7" end="7"/>
                                            </p:txEl>
                                          </p:spTgt>
                                        </p:tgtEl>
                                        <p:attrNameLst>
                                          <p:attrName>style.visibility</p:attrName>
                                        </p:attrNameLst>
                                      </p:cBhvr>
                                      <p:to>
                                        <p:strVal val="visible"/>
                                      </p:to>
                                    </p:set>
                                    <p:animEffect transition="in" filter="fade">
                                      <p:cBhvr>
                                        <p:cTn id="56" dur="1000"/>
                                        <p:tgtEl>
                                          <p:spTgt spid="16387">
                                            <p:txEl>
                                              <p:pRg st="7" end="7"/>
                                            </p:txEl>
                                          </p:spTgt>
                                        </p:tgtEl>
                                      </p:cBhvr>
                                    </p:animEffect>
                                    <p:anim calcmode="lin" valueType="num">
                                      <p:cBhvr>
                                        <p:cTn id="57" dur="1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3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387">
                                            <p:txEl>
                                              <p:pRg st="8" end="8"/>
                                            </p:txEl>
                                          </p:spTgt>
                                        </p:tgtEl>
                                        <p:attrNameLst>
                                          <p:attrName>style.visibility</p:attrName>
                                        </p:attrNameLst>
                                      </p:cBhvr>
                                      <p:to>
                                        <p:strVal val="visible"/>
                                      </p:to>
                                    </p:set>
                                    <p:animEffect transition="in" filter="fade">
                                      <p:cBhvr>
                                        <p:cTn id="63" dur="1000"/>
                                        <p:tgtEl>
                                          <p:spTgt spid="16387">
                                            <p:txEl>
                                              <p:pRg st="8" end="8"/>
                                            </p:txEl>
                                          </p:spTgt>
                                        </p:tgtEl>
                                      </p:cBhvr>
                                    </p:animEffect>
                                    <p:anim calcmode="lin" valueType="num">
                                      <p:cBhvr>
                                        <p:cTn id="64"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63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387">
                                            <p:txEl>
                                              <p:pRg st="9" end="9"/>
                                            </p:txEl>
                                          </p:spTgt>
                                        </p:tgtEl>
                                        <p:attrNameLst>
                                          <p:attrName>style.visibility</p:attrName>
                                        </p:attrNameLst>
                                      </p:cBhvr>
                                      <p:to>
                                        <p:strVal val="visible"/>
                                      </p:to>
                                    </p:set>
                                    <p:animEffect transition="in" filter="fade">
                                      <p:cBhvr>
                                        <p:cTn id="70" dur="1000"/>
                                        <p:tgtEl>
                                          <p:spTgt spid="16387">
                                            <p:txEl>
                                              <p:pRg st="9" end="9"/>
                                            </p:txEl>
                                          </p:spTgt>
                                        </p:tgtEl>
                                      </p:cBhvr>
                                    </p:animEffect>
                                    <p:anim calcmode="lin" valueType="num">
                                      <p:cBhvr>
                                        <p:cTn id="71" dur="10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638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387">
                                            <p:txEl>
                                              <p:pRg st="10" end="10"/>
                                            </p:txEl>
                                          </p:spTgt>
                                        </p:tgtEl>
                                        <p:attrNameLst>
                                          <p:attrName>style.visibility</p:attrName>
                                        </p:attrNameLst>
                                      </p:cBhvr>
                                      <p:to>
                                        <p:strVal val="visible"/>
                                      </p:to>
                                    </p:set>
                                    <p:animEffect transition="in" filter="fade">
                                      <p:cBhvr>
                                        <p:cTn id="77" dur="1000"/>
                                        <p:tgtEl>
                                          <p:spTgt spid="16387">
                                            <p:txEl>
                                              <p:pRg st="10" end="10"/>
                                            </p:txEl>
                                          </p:spTgt>
                                        </p:tgtEl>
                                      </p:cBhvr>
                                    </p:animEffect>
                                    <p:anim calcmode="lin" valueType="num">
                                      <p:cBhvr>
                                        <p:cTn id="78" dur="1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638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387">
                                            <p:txEl>
                                              <p:pRg st="11" end="11"/>
                                            </p:txEl>
                                          </p:spTgt>
                                        </p:tgtEl>
                                        <p:attrNameLst>
                                          <p:attrName>style.visibility</p:attrName>
                                        </p:attrNameLst>
                                      </p:cBhvr>
                                      <p:to>
                                        <p:strVal val="visible"/>
                                      </p:to>
                                    </p:set>
                                    <p:animEffect transition="in" filter="fade">
                                      <p:cBhvr>
                                        <p:cTn id="84" dur="1000"/>
                                        <p:tgtEl>
                                          <p:spTgt spid="16387">
                                            <p:txEl>
                                              <p:pRg st="11" end="11"/>
                                            </p:txEl>
                                          </p:spTgt>
                                        </p:tgtEl>
                                      </p:cBhvr>
                                    </p:animEffect>
                                    <p:anim calcmode="lin" valueType="num">
                                      <p:cBhvr>
                                        <p:cTn id="85" dur="10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1638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387">
                                            <p:txEl>
                                              <p:pRg st="12" end="12"/>
                                            </p:txEl>
                                          </p:spTgt>
                                        </p:tgtEl>
                                        <p:attrNameLst>
                                          <p:attrName>style.visibility</p:attrName>
                                        </p:attrNameLst>
                                      </p:cBhvr>
                                      <p:to>
                                        <p:strVal val="visible"/>
                                      </p:to>
                                    </p:set>
                                    <p:animEffect transition="in" filter="fade">
                                      <p:cBhvr>
                                        <p:cTn id="91" dur="1000"/>
                                        <p:tgtEl>
                                          <p:spTgt spid="16387">
                                            <p:txEl>
                                              <p:pRg st="12" end="12"/>
                                            </p:txEl>
                                          </p:spTgt>
                                        </p:tgtEl>
                                      </p:cBhvr>
                                    </p:animEffect>
                                    <p:anim calcmode="lin" valueType="num">
                                      <p:cBhvr>
                                        <p:cTn id="92" dur="10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1638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2514600"/>
            <a:ext cx="8153400" cy="4038600"/>
          </a:xfrm>
          <a:noFill/>
        </p:spPr>
        <p:txBody>
          <a:bodyPr/>
          <a:lstStyle/>
          <a:p>
            <a:pPr lvl="1">
              <a:lnSpc>
                <a:spcPct val="90000"/>
              </a:lnSpc>
              <a:buFont typeface="Arial" pitchFamily="34" charset="0"/>
              <a:buChar char="•"/>
            </a:pPr>
            <a:r>
              <a:rPr lang="en-US" sz="3200" dirty="0" smtClean="0"/>
              <a:t>Canada, Australia – have adopted, but…</a:t>
            </a:r>
          </a:p>
          <a:p>
            <a:pPr lvl="1">
              <a:lnSpc>
                <a:spcPct val="90000"/>
              </a:lnSpc>
              <a:buFont typeface="Arial" pitchFamily="34" charset="0"/>
              <a:buChar char="•"/>
            </a:pPr>
            <a:r>
              <a:rPr lang="en-US" sz="3200" dirty="0" smtClean="0"/>
              <a:t>China – has converged, but allows pooling and purchase methods</a:t>
            </a:r>
          </a:p>
          <a:p>
            <a:pPr lvl="1">
              <a:lnSpc>
                <a:spcPct val="90000"/>
              </a:lnSpc>
              <a:buFont typeface="Arial" pitchFamily="34" charset="0"/>
              <a:buChar char="•"/>
            </a:pPr>
            <a:r>
              <a:rPr lang="en-US" sz="3200" dirty="0" smtClean="0"/>
              <a:t>India – delayed to April 2012, over 60 carve-outs</a:t>
            </a:r>
          </a:p>
          <a:p>
            <a:pPr lvl="1">
              <a:lnSpc>
                <a:spcPct val="90000"/>
              </a:lnSpc>
              <a:buFont typeface="Arial" pitchFamily="34" charset="0"/>
              <a:buChar char="•"/>
            </a:pPr>
            <a:r>
              <a:rPr lang="en-US" sz="3200" dirty="0" smtClean="0"/>
              <a:t>U.S. –  </a:t>
            </a:r>
            <a:r>
              <a:rPr lang="en-US" sz="3200" dirty="0" err="1" smtClean="0"/>
              <a:t>Herz</a:t>
            </a:r>
            <a:r>
              <a:rPr lang="en-US" sz="3200" dirty="0" smtClean="0"/>
              <a:t>: no convergence for 10-15 years (CFO.com,</a:t>
            </a:r>
            <a:r>
              <a:rPr lang="en-US" sz="3200" dirty="0"/>
              <a:t> April 20, 2009</a:t>
            </a:r>
            <a:r>
              <a:rPr lang="en-US" sz="3200" dirty="0" smtClean="0"/>
              <a:t>) </a:t>
            </a:r>
          </a:p>
        </p:txBody>
      </p:sp>
      <p:sp>
        <p:nvSpPr>
          <p:cNvPr id="12290" name="Rectangle 2"/>
          <p:cNvSpPr>
            <a:spLocks noGrp="1" noChangeArrowheads="1"/>
          </p:cNvSpPr>
          <p:nvPr>
            <p:ph type="title"/>
          </p:nvPr>
        </p:nvSpPr>
        <p:spPr>
          <a:xfrm>
            <a:off x="304800" y="533400"/>
            <a:ext cx="8382000" cy="8255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dirty="0" smtClean="0"/>
              <a:t/>
            </a:r>
            <a:br>
              <a:rPr lang="en-US" dirty="0" smtClean="0"/>
            </a:br>
            <a:r>
              <a:rPr lang="en-US" dirty="0" smtClean="0"/>
              <a:t>IFRS Adoption vs. Convergence</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3600"/>
            <a:ext cx="7408333" cy="4267200"/>
          </a:xfrm>
        </p:spPr>
        <p:txBody>
          <a:bodyPr/>
          <a:lstStyle/>
          <a:p>
            <a:r>
              <a:rPr lang="en-US" dirty="0" smtClean="0"/>
              <a:t>IFRS </a:t>
            </a:r>
          </a:p>
          <a:p>
            <a:pPr lvl="1"/>
            <a:r>
              <a:rPr lang="en-US" dirty="0" smtClean="0"/>
              <a:t>Lower of cost or net realizable value (NRV); LIFO </a:t>
            </a:r>
            <a:r>
              <a:rPr lang="en-US" i="1" dirty="0" smtClean="0"/>
              <a:t>prohibited</a:t>
            </a:r>
            <a:r>
              <a:rPr lang="en-US" dirty="0" smtClean="0"/>
              <a:t>;</a:t>
            </a:r>
            <a:r>
              <a:rPr lang="en-US" dirty="0" smtClean="0">
                <a:solidFill>
                  <a:srgbClr val="FF0000"/>
                </a:solidFill>
              </a:rPr>
              <a:t> </a:t>
            </a:r>
            <a:r>
              <a:rPr lang="en-US" dirty="0" smtClean="0"/>
              <a:t>Write-down reversible allowed</a:t>
            </a:r>
          </a:p>
          <a:p>
            <a:r>
              <a:rPr lang="en-US" dirty="0" smtClean="0"/>
              <a:t>US GAAP</a:t>
            </a:r>
          </a:p>
          <a:p>
            <a:pPr lvl="1"/>
            <a:r>
              <a:rPr lang="en-US" dirty="0" smtClean="0"/>
              <a:t>Lower of cost or </a:t>
            </a:r>
            <a:r>
              <a:rPr lang="en-US" i="1" dirty="0" smtClean="0"/>
              <a:t>market</a:t>
            </a:r>
            <a:r>
              <a:rPr lang="en-US" dirty="0" smtClean="0"/>
              <a:t>; LIFO allowed; Write-down reversible </a:t>
            </a:r>
            <a:r>
              <a:rPr lang="en-US" i="1" dirty="0" smtClean="0"/>
              <a:t>not</a:t>
            </a:r>
            <a:r>
              <a:rPr lang="en-US" dirty="0" smtClean="0"/>
              <a:t> allowed</a:t>
            </a:r>
          </a:p>
          <a:p>
            <a:pPr marL="457200" lvl="1" indent="0">
              <a:buNone/>
            </a:pPr>
            <a:r>
              <a:rPr lang="en-US" dirty="0" smtClean="0"/>
              <a:t>	</a:t>
            </a:r>
            <a:endParaRPr lang="en-US" dirty="0"/>
          </a:p>
        </p:txBody>
      </p:sp>
      <p:sp>
        <p:nvSpPr>
          <p:cNvPr id="2" name="Title 1"/>
          <p:cNvSpPr>
            <a:spLocks noGrp="1"/>
          </p:cNvSpPr>
          <p:nvPr>
            <p:ph type="title"/>
          </p:nvPr>
        </p:nvSpPr>
        <p:spPr>
          <a:xfrm>
            <a:off x="692150" y="381000"/>
            <a:ext cx="7759700" cy="1365250"/>
          </a:xfrm>
        </p:spPr>
        <p:txBody>
          <a:bodyPr>
            <a:normAutofit fontScale="90000"/>
          </a:bodyPr>
          <a:lstStyle/>
          <a:p>
            <a:r>
              <a:rPr lang="en-US" dirty="0" smtClean="0"/>
              <a:t/>
            </a:r>
            <a:br>
              <a:rPr lang="en-US" dirty="0" smtClean="0"/>
            </a:br>
            <a:r>
              <a:rPr lang="en-US" dirty="0" smtClean="0"/>
              <a:t>IFRS-US GAAP Major Differences - Inventory</a:t>
            </a:r>
            <a:br>
              <a:rPr lang="en-US" dirty="0" smtClean="0"/>
            </a:br>
            <a:endParaRPr lang="en-US" dirty="0"/>
          </a:p>
        </p:txBody>
      </p:sp>
    </p:spTree>
    <p:extLst>
      <p:ext uri="{BB962C8B-B14F-4D97-AF65-F5344CB8AC3E}">
        <p14:creationId xmlns:p14="http://schemas.microsoft.com/office/powerpoint/2010/main" val="15123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057400"/>
            <a:ext cx="7408333" cy="4267200"/>
          </a:xfrm>
        </p:spPr>
        <p:txBody>
          <a:bodyPr/>
          <a:lstStyle/>
          <a:p>
            <a:r>
              <a:rPr lang="en-US" dirty="0" smtClean="0"/>
              <a:t>IFRS </a:t>
            </a:r>
          </a:p>
          <a:p>
            <a:pPr lvl="1"/>
            <a:r>
              <a:rPr lang="en-US" dirty="0" smtClean="0"/>
              <a:t>Cost model (same as GAAP)</a:t>
            </a:r>
          </a:p>
          <a:p>
            <a:pPr lvl="1"/>
            <a:r>
              <a:rPr lang="en-US" dirty="0" smtClean="0"/>
              <a:t>Revaluation model (fair value based; entire class of assets)</a:t>
            </a:r>
          </a:p>
          <a:p>
            <a:r>
              <a:rPr lang="en-US" dirty="0" smtClean="0"/>
              <a:t>US GAAP </a:t>
            </a:r>
          </a:p>
          <a:p>
            <a:pPr lvl="1"/>
            <a:r>
              <a:rPr lang="en-US" dirty="0" smtClean="0"/>
              <a:t>Only cost model allowed</a:t>
            </a:r>
          </a:p>
          <a:p>
            <a:pPr marL="457200" lvl="1" indent="0">
              <a:buNone/>
            </a:pP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IFRS-US GAAP Major Differences – PP&amp;E</a:t>
            </a:r>
            <a:endParaRPr lang="en-US" dirty="0"/>
          </a:p>
        </p:txBody>
      </p:sp>
    </p:spTree>
    <p:extLst>
      <p:ext uri="{BB962C8B-B14F-4D97-AF65-F5344CB8AC3E}">
        <p14:creationId xmlns:p14="http://schemas.microsoft.com/office/powerpoint/2010/main" val="23368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r>
              <a:rPr lang="en-US" dirty="0" smtClean="0"/>
              <a:t>IFRS</a:t>
            </a:r>
          </a:p>
          <a:p>
            <a:pPr lvl="1"/>
            <a:r>
              <a:rPr lang="en-US" sz="2400" dirty="0" smtClean="0"/>
              <a:t>Purchased intangible: cost model (commonly used) &amp; revaluation model (rarely used)</a:t>
            </a:r>
          </a:p>
          <a:p>
            <a:pPr lvl="1"/>
            <a:r>
              <a:rPr lang="en-US" sz="2400" dirty="0" smtClean="0"/>
              <a:t>Internally generated intangibles</a:t>
            </a:r>
          </a:p>
          <a:p>
            <a:pPr lvl="2"/>
            <a:r>
              <a:rPr lang="en-US" sz="2000" dirty="0" smtClean="0"/>
              <a:t>R&amp;D– research expenditures (expense), development expenditures (capitalize/deferred); if can’t distinguish the two, expense as research expenditures.</a:t>
            </a:r>
          </a:p>
          <a:p>
            <a:r>
              <a:rPr lang="en-US" dirty="0" smtClean="0"/>
              <a:t>US GAAP</a:t>
            </a:r>
          </a:p>
          <a:p>
            <a:pPr lvl="1"/>
            <a:r>
              <a:rPr lang="en-US" sz="2400" dirty="0" smtClean="0"/>
              <a:t>Purchased intangible: cost model</a:t>
            </a:r>
          </a:p>
          <a:p>
            <a:pPr lvl="1"/>
            <a:r>
              <a:rPr lang="en-US" sz="2400" dirty="0" smtClean="0"/>
              <a:t>Internally generated intangibles: expense all R&amp;D 	</a:t>
            </a:r>
            <a:endParaRPr lang="en-US" sz="2400" dirty="0"/>
          </a:p>
        </p:txBody>
      </p:sp>
      <p:sp>
        <p:nvSpPr>
          <p:cNvPr id="2" name="Title 1"/>
          <p:cNvSpPr>
            <a:spLocks noGrp="1"/>
          </p:cNvSpPr>
          <p:nvPr>
            <p:ph type="title"/>
          </p:nvPr>
        </p:nvSpPr>
        <p:spPr/>
        <p:txBody>
          <a:bodyPr>
            <a:normAutofit fontScale="90000"/>
          </a:bodyPr>
          <a:lstStyle/>
          <a:p>
            <a:r>
              <a:rPr lang="en-US" dirty="0" smtClean="0"/>
              <a:t>IFRS-US GAAP Major Differences – Intangible Assets</a:t>
            </a:r>
            <a:endParaRPr lang="en-US" dirty="0"/>
          </a:p>
        </p:txBody>
      </p:sp>
    </p:spTree>
    <p:extLst>
      <p:ext uri="{BB962C8B-B14F-4D97-AF65-F5344CB8AC3E}">
        <p14:creationId xmlns:p14="http://schemas.microsoft.com/office/powerpoint/2010/main" val="23368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648200"/>
          </a:xfrm>
        </p:spPr>
        <p:txBody>
          <a:bodyPr/>
          <a:lstStyle/>
          <a:p>
            <a:r>
              <a:rPr lang="en-US" dirty="0" smtClean="0"/>
              <a:t>Friedman (2005): the world is flat... </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However, accounting is still diverse.</a:t>
            </a:r>
          </a:p>
        </p:txBody>
      </p:sp>
      <p:sp>
        <p:nvSpPr>
          <p:cNvPr id="2" name="Title 1"/>
          <p:cNvSpPr>
            <a:spLocks noGrp="1"/>
          </p:cNvSpPr>
          <p:nvPr>
            <p:ph type="title"/>
          </p:nvPr>
        </p:nvSpPr>
        <p:spPr>
          <a:xfrm>
            <a:off x="838200" y="304800"/>
            <a:ext cx="7759700" cy="1130300"/>
          </a:xfrm>
        </p:spPr>
        <p:txBody>
          <a:bodyPr/>
          <a:lstStyle/>
          <a:p>
            <a:r>
              <a:rPr lang="en-US" dirty="0" smtClean="0"/>
              <a:t>Why Care?</a:t>
            </a:r>
            <a:endParaRPr lang="en-US" dirty="0"/>
          </a:p>
        </p:txBody>
      </p:sp>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7435"/>
            <a:ext cx="3298663" cy="32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3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500" fill="hold"/>
                                        <p:tgtEl>
                                          <p:spTgt spid="46085"/>
                                        </p:tgtEl>
                                        <p:attrNameLst>
                                          <p:attrName>ppt_x</p:attrName>
                                        </p:attrNameLst>
                                      </p:cBhvr>
                                      <p:tavLst>
                                        <p:tav tm="0">
                                          <p:val>
                                            <p:strVal val="#ppt_x"/>
                                          </p:val>
                                        </p:tav>
                                        <p:tav tm="100000">
                                          <p:val>
                                            <p:strVal val="#ppt_x"/>
                                          </p:val>
                                        </p:tav>
                                      </p:tavLst>
                                    </p:anim>
                                    <p:anim calcmode="lin" valueType="num">
                                      <p:cBhvr additive="base">
                                        <p:cTn id="14"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pPr rtl="0" eaLnBrk="1" latinLnBrk="0" hangingPunct="1"/>
            <a:r>
              <a:rPr lang="en-US" dirty="0" smtClean="0"/>
              <a:t>IFRS - </a:t>
            </a:r>
            <a:r>
              <a:rPr lang="en-US" sz="2800" dirty="0" smtClean="0">
                <a:effectLst/>
              </a:rPr>
              <a:t>impaired when carrying value (book value) exceeds recoverable amount.</a:t>
            </a:r>
          </a:p>
          <a:p>
            <a:pPr lvl="2" eaLnBrk="1" hangingPunct="1"/>
            <a:r>
              <a:rPr lang="en-US" sz="2000" b="1" dirty="0" smtClean="0">
                <a:effectLst/>
                <a:ea typeface="+mn-ea"/>
                <a:cs typeface="+mn-cs"/>
              </a:rPr>
              <a:t>Recoverable amount </a:t>
            </a:r>
            <a:r>
              <a:rPr lang="en-US" sz="2000" dirty="0" smtClean="0">
                <a:effectLst/>
                <a:ea typeface="+mn-ea"/>
                <a:cs typeface="+mn-cs"/>
              </a:rPr>
              <a:t>= the</a:t>
            </a:r>
            <a:r>
              <a:rPr lang="en-US" sz="2000" i="1" dirty="0" smtClean="0">
                <a:effectLst/>
                <a:ea typeface="+mn-ea"/>
                <a:cs typeface="+mn-cs"/>
              </a:rPr>
              <a:t> greater </a:t>
            </a:r>
            <a:r>
              <a:rPr lang="en-US" sz="2000" dirty="0" smtClean="0">
                <a:effectLst/>
                <a:ea typeface="+mn-ea"/>
                <a:cs typeface="+mn-cs"/>
              </a:rPr>
              <a:t>of net selling price and value in use</a:t>
            </a:r>
            <a:endParaRPr lang="en-US" sz="2000" dirty="0">
              <a:ea typeface="+mn-ea"/>
              <a:cs typeface="+mn-cs"/>
            </a:endParaRPr>
          </a:p>
          <a:p>
            <a:pPr lvl="2" eaLnBrk="1" hangingPunct="1"/>
            <a:r>
              <a:rPr lang="en-US" sz="2000" dirty="0" smtClean="0">
                <a:effectLst/>
              </a:rPr>
              <a:t>Impairment loss reversible, but not to exceed what it would have been if no impairment loss had been recognized.</a:t>
            </a:r>
          </a:p>
          <a:p>
            <a:pPr rtl="0" eaLnBrk="1" latinLnBrk="0" hangingPunct="1"/>
            <a:r>
              <a:rPr lang="en-US" sz="3200" dirty="0" smtClean="0">
                <a:effectLst/>
                <a:latin typeface="+mn-lt"/>
                <a:ea typeface="+mn-ea"/>
                <a:cs typeface="+mn-cs"/>
              </a:rPr>
              <a:t>US GAAP – two step approach</a:t>
            </a:r>
          </a:p>
          <a:p>
            <a:pPr lvl="2" eaLnBrk="1" hangingPunct="1"/>
            <a:r>
              <a:rPr lang="en-US" sz="2000" dirty="0" smtClean="0">
                <a:effectLst/>
                <a:ea typeface="+mn-ea"/>
                <a:cs typeface="+mn-cs"/>
              </a:rPr>
              <a:t>Step 1: Recoverability test (undiscounted future cash flows)</a:t>
            </a:r>
          </a:p>
          <a:p>
            <a:pPr lvl="2" eaLnBrk="1" hangingPunct="1"/>
            <a:r>
              <a:rPr lang="en-US" sz="2000" dirty="0" smtClean="0">
                <a:effectLst/>
                <a:ea typeface="+mn-ea"/>
                <a:cs typeface="+mn-cs"/>
              </a:rPr>
              <a:t>Step 2: Impairment loss = C.V. – </a:t>
            </a:r>
            <a:r>
              <a:rPr lang="en-US" sz="2000" i="1" dirty="0" smtClean="0">
                <a:effectLst/>
                <a:ea typeface="+mn-ea"/>
                <a:cs typeface="+mn-cs"/>
              </a:rPr>
              <a:t>fair value</a:t>
            </a:r>
          </a:p>
          <a:p>
            <a:pPr lvl="2" eaLnBrk="1" hangingPunct="1"/>
            <a:r>
              <a:rPr lang="en-US" sz="2000" dirty="0" smtClean="0">
                <a:effectLst/>
              </a:rPr>
              <a:t>Impairment loss: not reversible if held for use, reversible if held for sale</a:t>
            </a:r>
          </a:p>
        </p:txBody>
      </p:sp>
      <p:sp>
        <p:nvSpPr>
          <p:cNvPr id="2" name="Title 1"/>
          <p:cNvSpPr>
            <a:spLocks noGrp="1"/>
          </p:cNvSpPr>
          <p:nvPr>
            <p:ph type="title"/>
          </p:nvPr>
        </p:nvSpPr>
        <p:spPr/>
        <p:txBody>
          <a:bodyPr>
            <a:normAutofit fontScale="90000"/>
          </a:bodyPr>
          <a:lstStyle/>
          <a:p>
            <a:r>
              <a:rPr lang="en-US" dirty="0" smtClean="0"/>
              <a:t>IFRS-US GAAP Major Differences – Impairment</a:t>
            </a:r>
            <a:endParaRPr lang="en-US" dirty="0"/>
          </a:p>
        </p:txBody>
      </p:sp>
    </p:spTree>
    <p:extLst>
      <p:ext uri="{BB962C8B-B14F-4D97-AF65-F5344CB8AC3E}">
        <p14:creationId xmlns:p14="http://schemas.microsoft.com/office/powerpoint/2010/main" val="22566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r>
              <a:rPr lang="en-US" dirty="0" smtClean="0"/>
              <a:t>IFRS - two alternatives</a:t>
            </a:r>
          </a:p>
          <a:p>
            <a:pPr lvl="1"/>
            <a:r>
              <a:rPr lang="en-US" sz="2000" dirty="0" smtClean="0"/>
              <a:t>Expense all borrowing cost in the period incurred</a:t>
            </a:r>
          </a:p>
          <a:p>
            <a:pPr lvl="1"/>
            <a:r>
              <a:rPr lang="en-US" sz="2000" dirty="0" smtClean="0"/>
              <a:t>Capitalize to the extent they’re attributable to acquisition, construction, or production of qualifying assets; expense other borrowing costs</a:t>
            </a:r>
          </a:p>
          <a:p>
            <a:r>
              <a:rPr lang="en-US" dirty="0" smtClean="0"/>
              <a:t>US GAAP</a:t>
            </a:r>
          </a:p>
          <a:p>
            <a:pPr lvl="1"/>
            <a:r>
              <a:rPr lang="en-US" sz="2000" dirty="0" smtClean="0"/>
              <a:t>Capitalization of borrowing costs directly attributable to acquisition, construction, or production of qualifying assets</a:t>
            </a:r>
          </a:p>
          <a:p>
            <a:endParaRPr lang="en-US" dirty="0" smtClean="0"/>
          </a:p>
        </p:txBody>
      </p:sp>
      <p:sp>
        <p:nvSpPr>
          <p:cNvPr id="2" name="Title 1"/>
          <p:cNvSpPr>
            <a:spLocks noGrp="1"/>
          </p:cNvSpPr>
          <p:nvPr>
            <p:ph type="title"/>
          </p:nvPr>
        </p:nvSpPr>
        <p:spPr/>
        <p:txBody>
          <a:bodyPr>
            <a:normAutofit fontScale="90000"/>
          </a:bodyPr>
          <a:lstStyle/>
          <a:p>
            <a:r>
              <a:rPr lang="en-US" dirty="0" smtClean="0"/>
              <a:t>IFRS-US GAAP Major Differences – Borrowing Costs</a:t>
            </a:r>
            <a:endParaRPr lang="en-US" dirty="0"/>
          </a:p>
        </p:txBody>
      </p:sp>
    </p:spTree>
    <p:extLst>
      <p:ext uri="{BB962C8B-B14F-4D97-AF65-F5344CB8AC3E}">
        <p14:creationId xmlns:p14="http://schemas.microsoft.com/office/powerpoint/2010/main" val="18292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09600" y="1676400"/>
            <a:ext cx="7772400" cy="4876800"/>
          </a:xfrm>
          <a:noFill/>
        </p:spPr>
        <p:txBody>
          <a:bodyPr>
            <a:normAutofit fontScale="92500"/>
          </a:bodyPr>
          <a:lstStyle/>
          <a:p>
            <a:r>
              <a:rPr lang="en-US" sz="2800" dirty="0" smtClean="0"/>
              <a:t>Books</a:t>
            </a:r>
          </a:p>
          <a:p>
            <a:pPr lvl="1"/>
            <a:r>
              <a:rPr lang="en-US" sz="2400" dirty="0" smtClean="0"/>
              <a:t>Introductory - </a:t>
            </a:r>
            <a:r>
              <a:rPr lang="en-US" sz="2400" b="1" i="1" dirty="0" smtClean="0"/>
              <a:t>International Accounting and Multinational Enterprises</a:t>
            </a:r>
            <a:r>
              <a:rPr lang="en-US" sz="2400" i="1" dirty="0" smtClean="0"/>
              <a:t>, 6th Edition </a:t>
            </a:r>
            <a:r>
              <a:rPr lang="en-US" sz="2400" dirty="0" smtClean="0"/>
              <a:t>by L. </a:t>
            </a:r>
            <a:r>
              <a:rPr lang="en-US" sz="2400" dirty="0" err="1" smtClean="0"/>
              <a:t>Radebaugh</a:t>
            </a:r>
            <a:r>
              <a:rPr lang="en-US" sz="2400" dirty="0" smtClean="0"/>
              <a:t>, S. J. Gray, &amp; E. Black;</a:t>
            </a:r>
            <a:r>
              <a:rPr lang="en-US" sz="2400" u="sng" dirty="0" smtClean="0"/>
              <a:t> OR </a:t>
            </a:r>
            <a:r>
              <a:rPr lang="en-US" sz="2400" b="1" i="1" dirty="0" smtClean="0"/>
              <a:t>IFRS primer: International GAAP basics</a:t>
            </a:r>
            <a:r>
              <a:rPr lang="en-US" sz="2400" dirty="0" smtClean="0"/>
              <a:t>, U.S. edition by I. </a:t>
            </a:r>
            <a:r>
              <a:rPr lang="en-US" sz="2400" dirty="0" err="1" smtClean="0"/>
              <a:t>Wiecek</a:t>
            </a:r>
            <a:r>
              <a:rPr lang="en-US" sz="2400" dirty="0" smtClean="0"/>
              <a:t> &amp; N. Young</a:t>
            </a:r>
          </a:p>
          <a:p>
            <a:pPr lvl="1"/>
            <a:r>
              <a:rPr lang="en-US" sz="2400" dirty="0" smtClean="0"/>
              <a:t>Integrated entry level - </a:t>
            </a:r>
            <a:r>
              <a:rPr lang="en-US" sz="2400" b="1" i="1" dirty="0" smtClean="0"/>
              <a:t>Financial and Managerial Accounting: The Basis for Business Decisions</a:t>
            </a:r>
            <a:r>
              <a:rPr lang="en-US" sz="2400" i="1" dirty="0" smtClean="0"/>
              <a:t> 16</a:t>
            </a:r>
            <a:r>
              <a:rPr lang="en-US" sz="2400" i="1" baseline="30000" dirty="0" smtClean="0"/>
              <a:t>th </a:t>
            </a:r>
            <a:r>
              <a:rPr lang="en-US" sz="2400" i="1" dirty="0" smtClean="0"/>
              <a:t>Edition </a:t>
            </a:r>
            <a:r>
              <a:rPr lang="en-US" sz="2400" i="1" u="sng" dirty="0" smtClean="0"/>
              <a:t>OR</a:t>
            </a:r>
            <a:r>
              <a:rPr lang="en-US" sz="2400" i="1" dirty="0" smtClean="0"/>
              <a:t> </a:t>
            </a:r>
            <a:r>
              <a:rPr lang="en-US" sz="2400" b="1" i="1" dirty="0" smtClean="0"/>
              <a:t>Financial Accounting </a:t>
            </a:r>
            <a:r>
              <a:rPr lang="en-US" sz="2400" i="1" dirty="0" smtClean="0"/>
              <a:t>15</a:t>
            </a:r>
            <a:r>
              <a:rPr lang="en-US" sz="2400" i="1" baseline="30000" dirty="0" smtClean="0"/>
              <a:t>th </a:t>
            </a:r>
            <a:r>
              <a:rPr lang="en-US" sz="2400" i="1" dirty="0" smtClean="0"/>
              <a:t>Edition, by </a:t>
            </a:r>
            <a:r>
              <a:rPr lang="en-US" sz="2400" dirty="0" smtClean="0"/>
              <a:t>Williams, Haka, </a:t>
            </a:r>
            <a:r>
              <a:rPr lang="en-US" sz="2400" dirty="0" err="1" smtClean="0"/>
              <a:t>Bettner</a:t>
            </a:r>
            <a:r>
              <a:rPr lang="en-US" sz="2400" dirty="0" smtClean="0"/>
              <a:t>, &amp; </a:t>
            </a:r>
            <a:r>
              <a:rPr lang="en-US" sz="2400" dirty="0" err="1" smtClean="0"/>
              <a:t>Carcello</a:t>
            </a:r>
            <a:r>
              <a:rPr lang="en-US" sz="2400" dirty="0" smtClean="0"/>
              <a:t>, McGraw-Hill/Irwin, 2012</a:t>
            </a:r>
          </a:p>
          <a:p>
            <a:pPr lvl="1"/>
            <a:r>
              <a:rPr lang="en-US" sz="2400" dirty="0" smtClean="0"/>
              <a:t>Upper level financial - </a:t>
            </a:r>
            <a:r>
              <a:rPr lang="en-US" sz="2400" b="1" i="1" dirty="0" smtClean="0"/>
              <a:t>International Accounting</a:t>
            </a:r>
            <a:r>
              <a:rPr lang="en-US" sz="2400" i="1" dirty="0" smtClean="0"/>
              <a:t>, 2</a:t>
            </a:r>
            <a:r>
              <a:rPr lang="en-US" sz="2400" i="1" baseline="30000" dirty="0" smtClean="0"/>
              <a:t>nd</a:t>
            </a:r>
            <a:r>
              <a:rPr lang="en-US" sz="2400" i="1" dirty="0" smtClean="0"/>
              <a:t> edition by T. </a:t>
            </a:r>
            <a:r>
              <a:rPr lang="en-US" sz="2400" dirty="0" err="1" smtClean="0"/>
              <a:t>Doupnik</a:t>
            </a:r>
            <a:r>
              <a:rPr lang="en-US" sz="2400" dirty="0" smtClean="0"/>
              <a:t> &amp; H. </a:t>
            </a:r>
            <a:r>
              <a:rPr lang="en-US" sz="2400" dirty="0" err="1" smtClean="0"/>
              <a:t>Perera</a:t>
            </a:r>
            <a:r>
              <a:rPr lang="en-US" sz="2400" dirty="0" smtClean="0"/>
              <a:t>, McGraw-Hill Irwin, 2009 </a:t>
            </a:r>
            <a:r>
              <a:rPr lang="en-US" sz="2400" u="sng" dirty="0" smtClean="0"/>
              <a:t>OR </a:t>
            </a:r>
            <a:r>
              <a:rPr lang="en-US" sz="2400" b="1" i="1" dirty="0" smtClean="0"/>
              <a:t>International Accounting</a:t>
            </a:r>
            <a:r>
              <a:rPr lang="en-US" sz="2400" i="1" dirty="0" smtClean="0"/>
              <a:t>, 6</a:t>
            </a:r>
            <a:r>
              <a:rPr lang="en-US" sz="2400" i="1" baseline="30000" dirty="0" smtClean="0"/>
              <a:t>th</a:t>
            </a:r>
            <a:r>
              <a:rPr lang="en-US" sz="2400" i="1" dirty="0" smtClean="0"/>
              <a:t> edition, by </a:t>
            </a:r>
            <a:r>
              <a:rPr lang="en-US" sz="2400" dirty="0" smtClean="0"/>
              <a:t>F. Choi </a:t>
            </a:r>
            <a:r>
              <a:rPr lang="en-US" sz="2400" dirty="0"/>
              <a:t>&amp;</a:t>
            </a:r>
            <a:r>
              <a:rPr lang="en-US" sz="2400" dirty="0" smtClean="0"/>
              <a:t> G. Meeks, Pearson, 2008</a:t>
            </a:r>
          </a:p>
        </p:txBody>
      </p:sp>
      <p:sp>
        <p:nvSpPr>
          <p:cNvPr id="21506" name="Rectangle 2"/>
          <p:cNvSpPr>
            <a:spLocks noGrp="1" noChangeArrowheads="1"/>
          </p:cNvSpPr>
          <p:nvPr>
            <p:ph type="title"/>
          </p:nvPr>
        </p:nvSpPr>
        <p:spPr>
          <a:xfrm>
            <a:off x="685800" y="457200"/>
            <a:ext cx="7759700" cy="11303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smtClean="0"/>
              <a:t>Where to Get More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09600" y="2057400"/>
            <a:ext cx="7696200" cy="4495800"/>
          </a:xfrm>
          <a:noFill/>
        </p:spPr>
        <p:txBody>
          <a:bodyPr>
            <a:normAutofit fontScale="92500" lnSpcReduction="10000"/>
          </a:bodyPr>
          <a:lstStyle/>
          <a:p>
            <a:pPr>
              <a:lnSpc>
                <a:spcPct val="90000"/>
              </a:lnSpc>
            </a:pPr>
            <a:r>
              <a:rPr lang="en-US" sz="2800" dirty="0" smtClean="0"/>
              <a:t>Journals - International</a:t>
            </a:r>
          </a:p>
          <a:p>
            <a:pPr lvl="1">
              <a:lnSpc>
                <a:spcPct val="90000"/>
              </a:lnSpc>
            </a:pPr>
            <a:r>
              <a:rPr lang="en-US" sz="2400" i="1" dirty="0" smtClean="0"/>
              <a:t>The International Journal of Accounting </a:t>
            </a:r>
          </a:p>
          <a:p>
            <a:pPr lvl="1">
              <a:lnSpc>
                <a:spcPct val="90000"/>
              </a:lnSpc>
            </a:pPr>
            <a:r>
              <a:rPr lang="en-US" sz="2400" i="1" dirty="0" smtClean="0"/>
              <a:t>Advances in International Accounting</a:t>
            </a:r>
          </a:p>
          <a:p>
            <a:pPr lvl="1">
              <a:lnSpc>
                <a:spcPct val="90000"/>
              </a:lnSpc>
            </a:pPr>
            <a:r>
              <a:rPr lang="en-US" sz="2400" i="1" dirty="0" smtClean="0"/>
              <a:t>Journal of International Business Studies</a:t>
            </a:r>
          </a:p>
          <a:p>
            <a:pPr>
              <a:lnSpc>
                <a:spcPct val="90000"/>
              </a:lnSpc>
            </a:pPr>
            <a:r>
              <a:rPr lang="en-US" sz="2800" dirty="0" smtClean="0"/>
              <a:t>Journals - AAA</a:t>
            </a:r>
          </a:p>
          <a:p>
            <a:pPr lvl="1">
              <a:lnSpc>
                <a:spcPct val="90000"/>
              </a:lnSpc>
            </a:pPr>
            <a:r>
              <a:rPr lang="en-US" sz="2400" i="1" dirty="0" smtClean="0"/>
              <a:t>Journal of International Accounting Research</a:t>
            </a:r>
          </a:p>
          <a:p>
            <a:pPr lvl="1">
              <a:lnSpc>
                <a:spcPct val="90000"/>
              </a:lnSpc>
            </a:pPr>
            <a:r>
              <a:rPr lang="en-US" sz="2400" i="1" dirty="0" smtClean="0"/>
              <a:t>Accounting Horizons</a:t>
            </a:r>
          </a:p>
          <a:p>
            <a:pPr lvl="1">
              <a:lnSpc>
                <a:spcPct val="90000"/>
              </a:lnSpc>
            </a:pPr>
            <a:r>
              <a:rPr lang="en-US" sz="2400" i="1" dirty="0" smtClean="0"/>
              <a:t>Issues in Accounting Education</a:t>
            </a:r>
          </a:p>
          <a:p>
            <a:pPr>
              <a:lnSpc>
                <a:spcPct val="90000"/>
              </a:lnSpc>
            </a:pPr>
            <a:r>
              <a:rPr lang="en-US" sz="2800" i="1" dirty="0" smtClean="0"/>
              <a:t>Other</a:t>
            </a:r>
          </a:p>
          <a:p>
            <a:pPr lvl="1">
              <a:lnSpc>
                <a:spcPct val="90000"/>
              </a:lnSpc>
            </a:pPr>
            <a:r>
              <a:rPr lang="en-US" sz="2400" i="1" dirty="0" smtClean="0"/>
              <a:t>Management Accounting</a:t>
            </a:r>
          </a:p>
          <a:p>
            <a:pPr lvl="1">
              <a:lnSpc>
                <a:spcPct val="90000"/>
              </a:lnSpc>
            </a:pPr>
            <a:r>
              <a:rPr lang="en-US" sz="2400" i="1" dirty="0" smtClean="0"/>
              <a:t>Journal of Accountancy</a:t>
            </a:r>
          </a:p>
          <a:p>
            <a:pPr lvl="1">
              <a:lnSpc>
                <a:spcPct val="90000"/>
              </a:lnSpc>
            </a:pPr>
            <a:r>
              <a:rPr lang="en-US" sz="2400" i="1" dirty="0" smtClean="0"/>
              <a:t>Economist</a:t>
            </a:r>
          </a:p>
        </p:txBody>
      </p:sp>
      <p:sp>
        <p:nvSpPr>
          <p:cNvPr id="20482" name="Rectangle 2"/>
          <p:cNvSpPr>
            <a:spLocks noGrp="1" noChangeArrowheads="1"/>
          </p:cNvSpPr>
          <p:nvPr>
            <p:ph type="title"/>
          </p:nvPr>
        </p:nvSpPr>
        <p:spPr>
          <a:xfrm>
            <a:off x="685800" y="304800"/>
            <a:ext cx="7759700" cy="11303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a:t>Where to Get More Information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1000"/>
                                        <p:tgtEl>
                                          <p:spTgt spid="17411">
                                            <p:txEl>
                                              <p:pRg st="2" end="2"/>
                                            </p:txEl>
                                          </p:spTgt>
                                        </p:tgtEl>
                                      </p:cBhvr>
                                    </p:animEffect>
                                    <p:anim calcmode="lin" valueType="num">
                                      <p:cBhvr>
                                        <p:cTn id="18"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1000"/>
                                        <p:tgtEl>
                                          <p:spTgt spid="17411">
                                            <p:txEl>
                                              <p:pRg st="3" end="3"/>
                                            </p:txEl>
                                          </p:spTgt>
                                        </p:tgtEl>
                                      </p:cBhvr>
                                    </p:animEffect>
                                    <p:anim calcmode="lin" valueType="num">
                                      <p:cBhvr>
                                        <p:cTn id="23"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Effect transition="in" filter="fade">
                                      <p:cBhvr>
                                        <p:cTn id="29" dur="1000"/>
                                        <p:tgtEl>
                                          <p:spTgt spid="17411">
                                            <p:txEl>
                                              <p:pRg st="4" end="4"/>
                                            </p:txEl>
                                          </p:spTgt>
                                        </p:tgtEl>
                                      </p:cBhvr>
                                    </p:animEffect>
                                    <p:anim calcmode="lin" valueType="num">
                                      <p:cBhvr>
                                        <p:cTn id="30"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741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411">
                                            <p:txEl>
                                              <p:pRg st="5" end="5"/>
                                            </p:txEl>
                                          </p:spTgt>
                                        </p:tgtEl>
                                        <p:attrNameLst>
                                          <p:attrName>style.visibility</p:attrName>
                                        </p:attrNameLst>
                                      </p:cBhvr>
                                      <p:to>
                                        <p:strVal val="visible"/>
                                      </p:to>
                                    </p:set>
                                    <p:animEffect transition="in" filter="fade">
                                      <p:cBhvr>
                                        <p:cTn id="34" dur="1000"/>
                                        <p:tgtEl>
                                          <p:spTgt spid="17411">
                                            <p:txEl>
                                              <p:pRg st="5" end="5"/>
                                            </p:txEl>
                                          </p:spTgt>
                                        </p:tgtEl>
                                      </p:cBhvr>
                                    </p:animEffect>
                                    <p:anim calcmode="lin" valueType="num">
                                      <p:cBhvr>
                                        <p:cTn id="35"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741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411">
                                            <p:txEl>
                                              <p:pRg st="6" end="6"/>
                                            </p:txEl>
                                          </p:spTgt>
                                        </p:tgtEl>
                                        <p:attrNameLst>
                                          <p:attrName>style.visibility</p:attrName>
                                        </p:attrNameLst>
                                      </p:cBhvr>
                                      <p:to>
                                        <p:strVal val="visible"/>
                                      </p:to>
                                    </p:set>
                                    <p:animEffect transition="in" filter="fade">
                                      <p:cBhvr>
                                        <p:cTn id="39" dur="1000"/>
                                        <p:tgtEl>
                                          <p:spTgt spid="17411">
                                            <p:txEl>
                                              <p:pRg st="6" end="6"/>
                                            </p:txEl>
                                          </p:spTgt>
                                        </p:tgtEl>
                                      </p:cBhvr>
                                    </p:animEffect>
                                    <p:anim calcmode="lin" valueType="num">
                                      <p:cBhvr>
                                        <p:cTn id="40"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741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411">
                                            <p:txEl>
                                              <p:pRg st="7" end="7"/>
                                            </p:txEl>
                                          </p:spTgt>
                                        </p:tgtEl>
                                        <p:attrNameLst>
                                          <p:attrName>style.visibility</p:attrName>
                                        </p:attrNameLst>
                                      </p:cBhvr>
                                      <p:to>
                                        <p:strVal val="visible"/>
                                      </p:to>
                                    </p:set>
                                    <p:animEffect transition="in" filter="fade">
                                      <p:cBhvr>
                                        <p:cTn id="44" dur="1000"/>
                                        <p:tgtEl>
                                          <p:spTgt spid="17411">
                                            <p:txEl>
                                              <p:pRg st="7" end="7"/>
                                            </p:txEl>
                                          </p:spTgt>
                                        </p:tgtEl>
                                      </p:cBhvr>
                                    </p:animEffect>
                                    <p:anim calcmode="lin" valueType="num">
                                      <p:cBhvr>
                                        <p:cTn id="45"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411">
                                            <p:txEl>
                                              <p:pRg st="8" end="8"/>
                                            </p:txEl>
                                          </p:spTgt>
                                        </p:tgtEl>
                                        <p:attrNameLst>
                                          <p:attrName>style.visibility</p:attrName>
                                        </p:attrNameLst>
                                      </p:cBhvr>
                                      <p:to>
                                        <p:strVal val="visible"/>
                                      </p:to>
                                    </p:set>
                                    <p:animEffect transition="in" filter="fade">
                                      <p:cBhvr>
                                        <p:cTn id="51" dur="1000"/>
                                        <p:tgtEl>
                                          <p:spTgt spid="17411">
                                            <p:txEl>
                                              <p:pRg st="8" end="8"/>
                                            </p:txEl>
                                          </p:spTgt>
                                        </p:tgtEl>
                                      </p:cBhvr>
                                    </p:animEffect>
                                    <p:anim calcmode="lin" valueType="num">
                                      <p:cBhvr>
                                        <p:cTn id="52"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7411">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411">
                                            <p:txEl>
                                              <p:pRg st="9" end="9"/>
                                            </p:txEl>
                                          </p:spTgt>
                                        </p:tgtEl>
                                        <p:attrNameLst>
                                          <p:attrName>style.visibility</p:attrName>
                                        </p:attrNameLst>
                                      </p:cBhvr>
                                      <p:to>
                                        <p:strVal val="visible"/>
                                      </p:to>
                                    </p:set>
                                    <p:animEffect transition="in" filter="fade">
                                      <p:cBhvr>
                                        <p:cTn id="56" dur="1000"/>
                                        <p:tgtEl>
                                          <p:spTgt spid="17411">
                                            <p:txEl>
                                              <p:pRg st="9" end="9"/>
                                            </p:txEl>
                                          </p:spTgt>
                                        </p:tgtEl>
                                      </p:cBhvr>
                                    </p:animEffect>
                                    <p:anim calcmode="lin" valueType="num">
                                      <p:cBhvr>
                                        <p:cTn id="57" dur="10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7411">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411">
                                            <p:txEl>
                                              <p:pRg st="10" end="10"/>
                                            </p:txEl>
                                          </p:spTgt>
                                        </p:tgtEl>
                                        <p:attrNameLst>
                                          <p:attrName>style.visibility</p:attrName>
                                        </p:attrNameLst>
                                      </p:cBhvr>
                                      <p:to>
                                        <p:strVal val="visible"/>
                                      </p:to>
                                    </p:set>
                                    <p:animEffect transition="in" filter="fade">
                                      <p:cBhvr>
                                        <p:cTn id="61" dur="1000"/>
                                        <p:tgtEl>
                                          <p:spTgt spid="17411">
                                            <p:txEl>
                                              <p:pRg st="10" end="10"/>
                                            </p:txEl>
                                          </p:spTgt>
                                        </p:tgtEl>
                                      </p:cBhvr>
                                    </p:animEffect>
                                    <p:anim calcmode="lin" valueType="num">
                                      <p:cBhvr>
                                        <p:cTn id="62" dur="10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17411">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411">
                                            <p:txEl>
                                              <p:pRg st="11" end="11"/>
                                            </p:txEl>
                                          </p:spTgt>
                                        </p:tgtEl>
                                        <p:attrNameLst>
                                          <p:attrName>style.visibility</p:attrName>
                                        </p:attrNameLst>
                                      </p:cBhvr>
                                      <p:to>
                                        <p:strVal val="visible"/>
                                      </p:to>
                                    </p:set>
                                    <p:animEffect transition="in" filter="fade">
                                      <p:cBhvr>
                                        <p:cTn id="66" dur="1000"/>
                                        <p:tgtEl>
                                          <p:spTgt spid="17411">
                                            <p:txEl>
                                              <p:pRg st="11" end="11"/>
                                            </p:txEl>
                                          </p:spTgt>
                                        </p:tgtEl>
                                      </p:cBhvr>
                                    </p:animEffect>
                                    <p:anim calcmode="lin" valueType="num">
                                      <p:cBhvr>
                                        <p:cTn id="67" dur="10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174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58000"/>
            <a:ext cx="9144000" cy="5400000"/>
          </a:xfrm>
        </p:spPr>
      </p:pic>
      <p:sp>
        <p:nvSpPr>
          <p:cNvPr id="22530" name="Rectangle 2"/>
          <p:cNvSpPr>
            <a:spLocks noGrp="1" noChangeArrowheads="1"/>
          </p:cNvSpPr>
          <p:nvPr>
            <p:ph type="title"/>
          </p:nvPr>
        </p:nvSpPr>
        <p:spPr>
          <a:xfrm>
            <a:off x="762000" y="228600"/>
            <a:ext cx="7759700" cy="990600"/>
          </a:xfrm>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3200" dirty="0"/>
              <a:t>Where to Get More Information</a:t>
            </a:r>
            <a:r>
              <a:rPr lang="en-US" sz="3600" dirty="0" smtClean="0"/>
              <a:t>- </a:t>
            </a:r>
            <a:r>
              <a:rPr lang="en-US" sz="3600" dirty="0" err="1" smtClean="0"/>
              <a:t>AAACommons</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anim calcmode="lin" valueType="num">
                                      <p:cBhvr>
                                        <p:cTn id="8" dur="1000" fill="hold"/>
                                        <p:tgtEl>
                                          <p:spTgt spid="22531"/>
                                        </p:tgtEl>
                                        <p:attrNameLst>
                                          <p:attrName>ppt_x</p:attrName>
                                        </p:attrNameLst>
                                      </p:cBhvr>
                                      <p:tavLst>
                                        <p:tav tm="0">
                                          <p:val>
                                            <p:strVal val="#ppt_x"/>
                                          </p:val>
                                        </p:tav>
                                        <p:tav tm="100000">
                                          <p:val>
                                            <p:strVal val="#ppt_x"/>
                                          </p:val>
                                        </p:tav>
                                      </p:tavLst>
                                    </p:anim>
                                    <p:anim calcmode="lin" valueType="num">
                                      <p:cBhvr>
                                        <p:cTn id="9"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1981200"/>
            <a:ext cx="8991600" cy="4495800"/>
          </a:xfrm>
        </p:spPr>
        <p:txBody>
          <a:bodyPr>
            <a:normAutofit fontScale="92500" lnSpcReduction="10000"/>
          </a:bodyPr>
          <a:lstStyle/>
          <a:p>
            <a:pPr>
              <a:lnSpc>
                <a:spcPct val="90000"/>
              </a:lnSpc>
            </a:pPr>
            <a:r>
              <a:rPr lang="en-US" sz="2400" dirty="0" smtClean="0"/>
              <a:t>Firms with web based IFRS material: </a:t>
            </a:r>
          </a:p>
          <a:p>
            <a:pPr lvl="1">
              <a:lnSpc>
                <a:spcPct val="90000"/>
              </a:lnSpc>
            </a:pPr>
            <a:r>
              <a:rPr lang="en-US" sz="1900" dirty="0" smtClean="0"/>
              <a:t>KPMG- </a:t>
            </a:r>
            <a:r>
              <a:rPr lang="en-US" sz="1900" dirty="0">
                <a:hlinkClick r:id="rId3"/>
              </a:rPr>
              <a:t>http://www.kpmginstitutes.com/ifrs-institute/ </a:t>
            </a:r>
            <a:endParaRPr lang="en-US" sz="1900" dirty="0" smtClean="0"/>
          </a:p>
          <a:p>
            <a:pPr lvl="1">
              <a:lnSpc>
                <a:spcPct val="90000"/>
              </a:lnSpc>
            </a:pPr>
            <a:r>
              <a:rPr lang="en-US" sz="1900" dirty="0" smtClean="0"/>
              <a:t>Ernst &amp; Young-</a:t>
            </a:r>
            <a:r>
              <a:rPr lang="en-US" sz="1900" b="1" dirty="0" smtClean="0"/>
              <a:t>a private password protected website at </a:t>
            </a:r>
            <a:r>
              <a:rPr lang="en-US" sz="1900" dirty="0" smtClean="0">
                <a:hlinkClick r:id="rId4"/>
              </a:rPr>
              <a:t>www.ey.com/us/ifrs</a:t>
            </a:r>
            <a:r>
              <a:rPr lang="en-US" sz="1900" b="1" dirty="0" smtClean="0"/>
              <a:t>.  To request an account, please contact the EY ARC Program Director, Catherine Banks, at </a:t>
            </a:r>
            <a:r>
              <a:rPr lang="en-US" sz="1900" b="1" dirty="0" smtClean="0">
                <a:hlinkClick r:id="rId5"/>
              </a:rPr>
              <a:t>catherine.banks@ey.com</a:t>
            </a:r>
            <a:r>
              <a:rPr lang="en-US" sz="1900" b="1" dirty="0" smtClean="0"/>
              <a:t>.</a:t>
            </a:r>
            <a:r>
              <a:rPr lang="en-US" sz="1900" dirty="0" smtClean="0"/>
              <a:t> </a:t>
            </a:r>
          </a:p>
          <a:p>
            <a:pPr lvl="1">
              <a:lnSpc>
                <a:spcPct val="90000"/>
              </a:lnSpc>
            </a:pPr>
            <a:r>
              <a:rPr lang="en-US" sz="1900" dirty="0" smtClean="0"/>
              <a:t>PWC-IFRS Ready </a:t>
            </a:r>
            <a:r>
              <a:rPr lang="en-US" sz="1900" dirty="0" smtClean="0">
                <a:hlinkClick r:id="rId6"/>
              </a:rPr>
              <a:t>www.pwc.com/extweb/aboutus.nsf/docid/70CCD8B601397905852574910075A03D</a:t>
            </a:r>
            <a:r>
              <a:rPr lang="en-US" sz="1900" dirty="0" smtClean="0"/>
              <a:t> </a:t>
            </a:r>
          </a:p>
          <a:p>
            <a:pPr lvl="1">
              <a:lnSpc>
                <a:spcPct val="90000"/>
              </a:lnSpc>
            </a:pPr>
            <a:r>
              <a:rPr lang="en-US" sz="1900" dirty="0" smtClean="0"/>
              <a:t>Deloitte-</a:t>
            </a:r>
            <a:r>
              <a:rPr lang="en-US" sz="1900" dirty="0" smtClean="0">
                <a:hlinkClick r:id="rId7"/>
              </a:rPr>
              <a:t>http</a:t>
            </a:r>
            <a:r>
              <a:rPr lang="en-US" sz="1900" dirty="0">
                <a:hlinkClick r:id="rId7"/>
              </a:rPr>
              <a:t>://</a:t>
            </a:r>
            <a:r>
              <a:rPr lang="en-US" sz="1900" dirty="0" smtClean="0">
                <a:hlinkClick r:id="rId7"/>
              </a:rPr>
              <a:t>www.iasplus.com/index.htm</a:t>
            </a:r>
            <a:r>
              <a:rPr lang="en-US" sz="1900" dirty="0" smtClean="0"/>
              <a:t>; </a:t>
            </a:r>
            <a:r>
              <a:rPr lang="en-US" sz="1900" dirty="0"/>
              <a:t>IFRS University Consortium</a:t>
            </a:r>
          </a:p>
          <a:p>
            <a:pPr lvl="1">
              <a:lnSpc>
                <a:spcPct val="90000"/>
              </a:lnSpc>
            </a:pPr>
            <a:r>
              <a:rPr lang="en-US" sz="1900" dirty="0" smtClean="0">
                <a:hlinkClick r:id="rId8"/>
              </a:rPr>
              <a:t>http</a:t>
            </a:r>
            <a:r>
              <a:rPr lang="en-US" sz="1900" dirty="0">
                <a:hlinkClick r:id="rId8"/>
              </a:rPr>
              <a:t>://</a:t>
            </a:r>
            <a:r>
              <a:rPr lang="en-US" sz="1900" dirty="0" smtClean="0">
                <a:hlinkClick r:id="rId8"/>
              </a:rPr>
              <a:t>www.deloitte.com/us/ifrs/consortium</a:t>
            </a:r>
            <a:r>
              <a:rPr lang="en-US" sz="1900" dirty="0" smtClean="0"/>
              <a:t>; Table </a:t>
            </a:r>
            <a:r>
              <a:rPr lang="en-US" sz="1900" dirty="0"/>
              <a:t>about use (adoption or convergence or</a:t>
            </a:r>
            <a:r>
              <a:rPr lang="en-US" sz="1900" dirty="0" smtClean="0"/>
              <a:t>…) of </a:t>
            </a:r>
            <a:r>
              <a:rPr lang="en-US" sz="1900" dirty="0"/>
              <a:t>IFRS by </a:t>
            </a:r>
            <a:r>
              <a:rPr lang="en-US" sz="1900" dirty="0" smtClean="0"/>
              <a:t>Jurisdiction: </a:t>
            </a:r>
            <a:r>
              <a:rPr lang="en-US" sz="1900" dirty="0" smtClean="0">
                <a:hlinkClick r:id="rId9"/>
              </a:rPr>
              <a:t>http</a:t>
            </a:r>
            <a:r>
              <a:rPr lang="en-US" sz="1900" dirty="0">
                <a:hlinkClick r:id="rId9"/>
              </a:rPr>
              <a:t>://</a:t>
            </a:r>
            <a:r>
              <a:rPr lang="en-US" sz="1900" dirty="0" smtClean="0">
                <a:hlinkClick r:id="rId9"/>
              </a:rPr>
              <a:t>www.iasplus.com/country/useias.htm</a:t>
            </a:r>
            <a:endParaRPr lang="en-US" sz="1900" dirty="0" smtClean="0"/>
          </a:p>
          <a:p>
            <a:pPr>
              <a:lnSpc>
                <a:spcPct val="90000"/>
              </a:lnSpc>
            </a:pPr>
            <a:r>
              <a:rPr lang="en-US" dirty="0" smtClean="0"/>
              <a:t>Other</a:t>
            </a:r>
          </a:p>
          <a:p>
            <a:pPr lvl="1">
              <a:lnSpc>
                <a:spcPct val="90000"/>
              </a:lnSpc>
            </a:pPr>
            <a:r>
              <a:rPr lang="en-US" sz="1900" dirty="0" smtClean="0">
                <a:hlinkClick r:id="rId10"/>
              </a:rPr>
              <a:t>http://www.fasb.org/jsp/FASB/Page/SectionPage&amp;cid=1176156245663</a:t>
            </a:r>
            <a:r>
              <a:rPr lang="en-US" sz="1900" dirty="0" smtClean="0"/>
              <a:t>(FASB)</a:t>
            </a:r>
          </a:p>
          <a:p>
            <a:pPr lvl="1">
              <a:lnSpc>
                <a:spcPct val="90000"/>
              </a:lnSpc>
            </a:pPr>
            <a:r>
              <a:rPr lang="en-US" sz="1900" dirty="0" smtClean="0">
                <a:hlinkClick r:id="rId11"/>
              </a:rPr>
              <a:t>http</a:t>
            </a:r>
            <a:r>
              <a:rPr lang="en-US" sz="1900" dirty="0">
                <a:hlinkClick r:id="rId11"/>
              </a:rPr>
              <a:t>://</a:t>
            </a:r>
            <a:r>
              <a:rPr lang="en-US" sz="1900" dirty="0" smtClean="0">
                <a:hlinkClick r:id="rId11"/>
              </a:rPr>
              <a:t>www.ifrs.org/Use+around+the+world/Use+around+the+world.htm</a:t>
            </a:r>
            <a:r>
              <a:rPr lang="en-US" sz="1900" dirty="0" smtClean="0"/>
              <a:t>(IASB)</a:t>
            </a:r>
          </a:p>
          <a:p>
            <a:pPr lvl="1">
              <a:lnSpc>
                <a:spcPct val="90000"/>
              </a:lnSpc>
            </a:pPr>
            <a:r>
              <a:rPr lang="en-US" sz="1900" dirty="0">
                <a:hlinkClick r:id="rId12"/>
              </a:rPr>
              <a:t>http://</a:t>
            </a:r>
            <a:r>
              <a:rPr lang="en-US" sz="1900" dirty="0" smtClean="0">
                <a:hlinkClick r:id="rId12"/>
              </a:rPr>
              <a:t>www.aicpa.org/BecomeACPA/CPAExam/ForCandidates/FAQ/Pages/IFRS_FAQs.aspx</a:t>
            </a:r>
            <a:r>
              <a:rPr lang="en-US" sz="1900" dirty="0" smtClean="0"/>
              <a:t> (AICPA) </a:t>
            </a:r>
          </a:p>
          <a:p>
            <a:pPr lvl="1">
              <a:lnSpc>
                <a:spcPct val="90000"/>
              </a:lnSpc>
            </a:pPr>
            <a:r>
              <a:rPr lang="en-US" sz="1900" dirty="0">
                <a:hlinkClick r:id="rId13"/>
              </a:rPr>
              <a:t>http://www.iaaer.org/resources</a:t>
            </a:r>
            <a:r>
              <a:rPr lang="en-US" sz="1900" dirty="0" smtClean="0">
                <a:hlinkClick r:id="rId13"/>
              </a:rPr>
              <a:t>/</a:t>
            </a:r>
            <a:r>
              <a:rPr lang="en-US" sz="1900" dirty="0" smtClean="0"/>
              <a:t> (IAAER)</a:t>
            </a:r>
          </a:p>
        </p:txBody>
      </p:sp>
      <p:sp>
        <p:nvSpPr>
          <p:cNvPr id="25602" name="Rectangle 2"/>
          <p:cNvSpPr>
            <a:spLocks noGrp="1" noChangeArrowheads="1"/>
          </p:cNvSpPr>
          <p:nvPr>
            <p:ph type="title"/>
          </p:nvPr>
        </p:nvSpPr>
        <p:spPr>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3600" dirty="0"/>
              <a:t>Where to Get More Information</a:t>
            </a:r>
            <a:r>
              <a:rPr lang="en-US" sz="4000" dirty="0" smtClean="0"/>
              <a:t>- </a:t>
            </a:r>
            <a:r>
              <a:rPr lang="en-US" sz="4000" dirty="0"/>
              <a:t>websites </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anim calcmode="lin" valueType="num">
                                      <p:cBhvr>
                                        <p:cTn id="1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anim calcmode="lin" valueType="num">
                                      <p:cBhvr>
                                        <p:cTn id="23"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1000"/>
                                        <p:tgtEl>
                                          <p:spTgt spid="25603">
                                            <p:txEl>
                                              <p:pRg st="4" end="4"/>
                                            </p:txEl>
                                          </p:spTgt>
                                        </p:tgtEl>
                                      </p:cBhvr>
                                    </p:animEffect>
                                    <p:anim calcmode="lin" valueType="num">
                                      <p:cBhvr>
                                        <p:cTn id="28"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560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1000"/>
                                        <p:tgtEl>
                                          <p:spTgt spid="25603">
                                            <p:txEl>
                                              <p:pRg st="5" end="5"/>
                                            </p:txEl>
                                          </p:spTgt>
                                        </p:tgtEl>
                                      </p:cBhvr>
                                    </p:animEffect>
                                    <p:anim calcmode="lin" valueType="num">
                                      <p:cBhvr>
                                        <p:cTn id="33"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5603">
                                            <p:txEl>
                                              <p:pRg st="6" end="6"/>
                                            </p:txEl>
                                          </p:spTgt>
                                        </p:tgtEl>
                                        <p:attrNameLst>
                                          <p:attrName>style.visibility</p:attrName>
                                        </p:attrNameLst>
                                      </p:cBhvr>
                                      <p:to>
                                        <p:strVal val="visible"/>
                                      </p:to>
                                    </p:set>
                                    <p:animEffect transition="in" filter="fade">
                                      <p:cBhvr>
                                        <p:cTn id="39" dur="1000"/>
                                        <p:tgtEl>
                                          <p:spTgt spid="25603">
                                            <p:txEl>
                                              <p:pRg st="6" end="6"/>
                                            </p:txEl>
                                          </p:spTgt>
                                        </p:tgtEl>
                                      </p:cBhvr>
                                    </p:animEffect>
                                    <p:anim calcmode="lin" valueType="num">
                                      <p:cBhvr>
                                        <p:cTn id="40"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560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603">
                                            <p:txEl>
                                              <p:pRg st="7" end="7"/>
                                            </p:txEl>
                                          </p:spTgt>
                                        </p:tgtEl>
                                        <p:attrNameLst>
                                          <p:attrName>style.visibility</p:attrName>
                                        </p:attrNameLst>
                                      </p:cBhvr>
                                      <p:to>
                                        <p:strVal val="visible"/>
                                      </p:to>
                                    </p:set>
                                    <p:animEffect transition="in" filter="fade">
                                      <p:cBhvr>
                                        <p:cTn id="44" dur="1000"/>
                                        <p:tgtEl>
                                          <p:spTgt spid="25603">
                                            <p:txEl>
                                              <p:pRg st="7" end="7"/>
                                            </p:txEl>
                                          </p:spTgt>
                                        </p:tgtEl>
                                      </p:cBhvr>
                                    </p:animEffect>
                                    <p:anim calcmode="lin" valueType="num">
                                      <p:cBhvr>
                                        <p:cTn id="45"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603">
                                            <p:txEl>
                                              <p:pRg st="8" end="8"/>
                                            </p:txEl>
                                          </p:spTgt>
                                        </p:tgtEl>
                                        <p:attrNameLst>
                                          <p:attrName>style.visibility</p:attrName>
                                        </p:attrNameLst>
                                      </p:cBhvr>
                                      <p:to>
                                        <p:strVal val="visible"/>
                                      </p:to>
                                    </p:set>
                                    <p:animEffect transition="in" filter="fade">
                                      <p:cBhvr>
                                        <p:cTn id="49" dur="1000"/>
                                        <p:tgtEl>
                                          <p:spTgt spid="25603">
                                            <p:txEl>
                                              <p:pRg st="8" end="8"/>
                                            </p:txEl>
                                          </p:spTgt>
                                        </p:tgtEl>
                                      </p:cBhvr>
                                    </p:animEffect>
                                    <p:anim calcmode="lin" valueType="num">
                                      <p:cBhvr>
                                        <p:cTn id="50"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560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603">
                                            <p:txEl>
                                              <p:pRg st="9" end="9"/>
                                            </p:txEl>
                                          </p:spTgt>
                                        </p:tgtEl>
                                        <p:attrNameLst>
                                          <p:attrName>style.visibility</p:attrName>
                                        </p:attrNameLst>
                                      </p:cBhvr>
                                      <p:to>
                                        <p:strVal val="visible"/>
                                      </p:to>
                                    </p:set>
                                    <p:animEffect transition="in" filter="fade">
                                      <p:cBhvr>
                                        <p:cTn id="54" dur="1000"/>
                                        <p:tgtEl>
                                          <p:spTgt spid="25603">
                                            <p:txEl>
                                              <p:pRg st="9" end="9"/>
                                            </p:txEl>
                                          </p:spTgt>
                                        </p:tgtEl>
                                      </p:cBhvr>
                                    </p:animEffect>
                                    <p:anim calcmode="lin" valueType="num">
                                      <p:cBhvr>
                                        <p:cTn id="55" dur="10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2560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5603">
                                            <p:txEl>
                                              <p:pRg st="10" end="10"/>
                                            </p:txEl>
                                          </p:spTgt>
                                        </p:tgtEl>
                                        <p:attrNameLst>
                                          <p:attrName>style.visibility</p:attrName>
                                        </p:attrNameLst>
                                      </p:cBhvr>
                                      <p:to>
                                        <p:strVal val="visible"/>
                                      </p:to>
                                    </p:set>
                                    <p:animEffect transition="in" filter="fade">
                                      <p:cBhvr>
                                        <p:cTn id="59" dur="1000"/>
                                        <p:tgtEl>
                                          <p:spTgt spid="25603">
                                            <p:txEl>
                                              <p:pRg st="10" end="10"/>
                                            </p:txEl>
                                          </p:spTgt>
                                        </p:tgtEl>
                                      </p:cBhvr>
                                    </p:animEffect>
                                    <p:anim calcmode="lin" valueType="num">
                                      <p:cBhvr>
                                        <p:cTn id="60" dur="10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2560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5800" y="2133600"/>
            <a:ext cx="7772400" cy="4038600"/>
          </a:xfrm>
          <a:noFill/>
        </p:spPr>
        <p:txBody>
          <a:bodyPr>
            <a:normAutofit fontScale="92500" lnSpcReduction="10000"/>
          </a:bodyPr>
          <a:lstStyle/>
          <a:p>
            <a:pPr>
              <a:lnSpc>
                <a:spcPct val="80000"/>
              </a:lnSpc>
            </a:pPr>
            <a:r>
              <a:rPr lang="en-US" sz="2400" dirty="0" smtClean="0"/>
              <a:t>Case Books</a:t>
            </a:r>
          </a:p>
          <a:p>
            <a:pPr lvl="1">
              <a:lnSpc>
                <a:spcPct val="80000"/>
              </a:lnSpc>
            </a:pPr>
            <a:r>
              <a:rPr lang="en-US" sz="2000" i="1" dirty="0" smtClean="0"/>
              <a:t>International Accounting: A Case Approach  </a:t>
            </a:r>
            <a:r>
              <a:rPr lang="en-US" sz="2000" dirty="0" smtClean="0"/>
              <a:t>edited by </a:t>
            </a:r>
            <a:r>
              <a:rPr lang="en-US" sz="2000" dirty="0" err="1" smtClean="0"/>
              <a:t>Schweikart</a:t>
            </a:r>
            <a:r>
              <a:rPr lang="en-US" sz="2000" dirty="0" smtClean="0"/>
              <a:t>, Gray and Roberts,   McGraw-Hill</a:t>
            </a:r>
          </a:p>
          <a:p>
            <a:pPr lvl="1">
              <a:lnSpc>
                <a:spcPct val="80000"/>
              </a:lnSpc>
            </a:pPr>
            <a:endParaRPr lang="en-US" sz="2000" dirty="0" smtClean="0"/>
          </a:p>
          <a:p>
            <a:pPr>
              <a:lnSpc>
                <a:spcPct val="80000"/>
              </a:lnSpc>
            </a:pPr>
            <a:r>
              <a:rPr lang="en-US" sz="2400" dirty="0" smtClean="0"/>
              <a:t>Cases- Journals</a:t>
            </a:r>
          </a:p>
          <a:p>
            <a:pPr lvl="1">
              <a:lnSpc>
                <a:spcPct val="80000"/>
              </a:lnSpc>
            </a:pPr>
            <a:r>
              <a:rPr lang="en-US" sz="2000" dirty="0" smtClean="0"/>
              <a:t>Issues in Accounting Education: (November 2007, vol. 22, no. 4)</a:t>
            </a:r>
          </a:p>
          <a:p>
            <a:pPr lvl="1">
              <a:lnSpc>
                <a:spcPct val="80000"/>
              </a:lnSpc>
            </a:pPr>
            <a:endParaRPr lang="en-US" sz="2000" dirty="0" smtClean="0"/>
          </a:p>
          <a:p>
            <a:pPr>
              <a:lnSpc>
                <a:spcPct val="80000"/>
              </a:lnSpc>
            </a:pPr>
            <a:r>
              <a:rPr lang="en-US" sz="2400" dirty="0" smtClean="0"/>
              <a:t>Cases - </a:t>
            </a:r>
            <a:r>
              <a:rPr lang="en-US" dirty="0" smtClean="0"/>
              <a:t>websites</a:t>
            </a:r>
          </a:p>
          <a:p>
            <a:pPr lvl="1">
              <a:lnSpc>
                <a:spcPct val="80000"/>
              </a:lnSpc>
            </a:pPr>
            <a:r>
              <a:rPr lang="en-US" dirty="0" smtClean="0">
                <a:hlinkClick r:id="rId2"/>
              </a:rPr>
              <a:t>http</a:t>
            </a:r>
            <a:r>
              <a:rPr lang="en-US" dirty="0">
                <a:hlinkClick r:id="rId2"/>
              </a:rPr>
              <a:t>://</a:t>
            </a:r>
            <a:r>
              <a:rPr lang="en-US" dirty="0" smtClean="0">
                <a:hlinkClick r:id="rId2"/>
              </a:rPr>
              <a:t>www.ifrs.com/overview/financial_listing.html(AICPA)</a:t>
            </a:r>
            <a:endParaRPr lang="en-US" dirty="0"/>
          </a:p>
          <a:p>
            <a:pPr lvl="1">
              <a:lnSpc>
                <a:spcPct val="80000"/>
              </a:lnSpc>
            </a:pPr>
            <a:r>
              <a:rPr lang="en-US" dirty="0" smtClean="0"/>
              <a:t>Accounting firms’ websites</a:t>
            </a:r>
          </a:p>
          <a:p>
            <a:pPr>
              <a:lnSpc>
                <a:spcPct val="80000"/>
              </a:lnSpc>
            </a:pPr>
            <a:endParaRPr lang="en-US" dirty="0" smtClean="0"/>
          </a:p>
          <a:p>
            <a:pPr>
              <a:lnSpc>
                <a:spcPct val="80000"/>
              </a:lnSpc>
            </a:pPr>
            <a:r>
              <a:rPr lang="en-US" u="sng" dirty="0" smtClean="0">
                <a:hlinkClick r:id="rId3"/>
              </a:rPr>
              <a:t>Cases –humans</a:t>
            </a:r>
          </a:p>
          <a:p>
            <a:pPr lvl="1">
              <a:lnSpc>
                <a:spcPct val="80000"/>
              </a:lnSpc>
            </a:pPr>
            <a:r>
              <a:rPr lang="en-US" sz="2200" u="sng" dirty="0" smtClean="0">
                <a:hlinkClick r:id="rId3"/>
              </a:rPr>
              <a:t>Isabel Wang: wang@bus.msu.edu</a:t>
            </a:r>
            <a:r>
              <a:rPr lang="en-US" sz="2200" u="sng" dirty="0" smtClean="0">
                <a:hlinkClick r:id="rId3"/>
              </a:rPr>
              <a:t>; </a:t>
            </a:r>
            <a:endParaRPr lang="en-US" sz="2200" u="sng" dirty="0" smtClean="0">
              <a:hlinkClick r:id="rId3"/>
            </a:endParaRPr>
          </a:p>
          <a:p>
            <a:pPr lvl="1">
              <a:lnSpc>
                <a:spcPct val="80000"/>
              </a:lnSpc>
            </a:pPr>
            <a:r>
              <a:rPr lang="en-US" sz="2200" u="sng" dirty="0" smtClean="0">
                <a:hlinkClick r:id="rId3"/>
              </a:rPr>
              <a:t>Sue </a:t>
            </a:r>
            <a:r>
              <a:rPr lang="en-US" sz="2200" u="sng" dirty="0" err="1" smtClean="0">
                <a:hlinkClick r:id="rId3"/>
              </a:rPr>
              <a:t>Haka</a:t>
            </a:r>
            <a:r>
              <a:rPr lang="en-US" sz="2200" u="sng" dirty="0" smtClean="0">
                <a:hlinkClick r:id="rId3"/>
              </a:rPr>
              <a:t>: suehaka@msu.edu</a:t>
            </a:r>
            <a:endParaRPr lang="en-US" sz="2200" u="sng" dirty="0" smtClean="0"/>
          </a:p>
          <a:p>
            <a:pPr>
              <a:lnSpc>
                <a:spcPct val="80000"/>
              </a:lnSpc>
            </a:pPr>
            <a:endParaRPr lang="en-US" sz="2400" dirty="0" smtClean="0"/>
          </a:p>
        </p:txBody>
      </p:sp>
      <p:sp>
        <p:nvSpPr>
          <p:cNvPr id="26626" name="Rectangle 2"/>
          <p:cNvSpPr>
            <a:spLocks noGrp="1" noChangeArrowheads="1"/>
          </p:cNvSpPr>
          <p:nvPr>
            <p:ph type="title"/>
          </p:nvPr>
        </p:nvSpPr>
        <p:spPr>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a:t>Where to Get More Information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1000"/>
                                        <p:tgtEl>
                                          <p:spTgt spid="26627">
                                            <p:txEl>
                                              <p:pRg st="1" end="1"/>
                                            </p:txEl>
                                          </p:spTgt>
                                        </p:tgtEl>
                                      </p:cBhvr>
                                    </p:animEffect>
                                    <p:anim calcmode="lin" valueType="num">
                                      <p:cBhvr>
                                        <p:cTn id="13"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Effect transition="in" filter="fade">
                                      <p:cBhvr>
                                        <p:cTn id="19" dur="1000"/>
                                        <p:tgtEl>
                                          <p:spTgt spid="26627">
                                            <p:txEl>
                                              <p:pRg st="3" end="3"/>
                                            </p:txEl>
                                          </p:spTgt>
                                        </p:tgtEl>
                                      </p:cBhvr>
                                    </p:animEffect>
                                    <p:anim calcmode="lin" valueType="num">
                                      <p:cBhvr>
                                        <p:cTn id="20"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662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627">
                                            <p:txEl>
                                              <p:pRg st="4" end="4"/>
                                            </p:txEl>
                                          </p:spTgt>
                                        </p:tgtEl>
                                        <p:attrNameLst>
                                          <p:attrName>style.visibility</p:attrName>
                                        </p:attrNameLst>
                                      </p:cBhvr>
                                      <p:to>
                                        <p:strVal val="visible"/>
                                      </p:to>
                                    </p:set>
                                    <p:animEffect transition="in" filter="fade">
                                      <p:cBhvr>
                                        <p:cTn id="24" dur="1000"/>
                                        <p:tgtEl>
                                          <p:spTgt spid="26627">
                                            <p:txEl>
                                              <p:pRg st="4" end="4"/>
                                            </p:txEl>
                                          </p:spTgt>
                                        </p:tgtEl>
                                      </p:cBhvr>
                                    </p:animEffect>
                                    <p:anim calcmode="lin" valueType="num">
                                      <p:cBhvr>
                                        <p:cTn id="2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fade">
                                      <p:cBhvr>
                                        <p:cTn id="31" dur="1000"/>
                                        <p:tgtEl>
                                          <p:spTgt spid="26627">
                                            <p:txEl>
                                              <p:pRg st="6" end="6"/>
                                            </p:txEl>
                                          </p:spTgt>
                                        </p:tgtEl>
                                      </p:cBhvr>
                                    </p:animEffect>
                                    <p:anim calcmode="lin" valueType="num">
                                      <p:cBhvr>
                                        <p:cTn id="32"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6627">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627">
                                            <p:txEl>
                                              <p:pRg st="7" end="7"/>
                                            </p:txEl>
                                          </p:spTgt>
                                        </p:tgtEl>
                                        <p:attrNameLst>
                                          <p:attrName>style.visibility</p:attrName>
                                        </p:attrNameLst>
                                      </p:cBhvr>
                                      <p:to>
                                        <p:strVal val="visible"/>
                                      </p:to>
                                    </p:set>
                                    <p:animEffect transition="in" filter="fade">
                                      <p:cBhvr>
                                        <p:cTn id="36" dur="1000"/>
                                        <p:tgtEl>
                                          <p:spTgt spid="26627">
                                            <p:txEl>
                                              <p:pRg st="7" end="7"/>
                                            </p:txEl>
                                          </p:spTgt>
                                        </p:tgtEl>
                                      </p:cBhvr>
                                    </p:animEffect>
                                    <p:anim calcmode="lin" valueType="num">
                                      <p:cBhvr>
                                        <p:cTn id="37"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6627">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627">
                                            <p:txEl>
                                              <p:pRg st="8" end="8"/>
                                            </p:txEl>
                                          </p:spTgt>
                                        </p:tgtEl>
                                        <p:attrNameLst>
                                          <p:attrName>style.visibility</p:attrName>
                                        </p:attrNameLst>
                                      </p:cBhvr>
                                      <p:to>
                                        <p:strVal val="visible"/>
                                      </p:to>
                                    </p:set>
                                    <p:animEffect transition="in" filter="fade">
                                      <p:cBhvr>
                                        <p:cTn id="41" dur="1000"/>
                                        <p:tgtEl>
                                          <p:spTgt spid="26627">
                                            <p:txEl>
                                              <p:pRg st="8" end="8"/>
                                            </p:txEl>
                                          </p:spTgt>
                                        </p:tgtEl>
                                      </p:cBhvr>
                                    </p:animEffect>
                                    <p:anim calcmode="lin" valueType="num">
                                      <p:cBhvr>
                                        <p:cTn id="42" dur="10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662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627">
                                            <p:txEl>
                                              <p:pRg st="10" end="10"/>
                                            </p:txEl>
                                          </p:spTgt>
                                        </p:tgtEl>
                                        <p:attrNameLst>
                                          <p:attrName>style.visibility</p:attrName>
                                        </p:attrNameLst>
                                      </p:cBhvr>
                                      <p:to>
                                        <p:strVal val="visible"/>
                                      </p:to>
                                    </p:set>
                                    <p:animEffect transition="in" filter="fade">
                                      <p:cBhvr>
                                        <p:cTn id="48" dur="1000"/>
                                        <p:tgtEl>
                                          <p:spTgt spid="26627">
                                            <p:txEl>
                                              <p:pRg st="10" end="10"/>
                                            </p:txEl>
                                          </p:spTgt>
                                        </p:tgtEl>
                                      </p:cBhvr>
                                    </p:animEffect>
                                    <p:anim calcmode="lin" valueType="num">
                                      <p:cBhvr>
                                        <p:cTn id="49" dur="10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6627">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627">
                                            <p:txEl>
                                              <p:pRg st="11" end="11"/>
                                            </p:txEl>
                                          </p:spTgt>
                                        </p:tgtEl>
                                        <p:attrNameLst>
                                          <p:attrName>style.visibility</p:attrName>
                                        </p:attrNameLst>
                                      </p:cBhvr>
                                      <p:to>
                                        <p:strVal val="visible"/>
                                      </p:to>
                                    </p:set>
                                    <p:animEffect transition="in" filter="fade">
                                      <p:cBhvr>
                                        <p:cTn id="53" dur="1000"/>
                                        <p:tgtEl>
                                          <p:spTgt spid="26627">
                                            <p:txEl>
                                              <p:pRg st="11" end="11"/>
                                            </p:txEl>
                                          </p:spTgt>
                                        </p:tgtEl>
                                      </p:cBhvr>
                                    </p:animEffect>
                                    <p:anim calcmode="lin" valueType="num">
                                      <p:cBhvr>
                                        <p:cTn id="54" dur="10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26627">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6627">
                                            <p:txEl>
                                              <p:pRg st="12" end="12"/>
                                            </p:txEl>
                                          </p:spTgt>
                                        </p:tgtEl>
                                        <p:attrNameLst>
                                          <p:attrName>style.visibility</p:attrName>
                                        </p:attrNameLst>
                                      </p:cBhvr>
                                      <p:to>
                                        <p:strVal val="visible"/>
                                      </p:to>
                                    </p:set>
                                    <p:animEffect transition="in" filter="fade">
                                      <p:cBhvr>
                                        <p:cTn id="58" dur="1000"/>
                                        <p:tgtEl>
                                          <p:spTgt spid="26627">
                                            <p:txEl>
                                              <p:pRg st="12" end="12"/>
                                            </p:txEl>
                                          </p:spTgt>
                                        </p:tgtEl>
                                      </p:cBhvr>
                                    </p:animEffect>
                                    <p:anim calcmode="lin" valueType="num">
                                      <p:cBhvr>
                                        <p:cTn id="59" dur="1000" fill="hold"/>
                                        <p:tgtEl>
                                          <p:spTgt spid="26627">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2662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20000"/>
                    <a:lumOff val="80000"/>
                  </a:schemeClr>
                </a:solidFill>
              </a:rPr>
              <a:t>Environmental Factors Leading to Accounting Diversity</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872067" y="2286000"/>
            <a:ext cx="7408333" cy="3840163"/>
          </a:xfrm>
        </p:spPr>
        <p:txBody>
          <a:bodyPr>
            <a:normAutofit fontScale="92500" lnSpcReduction="20000"/>
          </a:bodyPr>
          <a:lstStyle/>
          <a:p>
            <a:r>
              <a:rPr lang="en-US" b="1" i="1" dirty="0" smtClean="0">
                <a:latin typeface="Arial"/>
              </a:rPr>
              <a:t>Inflation</a:t>
            </a:r>
          </a:p>
          <a:p>
            <a:pPr lvl="1"/>
            <a:r>
              <a:rPr lang="en-US" dirty="0" smtClean="0">
                <a:latin typeface="Arial"/>
              </a:rPr>
              <a:t>Some countries have historically high rates of inflation.</a:t>
            </a:r>
          </a:p>
          <a:p>
            <a:pPr lvl="1"/>
            <a:r>
              <a:rPr lang="en-US" dirty="0" smtClean="0">
                <a:latin typeface="Arial"/>
              </a:rPr>
              <a:t>Accounting in these countries often requires adjustments to offset the impact of inflation.</a:t>
            </a:r>
          </a:p>
          <a:p>
            <a:pPr lvl="1"/>
            <a:r>
              <a:rPr lang="en-US" dirty="0" smtClean="0">
                <a:latin typeface="Arial"/>
              </a:rPr>
              <a:t>This is common in Latin American countries.</a:t>
            </a:r>
          </a:p>
          <a:p>
            <a:pPr lvl="1"/>
            <a:r>
              <a:rPr lang="en-US" dirty="0" smtClean="0">
                <a:latin typeface="Arial"/>
              </a:rPr>
              <a:t>Given extended periods of low inflation in the U.S., inflation accounting is not required.</a:t>
            </a:r>
          </a:p>
          <a:p>
            <a:r>
              <a:rPr lang="en-US" b="1" i="1" dirty="0" smtClean="0">
                <a:latin typeface="Arial"/>
              </a:rPr>
              <a:t>Political and economic ties</a:t>
            </a:r>
          </a:p>
          <a:p>
            <a:pPr lvl="1"/>
            <a:r>
              <a:rPr lang="en-US" dirty="0" smtClean="0">
                <a:latin typeface="Arial"/>
              </a:rPr>
              <a:t>These linkages tend to make information sharing easier.</a:t>
            </a:r>
          </a:p>
          <a:p>
            <a:pPr lvl="1"/>
            <a:r>
              <a:rPr lang="en-US" dirty="0" smtClean="0">
                <a:latin typeface="Arial"/>
              </a:rPr>
              <a:t>Nations that share ties often have similar accounting systems, such as France and former colonies in western Africa.</a:t>
            </a:r>
          </a:p>
          <a:p>
            <a:endParaRPr lang="en-US" dirty="0"/>
          </a:p>
        </p:txBody>
      </p:sp>
    </p:spTree>
    <p:extLst>
      <p:ext uri="{BB962C8B-B14F-4D97-AF65-F5344CB8AC3E}">
        <p14:creationId xmlns:p14="http://schemas.microsoft.com/office/powerpoint/2010/main" val="5168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Environmental Factors Leading to Accounting Diversity</a:t>
            </a:r>
            <a:endParaRPr lang="en-US" dirty="0">
              <a:solidFill>
                <a:schemeClr val="bg1"/>
              </a:solidFill>
            </a:endParaRPr>
          </a:p>
        </p:txBody>
      </p:sp>
      <p:sp>
        <p:nvSpPr>
          <p:cNvPr id="3" name="Content Placeholder 2"/>
          <p:cNvSpPr>
            <a:spLocks noGrp="1"/>
          </p:cNvSpPr>
          <p:nvPr>
            <p:ph idx="1"/>
          </p:nvPr>
        </p:nvSpPr>
        <p:spPr>
          <a:xfrm>
            <a:off x="872067" y="2133600"/>
            <a:ext cx="7408333" cy="4191000"/>
          </a:xfrm>
        </p:spPr>
        <p:txBody>
          <a:bodyPr>
            <a:normAutofit fontScale="85000" lnSpcReduction="20000"/>
          </a:bodyPr>
          <a:lstStyle/>
          <a:p>
            <a:r>
              <a:rPr lang="en-US" b="1" i="1" dirty="0" smtClean="0">
                <a:latin typeface="Arial"/>
              </a:rPr>
              <a:t>Taxation</a:t>
            </a:r>
          </a:p>
          <a:p>
            <a:pPr lvl="1"/>
            <a:r>
              <a:rPr lang="en-US" dirty="0" smtClean="0">
                <a:latin typeface="Arial"/>
              </a:rPr>
              <a:t>U.S.--taxable income and book income are generally quite different.</a:t>
            </a:r>
          </a:p>
          <a:p>
            <a:pPr lvl="1"/>
            <a:r>
              <a:rPr lang="en-US" dirty="0" smtClean="0">
                <a:latin typeface="Arial"/>
              </a:rPr>
              <a:t>Germany--rules governing taxable and book income tend to be the same, which generally results in more conservative accounting.</a:t>
            </a:r>
          </a:p>
          <a:p>
            <a:pPr lvl="1"/>
            <a:r>
              <a:rPr lang="en-US" dirty="0" smtClean="0">
                <a:latin typeface="Arial"/>
              </a:rPr>
              <a:t>Deferred taxes are less of an issue in code law countries.</a:t>
            </a:r>
          </a:p>
          <a:p>
            <a:r>
              <a:rPr lang="en-US" b="1" i="1" dirty="0" smtClean="0">
                <a:latin typeface="Arial"/>
              </a:rPr>
              <a:t>Providers of financing</a:t>
            </a:r>
          </a:p>
          <a:p>
            <a:pPr lvl="1"/>
            <a:r>
              <a:rPr lang="en-US" dirty="0" smtClean="0">
                <a:latin typeface="Arial"/>
              </a:rPr>
              <a:t>In many countries major sources of capital are families, banks, and the government.</a:t>
            </a:r>
          </a:p>
          <a:p>
            <a:pPr lvl="1"/>
            <a:r>
              <a:rPr lang="en-US" dirty="0" smtClean="0">
                <a:latin typeface="Arial"/>
              </a:rPr>
              <a:t>Accounting and disclosure in those countries tend to be less important.</a:t>
            </a:r>
          </a:p>
          <a:p>
            <a:pPr lvl="1"/>
            <a:r>
              <a:rPr lang="en-US" dirty="0" smtClean="0">
                <a:latin typeface="Arial"/>
              </a:rPr>
              <a:t>In the U.S. and UK the providers of financing are diverse shareholders, so accounting and disclosure are more important.</a:t>
            </a:r>
          </a:p>
          <a:p>
            <a:endParaRPr lang="en-US" dirty="0"/>
          </a:p>
        </p:txBody>
      </p:sp>
    </p:spTree>
    <p:extLst>
      <p:ext uri="{BB962C8B-B14F-4D97-AF65-F5344CB8AC3E}">
        <p14:creationId xmlns:p14="http://schemas.microsoft.com/office/powerpoint/2010/main" val="35503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Environmental Factors Leading to Accounting Diversity</a:t>
            </a:r>
            <a:endParaRPr lang="en-US" dirty="0">
              <a:solidFill>
                <a:schemeClr val="bg1"/>
              </a:solidFill>
            </a:endParaRPr>
          </a:p>
        </p:txBody>
      </p:sp>
      <p:sp>
        <p:nvSpPr>
          <p:cNvPr id="3" name="Content Placeholder 2"/>
          <p:cNvSpPr>
            <a:spLocks noGrp="1"/>
          </p:cNvSpPr>
          <p:nvPr>
            <p:ph idx="1"/>
          </p:nvPr>
        </p:nvSpPr>
        <p:spPr>
          <a:xfrm>
            <a:off x="872067" y="2057400"/>
            <a:ext cx="7408333" cy="4068763"/>
          </a:xfrm>
        </p:spPr>
        <p:txBody>
          <a:bodyPr>
            <a:normAutofit fontScale="85000" lnSpcReduction="20000"/>
          </a:bodyPr>
          <a:lstStyle/>
          <a:p>
            <a:r>
              <a:rPr lang="en-US" b="1" i="1" dirty="0" smtClean="0">
                <a:latin typeface="Arial"/>
              </a:rPr>
              <a:t>Legal systems --Common law</a:t>
            </a:r>
            <a:endParaRPr lang="en-US" dirty="0" smtClean="0">
              <a:latin typeface="Arial"/>
            </a:endParaRPr>
          </a:p>
          <a:p>
            <a:pPr lvl="1"/>
            <a:r>
              <a:rPr lang="en-US" dirty="0" smtClean="0">
                <a:latin typeface="Arial"/>
              </a:rPr>
              <a:t>Has relatively fewer statutes and more interpretation by courts to apply laws to specific situations</a:t>
            </a:r>
          </a:p>
          <a:p>
            <a:pPr lvl="1"/>
            <a:r>
              <a:rPr lang="en-US" dirty="0" smtClean="0">
                <a:latin typeface="Arial"/>
              </a:rPr>
              <a:t>Leads to the creation of precedents or case law</a:t>
            </a:r>
          </a:p>
          <a:p>
            <a:pPr lvl="1"/>
            <a:r>
              <a:rPr lang="en-US" dirty="0" smtClean="0">
                <a:latin typeface="Arial"/>
              </a:rPr>
              <a:t>Found most often in Great Britain and other English-speaking countries</a:t>
            </a:r>
          </a:p>
          <a:p>
            <a:pPr lvl="1"/>
            <a:r>
              <a:rPr lang="en-US" dirty="0" smtClean="0">
                <a:latin typeface="Arial"/>
              </a:rPr>
              <a:t>The source of accounting rules tends to be non-governmental organizations.</a:t>
            </a:r>
          </a:p>
          <a:p>
            <a:r>
              <a:rPr lang="en-US" b="1" i="1" dirty="0" smtClean="0">
                <a:latin typeface="Arial"/>
              </a:rPr>
              <a:t>Legal systems --Code law</a:t>
            </a:r>
            <a:endParaRPr lang="en-US" dirty="0" smtClean="0">
              <a:latin typeface="Arial"/>
            </a:endParaRPr>
          </a:p>
          <a:p>
            <a:pPr lvl="1"/>
            <a:r>
              <a:rPr lang="en-US" dirty="0" smtClean="0">
                <a:latin typeface="Arial"/>
              </a:rPr>
              <a:t>Characterized by relatively more statutes </a:t>
            </a:r>
          </a:p>
          <a:p>
            <a:pPr lvl="1"/>
            <a:r>
              <a:rPr lang="en-US" dirty="0" smtClean="0">
                <a:latin typeface="Arial"/>
              </a:rPr>
              <a:t>Found more often in non English-speaking countries</a:t>
            </a:r>
          </a:p>
          <a:p>
            <a:pPr lvl="1"/>
            <a:r>
              <a:rPr lang="en-US" dirty="0" smtClean="0">
                <a:latin typeface="Arial"/>
              </a:rPr>
              <a:t>Accounting rules in these countries tend to be legislated (i.e., the source is the government).</a:t>
            </a:r>
          </a:p>
          <a:p>
            <a:pPr lvl="1"/>
            <a:r>
              <a:rPr lang="en-US" dirty="0" smtClean="0">
                <a:latin typeface="Arial"/>
              </a:rPr>
              <a:t>Less specific, so other sources needed to provide guidance</a:t>
            </a:r>
          </a:p>
          <a:p>
            <a:endParaRPr lang="en-US" dirty="0"/>
          </a:p>
        </p:txBody>
      </p:sp>
    </p:spTree>
    <p:extLst>
      <p:ext uri="{BB962C8B-B14F-4D97-AF65-F5344CB8AC3E}">
        <p14:creationId xmlns:p14="http://schemas.microsoft.com/office/powerpoint/2010/main" val="38336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419600"/>
          </a:xfrm>
        </p:spPr>
        <p:txBody>
          <a:bodyPr>
            <a:normAutofit lnSpcReduction="10000"/>
          </a:bodyPr>
          <a:lstStyle/>
          <a:p>
            <a:r>
              <a:rPr lang="en-US" sz="2400" i="1" dirty="0" smtClean="0">
                <a:latin typeface="Arial"/>
              </a:rPr>
              <a:t>Form 20-F</a:t>
            </a:r>
          </a:p>
          <a:p>
            <a:pPr lvl="1"/>
            <a:r>
              <a:rPr lang="en-US" sz="2200" dirty="0" smtClean="0">
                <a:latin typeface="Arial"/>
              </a:rPr>
              <a:t>Required by the SEC for companies using non-U.S. GAAP</a:t>
            </a:r>
          </a:p>
          <a:p>
            <a:pPr lvl="1"/>
            <a:r>
              <a:rPr lang="en-US" dirty="0" smtClean="0">
                <a:latin typeface="Arial"/>
              </a:rPr>
              <a:t>Reconciles net income and stockholders’ equity </a:t>
            </a:r>
            <a:r>
              <a:rPr lang="en-US" i="1" dirty="0" smtClean="0">
                <a:latin typeface="Arial"/>
              </a:rPr>
              <a:t>from the other GAAP to U.S. GAAP</a:t>
            </a:r>
          </a:p>
          <a:p>
            <a:r>
              <a:rPr lang="en-US" sz="2400" dirty="0" smtClean="0"/>
              <a:t>Compliance Week (2007): Denis </a:t>
            </a:r>
            <a:r>
              <a:rPr lang="en-US" sz="2400" dirty="0" err="1" smtClean="0"/>
              <a:t>Duverne</a:t>
            </a:r>
            <a:r>
              <a:rPr lang="en-US" sz="2400" dirty="0" smtClean="0"/>
              <a:t>, chief financial officer of AXA Group, estimated that his company would save </a:t>
            </a:r>
            <a:r>
              <a:rPr lang="en-US" sz="2400" dirty="0" smtClean="0">
                <a:solidFill>
                  <a:srgbClr val="FF0000"/>
                </a:solidFill>
              </a:rPr>
              <a:t>$25 million </a:t>
            </a:r>
            <a:r>
              <a:rPr lang="en-US" sz="2400" dirty="0" smtClean="0"/>
              <a:t>if the reconciliation requirement is dropped. William </a:t>
            </a:r>
            <a:r>
              <a:rPr lang="en-US" sz="2400" dirty="0" err="1" smtClean="0"/>
              <a:t>Widdowson</a:t>
            </a:r>
            <a:r>
              <a:rPr lang="en-US" sz="2400" dirty="0" smtClean="0"/>
              <a:t>, head of group accounting policy at UBS, said the reconciliation adds </a:t>
            </a:r>
            <a:r>
              <a:rPr lang="en-US" sz="2400" dirty="0" smtClean="0">
                <a:solidFill>
                  <a:srgbClr val="FF0000"/>
                </a:solidFill>
              </a:rPr>
              <a:t>30 pages </a:t>
            </a:r>
            <a:r>
              <a:rPr lang="en-US" sz="2400" dirty="0" smtClean="0"/>
              <a:t>to the Swiss bank’s filing, contributing to the problem of “information overload.” </a:t>
            </a:r>
          </a:p>
        </p:txBody>
      </p:sp>
      <p:sp>
        <p:nvSpPr>
          <p:cNvPr id="2" name="Title 1"/>
          <p:cNvSpPr>
            <a:spLocks noGrp="1"/>
          </p:cNvSpPr>
          <p:nvPr>
            <p:ph type="title"/>
          </p:nvPr>
        </p:nvSpPr>
        <p:spPr>
          <a:xfrm>
            <a:off x="762000" y="381000"/>
            <a:ext cx="7759700" cy="762000"/>
          </a:xfrm>
        </p:spPr>
        <p:txBody>
          <a:bodyPr/>
          <a:lstStyle/>
          <a:p>
            <a:r>
              <a:rPr lang="en-US" sz="4000" dirty="0" smtClean="0">
                <a:solidFill>
                  <a:schemeClr val="bg1"/>
                </a:solidFill>
              </a:rPr>
              <a:t>Dealing with Accounting Diversity</a:t>
            </a:r>
            <a:endParaRPr lang="en-US" dirty="0">
              <a:solidFill>
                <a:schemeClr val="bg1"/>
              </a:solidFill>
            </a:endParaRPr>
          </a:p>
        </p:txBody>
      </p:sp>
    </p:spTree>
    <p:extLst>
      <p:ext uri="{BB962C8B-B14F-4D97-AF65-F5344CB8AC3E}">
        <p14:creationId xmlns:p14="http://schemas.microsoft.com/office/powerpoint/2010/main" val="44436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2338375"/>
              </p:ext>
            </p:extLst>
          </p:nvPr>
        </p:nvGraphicFramePr>
        <p:xfrm>
          <a:off x="990598" y="2438400"/>
          <a:ext cx="6705604" cy="3523805"/>
        </p:xfrm>
        <a:graphic>
          <a:graphicData uri="http://schemas.openxmlformats.org/drawingml/2006/table">
            <a:tbl>
              <a:tblPr/>
              <a:tblGrid>
                <a:gridCol w="1695968"/>
                <a:gridCol w="1252409"/>
                <a:gridCol w="1252409"/>
                <a:gridCol w="1252409"/>
                <a:gridCol w="1252409"/>
              </a:tblGrid>
              <a:tr h="635120">
                <a:tc>
                  <a:txBody>
                    <a:bodyPr/>
                    <a:lstStyle/>
                    <a:p>
                      <a:pPr marL="0" marR="0" algn="ctr">
                        <a:spcBef>
                          <a:spcPts val="0"/>
                        </a:spcBef>
                        <a:spcAft>
                          <a:spcPts val="0"/>
                        </a:spcAft>
                      </a:pPr>
                      <a:endParaRPr lang="en-US" sz="1800" b="1" dirty="0" smtClean="0">
                        <a:solidFill>
                          <a:schemeClr val="tx2"/>
                        </a:solidFill>
                        <a:latin typeface="Times New Roman"/>
                        <a:ea typeface="SimSun"/>
                        <a:cs typeface="Times New Roman"/>
                      </a:endParaRPr>
                    </a:p>
                    <a:p>
                      <a:pPr marL="0" marR="0" algn="ctr">
                        <a:spcBef>
                          <a:spcPts val="0"/>
                        </a:spcBef>
                        <a:spcAft>
                          <a:spcPts val="0"/>
                        </a:spcAft>
                      </a:pPr>
                      <a:r>
                        <a:rPr lang="en-US" sz="1800" b="1" dirty="0" smtClean="0">
                          <a:solidFill>
                            <a:schemeClr val="tx2"/>
                          </a:solidFill>
                          <a:latin typeface="Times New Roman"/>
                          <a:ea typeface="SimSun"/>
                          <a:cs typeface="Times New Roman"/>
                        </a:rPr>
                        <a:t>Year 2007</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Year 2008</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b="1" dirty="0" smtClean="0">
                        <a:solidFill>
                          <a:schemeClr val="tx2"/>
                        </a:solidFill>
                        <a:latin typeface="Times New Roman"/>
                        <a:ea typeface="SimSun"/>
                        <a:cs typeface="Times New Roman"/>
                      </a:endParaRPr>
                    </a:p>
                    <a:p>
                      <a:pPr marL="0" marR="0" algn="ctr">
                        <a:spcBef>
                          <a:spcPts val="0"/>
                        </a:spcBef>
                        <a:spcAft>
                          <a:spcPts val="0"/>
                        </a:spcAft>
                      </a:pPr>
                      <a:r>
                        <a:rPr lang="en-US" sz="1800" b="1" dirty="0" smtClean="0">
                          <a:solidFill>
                            <a:schemeClr val="tx2"/>
                          </a:solidFill>
                          <a:latin typeface="Times New Roman"/>
                          <a:ea typeface="SimSun"/>
                          <a:cs typeface="Times New Roman"/>
                        </a:rPr>
                        <a:t>Total</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725849">
                <a:tc>
                  <a:txBody>
                    <a:bodyPr/>
                    <a:lstStyle/>
                    <a:p>
                      <a:pPr marL="0" marR="0" algn="ctr">
                        <a:spcBef>
                          <a:spcPts val="0"/>
                        </a:spcBef>
                        <a:spcAft>
                          <a:spcPts val="0"/>
                        </a:spcAft>
                      </a:pP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chemeClr val="tx2"/>
                          </a:solidFill>
                          <a:latin typeface="Times New Roman"/>
                          <a:ea typeface="SimSun"/>
                          <a:cs typeface="Times New Roman"/>
                        </a:rPr>
                        <a:t>IFRS</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LOCAL</a:t>
                      </a:r>
                    </a:p>
                    <a:p>
                      <a:pPr marL="0" marR="0" algn="ctr">
                        <a:spcBef>
                          <a:spcPts val="0"/>
                        </a:spcBef>
                        <a:spcAft>
                          <a:spcPts val="0"/>
                        </a:spcAft>
                      </a:pPr>
                      <a:r>
                        <a:rPr lang="en-US" sz="1800" b="1" dirty="0" smtClean="0">
                          <a:solidFill>
                            <a:schemeClr val="tx2"/>
                          </a:solidFill>
                          <a:latin typeface="Times New Roman"/>
                          <a:ea typeface="SimSun"/>
                          <a:cs typeface="Times New Roman"/>
                        </a:rPr>
                        <a:t>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US 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algn="ctr">
                        <a:spcBef>
                          <a:spcPts val="0"/>
                        </a:spcBef>
                        <a:spcAft>
                          <a:spcPts val="0"/>
                        </a:spcAft>
                      </a:pPr>
                      <a:r>
                        <a:rPr lang="en-US" sz="1800" b="1">
                          <a:solidFill>
                            <a:schemeClr val="tx2"/>
                          </a:solidFill>
                          <a:latin typeface="Times New Roman"/>
                          <a:ea typeface="SimSun"/>
                          <a:cs typeface="Times New Roman"/>
                        </a:rPr>
                        <a:t>IFRS</a:t>
                      </a:r>
                      <a:endParaRPr lang="en-US" sz="180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smtClean="0">
                          <a:solidFill>
                            <a:schemeClr val="tx2"/>
                          </a:solidFill>
                          <a:latin typeface="Times New Roman"/>
                          <a:ea typeface="SimSun"/>
                          <a:cs typeface="Times New Roman"/>
                        </a:rPr>
                        <a:t>1</a:t>
                      </a:r>
                      <a:endParaRPr lang="en-US" sz="1800" dirty="0">
                        <a:solidFill>
                          <a:schemeClr val="tx2"/>
                        </a:solidFill>
                        <a:latin typeface="Times New Roman"/>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LOCAL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161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US 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237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243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4126">
                <a:tc>
                  <a:txBody>
                    <a:bodyPr/>
                    <a:lstStyle/>
                    <a:p>
                      <a:pPr marL="0" marR="0" algn="ctr">
                        <a:spcBef>
                          <a:spcPts val="0"/>
                        </a:spcBef>
                        <a:spcAft>
                          <a:spcPts val="0"/>
                        </a:spcAft>
                      </a:pPr>
                      <a:r>
                        <a:rPr lang="en-US" sz="1800" b="1" dirty="0">
                          <a:solidFill>
                            <a:schemeClr val="tx2"/>
                          </a:solidFill>
                          <a:latin typeface="Times New Roman"/>
                          <a:ea typeface="SimSun"/>
                          <a:cs typeface="Times New Roman"/>
                        </a:rPr>
                        <a:t>Total</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246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493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itle 1"/>
          <p:cNvSpPr>
            <a:spLocks noGrp="1"/>
          </p:cNvSpPr>
          <p:nvPr>
            <p:ph type="title"/>
          </p:nvPr>
        </p:nvSpPr>
        <p:spPr>
          <a:xfrm>
            <a:off x="457200" y="609600"/>
            <a:ext cx="8229600" cy="1143000"/>
          </a:xfrm>
        </p:spPr>
        <p:txBody>
          <a:bodyPr>
            <a:normAutofit fontScale="90000"/>
          </a:bodyPr>
          <a:lstStyle/>
          <a:p>
            <a:r>
              <a:rPr lang="en-US" dirty="0" smtClean="0"/>
              <a:t>What Do Cross-listed Firms Choose?</a:t>
            </a:r>
            <a:br>
              <a:rPr lang="en-US" dirty="0" smtClean="0"/>
            </a:br>
            <a:r>
              <a:rPr lang="en-US" dirty="0" smtClean="0"/>
              <a:t>	- Jiang, Petroni, Wang (2010)</a:t>
            </a:r>
            <a:endParaRPr lang="en-US" dirty="0"/>
          </a:p>
        </p:txBody>
      </p:sp>
    </p:spTree>
    <p:extLst>
      <p:ext uri="{BB962C8B-B14F-4D97-AF65-F5344CB8AC3E}">
        <p14:creationId xmlns:p14="http://schemas.microsoft.com/office/powerpoint/2010/main" val="416152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1556968358"/>
              </p:ext>
            </p:extLst>
          </p:nvPr>
        </p:nvGraphicFramePr>
        <p:xfrm>
          <a:off x="2971800" y="4953000"/>
          <a:ext cx="5943600" cy="92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762000" y="228600"/>
            <a:ext cx="7759700" cy="1295400"/>
          </a:xfrm>
        </p:spPr>
        <p:txBody>
          <a:bodyPr>
            <a:normAutofit fontScale="90000"/>
          </a:bodyPr>
          <a:lstStyle/>
          <a:p>
            <a:r>
              <a:rPr lang="en-US" sz="4000" dirty="0" smtClean="0"/>
              <a:t>The Chronicles of International Convergence</a:t>
            </a:r>
            <a:endParaRPr lang="en-US" sz="4000" dirty="0"/>
          </a:p>
        </p:txBody>
      </p:sp>
      <p:graphicFrame>
        <p:nvGraphicFramePr>
          <p:cNvPr id="11" name="Diagram 10"/>
          <p:cNvGraphicFramePr/>
          <p:nvPr>
            <p:extLst>
              <p:ext uri="{D42A27DB-BD31-4B8C-83A1-F6EECF244321}">
                <p14:modId xmlns:p14="http://schemas.microsoft.com/office/powerpoint/2010/main" val="289589384"/>
              </p:ext>
            </p:extLst>
          </p:nvPr>
        </p:nvGraphicFramePr>
        <p:xfrm>
          <a:off x="1752600" y="3352800"/>
          <a:ext cx="57912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1316215845"/>
              </p:ext>
            </p:extLst>
          </p:nvPr>
        </p:nvGraphicFramePr>
        <p:xfrm>
          <a:off x="21220" y="2286000"/>
          <a:ext cx="58674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51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1"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772400" cy="4419600"/>
          </a:xfrm>
        </p:spPr>
        <p:txBody>
          <a:bodyPr>
            <a:normAutofit fontScale="92500" lnSpcReduction="10000"/>
          </a:bodyPr>
          <a:lstStyle/>
          <a:p>
            <a:r>
              <a:rPr lang="en-US" dirty="0" smtClean="0"/>
              <a:t>09/18/2002: The Norwalk Agreement </a:t>
            </a:r>
          </a:p>
          <a:p>
            <a:pPr lvl="1"/>
            <a:r>
              <a:rPr lang="en-US" sz="1900" dirty="0" smtClean="0"/>
              <a:t>commitment to develop “high quality, compatible accounting standards that could be used for both domestic and cross-border financial reporting.”</a:t>
            </a:r>
          </a:p>
          <a:p>
            <a:r>
              <a:rPr lang="en-US" dirty="0" smtClean="0"/>
              <a:t>2/27/2006: FASB/IASB Roadmap</a:t>
            </a:r>
          </a:p>
          <a:p>
            <a:pPr lvl="1"/>
            <a:r>
              <a:rPr lang="en-US" sz="1900" dirty="0" err="1" smtClean="0"/>
              <a:t>MoU</a:t>
            </a:r>
            <a:r>
              <a:rPr lang="en-US" sz="1900" dirty="0" smtClean="0"/>
              <a:t>: by 2008 reach a conclusion about whether major differences should be eliminated in a few </a:t>
            </a:r>
            <a:r>
              <a:rPr lang="en-US" sz="1900" smtClean="0"/>
              <a:t>focused </a:t>
            </a:r>
            <a:r>
              <a:rPr lang="en-US" sz="1900" smtClean="0"/>
              <a:t>areas; </a:t>
            </a:r>
            <a:r>
              <a:rPr lang="en-US" sz="1900" dirty="0" smtClean="0"/>
              <a:t>make significant progress on joint projects needing improvement</a:t>
            </a:r>
          </a:p>
          <a:p>
            <a:pPr lvl="1"/>
            <a:r>
              <a:rPr lang="en-US" sz="1900" dirty="0" smtClean="0"/>
              <a:t>In 2007 the SEC removed the reconciliation requirement for non-U.S. companies that are registered in the United States and use IFRSs as issued by the IASB.</a:t>
            </a:r>
          </a:p>
          <a:p>
            <a:r>
              <a:rPr lang="en-US" dirty="0" smtClean="0"/>
              <a:t>08/27/2008: SEC Roadmap</a:t>
            </a:r>
          </a:p>
          <a:p>
            <a:pPr lvl="1"/>
            <a:r>
              <a:rPr lang="en-US" sz="1900" dirty="0" smtClean="0"/>
              <a:t>Set forth seven milestones that, if achieved, could lead to mandatory adoption of IFRS by US issuers in 2014.</a:t>
            </a:r>
          </a:p>
          <a:p>
            <a:pPr lvl="1"/>
            <a:r>
              <a:rPr lang="en-US" sz="1900" dirty="0" smtClean="0"/>
              <a:t>Determine whether to proceed with the above timeline in 2011</a:t>
            </a:r>
          </a:p>
          <a:p>
            <a:pPr lvl="1"/>
            <a:endParaRPr lang="en-US" sz="2000" dirty="0" smtClean="0"/>
          </a:p>
        </p:txBody>
      </p:sp>
      <p:sp>
        <p:nvSpPr>
          <p:cNvPr id="2" name="Title 1"/>
          <p:cNvSpPr>
            <a:spLocks noGrp="1"/>
          </p:cNvSpPr>
          <p:nvPr>
            <p:ph type="title"/>
          </p:nvPr>
        </p:nvSpPr>
        <p:spPr>
          <a:xfrm>
            <a:off x="685800" y="533400"/>
            <a:ext cx="7759700" cy="685800"/>
          </a:xfrm>
        </p:spPr>
        <p:txBody>
          <a:bodyPr>
            <a:normAutofit fontScale="90000"/>
          </a:bodyPr>
          <a:lstStyle/>
          <a:p>
            <a:r>
              <a:rPr lang="en-US" dirty="0" smtClean="0"/>
              <a:t>Key Events</a:t>
            </a:r>
            <a:endParaRPr lang="en-US" dirty="0"/>
          </a:p>
        </p:txBody>
      </p:sp>
    </p:spTree>
    <p:extLst>
      <p:ext uri="{BB962C8B-B14F-4D97-AF65-F5344CB8AC3E}">
        <p14:creationId xmlns:p14="http://schemas.microsoft.com/office/powerpoint/2010/main" val="295979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D1FFE8"/>
        </a:lt1>
        <a:dk2>
          <a:srgbClr val="008A84"/>
        </a:dk2>
        <a:lt2>
          <a:srgbClr val="FFFFFF"/>
        </a:lt2>
        <a:accent1>
          <a:srgbClr val="618FFD"/>
        </a:accent1>
        <a:accent2>
          <a:srgbClr val="FAFD00"/>
        </a:accent2>
        <a:accent3>
          <a:srgbClr val="E5FFF2"/>
        </a:accent3>
        <a:accent4>
          <a:srgbClr val="000000"/>
        </a:accent4>
        <a:accent5>
          <a:srgbClr val="B7C6FE"/>
        </a:accent5>
        <a:accent6>
          <a:srgbClr val="E3E500"/>
        </a:accent6>
        <a:hlink>
          <a:srgbClr val="FF0000"/>
        </a:hlink>
        <a:folHlink>
          <a:srgbClr val="8CF4EA"/>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E1FFF0"/>
        </a:lt1>
        <a:dk2>
          <a:srgbClr val="008A84"/>
        </a:dk2>
        <a:lt2>
          <a:srgbClr val="FFFFFF"/>
        </a:lt2>
        <a:accent1>
          <a:srgbClr val="618FFD"/>
        </a:accent1>
        <a:accent2>
          <a:srgbClr val="FAFD00"/>
        </a:accent2>
        <a:accent3>
          <a:srgbClr val="EEFFF6"/>
        </a:accent3>
        <a:accent4>
          <a:srgbClr val="000000"/>
        </a:accent4>
        <a:accent5>
          <a:srgbClr val="B7C6FE"/>
        </a:accent5>
        <a:accent6>
          <a:srgbClr val="E3E500"/>
        </a:accent6>
        <a:hlink>
          <a:srgbClr val="FF0000"/>
        </a:hlink>
        <a:folHlink>
          <a:srgbClr val="8CF4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11679</TotalTime>
  <Pages>12</Pages>
  <Words>2007</Words>
  <Application>Microsoft Office PowerPoint</Application>
  <PresentationFormat>Letter Paper (8.5x11 in)</PresentationFormat>
  <Paragraphs>265</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Waveform</vt:lpstr>
      <vt:lpstr>Bringing International Accounting Issues into the Classroom</vt:lpstr>
      <vt:lpstr>Why Care?</vt:lpstr>
      <vt:lpstr>Environmental Factors Leading to Accounting Diversity</vt:lpstr>
      <vt:lpstr>Environmental Factors Leading to Accounting Diversity</vt:lpstr>
      <vt:lpstr>Environmental Factors Leading to Accounting Diversity</vt:lpstr>
      <vt:lpstr>Dealing with Accounting Diversity</vt:lpstr>
      <vt:lpstr>What Do Cross-listed Firms Choose?  - Jiang, Petroni, Wang (2010)</vt:lpstr>
      <vt:lpstr>The Chronicles of International Convergence</vt:lpstr>
      <vt:lpstr>Key Events</vt:lpstr>
      <vt:lpstr>SEC’s Proposed Road Map</vt:lpstr>
      <vt:lpstr>Key Events</vt:lpstr>
      <vt:lpstr>Key Events</vt:lpstr>
      <vt:lpstr>Latest Development</vt:lpstr>
      <vt:lpstr>External Political Environment-Financial Accounting</vt:lpstr>
      <vt:lpstr>Adoption of IFRS</vt:lpstr>
      <vt:lpstr> IFRS Adoption vs. Convergence </vt:lpstr>
      <vt:lpstr> IFRS-US GAAP Major Differences - Inventory </vt:lpstr>
      <vt:lpstr>IFRS-US GAAP Major Differences – PP&amp;E</vt:lpstr>
      <vt:lpstr>IFRS-US GAAP Major Differences – Intangible Assets</vt:lpstr>
      <vt:lpstr>IFRS-US GAAP Major Differences – Impairment</vt:lpstr>
      <vt:lpstr>IFRS-US GAAP Major Differences – Borrowing Costs</vt:lpstr>
      <vt:lpstr>Where to Get More Information</vt:lpstr>
      <vt:lpstr>Where to Get More Information</vt:lpstr>
      <vt:lpstr>Where to Get More Information- AAACommons</vt:lpstr>
      <vt:lpstr>Where to Get More Information- websites </vt:lpstr>
      <vt:lpstr>Where to Get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subject>community college international presentation</dc:subject>
  <dc:creator>haka</dc:creator>
  <cp:lastModifiedBy>Windows User</cp:lastModifiedBy>
  <cp:revision>90</cp:revision>
  <cp:lastPrinted>2011-05-24T21:18:56Z</cp:lastPrinted>
  <dcterms:created xsi:type="dcterms:W3CDTF">1997-05-16T14:35:39Z</dcterms:created>
  <dcterms:modified xsi:type="dcterms:W3CDTF">2011-06-08T02:29:32Z</dcterms:modified>
</cp:coreProperties>
</file>