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333" r:id="rId2"/>
    <p:sldId id="285" r:id="rId3"/>
    <p:sldId id="353" r:id="rId4"/>
    <p:sldId id="354" r:id="rId5"/>
    <p:sldId id="350" r:id="rId6"/>
    <p:sldId id="357" r:id="rId7"/>
    <p:sldId id="358" r:id="rId8"/>
    <p:sldId id="349" r:id="rId9"/>
    <p:sldId id="351" r:id="rId10"/>
    <p:sldId id="352" r:id="rId11"/>
    <p:sldId id="346" r:id="rId12"/>
    <p:sldId id="283" r:id="rId13"/>
    <p:sldId id="284" r:id="rId14"/>
    <p:sldId id="360" r:id="rId15"/>
    <p:sldId id="293" r:id="rId16"/>
    <p:sldId id="286" r:id="rId17"/>
    <p:sldId id="291" r:id="rId18"/>
    <p:sldId id="361" r:id="rId19"/>
    <p:sldId id="362" r:id="rId20"/>
    <p:sldId id="363" r:id="rId21"/>
    <p:sldId id="364" r:id="rId22"/>
    <p:sldId id="365" r:id="rId23"/>
    <p:sldId id="366" r:id="rId24"/>
    <p:sldId id="367" r:id="rId25"/>
    <p:sldId id="383" r:id="rId26"/>
    <p:sldId id="297" r:id="rId27"/>
    <p:sldId id="369" r:id="rId28"/>
    <p:sldId id="372" r:id="rId29"/>
    <p:sldId id="373" r:id="rId30"/>
    <p:sldId id="332" r:id="rId31"/>
    <p:sldId id="325" r:id="rId32"/>
    <p:sldId id="326" r:id="rId33"/>
    <p:sldId id="337" r:id="rId34"/>
    <p:sldId id="328" r:id="rId35"/>
    <p:sldId id="329" r:id="rId36"/>
    <p:sldId id="375" r:id="rId37"/>
    <p:sldId id="379" r:id="rId38"/>
    <p:sldId id="380" r:id="rId39"/>
    <p:sldId id="378" r:id="rId40"/>
    <p:sldId id="330" r:id="rId41"/>
    <p:sldId id="311" r:id="rId42"/>
    <p:sldId id="312" r:id="rId43"/>
    <p:sldId id="313" r:id="rId44"/>
    <p:sldId id="382" r:id="rId45"/>
    <p:sldId id="384" r:id="rId46"/>
    <p:sldId id="331" r:id="rId47"/>
  </p:sldIdLst>
  <p:sldSz cx="9144000" cy="6858000" type="screen4x3"/>
  <p:notesSz cx="7010400" cy="9296400"/>
  <p:defaultTextStyle>
    <a:defPPr>
      <a:defRPr lang="en-US"/>
    </a:defPPr>
    <a:lvl1pPr algn="l" rtl="0" eaLnBrk="0" fontAlgn="base" hangingPunct="0">
      <a:spcBef>
        <a:spcPct val="50000"/>
      </a:spcBef>
      <a:spcAft>
        <a:spcPct val="0"/>
      </a:spcAft>
      <a:defRPr sz="2400" b="1"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50000"/>
      </a:spcBef>
      <a:spcAft>
        <a:spcPct val="0"/>
      </a:spcAft>
      <a:defRPr sz="2400" b="1"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50000"/>
      </a:spcBef>
      <a:spcAft>
        <a:spcPct val="0"/>
      </a:spcAft>
      <a:defRPr sz="2400" b="1"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50000"/>
      </a:spcBef>
      <a:spcAft>
        <a:spcPct val="0"/>
      </a:spcAft>
      <a:defRPr sz="2400" b="1"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50000"/>
      </a:spcBef>
      <a:spcAft>
        <a:spcPct val="0"/>
      </a:spcAft>
      <a:defRPr sz="2400" b="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b="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b="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b="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b="1"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8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FFCC"/>
    <a:srgbClr val="FFFF66"/>
    <a:srgbClr val="FF0000"/>
    <a:srgbClr val="000000"/>
    <a:srgbClr val="336A5F"/>
    <a:srgbClr val="0000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25" autoAdjust="0"/>
    <p:restoredTop sz="94629" autoAdjust="0"/>
  </p:normalViewPr>
  <p:slideViewPr>
    <p:cSldViewPr>
      <p:cViewPr>
        <p:scale>
          <a:sx n="100" d="100"/>
          <a:sy n="100" d="100"/>
        </p:scale>
        <p:origin x="-84" y="-324"/>
      </p:cViewPr>
      <p:guideLst>
        <p:guide orient="horz" pos="2160"/>
        <p:guide pos="2880"/>
      </p:guideLst>
    </p:cSldViewPr>
  </p:slideViewPr>
  <p:outlineViewPr>
    <p:cViewPr>
      <p:scale>
        <a:sx n="33" d="100"/>
        <a:sy n="33" d="100"/>
      </p:scale>
      <p:origin x="48" y="193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eaLnBrk="1" hangingPunct="1">
              <a:spcBef>
                <a:spcPct val="0"/>
              </a:spcBef>
              <a:defRPr sz="1200" b="0"/>
            </a:lvl1pPr>
          </a:lstStyle>
          <a:p>
            <a:endParaRPr lang="en-US"/>
          </a:p>
        </p:txBody>
      </p:sp>
      <p:sp>
        <p:nvSpPr>
          <p:cNvPr id="4096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eaLnBrk="1" hangingPunct="1">
              <a:spcBef>
                <a:spcPct val="0"/>
              </a:spcBef>
              <a:defRPr sz="1200" b="0"/>
            </a:lvl1pPr>
          </a:lstStyle>
          <a:p>
            <a:endParaRPr lang="en-US"/>
          </a:p>
        </p:txBody>
      </p:sp>
      <p:sp>
        <p:nvSpPr>
          <p:cNvPr id="4096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eaLnBrk="1" hangingPunct="1">
              <a:spcBef>
                <a:spcPct val="0"/>
              </a:spcBef>
              <a:defRPr sz="1200" b="0"/>
            </a:lvl1pPr>
          </a:lstStyle>
          <a:p>
            <a:endParaRPr lang="en-US"/>
          </a:p>
        </p:txBody>
      </p:sp>
      <p:sp>
        <p:nvSpPr>
          <p:cNvPr id="4096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eaLnBrk="1" hangingPunct="1">
              <a:spcBef>
                <a:spcPct val="0"/>
              </a:spcBef>
              <a:defRPr sz="1200" b="0"/>
            </a:lvl1pPr>
          </a:lstStyle>
          <a:p>
            <a:fld id="{A6566ADA-2810-464F-BC9B-D882CB5593BD}" type="slidenum">
              <a:rPr lang="en-US"/>
              <a:pPr/>
              <a:t>‹#›</a:t>
            </a:fld>
            <a:endParaRPr lang="en-US"/>
          </a:p>
        </p:txBody>
      </p:sp>
    </p:spTree>
    <p:extLst>
      <p:ext uri="{BB962C8B-B14F-4D97-AF65-F5344CB8AC3E}">
        <p14:creationId xmlns:p14="http://schemas.microsoft.com/office/powerpoint/2010/main" val="4253007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eaLnBrk="1" hangingPunct="1">
              <a:spcBef>
                <a:spcPct val="0"/>
              </a:spcBef>
              <a:defRPr sz="1200" b="0"/>
            </a:lvl1pPr>
          </a:lstStyle>
          <a:p>
            <a:endParaRPr lang="en-US"/>
          </a:p>
        </p:txBody>
      </p:sp>
      <p:sp>
        <p:nvSpPr>
          <p:cNvPr id="747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eaLnBrk="1" hangingPunct="1">
              <a:spcBef>
                <a:spcPct val="0"/>
              </a:spcBef>
              <a:defRPr sz="1200" b="0"/>
            </a:lvl1pPr>
          </a:lstStyle>
          <a:p>
            <a:endParaRPr lang="en-US"/>
          </a:p>
        </p:txBody>
      </p:sp>
      <p:sp>
        <p:nvSpPr>
          <p:cNvPr id="747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eaLnBrk="1" hangingPunct="1">
              <a:spcBef>
                <a:spcPct val="0"/>
              </a:spcBef>
              <a:defRPr sz="1200" b="0"/>
            </a:lvl1pPr>
          </a:lstStyle>
          <a:p>
            <a:endParaRPr lang="en-US"/>
          </a:p>
        </p:txBody>
      </p:sp>
      <p:sp>
        <p:nvSpPr>
          <p:cNvPr id="747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eaLnBrk="1" hangingPunct="1">
              <a:spcBef>
                <a:spcPct val="0"/>
              </a:spcBef>
              <a:defRPr sz="1200" b="0"/>
            </a:lvl1pPr>
          </a:lstStyle>
          <a:p>
            <a:fld id="{54DE71E3-DDA6-4B3A-B8E7-4F4C9E0A0924}" type="slidenum">
              <a:rPr lang="en-US"/>
              <a:pPr/>
              <a:t>‹#›</a:t>
            </a:fld>
            <a:endParaRPr lang="en-US"/>
          </a:p>
        </p:txBody>
      </p:sp>
    </p:spTree>
    <p:extLst>
      <p:ext uri="{BB962C8B-B14F-4D97-AF65-F5344CB8AC3E}">
        <p14:creationId xmlns:p14="http://schemas.microsoft.com/office/powerpoint/2010/main" val="184726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A22E5-DCF2-41B9-B80C-269A3FD60D50}" type="slidenum">
              <a:rPr lang="en-US"/>
              <a:pPr/>
              <a:t>4</a:t>
            </a:fld>
            <a:endParaRPr lang="en-US"/>
          </a:p>
        </p:txBody>
      </p:sp>
      <p:sp>
        <p:nvSpPr>
          <p:cNvPr id="404482" name="Rectangle 2"/>
          <p:cNvSpPr>
            <a:spLocks noGrp="1" noRot="1" noChangeAspect="1" noChangeArrowheads="1" noTextEdit="1"/>
          </p:cNvSpPr>
          <p:nvPr>
            <p:ph type="sldImg"/>
          </p:nvPr>
        </p:nvSpPr>
        <p:spPr>
          <a:xfrm>
            <a:off x="1189038" y="704850"/>
            <a:ext cx="4629150" cy="3471863"/>
          </a:xfrm>
          <a:ln/>
        </p:spPr>
      </p:sp>
      <p:sp>
        <p:nvSpPr>
          <p:cNvPr id="404483" name="Rectangle 3"/>
          <p:cNvSpPr>
            <a:spLocks noGrp="1" noChangeArrowheads="1"/>
          </p:cNvSpPr>
          <p:nvPr>
            <p:ph type="body" idx="1"/>
          </p:nvPr>
        </p:nvSpPr>
        <p:spPr>
          <a:xfrm>
            <a:off x="933450" y="4414838"/>
            <a:ext cx="5141913" cy="4183062"/>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B387A-75C6-4892-9CA6-A580F762C1DC}" type="slidenum">
              <a:rPr lang="en-US"/>
              <a:pPr/>
              <a:t>8</a:t>
            </a:fld>
            <a:endParaRPr lang="en-US"/>
          </a:p>
        </p:txBody>
      </p:sp>
      <p:sp>
        <p:nvSpPr>
          <p:cNvPr id="396290" name="Rectangle 2"/>
          <p:cNvSpPr>
            <a:spLocks noGrp="1" noRot="1" noChangeAspect="1" noChangeArrowheads="1" noTextEdit="1"/>
          </p:cNvSpPr>
          <p:nvPr>
            <p:ph type="sldImg"/>
          </p:nvPr>
        </p:nvSpPr>
        <p:spPr>
          <a:xfrm>
            <a:off x="1189038" y="704850"/>
            <a:ext cx="4629150" cy="3471863"/>
          </a:xfrm>
          <a:ln/>
        </p:spPr>
      </p:sp>
      <p:sp>
        <p:nvSpPr>
          <p:cNvPr id="396291" name="Rectangle 3"/>
          <p:cNvSpPr>
            <a:spLocks noGrp="1" noChangeArrowheads="1"/>
          </p:cNvSpPr>
          <p:nvPr>
            <p:ph type="body" idx="1"/>
          </p:nvPr>
        </p:nvSpPr>
        <p:spPr>
          <a:xfrm>
            <a:off x="933450" y="4414838"/>
            <a:ext cx="5141913" cy="4183062"/>
          </a:xfrm>
        </p:spPr>
        <p:txBody>
          <a:bodyPr/>
          <a:lstStyle/>
          <a:p>
            <a:pPr defTabSz="92710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FBAF6-2295-4876-9179-7A5BF1FF3FE1}" type="slidenum">
              <a:rPr lang="en-US"/>
              <a:pPr/>
              <a:t>10</a:t>
            </a:fld>
            <a:endParaRPr lang="en-US"/>
          </a:p>
        </p:txBody>
      </p:sp>
      <p:sp>
        <p:nvSpPr>
          <p:cNvPr id="400386" name="Rectangle 2"/>
          <p:cNvSpPr>
            <a:spLocks noGrp="1" noRot="1" noChangeAspect="1" noChangeArrowheads="1" noTextEdit="1"/>
          </p:cNvSpPr>
          <p:nvPr>
            <p:ph type="sldImg"/>
          </p:nvPr>
        </p:nvSpPr>
        <p:spPr>
          <a:xfrm>
            <a:off x="1189038" y="704850"/>
            <a:ext cx="4629150" cy="3471863"/>
          </a:xfrm>
          <a:ln/>
        </p:spPr>
      </p:sp>
      <p:sp>
        <p:nvSpPr>
          <p:cNvPr id="400387" name="Rectangle 3"/>
          <p:cNvSpPr>
            <a:spLocks noGrp="1" noChangeArrowheads="1"/>
          </p:cNvSpPr>
          <p:nvPr>
            <p:ph type="body" idx="1"/>
          </p:nvPr>
        </p:nvSpPr>
        <p:spPr>
          <a:xfrm>
            <a:off x="933450" y="4414838"/>
            <a:ext cx="5141913" cy="4183062"/>
          </a:xfrm>
        </p:spPr>
        <p:txBody>
          <a:bodyPr/>
          <a:lstStyle/>
          <a:p>
            <a:pPr defTabSz="92710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577A1-C73F-4E0E-9C3C-10C5AD82ED7C}" type="slidenum">
              <a:rPr lang="en-US"/>
              <a:pPr/>
              <a:t>12</a:t>
            </a:fld>
            <a:endParaRPr lang="en-US"/>
          </a:p>
        </p:txBody>
      </p:sp>
      <p:sp>
        <p:nvSpPr>
          <p:cNvPr id="305154" name="Rectangle 2"/>
          <p:cNvSpPr>
            <a:spLocks noGrp="1" noRot="1" noChangeAspect="1" noChangeArrowheads="1" noTextEdit="1"/>
          </p:cNvSpPr>
          <p:nvPr>
            <p:ph type="sldImg"/>
          </p:nvPr>
        </p:nvSpPr>
        <p:spPr>
          <a:xfrm>
            <a:off x="1190625" y="704850"/>
            <a:ext cx="4629150" cy="3471863"/>
          </a:xfrm>
          <a:ln/>
        </p:spPr>
      </p:sp>
      <p:sp>
        <p:nvSpPr>
          <p:cNvPr id="305155" name="Rectangle 3"/>
          <p:cNvSpPr>
            <a:spLocks noGrp="1" noChangeArrowheads="1"/>
          </p:cNvSpPr>
          <p:nvPr>
            <p:ph type="body" idx="1"/>
          </p:nvPr>
        </p:nvSpPr>
        <p:spPr>
          <a:xfrm>
            <a:off x="935038" y="4414838"/>
            <a:ext cx="5140325" cy="4183062"/>
          </a:xfrm>
        </p:spPr>
        <p:txBody>
          <a:bodyPr/>
          <a:lstStyle/>
          <a:p>
            <a:r>
              <a:rPr lang="en-US"/>
              <a:t>It takes 30,000 parts to make one Kia Sorento.</a:t>
            </a:r>
          </a:p>
          <a:p>
            <a:r>
              <a:rPr lang="en-US"/>
              <a:t>Tires from Michelin, Shocks from ZF Sachs, 4wheel drive from BorgWarner, Airbags from Autoliv (Sweden), electric motors from Daewoo Electronics, Mirrors from Gentex.  Wales, Mexico, Sweden, China, Thailand,  </a:t>
            </a:r>
          </a:p>
          <a:p>
            <a:endParaRPr lang="en-US"/>
          </a:p>
          <a:p>
            <a:r>
              <a:rPr lang="en-US"/>
              <a:t>Panasonic Automotive sources optical pickup units which read CDs in China.  </a:t>
            </a:r>
          </a:p>
          <a:p>
            <a:r>
              <a:rPr lang="en-US"/>
              <a:t>These get shipped to Thailand. In Thailand, the mechanical structure and electronic components get added.</a:t>
            </a:r>
          </a:p>
          <a:p>
            <a:r>
              <a:rPr lang="en-US"/>
              <a:t>The unit is next shipped to Matsushita Communications, Industrial Plant in Reynosa Mexico where additional electronic components are assembled. </a:t>
            </a:r>
          </a:p>
          <a:p>
            <a:r>
              <a:rPr lang="en-US"/>
              <a:t>The units are then trucked to a Delco Electronics plan in Matamorros, Mexico where all components are  assembled into into an audio system.  </a:t>
            </a:r>
          </a:p>
          <a:p>
            <a:r>
              <a:rPr lang="en-US"/>
              <a:t>The audio system is then trucked into California where it is shipped to South Korea for insertion into the car.</a:t>
            </a:r>
          </a:p>
          <a:p>
            <a:r>
              <a:rPr lang="en-US"/>
              <a:t>The completed car is then shipped  to the U.S. where it gets sold.</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1AC35-527C-4746-8BBD-796602733D09}" type="slidenum">
              <a:rPr lang="en-US"/>
              <a:pPr/>
              <a:t>13</a:t>
            </a:fld>
            <a:endParaRPr lang="en-US"/>
          </a:p>
        </p:txBody>
      </p:sp>
      <p:sp>
        <p:nvSpPr>
          <p:cNvPr id="307202" name="Rectangle 2"/>
          <p:cNvSpPr>
            <a:spLocks noGrp="1" noRot="1" noChangeAspect="1" noChangeArrowheads="1" noTextEdit="1"/>
          </p:cNvSpPr>
          <p:nvPr>
            <p:ph type="sldImg"/>
          </p:nvPr>
        </p:nvSpPr>
        <p:spPr>
          <a:xfrm>
            <a:off x="1190625" y="704850"/>
            <a:ext cx="4629150" cy="3471863"/>
          </a:xfrm>
          <a:ln/>
        </p:spPr>
      </p:sp>
      <p:sp>
        <p:nvSpPr>
          <p:cNvPr id="307203" name="Rectangle 3"/>
          <p:cNvSpPr>
            <a:spLocks noGrp="1" noChangeArrowheads="1"/>
          </p:cNvSpPr>
          <p:nvPr>
            <p:ph type="body" idx="1"/>
          </p:nvPr>
        </p:nvSpPr>
        <p:spPr>
          <a:xfrm>
            <a:off x="935038" y="4414838"/>
            <a:ext cx="5140325" cy="4183062"/>
          </a:xfrm>
        </p:spPr>
        <p:txBody>
          <a:bodyPr/>
          <a:lstStyle/>
          <a:p>
            <a:r>
              <a:rPr lang="en-US"/>
              <a:t>It takes 30,000 parts to make one Kia Sorento.</a:t>
            </a:r>
          </a:p>
          <a:p>
            <a:r>
              <a:rPr lang="en-US"/>
              <a:t>Tires from Michelin, Shocks from ZF Sachs, 4wheel drive from BorgWarner, Airbags from Autoliv (Sweden), electric motors from Daewoo Electronics, Mirrors from Gentex.  Wales, Mexico, Sweden, China, Thailand,  </a:t>
            </a:r>
          </a:p>
          <a:p>
            <a:endParaRPr lang="en-US"/>
          </a:p>
          <a:p>
            <a:r>
              <a:rPr lang="en-US"/>
              <a:t>Panasonic Automotive sources optical pickup units which read CDs in China.  </a:t>
            </a:r>
          </a:p>
          <a:p>
            <a:r>
              <a:rPr lang="en-US"/>
              <a:t>These get shipped to Thailand. In Thailand, the mechanical structure and electronic components get added.</a:t>
            </a:r>
          </a:p>
          <a:p>
            <a:r>
              <a:rPr lang="en-US"/>
              <a:t>The unit is next shipped to Matsushita Communications, Industrial Plant in Reynosa Mexico where additional electronic components are assembled. </a:t>
            </a:r>
          </a:p>
          <a:p>
            <a:r>
              <a:rPr lang="en-US"/>
              <a:t>The units are then trucked to a Delco Electronics plan in Matamorros, Mexico where all components are  assembled into into an audio system.  </a:t>
            </a:r>
          </a:p>
          <a:p>
            <a:r>
              <a:rPr lang="en-US"/>
              <a:t>The audio system is then trucked into California where it is shipped to South Korea for insertion into the car.</a:t>
            </a:r>
          </a:p>
          <a:p>
            <a:r>
              <a:rPr lang="en-US"/>
              <a:t>The completed car is then shipped  to the U.S. where it gets sold.</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5A5D7-0B7E-4E6F-B565-912F5511A277}" type="slidenum">
              <a:rPr lang="en-US"/>
              <a:pPr/>
              <a:t>24</a:t>
            </a:fld>
            <a:endParaRPr lang="en-US"/>
          </a:p>
        </p:txBody>
      </p:sp>
      <p:sp>
        <p:nvSpPr>
          <p:cNvPr id="420866" name="Rectangle 2"/>
          <p:cNvSpPr>
            <a:spLocks noGrp="1" noRot="1" noChangeAspect="1" noChangeArrowheads="1" noTextEdit="1"/>
          </p:cNvSpPr>
          <p:nvPr>
            <p:ph type="sldImg"/>
          </p:nvPr>
        </p:nvSpPr>
        <p:spPr>
          <a:xfrm>
            <a:off x="1190625" y="704850"/>
            <a:ext cx="4629150" cy="3471863"/>
          </a:xfrm>
          <a:ln/>
        </p:spPr>
      </p:sp>
      <p:sp>
        <p:nvSpPr>
          <p:cNvPr id="420867" name="Rectangle 3"/>
          <p:cNvSpPr>
            <a:spLocks noGrp="1" noChangeArrowheads="1"/>
          </p:cNvSpPr>
          <p:nvPr>
            <p:ph type="body" idx="1"/>
          </p:nvPr>
        </p:nvSpPr>
        <p:spPr>
          <a:xfrm>
            <a:off x="935038" y="4414838"/>
            <a:ext cx="5140325" cy="4183062"/>
          </a:xfrm>
        </p:spPr>
        <p:txBody>
          <a:bodyPr/>
          <a:lstStyle/>
          <a:p>
            <a:r>
              <a:rPr lang="en-US"/>
              <a:t>Walmart’s performance in Germany of late has not been good.  At present they have been forced close some stores (they are down to 91 stores from 95 two years ago). They still only have a 2% market share only turned a profit in 2004, after 7 years.  The problem Walmart faces in Germany is partly that they have been unable to duplicate the  competitive advantages that has allowed them to grow so rapidly in the US. In particular they don’t have sufficient sales volume in all product lines to give them bargaining power over suppliers. They do have volume advantages in some global product categories such as detergent and toiletries, but this is only a small percentage of the total product line that must be carried in stores in Germany. Most of the products are local, like local foods   , and Walmart is at a distinct disadvantage against rivals Aldi (with 19% of the market) and Kaufland (which as five times as many stores as Walmart).  </a:t>
            </a:r>
          </a:p>
          <a:p>
            <a:r>
              <a:rPr lang="en-US"/>
              <a:t>In addition, Walmart has tried to implement its own ethical standards on their employees  (e.g., no romantic relations between supervisor and subordinates) which lead to  significant conflict with its labor union.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A011A-1381-4CFE-9BBF-CD1EB3F658BF}" type="slidenum">
              <a:rPr lang="en-US">
                <a:solidFill>
                  <a:prstClr val="black"/>
                </a:solidFill>
              </a:rPr>
              <a:pPr/>
              <a:t>25</a:t>
            </a:fld>
            <a:endParaRPr lang="en-US">
              <a:solidFill>
                <a:prstClr val="black"/>
              </a:solidFill>
            </a:endParaRPr>
          </a:p>
        </p:txBody>
      </p:sp>
      <p:sp>
        <p:nvSpPr>
          <p:cNvPr id="434178" name="Rectangle 2"/>
          <p:cNvSpPr>
            <a:spLocks noGrp="1" noRot="1" noChangeAspect="1" noChangeArrowheads="1" noTextEdit="1"/>
          </p:cNvSpPr>
          <p:nvPr>
            <p:ph type="sldImg"/>
          </p:nvPr>
        </p:nvSpPr>
        <p:spPr>
          <a:xfrm>
            <a:off x="1182688" y="698500"/>
            <a:ext cx="4646612" cy="3484563"/>
          </a:xfrm>
          <a:ln/>
        </p:spPr>
      </p:sp>
      <p:sp>
        <p:nvSpPr>
          <p:cNvPr id="434179" name="Rectangle 3"/>
          <p:cNvSpPr>
            <a:spLocks noGrp="1" noChangeArrowheads="1"/>
          </p:cNvSpPr>
          <p:nvPr>
            <p:ph type="body" idx="1"/>
          </p:nvPr>
        </p:nvSpPr>
        <p:spPr>
          <a:xfrm>
            <a:off x="700088" y="4414838"/>
            <a:ext cx="5610225" cy="4183062"/>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4C7E4-F8EB-4BB0-9C07-F2109B169105}" type="slidenum">
              <a:rPr lang="en-US"/>
              <a:pPr/>
              <a:t>33</a:t>
            </a:fld>
            <a:endParaRPr lang="en-US"/>
          </a:p>
        </p:txBody>
      </p:sp>
      <p:sp>
        <p:nvSpPr>
          <p:cNvPr id="374786" name="Rectangle 2"/>
          <p:cNvSpPr>
            <a:spLocks noGrp="1" noRot="1" noChangeAspect="1" noChangeArrowheads="1" noTextEdit="1"/>
          </p:cNvSpPr>
          <p:nvPr>
            <p:ph type="sldImg"/>
          </p:nvPr>
        </p:nvSpPr>
        <p:spPr>
          <a:xfrm>
            <a:off x="1182688" y="698500"/>
            <a:ext cx="4646612" cy="3484563"/>
          </a:xfrm>
          <a:ln/>
        </p:spPr>
      </p:sp>
      <p:sp>
        <p:nvSpPr>
          <p:cNvPr id="374787" name="Rectangle 3"/>
          <p:cNvSpPr>
            <a:spLocks noGrp="1" noChangeArrowheads="1"/>
          </p:cNvSpPr>
          <p:nvPr>
            <p:ph type="body" idx="1"/>
          </p:nvPr>
        </p:nvSpPr>
        <p:spPr>
          <a:xfrm>
            <a:off x="700088" y="4414838"/>
            <a:ext cx="5610225" cy="418306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59" name="Rectangle 39"/>
          <p:cNvSpPr>
            <a:spLocks noChangeArrowheads="1"/>
          </p:cNvSpPr>
          <p:nvPr userDrawn="1"/>
        </p:nvSpPr>
        <p:spPr bwMode="auto">
          <a:xfrm>
            <a:off x="0" y="0"/>
            <a:ext cx="914400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70" name="Picture 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6" name="Picture 36"/>
          <p:cNvPicPr>
            <a:picLocks noChangeAspect="1" noChangeArrowheads="1"/>
          </p:cNvPicPr>
          <p:nvPr userDrawn="1"/>
        </p:nvPicPr>
        <p:blipFill>
          <a:blip r:embed="rId3">
            <a:extLst>
              <a:ext uri="{28A0092B-C50C-407E-A947-70E740481C1C}">
                <a14:useLocalDpi xmlns:a14="http://schemas.microsoft.com/office/drawing/2010/main" val="0"/>
              </a:ext>
            </a:extLst>
          </a:blip>
          <a:srcRect b="487"/>
          <a:stretch>
            <a:fillRect/>
          </a:stretch>
        </p:blipFill>
        <p:spPr bwMode="auto">
          <a:xfrm>
            <a:off x="0" y="1019175"/>
            <a:ext cx="395287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Rectangle 6"/>
          <p:cNvSpPr>
            <a:spLocks noGrp="1" noChangeArrowheads="1"/>
          </p:cNvSpPr>
          <p:nvPr>
            <p:ph type="subTitle" idx="1"/>
          </p:nvPr>
        </p:nvSpPr>
        <p:spPr>
          <a:xfrm>
            <a:off x="3886200" y="2667000"/>
            <a:ext cx="4419600" cy="3200400"/>
          </a:xfrm>
        </p:spPr>
        <p:txBody>
          <a:bodyPr/>
          <a:lstStyle>
            <a:lvl1pPr marL="0" indent="0" algn="r">
              <a:buFontTx/>
              <a:buNone/>
              <a:defRPr/>
            </a:lvl1pPr>
          </a:lstStyle>
          <a:p>
            <a:pPr lvl="0"/>
            <a:r>
              <a:rPr lang="en-US" noProof="0" smtClean="0"/>
              <a:t>Click to edit Master subtitle style</a:t>
            </a:r>
          </a:p>
        </p:txBody>
      </p:sp>
      <p:sp>
        <p:nvSpPr>
          <p:cNvPr id="5138" name="Text Box 18"/>
          <p:cNvSpPr txBox="1">
            <a:spLocks noChangeArrowheads="1"/>
          </p:cNvSpPr>
          <p:nvPr userDrawn="1"/>
        </p:nvSpPr>
        <p:spPr bwMode="auto">
          <a:xfrm>
            <a:off x="76200" y="6567488"/>
            <a:ext cx="174599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800" b="0" dirty="0">
                <a:solidFill>
                  <a:srgbClr val="FFFFFF"/>
                </a:solidFill>
                <a:sym typeface="Symbol" pitchFamily="18" charset="2"/>
              </a:rPr>
              <a:t> Michigan State University, </a:t>
            </a:r>
            <a:r>
              <a:rPr lang="en-US" sz="800" b="0" dirty="0" smtClean="0">
                <a:solidFill>
                  <a:srgbClr val="FFFFFF"/>
                </a:solidFill>
                <a:sym typeface="Symbol" pitchFamily="18" charset="2"/>
              </a:rPr>
              <a:t>2011</a:t>
            </a:r>
            <a:endParaRPr lang="en-US" sz="800" b="0" dirty="0">
              <a:solidFill>
                <a:srgbClr val="FFFFFF"/>
              </a:solidFill>
            </a:endParaRPr>
          </a:p>
        </p:txBody>
      </p:sp>
      <p:sp>
        <p:nvSpPr>
          <p:cNvPr id="5125" name="Rectangle 5"/>
          <p:cNvSpPr>
            <a:spLocks noGrp="1" noChangeArrowheads="1"/>
          </p:cNvSpPr>
          <p:nvPr>
            <p:ph type="ctrTitle"/>
          </p:nvPr>
        </p:nvSpPr>
        <p:spPr>
          <a:xfrm>
            <a:off x="2590800" y="1044575"/>
            <a:ext cx="6172200" cy="1470025"/>
          </a:xfrm>
        </p:spPr>
        <p:txBody>
          <a:bodyPr/>
          <a:lstStyle>
            <a:lvl1pPr algn="ctr">
              <a:defRPr sz="3200">
                <a:solidFill>
                  <a:schemeClr val="bg2"/>
                </a:solidFill>
              </a:defRPr>
            </a:lvl1pPr>
          </a:lstStyle>
          <a:p>
            <a:pPr lvl="0"/>
            <a:r>
              <a:rPr lang="en-US" noProof="0" smtClean="0"/>
              <a:t>Click to edit Master title style</a:t>
            </a:r>
          </a:p>
        </p:txBody>
      </p:sp>
      <p:pic>
        <p:nvPicPr>
          <p:cNvPr id="5171" name="Picture 51" descr="co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363" y="69850"/>
            <a:ext cx="1036637" cy="920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989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152650" cy="6202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305550"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169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48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Tree>
    <p:extLst>
      <p:ext uri="{BB962C8B-B14F-4D97-AF65-F5344CB8AC3E}">
        <p14:creationId xmlns:p14="http://schemas.microsoft.com/office/powerpoint/2010/main" val="325500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01966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9206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760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73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45509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49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43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517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userDrawn="1"/>
        </p:nvSpPr>
        <p:spPr bwMode="auto">
          <a:xfrm>
            <a:off x="0" y="0"/>
            <a:ext cx="9144000" cy="68580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47" name="Picture 2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1219200" y="-7620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Text Box 12"/>
          <p:cNvSpPr txBox="1">
            <a:spLocks noChangeArrowheads="1"/>
          </p:cNvSpPr>
          <p:nvPr userDrawn="1"/>
        </p:nvSpPr>
        <p:spPr bwMode="auto">
          <a:xfrm>
            <a:off x="708025" y="6567488"/>
            <a:ext cx="26116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800" b="0" dirty="0">
                <a:solidFill>
                  <a:schemeClr val="bg2"/>
                </a:solidFill>
                <a:sym typeface="Symbol" pitchFamily="18" charset="2"/>
              </a:rPr>
              <a:t> Eli Broad Graduate School of Management, </a:t>
            </a:r>
            <a:r>
              <a:rPr lang="en-US" sz="800" b="0" dirty="0" smtClean="0">
                <a:solidFill>
                  <a:schemeClr val="bg2"/>
                </a:solidFill>
                <a:sym typeface="Symbol" pitchFamily="18" charset="2"/>
              </a:rPr>
              <a:t>2011</a:t>
            </a:r>
            <a:endParaRPr lang="en-US" sz="800" b="0" dirty="0">
              <a:solidFill>
                <a:schemeClr val="bg2"/>
              </a:solidFill>
            </a:endParaRPr>
          </a:p>
        </p:txBody>
      </p:sp>
      <p:sp>
        <p:nvSpPr>
          <p:cNvPr id="1037" name="Line 13"/>
          <p:cNvSpPr>
            <a:spLocks noChangeShapeType="1"/>
          </p:cNvSpPr>
          <p:nvPr userDrawn="1"/>
        </p:nvSpPr>
        <p:spPr bwMode="auto">
          <a:xfrm flipV="1">
            <a:off x="685800" y="6553200"/>
            <a:ext cx="0" cy="3048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 name="Text Box 14"/>
          <p:cNvSpPr txBox="1">
            <a:spLocks noChangeArrowheads="1"/>
          </p:cNvSpPr>
          <p:nvPr userDrawn="1"/>
        </p:nvSpPr>
        <p:spPr bwMode="auto">
          <a:xfrm>
            <a:off x="0" y="6553200"/>
            <a:ext cx="685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900" b="0"/>
              <a:t>- </a:t>
            </a:r>
            <a:fld id="{0B1C785C-5702-4C85-BF1E-70133CB6D39D}" type="slidenum">
              <a:rPr lang="en-US" sz="900" b="0"/>
              <a:pPr algn="ctr"/>
              <a:t>‹#›</a:t>
            </a:fld>
            <a:r>
              <a:rPr lang="en-US" sz="900" b="0"/>
              <a:t> -</a:t>
            </a:r>
          </a:p>
        </p:txBody>
      </p:sp>
      <p:pic>
        <p:nvPicPr>
          <p:cNvPr id="1048" name="Picture 24" descr="cob"/>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6363" y="69850"/>
            <a:ext cx="1036637" cy="920750"/>
          </a:xfrm>
          <a:prstGeom prst="rect">
            <a:avLst/>
          </a:prstGeom>
          <a:noFill/>
          <a:extLst>
            <a:ext uri="{909E8E84-426E-40DD-AFC4-6F175D3DCCD1}">
              <a14:hiddenFill xmlns:a14="http://schemas.microsoft.com/office/drawing/2010/main">
                <a:solidFill>
                  <a:srgbClr val="FFFFFF"/>
                </a:solidFill>
              </a14:hiddenFill>
            </a:ext>
          </a:extLst>
        </p:spPr>
      </p:pic>
      <p:sp>
        <p:nvSpPr>
          <p:cNvPr id="1049" name="Text Box 25"/>
          <p:cNvSpPr txBox="1">
            <a:spLocks noChangeArrowheads="1"/>
          </p:cNvSpPr>
          <p:nvPr userDrawn="1"/>
        </p:nvSpPr>
        <p:spPr bwMode="auto">
          <a:xfrm>
            <a:off x="7239000" y="6567488"/>
            <a:ext cx="16414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800" b="0">
                <a:solidFill>
                  <a:schemeClr val="bg2"/>
                </a:solidFill>
                <a:sym typeface="Symbol" pitchFamily="18" charset="2"/>
              </a:rPr>
              <a:t>Prof. Robert M. Wiseman, Ph.D.</a:t>
            </a:r>
            <a:endParaRPr lang="en-US" sz="800" b="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28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28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wmf"/><Relationship Id="rId7"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p:cNvSpPr>
            <a:spLocks noGrp="1" noChangeArrowheads="1"/>
          </p:cNvSpPr>
          <p:nvPr>
            <p:ph type="ctrTitle"/>
          </p:nvPr>
        </p:nvSpPr>
        <p:spPr/>
        <p:txBody>
          <a:bodyPr/>
          <a:lstStyle/>
          <a:p>
            <a:r>
              <a:rPr lang="en-US" dirty="0"/>
              <a:t>International Business Institute</a:t>
            </a:r>
          </a:p>
        </p:txBody>
      </p:sp>
      <p:sp>
        <p:nvSpPr>
          <p:cNvPr id="366597" name="Rectangle 5"/>
          <p:cNvSpPr>
            <a:spLocks noGrp="1" noChangeArrowheads="1"/>
          </p:cNvSpPr>
          <p:nvPr>
            <p:ph type="subTitle" idx="1"/>
          </p:nvPr>
        </p:nvSpPr>
        <p:spPr>
          <a:xfrm>
            <a:off x="4267200" y="2590800"/>
            <a:ext cx="4343400" cy="3505200"/>
          </a:xfrm>
        </p:spPr>
        <p:txBody>
          <a:bodyPr/>
          <a:lstStyle/>
          <a:p>
            <a:r>
              <a:rPr lang="en-US" sz="2400" i="1"/>
              <a:t>Global Strategic Management</a:t>
            </a:r>
          </a:p>
          <a:p>
            <a:endParaRPr lang="en-US" sz="2400" i="1"/>
          </a:p>
          <a:p>
            <a:endParaRPr lang="en-US" sz="2400" i="1"/>
          </a:p>
          <a:p>
            <a:endParaRPr lang="en-US" sz="2400" i="1"/>
          </a:p>
          <a:p>
            <a:endParaRPr lang="en-US" sz="2400" i="1"/>
          </a:p>
          <a:p>
            <a:r>
              <a:rPr lang="en-US" sz="2000" i="1">
                <a:solidFill>
                  <a:srgbClr val="006600"/>
                </a:solidFill>
              </a:rPr>
              <a:t>Robert M. Wiseman</a:t>
            </a:r>
          </a:p>
          <a:p>
            <a:r>
              <a:rPr lang="en-US" sz="1600" i="1">
                <a:solidFill>
                  <a:srgbClr val="006600"/>
                </a:solidFill>
              </a:rPr>
              <a:t>Eli Broad Legacy Fellow of Management</a:t>
            </a: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noFill/>
          <a:ln/>
        </p:spPr>
        <p:txBody>
          <a:bodyPr lIns="92075" tIns="46038" rIns="92075" bIns="46038"/>
          <a:lstStyle/>
          <a:p>
            <a:r>
              <a:rPr lang="en-US" sz="3200" b="0"/>
              <a:t>Bargaining Power to Capture Value</a:t>
            </a:r>
          </a:p>
        </p:txBody>
      </p:sp>
      <p:sp>
        <p:nvSpPr>
          <p:cNvPr id="399363" name="Rectangle 3"/>
          <p:cNvSpPr>
            <a:spLocks noChangeArrowheads="1"/>
          </p:cNvSpPr>
          <p:nvPr/>
        </p:nvSpPr>
        <p:spPr bwMode="auto">
          <a:xfrm>
            <a:off x="2597150" y="1876425"/>
            <a:ext cx="3187700" cy="162242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4" name="Rectangle 4"/>
          <p:cNvSpPr>
            <a:spLocks noChangeArrowheads="1"/>
          </p:cNvSpPr>
          <p:nvPr/>
        </p:nvSpPr>
        <p:spPr bwMode="auto">
          <a:xfrm>
            <a:off x="2597150" y="3511550"/>
            <a:ext cx="3187700" cy="9017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5" name="Rectangle 5"/>
          <p:cNvSpPr>
            <a:spLocks noChangeArrowheads="1"/>
          </p:cNvSpPr>
          <p:nvPr/>
        </p:nvSpPr>
        <p:spPr bwMode="auto">
          <a:xfrm>
            <a:off x="2597150" y="4953000"/>
            <a:ext cx="3187700" cy="1441450"/>
          </a:xfrm>
          <a:prstGeom prst="rect">
            <a:avLst/>
          </a:prstGeom>
          <a:solidFill>
            <a:srgbClr val="FF505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7" name="Rectangle 7"/>
          <p:cNvSpPr>
            <a:spLocks noChangeArrowheads="1"/>
          </p:cNvSpPr>
          <p:nvPr/>
        </p:nvSpPr>
        <p:spPr bwMode="auto">
          <a:xfrm>
            <a:off x="2787650" y="3703638"/>
            <a:ext cx="2674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800">
                <a:solidFill>
                  <a:srgbClr val="000000"/>
                </a:solidFill>
                <a:cs typeface="Times New Roman" pitchFamily="18" charset="0"/>
              </a:rPr>
              <a:t>Seller’s Profits</a:t>
            </a:r>
          </a:p>
        </p:txBody>
      </p:sp>
      <p:sp>
        <p:nvSpPr>
          <p:cNvPr id="399368" name="Rectangle 8"/>
          <p:cNvSpPr>
            <a:spLocks noChangeArrowheads="1"/>
          </p:cNvSpPr>
          <p:nvPr/>
        </p:nvSpPr>
        <p:spPr bwMode="auto">
          <a:xfrm>
            <a:off x="2733675" y="2397125"/>
            <a:ext cx="2913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2800">
                <a:solidFill>
                  <a:srgbClr val="000000"/>
                </a:solidFill>
                <a:cs typeface="Times New Roman" pitchFamily="18" charset="0"/>
              </a:rPr>
              <a:t>Buyer’s Surplus</a:t>
            </a:r>
          </a:p>
        </p:txBody>
      </p:sp>
      <p:grpSp>
        <p:nvGrpSpPr>
          <p:cNvPr id="399369" name="Group 9"/>
          <p:cNvGrpSpPr>
            <a:grpSpLocks/>
          </p:cNvGrpSpPr>
          <p:nvPr/>
        </p:nvGrpSpPr>
        <p:grpSpPr bwMode="auto">
          <a:xfrm>
            <a:off x="669925" y="3276600"/>
            <a:ext cx="1844675" cy="457200"/>
            <a:chOff x="422" y="2064"/>
            <a:chExt cx="1162" cy="288"/>
          </a:xfrm>
        </p:grpSpPr>
        <p:sp>
          <p:nvSpPr>
            <p:cNvPr id="399370" name="Rectangle 10"/>
            <p:cNvSpPr>
              <a:spLocks noChangeArrowheads="1"/>
            </p:cNvSpPr>
            <p:nvPr/>
          </p:nvSpPr>
          <p:spPr bwMode="auto">
            <a:xfrm>
              <a:off x="422" y="2064"/>
              <a:ext cx="5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a:cs typeface="Times New Roman" pitchFamily="18" charset="0"/>
                </a:rPr>
                <a:t>Price</a:t>
              </a:r>
            </a:p>
          </p:txBody>
        </p:sp>
        <p:sp>
          <p:nvSpPr>
            <p:cNvPr id="399371" name="Line 11"/>
            <p:cNvSpPr>
              <a:spLocks noChangeShapeType="1"/>
            </p:cNvSpPr>
            <p:nvPr/>
          </p:nvSpPr>
          <p:spPr bwMode="auto">
            <a:xfrm>
              <a:off x="960" y="2218"/>
              <a:ext cx="624"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376" name="Line 16"/>
          <p:cNvSpPr>
            <a:spLocks noChangeShapeType="1"/>
          </p:cNvSpPr>
          <p:nvPr/>
        </p:nvSpPr>
        <p:spPr bwMode="auto">
          <a:xfrm>
            <a:off x="5791200" y="1905000"/>
            <a:ext cx="3101975" cy="0"/>
          </a:xfrm>
          <a:prstGeom prst="line">
            <a:avLst/>
          </a:prstGeom>
          <a:noFill/>
          <a:ln w="38100">
            <a:solidFill>
              <a:srgbClr val="33CC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7" name="Line 17"/>
          <p:cNvSpPr>
            <a:spLocks noChangeShapeType="1"/>
          </p:cNvSpPr>
          <p:nvPr/>
        </p:nvSpPr>
        <p:spPr bwMode="auto">
          <a:xfrm>
            <a:off x="7391400" y="64008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78" name="Rectangle 18"/>
          <p:cNvSpPr>
            <a:spLocks noChangeArrowheads="1"/>
          </p:cNvSpPr>
          <p:nvPr/>
        </p:nvSpPr>
        <p:spPr bwMode="auto">
          <a:xfrm>
            <a:off x="7553325" y="4175125"/>
            <a:ext cx="1217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Net</a:t>
            </a:r>
          </a:p>
          <a:p>
            <a:pPr algn="ctr">
              <a:spcBef>
                <a:spcPct val="0"/>
              </a:spcBef>
            </a:pPr>
            <a:r>
              <a:rPr lang="en-US">
                <a:cs typeface="Times New Roman" pitchFamily="18" charset="0"/>
              </a:rPr>
              <a:t>Benefit</a:t>
            </a:r>
          </a:p>
        </p:txBody>
      </p:sp>
      <p:sp>
        <p:nvSpPr>
          <p:cNvPr id="399379" name="Line 19"/>
          <p:cNvSpPr>
            <a:spLocks noChangeShapeType="1"/>
          </p:cNvSpPr>
          <p:nvPr/>
        </p:nvSpPr>
        <p:spPr bwMode="auto">
          <a:xfrm flipH="1" flipV="1">
            <a:off x="8153400" y="1905000"/>
            <a:ext cx="0" cy="2286000"/>
          </a:xfrm>
          <a:prstGeom prst="line">
            <a:avLst/>
          </a:prstGeom>
          <a:noFill/>
          <a:ln w="5080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80" name="Line 20"/>
          <p:cNvSpPr>
            <a:spLocks noChangeShapeType="1"/>
          </p:cNvSpPr>
          <p:nvPr/>
        </p:nvSpPr>
        <p:spPr bwMode="auto">
          <a:xfrm>
            <a:off x="8153400" y="4953000"/>
            <a:ext cx="0" cy="14478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81" name="Rectangle 21" descr="Wide downward diagonal"/>
          <p:cNvSpPr>
            <a:spLocks noChangeArrowheads="1"/>
          </p:cNvSpPr>
          <p:nvPr/>
        </p:nvSpPr>
        <p:spPr bwMode="auto">
          <a:xfrm>
            <a:off x="2590800" y="4419600"/>
            <a:ext cx="3200400" cy="533400"/>
          </a:xfrm>
          <a:prstGeom prst="rect">
            <a:avLst/>
          </a:prstGeom>
          <a:pattFill prst="wdDnDiag">
            <a:fgClr>
              <a:srgbClr val="33CC33"/>
            </a:fgClr>
            <a:bgClr>
              <a:srgbClr val="FFFF66"/>
            </a:bgClr>
          </a:patt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9388" name="Group 28"/>
          <p:cNvGrpSpPr>
            <a:grpSpLocks/>
          </p:cNvGrpSpPr>
          <p:nvPr/>
        </p:nvGrpSpPr>
        <p:grpSpPr bwMode="auto">
          <a:xfrm>
            <a:off x="582613" y="4278313"/>
            <a:ext cx="1550987" cy="701675"/>
            <a:chOff x="367" y="2695"/>
            <a:chExt cx="977" cy="442"/>
          </a:xfrm>
        </p:grpSpPr>
        <p:sp>
          <p:nvSpPr>
            <p:cNvPr id="399383" name="Text Box 23"/>
            <p:cNvSpPr txBox="1">
              <a:spLocks noChangeArrowheads="1"/>
            </p:cNvSpPr>
            <p:nvPr/>
          </p:nvSpPr>
          <p:spPr bwMode="auto">
            <a:xfrm>
              <a:off x="367" y="2695"/>
              <a:ext cx="8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2000" i="1">
                  <a:solidFill>
                    <a:srgbClr val="336A5F"/>
                  </a:solidFill>
                  <a:cs typeface="Times New Roman" pitchFamily="18" charset="0"/>
                </a:rPr>
                <a:t>Economic</a:t>
              </a:r>
            </a:p>
            <a:p>
              <a:pPr eaLnBrk="1" hangingPunct="1">
                <a:spcBef>
                  <a:spcPct val="0"/>
                </a:spcBef>
              </a:pPr>
              <a:r>
                <a:rPr lang="en-US" sz="2000" i="1">
                  <a:solidFill>
                    <a:srgbClr val="336A5F"/>
                  </a:solidFill>
                  <a:cs typeface="Times New Roman" pitchFamily="18" charset="0"/>
                </a:rPr>
                <a:t>Rents</a:t>
              </a:r>
            </a:p>
          </p:txBody>
        </p:sp>
        <p:sp>
          <p:nvSpPr>
            <p:cNvPr id="399384" name="Line 24"/>
            <p:cNvSpPr>
              <a:spLocks noChangeShapeType="1"/>
            </p:cNvSpPr>
            <p:nvPr/>
          </p:nvSpPr>
          <p:spPr bwMode="auto">
            <a:xfrm>
              <a:off x="960" y="2976"/>
              <a:ext cx="384" cy="0"/>
            </a:xfrm>
            <a:prstGeom prst="line">
              <a:avLst/>
            </a:prstGeom>
            <a:noFill/>
            <a:ln w="38100">
              <a:solidFill>
                <a:srgbClr val="336A5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385" name="Line 25"/>
          <p:cNvSpPr>
            <a:spLocks noChangeShapeType="1"/>
          </p:cNvSpPr>
          <p:nvPr/>
        </p:nvSpPr>
        <p:spPr bwMode="auto">
          <a:xfrm>
            <a:off x="8153400" y="4953000"/>
            <a:ext cx="0" cy="14478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86" name="Line 26"/>
          <p:cNvSpPr>
            <a:spLocks noChangeShapeType="1"/>
          </p:cNvSpPr>
          <p:nvPr/>
        </p:nvSpPr>
        <p:spPr bwMode="auto">
          <a:xfrm>
            <a:off x="2362200" y="4419600"/>
            <a:ext cx="0" cy="1447800"/>
          </a:xfrm>
          <a:prstGeom prst="line">
            <a:avLst/>
          </a:prstGeom>
          <a:noFill/>
          <a:ln w="57150">
            <a:solidFill>
              <a:srgbClr val="FF33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87" name="Rectangle 27"/>
          <p:cNvSpPr>
            <a:spLocks noChangeArrowheads="1"/>
          </p:cNvSpPr>
          <p:nvPr/>
        </p:nvSpPr>
        <p:spPr bwMode="auto">
          <a:xfrm>
            <a:off x="3581400" y="5133975"/>
            <a:ext cx="1311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3200">
                <a:solidFill>
                  <a:srgbClr val="000000"/>
                </a:solidFill>
                <a:cs typeface="Times New Roman" pitchFamily="18" charset="0"/>
              </a:rPr>
              <a:t>Input</a:t>
            </a:r>
          </a:p>
          <a:p>
            <a:pPr algn="ctr">
              <a:spcBef>
                <a:spcPct val="0"/>
              </a:spcBef>
            </a:pPr>
            <a:r>
              <a:rPr lang="en-US" sz="3200">
                <a:solidFill>
                  <a:srgbClr val="000000"/>
                </a:solidFill>
                <a:cs typeface="Times New Roman" pitchFamily="18" charset="0"/>
              </a:rPr>
              <a:t>Costs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9386"/>
                                        </p:tgtEl>
                                        <p:attrNameLst>
                                          <p:attrName>style.visibility</p:attrName>
                                        </p:attrNameLst>
                                      </p:cBhvr>
                                      <p:to>
                                        <p:strVal val="visible"/>
                                      </p:to>
                                    </p:set>
                                    <p:anim calcmode="lin" valueType="num">
                                      <p:cBhvr additive="base">
                                        <p:cTn id="7" dur="500" fill="hold"/>
                                        <p:tgtEl>
                                          <p:spTgt spid="399386"/>
                                        </p:tgtEl>
                                        <p:attrNameLst>
                                          <p:attrName>ppt_x</p:attrName>
                                        </p:attrNameLst>
                                      </p:cBhvr>
                                      <p:tavLst>
                                        <p:tav tm="0">
                                          <p:val>
                                            <p:strVal val="#ppt_x"/>
                                          </p:val>
                                        </p:tav>
                                        <p:tav tm="100000">
                                          <p:val>
                                            <p:strVal val="#ppt_x"/>
                                          </p:val>
                                        </p:tav>
                                      </p:tavLst>
                                    </p:anim>
                                    <p:anim calcmode="lin" valueType="num">
                                      <p:cBhvr additive="base">
                                        <p:cTn id="8" dur="500" fill="hold"/>
                                        <p:tgtEl>
                                          <p:spTgt spid="39938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1500"/>
                                  </p:stCondLst>
                                  <p:childTnLst>
                                    <p:set>
                                      <p:cBhvr>
                                        <p:cTn id="11" dur="1" fill="hold">
                                          <p:stCondLst>
                                            <p:cond delay="0"/>
                                          </p:stCondLst>
                                        </p:cTn>
                                        <p:tgtEl>
                                          <p:spTgt spid="399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9" name="Rectangle 5"/>
          <p:cNvSpPr>
            <a:spLocks noGrp="1" noChangeArrowheads="1"/>
          </p:cNvSpPr>
          <p:nvPr>
            <p:ph type="ctrTitle"/>
          </p:nvPr>
        </p:nvSpPr>
        <p:spPr/>
        <p:txBody>
          <a:bodyPr/>
          <a:lstStyle/>
          <a:p>
            <a:r>
              <a:rPr lang="en-US"/>
              <a:t>Strategy in a Global Context</a:t>
            </a:r>
          </a:p>
        </p:txBody>
      </p:sp>
      <p:sp>
        <p:nvSpPr>
          <p:cNvPr id="390150" name="Rectangle 6"/>
          <p:cNvSpPr>
            <a:spLocks noGrp="1" noChangeArrowheads="1"/>
          </p:cNvSpPr>
          <p:nvPr>
            <p:ph type="subTitle" idx="1"/>
          </p:nvPr>
        </p:nvSpPr>
        <p:spPr/>
        <p:txBody>
          <a:bodyPr/>
          <a:lstStyle/>
          <a:p>
            <a:r>
              <a:rPr lang="en-US"/>
              <a:t>Challenges and Opportunities</a:t>
            </a:r>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BD0588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2286000"/>
            <a:ext cx="1238250" cy="1978025"/>
          </a:xfrm>
          <a:prstGeom prst="rect">
            <a:avLst/>
          </a:prstGeom>
          <a:noFill/>
          <a:extLst>
            <a:ext uri="{909E8E84-426E-40DD-AFC4-6F175D3DCCD1}">
              <a14:hiddenFill xmlns:a14="http://schemas.microsoft.com/office/drawing/2010/main">
                <a:solidFill>
                  <a:srgbClr val="FFFFFF"/>
                </a:solidFill>
              </a14:hiddenFill>
            </a:ext>
          </a:extLst>
        </p:spPr>
      </p:pic>
      <p:pic>
        <p:nvPicPr>
          <p:cNvPr id="304131" name="Picture 3" descr="MP00158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143000"/>
            <a:ext cx="6172200" cy="3509963"/>
          </a:xfrm>
          <a:prstGeom prst="rect">
            <a:avLst/>
          </a:prstGeom>
          <a:noFill/>
          <a:extLst>
            <a:ext uri="{909E8E84-426E-40DD-AFC4-6F175D3DCCD1}">
              <a14:hiddenFill xmlns:a14="http://schemas.microsoft.com/office/drawing/2010/main">
                <a:solidFill>
                  <a:srgbClr val="FFFFFF"/>
                </a:solidFill>
              </a14:hiddenFill>
            </a:ext>
          </a:extLst>
        </p:spPr>
      </p:pic>
      <p:sp>
        <p:nvSpPr>
          <p:cNvPr id="304132" name="Rectangle 4"/>
          <p:cNvSpPr>
            <a:spLocks noGrp="1" noChangeArrowheads="1"/>
          </p:cNvSpPr>
          <p:nvPr>
            <p:ph type="title"/>
          </p:nvPr>
        </p:nvSpPr>
        <p:spPr/>
        <p:txBody>
          <a:bodyPr/>
          <a:lstStyle/>
          <a:p>
            <a:r>
              <a:rPr lang="en-US"/>
              <a:t>A Truly Global Economy</a:t>
            </a:r>
          </a:p>
        </p:txBody>
      </p:sp>
      <p:pic>
        <p:nvPicPr>
          <p:cNvPr id="304133" name="Picture 5" descr="Kia Sore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133600"/>
            <a:ext cx="5265738" cy="2811463"/>
          </a:xfrm>
          <a:prstGeom prst="rect">
            <a:avLst/>
          </a:prstGeom>
          <a:noFill/>
          <a:extLst>
            <a:ext uri="{909E8E84-426E-40DD-AFC4-6F175D3DCCD1}">
              <a14:hiddenFill xmlns:a14="http://schemas.microsoft.com/office/drawing/2010/main">
                <a:solidFill>
                  <a:srgbClr val="FFFFFF"/>
                </a:solidFill>
              </a14:hiddenFill>
            </a:ext>
          </a:extLst>
        </p:spPr>
      </p:pic>
      <p:sp>
        <p:nvSpPr>
          <p:cNvPr id="304134" name="Text Box 6"/>
          <p:cNvSpPr txBox="1">
            <a:spLocks noChangeArrowheads="1"/>
          </p:cNvSpPr>
          <p:nvPr/>
        </p:nvSpPr>
        <p:spPr bwMode="auto">
          <a:xfrm>
            <a:off x="1447800" y="4953000"/>
            <a:ext cx="2136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3200" b="0">
                <a:latin typeface="Times New Roman" pitchFamily="18" charset="0"/>
                <a:cs typeface="Times New Roman" pitchFamily="18" charset="0"/>
              </a:rPr>
              <a:t>Kia Sorento</a:t>
            </a:r>
          </a:p>
        </p:txBody>
      </p:sp>
      <p:sp>
        <p:nvSpPr>
          <p:cNvPr id="304135" name="Rectangle 7"/>
          <p:cNvSpPr>
            <a:spLocks noChangeArrowheads="1"/>
          </p:cNvSpPr>
          <p:nvPr/>
        </p:nvSpPr>
        <p:spPr bwMode="auto">
          <a:xfrm>
            <a:off x="1223963" y="2808288"/>
            <a:ext cx="539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136" name="Line 8"/>
          <p:cNvSpPr>
            <a:spLocks noChangeShapeType="1"/>
          </p:cNvSpPr>
          <p:nvPr/>
        </p:nvSpPr>
        <p:spPr bwMode="auto">
          <a:xfrm>
            <a:off x="7239000" y="2667000"/>
            <a:ext cx="990600" cy="12192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137" name="Line 9"/>
          <p:cNvSpPr>
            <a:spLocks noChangeShapeType="1"/>
          </p:cNvSpPr>
          <p:nvPr/>
        </p:nvSpPr>
        <p:spPr bwMode="auto">
          <a:xfrm>
            <a:off x="7315200" y="2590800"/>
            <a:ext cx="1447800" cy="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4138" name="Text Box 10"/>
          <p:cNvSpPr txBox="1">
            <a:spLocks noChangeArrowheads="1"/>
          </p:cNvSpPr>
          <p:nvPr/>
        </p:nvSpPr>
        <p:spPr bwMode="auto">
          <a:xfrm>
            <a:off x="4953000" y="50292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b="0">
                <a:latin typeface="Times New Roman" pitchFamily="18" charset="0"/>
              </a:rPr>
              <a:t>30,000 parts from Wales, Mexico, Sweden, China, Thailand….</a:t>
            </a:r>
          </a:p>
        </p:txBody>
      </p:sp>
      <p:sp>
        <p:nvSpPr>
          <p:cNvPr id="304139" name="Text Box 11"/>
          <p:cNvSpPr txBox="1">
            <a:spLocks noChangeArrowheads="1"/>
          </p:cNvSpPr>
          <p:nvPr/>
        </p:nvSpPr>
        <p:spPr bwMode="auto">
          <a:xfrm>
            <a:off x="8077200" y="4038600"/>
            <a:ext cx="7937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800">
                <a:solidFill>
                  <a:schemeClr val="bg1"/>
                </a:solidFill>
                <a:latin typeface="Times New Roman" pitchFamily="18" charset="0"/>
              </a:rPr>
              <a:t>Korea</a:t>
            </a:r>
          </a:p>
        </p:txBody>
      </p:sp>
      <p:sp>
        <p:nvSpPr>
          <p:cNvPr id="304140" name="AutoShape 12"/>
          <p:cNvSpPr>
            <a:spLocks noChangeArrowheads="1"/>
          </p:cNvSpPr>
          <p:nvPr/>
        </p:nvSpPr>
        <p:spPr bwMode="auto">
          <a:xfrm>
            <a:off x="8382000" y="3505200"/>
            <a:ext cx="152400" cy="152400"/>
          </a:xfrm>
          <a:prstGeom prst="star4">
            <a:avLst>
              <a:gd name="adj" fmla="val 12500"/>
            </a:avLst>
          </a:prstGeom>
          <a:solidFill>
            <a:srgbClr val="FFFF66"/>
          </a:solidFill>
          <a:ln w="9525">
            <a:solidFill>
              <a:srgbClr val="FF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ChangeArrowheads="1"/>
          </p:cNvSpPr>
          <p:nvPr/>
        </p:nvSpPr>
        <p:spPr bwMode="auto">
          <a:xfrm>
            <a:off x="2819400" y="3124200"/>
            <a:ext cx="457200" cy="304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6180" name="Picture 4" descr="MP0015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425" y="2235200"/>
            <a:ext cx="5321300" cy="3025775"/>
          </a:xfrm>
          <a:prstGeom prst="rect">
            <a:avLst/>
          </a:prstGeom>
          <a:noFill/>
          <a:extLst>
            <a:ext uri="{909E8E84-426E-40DD-AFC4-6F175D3DCCD1}">
              <a14:hiddenFill xmlns:a14="http://schemas.microsoft.com/office/drawing/2010/main">
                <a:solidFill>
                  <a:srgbClr val="FFFFFF"/>
                </a:solidFill>
              </a14:hiddenFill>
            </a:ext>
          </a:extLst>
        </p:spPr>
      </p:pic>
      <p:sp>
        <p:nvSpPr>
          <p:cNvPr id="306181" name="Rectangle 5"/>
          <p:cNvSpPr>
            <a:spLocks noGrp="1" noChangeArrowheads="1"/>
          </p:cNvSpPr>
          <p:nvPr>
            <p:ph type="title"/>
          </p:nvPr>
        </p:nvSpPr>
        <p:spPr/>
        <p:txBody>
          <a:bodyPr/>
          <a:lstStyle/>
          <a:p>
            <a:r>
              <a:rPr lang="en-US"/>
              <a:t>A Truly Global Economy</a:t>
            </a:r>
          </a:p>
        </p:txBody>
      </p:sp>
      <p:pic>
        <p:nvPicPr>
          <p:cNvPr id="306182" name="Picture 6" descr="FL002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514600"/>
            <a:ext cx="1268413" cy="854075"/>
          </a:xfrm>
          <a:prstGeom prst="rect">
            <a:avLst/>
          </a:prstGeom>
          <a:noFill/>
          <a:extLst>
            <a:ext uri="{909E8E84-426E-40DD-AFC4-6F175D3DCCD1}">
              <a14:hiddenFill xmlns:a14="http://schemas.microsoft.com/office/drawing/2010/main">
                <a:solidFill>
                  <a:srgbClr val="FFFFFF"/>
                </a:solidFill>
              </a14:hiddenFill>
            </a:ext>
          </a:extLst>
        </p:spPr>
      </p:pic>
      <p:grpSp>
        <p:nvGrpSpPr>
          <p:cNvPr id="306183" name="Group 7"/>
          <p:cNvGrpSpPr>
            <a:grpSpLocks/>
          </p:cNvGrpSpPr>
          <p:nvPr/>
        </p:nvGrpSpPr>
        <p:grpSpPr bwMode="auto">
          <a:xfrm>
            <a:off x="3608388" y="3322638"/>
            <a:ext cx="4208462" cy="1123950"/>
            <a:chOff x="2273" y="2093"/>
            <a:chExt cx="2651" cy="708"/>
          </a:xfrm>
        </p:grpSpPr>
        <p:pic>
          <p:nvPicPr>
            <p:cNvPr id="306184" name="Picture 8" descr="j01617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3" y="2219"/>
              <a:ext cx="877" cy="582"/>
            </a:xfrm>
            <a:prstGeom prst="rect">
              <a:avLst/>
            </a:prstGeom>
            <a:noFill/>
            <a:extLst>
              <a:ext uri="{909E8E84-426E-40DD-AFC4-6F175D3DCCD1}">
                <a14:hiddenFill xmlns:a14="http://schemas.microsoft.com/office/drawing/2010/main">
                  <a:solidFill>
                    <a:srgbClr val="FFFFFF"/>
                  </a:solidFill>
                </a14:hiddenFill>
              </a:ext>
            </a:extLst>
          </p:spPr>
        </p:pic>
        <p:sp>
          <p:nvSpPr>
            <p:cNvPr id="306185" name="AutoShape 9"/>
            <p:cNvSpPr>
              <a:spLocks noChangeArrowheads="1"/>
            </p:cNvSpPr>
            <p:nvPr/>
          </p:nvSpPr>
          <p:spPr bwMode="auto">
            <a:xfrm flipH="1">
              <a:off x="2547" y="2093"/>
              <a:ext cx="2377" cy="260"/>
            </a:xfrm>
            <a:prstGeom prst="curvedDownArrow">
              <a:avLst>
                <a:gd name="adj1" fmla="val 105221"/>
                <a:gd name="adj2" fmla="val 288067"/>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86" name="Group 10"/>
          <p:cNvGrpSpPr>
            <a:grpSpLocks/>
          </p:cNvGrpSpPr>
          <p:nvPr/>
        </p:nvGrpSpPr>
        <p:grpSpPr bwMode="auto">
          <a:xfrm>
            <a:off x="7007225" y="3232150"/>
            <a:ext cx="900113" cy="2425700"/>
            <a:chOff x="4414" y="2036"/>
            <a:chExt cx="567" cy="1528"/>
          </a:xfrm>
        </p:grpSpPr>
        <p:pic>
          <p:nvPicPr>
            <p:cNvPr id="306187" name="Picture 11" descr="j016179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4" y="2601"/>
              <a:ext cx="533" cy="963"/>
            </a:xfrm>
            <a:prstGeom prst="rect">
              <a:avLst/>
            </a:prstGeom>
            <a:noFill/>
            <a:extLst>
              <a:ext uri="{909E8E84-426E-40DD-AFC4-6F175D3DCCD1}">
                <a14:hiddenFill xmlns:a14="http://schemas.microsoft.com/office/drawing/2010/main">
                  <a:solidFill>
                    <a:srgbClr val="FFFFFF"/>
                  </a:solidFill>
                </a14:hiddenFill>
              </a:ext>
            </a:extLst>
          </p:spPr>
        </p:pic>
        <p:sp>
          <p:nvSpPr>
            <p:cNvPr id="306188" name="AutoShape 12"/>
            <p:cNvSpPr>
              <a:spLocks noChangeArrowheads="1"/>
            </p:cNvSpPr>
            <p:nvPr/>
          </p:nvSpPr>
          <p:spPr bwMode="auto">
            <a:xfrm>
              <a:off x="4859" y="2036"/>
              <a:ext cx="122" cy="560"/>
            </a:xfrm>
            <a:prstGeom prst="curvedLeftArrow">
              <a:avLst>
                <a:gd name="adj1" fmla="val 91803"/>
                <a:gd name="adj2" fmla="val 183607"/>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89" name="Group 13"/>
          <p:cNvGrpSpPr>
            <a:grpSpLocks/>
          </p:cNvGrpSpPr>
          <p:nvPr/>
        </p:nvGrpSpPr>
        <p:grpSpPr bwMode="auto">
          <a:xfrm>
            <a:off x="3633788" y="3349625"/>
            <a:ext cx="1392237" cy="979488"/>
            <a:chOff x="699" y="1826"/>
            <a:chExt cx="877" cy="617"/>
          </a:xfrm>
        </p:grpSpPr>
        <p:pic>
          <p:nvPicPr>
            <p:cNvPr id="306190" name="Picture 14" descr="j01617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 y="1861"/>
              <a:ext cx="877" cy="582"/>
            </a:xfrm>
            <a:prstGeom prst="rect">
              <a:avLst/>
            </a:prstGeom>
            <a:noFill/>
            <a:extLst>
              <a:ext uri="{909E8E84-426E-40DD-AFC4-6F175D3DCCD1}">
                <a14:hiddenFill xmlns:a14="http://schemas.microsoft.com/office/drawing/2010/main">
                  <a:solidFill>
                    <a:srgbClr val="FFFFFF"/>
                  </a:solidFill>
                </a14:hiddenFill>
              </a:ext>
            </a:extLst>
          </p:spPr>
        </p:pic>
        <p:sp>
          <p:nvSpPr>
            <p:cNvPr id="306191" name="AutoShape 15"/>
            <p:cNvSpPr>
              <a:spLocks noChangeArrowheads="1"/>
            </p:cNvSpPr>
            <p:nvPr/>
          </p:nvSpPr>
          <p:spPr bwMode="auto">
            <a:xfrm flipV="1">
              <a:off x="1210" y="1826"/>
              <a:ext cx="106" cy="422"/>
            </a:xfrm>
            <a:prstGeom prst="curvedRightArrow">
              <a:avLst>
                <a:gd name="adj1" fmla="val 79623"/>
                <a:gd name="adj2" fmla="val 159245"/>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92" name="Group 16"/>
          <p:cNvGrpSpPr>
            <a:grpSpLocks/>
          </p:cNvGrpSpPr>
          <p:nvPr/>
        </p:nvGrpSpPr>
        <p:grpSpPr bwMode="auto">
          <a:xfrm>
            <a:off x="2846388" y="2476500"/>
            <a:ext cx="1620837" cy="1308100"/>
            <a:chOff x="1793" y="1560"/>
            <a:chExt cx="1021" cy="824"/>
          </a:xfrm>
        </p:grpSpPr>
        <p:pic>
          <p:nvPicPr>
            <p:cNvPr id="306193" name="Picture 17" descr="j01618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 y="1560"/>
              <a:ext cx="1021" cy="705"/>
            </a:xfrm>
            <a:prstGeom prst="rect">
              <a:avLst/>
            </a:prstGeom>
            <a:noFill/>
            <a:extLst>
              <a:ext uri="{909E8E84-426E-40DD-AFC4-6F175D3DCCD1}">
                <a14:hiddenFill xmlns:a14="http://schemas.microsoft.com/office/drawing/2010/main">
                  <a:solidFill>
                    <a:srgbClr val="FFFFFF"/>
                  </a:solidFill>
                </a14:hiddenFill>
              </a:ext>
            </a:extLst>
          </p:spPr>
        </p:pic>
        <p:sp>
          <p:nvSpPr>
            <p:cNvPr id="306194" name="AutoShape 18"/>
            <p:cNvSpPr>
              <a:spLocks noChangeArrowheads="1"/>
            </p:cNvSpPr>
            <p:nvPr/>
          </p:nvSpPr>
          <p:spPr bwMode="auto">
            <a:xfrm flipV="1">
              <a:off x="2669" y="1962"/>
              <a:ext cx="106" cy="422"/>
            </a:xfrm>
            <a:prstGeom prst="curvedRightArrow">
              <a:avLst>
                <a:gd name="adj1" fmla="val 79623"/>
                <a:gd name="adj2" fmla="val 159245"/>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95" name="Group 19"/>
          <p:cNvGrpSpPr>
            <a:grpSpLocks/>
          </p:cNvGrpSpPr>
          <p:nvPr/>
        </p:nvGrpSpPr>
        <p:grpSpPr bwMode="auto">
          <a:xfrm>
            <a:off x="4595813" y="2725738"/>
            <a:ext cx="4819650" cy="1978025"/>
            <a:chOff x="2895" y="1717"/>
            <a:chExt cx="3036" cy="1246"/>
          </a:xfrm>
        </p:grpSpPr>
        <p:pic>
          <p:nvPicPr>
            <p:cNvPr id="306196" name="Picture 20" descr="BD05889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1" y="1717"/>
              <a:ext cx="780" cy="1246"/>
            </a:xfrm>
            <a:prstGeom prst="rect">
              <a:avLst/>
            </a:prstGeom>
            <a:noFill/>
            <a:extLst>
              <a:ext uri="{909E8E84-426E-40DD-AFC4-6F175D3DCCD1}">
                <a14:hiddenFill xmlns:a14="http://schemas.microsoft.com/office/drawing/2010/main">
                  <a:solidFill>
                    <a:srgbClr val="FFFFFF"/>
                  </a:solidFill>
                </a14:hiddenFill>
              </a:ext>
            </a:extLst>
          </p:spPr>
        </p:pic>
        <p:sp>
          <p:nvSpPr>
            <p:cNvPr id="306197" name="AutoShape 21"/>
            <p:cNvSpPr>
              <a:spLocks noChangeArrowheads="1"/>
            </p:cNvSpPr>
            <p:nvPr/>
          </p:nvSpPr>
          <p:spPr bwMode="auto">
            <a:xfrm>
              <a:off x="2895" y="1834"/>
              <a:ext cx="2337" cy="316"/>
            </a:xfrm>
            <a:prstGeom prst="curvedDownArrow">
              <a:avLst>
                <a:gd name="adj1" fmla="val 76147"/>
                <a:gd name="adj2" fmla="val 224058"/>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6198" name="Group 22"/>
          <p:cNvGrpSpPr>
            <a:grpSpLocks/>
          </p:cNvGrpSpPr>
          <p:nvPr/>
        </p:nvGrpSpPr>
        <p:grpSpPr bwMode="auto">
          <a:xfrm>
            <a:off x="2884488" y="2608263"/>
            <a:ext cx="5243512" cy="1119187"/>
            <a:chOff x="2571" y="3485"/>
            <a:chExt cx="3060" cy="705"/>
          </a:xfrm>
        </p:grpSpPr>
        <p:pic>
          <p:nvPicPr>
            <p:cNvPr id="306199" name="Picture 23" descr="j016180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1" y="3485"/>
              <a:ext cx="1021" cy="705"/>
            </a:xfrm>
            <a:prstGeom prst="rect">
              <a:avLst/>
            </a:prstGeom>
            <a:noFill/>
            <a:extLst>
              <a:ext uri="{909E8E84-426E-40DD-AFC4-6F175D3DCCD1}">
                <a14:hiddenFill xmlns:a14="http://schemas.microsoft.com/office/drawing/2010/main">
                  <a:solidFill>
                    <a:srgbClr val="FFFFFF"/>
                  </a:solidFill>
                </a14:hiddenFill>
              </a:ext>
            </a:extLst>
          </p:spPr>
        </p:pic>
        <p:sp>
          <p:nvSpPr>
            <p:cNvPr id="306200" name="AutoShape 24"/>
            <p:cNvSpPr>
              <a:spLocks noChangeArrowheads="1"/>
            </p:cNvSpPr>
            <p:nvPr/>
          </p:nvSpPr>
          <p:spPr bwMode="auto">
            <a:xfrm flipH="1">
              <a:off x="3238" y="3521"/>
              <a:ext cx="2393" cy="389"/>
            </a:xfrm>
            <a:prstGeom prst="curvedDownArrow">
              <a:avLst>
                <a:gd name="adj1" fmla="val 60520"/>
                <a:gd name="adj2" fmla="val 183553"/>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6201" name="Text Box 25"/>
          <p:cNvSpPr txBox="1">
            <a:spLocks noChangeArrowheads="1"/>
          </p:cNvSpPr>
          <p:nvPr/>
        </p:nvSpPr>
        <p:spPr bwMode="auto">
          <a:xfrm>
            <a:off x="2362200" y="1371600"/>
            <a:ext cx="4040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2800" b="0">
                <a:latin typeface="Times New Roman" pitchFamily="18" charset="0"/>
                <a:cs typeface="Times New Roman" pitchFamily="18" charset="0"/>
              </a:rPr>
              <a:t>Making a Radio/CD player</a:t>
            </a:r>
          </a:p>
        </p:txBody>
      </p:sp>
      <p:sp>
        <p:nvSpPr>
          <p:cNvPr id="306202" name="Text Box 26"/>
          <p:cNvSpPr txBox="1">
            <a:spLocks noChangeArrowheads="1"/>
          </p:cNvSpPr>
          <p:nvPr/>
        </p:nvSpPr>
        <p:spPr bwMode="auto">
          <a:xfrm>
            <a:off x="457200" y="2286000"/>
            <a:ext cx="2136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0"/>
              </a:spcBef>
            </a:pPr>
            <a:r>
              <a:rPr lang="en-US" sz="3200" b="0">
                <a:latin typeface="Times New Roman" pitchFamily="18" charset="0"/>
                <a:cs typeface="Times New Roman" pitchFamily="18" charset="0"/>
              </a:rPr>
              <a:t>Kia Sorento</a:t>
            </a:r>
          </a:p>
        </p:txBody>
      </p:sp>
      <p:sp>
        <p:nvSpPr>
          <p:cNvPr id="306205" name="Text Box 29"/>
          <p:cNvSpPr txBox="1">
            <a:spLocks noChangeArrowheads="1"/>
          </p:cNvSpPr>
          <p:nvPr/>
        </p:nvSpPr>
        <p:spPr bwMode="auto">
          <a:xfrm>
            <a:off x="3505200" y="5867400"/>
            <a:ext cx="491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atin typeface="Times New Roman" pitchFamily="18" charset="0"/>
              </a:rPr>
              <a:t>One Radio, 5 countries, 5 companies</a:t>
            </a:r>
          </a:p>
        </p:txBody>
      </p:sp>
      <p:pic>
        <p:nvPicPr>
          <p:cNvPr id="306206" name="Picture 30" descr="Kia radi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971800"/>
            <a:ext cx="2649538" cy="3505200"/>
          </a:xfrm>
          <a:prstGeom prst="rect">
            <a:avLst/>
          </a:prstGeom>
          <a:noFill/>
          <a:extLst>
            <a:ext uri="{909E8E84-426E-40DD-AFC4-6F175D3DCCD1}">
              <a14:hiddenFill xmlns:a14="http://schemas.microsoft.com/office/drawing/2010/main">
                <a:solidFill>
                  <a:srgbClr val="FFFFFF"/>
                </a:solidFill>
              </a14:hiddenFill>
            </a:ext>
          </a:extLst>
        </p:spPr>
      </p:pic>
      <p:sp>
        <p:nvSpPr>
          <p:cNvPr id="306207" name="Oval 31"/>
          <p:cNvSpPr>
            <a:spLocks noChangeArrowheads="1"/>
          </p:cNvSpPr>
          <p:nvPr/>
        </p:nvSpPr>
        <p:spPr bwMode="auto">
          <a:xfrm>
            <a:off x="457200" y="2819400"/>
            <a:ext cx="2286000" cy="1600200"/>
          </a:xfrm>
          <a:prstGeom prst="ellipse">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06207"/>
                                        </p:tgtEl>
                                        <p:attrNameLst>
                                          <p:attrName>style.visibility</p:attrName>
                                        </p:attrNameLst>
                                      </p:cBhvr>
                                      <p:to>
                                        <p:strVal val="visible"/>
                                      </p:to>
                                    </p:set>
                                    <p:animEffect transition="in" filter="dissolve">
                                      <p:cBhvr>
                                        <p:cTn id="7" dur="500"/>
                                        <p:tgtEl>
                                          <p:spTgt spid="306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306182"/>
                                        </p:tgtEl>
                                        <p:attrNameLst>
                                          <p:attrName>style.visibility</p:attrName>
                                        </p:attrNameLst>
                                      </p:cBhvr>
                                      <p:to>
                                        <p:strVal val="visible"/>
                                      </p:to>
                                    </p:set>
                                  </p:childTnLst>
                                  <p:subTnLst>
                                    <p:set>
                                      <p:cBhvr override="childStyle">
                                        <p:cTn dur="1" fill="hold" display="0" masterRel="nextClick" afterEffect="1"/>
                                        <p:tgtEl>
                                          <p:spTgt spid="306182"/>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306186"/>
                                        </p:tgtEl>
                                        <p:attrNameLst>
                                          <p:attrName>style.visibility</p:attrName>
                                        </p:attrNameLst>
                                      </p:cBhvr>
                                      <p:to>
                                        <p:strVal val="visible"/>
                                      </p:to>
                                    </p:set>
                                  </p:childTnLst>
                                  <p:subTnLst>
                                    <p:set>
                                      <p:cBhvr override="childStyle">
                                        <p:cTn dur="1" fill="hold" display="0" masterRel="nextClick" afterEffect="1"/>
                                        <p:tgtEl>
                                          <p:spTgt spid="306186"/>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306183"/>
                                        </p:tgtEl>
                                        <p:attrNameLst>
                                          <p:attrName>style.visibility</p:attrName>
                                        </p:attrNameLst>
                                      </p:cBhvr>
                                      <p:to>
                                        <p:strVal val="visible"/>
                                      </p:to>
                                    </p:set>
                                  </p:childTnLst>
                                  <p:subTnLst>
                                    <p:set>
                                      <p:cBhvr override="childStyle">
                                        <p:cTn dur="1" fill="hold" display="0" masterRel="nextClick" afterEffect="1"/>
                                        <p:tgtEl>
                                          <p:spTgt spid="306183"/>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306189"/>
                                        </p:tgtEl>
                                        <p:attrNameLst>
                                          <p:attrName>style.visibility</p:attrName>
                                        </p:attrNameLst>
                                      </p:cBhvr>
                                      <p:to>
                                        <p:strVal val="visible"/>
                                      </p:to>
                                    </p:set>
                                  </p:childTnLst>
                                  <p:subTnLst>
                                    <p:set>
                                      <p:cBhvr override="childStyle">
                                        <p:cTn dur="1" fill="hold" display="0" masterRel="nextClick" afterEffect="1"/>
                                        <p:tgtEl>
                                          <p:spTgt spid="306189"/>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306192"/>
                                        </p:tgtEl>
                                        <p:attrNameLst>
                                          <p:attrName>style.visibility</p:attrName>
                                        </p:attrNameLst>
                                      </p:cBhvr>
                                      <p:to>
                                        <p:strVal val="visible"/>
                                      </p:to>
                                    </p:set>
                                  </p:childTnLst>
                                  <p:subTnLst>
                                    <p:set>
                                      <p:cBhvr override="childStyle">
                                        <p:cTn dur="1" fill="hold" display="0" masterRel="nextClick" afterEffect="1"/>
                                        <p:tgtEl>
                                          <p:spTgt spid="306192"/>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306195"/>
                                        </p:tgtEl>
                                        <p:attrNameLst>
                                          <p:attrName>style.visibility</p:attrName>
                                        </p:attrNameLst>
                                      </p:cBhvr>
                                      <p:to>
                                        <p:strVal val="visible"/>
                                      </p:to>
                                    </p:set>
                                  </p:childTnLst>
                                  <p:subTnLst>
                                    <p:set>
                                      <p:cBhvr override="childStyle">
                                        <p:cTn dur="1" fill="hold" display="0" masterRel="nextClick" afterEffect="1"/>
                                        <p:tgtEl>
                                          <p:spTgt spid="306195"/>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306198"/>
                                        </p:tgtEl>
                                        <p:attrNameLst>
                                          <p:attrName>style.visibility</p:attrName>
                                        </p:attrNameLst>
                                      </p:cBhvr>
                                      <p:to>
                                        <p:strVal val="visible"/>
                                      </p:to>
                                    </p:set>
                                  </p:childTnLst>
                                  <p:subTnLst>
                                    <p:set>
                                      <p:cBhvr override="childStyle">
                                        <p:cTn dur="1" fill="hold" display="0" masterRel="nextClick" afterEffect="1"/>
                                        <p:tgtEl>
                                          <p:spTgt spid="306198"/>
                                        </p:tgtEl>
                                        <p:attrNameLst>
                                          <p:attrName>style.visibility</p:attrName>
                                        </p:attrNameLst>
                                      </p:cBhvr>
                                      <p:to>
                                        <p:strVal val="hidden"/>
                                      </p:to>
                                    </p:set>
                                  </p:subTnLst>
                                </p:cTn>
                              </p:par>
                            </p:childTnLst>
                          </p:cTn>
                        </p:par>
                        <p:par>
                          <p:cTn id="36" fill="hold" nodeType="afterGroup">
                            <p:stCondLst>
                              <p:cond delay="500"/>
                            </p:stCondLst>
                            <p:childTnLst>
                              <p:par>
                                <p:cTn id="37" presetID="1" presetClass="entr" presetSubtype="0" fill="hold" grpId="0" nodeType="afterEffect">
                                  <p:stCondLst>
                                    <p:cond delay="1000"/>
                                  </p:stCondLst>
                                  <p:childTnLst>
                                    <p:set>
                                      <p:cBhvr>
                                        <p:cTn id="38" dur="1" fill="hold">
                                          <p:stCondLst>
                                            <p:cond delay="499"/>
                                          </p:stCondLst>
                                        </p:cTn>
                                        <p:tgtEl>
                                          <p:spTgt spid="306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5" grpId="0" autoUpdateAnimBg="0"/>
      <p:bldP spid="3062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Four Questions of Global Strategic Management</a:t>
            </a:r>
          </a:p>
        </p:txBody>
      </p:sp>
      <p:sp>
        <p:nvSpPr>
          <p:cNvPr id="412675" name="Rectangle 3"/>
          <p:cNvSpPr>
            <a:spLocks noGrp="1" noChangeArrowheads="1"/>
          </p:cNvSpPr>
          <p:nvPr>
            <p:ph type="body" idx="1"/>
          </p:nvPr>
        </p:nvSpPr>
        <p:spPr>
          <a:xfrm>
            <a:off x="609600" y="1600200"/>
            <a:ext cx="8077200" cy="4525963"/>
          </a:xfrm>
        </p:spPr>
        <p:txBody>
          <a:bodyPr/>
          <a:lstStyle/>
          <a:p>
            <a:pPr>
              <a:spcBef>
                <a:spcPts val="1800"/>
              </a:spcBef>
            </a:pPr>
            <a:r>
              <a:rPr lang="en-US" dirty="0"/>
              <a:t>Motivations for going global</a:t>
            </a:r>
          </a:p>
          <a:p>
            <a:pPr>
              <a:spcBef>
                <a:spcPts val="1800"/>
              </a:spcBef>
            </a:pPr>
            <a:r>
              <a:rPr lang="en-US" dirty="0"/>
              <a:t>Challenges of a global business</a:t>
            </a:r>
          </a:p>
          <a:p>
            <a:pPr>
              <a:spcBef>
                <a:spcPts val="1800"/>
              </a:spcBef>
            </a:pPr>
            <a:r>
              <a:rPr lang="en-US" dirty="0"/>
              <a:t>Success in foreign markets</a:t>
            </a:r>
          </a:p>
          <a:p>
            <a:pPr>
              <a:spcBef>
                <a:spcPts val="1800"/>
              </a:spcBef>
            </a:pPr>
            <a:r>
              <a:rPr lang="en-US" dirty="0"/>
              <a:t>Managing a multinational business</a:t>
            </a:r>
          </a:p>
        </p:txBody>
      </p:sp>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Motivations for Globalization</a:t>
            </a:r>
          </a:p>
        </p:txBody>
      </p:sp>
      <p:sp>
        <p:nvSpPr>
          <p:cNvPr id="316419" name="Rectangle 3"/>
          <p:cNvSpPr>
            <a:spLocks noGrp="1" noChangeArrowheads="1"/>
          </p:cNvSpPr>
          <p:nvPr>
            <p:ph type="body" idx="1"/>
          </p:nvPr>
        </p:nvSpPr>
        <p:spPr>
          <a:xfrm>
            <a:off x="762000" y="1295400"/>
            <a:ext cx="7848600" cy="4876800"/>
          </a:xfrm>
        </p:spPr>
        <p:txBody>
          <a:bodyPr/>
          <a:lstStyle/>
          <a:p>
            <a:pPr>
              <a:buFont typeface="Wingdings" pitchFamily="2" charset="2"/>
              <a:buChar char="§"/>
            </a:pPr>
            <a:r>
              <a:rPr lang="en-US" sz="3200" dirty="0"/>
              <a:t>Scale economies</a:t>
            </a:r>
            <a:endParaRPr lang="en-US" dirty="0"/>
          </a:p>
          <a:p>
            <a:pPr>
              <a:buFont typeface="Wingdings" pitchFamily="2" charset="2"/>
              <a:buChar char="§"/>
            </a:pPr>
            <a:r>
              <a:rPr lang="en-US" sz="3200" dirty="0"/>
              <a:t>Growth potential</a:t>
            </a:r>
          </a:p>
          <a:p>
            <a:pPr>
              <a:buFont typeface="Wingdings" pitchFamily="2" charset="2"/>
              <a:buChar char="§"/>
            </a:pPr>
            <a:r>
              <a:rPr lang="en-US" sz="3200" dirty="0"/>
              <a:t>Lower factor costs</a:t>
            </a:r>
          </a:p>
          <a:p>
            <a:pPr>
              <a:buFont typeface="Wingdings" pitchFamily="2" charset="2"/>
              <a:buChar char="§"/>
            </a:pPr>
            <a:r>
              <a:rPr lang="en-US" sz="3200" dirty="0"/>
              <a:t>Vertical integration demands</a:t>
            </a:r>
          </a:p>
          <a:p>
            <a:pPr>
              <a:buFont typeface="Wingdings" pitchFamily="2" charset="2"/>
              <a:buChar char="§"/>
            </a:pPr>
            <a:r>
              <a:rPr lang="en-US" sz="3200" dirty="0"/>
              <a:t>Opportunities</a:t>
            </a:r>
          </a:p>
          <a:p>
            <a:pPr lvl="1">
              <a:buFont typeface="Wingdings" pitchFamily="2" charset="2"/>
              <a:buChar char="§"/>
            </a:pPr>
            <a:r>
              <a:rPr lang="en-US" dirty="0"/>
              <a:t>Homogenization of global culture</a:t>
            </a:r>
            <a:endParaRPr lang="en-US" sz="2800" dirty="0"/>
          </a:p>
          <a:p>
            <a:pPr>
              <a:buFont typeface="Wingdings" pitchFamily="2" charset="2"/>
              <a:buChar char="§"/>
            </a:pPr>
            <a:r>
              <a:rPr lang="en-US" sz="3200" dirty="0"/>
              <a:t>Competitive dynamics</a:t>
            </a:r>
          </a:p>
          <a:p>
            <a:pPr lvl="1">
              <a:buFont typeface="Wingdings" pitchFamily="2" charset="2"/>
              <a:buChar char="§"/>
            </a:pPr>
            <a:r>
              <a:rPr lang="en-US" dirty="0"/>
              <a:t>Defending local markets may require competing globally</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316419">
                                            <p:txEl>
                                              <p:pRg st="0" end="0"/>
                                            </p:txEl>
                                          </p:spTgt>
                                        </p:tgtEl>
                                        <p:attrNameLst>
                                          <p:attrName>style.visibility</p:attrName>
                                        </p:attrNameLst>
                                      </p:cBhvr>
                                      <p:to>
                                        <p:strVal val="visible"/>
                                      </p:to>
                                    </p:set>
                                    <p:animEffect transition="in" filter="blinds(horizontal)">
                                      <p:cBhvr>
                                        <p:cTn id="7" dur="500"/>
                                        <p:tgtEl>
                                          <p:spTgt spid="316419">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316419">
                                            <p:txEl>
                                              <p:pRg st="1" end="1"/>
                                            </p:txEl>
                                          </p:spTgt>
                                        </p:tgtEl>
                                        <p:attrNameLst>
                                          <p:attrName>style.visibility</p:attrName>
                                        </p:attrNameLst>
                                      </p:cBhvr>
                                      <p:to>
                                        <p:strVal val="visible"/>
                                      </p:to>
                                    </p:set>
                                    <p:animEffect transition="in" filter="blinds(horizontal)">
                                      <p:cBhvr>
                                        <p:cTn id="11" dur="500"/>
                                        <p:tgtEl>
                                          <p:spTgt spid="316419">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316419">
                                            <p:txEl>
                                              <p:pRg st="2" end="2"/>
                                            </p:txEl>
                                          </p:spTgt>
                                        </p:tgtEl>
                                        <p:attrNameLst>
                                          <p:attrName>style.visibility</p:attrName>
                                        </p:attrNameLst>
                                      </p:cBhvr>
                                      <p:to>
                                        <p:strVal val="visible"/>
                                      </p:to>
                                    </p:set>
                                    <p:animEffect transition="in" filter="blinds(horizontal)">
                                      <p:cBhvr>
                                        <p:cTn id="15" dur="500"/>
                                        <p:tgtEl>
                                          <p:spTgt spid="316419">
                                            <p:txEl>
                                              <p:pRg st="2" end="2"/>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316419">
                                            <p:txEl>
                                              <p:pRg st="3" end="3"/>
                                            </p:txEl>
                                          </p:spTgt>
                                        </p:tgtEl>
                                        <p:attrNameLst>
                                          <p:attrName>style.visibility</p:attrName>
                                        </p:attrNameLst>
                                      </p:cBhvr>
                                      <p:to>
                                        <p:strVal val="visible"/>
                                      </p:to>
                                    </p:set>
                                    <p:animEffect transition="in" filter="blinds(horizontal)">
                                      <p:cBhvr>
                                        <p:cTn id="19" dur="500"/>
                                        <p:tgtEl>
                                          <p:spTgt spid="316419">
                                            <p:txEl>
                                              <p:pRg st="3" end="3"/>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500"/>
                                  </p:stCondLst>
                                  <p:childTnLst>
                                    <p:set>
                                      <p:cBhvr>
                                        <p:cTn id="22" dur="1" fill="hold">
                                          <p:stCondLst>
                                            <p:cond delay="0"/>
                                          </p:stCondLst>
                                        </p:cTn>
                                        <p:tgtEl>
                                          <p:spTgt spid="316419">
                                            <p:txEl>
                                              <p:pRg st="4" end="4"/>
                                            </p:txEl>
                                          </p:spTgt>
                                        </p:tgtEl>
                                        <p:attrNameLst>
                                          <p:attrName>style.visibility</p:attrName>
                                        </p:attrNameLst>
                                      </p:cBhvr>
                                      <p:to>
                                        <p:strVal val="visible"/>
                                      </p:to>
                                    </p:set>
                                    <p:animEffect transition="in" filter="blinds(horizontal)">
                                      <p:cBhvr>
                                        <p:cTn id="23" dur="500"/>
                                        <p:tgtEl>
                                          <p:spTgt spid="316419">
                                            <p:txEl>
                                              <p:pRg st="4" end="4"/>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500"/>
                                  </p:stCondLst>
                                  <p:childTnLst>
                                    <p:set>
                                      <p:cBhvr>
                                        <p:cTn id="26" dur="1" fill="hold">
                                          <p:stCondLst>
                                            <p:cond delay="0"/>
                                          </p:stCondLst>
                                        </p:cTn>
                                        <p:tgtEl>
                                          <p:spTgt spid="316419">
                                            <p:txEl>
                                              <p:pRg st="5" end="5"/>
                                            </p:txEl>
                                          </p:spTgt>
                                        </p:tgtEl>
                                        <p:attrNameLst>
                                          <p:attrName>style.visibility</p:attrName>
                                        </p:attrNameLst>
                                      </p:cBhvr>
                                      <p:to>
                                        <p:strVal val="visible"/>
                                      </p:to>
                                    </p:set>
                                    <p:animEffect transition="in" filter="blinds(horizontal)">
                                      <p:cBhvr>
                                        <p:cTn id="27" dur="500"/>
                                        <p:tgtEl>
                                          <p:spTgt spid="316419">
                                            <p:txEl>
                                              <p:pRg st="5" end="5"/>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500"/>
                                  </p:stCondLst>
                                  <p:childTnLst>
                                    <p:set>
                                      <p:cBhvr>
                                        <p:cTn id="30" dur="1" fill="hold">
                                          <p:stCondLst>
                                            <p:cond delay="0"/>
                                          </p:stCondLst>
                                        </p:cTn>
                                        <p:tgtEl>
                                          <p:spTgt spid="316419">
                                            <p:txEl>
                                              <p:pRg st="6" end="6"/>
                                            </p:txEl>
                                          </p:spTgt>
                                        </p:tgtEl>
                                        <p:attrNameLst>
                                          <p:attrName>style.visibility</p:attrName>
                                        </p:attrNameLst>
                                      </p:cBhvr>
                                      <p:to>
                                        <p:strVal val="visible"/>
                                      </p:to>
                                    </p:set>
                                    <p:animEffect transition="in" filter="blinds(horizontal)">
                                      <p:cBhvr>
                                        <p:cTn id="31" dur="500"/>
                                        <p:tgtEl>
                                          <p:spTgt spid="316419">
                                            <p:txEl>
                                              <p:pRg st="6" end="6"/>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500"/>
                                  </p:stCondLst>
                                  <p:childTnLst>
                                    <p:set>
                                      <p:cBhvr>
                                        <p:cTn id="34" dur="1" fill="hold">
                                          <p:stCondLst>
                                            <p:cond delay="0"/>
                                          </p:stCondLst>
                                        </p:cTn>
                                        <p:tgtEl>
                                          <p:spTgt spid="316419">
                                            <p:txEl>
                                              <p:pRg st="7" end="7"/>
                                            </p:txEl>
                                          </p:spTgt>
                                        </p:tgtEl>
                                        <p:attrNameLst>
                                          <p:attrName>style.visibility</p:attrName>
                                        </p:attrNameLst>
                                      </p:cBhvr>
                                      <p:to>
                                        <p:strVal val="visible"/>
                                      </p:to>
                                    </p:set>
                                    <p:animEffect transition="in" filter="blinds(horizontal)">
                                      <p:cBhvr>
                                        <p:cTn id="35" dur="500"/>
                                        <p:tgtEl>
                                          <p:spTgt spid="316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ctrTitle"/>
          </p:nvPr>
        </p:nvSpPr>
        <p:spPr>
          <a:xfrm>
            <a:off x="2819400" y="1600200"/>
            <a:ext cx="6172200" cy="1470025"/>
          </a:xfrm>
        </p:spPr>
        <p:txBody>
          <a:bodyPr/>
          <a:lstStyle/>
          <a:p>
            <a:r>
              <a:rPr lang="en-US" sz="3600" b="0"/>
              <a:t>Global Challenges</a:t>
            </a:r>
          </a:p>
        </p:txBody>
      </p:sp>
      <p:sp>
        <p:nvSpPr>
          <p:cNvPr id="309251" name="Rectangle 3"/>
          <p:cNvSpPr>
            <a:spLocks noGrp="1" noChangeArrowheads="1"/>
          </p:cNvSpPr>
          <p:nvPr>
            <p:ph type="subTitle" idx="1"/>
          </p:nvPr>
        </p:nvSpPr>
        <p:spPr>
          <a:xfrm>
            <a:off x="3886200" y="3657600"/>
            <a:ext cx="4419600" cy="2209800"/>
          </a:xfrm>
        </p:spPr>
        <p:txBody>
          <a:bodyPr/>
          <a:lstStyle/>
          <a:p>
            <a:pPr>
              <a:buFont typeface="Wingdings" pitchFamily="2" charset="2"/>
              <a:buNone/>
            </a:pPr>
            <a:r>
              <a:rPr lang="en-US" i="1"/>
              <a:t>The Liability of Foreignness</a:t>
            </a:r>
          </a:p>
          <a:p>
            <a:endParaRPr lang="en-US" sz="2400" i="1"/>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sz="3200"/>
              <a:t>The Usual Suspects</a:t>
            </a:r>
          </a:p>
        </p:txBody>
      </p:sp>
      <p:sp>
        <p:nvSpPr>
          <p:cNvPr id="314371" name="Rectangle 3"/>
          <p:cNvSpPr>
            <a:spLocks noGrp="1" noChangeArrowheads="1"/>
          </p:cNvSpPr>
          <p:nvPr>
            <p:ph type="body" idx="1"/>
          </p:nvPr>
        </p:nvSpPr>
        <p:spPr>
          <a:xfrm>
            <a:off x="762000" y="1600200"/>
            <a:ext cx="7924800" cy="4525963"/>
          </a:xfrm>
        </p:spPr>
        <p:txBody>
          <a:bodyPr/>
          <a:lstStyle/>
          <a:p>
            <a:pPr>
              <a:spcBef>
                <a:spcPct val="75000"/>
              </a:spcBef>
              <a:buFont typeface="Wingdings" pitchFamily="2" charset="2"/>
              <a:buChar char="§"/>
            </a:pPr>
            <a:r>
              <a:rPr lang="en-US" dirty="0" smtClean="0"/>
              <a:t>Physical Context</a:t>
            </a:r>
          </a:p>
          <a:p>
            <a:pPr lvl="1">
              <a:spcBef>
                <a:spcPts val="0"/>
              </a:spcBef>
              <a:buFont typeface="Wingdings" pitchFamily="2" charset="2"/>
              <a:buChar char="§"/>
            </a:pPr>
            <a:r>
              <a:rPr lang="en-US" sz="2000" dirty="0" smtClean="0"/>
              <a:t>Transportation, education, and communication</a:t>
            </a:r>
            <a:endParaRPr lang="en-US" sz="3200" dirty="0" smtClean="0"/>
          </a:p>
          <a:p>
            <a:pPr>
              <a:spcBef>
                <a:spcPct val="75000"/>
              </a:spcBef>
              <a:buFont typeface="Wingdings" pitchFamily="2" charset="2"/>
              <a:buChar char="§"/>
            </a:pPr>
            <a:r>
              <a:rPr lang="en-US" dirty="0" smtClean="0"/>
              <a:t>Socio-Cultural Context</a:t>
            </a:r>
          </a:p>
          <a:p>
            <a:pPr lvl="1">
              <a:spcBef>
                <a:spcPts val="0"/>
              </a:spcBef>
              <a:buFont typeface="Wingdings" pitchFamily="2" charset="2"/>
              <a:buChar char="§"/>
            </a:pPr>
            <a:r>
              <a:rPr lang="en-US" sz="2000" dirty="0" smtClean="0"/>
              <a:t>Tastes, values and language differences</a:t>
            </a:r>
          </a:p>
          <a:p>
            <a:pPr>
              <a:spcBef>
                <a:spcPct val="75000"/>
              </a:spcBef>
              <a:buFont typeface="Wingdings" pitchFamily="2" charset="2"/>
              <a:buChar char="§"/>
            </a:pPr>
            <a:r>
              <a:rPr lang="en-US" dirty="0" smtClean="0"/>
              <a:t>Industry Contexts</a:t>
            </a:r>
          </a:p>
          <a:p>
            <a:pPr lvl="1">
              <a:spcBef>
                <a:spcPts val="0"/>
              </a:spcBef>
              <a:buFont typeface="Wingdings" pitchFamily="2" charset="2"/>
              <a:buChar char="§"/>
            </a:pPr>
            <a:r>
              <a:rPr lang="en-US" sz="2000" dirty="0" smtClean="0"/>
              <a:t>Competitive </a:t>
            </a:r>
            <a:r>
              <a:rPr lang="en-US" sz="2000" dirty="0"/>
              <a:t>rivalry, entry barriers, etc. differences</a:t>
            </a:r>
          </a:p>
          <a:p>
            <a:pPr>
              <a:spcBef>
                <a:spcPct val="75000"/>
              </a:spcBef>
              <a:buFont typeface="Wingdings" pitchFamily="2" charset="2"/>
              <a:buChar char="§"/>
            </a:pPr>
            <a:r>
              <a:rPr lang="en-US" dirty="0" smtClean="0"/>
              <a:t>Political Context</a:t>
            </a:r>
          </a:p>
          <a:p>
            <a:pPr lvl="1">
              <a:spcBef>
                <a:spcPts val="0"/>
              </a:spcBef>
              <a:buFont typeface="Wingdings" pitchFamily="2" charset="2"/>
              <a:buChar char="§"/>
            </a:pPr>
            <a:r>
              <a:rPr lang="en-US" sz="2000" dirty="0" smtClean="0"/>
              <a:t>Regulatory</a:t>
            </a:r>
            <a:r>
              <a:rPr lang="en-US" sz="2000" dirty="0"/>
              <a:t>, economic and political differences</a:t>
            </a:r>
            <a:endParaRPr lang="en-US" sz="3200" dirty="0"/>
          </a:p>
          <a:p>
            <a:endParaRPr lang="en-US" sz="2400"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Effect transition="in" filter="fade">
                                      <p:cBhvr>
                                        <p:cTn id="7" dur="500"/>
                                        <p:tgtEl>
                                          <p:spTgt spid="31437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4371">
                                            <p:txEl>
                                              <p:pRg st="1" end="1"/>
                                            </p:txEl>
                                          </p:spTgt>
                                        </p:tgtEl>
                                        <p:attrNameLst>
                                          <p:attrName>style.visibility</p:attrName>
                                        </p:attrNameLst>
                                      </p:cBhvr>
                                      <p:to>
                                        <p:strVal val="visible"/>
                                      </p:to>
                                    </p:set>
                                    <p:animEffect transition="in" filter="fade">
                                      <p:cBhvr>
                                        <p:cTn id="11" dur="500"/>
                                        <p:tgtEl>
                                          <p:spTgt spid="31437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4371">
                                            <p:txEl>
                                              <p:pRg st="2" end="2"/>
                                            </p:txEl>
                                          </p:spTgt>
                                        </p:tgtEl>
                                        <p:attrNameLst>
                                          <p:attrName>style.visibility</p:attrName>
                                        </p:attrNameLst>
                                      </p:cBhvr>
                                      <p:to>
                                        <p:strVal val="visible"/>
                                      </p:to>
                                    </p:set>
                                    <p:animEffect transition="in" filter="fade">
                                      <p:cBhvr>
                                        <p:cTn id="15" dur="500"/>
                                        <p:tgtEl>
                                          <p:spTgt spid="31437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4371">
                                            <p:txEl>
                                              <p:pRg st="3" end="3"/>
                                            </p:txEl>
                                          </p:spTgt>
                                        </p:tgtEl>
                                        <p:attrNameLst>
                                          <p:attrName>style.visibility</p:attrName>
                                        </p:attrNameLst>
                                      </p:cBhvr>
                                      <p:to>
                                        <p:strVal val="visible"/>
                                      </p:to>
                                    </p:set>
                                    <p:animEffect transition="in" filter="fade">
                                      <p:cBhvr>
                                        <p:cTn id="19" dur="500"/>
                                        <p:tgtEl>
                                          <p:spTgt spid="31437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14371">
                                            <p:txEl>
                                              <p:pRg st="4" end="4"/>
                                            </p:txEl>
                                          </p:spTgt>
                                        </p:tgtEl>
                                        <p:attrNameLst>
                                          <p:attrName>style.visibility</p:attrName>
                                        </p:attrNameLst>
                                      </p:cBhvr>
                                      <p:to>
                                        <p:strVal val="visible"/>
                                      </p:to>
                                    </p:set>
                                    <p:animEffect transition="in" filter="fade">
                                      <p:cBhvr>
                                        <p:cTn id="23" dur="500"/>
                                        <p:tgtEl>
                                          <p:spTgt spid="314371">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4371">
                                            <p:txEl>
                                              <p:pRg st="5" end="5"/>
                                            </p:txEl>
                                          </p:spTgt>
                                        </p:tgtEl>
                                        <p:attrNameLst>
                                          <p:attrName>style.visibility</p:attrName>
                                        </p:attrNameLst>
                                      </p:cBhvr>
                                      <p:to>
                                        <p:strVal val="visible"/>
                                      </p:to>
                                    </p:set>
                                    <p:animEffect transition="in" filter="fade">
                                      <p:cBhvr>
                                        <p:cTn id="27" dur="500"/>
                                        <p:tgtEl>
                                          <p:spTgt spid="314371">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4371">
                                            <p:txEl>
                                              <p:pRg st="6" end="6"/>
                                            </p:txEl>
                                          </p:spTgt>
                                        </p:tgtEl>
                                        <p:attrNameLst>
                                          <p:attrName>style.visibility</p:attrName>
                                        </p:attrNameLst>
                                      </p:cBhvr>
                                      <p:to>
                                        <p:strVal val="visible"/>
                                      </p:to>
                                    </p:set>
                                    <p:animEffect transition="in" filter="fade">
                                      <p:cBhvr>
                                        <p:cTn id="31" dur="500"/>
                                        <p:tgtEl>
                                          <p:spTgt spid="314371">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4371">
                                            <p:txEl>
                                              <p:pRg st="7" end="7"/>
                                            </p:txEl>
                                          </p:spTgt>
                                        </p:tgtEl>
                                        <p:attrNameLst>
                                          <p:attrName>style.visibility</p:attrName>
                                        </p:attrNameLst>
                                      </p:cBhvr>
                                      <p:to>
                                        <p:strVal val="visible"/>
                                      </p:to>
                                    </p:set>
                                    <p:animEffect transition="in" filter="fade">
                                      <p:cBhvr>
                                        <p:cTn id="35" dur="500"/>
                                        <p:tgtEl>
                                          <p:spTgt spid="3143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ctrTitle"/>
          </p:nvPr>
        </p:nvSpPr>
        <p:spPr>
          <a:xfrm>
            <a:off x="2743200" y="1447800"/>
            <a:ext cx="6172200" cy="1470025"/>
          </a:xfrm>
        </p:spPr>
        <p:txBody>
          <a:bodyPr/>
          <a:lstStyle/>
          <a:p>
            <a:r>
              <a:rPr lang="en-US" sz="3600" b="0"/>
              <a:t>Walmart Enters Germany</a:t>
            </a:r>
            <a:endParaRPr lang="en-US" sz="3600"/>
          </a:p>
        </p:txBody>
      </p:sp>
      <p:sp>
        <p:nvSpPr>
          <p:cNvPr id="413699" name="Rectangle 3"/>
          <p:cNvSpPr>
            <a:spLocks noGrp="1" noChangeArrowheads="1"/>
          </p:cNvSpPr>
          <p:nvPr>
            <p:ph type="subTitle" idx="1"/>
          </p:nvPr>
        </p:nvSpPr>
        <p:spPr>
          <a:xfrm>
            <a:off x="3886200" y="3276600"/>
            <a:ext cx="4419600" cy="2590800"/>
          </a:xfrm>
        </p:spPr>
        <p:txBody>
          <a:bodyPr/>
          <a:lstStyle/>
          <a:p>
            <a:r>
              <a:rPr lang="en-US" sz="3200" i="1"/>
              <a:t>Does Small Town America Sell </a:t>
            </a:r>
          </a:p>
          <a:p>
            <a:r>
              <a:rPr lang="en-US" sz="3200" i="1"/>
              <a:t>in Europe?</a:t>
            </a:r>
          </a:p>
        </p:txBody>
      </p:sp>
    </p:spTree>
  </p:cSld>
  <p:clrMapOvr>
    <a:masterClrMapping/>
  </p:clrMapOvr>
  <p:transition>
    <p:cover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1447800" y="152400"/>
            <a:ext cx="5791200" cy="685800"/>
          </a:xfrm>
          <a:noFill/>
          <a:extLst>
            <a:ext uri="{909E8E84-426E-40DD-AFC4-6F175D3DCCD1}">
              <a14:hiddenFill xmlns:a14="http://schemas.microsoft.com/office/drawing/2010/main">
                <a:solidFill>
                  <a:srgbClr val="FFFF66"/>
                </a:solidFill>
              </a14:hiddenFill>
            </a:ext>
          </a:extLst>
        </p:spPr>
        <p:txBody>
          <a:bodyPr/>
          <a:lstStyle/>
          <a:p>
            <a:r>
              <a:rPr lang="en-US" sz="3200"/>
              <a:t>Wal-Mart Activity System</a:t>
            </a:r>
          </a:p>
        </p:txBody>
      </p:sp>
      <p:sp>
        <p:nvSpPr>
          <p:cNvPr id="414733" name="Line 13"/>
          <p:cNvSpPr>
            <a:spLocks noChangeShapeType="1"/>
          </p:cNvSpPr>
          <p:nvPr/>
        </p:nvSpPr>
        <p:spPr bwMode="auto">
          <a:xfrm flipV="1">
            <a:off x="2819400" y="3657600"/>
            <a:ext cx="6096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4734" name="Group 14"/>
          <p:cNvGrpSpPr>
            <a:grpSpLocks/>
          </p:cNvGrpSpPr>
          <p:nvPr/>
        </p:nvGrpSpPr>
        <p:grpSpPr bwMode="auto">
          <a:xfrm>
            <a:off x="2590800" y="2133600"/>
            <a:ext cx="3429000" cy="838200"/>
            <a:chOff x="1632" y="1344"/>
            <a:chExt cx="2160" cy="528"/>
          </a:xfrm>
        </p:grpSpPr>
        <p:sp>
          <p:nvSpPr>
            <p:cNvPr id="414735" name="Line 15"/>
            <p:cNvSpPr>
              <a:spLocks noChangeShapeType="1"/>
            </p:cNvSpPr>
            <p:nvPr/>
          </p:nvSpPr>
          <p:spPr bwMode="auto">
            <a:xfrm>
              <a:off x="1632" y="1344"/>
              <a:ext cx="576"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6" name="Line 16"/>
            <p:cNvSpPr>
              <a:spLocks noChangeShapeType="1"/>
            </p:cNvSpPr>
            <p:nvPr/>
          </p:nvSpPr>
          <p:spPr bwMode="auto">
            <a:xfrm flipH="1">
              <a:off x="3216" y="1632"/>
              <a:ext cx="576"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739" name="AutoShape 19"/>
          <p:cNvSpPr>
            <a:spLocks noChangeArrowheads="1"/>
          </p:cNvSpPr>
          <p:nvPr/>
        </p:nvSpPr>
        <p:spPr bwMode="auto">
          <a:xfrm>
            <a:off x="3429000" y="2514600"/>
            <a:ext cx="1676400" cy="1119188"/>
          </a:xfrm>
          <a:prstGeom prst="bevel">
            <a:avLst>
              <a:gd name="adj" fmla="val 12500"/>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b="0">
                <a:effectLst>
                  <a:outerShdw blurRad="38100" dist="38100" dir="2700000" algn="tl">
                    <a:srgbClr val="FFFFFF"/>
                  </a:outerShdw>
                </a:effectLst>
                <a:latin typeface="Times New Roman" pitchFamily="18" charset="0"/>
              </a:rPr>
              <a:t>Strict Cost</a:t>
            </a:r>
          </a:p>
          <a:p>
            <a:pPr algn="ctr">
              <a:spcBef>
                <a:spcPct val="0"/>
              </a:spcBef>
            </a:pPr>
            <a:r>
              <a:rPr lang="en-US" b="0">
                <a:effectLst>
                  <a:outerShdw blurRad="38100" dist="38100" dir="2700000" algn="tl">
                    <a:srgbClr val="FFFFFF"/>
                  </a:outerShdw>
                </a:effectLst>
                <a:latin typeface="Times New Roman" pitchFamily="18" charset="0"/>
              </a:rPr>
              <a:t>Control</a:t>
            </a:r>
          </a:p>
        </p:txBody>
      </p:sp>
      <p:sp>
        <p:nvSpPr>
          <p:cNvPr id="414741" name="AutoShape 21"/>
          <p:cNvSpPr>
            <a:spLocks noChangeArrowheads="1"/>
          </p:cNvSpPr>
          <p:nvPr/>
        </p:nvSpPr>
        <p:spPr bwMode="auto">
          <a:xfrm>
            <a:off x="3048000" y="1295400"/>
            <a:ext cx="1295400" cy="381000"/>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Low cost</a:t>
            </a:r>
          </a:p>
          <a:p>
            <a:pPr algn="ctr">
              <a:spcBef>
                <a:spcPct val="0"/>
              </a:spcBef>
            </a:pPr>
            <a:r>
              <a:rPr lang="en-US" sz="1000" b="0">
                <a:effectLst>
                  <a:outerShdw blurRad="38100" dist="38100" dir="2700000" algn="tl">
                    <a:srgbClr val="FFFFFF"/>
                  </a:outerShdw>
                </a:effectLst>
                <a:latin typeface="Times New Roman" pitchFamily="18" charset="0"/>
              </a:rPr>
              <a:t>store leases</a:t>
            </a:r>
          </a:p>
        </p:txBody>
      </p:sp>
      <p:sp>
        <p:nvSpPr>
          <p:cNvPr id="414742" name="AutoShape 22"/>
          <p:cNvSpPr>
            <a:spLocks noChangeArrowheads="1"/>
          </p:cNvSpPr>
          <p:nvPr/>
        </p:nvSpPr>
        <p:spPr bwMode="auto">
          <a:xfrm>
            <a:off x="4419600" y="1295400"/>
            <a:ext cx="1295400" cy="381000"/>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Hard bargaining</a:t>
            </a:r>
          </a:p>
          <a:p>
            <a:pPr algn="ctr">
              <a:spcBef>
                <a:spcPct val="0"/>
              </a:spcBef>
            </a:pPr>
            <a:r>
              <a:rPr lang="en-US" sz="1000" b="0">
                <a:effectLst>
                  <a:outerShdw blurRad="38100" dist="38100" dir="2700000" algn="tl">
                    <a:srgbClr val="FFFFFF"/>
                  </a:outerShdw>
                </a:effectLst>
                <a:latin typeface="Times New Roman" pitchFamily="18" charset="0"/>
              </a:rPr>
              <a:t>w/ vendors</a:t>
            </a:r>
          </a:p>
        </p:txBody>
      </p:sp>
      <p:sp>
        <p:nvSpPr>
          <p:cNvPr id="414743" name="Line 23"/>
          <p:cNvSpPr>
            <a:spLocks noChangeShapeType="1"/>
          </p:cNvSpPr>
          <p:nvPr/>
        </p:nvSpPr>
        <p:spPr bwMode="auto">
          <a:xfrm flipV="1">
            <a:off x="3581400" y="3657600"/>
            <a:ext cx="3048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44" name="Line 24"/>
          <p:cNvSpPr>
            <a:spLocks noChangeShapeType="1"/>
          </p:cNvSpPr>
          <p:nvPr/>
        </p:nvSpPr>
        <p:spPr bwMode="auto">
          <a:xfrm>
            <a:off x="3657600" y="16764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45" name="Line 25"/>
          <p:cNvSpPr>
            <a:spLocks noChangeShapeType="1"/>
          </p:cNvSpPr>
          <p:nvPr/>
        </p:nvSpPr>
        <p:spPr bwMode="auto">
          <a:xfrm>
            <a:off x="4876800" y="16764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4801" name="Group 81"/>
          <p:cNvGrpSpPr>
            <a:grpSpLocks/>
          </p:cNvGrpSpPr>
          <p:nvPr/>
        </p:nvGrpSpPr>
        <p:grpSpPr bwMode="auto">
          <a:xfrm>
            <a:off x="114300" y="1104900"/>
            <a:ext cx="3314700" cy="1790700"/>
            <a:chOff x="72" y="696"/>
            <a:chExt cx="2088" cy="1128"/>
          </a:xfrm>
        </p:grpSpPr>
        <p:grpSp>
          <p:nvGrpSpPr>
            <p:cNvPr id="414723" name="Group 3"/>
            <p:cNvGrpSpPr>
              <a:grpSpLocks/>
            </p:cNvGrpSpPr>
            <p:nvPr/>
          </p:nvGrpSpPr>
          <p:grpSpPr bwMode="auto">
            <a:xfrm>
              <a:off x="72" y="696"/>
              <a:ext cx="1656" cy="1128"/>
              <a:chOff x="72" y="696"/>
              <a:chExt cx="1656" cy="1128"/>
            </a:xfrm>
          </p:grpSpPr>
          <p:sp>
            <p:nvSpPr>
              <p:cNvPr id="414724" name="AutoShape 4"/>
              <p:cNvSpPr>
                <a:spLocks noChangeArrowheads="1"/>
              </p:cNvSpPr>
              <p:nvPr/>
            </p:nvSpPr>
            <p:spPr bwMode="auto">
              <a:xfrm>
                <a:off x="72" y="1008"/>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“Everyday Low</a:t>
                </a:r>
              </a:p>
              <a:p>
                <a:pPr algn="ctr">
                  <a:spcBef>
                    <a:spcPct val="0"/>
                  </a:spcBef>
                </a:pPr>
                <a:r>
                  <a:rPr lang="en-US" sz="1000" b="0">
                    <a:effectLst>
                      <a:outerShdw blurRad="38100" dist="38100" dir="2700000" algn="tl">
                        <a:srgbClr val="FFFFFF"/>
                      </a:outerShdw>
                    </a:effectLst>
                    <a:latin typeface="Times New Roman" pitchFamily="18" charset="0"/>
                  </a:rPr>
                  <a:t> Prices”</a:t>
                </a:r>
              </a:p>
            </p:txBody>
          </p:sp>
          <p:sp>
            <p:nvSpPr>
              <p:cNvPr id="414725" name="AutoShape 5"/>
              <p:cNvSpPr>
                <a:spLocks noChangeArrowheads="1"/>
              </p:cNvSpPr>
              <p:nvPr/>
            </p:nvSpPr>
            <p:spPr bwMode="auto">
              <a:xfrm>
                <a:off x="912" y="696"/>
                <a:ext cx="816" cy="240"/>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“We Sell for Less”</a:t>
                </a:r>
              </a:p>
            </p:txBody>
          </p:sp>
          <p:sp>
            <p:nvSpPr>
              <p:cNvPr id="414726" name="AutoShape 6"/>
              <p:cNvSpPr>
                <a:spLocks noChangeArrowheads="1"/>
              </p:cNvSpPr>
              <p:nvPr/>
            </p:nvSpPr>
            <p:spPr bwMode="auto">
              <a:xfrm>
                <a:off x="72" y="720"/>
                <a:ext cx="816" cy="192"/>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Local Ctrl over prices</a:t>
                </a:r>
              </a:p>
            </p:txBody>
          </p:sp>
          <p:sp>
            <p:nvSpPr>
              <p:cNvPr id="414727" name="AutoShape 7"/>
              <p:cNvSpPr>
                <a:spLocks noChangeArrowheads="1"/>
              </p:cNvSpPr>
              <p:nvPr/>
            </p:nvSpPr>
            <p:spPr bwMode="auto">
              <a:xfrm>
                <a:off x="1008" y="1056"/>
                <a:ext cx="672" cy="336"/>
              </a:xfrm>
              <a:prstGeom prst="octagon">
                <a:avLst>
                  <a:gd name="adj" fmla="val 29287"/>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600" b="0">
                    <a:effectLst>
                      <a:outerShdw blurRad="38100" dist="38100" dir="2700000" algn="tl">
                        <a:srgbClr val="FFFFFF"/>
                      </a:outerShdw>
                    </a:effectLst>
                    <a:latin typeface="Times New Roman" pitchFamily="18" charset="0"/>
                  </a:rPr>
                  <a:t> </a:t>
                </a:r>
                <a:r>
                  <a:rPr lang="en-US" sz="1400">
                    <a:effectLst>
                      <a:outerShdw blurRad="38100" dist="38100" dir="2700000" algn="tl">
                        <a:srgbClr val="FFFFFF"/>
                      </a:outerShdw>
                    </a:effectLst>
                    <a:latin typeface="Times New Roman" pitchFamily="18" charset="0"/>
                  </a:rPr>
                  <a:t>Low Prices</a:t>
                </a:r>
              </a:p>
            </p:txBody>
          </p:sp>
          <p:sp>
            <p:nvSpPr>
              <p:cNvPr id="414728" name="AutoShape 8"/>
              <p:cNvSpPr>
                <a:spLocks noChangeArrowheads="1"/>
              </p:cNvSpPr>
              <p:nvPr/>
            </p:nvSpPr>
            <p:spPr bwMode="auto">
              <a:xfrm>
                <a:off x="120" y="1632"/>
                <a:ext cx="816" cy="192"/>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Minimal Advertising</a:t>
                </a:r>
              </a:p>
            </p:txBody>
          </p:sp>
          <p:sp>
            <p:nvSpPr>
              <p:cNvPr id="414729" name="Line 9"/>
              <p:cNvSpPr>
                <a:spLocks noChangeShapeType="1"/>
              </p:cNvSpPr>
              <p:nvPr/>
            </p:nvSpPr>
            <p:spPr bwMode="auto">
              <a:xfrm>
                <a:off x="1344" y="960"/>
                <a:ext cx="0" cy="9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0" name="Line 10"/>
              <p:cNvSpPr>
                <a:spLocks noChangeShapeType="1"/>
              </p:cNvSpPr>
              <p:nvPr/>
            </p:nvSpPr>
            <p:spPr bwMode="auto">
              <a:xfrm>
                <a:off x="816" y="912"/>
                <a:ext cx="288"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1" name="Line 11"/>
              <p:cNvSpPr>
                <a:spLocks noChangeShapeType="1"/>
              </p:cNvSpPr>
              <p:nvPr/>
            </p:nvSpPr>
            <p:spPr bwMode="auto">
              <a:xfrm>
                <a:off x="912" y="1152"/>
                <a:ext cx="9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32" name="Line 12"/>
              <p:cNvSpPr>
                <a:spLocks noChangeShapeType="1"/>
              </p:cNvSpPr>
              <p:nvPr/>
            </p:nvSpPr>
            <p:spPr bwMode="auto">
              <a:xfrm flipV="1">
                <a:off x="912" y="1392"/>
                <a:ext cx="192"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747" name="Line 27"/>
            <p:cNvSpPr>
              <a:spLocks noChangeShapeType="1"/>
            </p:cNvSpPr>
            <p:nvPr/>
          </p:nvSpPr>
          <p:spPr bwMode="auto">
            <a:xfrm flipV="1">
              <a:off x="960" y="1728"/>
              <a:ext cx="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4749" name="AutoShape 29"/>
          <p:cNvSpPr>
            <a:spLocks noChangeArrowheads="1"/>
          </p:cNvSpPr>
          <p:nvPr/>
        </p:nvSpPr>
        <p:spPr bwMode="auto">
          <a:xfrm>
            <a:off x="2971800" y="4876800"/>
            <a:ext cx="1295400" cy="457200"/>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Low in-Store </a:t>
            </a:r>
          </a:p>
          <a:p>
            <a:pPr algn="ctr">
              <a:spcBef>
                <a:spcPct val="0"/>
              </a:spcBef>
            </a:pPr>
            <a:r>
              <a:rPr lang="en-US" sz="1000" b="0">
                <a:effectLst>
                  <a:outerShdw blurRad="38100" dist="38100" dir="2700000" algn="tl">
                    <a:srgbClr val="FFFFFF"/>
                  </a:outerShdw>
                </a:effectLst>
                <a:latin typeface="Times New Roman" pitchFamily="18" charset="0"/>
              </a:rPr>
              <a:t>Licensing Fees</a:t>
            </a:r>
          </a:p>
        </p:txBody>
      </p:sp>
      <p:grpSp>
        <p:nvGrpSpPr>
          <p:cNvPr id="414804" name="Group 84"/>
          <p:cNvGrpSpPr>
            <a:grpSpLocks/>
          </p:cNvGrpSpPr>
          <p:nvPr/>
        </p:nvGrpSpPr>
        <p:grpSpPr bwMode="auto">
          <a:xfrm>
            <a:off x="5181600" y="2819400"/>
            <a:ext cx="1485900" cy="1295400"/>
            <a:chOff x="3264" y="1776"/>
            <a:chExt cx="936" cy="816"/>
          </a:xfrm>
        </p:grpSpPr>
        <p:sp>
          <p:nvSpPr>
            <p:cNvPr id="414750" name="Line 30"/>
            <p:cNvSpPr>
              <a:spLocks noChangeShapeType="1"/>
            </p:cNvSpPr>
            <p:nvPr/>
          </p:nvSpPr>
          <p:spPr bwMode="auto">
            <a:xfrm flipH="1" flipV="1">
              <a:off x="3264" y="2160"/>
              <a:ext cx="192"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58" name="AutoShape 38"/>
            <p:cNvSpPr>
              <a:spLocks noChangeArrowheads="1"/>
            </p:cNvSpPr>
            <p:nvPr/>
          </p:nvSpPr>
          <p:spPr bwMode="auto">
            <a:xfrm>
              <a:off x="3384" y="2304"/>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Inbound Logistics:</a:t>
              </a:r>
            </a:p>
            <a:p>
              <a:pPr algn="ctr">
                <a:spcBef>
                  <a:spcPct val="0"/>
                </a:spcBef>
              </a:pPr>
              <a:r>
                <a:rPr lang="en-US" sz="1000" b="0">
                  <a:effectLst>
                    <a:outerShdw blurRad="38100" dist="38100" dir="2700000" algn="tl">
                      <a:srgbClr val="FFFFFF"/>
                    </a:outerShdw>
                  </a:effectLst>
                  <a:latin typeface="Times New Roman" pitchFamily="18" charset="0"/>
                </a:rPr>
                <a:t>Back Haul</a:t>
              </a:r>
            </a:p>
          </p:txBody>
        </p:sp>
        <p:sp>
          <p:nvSpPr>
            <p:cNvPr id="414767" name="Line 47"/>
            <p:cNvSpPr>
              <a:spLocks noChangeShapeType="1"/>
            </p:cNvSpPr>
            <p:nvPr/>
          </p:nvSpPr>
          <p:spPr bwMode="auto">
            <a:xfrm flipV="1">
              <a:off x="3936" y="1776"/>
              <a:ext cx="192" cy="5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14805" name="Group 85"/>
          <p:cNvGrpSpPr>
            <a:grpSpLocks/>
          </p:cNvGrpSpPr>
          <p:nvPr/>
        </p:nvGrpSpPr>
        <p:grpSpPr bwMode="auto">
          <a:xfrm>
            <a:off x="152400" y="3048000"/>
            <a:ext cx="3276600" cy="1295400"/>
            <a:chOff x="96" y="1920"/>
            <a:chExt cx="2064" cy="816"/>
          </a:xfrm>
        </p:grpSpPr>
        <p:sp>
          <p:nvSpPr>
            <p:cNvPr id="414740" name="AutoShape 20"/>
            <p:cNvSpPr>
              <a:spLocks noChangeArrowheads="1"/>
            </p:cNvSpPr>
            <p:nvPr/>
          </p:nvSpPr>
          <p:spPr bwMode="auto">
            <a:xfrm>
              <a:off x="120" y="1920"/>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Low Cost</a:t>
              </a:r>
            </a:p>
            <a:p>
              <a:pPr algn="ctr">
                <a:spcBef>
                  <a:spcPct val="0"/>
                </a:spcBef>
              </a:pPr>
              <a:r>
                <a:rPr lang="en-US" sz="1000" b="0">
                  <a:effectLst>
                    <a:outerShdw blurRad="38100" dist="38100" dir="2700000" algn="tl">
                      <a:srgbClr val="FFFFFF"/>
                    </a:outerShdw>
                  </a:effectLst>
                  <a:latin typeface="Times New Roman" pitchFamily="18" charset="0"/>
                </a:rPr>
                <a:t>Store Fixtures</a:t>
              </a:r>
            </a:p>
          </p:txBody>
        </p:sp>
        <p:sp>
          <p:nvSpPr>
            <p:cNvPr id="414746" name="Line 26"/>
            <p:cNvSpPr>
              <a:spLocks noChangeShapeType="1"/>
            </p:cNvSpPr>
            <p:nvPr/>
          </p:nvSpPr>
          <p:spPr bwMode="auto">
            <a:xfrm flipV="1">
              <a:off x="960" y="2064"/>
              <a:ext cx="12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48" name="Line 28"/>
            <p:cNvSpPr>
              <a:spLocks noChangeShapeType="1"/>
            </p:cNvSpPr>
            <p:nvPr/>
          </p:nvSpPr>
          <p:spPr bwMode="auto">
            <a:xfrm flipV="1">
              <a:off x="864" y="2112"/>
              <a:ext cx="1296"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0" name="Line 70"/>
            <p:cNvSpPr>
              <a:spLocks noChangeShapeType="1"/>
            </p:cNvSpPr>
            <p:nvPr/>
          </p:nvSpPr>
          <p:spPr bwMode="auto">
            <a:xfrm>
              <a:off x="888" y="2448"/>
              <a:ext cx="336"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6" name="AutoShape 76"/>
            <p:cNvSpPr>
              <a:spLocks noChangeArrowheads="1"/>
            </p:cNvSpPr>
            <p:nvPr/>
          </p:nvSpPr>
          <p:spPr bwMode="auto">
            <a:xfrm>
              <a:off x="96" y="2304"/>
              <a:ext cx="816" cy="240"/>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Rural</a:t>
              </a:r>
            </a:p>
            <a:p>
              <a:pPr algn="ctr">
                <a:spcBef>
                  <a:spcPct val="0"/>
                </a:spcBef>
              </a:pPr>
              <a:r>
                <a:rPr lang="en-US" sz="1000" b="0">
                  <a:effectLst>
                    <a:outerShdw blurRad="38100" dist="38100" dir="2700000" algn="tl">
                      <a:srgbClr val="FFFFFF"/>
                    </a:outerShdw>
                  </a:effectLst>
                  <a:latin typeface="Times New Roman" pitchFamily="18" charset="0"/>
                </a:rPr>
                <a:t>Store Locations</a:t>
              </a:r>
            </a:p>
          </p:txBody>
        </p:sp>
      </p:grpSp>
      <p:grpSp>
        <p:nvGrpSpPr>
          <p:cNvPr id="414802" name="Group 82"/>
          <p:cNvGrpSpPr>
            <a:grpSpLocks/>
          </p:cNvGrpSpPr>
          <p:nvPr/>
        </p:nvGrpSpPr>
        <p:grpSpPr bwMode="auto">
          <a:xfrm>
            <a:off x="2286000" y="2895600"/>
            <a:ext cx="6477000" cy="3284538"/>
            <a:chOff x="1440" y="1824"/>
            <a:chExt cx="4080" cy="2069"/>
          </a:xfrm>
        </p:grpSpPr>
        <p:sp>
          <p:nvSpPr>
            <p:cNvPr id="414768" name="Line 48"/>
            <p:cNvSpPr>
              <a:spLocks noChangeShapeType="1"/>
            </p:cNvSpPr>
            <p:nvPr/>
          </p:nvSpPr>
          <p:spPr bwMode="auto">
            <a:xfrm flipH="1" flipV="1">
              <a:off x="4320" y="1824"/>
              <a:ext cx="336" cy="96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4798" name="Group 78"/>
            <p:cNvGrpSpPr>
              <a:grpSpLocks/>
            </p:cNvGrpSpPr>
            <p:nvPr/>
          </p:nvGrpSpPr>
          <p:grpSpPr bwMode="auto">
            <a:xfrm>
              <a:off x="1440" y="2304"/>
              <a:ext cx="4080" cy="1589"/>
              <a:chOff x="1440" y="2304"/>
              <a:chExt cx="4080" cy="1589"/>
            </a:xfrm>
          </p:grpSpPr>
          <p:sp>
            <p:nvSpPr>
              <p:cNvPr id="414738" name="Line 18"/>
              <p:cNvSpPr>
                <a:spLocks noChangeShapeType="1"/>
              </p:cNvSpPr>
              <p:nvPr/>
            </p:nvSpPr>
            <p:spPr bwMode="auto">
              <a:xfrm flipH="1" flipV="1">
                <a:off x="2928" y="2304"/>
                <a:ext cx="144" cy="8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51" name="Line 31"/>
              <p:cNvSpPr>
                <a:spLocks noChangeShapeType="1"/>
              </p:cNvSpPr>
              <p:nvPr/>
            </p:nvSpPr>
            <p:spPr bwMode="auto">
              <a:xfrm flipH="1" flipV="1">
                <a:off x="3120" y="2304"/>
                <a:ext cx="336" cy="4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70" name="AutoShape 50"/>
              <p:cNvSpPr>
                <a:spLocks noChangeArrowheads="1"/>
              </p:cNvSpPr>
              <p:nvPr/>
            </p:nvSpPr>
            <p:spPr bwMode="auto">
              <a:xfrm>
                <a:off x="3648" y="3360"/>
                <a:ext cx="672" cy="336"/>
              </a:xfrm>
              <a:prstGeom prst="octagon">
                <a:avLst>
                  <a:gd name="adj" fmla="val 29287"/>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400">
                    <a:effectLst>
                      <a:outerShdw blurRad="38100" dist="38100" dir="2700000" algn="tl">
                        <a:srgbClr val="FFFFFF"/>
                      </a:outerShdw>
                    </a:effectLst>
                    <a:latin typeface="Times New Roman" pitchFamily="18" charset="0"/>
                  </a:rPr>
                  <a:t>Associate </a:t>
                </a:r>
              </a:p>
              <a:p>
                <a:pPr algn="ctr">
                  <a:spcBef>
                    <a:spcPct val="0"/>
                  </a:spcBef>
                </a:pPr>
                <a:r>
                  <a:rPr lang="en-US" sz="1400">
                    <a:effectLst>
                      <a:outerShdw blurRad="38100" dist="38100" dir="2700000" algn="tl">
                        <a:srgbClr val="FFFFFF"/>
                      </a:outerShdw>
                    </a:effectLst>
                    <a:latin typeface="Times New Roman" pitchFamily="18" charset="0"/>
                  </a:rPr>
                  <a:t>Satisfaction</a:t>
                </a:r>
              </a:p>
            </p:txBody>
          </p:sp>
          <p:sp>
            <p:nvSpPr>
              <p:cNvPr id="414773" name="AutoShape 53"/>
              <p:cNvSpPr>
                <a:spLocks noChangeArrowheads="1"/>
              </p:cNvSpPr>
              <p:nvPr/>
            </p:nvSpPr>
            <p:spPr bwMode="auto">
              <a:xfrm>
                <a:off x="4704" y="3168"/>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The  </a:t>
                </a:r>
              </a:p>
              <a:p>
                <a:pPr algn="ctr">
                  <a:spcBef>
                    <a:spcPct val="0"/>
                  </a:spcBef>
                </a:pPr>
                <a:r>
                  <a:rPr lang="en-US" sz="1000" b="0">
                    <a:effectLst>
                      <a:outerShdw blurRad="38100" dist="38100" dir="2700000" algn="tl">
                        <a:srgbClr val="FFFFFF"/>
                      </a:outerShdw>
                    </a:effectLst>
                    <a:latin typeface="Times New Roman" pitchFamily="18" charset="0"/>
                  </a:rPr>
                  <a:t>“Wal-Mart Cheer”</a:t>
                </a:r>
              </a:p>
            </p:txBody>
          </p:sp>
          <p:sp>
            <p:nvSpPr>
              <p:cNvPr id="414774" name="AutoShape 54"/>
              <p:cNvSpPr>
                <a:spLocks noChangeArrowheads="1"/>
              </p:cNvSpPr>
              <p:nvPr/>
            </p:nvSpPr>
            <p:spPr bwMode="auto">
              <a:xfrm>
                <a:off x="2736" y="3072"/>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Non-union </a:t>
                </a:r>
              </a:p>
              <a:p>
                <a:pPr algn="ctr">
                  <a:spcBef>
                    <a:spcPct val="0"/>
                  </a:spcBef>
                </a:pPr>
                <a:r>
                  <a:rPr lang="en-US" sz="1000" b="0">
                    <a:effectLst>
                      <a:outerShdw blurRad="38100" dist="38100" dir="2700000" algn="tl">
                        <a:srgbClr val="FFFFFF"/>
                      </a:outerShdw>
                    </a:effectLst>
                    <a:latin typeface="Times New Roman" pitchFamily="18" charset="0"/>
                  </a:rPr>
                  <a:t>Employees</a:t>
                </a:r>
              </a:p>
            </p:txBody>
          </p:sp>
          <p:sp>
            <p:nvSpPr>
              <p:cNvPr id="414776" name="AutoShape 56"/>
              <p:cNvSpPr>
                <a:spLocks noChangeArrowheads="1"/>
              </p:cNvSpPr>
              <p:nvPr/>
            </p:nvSpPr>
            <p:spPr bwMode="auto">
              <a:xfrm>
                <a:off x="3384" y="2688"/>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Low Pay scale</a:t>
                </a:r>
              </a:p>
              <a:p>
                <a:pPr algn="ctr">
                  <a:spcBef>
                    <a:spcPct val="0"/>
                  </a:spcBef>
                </a:pPr>
                <a:r>
                  <a:rPr lang="en-US" sz="1000" b="0">
                    <a:effectLst>
                      <a:outerShdw blurRad="38100" dist="38100" dir="2700000" algn="tl">
                        <a:srgbClr val="FFFFFF"/>
                      </a:outerShdw>
                    </a:effectLst>
                    <a:latin typeface="Times New Roman" pitchFamily="18" charset="0"/>
                  </a:rPr>
                  <a:t>Incentive based</a:t>
                </a:r>
              </a:p>
            </p:txBody>
          </p:sp>
          <p:sp>
            <p:nvSpPr>
              <p:cNvPr id="414777" name="Line 57"/>
              <p:cNvSpPr>
                <a:spLocks noChangeShapeType="1"/>
              </p:cNvSpPr>
              <p:nvPr/>
            </p:nvSpPr>
            <p:spPr bwMode="auto">
              <a:xfrm flipH="1">
                <a:off x="4272" y="2976"/>
                <a:ext cx="336" cy="4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78" name="AutoShape 58"/>
              <p:cNvSpPr>
                <a:spLocks noChangeArrowheads="1"/>
              </p:cNvSpPr>
              <p:nvPr/>
            </p:nvSpPr>
            <p:spPr bwMode="auto">
              <a:xfrm>
                <a:off x="4272" y="2784"/>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Frequent</a:t>
                </a:r>
              </a:p>
              <a:p>
                <a:pPr algn="ctr">
                  <a:spcBef>
                    <a:spcPct val="0"/>
                  </a:spcBef>
                </a:pPr>
                <a:r>
                  <a:rPr lang="en-US" sz="1000" b="0">
                    <a:effectLst>
                      <a:outerShdw blurRad="38100" dist="38100" dir="2700000" algn="tl">
                        <a:srgbClr val="FFFFFF"/>
                      </a:outerShdw>
                    </a:effectLst>
                    <a:latin typeface="Times New Roman" pitchFamily="18" charset="0"/>
                  </a:rPr>
                  <a:t>Communication</a:t>
                </a:r>
              </a:p>
            </p:txBody>
          </p:sp>
          <p:sp>
            <p:nvSpPr>
              <p:cNvPr id="414779" name="Line 59"/>
              <p:cNvSpPr>
                <a:spLocks noChangeShapeType="1"/>
              </p:cNvSpPr>
              <p:nvPr/>
            </p:nvSpPr>
            <p:spPr bwMode="auto">
              <a:xfrm flipH="1">
                <a:off x="4320" y="3312"/>
                <a:ext cx="384"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81" name="Line 61"/>
              <p:cNvSpPr>
                <a:spLocks noChangeShapeType="1"/>
              </p:cNvSpPr>
              <p:nvPr/>
            </p:nvSpPr>
            <p:spPr bwMode="auto">
              <a:xfrm>
                <a:off x="3888" y="2976"/>
                <a:ext cx="48"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82" name="Line 62"/>
              <p:cNvSpPr>
                <a:spLocks noChangeShapeType="1"/>
              </p:cNvSpPr>
              <p:nvPr/>
            </p:nvSpPr>
            <p:spPr bwMode="auto">
              <a:xfrm>
                <a:off x="3552" y="3264"/>
                <a:ext cx="144"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7" name="Freeform 77"/>
              <p:cNvSpPr>
                <a:spLocks/>
              </p:cNvSpPr>
              <p:nvPr/>
            </p:nvSpPr>
            <p:spPr bwMode="auto">
              <a:xfrm>
                <a:off x="1440" y="3072"/>
                <a:ext cx="2544" cy="821"/>
              </a:xfrm>
              <a:custGeom>
                <a:avLst/>
                <a:gdLst>
                  <a:gd name="T0" fmla="*/ 2544 w 2544"/>
                  <a:gd name="T1" fmla="*/ 624 h 821"/>
                  <a:gd name="T2" fmla="*/ 1536 w 2544"/>
                  <a:gd name="T3" fmla="*/ 816 h 821"/>
                  <a:gd name="T4" fmla="*/ 672 w 2544"/>
                  <a:gd name="T5" fmla="*/ 594 h 821"/>
                  <a:gd name="T6" fmla="*/ 0 w 2544"/>
                  <a:gd name="T7" fmla="*/ 0 h 821"/>
                </a:gdLst>
                <a:ahLst/>
                <a:cxnLst>
                  <a:cxn ang="0">
                    <a:pos x="T0" y="T1"/>
                  </a:cxn>
                  <a:cxn ang="0">
                    <a:pos x="T2" y="T3"/>
                  </a:cxn>
                  <a:cxn ang="0">
                    <a:pos x="T4" y="T5"/>
                  </a:cxn>
                  <a:cxn ang="0">
                    <a:pos x="T6" y="T7"/>
                  </a:cxn>
                </a:cxnLst>
                <a:rect l="0" t="0" r="r" b="b"/>
                <a:pathLst>
                  <a:path w="2544" h="821">
                    <a:moveTo>
                      <a:pt x="2544" y="624"/>
                    </a:moveTo>
                    <a:cubicBezTo>
                      <a:pt x="2204" y="704"/>
                      <a:pt x="1848" y="821"/>
                      <a:pt x="1536" y="816"/>
                    </a:cubicBezTo>
                    <a:cubicBezTo>
                      <a:pt x="1224" y="811"/>
                      <a:pt x="928" y="730"/>
                      <a:pt x="672" y="594"/>
                    </a:cubicBezTo>
                    <a:cubicBezTo>
                      <a:pt x="416" y="458"/>
                      <a:pt x="140" y="124"/>
                      <a:pt x="0" y="0"/>
                    </a:cubicBez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14800" name="Group 80"/>
          <p:cNvGrpSpPr>
            <a:grpSpLocks/>
          </p:cNvGrpSpPr>
          <p:nvPr/>
        </p:nvGrpSpPr>
        <p:grpSpPr bwMode="auto">
          <a:xfrm>
            <a:off x="266700" y="3505200"/>
            <a:ext cx="3162300" cy="2590800"/>
            <a:chOff x="168" y="2208"/>
            <a:chExt cx="1992" cy="1632"/>
          </a:xfrm>
        </p:grpSpPr>
        <p:sp>
          <p:nvSpPr>
            <p:cNvPr id="414784" name="AutoShape 64"/>
            <p:cNvSpPr>
              <a:spLocks noChangeArrowheads="1"/>
            </p:cNvSpPr>
            <p:nvPr/>
          </p:nvSpPr>
          <p:spPr bwMode="auto">
            <a:xfrm>
              <a:off x="168" y="3552"/>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“Product Mix”</a:t>
              </a:r>
            </a:p>
            <a:p>
              <a:pPr algn="ctr">
                <a:spcBef>
                  <a:spcPct val="0"/>
                </a:spcBef>
              </a:pPr>
              <a:r>
                <a:rPr lang="en-US" sz="1000" b="0">
                  <a:effectLst>
                    <a:outerShdw blurRad="38100" dist="38100" dir="2700000" algn="tl">
                      <a:srgbClr val="FFFFFF"/>
                    </a:outerShdw>
                  </a:effectLst>
                  <a:latin typeface="Times New Roman" pitchFamily="18" charset="0"/>
                </a:rPr>
                <a:t>Customer Demographic</a:t>
              </a:r>
            </a:p>
          </p:txBody>
        </p:sp>
        <p:sp>
          <p:nvSpPr>
            <p:cNvPr id="414787" name="AutoShape 67"/>
            <p:cNvSpPr>
              <a:spLocks noChangeArrowheads="1"/>
            </p:cNvSpPr>
            <p:nvPr/>
          </p:nvSpPr>
          <p:spPr bwMode="auto">
            <a:xfrm>
              <a:off x="192" y="2688"/>
              <a:ext cx="768" cy="192"/>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Greeters”</a:t>
              </a:r>
            </a:p>
          </p:txBody>
        </p:sp>
        <p:sp>
          <p:nvSpPr>
            <p:cNvPr id="414788" name="AutoShape 68"/>
            <p:cNvSpPr>
              <a:spLocks noChangeArrowheads="1"/>
            </p:cNvSpPr>
            <p:nvPr/>
          </p:nvSpPr>
          <p:spPr bwMode="auto">
            <a:xfrm>
              <a:off x="1128" y="2736"/>
              <a:ext cx="672" cy="336"/>
            </a:xfrm>
            <a:prstGeom prst="octagon">
              <a:avLst>
                <a:gd name="adj" fmla="val 29287"/>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400">
                  <a:effectLst>
                    <a:outerShdw blurRad="38100" dist="38100" dir="2700000" algn="tl">
                      <a:srgbClr val="FFFFFF"/>
                    </a:outerShdw>
                  </a:effectLst>
                  <a:latin typeface="Times New Roman" pitchFamily="18" charset="0"/>
                </a:rPr>
                <a:t>Customer </a:t>
              </a:r>
            </a:p>
            <a:p>
              <a:pPr algn="ctr">
                <a:spcBef>
                  <a:spcPct val="0"/>
                </a:spcBef>
              </a:pPr>
              <a:r>
                <a:rPr lang="en-US" sz="1400">
                  <a:effectLst>
                    <a:outerShdw blurRad="38100" dist="38100" dir="2700000" algn="tl">
                      <a:srgbClr val="FFFFFF"/>
                    </a:outerShdw>
                  </a:effectLst>
                  <a:latin typeface="Times New Roman" pitchFamily="18" charset="0"/>
                </a:rPr>
                <a:t>Friendly</a:t>
              </a:r>
            </a:p>
          </p:txBody>
        </p:sp>
        <p:sp>
          <p:nvSpPr>
            <p:cNvPr id="414791" name="Line 71"/>
            <p:cNvSpPr>
              <a:spLocks noChangeShapeType="1"/>
            </p:cNvSpPr>
            <p:nvPr/>
          </p:nvSpPr>
          <p:spPr bwMode="auto">
            <a:xfrm>
              <a:off x="960" y="2784"/>
              <a:ext cx="168" cy="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2" name="Line 72"/>
            <p:cNvSpPr>
              <a:spLocks noChangeShapeType="1"/>
            </p:cNvSpPr>
            <p:nvPr/>
          </p:nvSpPr>
          <p:spPr bwMode="auto">
            <a:xfrm flipV="1">
              <a:off x="960" y="3024"/>
              <a:ext cx="216" cy="4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3" name="Line 73"/>
            <p:cNvSpPr>
              <a:spLocks noChangeShapeType="1"/>
            </p:cNvSpPr>
            <p:nvPr/>
          </p:nvSpPr>
          <p:spPr bwMode="auto">
            <a:xfrm flipV="1">
              <a:off x="984" y="3072"/>
              <a:ext cx="288"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94" name="Line 74"/>
            <p:cNvSpPr>
              <a:spLocks noChangeShapeType="1"/>
            </p:cNvSpPr>
            <p:nvPr/>
          </p:nvSpPr>
          <p:spPr bwMode="auto">
            <a:xfrm flipV="1">
              <a:off x="984" y="3072"/>
              <a:ext cx="432" cy="5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86" name="AutoShape 66"/>
            <p:cNvSpPr>
              <a:spLocks noChangeArrowheads="1"/>
            </p:cNvSpPr>
            <p:nvPr/>
          </p:nvSpPr>
          <p:spPr bwMode="auto">
            <a:xfrm>
              <a:off x="192" y="2976"/>
              <a:ext cx="816" cy="192"/>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Return Policy</a:t>
              </a:r>
            </a:p>
          </p:txBody>
        </p:sp>
        <p:sp>
          <p:nvSpPr>
            <p:cNvPr id="414785" name="AutoShape 65"/>
            <p:cNvSpPr>
              <a:spLocks noChangeArrowheads="1"/>
            </p:cNvSpPr>
            <p:nvPr/>
          </p:nvSpPr>
          <p:spPr bwMode="auto">
            <a:xfrm>
              <a:off x="192" y="3216"/>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Convenient</a:t>
              </a:r>
            </a:p>
            <a:p>
              <a:pPr algn="ctr">
                <a:spcBef>
                  <a:spcPct val="0"/>
                </a:spcBef>
              </a:pPr>
              <a:r>
                <a:rPr lang="en-US" sz="1000" b="0">
                  <a:effectLst>
                    <a:outerShdw blurRad="38100" dist="38100" dir="2700000" algn="tl">
                      <a:srgbClr val="FFFFFF"/>
                    </a:outerShdw>
                  </a:effectLst>
                  <a:latin typeface="Times New Roman" pitchFamily="18" charset="0"/>
                </a:rPr>
                <a:t>Store Hours</a:t>
              </a:r>
            </a:p>
          </p:txBody>
        </p:sp>
        <p:sp>
          <p:nvSpPr>
            <p:cNvPr id="414799" name="Line 79"/>
            <p:cNvSpPr>
              <a:spLocks noChangeShapeType="1"/>
            </p:cNvSpPr>
            <p:nvPr/>
          </p:nvSpPr>
          <p:spPr bwMode="auto">
            <a:xfrm flipV="1">
              <a:off x="960" y="2208"/>
              <a:ext cx="1200"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414803" name="Group 83"/>
          <p:cNvGrpSpPr>
            <a:grpSpLocks/>
          </p:cNvGrpSpPr>
          <p:nvPr/>
        </p:nvGrpSpPr>
        <p:grpSpPr bwMode="auto">
          <a:xfrm>
            <a:off x="6019800" y="1219200"/>
            <a:ext cx="2819400" cy="2590800"/>
            <a:chOff x="3792" y="768"/>
            <a:chExt cx="1776" cy="1632"/>
          </a:xfrm>
        </p:grpSpPr>
        <p:sp>
          <p:nvSpPr>
            <p:cNvPr id="414753" name="AutoShape 33"/>
            <p:cNvSpPr>
              <a:spLocks noChangeArrowheads="1"/>
            </p:cNvSpPr>
            <p:nvPr/>
          </p:nvSpPr>
          <p:spPr bwMode="auto">
            <a:xfrm>
              <a:off x="3840" y="768"/>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Efficiency from </a:t>
              </a:r>
            </a:p>
            <a:p>
              <a:pPr algn="ctr">
                <a:spcBef>
                  <a:spcPct val="0"/>
                </a:spcBef>
              </a:pPr>
              <a:r>
                <a:rPr lang="en-US" sz="1000" b="0">
                  <a:effectLst>
                    <a:outerShdw blurRad="38100" dist="38100" dir="2700000" algn="tl">
                      <a:srgbClr val="FFFFFF"/>
                    </a:outerShdw>
                  </a:effectLst>
                  <a:latin typeface="Times New Roman" pitchFamily="18" charset="0"/>
                </a:rPr>
                <a:t>Technology</a:t>
              </a:r>
            </a:p>
          </p:txBody>
        </p:sp>
        <p:sp>
          <p:nvSpPr>
            <p:cNvPr id="414754" name="AutoShape 34"/>
            <p:cNvSpPr>
              <a:spLocks noChangeArrowheads="1"/>
            </p:cNvSpPr>
            <p:nvPr/>
          </p:nvSpPr>
          <p:spPr bwMode="auto">
            <a:xfrm>
              <a:off x="4752" y="768"/>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Efficient use of </a:t>
              </a:r>
            </a:p>
            <a:p>
              <a:pPr algn="ctr">
                <a:spcBef>
                  <a:spcPct val="0"/>
                </a:spcBef>
              </a:pPr>
              <a:r>
                <a:rPr lang="en-US" sz="1000" b="0">
                  <a:effectLst>
                    <a:outerShdw blurRad="38100" dist="38100" dir="2700000" algn="tl">
                      <a:srgbClr val="FFFFFF"/>
                    </a:outerShdw>
                  </a:effectLst>
                  <a:latin typeface="Times New Roman" pitchFamily="18" charset="0"/>
                </a:rPr>
                <a:t>Floor Space </a:t>
              </a:r>
            </a:p>
          </p:txBody>
        </p:sp>
        <p:sp>
          <p:nvSpPr>
            <p:cNvPr id="414755" name="AutoShape 35"/>
            <p:cNvSpPr>
              <a:spLocks noChangeArrowheads="1"/>
            </p:cNvSpPr>
            <p:nvPr/>
          </p:nvSpPr>
          <p:spPr bwMode="auto">
            <a:xfrm>
              <a:off x="4752" y="1104"/>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Culture Emphasis:</a:t>
              </a:r>
            </a:p>
            <a:p>
              <a:pPr algn="ctr">
                <a:spcBef>
                  <a:spcPct val="0"/>
                </a:spcBef>
              </a:pPr>
              <a:r>
                <a:rPr lang="en-US" sz="1000" b="0">
                  <a:effectLst>
                    <a:outerShdw blurRad="38100" dist="38100" dir="2700000" algn="tl">
                      <a:srgbClr val="FFFFFF"/>
                    </a:outerShdw>
                  </a:effectLst>
                  <a:latin typeface="Times New Roman" pitchFamily="18" charset="0"/>
                </a:rPr>
                <a:t>Efficiency </a:t>
              </a:r>
            </a:p>
          </p:txBody>
        </p:sp>
        <p:sp>
          <p:nvSpPr>
            <p:cNvPr id="414756" name="AutoShape 36"/>
            <p:cNvSpPr>
              <a:spLocks noChangeArrowheads="1"/>
            </p:cNvSpPr>
            <p:nvPr/>
          </p:nvSpPr>
          <p:spPr bwMode="auto">
            <a:xfrm>
              <a:off x="4752" y="1440"/>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High T/O </a:t>
              </a:r>
            </a:p>
            <a:p>
              <a:pPr algn="ctr">
                <a:spcBef>
                  <a:spcPct val="0"/>
                </a:spcBef>
              </a:pPr>
              <a:r>
                <a:rPr lang="en-US" sz="1000" b="0">
                  <a:effectLst>
                    <a:outerShdw blurRad="38100" dist="38100" dir="2700000" algn="tl">
                      <a:srgbClr val="FFFFFF"/>
                    </a:outerShdw>
                  </a:effectLst>
                  <a:latin typeface="Times New Roman" pitchFamily="18" charset="0"/>
                </a:rPr>
                <a:t>Merchandise </a:t>
              </a:r>
            </a:p>
          </p:txBody>
        </p:sp>
        <p:sp>
          <p:nvSpPr>
            <p:cNvPr id="414759" name="AutoShape 39"/>
            <p:cNvSpPr>
              <a:spLocks noChangeArrowheads="1"/>
            </p:cNvSpPr>
            <p:nvPr/>
          </p:nvSpPr>
          <p:spPr bwMode="auto">
            <a:xfrm>
              <a:off x="3792" y="1440"/>
              <a:ext cx="672" cy="336"/>
            </a:xfrm>
            <a:prstGeom prst="octagon">
              <a:avLst>
                <a:gd name="adj" fmla="val 29287"/>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1400">
                  <a:effectLst>
                    <a:outerShdw blurRad="38100" dist="38100" dir="2700000" algn="tl">
                      <a:srgbClr val="FFFFFF"/>
                    </a:outerShdw>
                  </a:effectLst>
                  <a:latin typeface="Times New Roman" pitchFamily="18" charset="0"/>
                </a:rPr>
                <a:t>Efficient </a:t>
              </a:r>
            </a:p>
            <a:p>
              <a:pPr algn="ctr">
                <a:spcBef>
                  <a:spcPct val="0"/>
                </a:spcBef>
              </a:pPr>
              <a:r>
                <a:rPr lang="en-US" sz="1400">
                  <a:effectLst>
                    <a:outerShdw blurRad="38100" dist="38100" dir="2700000" algn="tl">
                      <a:srgbClr val="FFFFFF"/>
                    </a:outerShdw>
                  </a:effectLst>
                  <a:latin typeface="Times New Roman" pitchFamily="18" charset="0"/>
                </a:rPr>
                <a:t>Operations</a:t>
              </a:r>
            </a:p>
          </p:txBody>
        </p:sp>
        <p:sp>
          <p:nvSpPr>
            <p:cNvPr id="414760" name="Line 40"/>
            <p:cNvSpPr>
              <a:spLocks noChangeShapeType="1"/>
            </p:cNvSpPr>
            <p:nvPr/>
          </p:nvSpPr>
          <p:spPr bwMode="auto">
            <a:xfrm>
              <a:off x="4176" y="1056"/>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1" name="Line 41"/>
            <p:cNvSpPr>
              <a:spLocks noChangeShapeType="1"/>
            </p:cNvSpPr>
            <p:nvPr/>
          </p:nvSpPr>
          <p:spPr bwMode="auto">
            <a:xfrm flipH="1">
              <a:off x="4416" y="960"/>
              <a:ext cx="336" cy="5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2" name="Line 42"/>
            <p:cNvSpPr>
              <a:spLocks noChangeShapeType="1"/>
            </p:cNvSpPr>
            <p:nvPr/>
          </p:nvSpPr>
          <p:spPr bwMode="auto">
            <a:xfrm flipH="1">
              <a:off x="4464" y="1296"/>
              <a:ext cx="288"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3" name="Line 43"/>
            <p:cNvSpPr>
              <a:spLocks noChangeShapeType="1"/>
            </p:cNvSpPr>
            <p:nvPr/>
          </p:nvSpPr>
          <p:spPr bwMode="auto">
            <a:xfrm flipH="1">
              <a:off x="4464" y="1584"/>
              <a:ext cx="2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4" name="Line 44"/>
            <p:cNvSpPr>
              <a:spLocks noChangeShapeType="1"/>
            </p:cNvSpPr>
            <p:nvPr/>
          </p:nvSpPr>
          <p:spPr bwMode="auto">
            <a:xfrm flipH="1" flipV="1">
              <a:off x="4464" y="1680"/>
              <a:ext cx="336"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5" name="Line 45"/>
            <p:cNvSpPr>
              <a:spLocks noChangeShapeType="1"/>
            </p:cNvSpPr>
            <p:nvPr/>
          </p:nvSpPr>
          <p:spPr bwMode="auto">
            <a:xfrm flipH="1" flipV="1">
              <a:off x="4368" y="1776"/>
              <a:ext cx="432" cy="4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4766" name="AutoShape 46"/>
            <p:cNvSpPr>
              <a:spLocks noChangeArrowheads="1"/>
            </p:cNvSpPr>
            <p:nvPr/>
          </p:nvSpPr>
          <p:spPr bwMode="auto">
            <a:xfrm>
              <a:off x="4752" y="2112"/>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Inventory Mgmt</a:t>
              </a:r>
            </a:p>
            <a:p>
              <a:pPr algn="ctr">
                <a:spcBef>
                  <a:spcPct val="0"/>
                </a:spcBef>
              </a:pPr>
              <a:r>
                <a:rPr lang="en-US" sz="1000" b="0">
                  <a:effectLst>
                    <a:outerShdw blurRad="38100" dist="38100" dir="2700000" algn="tl">
                      <a:srgbClr val="FFFFFF"/>
                    </a:outerShdw>
                  </a:effectLst>
                  <a:latin typeface="Times New Roman" pitchFamily="18" charset="0"/>
                </a:rPr>
                <a:t>Few Stock outs</a:t>
              </a:r>
            </a:p>
          </p:txBody>
        </p:sp>
        <p:sp>
          <p:nvSpPr>
            <p:cNvPr id="414757" name="AutoShape 37"/>
            <p:cNvSpPr>
              <a:spLocks noChangeArrowheads="1"/>
            </p:cNvSpPr>
            <p:nvPr/>
          </p:nvSpPr>
          <p:spPr bwMode="auto">
            <a:xfrm>
              <a:off x="4752" y="1776"/>
              <a:ext cx="816" cy="288"/>
            </a:xfrm>
            <a:prstGeom prst="flowChartTerminator">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US" sz="1000" b="0">
                  <a:effectLst>
                    <a:outerShdw blurRad="38100" dist="38100" dir="2700000" algn="tl">
                      <a:srgbClr val="FFFFFF"/>
                    </a:outerShdw>
                  </a:effectLst>
                  <a:latin typeface="Times New Roman" pitchFamily="18" charset="0"/>
                </a:rPr>
                <a:t>Hub &amp; Spoke</a:t>
              </a:r>
            </a:p>
            <a:p>
              <a:pPr algn="ctr">
                <a:spcBef>
                  <a:spcPct val="0"/>
                </a:spcBef>
              </a:pPr>
              <a:r>
                <a:rPr lang="en-US" sz="1000" b="0">
                  <a:effectLst>
                    <a:outerShdw blurRad="38100" dist="38100" dir="2700000" algn="tl">
                      <a:srgbClr val="FFFFFF"/>
                    </a:outerShdw>
                  </a:effectLst>
                  <a:latin typeface="Times New Roman" pitchFamily="18" charset="0"/>
                </a:rPr>
                <a:t>Distr. System</a:t>
              </a:r>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41480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414733"/>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414805"/>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414803"/>
                                        </p:tgtEl>
                                        <p:attrNameLst>
                                          <p:attrName>style.visibility</p:attrName>
                                        </p:attrNameLst>
                                      </p:cBhvr>
                                      <p:to>
                                        <p:strVal val="visible"/>
                                      </p:to>
                                    </p:set>
                                  </p:childTnLst>
                                </p:cTn>
                              </p:par>
                            </p:childTnLst>
                          </p:cTn>
                        </p:par>
                        <p:par>
                          <p:cTn id="16" fill="hold" nodeType="afterGroup">
                            <p:stCondLst>
                              <p:cond delay="4500"/>
                            </p:stCondLst>
                            <p:childTnLst>
                              <p:par>
                                <p:cTn id="17" presetID="1" presetClass="entr" presetSubtype="0" fill="hold" nodeType="afterEffect">
                                  <p:stCondLst>
                                    <p:cond delay="1500"/>
                                  </p:stCondLst>
                                  <p:childTnLst>
                                    <p:set>
                                      <p:cBhvr>
                                        <p:cTn id="18" dur="1" fill="hold">
                                          <p:stCondLst>
                                            <p:cond delay="0"/>
                                          </p:stCondLst>
                                        </p:cTn>
                                        <p:tgtEl>
                                          <p:spTgt spid="414801"/>
                                        </p:tgtEl>
                                        <p:attrNameLst>
                                          <p:attrName>style.visibility</p:attrName>
                                        </p:attrNameLst>
                                      </p:cBhvr>
                                      <p:to>
                                        <p:strVal val="visible"/>
                                      </p:to>
                                    </p:set>
                                  </p:childTnLst>
                                </p:cTn>
                              </p:par>
                            </p:childTnLst>
                          </p:cTn>
                        </p:par>
                        <p:par>
                          <p:cTn id="19" fill="hold" nodeType="afterGroup">
                            <p:stCondLst>
                              <p:cond delay="6000"/>
                            </p:stCondLst>
                            <p:childTnLst>
                              <p:par>
                                <p:cTn id="20" presetID="1" presetClass="entr" presetSubtype="0" fill="hold" nodeType="afterEffect">
                                  <p:stCondLst>
                                    <p:cond delay="500"/>
                                  </p:stCondLst>
                                  <p:childTnLst>
                                    <p:set>
                                      <p:cBhvr>
                                        <p:cTn id="21" dur="1" fill="hold">
                                          <p:stCondLst>
                                            <p:cond delay="499"/>
                                          </p:stCondLst>
                                        </p:cTn>
                                        <p:tgtEl>
                                          <p:spTgt spid="414734"/>
                                        </p:tgtEl>
                                        <p:attrNameLst>
                                          <p:attrName>style.visibility</p:attrName>
                                        </p:attrNameLst>
                                      </p:cBhvr>
                                      <p:to>
                                        <p:strVal val="visible"/>
                                      </p:to>
                                    </p:set>
                                  </p:childTnLst>
                                </p:cTn>
                              </p:par>
                            </p:childTnLst>
                          </p:cTn>
                        </p:par>
                        <p:par>
                          <p:cTn id="22" fill="hold" nodeType="afterGroup">
                            <p:stCondLst>
                              <p:cond delay="7000"/>
                            </p:stCondLst>
                            <p:childTnLst>
                              <p:par>
                                <p:cTn id="23" presetID="1" presetClass="entr" presetSubtype="0" fill="hold" nodeType="afterEffect">
                                  <p:stCondLst>
                                    <p:cond delay="1500"/>
                                  </p:stCondLst>
                                  <p:childTnLst>
                                    <p:set>
                                      <p:cBhvr>
                                        <p:cTn id="24" dur="1" fill="hold">
                                          <p:stCondLst>
                                            <p:cond delay="0"/>
                                          </p:stCondLst>
                                        </p:cTn>
                                        <p:tgtEl>
                                          <p:spTgt spid="414804"/>
                                        </p:tgtEl>
                                        <p:attrNameLst>
                                          <p:attrName>style.visibility</p:attrName>
                                        </p:attrNameLst>
                                      </p:cBhvr>
                                      <p:to>
                                        <p:strVal val="visible"/>
                                      </p:to>
                                    </p:set>
                                  </p:childTnLst>
                                </p:cTn>
                              </p:par>
                            </p:childTnLst>
                          </p:cTn>
                        </p:par>
                        <p:par>
                          <p:cTn id="25" fill="hold" nodeType="afterGroup">
                            <p:stCondLst>
                              <p:cond delay="8500"/>
                            </p:stCondLst>
                            <p:childTnLst>
                              <p:par>
                                <p:cTn id="26" presetID="1" presetClass="entr" presetSubtype="0" fill="hold" nodeType="afterEffect">
                                  <p:stCondLst>
                                    <p:cond delay="1500"/>
                                  </p:stCondLst>
                                  <p:childTnLst>
                                    <p:set>
                                      <p:cBhvr>
                                        <p:cTn id="27" dur="1" fill="hold">
                                          <p:stCondLst>
                                            <p:cond delay="0"/>
                                          </p:stCondLst>
                                        </p:cTn>
                                        <p:tgtEl>
                                          <p:spTgt spid="414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International Strategy</a:t>
            </a:r>
          </a:p>
        </p:txBody>
      </p:sp>
      <p:sp>
        <p:nvSpPr>
          <p:cNvPr id="308227" name="Rectangle 3"/>
          <p:cNvSpPr>
            <a:spLocks noGrp="1" noChangeArrowheads="1"/>
          </p:cNvSpPr>
          <p:nvPr>
            <p:ph type="body" idx="1"/>
          </p:nvPr>
        </p:nvSpPr>
        <p:spPr>
          <a:xfrm>
            <a:off x="685800" y="1295400"/>
            <a:ext cx="7772400" cy="4114800"/>
          </a:xfrm>
        </p:spPr>
        <p:txBody>
          <a:bodyPr/>
          <a:lstStyle/>
          <a:p>
            <a:pPr>
              <a:lnSpc>
                <a:spcPct val="90000"/>
              </a:lnSpc>
              <a:buFont typeface="Wingdings" pitchFamily="2" charset="2"/>
              <a:buChar char="§"/>
            </a:pPr>
            <a:r>
              <a:rPr lang="en-US" sz="3200" dirty="0"/>
              <a:t>What is strategic </a:t>
            </a:r>
            <a:r>
              <a:rPr lang="en-US" sz="3200" dirty="0" smtClean="0"/>
              <a:t>management?</a:t>
            </a:r>
          </a:p>
          <a:p>
            <a:pPr>
              <a:lnSpc>
                <a:spcPct val="90000"/>
              </a:lnSpc>
              <a:buFont typeface="Wingdings" pitchFamily="2" charset="2"/>
              <a:buChar char="§"/>
            </a:pPr>
            <a:r>
              <a:rPr lang="en-US" sz="3200" dirty="0" smtClean="0"/>
              <a:t>Strategy </a:t>
            </a:r>
            <a:r>
              <a:rPr lang="en-US" sz="3200" dirty="0"/>
              <a:t>in a global context</a:t>
            </a:r>
          </a:p>
          <a:p>
            <a:pPr>
              <a:lnSpc>
                <a:spcPct val="90000"/>
              </a:lnSpc>
              <a:buFont typeface="Wingdings" pitchFamily="2" charset="2"/>
              <a:buChar char="§"/>
            </a:pPr>
            <a:r>
              <a:rPr lang="en-US" sz="3200" dirty="0"/>
              <a:t>Liability of foreignness</a:t>
            </a:r>
          </a:p>
          <a:p>
            <a:pPr lvl="1">
              <a:lnSpc>
                <a:spcPct val="90000"/>
              </a:lnSpc>
              <a:buFont typeface="Wingdings" pitchFamily="2" charset="2"/>
              <a:buChar char="§"/>
            </a:pPr>
            <a:r>
              <a:rPr lang="en-US" sz="2800" dirty="0"/>
              <a:t>Impediments to transferring advantages</a:t>
            </a:r>
          </a:p>
          <a:p>
            <a:pPr>
              <a:lnSpc>
                <a:spcPct val="90000"/>
              </a:lnSpc>
              <a:buFont typeface="Wingdings" pitchFamily="2" charset="2"/>
              <a:buChar char="§"/>
            </a:pPr>
            <a:r>
              <a:rPr lang="en-US" sz="3200" dirty="0"/>
              <a:t>Institutional infrastructure</a:t>
            </a:r>
          </a:p>
          <a:p>
            <a:pPr lvl="1">
              <a:lnSpc>
                <a:spcPct val="90000"/>
              </a:lnSpc>
              <a:buFont typeface="Wingdings" pitchFamily="2" charset="2"/>
              <a:buChar char="§"/>
            </a:pPr>
            <a:r>
              <a:rPr lang="en-US" sz="2800" dirty="0"/>
              <a:t>opportunity v opportunism</a:t>
            </a:r>
          </a:p>
          <a:p>
            <a:pPr>
              <a:lnSpc>
                <a:spcPct val="90000"/>
              </a:lnSpc>
              <a:buFont typeface="Wingdings" pitchFamily="2" charset="2"/>
              <a:buChar char="§"/>
            </a:pPr>
            <a:r>
              <a:rPr lang="en-US" sz="3200" dirty="0"/>
              <a:t>Balancing economic and political imperatives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fade">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227">
                                            <p:txEl>
                                              <p:pRg st="1" end="1"/>
                                            </p:txEl>
                                          </p:spTgt>
                                        </p:tgtEl>
                                        <p:attrNameLst>
                                          <p:attrName>style.visibility</p:attrName>
                                        </p:attrNameLst>
                                      </p:cBhvr>
                                      <p:to>
                                        <p:strVal val="visible"/>
                                      </p:to>
                                    </p:set>
                                    <p:animEffect transition="in" filter="fade">
                                      <p:cBhvr>
                                        <p:cTn id="12" dur="500"/>
                                        <p:tgtEl>
                                          <p:spTgt spid="308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227">
                                            <p:txEl>
                                              <p:pRg st="2" end="2"/>
                                            </p:txEl>
                                          </p:spTgt>
                                        </p:tgtEl>
                                        <p:attrNameLst>
                                          <p:attrName>style.visibility</p:attrName>
                                        </p:attrNameLst>
                                      </p:cBhvr>
                                      <p:to>
                                        <p:strVal val="visible"/>
                                      </p:to>
                                    </p:set>
                                    <p:animEffect transition="in" filter="fade">
                                      <p:cBhvr>
                                        <p:cTn id="17" dur="500"/>
                                        <p:tgtEl>
                                          <p:spTgt spid="3082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8227">
                                            <p:txEl>
                                              <p:pRg st="3" end="3"/>
                                            </p:txEl>
                                          </p:spTgt>
                                        </p:tgtEl>
                                        <p:attrNameLst>
                                          <p:attrName>style.visibility</p:attrName>
                                        </p:attrNameLst>
                                      </p:cBhvr>
                                      <p:to>
                                        <p:strVal val="visible"/>
                                      </p:to>
                                    </p:set>
                                    <p:animEffect transition="in" filter="fade">
                                      <p:cBhvr>
                                        <p:cTn id="20" dur="500"/>
                                        <p:tgtEl>
                                          <p:spTgt spid="30822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8227">
                                            <p:txEl>
                                              <p:pRg st="4" end="4"/>
                                            </p:txEl>
                                          </p:spTgt>
                                        </p:tgtEl>
                                        <p:attrNameLst>
                                          <p:attrName>style.visibility</p:attrName>
                                        </p:attrNameLst>
                                      </p:cBhvr>
                                      <p:to>
                                        <p:strVal val="visible"/>
                                      </p:to>
                                    </p:set>
                                    <p:animEffect transition="in" filter="fade">
                                      <p:cBhvr>
                                        <p:cTn id="25" dur="500"/>
                                        <p:tgtEl>
                                          <p:spTgt spid="30822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8227">
                                            <p:txEl>
                                              <p:pRg st="5" end="5"/>
                                            </p:txEl>
                                          </p:spTgt>
                                        </p:tgtEl>
                                        <p:attrNameLst>
                                          <p:attrName>style.visibility</p:attrName>
                                        </p:attrNameLst>
                                      </p:cBhvr>
                                      <p:to>
                                        <p:strVal val="visible"/>
                                      </p:to>
                                    </p:set>
                                    <p:animEffect transition="in" filter="fade">
                                      <p:cBhvr>
                                        <p:cTn id="28" dur="500"/>
                                        <p:tgtEl>
                                          <p:spTgt spid="30822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8227">
                                            <p:txEl>
                                              <p:pRg st="6" end="6"/>
                                            </p:txEl>
                                          </p:spTgt>
                                        </p:tgtEl>
                                        <p:attrNameLst>
                                          <p:attrName>style.visibility</p:attrName>
                                        </p:attrNameLst>
                                      </p:cBhvr>
                                      <p:to>
                                        <p:strVal val="visible"/>
                                      </p:to>
                                    </p:set>
                                    <p:animEffect transition="in" filter="fade">
                                      <p:cBhvr>
                                        <p:cTn id="33" dur="500"/>
                                        <p:tgtEl>
                                          <p:spTgt spid="308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0"/>
            <a:ext cx="9550400" cy="6858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574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US" b="0">
                <a:latin typeface="Times New Roman" pitchFamily="18" charset="0"/>
                <a:cs typeface="Times New Roman" pitchFamily="18" charset="0"/>
              </a:rPr>
              <a:t>					</a:t>
            </a:r>
            <a:endParaRPr lang="en-US" b="0">
              <a:latin typeface="Times New Roman" pitchFamily="18" charset="0"/>
            </a:endParaRPr>
          </a:p>
        </p:txBody>
      </p:sp>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771" name="Rectangle 3"/>
          <p:cNvSpPr>
            <a:spLocks noChangeArrowheads="1"/>
          </p:cNvSpPr>
          <p:nvPr/>
        </p:nvSpPr>
        <p:spPr bwMode="auto">
          <a:xfrm>
            <a:off x="546100" y="0"/>
            <a:ext cx="9415463"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Font typeface="Wingdings" pitchFamily="2" charset="2"/>
              <a:buChar char="§"/>
            </a:pPr>
            <a:endParaRPr lang="en-US" b="0">
              <a:latin typeface="Times New Roman" pitchFamily="18" charset="0"/>
              <a:cs typeface="Times New Roman" pitchFamily="18" charset="0"/>
            </a:endParaRPr>
          </a:p>
          <a:p>
            <a:pPr>
              <a:spcBef>
                <a:spcPct val="0"/>
              </a:spcBef>
            </a:pPr>
            <a:endParaRPr lang="en-US" sz="2800" b="0">
              <a:latin typeface="Times New Roman" pitchFamily="18" charset="0"/>
            </a:endParaRPr>
          </a:p>
        </p:txBody>
      </p:sp>
    </p:spTree>
  </p:cSld>
  <p:clrMapOvr>
    <a:masterClrMapping/>
  </p:clrMapOvr>
  <p:transition>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4611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descr="carrefou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543050"/>
            <a:ext cx="7504113" cy="1181100"/>
          </a:xfrm>
          <a:prstGeom prst="rect">
            <a:avLst/>
          </a:prstGeom>
          <a:noFill/>
          <a:extLst>
            <a:ext uri="{909E8E84-426E-40DD-AFC4-6F175D3DCCD1}">
              <a14:hiddenFill xmlns:a14="http://schemas.microsoft.com/office/drawing/2010/main">
                <a:solidFill>
                  <a:srgbClr val="FFFFFF"/>
                </a:solidFill>
              </a14:hiddenFill>
            </a:ext>
          </a:extLst>
        </p:spPr>
      </p:pic>
      <p:pic>
        <p:nvPicPr>
          <p:cNvPr id="418819" name="Picture 3" descr="ahold-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4243388"/>
            <a:ext cx="8585200" cy="1978025"/>
          </a:xfrm>
          <a:prstGeom prst="rect">
            <a:avLst/>
          </a:prstGeom>
          <a:noFill/>
          <a:extLst>
            <a:ext uri="{909E8E84-426E-40DD-AFC4-6F175D3DCCD1}">
              <a14:hiddenFill xmlns:a14="http://schemas.microsoft.com/office/drawing/2010/main">
                <a:solidFill>
                  <a:srgbClr val="FFFFFF"/>
                </a:solidFill>
              </a14:hiddenFill>
            </a:ext>
          </a:extLst>
        </p:spPr>
      </p:pic>
      <p:pic>
        <p:nvPicPr>
          <p:cNvPr id="418820" name="Picture 4" descr="Ahold-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2876550"/>
            <a:ext cx="3181350" cy="100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33400" y="914400"/>
            <a:ext cx="8085138" cy="5813425"/>
          </a:xfrm>
          <a:solidFill>
            <a:srgbClr val="0000FF"/>
          </a:solidFill>
          <a:ln/>
        </p:spPr>
      </p:pic>
      <p:sp>
        <p:nvSpPr>
          <p:cNvPr id="419843" name="Rectangle 3"/>
          <p:cNvSpPr>
            <a:spLocks noChangeArrowheads="1"/>
          </p:cNvSpPr>
          <p:nvPr/>
        </p:nvSpPr>
        <p:spPr bwMode="auto">
          <a:xfrm>
            <a:off x="6777038" y="5748338"/>
            <a:ext cx="1335087" cy="7874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844" name="Text Box 4"/>
          <p:cNvSpPr txBox="1">
            <a:spLocks noChangeArrowheads="1"/>
          </p:cNvSpPr>
          <p:nvPr/>
        </p:nvSpPr>
        <p:spPr bwMode="auto">
          <a:xfrm>
            <a:off x="0" y="6515100"/>
            <a:ext cx="2671763"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600" b="0" i="1">
                <a:latin typeface="Times New Roman" pitchFamily="18" charset="0"/>
              </a:rPr>
              <a:t>Business Week, April 18, 2005</a:t>
            </a:r>
          </a:p>
        </p:txBody>
      </p:sp>
      <p:sp>
        <p:nvSpPr>
          <p:cNvPr id="419845" name="Text Box 5"/>
          <p:cNvSpPr txBox="1">
            <a:spLocks noChangeArrowheads="1"/>
          </p:cNvSpPr>
          <p:nvPr/>
        </p:nvSpPr>
        <p:spPr bwMode="auto">
          <a:xfrm>
            <a:off x="685800" y="3297972"/>
            <a:ext cx="7838043" cy="830997"/>
          </a:xfrm>
          <a:prstGeom prst="rect">
            <a:avLst/>
          </a:prstGeom>
          <a:solidFill>
            <a:srgbClr val="0000FF"/>
          </a:solidFill>
          <a:ln>
            <a:noFill/>
          </a:ln>
          <a:effectLst/>
          <a:scene3d>
            <a:camera prst="legacyPerspectiveBottom"/>
            <a:lightRig rig="legacyFlat3" dir="t"/>
          </a:scene3d>
          <a:sp3d extrusionH="121893000" prstMaterial="legacyMatte">
            <a:bevelT w="13500" h="13500" prst="angle"/>
            <a:bevelB w="13500" h="13500" prst="angle"/>
            <a:extrusionClr>
              <a:srgbClr val="0000FF"/>
            </a:extrusion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none">
            <a:spAutoFit/>
            <a:flatTx/>
          </a:bodyPr>
          <a:lstStyle/>
          <a:p>
            <a:r>
              <a:rPr lang="en-US" sz="4800" dirty="0" err="1" smtClean="0">
                <a:solidFill>
                  <a:schemeClr val="tx2"/>
                </a:solidFill>
              </a:rPr>
              <a:t>Wal-mart</a:t>
            </a:r>
            <a:r>
              <a:rPr lang="en-US" sz="4800" dirty="0" smtClean="0">
                <a:solidFill>
                  <a:schemeClr val="tx2"/>
                </a:solidFill>
              </a:rPr>
              <a:t>: </a:t>
            </a:r>
            <a:r>
              <a:rPr lang="en-US" sz="4800" dirty="0" err="1" smtClean="0">
                <a:solidFill>
                  <a:schemeClr val="tx2"/>
                </a:solidFill>
              </a:rPr>
              <a:t>Wir</a:t>
            </a:r>
            <a:r>
              <a:rPr lang="en-US" sz="4800" dirty="0" smtClean="0">
                <a:solidFill>
                  <a:schemeClr val="tx2"/>
                </a:solidFill>
              </a:rPr>
              <a:t> </a:t>
            </a:r>
            <a:r>
              <a:rPr lang="en-US" sz="4800" dirty="0" err="1" smtClean="0">
                <a:solidFill>
                  <a:schemeClr val="tx2"/>
                </a:solidFill>
              </a:rPr>
              <a:t>Übergaben</a:t>
            </a:r>
            <a:r>
              <a:rPr lang="en-US" sz="4800" dirty="0">
                <a:solidFill>
                  <a:schemeClr val="tx2"/>
                </a:solidFill>
              </a:rPr>
              <a:t>!</a:t>
            </a:r>
            <a:r>
              <a:rPr lang="en-US" dirty="0">
                <a:solidFill>
                  <a:schemeClr val="tx2"/>
                </a:solidFill>
              </a:rPr>
              <a:t>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9845"/>
                                        </p:tgtEl>
                                        <p:attrNameLst>
                                          <p:attrName>style.visibility</p:attrName>
                                        </p:attrNameLst>
                                      </p:cBhvr>
                                      <p:to>
                                        <p:strVal val="visible"/>
                                      </p:to>
                                    </p:set>
                                    <p:anim calcmode="lin" valueType="num">
                                      <p:cBhvr>
                                        <p:cTn id="7" dur="1000" fill="hold"/>
                                        <p:tgtEl>
                                          <p:spTgt spid="419845"/>
                                        </p:tgtEl>
                                        <p:attrNameLst>
                                          <p:attrName>ppt_w</p:attrName>
                                        </p:attrNameLst>
                                      </p:cBhvr>
                                      <p:tavLst>
                                        <p:tav tm="0">
                                          <p:val>
                                            <p:strVal val="#ppt_w*0.70"/>
                                          </p:val>
                                        </p:tav>
                                        <p:tav tm="100000">
                                          <p:val>
                                            <p:strVal val="#ppt_w"/>
                                          </p:val>
                                        </p:tav>
                                      </p:tavLst>
                                    </p:anim>
                                    <p:anim calcmode="lin" valueType="num">
                                      <p:cBhvr>
                                        <p:cTn id="8" dur="1000" fill="hold"/>
                                        <p:tgtEl>
                                          <p:spTgt spid="419845"/>
                                        </p:tgtEl>
                                        <p:attrNameLst>
                                          <p:attrName>ppt_h</p:attrName>
                                        </p:attrNameLst>
                                      </p:cBhvr>
                                      <p:tavLst>
                                        <p:tav tm="0">
                                          <p:val>
                                            <p:strVal val="#ppt_h"/>
                                          </p:val>
                                        </p:tav>
                                        <p:tav tm="100000">
                                          <p:val>
                                            <p:strVal val="#ppt_h"/>
                                          </p:val>
                                        </p:tav>
                                      </p:tavLst>
                                    </p:anim>
                                    <p:animEffect transition="in" filter="fade">
                                      <p:cBhvr>
                                        <p:cTn id="9" dur="1000"/>
                                        <p:tgtEl>
                                          <p:spTgt spid="419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olidFill>
          <a:ln w="9525">
            <a:solidFill>
              <a:schemeClr val="tx1"/>
            </a:solidFill>
            <a:miter lim="800000"/>
            <a:headEnd/>
            <a:tailEnd/>
          </a:ln>
        </p:spPr>
      </p:pic>
      <p:pic>
        <p:nvPicPr>
          <p:cNvPr id="433155" name="Picture 3" descr="bb_16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4341813" cy="235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3156" name="Rectangle 4"/>
          <p:cNvSpPr>
            <a:spLocks noChangeArrowheads="1"/>
          </p:cNvSpPr>
          <p:nvPr/>
        </p:nvSpPr>
        <p:spPr bwMode="auto">
          <a:xfrm>
            <a:off x="4572000" y="2362200"/>
            <a:ext cx="4191000" cy="762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pPr>
            <a:r>
              <a:rPr lang="en-US" sz="1800">
                <a:solidFill>
                  <a:srgbClr val="000000"/>
                </a:solidFill>
              </a:rPr>
              <a:t>Jeep 2500 (Chrysler Group)</a:t>
            </a:r>
          </a:p>
          <a:p>
            <a:pPr marL="342900" indent="-342900" eaLnBrk="1" hangingPunct="1">
              <a:lnSpc>
                <a:spcPct val="90000"/>
              </a:lnSpc>
              <a:spcBef>
                <a:spcPct val="20000"/>
              </a:spcBef>
            </a:pPr>
            <a:r>
              <a:rPr lang="en-US" sz="1800">
                <a:solidFill>
                  <a:srgbClr val="000000"/>
                </a:solidFill>
              </a:rPr>
              <a:t>Price: $13,200</a:t>
            </a:r>
            <a:r>
              <a:rPr lang="en-US" sz="1800" b="0">
                <a:solidFill>
                  <a:srgbClr val="000000"/>
                </a:solidFill>
              </a:rPr>
              <a:t>	</a:t>
            </a:r>
            <a:r>
              <a:rPr lang="en-US" sz="1800">
                <a:solidFill>
                  <a:srgbClr val="000000"/>
                </a:solidFill>
              </a:rPr>
              <a:t>	</a:t>
            </a:r>
            <a:r>
              <a:rPr lang="en-US" sz="2000" b="0">
                <a:solidFill>
                  <a:srgbClr val="000000"/>
                </a:solidFill>
              </a:rPr>
              <a:t>	</a:t>
            </a:r>
          </a:p>
        </p:txBody>
      </p:sp>
      <p:pic>
        <p:nvPicPr>
          <p:cNvPr id="433157" name="Picture 5" descr="safesuv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511550"/>
            <a:ext cx="1295400" cy="908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3158" name="Text Box 6"/>
          <p:cNvSpPr txBox="1">
            <a:spLocks noChangeArrowheads="1"/>
          </p:cNvSpPr>
          <p:nvPr/>
        </p:nvSpPr>
        <p:spPr bwMode="auto">
          <a:xfrm>
            <a:off x="5943600" y="3614738"/>
            <a:ext cx="2895600" cy="65246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lnSpc>
                <a:spcPct val="75000"/>
              </a:lnSpc>
            </a:pPr>
            <a:r>
              <a:rPr lang="en-US" sz="1800">
                <a:solidFill>
                  <a:srgbClr val="000000"/>
                </a:solidFill>
              </a:rPr>
              <a:t>3 Domestic Competitors   </a:t>
            </a:r>
          </a:p>
          <a:p>
            <a:pPr eaLnBrk="1" hangingPunct="1">
              <a:lnSpc>
                <a:spcPct val="75000"/>
              </a:lnSpc>
            </a:pPr>
            <a:r>
              <a:rPr lang="en-US" sz="1800">
                <a:solidFill>
                  <a:srgbClr val="000000"/>
                </a:solidFill>
              </a:rPr>
              <a:t> Average Price: $10,000</a:t>
            </a:r>
          </a:p>
        </p:txBody>
      </p:sp>
      <p:sp>
        <p:nvSpPr>
          <p:cNvPr id="433159" name="Rectangle 7"/>
          <p:cNvSpPr>
            <a:spLocks noGrp="1" noChangeArrowheads="1"/>
          </p:cNvSpPr>
          <p:nvPr>
            <p:ph type="title"/>
          </p:nvPr>
        </p:nvSpPr>
        <p:spPr>
          <a:xfrm>
            <a:off x="685800" y="533400"/>
            <a:ext cx="7848600" cy="1143000"/>
          </a:xfrm>
          <a:noFill/>
          <a:ln/>
        </p:spPr>
        <p:txBody>
          <a:bodyPr/>
          <a:lstStyle/>
          <a:p>
            <a:pPr algn="ctr"/>
            <a:r>
              <a:rPr lang="en-US" sz="3600"/>
              <a:t>The Chinese Price Advantage</a:t>
            </a:r>
          </a:p>
        </p:txBody>
      </p:sp>
      <p:sp>
        <p:nvSpPr>
          <p:cNvPr id="433160" name="Text Box 8"/>
          <p:cNvSpPr txBox="1">
            <a:spLocks noChangeArrowheads="1"/>
          </p:cNvSpPr>
          <p:nvPr/>
        </p:nvSpPr>
        <p:spPr bwMode="auto">
          <a:xfrm>
            <a:off x="381000" y="4800600"/>
            <a:ext cx="4191000"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a:solidFill>
                  <a:srgbClr val="000000"/>
                </a:solidFill>
              </a:rPr>
              <a:t>158 unit sales</a:t>
            </a:r>
          </a:p>
          <a:p>
            <a:pPr algn="ctr" eaLnBrk="1" hangingPunct="1"/>
            <a:r>
              <a:rPr lang="en-US" sz="1000" b="0">
                <a:solidFill>
                  <a:srgbClr val="000000"/>
                </a:solidFill>
              </a:rPr>
              <a:t>First 2 months of  2005</a:t>
            </a:r>
          </a:p>
        </p:txBody>
      </p:sp>
      <p:sp>
        <p:nvSpPr>
          <p:cNvPr id="433161" name="Text Box 9"/>
          <p:cNvSpPr txBox="1">
            <a:spLocks noChangeArrowheads="1"/>
          </p:cNvSpPr>
          <p:nvPr/>
        </p:nvSpPr>
        <p:spPr bwMode="auto">
          <a:xfrm>
            <a:off x="4648200" y="4738688"/>
            <a:ext cx="4191000"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2800">
                <a:solidFill>
                  <a:srgbClr val="FF0000"/>
                </a:solidFill>
              </a:rPr>
              <a:t>5,304</a:t>
            </a:r>
            <a:r>
              <a:rPr lang="en-US" sz="2800">
                <a:solidFill>
                  <a:srgbClr val="000000"/>
                </a:solidFill>
              </a:rPr>
              <a:t> unit sales</a:t>
            </a:r>
          </a:p>
          <a:p>
            <a:pPr algn="ctr" eaLnBrk="1" hangingPunct="1"/>
            <a:r>
              <a:rPr lang="en-US" sz="1000" b="0">
                <a:solidFill>
                  <a:srgbClr val="000000"/>
                </a:solidFill>
              </a:rPr>
              <a:t>Combined, First 2 months of  2005</a:t>
            </a:r>
          </a:p>
        </p:txBody>
      </p:sp>
      <p:sp>
        <p:nvSpPr>
          <p:cNvPr id="433162" name="Rectangle 10"/>
          <p:cNvSpPr>
            <a:spLocks noChangeArrowheads="1"/>
          </p:cNvSpPr>
          <p:nvPr/>
        </p:nvSpPr>
        <p:spPr bwMode="auto">
          <a:xfrm>
            <a:off x="217488" y="6384925"/>
            <a:ext cx="87090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000" b="0">
                <a:solidFill>
                  <a:srgbClr val="000000"/>
                </a:solidFill>
              </a:rPr>
              <a:t>“From Fat Profits to Hardscrabble?”  </a:t>
            </a:r>
            <a:r>
              <a:rPr lang="en-US" sz="1000" b="0" u="sng">
                <a:solidFill>
                  <a:srgbClr val="000000"/>
                </a:solidFill>
              </a:rPr>
              <a:t>The Outlook for China Car Market 2005-2010</a:t>
            </a:r>
            <a:r>
              <a:rPr lang="en-US" sz="1000" b="0">
                <a:solidFill>
                  <a:srgbClr val="000000"/>
                </a:solidFill>
              </a:rPr>
              <a:t>, Automotive News China Conference, 20 April 2005 Michael J. Dunne</a:t>
            </a:r>
          </a:p>
        </p:txBody>
      </p:sp>
    </p:spTree>
    <p:extLst>
      <p:ext uri="{BB962C8B-B14F-4D97-AF65-F5344CB8AC3E}">
        <p14:creationId xmlns:p14="http://schemas.microsoft.com/office/powerpoint/2010/main" val="310058724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3160"/>
                                        </p:tgtEl>
                                        <p:attrNameLst>
                                          <p:attrName>style.visibility</p:attrName>
                                        </p:attrNameLst>
                                      </p:cBhvr>
                                      <p:to>
                                        <p:strVal val="visible"/>
                                      </p:to>
                                    </p:set>
                                    <p:animEffect transition="in" filter="blinds(horizontal)">
                                      <p:cBhvr>
                                        <p:cTn id="7" dur="500"/>
                                        <p:tgtEl>
                                          <p:spTgt spid="433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3161"/>
                                        </p:tgtEl>
                                        <p:attrNameLst>
                                          <p:attrName>style.visibility</p:attrName>
                                        </p:attrNameLst>
                                      </p:cBhvr>
                                      <p:to>
                                        <p:strVal val="visible"/>
                                      </p:to>
                                    </p:set>
                                    <p:animEffect transition="in" filter="blinds(horizontal)">
                                      <p:cBhvr>
                                        <p:cTn id="12" dur="500"/>
                                        <p:tgtEl>
                                          <p:spTgt spid="433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0" grpId="0"/>
      <p:bldP spid="4331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143000" y="152400"/>
            <a:ext cx="7416800" cy="773113"/>
          </a:xfrm>
        </p:spPr>
        <p:txBody>
          <a:bodyPr/>
          <a:lstStyle/>
          <a:p>
            <a:r>
              <a:rPr lang="en-US"/>
              <a:t>Limitations on Transferability</a:t>
            </a:r>
          </a:p>
        </p:txBody>
      </p:sp>
      <p:sp>
        <p:nvSpPr>
          <p:cNvPr id="320515" name="Rectangle 3"/>
          <p:cNvSpPr>
            <a:spLocks noGrp="1" noChangeArrowheads="1"/>
          </p:cNvSpPr>
          <p:nvPr>
            <p:ph type="body" idx="1"/>
          </p:nvPr>
        </p:nvSpPr>
        <p:spPr>
          <a:xfrm>
            <a:off x="685800" y="1295400"/>
            <a:ext cx="7543800" cy="4492625"/>
          </a:xfrm>
        </p:spPr>
        <p:txBody>
          <a:bodyPr/>
          <a:lstStyle/>
          <a:p>
            <a:pPr>
              <a:lnSpc>
                <a:spcPct val="90000"/>
              </a:lnSpc>
            </a:pPr>
            <a:r>
              <a:rPr lang="en-US"/>
              <a:t>Geographic advantages</a:t>
            </a:r>
          </a:p>
          <a:p>
            <a:pPr lvl="1">
              <a:lnSpc>
                <a:spcPct val="90000"/>
              </a:lnSpc>
            </a:pPr>
            <a:r>
              <a:rPr lang="en-US"/>
              <a:t>labor, monopoly positions, distribution network, reputation, customer or supplier relations</a:t>
            </a:r>
          </a:p>
          <a:p>
            <a:pPr>
              <a:lnSpc>
                <a:spcPct val="90000"/>
              </a:lnSpc>
            </a:pPr>
            <a:r>
              <a:rPr lang="en-US"/>
              <a:t>Tacit knowledge</a:t>
            </a:r>
          </a:p>
          <a:p>
            <a:pPr lvl="1">
              <a:lnSpc>
                <a:spcPct val="90000"/>
              </a:lnSpc>
            </a:pPr>
            <a:r>
              <a:rPr lang="en-US"/>
              <a:t>difficult to enact in different context, unknown interaction with context</a:t>
            </a:r>
            <a:endParaRPr lang="en-US" sz="2800"/>
          </a:p>
          <a:p>
            <a:pPr>
              <a:lnSpc>
                <a:spcPct val="90000"/>
              </a:lnSpc>
            </a:pPr>
            <a:r>
              <a:rPr lang="en-US"/>
              <a:t>Cost of transfer</a:t>
            </a:r>
          </a:p>
          <a:p>
            <a:pPr lvl="1">
              <a:lnSpc>
                <a:spcPct val="90000"/>
              </a:lnSpc>
            </a:pPr>
            <a:r>
              <a:rPr lang="en-US"/>
              <a:t>loss of effectiveness or efficiency</a:t>
            </a:r>
            <a:endParaRPr lang="en-US" sz="2800"/>
          </a:p>
          <a:p>
            <a:pPr>
              <a:lnSpc>
                <a:spcPct val="90000"/>
              </a:lnSpc>
            </a:pPr>
            <a:r>
              <a:rPr lang="en-US"/>
              <a:t>Mode of transfer</a:t>
            </a:r>
          </a:p>
          <a:p>
            <a:pPr lvl="1">
              <a:lnSpc>
                <a:spcPct val="90000"/>
              </a:lnSpc>
            </a:pPr>
            <a:r>
              <a:rPr lang="en-US"/>
              <a:t>joint venture, partnership, direct investment</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5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0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0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05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0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05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0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ChangeArrowheads="1"/>
          </p:cNvSpPr>
          <p:nvPr>
            <p:ph type="ctrTitle"/>
          </p:nvPr>
        </p:nvSpPr>
        <p:spPr/>
        <p:txBody>
          <a:bodyPr/>
          <a:lstStyle/>
          <a:p>
            <a:r>
              <a:rPr lang="en-US"/>
              <a:t>Institutional Infrastructure</a:t>
            </a:r>
          </a:p>
        </p:txBody>
      </p:sp>
      <p:sp>
        <p:nvSpPr>
          <p:cNvPr id="431109" name="Rectangle 5"/>
          <p:cNvSpPr>
            <a:spLocks noGrp="1" noChangeArrowheads="1"/>
          </p:cNvSpPr>
          <p:nvPr>
            <p:ph type="subTitle" idx="1"/>
          </p:nvPr>
        </p:nvSpPr>
        <p:spPr/>
        <p:txBody>
          <a:bodyPr/>
          <a:lstStyle/>
          <a:p>
            <a:r>
              <a:rPr lang="en-US"/>
              <a:t>When markets fail </a:t>
            </a:r>
          </a:p>
        </p:txBody>
      </p:sp>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Markets Fail When Exchanges Don’t Occur</a:t>
            </a:r>
          </a:p>
        </p:txBody>
      </p:sp>
      <p:pic>
        <p:nvPicPr>
          <p:cNvPr id="436227" name="Picture 3" descr="Dilert Capit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01000" cy="3586163"/>
          </a:xfrm>
          <a:prstGeom prst="rect">
            <a:avLst/>
          </a:prstGeom>
          <a:noFill/>
          <a:extLst>
            <a:ext uri="{909E8E84-426E-40DD-AFC4-6F175D3DCCD1}">
              <a14:hiddenFill xmlns:a14="http://schemas.microsoft.com/office/drawing/2010/main">
                <a:solidFill>
                  <a:srgbClr val="FFFFFF"/>
                </a:solidFill>
              </a14:hiddenFill>
            </a:ext>
          </a:extLst>
        </p:spPr>
      </p:pic>
      <p:sp>
        <p:nvSpPr>
          <p:cNvPr id="436228" name="Text Box 4"/>
          <p:cNvSpPr txBox="1">
            <a:spLocks noChangeArrowheads="1"/>
          </p:cNvSpPr>
          <p:nvPr/>
        </p:nvSpPr>
        <p:spPr bwMode="auto">
          <a:xfrm>
            <a:off x="6934200" y="5486400"/>
            <a:ext cx="1628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0" i="1"/>
              <a:t>Dilbert, May 10, 2009</a:t>
            </a:r>
          </a:p>
        </p:txBody>
      </p:sp>
    </p:spTree>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t>Market Failures: Institutional voids</a:t>
            </a:r>
          </a:p>
        </p:txBody>
      </p:sp>
      <p:sp>
        <p:nvSpPr>
          <p:cNvPr id="437251" name="Rectangle 3"/>
          <p:cNvSpPr>
            <a:spLocks noGrp="1" noChangeArrowheads="1"/>
          </p:cNvSpPr>
          <p:nvPr>
            <p:ph type="body" idx="1"/>
          </p:nvPr>
        </p:nvSpPr>
        <p:spPr/>
        <p:txBody>
          <a:bodyPr/>
          <a:lstStyle/>
          <a:p>
            <a:r>
              <a:rPr lang="en-US" dirty="0"/>
              <a:t>Market failure occurs when mutually beneficial transactions do not occur because the cost of performing the transaction is too high</a:t>
            </a:r>
          </a:p>
          <a:p>
            <a:pPr>
              <a:spcBef>
                <a:spcPct val="80000"/>
              </a:spcBef>
            </a:pPr>
            <a:r>
              <a:rPr lang="en-US" dirty="0"/>
              <a:t>Transactions costs arise from uncertainty about potential transaction partners, the cost of writing and enforcing contracts.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7251">
                                            <p:txEl>
                                              <p:pRg st="0" end="0"/>
                                            </p:txEl>
                                          </p:spTgt>
                                        </p:tgtEl>
                                        <p:attrNameLst>
                                          <p:attrName>style.visibility</p:attrName>
                                        </p:attrNameLst>
                                      </p:cBhvr>
                                      <p:to>
                                        <p:strVal val="visible"/>
                                      </p:to>
                                    </p:set>
                                    <p:animEffect transition="in" filter="fade">
                                      <p:cBhvr>
                                        <p:cTn id="7" dur="500"/>
                                        <p:tgtEl>
                                          <p:spTgt spid="437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7251">
                                            <p:txEl>
                                              <p:pRg st="1" end="1"/>
                                            </p:txEl>
                                          </p:spTgt>
                                        </p:tgtEl>
                                        <p:attrNameLst>
                                          <p:attrName>style.visibility</p:attrName>
                                        </p:attrNameLst>
                                      </p:cBhvr>
                                      <p:to>
                                        <p:strVal val="visible"/>
                                      </p:to>
                                    </p:set>
                                    <p:animEffect transition="in" filter="fade">
                                      <p:cBhvr>
                                        <p:cTn id="12" dur="500"/>
                                        <p:tgtEl>
                                          <p:spTgt spid="437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ctrTitle"/>
          </p:nvPr>
        </p:nvSpPr>
        <p:spPr/>
        <p:txBody>
          <a:bodyPr/>
          <a:lstStyle/>
          <a:p>
            <a:r>
              <a:rPr lang="en-US"/>
              <a:t>What is Strategy?</a:t>
            </a:r>
          </a:p>
        </p:txBody>
      </p:sp>
      <p:sp>
        <p:nvSpPr>
          <p:cNvPr id="401413" name="Rectangle 5"/>
          <p:cNvSpPr>
            <a:spLocks noGrp="1" noChangeArrowheads="1"/>
          </p:cNvSpPr>
          <p:nvPr>
            <p:ph type="subTitle" idx="1"/>
          </p:nvPr>
        </p:nvSpPr>
        <p:spPr/>
        <p:txBody>
          <a:bodyPr/>
          <a:lstStyle/>
          <a:p>
            <a:r>
              <a:rPr lang="en-US"/>
              <a:t>Creating and Appropriating Value </a:t>
            </a:r>
          </a:p>
        </p:txBody>
      </p:sp>
    </p:spTree>
  </p:cSld>
  <p:clrMapOvr>
    <a:masterClrMapping/>
  </p:clrMapOvr>
  <p:transition>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Transaction Costs: information asymmetry</a:t>
            </a:r>
          </a:p>
        </p:txBody>
      </p:sp>
      <p:sp>
        <p:nvSpPr>
          <p:cNvPr id="357379" name="Rectangle 3"/>
          <p:cNvSpPr>
            <a:spLocks noGrp="1" noChangeArrowheads="1"/>
          </p:cNvSpPr>
          <p:nvPr>
            <p:ph type="body" idx="1"/>
          </p:nvPr>
        </p:nvSpPr>
        <p:spPr/>
        <p:txBody>
          <a:bodyPr/>
          <a:lstStyle/>
          <a:p>
            <a:r>
              <a:rPr lang="en-US" dirty="0"/>
              <a:t>Those who are information disadvantaged may be reluctant to transact </a:t>
            </a:r>
          </a:p>
          <a:p>
            <a:pPr lvl="1"/>
            <a:r>
              <a:rPr lang="en-US" dirty="0"/>
              <a:t>the market for “lemons” leads to lower prices offered</a:t>
            </a:r>
          </a:p>
          <a:p>
            <a:pPr lvl="1"/>
            <a:r>
              <a:rPr lang="en-US" dirty="0"/>
              <a:t>Lower market prices leads to the removal of higher valued goods from the market.</a:t>
            </a:r>
          </a:p>
          <a:p>
            <a:pPr>
              <a:spcBef>
                <a:spcPct val="70000"/>
              </a:spcBef>
            </a:pPr>
            <a:r>
              <a:rPr lang="en-US" dirty="0"/>
              <a:t>Costly to overcome information asymmetry</a:t>
            </a:r>
          </a:p>
          <a:p>
            <a:pPr lvl="1"/>
            <a:r>
              <a:rPr lang="en-US" dirty="0"/>
              <a:t>If costs are privately born they may exceed value of transaction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7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7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7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Transaction Costs:  Contracting costs</a:t>
            </a:r>
          </a:p>
        </p:txBody>
      </p:sp>
      <p:sp>
        <p:nvSpPr>
          <p:cNvPr id="350211" name="Rectangle 3"/>
          <p:cNvSpPr>
            <a:spLocks noGrp="1" noChangeArrowheads="1"/>
          </p:cNvSpPr>
          <p:nvPr>
            <p:ph type="body" idx="1"/>
          </p:nvPr>
        </p:nvSpPr>
        <p:spPr>
          <a:xfrm>
            <a:off x="457200" y="1371600"/>
            <a:ext cx="8229600" cy="4525963"/>
          </a:xfrm>
        </p:spPr>
        <p:txBody>
          <a:bodyPr/>
          <a:lstStyle/>
          <a:p>
            <a:pPr>
              <a:lnSpc>
                <a:spcPct val="90000"/>
              </a:lnSpc>
            </a:pPr>
            <a:r>
              <a:rPr lang="en-US" dirty="0"/>
              <a:t>Long-term relationships in dynamic settings.</a:t>
            </a:r>
          </a:p>
          <a:p>
            <a:pPr lvl="1">
              <a:lnSpc>
                <a:spcPct val="90000"/>
              </a:lnSpc>
            </a:pPr>
            <a:r>
              <a:rPr lang="en-US" dirty="0"/>
              <a:t>A 5-yr contract to build an aluminum smelter in Botswana.</a:t>
            </a:r>
          </a:p>
          <a:p>
            <a:pPr>
              <a:lnSpc>
                <a:spcPct val="90000"/>
              </a:lnSpc>
            </a:pPr>
            <a:r>
              <a:rPr lang="en-US" dirty="0"/>
              <a:t>Relationship-specific investments, including all upfront costs to service the partner. </a:t>
            </a:r>
          </a:p>
          <a:p>
            <a:pPr lvl="1">
              <a:lnSpc>
                <a:spcPct val="90000"/>
              </a:lnSpc>
            </a:pPr>
            <a:r>
              <a:rPr lang="en-US" dirty="0"/>
              <a:t>Creates a potential for “hold-up.”</a:t>
            </a:r>
          </a:p>
          <a:p>
            <a:pPr lvl="1">
              <a:lnSpc>
                <a:spcPct val="90000"/>
              </a:lnSpc>
            </a:pPr>
            <a:r>
              <a:rPr lang="en-US" dirty="0"/>
              <a:t>Building a railroad spur to an auto plant.</a:t>
            </a:r>
          </a:p>
          <a:p>
            <a:pPr>
              <a:lnSpc>
                <a:spcPct val="90000"/>
              </a:lnSpc>
            </a:pPr>
            <a:r>
              <a:rPr lang="en-US" dirty="0"/>
              <a:t>Unclear property rights. </a:t>
            </a:r>
          </a:p>
          <a:p>
            <a:pPr lvl="1">
              <a:lnSpc>
                <a:spcPct val="90000"/>
              </a:lnSpc>
            </a:pPr>
            <a:r>
              <a:rPr lang="en-US" dirty="0"/>
              <a:t>especially true for intangible assets like knowledge, ideas, innovations.</a:t>
            </a:r>
          </a:p>
          <a:p>
            <a:pPr lvl="1">
              <a:lnSpc>
                <a:spcPct val="90000"/>
              </a:lnSpc>
            </a:pPr>
            <a:r>
              <a:rPr lang="en-US" dirty="0"/>
              <a:t>Who owns the rights to an idea for a movie?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fade">
                                      <p:cBhvr>
                                        <p:cTn id="7" dur="500"/>
                                        <p:tgtEl>
                                          <p:spTgt spid="3502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0211">
                                            <p:txEl>
                                              <p:pRg st="1" end="1"/>
                                            </p:txEl>
                                          </p:spTgt>
                                        </p:tgtEl>
                                        <p:attrNameLst>
                                          <p:attrName>style.visibility</p:attrName>
                                        </p:attrNameLst>
                                      </p:cBhvr>
                                      <p:to>
                                        <p:strVal val="visible"/>
                                      </p:to>
                                    </p:set>
                                    <p:animEffect transition="in" filter="fade">
                                      <p:cBhvr>
                                        <p:cTn id="10" dur="500"/>
                                        <p:tgtEl>
                                          <p:spTgt spid="3502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0211">
                                            <p:txEl>
                                              <p:pRg st="2" end="2"/>
                                            </p:txEl>
                                          </p:spTgt>
                                        </p:tgtEl>
                                        <p:attrNameLst>
                                          <p:attrName>style.visibility</p:attrName>
                                        </p:attrNameLst>
                                      </p:cBhvr>
                                      <p:to>
                                        <p:strVal val="visible"/>
                                      </p:to>
                                    </p:set>
                                    <p:animEffect transition="in" filter="fade">
                                      <p:cBhvr>
                                        <p:cTn id="15" dur="500"/>
                                        <p:tgtEl>
                                          <p:spTgt spid="3502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0211">
                                            <p:txEl>
                                              <p:pRg st="3" end="3"/>
                                            </p:txEl>
                                          </p:spTgt>
                                        </p:tgtEl>
                                        <p:attrNameLst>
                                          <p:attrName>style.visibility</p:attrName>
                                        </p:attrNameLst>
                                      </p:cBhvr>
                                      <p:to>
                                        <p:strVal val="visible"/>
                                      </p:to>
                                    </p:set>
                                    <p:animEffect transition="in" filter="fade">
                                      <p:cBhvr>
                                        <p:cTn id="18" dur="500"/>
                                        <p:tgtEl>
                                          <p:spTgt spid="35021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0211">
                                            <p:txEl>
                                              <p:pRg st="4" end="4"/>
                                            </p:txEl>
                                          </p:spTgt>
                                        </p:tgtEl>
                                        <p:attrNameLst>
                                          <p:attrName>style.visibility</p:attrName>
                                        </p:attrNameLst>
                                      </p:cBhvr>
                                      <p:to>
                                        <p:strVal val="visible"/>
                                      </p:to>
                                    </p:set>
                                    <p:animEffect transition="in" filter="fade">
                                      <p:cBhvr>
                                        <p:cTn id="21" dur="500"/>
                                        <p:tgtEl>
                                          <p:spTgt spid="3502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0211">
                                            <p:txEl>
                                              <p:pRg st="5" end="5"/>
                                            </p:txEl>
                                          </p:spTgt>
                                        </p:tgtEl>
                                        <p:attrNameLst>
                                          <p:attrName>style.visibility</p:attrName>
                                        </p:attrNameLst>
                                      </p:cBhvr>
                                      <p:to>
                                        <p:strVal val="visible"/>
                                      </p:to>
                                    </p:set>
                                    <p:animEffect transition="in" filter="fade">
                                      <p:cBhvr>
                                        <p:cTn id="26" dur="500"/>
                                        <p:tgtEl>
                                          <p:spTgt spid="35021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0211">
                                            <p:txEl>
                                              <p:pRg st="6" end="6"/>
                                            </p:txEl>
                                          </p:spTgt>
                                        </p:tgtEl>
                                        <p:attrNameLst>
                                          <p:attrName>style.visibility</p:attrName>
                                        </p:attrNameLst>
                                      </p:cBhvr>
                                      <p:to>
                                        <p:strVal val="visible"/>
                                      </p:to>
                                    </p:set>
                                    <p:animEffect transition="in" filter="fade">
                                      <p:cBhvr>
                                        <p:cTn id="29" dur="500"/>
                                        <p:tgtEl>
                                          <p:spTgt spid="35021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0211">
                                            <p:txEl>
                                              <p:pRg st="7" end="7"/>
                                            </p:txEl>
                                          </p:spTgt>
                                        </p:tgtEl>
                                        <p:attrNameLst>
                                          <p:attrName>style.visibility</p:attrName>
                                        </p:attrNameLst>
                                      </p:cBhvr>
                                      <p:to>
                                        <p:strVal val="visible"/>
                                      </p:to>
                                    </p:set>
                                    <p:animEffect transition="in" filter="fade">
                                      <p:cBhvr>
                                        <p:cTn id="32" dur="500"/>
                                        <p:tgtEl>
                                          <p:spTgt spid="3502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t>Transaction Costs:  Lack of public goods</a:t>
            </a:r>
          </a:p>
        </p:txBody>
      </p:sp>
      <p:sp>
        <p:nvSpPr>
          <p:cNvPr id="351235" name="Rectangle 3"/>
          <p:cNvSpPr>
            <a:spLocks noGrp="1" noChangeArrowheads="1"/>
          </p:cNvSpPr>
          <p:nvPr>
            <p:ph type="body" idx="1"/>
          </p:nvPr>
        </p:nvSpPr>
        <p:spPr>
          <a:xfrm>
            <a:off x="457200" y="1600200"/>
            <a:ext cx="8229600" cy="4144963"/>
          </a:xfrm>
        </p:spPr>
        <p:txBody>
          <a:bodyPr/>
          <a:lstStyle/>
          <a:p>
            <a:pPr>
              <a:spcBef>
                <a:spcPct val="75000"/>
              </a:spcBef>
            </a:pPr>
            <a:r>
              <a:rPr lang="en-US" dirty="0"/>
              <a:t>Absence of impartial courts </a:t>
            </a:r>
          </a:p>
          <a:p>
            <a:pPr>
              <a:spcBef>
                <a:spcPct val="75000"/>
              </a:spcBef>
            </a:pPr>
            <a:r>
              <a:rPr lang="en-US" dirty="0"/>
              <a:t>Absence of laws protecting property rights</a:t>
            </a:r>
          </a:p>
          <a:p>
            <a:pPr>
              <a:spcBef>
                <a:spcPct val="75000"/>
              </a:spcBef>
            </a:pPr>
            <a:r>
              <a:rPr lang="en-US" dirty="0"/>
              <a:t>Absence of political will or ability to enforce </a:t>
            </a:r>
            <a:r>
              <a:rPr lang="en-US" dirty="0" smtClean="0"/>
              <a:t>laws</a:t>
            </a:r>
          </a:p>
          <a:p>
            <a:pPr>
              <a:spcBef>
                <a:spcPct val="75000"/>
              </a:spcBef>
            </a:pPr>
            <a:r>
              <a:rPr lang="en-US" dirty="0" smtClean="0"/>
              <a:t>Absence of reliable economic facts! </a:t>
            </a:r>
          </a:p>
          <a:p>
            <a:pPr lvl="1">
              <a:spcBef>
                <a:spcPct val="75000"/>
              </a:spcBef>
            </a:pPr>
            <a:r>
              <a:rPr lang="en-US" sz="2000" dirty="0" smtClean="0"/>
              <a:t>Hernando de Soto </a:t>
            </a:r>
            <a:r>
              <a:rPr lang="en-US" sz="1800" i="1" dirty="0" smtClean="0"/>
              <a:t>(Bloomberg </a:t>
            </a:r>
            <a:r>
              <a:rPr lang="en-US" sz="1800" i="1" dirty="0" err="1" smtClean="0"/>
              <a:t>Businessweek</a:t>
            </a:r>
            <a:r>
              <a:rPr lang="en-US" sz="1800" i="1" dirty="0" smtClean="0"/>
              <a:t>, 4/28/2011)</a:t>
            </a:r>
          </a:p>
          <a:p>
            <a:pPr lvl="2">
              <a:spcBef>
                <a:spcPct val="75000"/>
              </a:spcBef>
            </a:pPr>
            <a:r>
              <a:rPr lang="en-US" sz="1400" i="1" dirty="0" smtClean="0"/>
              <a:t>The Mystery of Capital: Why capitalism triumphs in the west and fails </a:t>
            </a:r>
            <a:r>
              <a:rPr lang="en-US" sz="1400" i="1" dirty="0" err="1" smtClean="0"/>
              <a:t>everywher</a:t>
            </a:r>
            <a:r>
              <a:rPr lang="en-US" sz="1400" i="1" dirty="0" smtClean="0"/>
              <a:t> e else</a:t>
            </a:r>
          </a:p>
          <a:p>
            <a:pPr lvl="1">
              <a:spcBef>
                <a:spcPct val="75000"/>
              </a:spcBef>
            </a:pPr>
            <a:r>
              <a:rPr lang="en-US" sz="1800" i="1" dirty="0" smtClean="0"/>
              <a:t>Douglass North (Institutions, Institutional Change &amp; Economic Performance, 1990)</a:t>
            </a:r>
          </a:p>
          <a:p>
            <a:pPr lvl="1">
              <a:spcBef>
                <a:spcPct val="75000"/>
              </a:spcBef>
            </a:pPr>
            <a:endParaRPr lang="en-US" sz="1800" i="1" dirty="0" smtClean="0"/>
          </a:p>
          <a:p>
            <a:pPr>
              <a:spcBef>
                <a:spcPct val="75000"/>
              </a:spcBef>
            </a:pPr>
            <a:endParaRPr lang="en-US"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123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12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1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3763" name="Rectangle 3"/>
          <p:cNvSpPr>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r" eaLnBrk="1" hangingPunct="1">
              <a:spcBef>
                <a:spcPct val="0"/>
              </a:spcBef>
            </a:pPr>
            <a:r>
              <a:rPr lang="en-US" sz="4400">
                <a:solidFill>
                  <a:schemeClr val="tx2"/>
                </a:solidFill>
                <a:effectLst>
                  <a:outerShdw blurRad="38100" dist="38100" dir="2700000" algn="tl">
                    <a:srgbClr val="000000"/>
                  </a:outerShdw>
                </a:effectLst>
              </a:rPr>
              <a:t>IP Protection?</a:t>
            </a:r>
          </a:p>
        </p:txBody>
      </p:sp>
    </p:spTree>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Overcoming Market Failure</a:t>
            </a:r>
          </a:p>
        </p:txBody>
      </p:sp>
      <p:sp>
        <p:nvSpPr>
          <p:cNvPr id="353283" name="Rectangle 3"/>
          <p:cNvSpPr>
            <a:spLocks noGrp="1" noChangeArrowheads="1"/>
          </p:cNvSpPr>
          <p:nvPr>
            <p:ph type="body" idx="1"/>
          </p:nvPr>
        </p:nvSpPr>
        <p:spPr>
          <a:xfrm>
            <a:off x="533400" y="1295400"/>
            <a:ext cx="8229600" cy="4525963"/>
          </a:xfrm>
        </p:spPr>
        <p:txBody>
          <a:bodyPr/>
          <a:lstStyle/>
          <a:p>
            <a:r>
              <a:rPr lang="en-US"/>
              <a:t>Bring transactions into the firm (i.e., hierarchical control)</a:t>
            </a:r>
          </a:p>
          <a:p>
            <a:pPr lvl="1"/>
            <a:r>
              <a:rPr lang="en-US"/>
              <a:t>Prevents transaction parties from walking away</a:t>
            </a:r>
          </a:p>
          <a:p>
            <a:pPr lvl="1"/>
            <a:r>
              <a:rPr lang="en-US"/>
              <a:t>Reduces “property rights” problem  </a:t>
            </a:r>
          </a:p>
          <a:p>
            <a:pPr lvl="1"/>
            <a:r>
              <a:rPr lang="en-US"/>
              <a:t>Provides enforcement mechanism</a:t>
            </a:r>
          </a:p>
          <a:p>
            <a:pPr lvl="1"/>
            <a:r>
              <a:rPr lang="en-US"/>
              <a:t>Reduces information asymmetry</a:t>
            </a:r>
          </a:p>
        </p:txBody>
      </p:sp>
    </p:spTree>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t>Overcoming Market Failure</a:t>
            </a:r>
          </a:p>
        </p:txBody>
      </p:sp>
      <p:sp>
        <p:nvSpPr>
          <p:cNvPr id="354307" name="Rectangle 3"/>
          <p:cNvSpPr>
            <a:spLocks noGrp="1" noChangeArrowheads="1"/>
          </p:cNvSpPr>
          <p:nvPr>
            <p:ph type="body" idx="1"/>
          </p:nvPr>
        </p:nvSpPr>
        <p:spPr/>
        <p:txBody>
          <a:bodyPr/>
          <a:lstStyle/>
          <a:p>
            <a:r>
              <a:rPr lang="en-US"/>
              <a:t>Clustering of firms in geographic regions</a:t>
            </a:r>
          </a:p>
          <a:p>
            <a:pPr lvl="1"/>
            <a:r>
              <a:rPr lang="en-US"/>
              <a:t>Frequent intra-group trading increases information</a:t>
            </a:r>
          </a:p>
          <a:p>
            <a:pPr lvl="2"/>
            <a:r>
              <a:rPr lang="en-US"/>
              <a:t>Finding a key resource is more likely (e.g., talent)</a:t>
            </a:r>
          </a:p>
          <a:p>
            <a:pPr lvl="1"/>
            <a:r>
              <a:rPr lang="en-US"/>
              <a:t>Tight communities discourage deviant behavior among rivals</a:t>
            </a:r>
          </a:p>
          <a:p>
            <a:pPr lvl="2"/>
            <a:r>
              <a:rPr lang="en-US"/>
              <a:t>Informal networks develop to share information</a:t>
            </a:r>
          </a:p>
          <a:p>
            <a:pPr lvl="1"/>
            <a:r>
              <a:rPr lang="en-US"/>
              <a:t>Lower risks of hold-up, hence more up-front investment</a:t>
            </a:r>
          </a:p>
          <a:p>
            <a:pPr lvl="2"/>
            <a:r>
              <a:rPr lang="en-US"/>
              <a:t>Locate where there are many potential buyers</a:t>
            </a:r>
          </a:p>
        </p:txBody>
      </p:sp>
    </p:spTree>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a:t>Overcoming Market Failure</a:t>
            </a:r>
          </a:p>
        </p:txBody>
      </p:sp>
      <p:sp>
        <p:nvSpPr>
          <p:cNvPr id="439299" name="Rectangle 3"/>
          <p:cNvSpPr>
            <a:spLocks noGrp="1" noChangeArrowheads="1"/>
          </p:cNvSpPr>
          <p:nvPr>
            <p:ph type="body" idx="1"/>
          </p:nvPr>
        </p:nvSpPr>
        <p:spPr>
          <a:xfrm>
            <a:off x="481541" y="1166018"/>
            <a:ext cx="8229600" cy="4525963"/>
          </a:xfrm>
        </p:spPr>
        <p:txBody>
          <a:bodyPr/>
          <a:lstStyle/>
          <a:p>
            <a:r>
              <a:rPr lang="en-US" dirty="0"/>
              <a:t>Creation of a business group </a:t>
            </a:r>
          </a:p>
          <a:p>
            <a:pPr lvl="1"/>
            <a:r>
              <a:rPr lang="en-US" dirty="0" smtClean="0"/>
              <a:t>Creates an internal private capital market</a:t>
            </a:r>
          </a:p>
          <a:p>
            <a:pPr lvl="1"/>
            <a:r>
              <a:rPr lang="en-US" dirty="0" smtClean="0"/>
              <a:t>Interlocking </a:t>
            </a:r>
            <a:r>
              <a:rPr lang="en-US" dirty="0"/>
              <a:t>ownership provides enforcement mechanism</a:t>
            </a:r>
          </a:p>
          <a:p>
            <a:pPr lvl="1"/>
            <a:r>
              <a:rPr lang="en-US" dirty="0"/>
              <a:t>Family ties reduces information asymmetry, increases </a:t>
            </a:r>
            <a:r>
              <a:rPr lang="en-US" dirty="0" smtClean="0"/>
              <a:t>trust</a:t>
            </a:r>
            <a:endParaRPr lang="en-US" dirty="0"/>
          </a:p>
        </p:txBody>
      </p:sp>
      <p:pic>
        <p:nvPicPr>
          <p:cNvPr id="4393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48050"/>
            <a:ext cx="416348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303"/>
                                        </p:tgtEl>
                                        <p:attrNameLst>
                                          <p:attrName>style.visibility</p:attrName>
                                        </p:attrNameLst>
                                      </p:cBhvr>
                                      <p:to>
                                        <p:strVal val="visible"/>
                                      </p:to>
                                    </p:set>
                                    <p:animEffect transition="in" filter="fade">
                                      <p:cBhvr>
                                        <p:cTn id="7" dur="500"/>
                                        <p:tgtEl>
                                          <p:spTgt spid="439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Tata Board Interlocks Among Directors</a:t>
            </a:r>
          </a:p>
        </p:txBody>
      </p:sp>
      <p:graphicFrame>
        <p:nvGraphicFramePr>
          <p:cNvPr id="443395" name="Group 3"/>
          <p:cNvGraphicFramePr>
            <a:graphicFrameLocks noGrp="1"/>
          </p:cNvGraphicFramePr>
          <p:nvPr>
            <p:ph type="tbl" idx="1"/>
          </p:nvPr>
        </p:nvGraphicFramePr>
        <p:xfrm>
          <a:off x="457200" y="1219200"/>
          <a:ext cx="8229600" cy="5013326"/>
        </p:xfrm>
        <a:graphic>
          <a:graphicData uri="http://schemas.openxmlformats.org/drawingml/2006/table">
            <a:tbl>
              <a:tblPr/>
              <a:tblGrid>
                <a:gridCol w="2057400"/>
                <a:gridCol w="2057400"/>
                <a:gridCol w="2057400"/>
                <a:gridCol w="2057400"/>
              </a:tblGrid>
              <a:tr h="501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Company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Chairman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Board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Dir. Overlap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Sons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0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Telco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Tisco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Chem.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Tea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0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Ratan Tata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Indian Hotels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457200" marR="0" lvl="0" indent="-457200" algn="l" defTabSz="914400" rtl="0" eaLnBrk="1" fontAlgn="base" latinLnBrk="0" hangingPunct="1">
                        <a:lnSpc>
                          <a:spcPct val="100000"/>
                        </a:lnSpc>
                        <a:spcBef>
                          <a:spcPct val="20000"/>
                        </a:spcBef>
                        <a:spcAft>
                          <a:spcPct val="0"/>
                        </a:spcAft>
                        <a:buClrTx/>
                        <a:buSzTx/>
                        <a:buFontTx/>
                        <a:buAutoNum type="alphaUcPeriod"/>
                        <a:tabLst/>
                      </a:pPr>
                      <a:r>
                        <a:rPr kumimoji="0" lang="en-US" sz="2400" b="0" i="0" u="none" strike="noStrike" cap="none" normalizeH="0" baseline="0" smtClean="0">
                          <a:ln>
                            <a:noFill/>
                          </a:ln>
                          <a:solidFill>
                            <a:schemeClr val="tx1"/>
                          </a:solidFill>
                          <a:effectLst/>
                          <a:latin typeface="Arial" charset="0"/>
                        </a:rPr>
                        <a:t>Kerkar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ACC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 Palkhivala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ransition>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Tata Group Holdings, 1997</a:t>
            </a:r>
          </a:p>
        </p:txBody>
      </p:sp>
      <p:graphicFrame>
        <p:nvGraphicFramePr>
          <p:cNvPr id="444419" name="Group 3"/>
          <p:cNvGraphicFramePr>
            <a:graphicFrameLocks noGrp="1"/>
          </p:cNvGraphicFramePr>
          <p:nvPr>
            <p:ph type="tbl" idx="1"/>
          </p:nvPr>
        </p:nvGraphicFramePr>
        <p:xfrm>
          <a:off x="914400" y="1219200"/>
          <a:ext cx="7086600" cy="4890135"/>
        </p:xfrm>
        <a:graphic>
          <a:graphicData uri="http://schemas.openxmlformats.org/drawingml/2006/table">
            <a:tbl>
              <a:tblPr/>
              <a:tblGrid>
                <a:gridCol w="2438400"/>
                <a:gridCol w="2362200"/>
                <a:gridCol w="22860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Company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Tata Sons’ Stake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Total Holdings*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Tisco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Telco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Chemicals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Tata Tea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Indian Hotels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ACC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444457" name="Text Box 41"/>
          <p:cNvSpPr txBox="1">
            <a:spLocks noChangeArrowheads="1"/>
          </p:cNvSpPr>
          <p:nvPr/>
        </p:nvSpPr>
        <p:spPr bwMode="auto">
          <a:xfrm>
            <a:off x="5867400" y="6248400"/>
            <a:ext cx="2493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spcBef>
                <a:spcPct val="0"/>
              </a:spcBef>
            </a:pPr>
            <a:r>
              <a:rPr lang="en-US" sz="1600" b="0" i="1">
                <a:latin typeface="Times New Roman" pitchFamily="18" charset="0"/>
                <a:cs typeface="Times New Roman" pitchFamily="18" charset="0"/>
              </a:rPr>
              <a:t>*Includes all cross-holdings</a:t>
            </a:r>
          </a:p>
        </p:txBody>
      </p:sp>
    </p:spTree>
  </p:cSld>
  <p:clrMapOvr>
    <a:masterClrMapping/>
  </p:clrMapOvr>
  <p:transition>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Nature of Business Groups</a:t>
            </a:r>
          </a:p>
        </p:txBody>
      </p:sp>
      <p:sp>
        <p:nvSpPr>
          <p:cNvPr id="442371" name="Rectangle 3"/>
          <p:cNvSpPr>
            <a:spLocks noGrp="1" noChangeArrowheads="1"/>
          </p:cNvSpPr>
          <p:nvPr>
            <p:ph type="body" idx="1"/>
          </p:nvPr>
        </p:nvSpPr>
        <p:spPr>
          <a:xfrm>
            <a:off x="533400" y="1447800"/>
            <a:ext cx="8153400" cy="4297363"/>
          </a:xfrm>
        </p:spPr>
        <p:txBody>
          <a:bodyPr/>
          <a:lstStyle/>
          <a:p>
            <a:r>
              <a:rPr lang="en-US" dirty="0"/>
              <a:t>Business groups are not a legal entities</a:t>
            </a:r>
          </a:p>
          <a:p>
            <a:pPr marL="685800" lvl="1" indent="-228600"/>
            <a:r>
              <a:rPr lang="en-US" dirty="0"/>
              <a:t>Loose alliance of companies</a:t>
            </a:r>
          </a:p>
          <a:p>
            <a:pPr>
              <a:spcBef>
                <a:spcPts val="1200"/>
              </a:spcBef>
            </a:pPr>
            <a:r>
              <a:rPr lang="en-US" dirty="0"/>
              <a:t>Each individual company is legally independent </a:t>
            </a:r>
          </a:p>
          <a:p>
            <a:pPr marL="685800" lvl="1" indent="-228600"/>
            <a:r>
              <a:rPr lang="en-US" dirty="0"/>
              <a:t>Several companies are likely to be publicly traded</a:t>
            </a:r>
          </a:p>
          <a:p>
            <a:pPr>
              <a:spcBef>
                <a:spcPts val="1200"/>
              </a:spcBef>
            </a:pPr>
            <a:r>
              <a:rPr lang="en-US" dirty="0"/>
              <a:t>Group members hold ownership in each other</a:t>
            </a: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61950" y="2362200"/>
            <a:ext cx="590550" cy="5715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59" name="Rectangle 3"/>
          <p:cNvSpPr>
            <a:spLocks noChangeArrowheads="1"/>
          </p:cNvSpPr>
          <p:nvPr/>
        </p:nvSpPr>
        <p:spPr bwMode="auto">
          <a:xfrm>
            <a:off x="990600" y="1447800"/>
            <a:ext cx="6858000" cy="4191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0"/>
              </a:spcBef>
            </a:pPr>
            <a:endParaRPr lang="en-US">
              <a:solidFill>
                <a:srgbClr val="000000"/>
              </a:solidFill>
              <a:effectLst>
                <a:outerShdw blurRad="38100" dist="38100" dir="2700000" algn="tl">
                  <a:srgbClr val="FFFFFF"/>
                </a:outerShdw>
              </a:effectLst>
              <a:cs typeface="Times New Roman" pitchFamily="18" charset="0"/>
            </a:endParaRPr>
          </a:p>
        </p:txBody>
      </p:sp>
      <p:sp>
        <p:nvSpPr>
          <p:cNvPr id="403460" name="AutoShape 4"/>
          <p:cNvSpPr>
            <a:spLocks noChangeArrowheads="1"/>
          </p:cNvSpPr>
          <p:nvPr/>
        </p:nvSpPr>
        <p:spPr bwMode="auto">
          <a:xfrm>
            <a:off x="6934200" y="781050"/>
            <a:ext cx="1828800" cy="5562600"/>
          </a:xfrm>
          <a:prstGeom prst="rightArrow">
            <a:avLst>
              <a:gd name="adj1" fmla="val 75009"/>
              <a:gd name="adj2" fmla="val 48981"/>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1" name="Rectangle 5"/>
          <p:cNvSpPr>
            <a:spLocks noChangeArrowheads="1"/>
          </p:cNvSpPr>
          <p:nvPr/>
        </p:nvSpPr>
        <p:spPr bwMode="auto">
          <a:xfrm rot="5400000">
            <a:off x="7281863" y="3211512"/>
            <a:ext cx="1804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r">
              <a:spcBef>
                <a:spcPct val="0"/>
              </a:spcBef>
            </a:pPr>
            <a:r>
              <a:rPr lang="en-US" sz="2800">
                <a:effectLst>
                  <a:outerShdw blurRad="38100" dist="38100" dir="2700000" algn="tl">
                    <a:srgbClr val="FFFFFF"/>
                  </a:outerShdw>
                </a:effectLst>
                <a:cs typeface="Times New Roman" pitchFamily="18" charset="0"/>
              </a:rPr>
              <a:t>PROFIT</a:t>
            </a:r>
          </a:p>
        </p:txBody>
      </p:sp>
      <p:sp>
        <p:nvSpPr>
          <p:cNvPr id="403462" name="Line 6"/>
          <p:cNvSpPr>
            <a:spLocks noChangeShapeType="1"/>
          </p:cNvSpPr>
          <p:nvPr/>
        </p:nvSpPr>
        <p:spPr bwMode="auto">
          <a:xfrm>
            <a:off x="7848600" y="1455738"/>
            <a:ext cx="0" cy="41878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3" name="Line 7"/>
          <p:cNvSpPr>
            <a:spLocks noChangeShapeType="1"/>
          </p:cNvSpPr>
          <p:nvPr/>
        </p:nvSpPr>
        <p:spPr bwMode="auto">
          <a:xfrm>
            <a:off x="1031875" y="3505200"/>
            <a:ext cx="68167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4" name="Line 8"/>
          <p:cNvSpPr>
            <a:spLocks noChangeShapeType="1"/>
          </p:cNvSpPr>
          <p:nvPr/>
        </p:nvSpPr>
        <p:spPr bwMode="auto">
          <a:xfrm>
            <a:off x="1069975" y="2590800"/>
            <a:ext cx="67786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5" name="Line 9"/>
          <p:cNvSpPr>
            <a:spLocks noChangeShapeType="1"/>
          </p:cNvSpPr>
          <p:nvPr/>
        </p:nvSpPr>
        <p:spPr bwMode="auto">
          <a:xfrm>
            <a:off x="1069975" y="3048000"/>
            <a:ext cx="67786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6" name="Line 10"/>
          <p:cNvSpPr>
            <a:spLocks noChangeShapeType="1"/>
          </p:cNvSpPr>
          <p:nvPr/>
        </p:nvSpPr>
        <p:spPr bwMode="auto">
          <a:xfrm>
            <a:off x="1069975" y="2133600"/>
            <a:ext cx="6778625"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3467" name="Group 11"/>
          <p:cNvGrpSpPr>
            <a:grpSpLocks/>
          </p:cNvGrpSpPr>
          <p:nvPr/>
        </p:nvGrpSpPr>
        <p:grpSpPr bwMode="auto">
          <a:xfrm>
            <a:off x="2209800" y="2133600"/>
            <a:ext cx="0" cy="3578225"/>
            <a:chOff x="1632" y="1010"/>
            <a:chExt cx="0" cy="2254"/>
          </a:xfrm>
        </p:grpSpPr>
        <p:sp>
          <p:nvSpPr>
            <p:cNvPr id="403468" name="Line 12"/>
            <p:cNvSpPr>
              <a:spLocks noChangeShapeType="1"/>
            </p:cNvSpPr>
            <p:nvPr/>
          </p:nvSpPr>
          <p:spPr bwMode="auto">
            <a:xfrm>
              <a:off x="1632"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69" name="Line 13"/>
            <p:cNvSpPr>
              <a:spLocks noChangeShapeType="1"/>
            </p:cNvSpPr>
            <p:nvPr/>
          </p:nvSpPr>
          <p:spPr bwMode="auto">
            <a:xfrm>
              <a:off x="1632"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3470" name="Group 14"/>
          <p:cNvGrpSpPr>
            <a:grpSpLocks/>
          </p:cNvGrpSpPr>
          <p:nvPr/>
        </p:nvGrpSpPr>
        <p:grpSpPr bwMode="auto">
          <a:xfrm>
            <a:off x="3962400" y="2133600"/>
            <a:ext cx="0" cy="3578225"/>
            <a:chOff x="2448" y="1010"/>
            <a:chExt cx="0" cy="2254"/>
          </a:xfrm>
        </p:grpSpPr>
        <p:sp>
          <p:nvSpPr>
            <p:cNvPr id="403471" name="Line 15"/>
            <p:cNvSpPr>
              <a:spLocks noChangeShapeType="1"/>
            </p:cNvSpPr>
            <p:nvPr/>
          </p:nvSpPr>
          <p:spPr bwMode="auto">
            <a:xfrm>
              <a:off x="2448"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72" name="Line 16"/>
            <p:cNvSpPr>
              <a:spLocks noChangeShapeType="1"/>
            </p:cNvSpPr>
            <p:nvPr/>
          </p:nvSpPr>
          <p:spPr bwMode="auto">
            <a:xfrm>
              <a:off x="2448"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3473" name="Group 17"/>
          <p:cNvGrpSpPr>
            <a:grpSpLocks/>
          </p:cNvGrpSpPr>
          <p:nvPr/>
        </p:nvGrpSpPr>
        <p:grpSpPr bwMode="auto">
          <a:xfrm flipH="1">
            <a:off x="5259388" y="2209800"/>
            <a:ext cx="74612" cy="3505200"/>
            <a:chOff x="3312" y="1010"/>
            <a:chExt cx="0" cy="2254"/>
          </a:xfrm>
        </p:grpSpPr>
        <p:sp>
          <p:nvSpPr>
            <p:cNvPr id="403474" name="Line 18"/>
            <p:cNvSpPr>
              <a:spLocks noChangeShapeType="1"/>
            </p:cNvSpPr>
            <p:nvPr/>
          </p:nvSpPr>
          <p:spPr bwMode="auto">
            <a:xfrm>
              <a:off x="3312"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75" name="Line 19"/>
            <p:cNvSpPr>
              <a:spLocks noChangeShapeType="1"/>
            </p:cNvSpPr>
            <p:nvPr/>
          </p:nvSpPr>
          <p:spPr bwMode="auto">
            <a:xfrm>
              <a:off x="3312"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3476" name="Group 20"/>
          <p:cNvGrpSpPr>
            <a:grpSpLocks/>
          </p:cNvGrpSpPr>
          <p:nvPr/>
        </p:nvGrpSpPr>
        <p:grpSpPr bwMode="auto">
          <a:xfrm>
            <a:off x="6629400" y="2133600"/>
            <a:ext cx="0" cy="3578225"/>
            <a:chOff x="4224" y="1010"/>
            <a:chExt cx="0" cy="2254"/>
          </a:xfrm>
        </p:grpSpPr>
        <p:sp>
          <p:nvSpPr>
            <p:cNvPr id="403477" name="Line 21"/>
            <p:cNvSpPr>
              <a:spLocks noChangeShapeType="1"/>
            </p:cNvSpPr>
            <p:nvPr/>
          </p:nvSpPr>
          <p:spPr bwMode="auto">
            <a:xfrm>
              <a:off x="4224" y="1010"/>
              <a:ext cx="0" cy="862"/>
            </a:xfrm>
            <a:prstGeom prst="line">
              <a:avLst/>
            </a:prstGeom>
            <a:noFill/>
            <a:ln w="254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3478" name="Line 22"/>
            <p:cNvSpPr>
              <a:spLocks noChangeShapeType="1"/>
            </p:cNvSpPr>
            <p:nvPr/>
          </p:nvSpPr>
          <p:spPr bwMode="auto">
            <a:xfrm>
              <a:off x="4224" y="1874"/>
              <a:ext cx="0" cy="139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3479" name="Rectangle 23"/>
          <p:cNvSpPr>
            <a:spLocks noChangeArrowheads="1"/>
          </p:cNvSpPr>
          <p:nvPr/>
        </p:nvSpPr>
        <p:spPr bwMode="auto">
          <a:xfrm>
            <a:off x="1752600" y="1600200"/>
            <a:ext cx="513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Administration and Infrastructure</a:t>
            </a:r>
            <a:endParaRPr lang="en-US">
              <a:solidFill>
                <a:srgbClr val="006600"/>
              </a:solidFill>
              <a:effectLst>
                <a:outerShdw blurRad="38100" dist="38100" dir="2700000" algn="tl">
                  <a:srgbClr val="000000"/>
                </a:outerShdw>
              </a:effectLst>
              <a:cs typeface="Times New Roman" pitchFamily="18" charset="0"/>
            </a:endParaRPr>
          </a:p>
        </p:txBody>
      </p:sp>
      <p:sp>
        <p:nvSpPr>
          <p:cNvPr id="403480" name="Rectangle 24"/>
          <p:cNvSpPr>
            <a:spLocks noChangeArrowheads="1"/>
          </p:cNvSpPr>
          <p:nvPr/>
        </p:nvSpPr>
        <p:spPr bwMode="auto">
          <a:xfrm>
            <a:off x="1600200" y="2163763"/>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Human Resource Management</a:t>
            </a:r>
          </a:p>
        </p:txBody>
      </p:sp>
      <p:sp>
        <p:nvSpPr>
          <p:cNvPr id="403481" name="Rectangle 25"/>
          <p:cNvSpPr>
            <a:spLocks noChangeArrowheads="1"/>
          </p:cNvSpPr>
          <p:nvPr/>
        </p:nvSpPr>
        <p:spPr bwMode="auto">
          <a:xfrm>
            <a:off x="1905000" y="2620963"/>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Information Management</a:t>
            </a:r>
            <a:r>
              <a:rPr lang="en-US">
                <a:solidFill>
                  <a:srgbClr val="006600"/>
                </a:solidFill>
                <a:effectLst>
                  <a:outerShdw blurRad="38100" dist="38100" dir="2700000" algn="tl">
                    <a:srgbClr val="000000"/>
                  </a:outerShdw>
                </a:effectLst>
                <a:cs typeface="Times New Roman" pitchFamily="18" charset="0"/>
              </a:rPr>
              <a:t> </a:t>
            </a:r>
          </a:p>
        </p:txBody>
      </p:sp>
      <p:sp>
        <p:nvSpPr>
          <p:cNvPr id="403482" name="Rectangle 26"/>
          <p:cNvSpPr>
            <a:spLocks noChangeArrowheads="1"/>
          </p:cNvSpPr>
          <p:nvPr/>
        </p:nvSpPr>
        <p:spPr bwMode="auto">
          <a:xfrm>
            <a:off x="2362200" y="30480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a:solidFill>
                  <a:srgbClr val="006600"/>
                </a:solidFill>
                <a:cs typeface="Times New Roman" pitchFamily="18" charset="0"/>
              </a:rPr>
              <a:t>Purchasing</a:t>
            </a:r>
          </a:p>
        </p:txBody>
      </p:sp>
      <p:sp>
        <p:nvSpPr>
          <p:cNvPr id="403483" name="Rectangle 27"/>
          <p:cNvSpPr>
            <a:spLocks noChangeArrowheads="1"/>
          </p:cNvSpPr>
          <p:nvPr/>
        </p:nvSpPr>
        <p:spPr bwMode="auto">
          <a:xfrm>
            <a:off x="838200" y="41910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1800">
                <a:solidFill>
                  <a:srgbClr val="FF0000"/>
                </a:solidFill>
                <a:cs typeface="Times New Roman" pitchFamily="18" charset="0"/>
              </a:rPr>
              <a:t>Inbound</a:t>
            </a:r>
          </a:p>
          <a:p>
            <a:pPr algn="ctr">
              <a:spcBef>
                <a:spcPct val="0"/>
              </a:spcBef>
            </a:pPr>
            <a:r>
              <a:rPr lang="en-US" sz="1800">
                <a:solidFill>
                  <a:srgbClr val="FF0000"/>
                </a:solidFill>
                <a:cs typeface="Times New Roman" pitchFamily="18" charset="0"/>
              </a:rPr>
              <a:t>Logistics</a:t>
            </a:r>
          </a:p>
        </p:txBody>
      </p:sp>
      <p:sp>
        <p:nvSpPr>
          <p:cNvPr id="403484" name="Rectangle 28"/>
          <p:cNvSpPr>
            <a:spLocks noChangeArrowheads="1"/>
          </p:cNvSpPr>
          <p:nvPr/>
        </p:nvSpPr>
        <p:spPr bwMode="auto">
          <a:xfrm>
            <a:off x="2362200" y="4343400"/>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1800">
                <a:solidFill>
                  <a:srgbClr val="FF0000"/>
                </a:solidFill>
                <a:cs typeface="Times New Roman" pitchFamily="18" charset="0"/>
              </a:rPr>
              <a:t>Operations</a:t>
            </a:r>
          </a:p>
        </p:txBody>
      </p:sp>
      <p:sp>
        <p:nvSpPr>
          <p:cNvPr id="403485" name="Rectangle 29"/>
          <p:cNvSpPr>
            <a:spLocks noChangeArrowheads="1"/>
          </p:cNvSpPr>
          <p:nvPr/>
        </p:nvSpPr>
        <p:spPr bwMode="auto">
          <a:xfrm>
            <a:off x="3962400" y="4114800"/>
            <a:ext cx="127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1800">
                <a:solidFill>
                  <a:srgbClr val="FF0000"/>
                </a:solidFill>
                <a:cs typeface="Times New Roman" pitchFamily="18" charset="0"/>
              </a:rPr>
              <a:t>Outbound</a:t>
            </a:r>
          </a:p>
          <a:p>
            <a:pPr algn="ctr">
              <a:spcBef>
                <a:spcPct val="0"/>
              </a:spcBef>
            </a:pPr>
            <a:r>
              <a:rPr lang="en-US" sz="1800">
                <a:solidFill>
                  <a:srgbClr val="FF0000"/>
                </a:solidFill>
                <a:cs typeface="Times New Roman" pitchFamily="18" charset="0"/>
              </a:rPr>
              <a:t>Logistics</a:t>
            </a:r>
          </a:p>
        </p:txBody>
      </p:sp>
      <p:sp>
        <p:nvSpPr>
          <p:cNvPr id="403486" name="Rectangle 30"/>
          <p:cNvSpPr>
            <a:spLocks noChangeArrowheads="1"/>
          </p:cNvSpPr>
          <p:nvPr/>
        </p:nvSpPr>
        <p:spPr bwMode="auto">
          <a:xfrm>
            <a:off x="5334000" y="42672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1800">
                <a:solidFill>
                  <a:srgbClr val="FF0000"/>
                </a:solidFill>
                <a:cs typeface="Times New Roman" pitchFamily="18" charset="0"/>
              </a:rPr>
              <a:t>Marketing</a:t>
            </a:r>
          </a:p>
        </p:txBody>
      </p:sp>
      <p:sp>
        <p:nvSpPr>
          <p:cNvPr id="403487" name="Rectangle 31"/>
          <p:cNvSpPr>
            <a:spLocks noChangeArrowheads="1"/>
          </p:cNvSpPr>
          <p:nvPr/>
        </p:nvSpPr>
        <p:spPr bwMode="auto">
          <a:xfrm>
            <a:off x="6705600" y="4267200"/>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r">
              <a:spcBef>
                <a:spcPct val="0"/>
              </a:spcBef>
            </a:pPr>
            <a:r>
              <a:rPr lang="en-US" sz="1800">
                <a:solidFill>
                  <a:srgbClr val="FF0000"/>
                </a:solidFill>
                <a:cs typeface="Times New Roman" pitchFamily="18" charset="0"/>
              </a:rPr>
              <a:t>Service</a:t>
            </a:r>
          </a:p>
        </p:txBody>
      </p:sp>
      <p:sp>
        <p:nvSpPr>
          <p:cNvPr id="403488" name="Rectangle 32"/>
          <p:cNvSpPr>
            <a:spLocks noChangeArrowheads="1"/>
          </p:cNvSpPr>
          <p:nvPr/>
        </p:nvSpPr>
        <p:spPr bwMode="auto">
          <a:xfrm>
            <a:off x="1295400" y="228600"/>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3600">
                <a:solidFill>
                  <a:schemeClr val="bg1"/>
                </a:solidFill>
                <a:cs typeface="Times New Roman" pitchFamily="18" charset="0"/>
              </a:rPr>
              <a:t>Value Chain </a:t>
            </a:r>
          </a:p>
        </p:txBody>
      </p:sp>
      <p:sp>
        <p:nvSpPr>
          <p:cNvPr id="403489" name="Text Box 33"/>
          <p:cNvSpPr txBox="1">
            <a:spLocks noChangeArrowheads="1"/>
          </p:cNvSpPr>
          <p:nvPr/>
        </p:nvSpPr>
        <p:spPr bwMode="auto">
          <a:xfrm>
            <a:off x="5486400" y="6096000"/>
            <a:ext cx="29908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0" i="1"/>
              <a:t>M. Porter, “Competitive Advantage”, 1984</a:t>
            </a:r>
          </a:p>
        </p:txBody>
      </p:sp>
    </p:spTree>
  </p:cSld>
  <p:clrMapOvr>
    <a:masterClrMapping/>
  </p:clrMapOvr>
  <p:transition>
    <p:cover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Development of Intermediation</a:t>
            </a:r>
          </a:p>
        </p:txBody>
      </p:sp>
      <p:sp>
        <p:nvSpPr>
          <p:cNvPr id="355331" name="Rectangle 3"/>
          <p:cNvSpPr>
            <a:spLocks noGrp="1" noChangeArrowheads="1"/>
          </p:cNvSpPr>
          <p:nvPr>
            <p:ph type="body" idx="1"/>
          </p:nvPr>
        </p:nvSpPr>
        <p:spPr/>
        <p:txBody>
          <a:bodyPr/>
          <a:lstStyle/>
          <a:p>
            <a:r>
              <a:rPr lang="en-US"/>
              <a:t>As public sources of intermediation develop, the need for business groups declines.</a:t>
            </a:r>
          </a:p>
          <a:p>
            <a:pPr lvl="1"/>
            <a:r>
              <a:rPr lang="en-US"/>
              <a:t>Active and reliable markets for labor, capital, technology, human resources etc. </a:t>
            </a:r>
          </a:p>
          <a:p>
            <a:pPr lvl="1"/>
            <a:r>
              <a:rPr lang="en-US"/>
              <a:t>Government enforcement of contracts &amp; property rights</a:t>
            </a:r>
          </a:p>
          <a:p>
            <a:pPr lvl="1"/>
            <a:r>
              <a:rPr lang="en-US"/>
              <a:t>Independent sources of information about transaction partners</a:t>
            </a:r>
          </a:p>
          <a:p>
            <a:pPr lvl="1"/>
            <a:r>
              <a:rPr lang="en-US"/>
              <a:t>Hence, the value added from being in a business group declines</a:t>
            </a:r>
          </a:p>
          <a:p>
            <a:pPr lvl="1"/>
            <a:endParaRPr lang="en-US"/>
          </a:p>
        </p:txBody>
      </p:sp>
    </p:spTree>
  </p:cSld>
  <p:clrMapOvr>
    <a:masterClrMapping/>
  </p:clrMapOvr>
  <p:transition>
    <p:cover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ctrTitle"/>
          </p:nvPr>
        </p:nvSpPr>
        <p:spPr>
          <a:xfrm>
            <a:off x="2438400" y="1828800"/>
            <a:ext cx="5886450" cy="1071563"/>
          </a:xfrm>
        </p:spPr>
        <p:txBody>
          <a:bodyPr/>
          <a:lstStyle/>
          <a:p>
            <a:r>
              <a:rPr lang="en-US" sz="3600" b="0"/>
              <a:t>Managing Multinational</a:t>
            </a:r>
            <a:endParaRPr lang="en-US"/>
          </a:p>
        </p:txBody>
      </p:sp>
      <p:sp>
        <p:nvSpPr>
          <p:cNvPr id="335875" name="Rectangle 3"/>
          <p:cNvSpPr>
            <a:spLocks noGrp="1" noChangeArrowheads="1"/>
          </p:cNvSpPr>
          <p:nvPr>
            <p:ph type="subTitle" idx="1"/>
          </p:nvPr>
        </p:nvSpPr>
        <p:spPr>
          <a:xfrm>
            <a:off x="3886200" y="3505200"/>
            <a:ext cx="4419600" cy="2362200"/>
          </a:xfrm>
        </p:spPr>
        <p:txBody>
          <a:bodyPr/>
          <a:lstStyle/>
          <a:p>
            <a:r>
              <a:rPr lang="en-US" sz="3200" i="1"/>
              <a:t>Balancing Economics and Politics</a:t>
            </a:r>
            <a:r>
              <a:rPr lang="en-US" sz="3200" b="1" i="1"/>
              <a:t> </a:t>
            </a:r>
          </a:p>
        </p:txBody>
      </p:sp>
    </p:spTree>
  </p:cSld>
  <p:clrMapOvr>
    <a:masterClrMapping/>
  </p:clrMapOvr>
  <p:transition>
    <p:cover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Economic Demands to be Competitive</a:t>
            </a:r>
          </a:p>
        </p:txBody>
      </p:sp>
      <p:sp>
        <p:nvSpPr>
          <p:cNvPr id="336899" name="Rectangle 3"/>
          <p:cNvSpPr>
            <a:spLocks noGrp="1" noChangeArrowheads="1"/>
          </p:cNvSpPr>
          <p:nvPr>
            <p:ph type="body" idx="1"/>
          </p:nvPr>
        </p:nvSpPr>
        <p:spPr>
          <a:xfrm>
            <a:off x="685800" y="1524000"/>
            <a:ext cx="8001000" cy="4297363"/>
          </a:xfrm>
        </p:spPr>
        <p:txBody>
          <a:bodyPr/>
          <a:lstStyle/>
          <a:p>
            <a:pPr>
              <a:spcBef>
                <a:spcPct val="75000"/>
              </a:spcBef>
              <a:buFont typeface="Wingdings" pitchFamily="2" charset="2"/>
              <a:buChar char="§"/>
            </a:pPr>
            <a:r>
              <a:rPr lang="en-US" dirty="0"/>
              <a:t>Improve efficiency by streamlining operations</a:t>
            </a:r>
          </a:p>
          <a:p>
            <a:pPr>
              <a:spcBef>
                <a:spcPct val="75000"/>
              </a:spcBef>
              <a:buFont typeface="Wingdings" pitchFamily="2" charset="2"/>
              <a:buChar char="§"/>
            </a:pPr>
            <a:r>
              <a:rPr lang="en-US" dirty="0"/>
              <a:t>Achieve economies of scale</a:t>
            </a:r>
          </a:p>
          <a:p>
            <a:pPr>
              <a:spcBef>
                <a:spcPct val="75000"/>
              </a:spcBef>
              <a:buFont typeface="Wingdings" pitchFamily="2" charset="2"/>
              <a:buChar char="§"/>
            </a:pPr>
            <a:r>
              <a:rPr lang="en-US" dirty="0"/>
              <a:t>Coordinate R&amp;D efforts</a:t>
            </a:r>
          </a:p>
          <a:p>
            <a:pPr>
              <a:spcBef>
                <a:spcPct val="75000"/>
              </a:spcBef>
              <a:buFont typeface="Wingdings" pitchFamily="2" charset="2"/>
              <a:buChar char="§"/>
            </a:pPr>
            <a:r>
              <a:rPr lang="en-US" dirty="0"/>
              <a:t>Share assets and knowledge as much as possible</a:t>
            </a:r>
          </a:p>
          <a:p>
            <a:pPr>
              <a:spcBef>
                <a:spcPct val="75000"/>
              </a:spcBef>
              <a:buFont typeface="Wingdings" pitchFamily="2" charset="2"/>
              <a:buChar char="§"/>
            </a:pPr>
            <a:r>
              <a:rPr lang="en-US" dirty="0"/>
              <a:t>Transfer people and knowledge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fade">
                                      <p:cBhvr>
                                        <p:cTn id="7" dur="500"/>
                                        <p:tgtEl>
                                          <p:spTgt spid="33689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36899">
                                            <p:txEl>
                                              <p:pRg st="1" end="1"/>
                                            </p:txEl>
                                          </p:spTgt>
                                        </p:tgtEl>
                                        <p:attrNameLst>
                                          <p:attrName>style.visibility</p:attrName>
                                        </p:attrNameLst>
                                      </p:cBhvr>
                                      <p:to>
                                        <p:strVal val="visible"/>
                                      </p:to>
                                    </p:set>
                                    <p:animEffect transition="in" filter="fade">
                                      <p:cBhvr>
                                        <p:cTn id="11" dur="500"/>
                                        <p:tgtEl>
                                          <p:spTgt spid="33689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36899">
                                            <p:txEl>
                                              <p:pRg st="2" end="2"/>
                                            </p:txEl>
                                          </p:spTgt>
                                        </p:tgtEl>
                                        <p:attrNameLst>
                                          <p:attrName>style.visibility</p:attrName>
                                        </p:attrNameLst>
                                      </p:cBhvr>
                                      <p:to>
                                        <p:strVal val="visible"/>
                                      </p:to>
                                    </p:set>
                                    <p:animEffect transition="in" filter="fade">
                                      <p:cBhvr>
                                        <p:cTn id="15" dur="500"/>
                                        <p:tgtEl>
                                          <p:spTgt spid="33689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36899">
                                            <p:txEl>
                                              <p:pRg st="3" end="3"/>
                                            </p:txEl>
                                          </p:spTgt>
                                        </p:tgtEl>
                                        <p:attrNameLst>
                                          <p:attrName>style.visibility</p:attrName>
                                        </p:attrNameLst>
                                      </p:cBhvr>
                                      <p:to>
                                        <p:strVal val="visible"/>
                                      </p:to>
                                    </p:set>
                                    <p:animEffect transition="in" filter="fade">
                                      <p:cBhvr>
                                        <p:cTn id="19" dur="500"/>
                                        <p:tgtEl>
                                          <p:spTgt spid="336899">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36899">
                                            <p:txEl>
                                              <p:pRg st="4" end="4"/>
                                            </p:txEl>
                                          </p:spTgt>
                                        </p:tgtEl>
                                        <p:attrNameLst>
                                          <p:attrName>style.visibility</p:attrName>
                                        </p:attrNameLst>
                                      </p:cBhvr>
                                      <p:to>
                                        <p:strVal val="visible"/>
                                      </p:to>
                                    </p:set>
                                    <p:animEffect transition="in" filter="fade">
                                      <p:cBhvr>
                                        <p:cTn id="23" dur="500"/>
                                        <p:tgtEl>
                                          <p:spTgt spid="336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Political Demands to be Responsive</a:t>
            </a:r>
          </a:p>
        </p:txBody>
      </p:sp>
      <p:sp>
        <p:nvSpPr>
          <p:cNvPr id="337923" name="Rectangle 3"/>
          <p:cNvSpPr>
            <a:spLocks noGrp="1" noChangeArrowheads="1"/>
          </p:cNvSpPr>
          <p:nvPr>
            <p:ph type="body" idx="1"/>
          </p:nvPr>
        </p:nvSpPr>
        <p:spPr>
          <a:xfrm>
            <a:off x="762000" y="1371600"/>
            <a:ext cx="7924800" cy="4525963"/>
          </a:xfrm>
        </p:spPr>
        <p:txBody>
          <a:bodyPr/>
          <a:lstStyle/>
          <a:p>
            <a:pPr>
              <a:lnSpc>
                <a:spcPct val="120000"/>
              </a:lnSpc>
              <a:buFont typeface="Wingdings" pitchFamily="2" charset="2"/>
              <a:buChar char="§"/>
            </a:pPr>
            <a:r>
              <a:rPr lang="en-US" dirty="0"/>
              <a:t>Be responsible to local government demands</a:t>
            </a:r>
          </a:p>
          <a:p>
            <a:pPr lvl="1">
              <a:lnSpc>
                <a:spcPct val="120000"/>
              </a:lnSpc>
            </a:pPr>
            <a:r>
              <a:rPr lang="en-US" dirty="0"/>
              <a:t>jobs and taxes</a:t>
            </a:r>
          </a:p>
          <a:p>
            <a:pPr>
              <a:lnSpc>
                <a:spcPct val="120000"/>
              </a:lnSpc>
              <a:buFont typeface="Wingdings" pitchFamily="2" charset="2"/>
              <a:buChar char="§"/>
            </a:pPr>
            <a:r>
              <a:rPr lang="en-US" dirty="0"/>
              <a:t>Adjust to different regulatory setting</a:t>
            </a:r>
          </a:p>
          <a:p>
            <a:pPr lvl="1">
              <a:lnSpc>
                <a:spcPct val="120000"/>
              </a:lnSpc>
            </a:pPr>
            <a:r>
              <a:rPr lang="en-US" dirty="0"/>
              <a:t>restrictions on competitive practices</a:t>
            </a:r>
          </a:p>
          <a:p>
            <a:pPr>
              <a:lnSpc>
                <a:spcPct val="120000"/>
              </a:lnSpc>
              <a:buFont typeface="Wingdings" pitchFamily="2" charset="2"/>
              <a:buChar char="§"/>
            </a:pPr>
            <a:r>
              <a:rPr lang="en-US" dirty="0"/>
              <a:t>Recognize cultural differences</a:t>
            </a:r>
          </a:p>
          <a:p>
            <a:pPr lvl="1">
              <a:lnSpc>
                <a:spcPct val="120000"/>
              </a:lnSpc>
            </a:pPr>
            <a:r>
              <a:rPr lang="en-US" dirty="0"/>
              <a:t>product design and placement</a:t>
            </a:r>
          </a:p>
          <a:p>
            <a:pPr lvl="1">
              <a:lnSpc>
                <a:spcPct val="120000"/>
              </a:lnSpc>
            </a:pPr>
            <a:r>
              <a:rPr lang="en-US" dirty="0"/>
              <a:t>human resource practices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37923">
                                            <p:txEl>
                                              <p:pRg st="0" end="0"/>
                                            </p:txEl>
                                          </p:spTgt>
                                        </p:tgtEl>
                                        <p:attrNameLst>
                                          <p:attrName>style.visibility</p:attrName>
                                        </p:attrNameLst>
                                      </p:cBhvr>
                                      <p:to>
                                        <p:strVal val="visible"/>
                                      </p:to>
                                    </p:set>
                                    <p:animEffect transition="in" filter="fade">
                                      <p:cBhvr>
                                        <p:cTn id="7" dur="500"/>
                                        <p:tgtEl>
                                          <p:spTgt spid="33792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37923">
                                            <p:txEl>
                                              <p:pRg st="1" end="1"/>
                                            </p:txEl>
                                          </p:spTgt>
                                        </p:tgtEl>
                                        <p:attrNameLst>
                                          <p:attrName>style.visibility</p:attrName>
                                        </p:attrNameLst>
                                      </p:cBhvr>
                                      <p:to>
                                        <p:strVal val="visible"/>
                                      </p:to>
                                    </p:set>
                                    <p:animEffect transition="in" filter="fade">
                                      <p:cBhvr>
                                        <p:cTn id="11" dur="500"/>
                                        <p:tgtEl>
                                          <p:spTgt spid="33792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37923">
                                            <p:txEl>
                                              <p:pRg st="2" end="2"/>
                                            </p:txEl>
                                          </p:spTgt>
                                        </p:tgtEl>
                                        <p:attrNameLst>
                                          <p:attrName>style.visibility</p:attrName>
                                        </p:attrNameLst>
                                      </p:cBhvr>
                                      <p:to>
                                        <p:strVal val="visible"/>
                                      </p:to>
                                    </p:set>
                                    <p:animEffect transition="in" filter="fade">
                                      <p:cBhvr>
                                        <p:cTn id="15" dur="500"/>
                                        <p:tgtEl>
                                          <p:spTgt spid="33792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37923">
                                            <p:txEl>
                                              <p:pRg st="3" end="3"/>
                                            </p:txEl>
                                          </p:spTgt>
                                        </p:tgtEl>
                                        <p:attrNameLst>
                                          <p:attrName>style.visibility</p:attrName>
                                        </p:attrNameLst>
                                      </p:cBhvr>
                                      <p:to>
                                        <p:strVal val="visible"/>
                                      </p:to>
                                    </p:set>
                                    <p:animEffect transition="in" filter="fade">
                                      <p:cBhvr>
                                        <p:cTn id="19" dur="500"/>
                                        <p:tgtEl>
                                          <p:spTgt spid="33792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37923">
                                            <p:txEl>
                                              <p:pRg st="4" end="4"/>
                                            </p:txEl>
                                          </p:spTgt>
                                        </p:tgtEl>
                                        <p:attrNameLst>
                                          <p:attrName>style.visibility</p:attrName>
                                        </p:attrNameLst>
                                      </p:cBhvr>
                                      <p:to>
                                        <p:strVal val="visible"/>
                                      </p:to>
                                    </p:set>
                                    <p:animEffect transition="in" filter="fade">
                                      <p:cBhvr>
                                        <p:cTn id="23" dur="500"/>
                                        <p:tgtEl>
                                          <p:spTgt spid="33792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37923">
                                            <p:txEl>
                                              <p:pRg st="5" end="5"/>
                                            </p:txEl>
                                          </p:spTgt>
                                        </p:tgtEl>
                                        <p:attrNameLst>
                                          <p:attrName>style.visibility</p:attrName>
                                        </p:attrNameLst>
                                      </p:cBhvr>
                                      <p:to>
                                        <p:strVal val="visible"/>
                                      </p:to>
                                    </p:set>
                                    <p:animEffect transition="in" filter="fade">
                                      <p:cBhvr>
                                        <p:cTn id="27" dur="500"/>
                                        <p:tgtEl>
                                          <p:spTgt spid="33792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337923">
                                            <p:txEl>
                                              <p:pRg st="6" end="6"/>
                                            </p:txEl>
                                          </p:spTgt>
                                        </p:tgtEl>
                                        <p:attrNameLst>
                                          <p:attrName>style.visibility</p:attrName>
                                        </p:attrNameLst>
                                      </p:cBhvr>
                                      <p:to>
                                        <p:strVal val="visible"/>
                                      </p:to>
                                    </p:set>
                                    <p:animEffect transition="in" filter="fade">
                                      <p:cBhvr>
                                        <p:cTn id="31" dur="500"/>
                                        <p:tgtEl>
                                          <p:spTgt spid="337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a:t>Summary</a:t>
            </a:r>
          </a:p>
        </p:txBody>
      </p:sp>
      <p:sp>
        <p:nvSpPr>
          <p:cNvPr id="452611" name="Rectangle 3"/>
          <p:cNvSpPr>
            <a:spLocks noGrp="1" noChangeArrowheads="1"/>
          </p:cNvSpPr>
          <p:nvPr>
            <p:ph type="body" idx="1"/>
          </p:nvPr>
        </p:nvSpPr>
        <p:spPr/>
        <p:txBody>
          <a:bodyPr/>
          <a:lstStyle/>
          <a:p>
            <a:pPr>
              <a:spcBef>
                <a:spcPts val="1200"/>
              </a:spcBef>
            </a:pPr>
            <a:r>
              <a:rPr lang="en-US" sz="2400" dirty="0"/>
              <a:t>Strategic management seeks to generate economic rents by exploiting market imperfections</a:t>
            </a:r>
          </a:p>
          <a:p>
            <a:pPr lvl="1">
              <a:spcBef>
                <a:spcPts val="1200"/>
              </a:spcBef>
            </a:pPr>
            <a:r>
              <a:rPr lang="en-US" sz="2000" dirty="0"/>
              <a:t>Controlling supply, owning valuable resources or creating  market disruptions</a:t>
            </a:r>
          </a:p>
          <a:p>
            <a:pPr>
              <a:spcBef>
                <a:spcPts val="1800"/>
              </a:spcBef>
            </a:pPr>
            <a:r>
              <a:rPr lang="en-US" sz="2400" dirty="0"/>
              <a:t>Foreign markets offer opportunities to leverage existing resources and forestall competitive </a:t>
            </a:r>
            <a:r>
              <a:rPr lang="en-US" sz="2400" dirty="0" smtClean="0"/>
              <a:t>threats</a:t>
            </a:r>
          </a:p>
          <a:p>
            <a:pPr lvl="1">
              <a:spcBef>
                <a:spcPts val="1800"/>
              </a:spcBef>
            </a:pPr>
            <a:r>
              <a:rPr lang="en-US" sz="2000" dirty="0" smtClean="0"/>
              <a:t>Growth opportunities, leverage capabilities, forestall competitive threats</a:t>
            </a:r>
            <a:endParaRPr lang="en-US" sz="2000" dirty="0"/>
          </a:p>
          <a:p>
            <a:pPr lvl="1">
              <a:spcBef>
                <a:spcPts val="1200"/>
              </a:spcBef>
            </a:pPr>
            <a:r>
              <a:rPr lang="en-US" sz="2000" dirty="0"/>
              <a:t>Transferring advantages across national boundaries is risky and </a:t>
            </a:r>
            <a:r>
              <a:rPr lang="en-US" sz="2000" dirty="0" smtClean="0"/>
              <a:t>costly</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52611">
                                            <p:txEl>
                                              <p:pRg st="0" end="0"/>
                                            </p:txEl>
                                          </p:spTgt>
                                        </p:tgtEl>
                                        <p:attrNameLst>
                                          <p:attrName>style.visibility</p:attrName>
                                        </p:attrNameLst>
                                      </p:cBhvr>
                                      <p:to>
                                        <p:strVal val="visible"/>
                                      </p:to>
                                    </p:set>
                                    <p:animEffect transition="in" filter="fade">
                                      <p:cBhvr>
                                        <p:cTn id="7" dur="500"/>
                                        <p:tgtEl>
                                          <p:spTgt spid="452611">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52611">
                                            <p:txEl>
                                              <p:pRg st="1" end="1"/>
                                            </p:txEl>
                                          </p:spTgt>
                                        </p:tgtEl>
                                        <p:attrNameLst>
                                          <p:attrName>style.visibility</p:attrName>
                                        </p:attrNameLst>
                                      </p:cBhvr>
                                      <p:to>
                                        <p:strVal val="visible"/>
                                      </p:to>
                                    </p:set>
                                    <p:animEffect transition="in" filter="fade">
                                      <p:cBhvr>
                                        <p:cTn id="11" dur="500"/>
                                        <p:tgtEl>
                                          <p:spTgt spid="45261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452611">
                                            <p:txEl>
                                              <p:pRg st="2" end="2"/>
                                            </p:txEl>
                                          </p:spTgt>
                                        </p:tgtEl>
                                        <p:attrNameLst>
                                          <p:attrName>style.visibility</p:attrName>
                                        </p:attrNameLst>
                                      </p:cBhvr>
                                      <p:to>
                                        <p:strVal val="visible"/>
                                      </p:to>
                                    </p:set>
                                    <p:animEffect transition="in" filter="fade">
                                      <p:cBhvr>
                                        <p:cTn id="15" dur="500"/>
                                        <p:tgtEl>
                                          <p:spTgt spid="452611">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452611">
                                            <p:txEl>
                                              <p:pRg st="3" end="3"/>
                                            </p:txEl>
                                          </p:spTgt>
                                        </p:tgtEl>
                                        <p:attrNameLst>
                                          <p:attrName>style.visibility</p:attrName>
                                        </p:attrNameLst>
                                      </p:cBhvr>
                                      <p:to>
                                        <p:strVal val="visible"/>
                                      </p:to>
                                    </p:set>
                                    <p:animEffect transition="in" filter="fade">
                                      <p:cBhvr>
                                        <p:cTn id="19" dur="500"/>
                                        <p:tgtEl>
                                          <p:spTgt spid="452611">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452611">
                                            <p:txEl>
                                              <p:pRg st="4" end="4"/>
                                            </p:txEl>
                                          </p:spTgt>
                                        </p:tgtEl>
                                        <p:attrNameLst>
                                          <p:attrName>style.visibility</p:attrName>
                                        </p:attrNameLst>
                                      </p:cBhvr>
                                      <p:to>
                                        <p:strVal val="visible"/>
                                      </p:to>
                                    </p:set>
                                    <p:animEffect transition="in" filter="fade">
                                      <p:cBhvr>
                                        <p:cTn id="23" dur="500"/>
                                        <p:tgtEl>
                                          <p:spTgt spid="452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spcBef>
                <a:spcPts val="1200"/>
              </a:spcBef>
            </a:pPr>
            <a:r>
              <a:rPr lang="en-US" sz="2400" dirty="0" smtClean="0"/>
              <a:t>Foreign markets present unique risks</a:t>
            </a:r>
          </a:p>
          <a:p>
            <a:pPr lvl="1">
              <a:spcBef>
                <a:spcPts val="1200"/>
              </a:spcBef>
            </a:pPr>
            <a:r>
              <a:rPr lang="en-US" sz="2000" dirty="0" smtClean="0"/>
              <a:t>Liability of foreignness, lack of critical infrastructure, and threat of opportunism</a:t>
            </a:r>
          </a:p>
          <a:p>
            <a:pPr lvl="1">
              <a:spcBef>
                <a:spcPts val="1200"/>
              </a:spcBef>
            </a:pPr>
            <a:r>
              <a:rPr lang="en-US" sz="2000" dirty="0" smtClean="0"/>
              <a:t>Political risks including investment and foreign exchange risks</a:t>
            </a:r>
          </a:p>
          <a:p>
            <a:pPr>
              <a:spcBef>
                <a:spcPts val="1800"/>
              </a:spcBef>
            </a:pPr>
            <a:r>
              <a:rPr lang="en-US" sz="2400" dirty="0" smtClean="0"/>
              <a:t>Managing a multinational firm requires balancing economic and political imperatives</a:t>
            </a:r>
          </a:p>
          <a:p>
            <a:pPr lvl="1">
              <a:spcBef>
                <a:spcPts val="1200"/>
              </a:spcBef>
            </a:pPr>
            <a:r>
              <a:rPr lang="en-US" sz="2000" dirty="0" smtClean="0"/>
              <a:t>Global efficiency versus satisfying unique local demands</a:t>
            </a:r>
          </a:p>
          <a:p>
            <a:pPr lvl="1">
              <a:spcBef>
                <a:spcPts val="1200"/>
              </a:spcBef>
            </a:pPr>
            <a:r>
              <a:rPr lang="en-US" sz="2000" dirty="0" smtClean="0"/>
              <a:t>Managing the tension between corporate headquarters and local subsidiaries</a:t>
            </a:r>
            <a:endParaRPr lang="en-US" dirty="0"/>
          </a:p>
        </p:txBody>
      </p:sp>
    </p:spTree>
    <p:extLst>
      <p:ext uri="{BB962C8B-B14F-4D97-AF65-F5344CB8AC3E}">
        <p14:creationId xmlns:p14="http://schemas.microsoft.com/office/powerpoint/2010/main" val="337914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ctrTitle"/>
          </p:nvPr>
        </p:nvSpPr>
        <p:spPr>
          <a:xfrm>
            <a:off x="2895600" y="1828800"/>
            <a:ext cx="5603875" cy="1143000"/>
          </a:xfrm>
        </p:spPr>
        <p:txBody>
          <a:bodyPr/>
          <a:lstStyle/>
          <a:p>
            <a:r>
              <a:rPr lang="en-US" sz="4000" b="0" dirty="0"/>
              <a:t>Global Strategic Management</a:t>
            </a:r>
          </a:p>
        </p:txBody>
      </p:sp>
      <p:sp>
        <p:nvSpPr>
          <p:cNvPr id="356355" name="Rectangle 3"/>
          <p:cNvSpPr>
            <a:spLocks noGrp="1" noChangeArrowheads="1"/>
          </p:cNvSpPr>
          <p:nvPr>
            <p:ph type="subTitle" idx="1"/>
          </p:nvPr>
        </p:nvSpPr>
        <p:spPr>
          <a:xfrm>
            <a:off x="3886200" y="3733800"/>
            <a:ext cx="4419600" cy="2133600"/>
          </a:xfrm>
        </p:spPr>
        <p:txBody>
          <a:bodyPr/>
          <a:lstStyle/>
          <a:p>
            <a:pPr algn="ctr"/>
            <a:r>
              <a:rPr lang="en-US"/>
              <a:t>“I don’t think we’re in Kansas anymore, Toto.”</a:t>
            </a:r>
          </a:p>
        </p:txBody>
      </p:sp>
      <p:sp>
        <p:nvSpPr>
          <p:cNvPr id="356356" name="Text Box 4"/>
          <p:cNvSpPr txBox="1">
            <a:spLocks noChangeArrowheads="1"/>
          </p:cNvSpPr>
          <p:nvPr/>
        </p:nvSpPr>
        <p:spPr bwMode="auto">
          <a:xfrm>
            <a:off x="6172200" y="4800600"/>
            <a:ext cx="241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sz="1800" b="0" i="1">
                <a:latin typeface="Times New Roman" pitchFamily="18" charset="0"/>
              </a:rPr>
              <a:t>--Dorothy, Wizard of Oz</a:t>
            </a:r>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2597150" y="1924050"/>
            <a:ext cx="3187700" cy="1574800"/>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5" name="Rectangle 3"/>
          <p:cNvSpPr>
            <a:spLocks noChangeArrowheads="1"/>
          </p:cNvSpPr>
          <p:nvPr/>
        </p:nvSpPr>
        <p:spPr bwMode="auto">
          <a:xfrm>
            <a:off x="2597150" y="3511550"/>
            <a:ext cx="3187700" cy="9017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6" name="Rectangle 4"/>
          <p:cNvSpPr>
            <a:spLocks noChangeArrowheads="1"/>
          </p:cNvSpPr>
          <p:nvPr/>
        </p:nvSpPr>
        <p:spPr bwMode="auto">
          <a:xfrm>
            <a:off x="2597150" y="4425950"/>
            <a:ext cx="3187700" cy="1968500"/>
          </a:xfrm>
          <a:prstGeom prst="rect">
            <a:avLst/>
          </a:prstGeom>
          <a:solidFill>
            <a:srgbClr val="FF505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17" name="Rectangle 5"/>
          <p:cNvSpPr>
            <a:spLocks noChangeArrowheads="1"/>
          </p:cNvSpPr>
          <p:nvPr/>
        </p:nvSpPr>
        <p:spPr bwMode="auto">
          <a:xfrm>
            <a:off x="3600450" y="4814888"/>
            <a:ext cx="1276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600">
                <a:solidFill>
                  <a:srgbClr val="000000"/>
                </a:solidFill>
                <a:latin typeface="Times New Roman" pitchFamily="18" charset="0"/>
                <a:cs typeface="Times New Roman" pitchFamily="18" charset="0"/>
              </a:rPr>
              <a:t>Input</a:t>
            </a:r>
          </a:p>
          <a:p>
            <a:pPr>
              <a:spcBef>
                <a:spcPct val="0"/>
              </a:spcBef>
            </a:pPr>
            <a:r>
              <a:rPr lang="en-US" sz="3600">
                <a:solidFill>
                  <a:srgbClr val="000000"/>
                </a:solidFill>
                <a:latin typeface="Times New Roman" pitchFamily="18" charset="0"/>
                <a:cs typeface="Times New Roman" pitchFamily="18" charset="0"/>
              </a:rPr>
              <a:t>Costs</a:t>
            </a:r>
          </a:p>
        </p:txBody>
      </p:sp>
      <p:sp>
        <p:nvSpPr>
          <p:cNvPr id="397318" name="Rectangle 6"/>
          <p:cNvSpPr>
            <a:spLocks noChangeArrowheads="1"/>
          </p:cNvSpPr>
          <p:nvPr/>
        </p:nvSpPr>
        <p:spPr bwMode="auto">
          <a:xfrm>
            <a:off x="2787650" y="3703638"/>
            <a:ext cx="2746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200">
                <a:solidFill>
                  <a:srgbClr val="000000"/>
                </a:solidFill>
                <a:latin typeface="Times New Roman" pitchFamily="18" charset="0"/>
                <a:cs typeface="Times New Roman" pitchFamily="18" charset="0"/>
              </a:rPr>
              <a:t>Seller’s Profits</a:t>
            </a:r>
          </a:p>
        </p:txBody>
      </p:sp>
      <p:sp>
        <p:nvSpPr>
          <p:cNvPr id="397319" name="Rectangle 7"/>
          <p:cNvSpPr>
            <a:spLocks noChangeArrowheads="1"/>
          </p:cNvSpPr>
          <p:nvPr/>
        </p:nvSpPr>
        <p:spPr bwMode="auto">
          <a:xfrm>
            <a:off x="2717800" y="2378075"/>
            <a:ext cx="299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3200">
                <a:solidFill>
                  <a:srgbClr val="000000"/>
                </a:solidFill>
                <a:latin typeface="Times New Roman" pitchFamily="18" charset="0"/>
                <a:cs typeface="Times New Roman" pitchFamily="18" charset="0"/>
              </a:rPr>
              <a:t>Buyer’s Surplus</a:t>
            </a:r>
          </a:p>
        </p:txBody>
      </p:sp>
      <p:sp>
        <p:nvSpPr>
          <p:cNvPr id="397322" name="Line 10"/>
          <p:cNvSpPr>
            <a:spLocks noChangeShapeType="1"/>
          </p:cNvSpPr>
          <p:nvPr/>
        </p:nvSpPr>
        <p:spPr bwMode="auto">
          <a:xfrm>
            <a:off x="7410450" y="1912938"/>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3" name="Line 11"/>
          <p:cNvSpPr>
            <a:spLocks noChangeShapeType="1"/>
          </p:cNvSpPr>
          <p:nvPr/>
        </p:nvSpPr>
        <p:spPr bwMode="auto">
          <a:xfrm>
            <a:off x="7391400" y="64008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4" name="Rectangle 12"/>
          <p:cNvSpPr>
            <a:spLocks noChangeArrowheads="1"/>
          </p:cNvSpPr>
          <p:nvPr/>
        </p:nvSpPr>
        <p:spPr bwMode="auto">
          <a:xfrm>
            <a:off x="7553325" y="4175125"/>
            <a:ext cx="1217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Net </a:t>
            </a:r>
          </a:p>
          <a:p>
            <a:pPr algn="ctr">
              <a:spcBef>
                <a:spcPct val="0"/>
              </a:spcBef>
            </a:pPr>
            <a:r>
              <a:rPr lang="en-US">
                <a:cs typeface="Times New Roman" pitchFamily="18" charset="0"/>
              </a:rPr>
              <a:t>Benefit</a:t>
            </a:r>
          </a:p>
        </p:txBody>
      </p:sp>
      <p:sp>
        <p:nvSpPr>
          <p:cNvPr id="397325" name="Line 13"/>
          <p:cNvSpPr>
            <a:spLocks noChangeShapeType="1"/>
          </p:cNvSpPr>
          <p:nvPr/>
        </p:nvSpPr>
        <p:spPr bwMode="auto">
          <a:xfrm flipH="1" flipV="1">
            <a:off x="8123238" y="1866900"/>
            <a:ext cx="30162" cy="23241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6" name="Line 14"/>
          <p:cNvSpPr>
            <a:spLocks noChangeShapeType="1"/>
          </p:cNvSpPr>
          <p:nvPr/>
        </p:nvSpPr>
        <p:spPr bwMode="auto">
          <a:xfrm>
            <a:off x="8153400" y="4953000"/>
            <a:ext cx="0" cy="14478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8" name="Text Box 16"/>
          <p:cNvSpPr txBox="1">
            <a:spLocks noGrp="1" noChangeArrowheads="1"/>
          </p:cNvSpPr>
          <p:nvPr>
            <p:ph type="title"/>
          </p:nvPr>
        </p:nvSpPr>
        <p:spPr>
          <a:xfrm>
            <a:off x="1295400" y="0"/>
            <a:ext cx="63246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2075" tIns="46038" rIns="92075" bIns="46038"/>
          <a:lstStyle/>
          <a:p>
            <a:r>
              <a:rPr lang="en-US" sz="3200" b="0"/>
              <a:t>Creating and Appropriating Value</a:t>
            </a:r>
          </a:p>
        </p:txBody>
      </p:sp>
      <p:sp>
        <p:nvSpPr>
          <p:cNvPr id="397329" name="Text Box 17"/>
          <p:cNvSpPr txBox="1">
            <a:spLocks noChangeArrowheads="1"/>
          </p:cNvSpPr>
          <p:nvPr/>
        </p:nvSpPr>
        <p:spPr bwMode="auto">
          <a:xfrm>
            <a:off x="269875" y="2003425"/>
            <a:ext cx="184150" cy="4572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endParaRPr lang="en-US">
              <a:latin typeface="Times New Roman" pitchFamily="18" charset="0"/>
              <a:cs typeface="Times New Roman" pitchFamily="18" charset="0"/>
            </a:endParaRPr>
          </a:p>
        </p:txBody>
      </p:sp>
      <p:grpSp>
        <p:nvGrpSpPr>
          <p:cNvPr id="397339" name="Group 27"/>
          <p:cNvGrpSpPr>
            <a:grpSpLocks/>
          </p:cNvGrpSpPr>
          <p:nvPr/>
        </p:nvGrpSpPr>
        <p:grpSpPr bwMode="auto">
          <a:xfrm>
            <a:off x="304800" y="3827463"/>
            <a:ext cx="2343150" cy="2713037"/>
            <a:chOff x="192" y="2411"/>
            <a:chExt cx="1476" cy="1709"/>
          </a:xfrm>
        </p:grpSpPr>
        <p:sp>
          <p:nvSpPr>
            <p:cNvPr id="397327" name="Text Box 15"/>
            <p:cNvSpPr txBox="1">
              <a:spLocks noChangeArrowheads="1"/>
            </p:cNvSpPr>
            <p:nvPr/>
          </p:nvSpPr>
          <p:spPr bwMode="auto">
            <a:xfrm>
              <a:off x="192" y="3023"/>
              <a:ext cx="1118" cy="7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a:solidFill>
                    <a:srgbClr val="FF0000"/>
                  </a:solidFill>
                  <a:cs typeface="Times New Roman" pitchFamily="18" charset="0"/>
                </a:rPr>
                <a:t>Bargaining</a:t>
              </a:r>
            </a:p>
            <a:p>
              <a:pPr>
                <a:spcBef>
                  <a:spcPct val="0"/>
                </a:spcBef>
              </a:pPr>
              <a:r>
                <a:rPr lang="en-US">
                  <a:solidFill>
                    <a:srgbClr val="FF0000"/>
                  </a:solidFill>
                  <a:cs typeface="Times New Roman" pitchFamily="18" charset="0"/>
                </a:rPr>
                <a:t>Power of</a:t>
              </a:r>
            </a:p>
            <a:p>
              <a:pPr>
                <a:spcBef>
                  <a:spcPct val="0"/>
                </a:spcBef>
              </a:pPr>
              <a:r>
                <a:rPr lang="en-US">
                  <a:solidFill>
                    <a:srgbClr val="FF0000"/>
                  </a:solidFill>
                  <a:cs typeface="Times New Roman" pitchFamily="18" charset="0"/>
                </a:rPr>
                <a:t>Suppliers</a:t>
              </a:r>
            </a:p>
          </p:txBody>
        </p:sp>
        <p:sp>
          <p:nvSpPr>
            <p:cNvPr id="397331" name="Text Box 19"/>
            <p:cNvSpPr txBox="1">
              <a:spLocks noChangeArrowheads="1"/>
            </p:cNvSpPr>
            <p:nvPr/>
          </p:nvSpPr>
          <p:spPr bwMode="auto">
            <a:xfrm>
              <a:off x="1010" y="2411"/>
              <a:ext cx="658" cy="170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r>
                <a:rPr lang="en-US" sz="17200">
                  <a:solidFill>
                    <a:srgbClr val="FF0000"/>
                  </a:solidFill>
                  <a:latin typeface="Times New Roman" pitchFamily="18" charset="0"/>
                  <a:cs typeface="Times New Roman" pitchFamily="18" charset="0"/>
                </a:rPr>
                <a:t>{</a:t>
              </a:r>
            </a:p>
          </p:txBody>
        </p:sp>
      </p:grpSp>
      <p:grpSp>
        <p:nvGrpSpPr>
          <p:cNvPr id="397338" name="Group 26"/>
          <p:cNvGrpSpPr>
            <a:grpSpLocks/>
          </p:cNvGrpSpPr>
          <p:nvPr/>
        </p:nvGrpSpPr>
        <p:grpSpPr bwMode="auto">
          <a:xfrm>
            <a:off x="304800" y="1219200"/>
            <a:ext cx="2362200" cy="2192338"/>
            <a:chOff x="192" y="808"/>
            <a:chExt cx="1488" cy="1381"/>
          </a:xfrm>
        </p:grpSpPr>
        <p:sp>
          <p:nvSpPr>
            <p:cNvPr id="397330" name="Text Box 18"/>
            <p:cNvSpPr txBox="1">
              <a:spLocks noChangeArrowheads="1"/>
            </p:cNvSpPr>
            <p:nvPr/>
          </p:nvSpPr>
          <p:spPr bwMode="auto">
            <a:xfrm>
              <a:off x="192" y="808"/>
              <a:ext cx="1161" cy="1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a:solidFill>
                    <a:srgbClr val="0000FF"/>
                  </a:solidFill>
                  <a:cs typeface="Times New Roman" pitchFamily="18" charset="0"/>
                </a:rPr>
                <a:t>Bargaining</a:t>
              </a:r>
            </a:p>
            <a:p>
              <a:pPr>
                <a:spcBef>
                  <a:spcPct val="0"/>
                </a:spcBef>
              </a:pPr>
              <a:r>
                <a:rPr lang="en-US">
                  <a:solidFill>
                    <a:srgbClr val="0000FF"/>
                  </a:solidFill>
                  <a:cs typeface="Times New Roman" pitchFamily="18" charset="0"/>
                </a:rPr>
                <a:t>Power of</a:t>
              </a:r>
            </a:p>
            <a:p>
              <a:pPr>
                <a:spcBef>
                  <a:spcPct val="0"/>
                </a:spcBef>
              </a:pPr>
              <a:r>
                <a:rPr lang="en-US">
                  <a:solidFill>
                    <a:srgbClr val="0000FF"/>
                  </a:solidFill>
                  <a:cs typeface="Times New Roman" pitchFamily="18" charset="0"/>
                </a:rPr>
                <a:t>Buyers &amp;</a:t>
              </a:r>
            </a:p>
            <a:p>
              <a:pPr>
                <a:spcBef>
                  <a:spcPct val="0"/>
                </a:spcBef>
              </a:pPr>
              <a:r>
                <a:rPr lang="en-US">
                  <a:solidFill>
                    <a:srgbClr val="0000FF"/>
                  </a:solidFill>
                  <a:cs typeface="Times New Roman" pitchFamily="18" charset="0"/>
                </a:rPr>
                <a:t>Quality of </a:t>
              </a:r>
            </a:p>
            <a:p>
              <a:pPr>
                <a:spcBef>
                  <a:spcPct val="0"/>
                </a:spcBef>
              </a:pPr>
              <a:r>
                <a:rPr lang="en-US">
                  <a:solidFill>
                    <a:srgbClr val="0000FF"/>
                  </a:solidFill>
                  <a:cs typeface="Times New Roman" pitchFamily="18" charset="0"/>
                </a:rPr>
                <a:t>Substitutes</a:t>
              </a:r>
            </a:p>
          </p:txBody>
        </p:sp>
        <p:sp>
          <p:nvSpPr>
            <p:cNvPr id="397332" name="Text Box 20"/>
            <p:cNvSpPr txBox="1">
              <a:spLocks noChangeArrowheads="1"/>
            </p:cNvSpPr>
            <p:nvPr/>
          </p:nvSpPr>
          <p:spPr bwMode="auto">
            <a:xfrm>
              <a:off x="1152" y="1008"/>
              <a:ext cx="528" cy="1181"/>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en-US" sz="11700">
                  <a:solidFill>
                    <a:srgbClr val="0000FF"/>
                  </a:solidFill>
                  <a:latin typeface="Times New Roman" pitchFamily="18" charset="0"/>
                  <a:cs typeface="Times New Roman" pitchFamily="18" charset="0"/>
                </a:rPr>
                <a:t>{</a:t>
              </a:r>
              <a:endParaRPr lang="en-US" sz="8800">
                <a:solidFill>
                  <a:srgbClr val="0000FF"/>
                </a:solidFill>
                <a:latin typeface="Times New Roman" pitchFamily="18" charset="0"/>
                <a:cs typeface="Times New Roman" pitchFamily="18" charset="0"/>
              </a:endParaRPr>
            </a:p>
          </p:txBody>
        </p:sp>
      </p:grpSp>
      <p:sp>
        <p:nvSpPr>
          <p:cNvPr id="397336" name="Line 24"/>
          <p:cNvSpPr>
            <a:spLocks noChangeShapeType="1"/>
          </p:cNvSpPr>
          <p:nvPr/>
        </p:nvSpPr>
        <p:spPr bwMode="auto">
          <a:xfrm>
            <a:off x="5867400" y="19050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7343" name="Group 31"/>
          <p:cNvGrpSpPr>
            <a:grpSpLocks/>
          </p:cNvGrpSpPr>
          <p:nvPr/>
        </p:nvGrpSpPr>
        <p:grpSpPr bwMode="auto">
          <a:xfrm>
            <a:off x="5791200" y="1905000"/>
            <a:ext cx="1447800" cy="2549525"/>
            <a:chOff x="3648" y="1200"/>
            <a:chExt cx="912" cy="1606"/>
          </a:xfrm>
        </p:grpSpPr>
        <p:sp>
          <p:nvSpPr>
            <p:cNvPr id="397333" name="Rectangle 21"/>
            <p:cNvSpPr>
              <a:spLocks noChangeArrowheads="1"/>
            </p:cNvSpPr>
            <p:nvPr/>
          </p:nvSpPr>
          <p:spPr bwMode="auto">
            <a:xfrm>
              <a:off x="3669" y="1932"/>
              <a:ext cx="83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Value </a:t>
              </a:r>
            </a:p>
            <a:p>
              <a:pPr algn="ctr">
                <a:spcBef>
                  <a:spcPct val="0"/>
                </a:spcBef>
              </a:pPr>
              <a:r>
                <a:rPr lang="en-US">
                  <a:cs typeface="Times New Roman" pitchFamily="18" charset="0"/>
                </a:rPr>
                <a:t>Created</a:t>
              </a:r>
            </a:p>
          </p:txBody>
        </p:sp>
        <p:sp>
          <p:nvSpPr>
            <p:cNvPr id="397334" name="Line 22"/>
            <p:cNvSpPr>
              <a:spLocks noChangeShapeType="1"/>
            </p:cNvSpPr>
            <p:nvPr/>
          </p:nvSpPr>
          <p:spPr bwMode="auto">
            <a:xfrm flipH="1" flipV="1">
              <a:off x="4094" y="1200"/>
              <a:ext cx="3" cy="742"/>
            </a:xfrm>
            <a:prstGeom prst="line">
              <a:avLst/>
            </a:prstGeom>
            <a:noFill/>
            <a:ln w="5080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35" name="Line 23"/>
            <p:cNvSpPr>
              <a:spLocks noChangeShapeType="1"/>
            </p:cNvSpPr>
            <p:nvPr/>
          </p:nvSpPr>
          <p:spPr bwMode="auto">
            <a:xfrm>
              <a:off x="4090" y="2422"/>
              <a:ext cx="0" cy="384"/>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37" name="Line 25"/>
            <p:cNvSpPr>
              <a:spLocks noChangeShapeType="1"/>
            </p:cNvSpPr>
            <p:nvPr/>
          </p:nvSpPr>
          <p:spPr bwMode="auto">
            <a:xfrm>
              <a:off x="3648" y="2784"/>
              <a:ext cx="9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7340" name="Group 28"/>
          <p:cNvGrpSpPr>
            <a:grpSpLocks/>
          </p:cNvGrpSpPr>
          <p:nvPr/>
        </p:nvGrpSpPr>
        <p:grpSpPr bwMode="auto">
          <a:xfrm>
            <a:off x="990600" y="3048000"/>
            <a:ext cx="1477963" cy="822325"/>
            <a:chOff x="528" y="1632"/>
            <a:chExt cx="931" cy="518"/>
          </a:xfrm>
        </p:grpSpPr>
        <p:sp>
          <p:nvSpPr>
            <p:cNvPr id="397341" name="Rectangle 29"/>
            <p:cNvSpPr>
              <a:spLocks noChangeArrowheads="1"/>
            </p:cNvSpPr>
            <p:nvPr/>
          </p:nvSpPr>
          <p:spPr bwMode="auto">
            <a:xfrm>
              <a:off x="528" y="1632"/>
              <a:ext cx="73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a:cs typeface="Times New Roman" pitchFamily="18" charset="0"/>
                </a:rPr>
                <a:t>Market</a:t>
              </a:r>
            </a:p>
            <a:p>
              <a:pPr>
                <a:spcBef>
                  <a:spcPct val="0"/>
                </a:spcBef>
              </a:pPr>
              <a:r>
                <a:rPr lang="en-US">
                  <a:cs typeface="Times New Roman" pitchFamily="18" charset="0"/>
                </a:rPr>
                <a:t>Price</a:t>
              </a:r>
            </a:p>
          </p:txBody>
        </p:sp>
        <p:sp>
          <p:nvSpPr>
            <p:cNvPr id="397342" name="Line 30"/>
            <p:cNvSpPr>
              <a:spLocks noChangeShapeType="1"/>
            </p:cNvSpPr>
            <p:nvPr/>
          </p:nvSpPr>
          <p:spPr bwMode="auto">
            <a:xfrm>
              <a:off x="912" y="1920"/>
              <a:ext cx="547"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7343"/>
                                        </p:tgtEl>
                                        <p:attrNameLst>
                                          <p:attrName>style.visibility</p:attrName>
                                        </p:attrNameLst>
                                      </p:cBhvr>
                                      <p:to>
                                        <p:strVal val="visible"/>
                                      </p:to>
                                    </p:set>
                                    <p:anim calcmode="lin" valueType="num">
                                      <p:cBhvr additive="base">
                                        <p:cTn id="7" dur="500" fill="hold"/>
                                        <p:tgtEl>
                                          <p:spTgt spid="397343"/>
                                        </p:tgtEl>
                                        <p:attrNameLst>
                                          <p:attrName>ppt_x</p:attrName>
                                        </p:attrNameLst>
                                      </p:cBhvr>
                                      <p:tavLst>
                                        <p:tav tm="0">
                                          <p:val>
                                            <p:strVal val="#ppt_x"/>
                                          </p:val>
                                        </p:tav>
                                        <p:tav tm="100000">
                                          <p:val>
                                            <p:strVal val="#ppt_x"/>
                                          </p:val>
                                        </p:tav>
                                      </p:tavLst>
                                    </p:anim>
                                    <p:anim calcmode="lin" valueType="num">
                                      <p:cBhvr additive="base">
                                        <p:cTn id="8" dur="500" fill="hold"/>
                                        <p:tgtEl>
                                          <p:spTgt spid="3973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7340"/>
                                        </p:tgtEl>
                                        <p:attrNameLst>
                                          <p:attrName>style.visibility</p:attrName>
                                        </p:attrNameLst>
                                      </p:cBhvr>
                                      <p:to>
                                        <p:strVal val="visible"/>
                                      </p:to>
                                    </p:set>
                                    <p:anim calcmode="lin" valueType="num">
                                      <p:cBhvr additive="base">
                                        <p:cTn id="13" dur="500" fill="hold"/>
                                        <p:tgtEl>
                                          <p:spTgt spid="397340"/>
                                        </p:tgtEl>
                                        <p:attrNameLst>
                                          <p:attrName>ppt_x</p:attrName>
                                        </p:attrNameLst>
                                      </p:cBhvr>
                                      <p:tavLst>
                                        <p:tav tm="0">
                                          <p:val>
                                            <p:strVal val="0-#ppt_w/2"/>
                                          </p:val>
                                        </p:tav>
                                        <p:tav tm="100000">
                                          <p:val>
                                            <p:strVal val="#ppt_x"/>
                                          </p:val>
                                        </p:tav>
                                      </p:tavLst>
                                    </p:anim>
                                    <p:anim calcmode="lin" valueType="num">
                                      <p:cBhvr additive="base">
                                        <p:cTn id="14" dur="500" fill="hold"/>
                                        <p:tgtEl>
                                          <p:spTgt spid="3973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97338"/>
                                        </p:tgtEl>
                                        <p:attrNameLst>
                                          <p:attrName>style.visibility</p:attrName>
                                        </p:attrNameLst>
                                      </p:cBhvr>
                                      <p:to>
                                        <p:strVal val="visible"/>
                                      </p:to>
                                    </p:set>
                                    <p:anim calcmode="lin" valueType="num">
                                      <p:cBhvr additive="base">
                                        <p:cTn id="19" dur="500" fill="hold"/>
                                        <p:tgtEl>
                                          <p:spTgt spid="397338"/>
                                        </p:tgtEl>
                                        <p:attrNameLst>
                                          <p:attrName>ppt_x</p:attrName>
                                        </p:attrNameLst>
                                      </p:cBhvr>
                                      <p:tavLst>
                                        <p:tav tm="0">
                                          <p:val>
                                            <p:strVal val="0-#ppt_w/2"/>
                                          </p:val>
                                        </p:tav>
                                        <p:tav tm="100000">
                                          <p:val>
                                            <p:strVal val="#ppt_x"/>
                                          </p:val>
                                        </p:tav>
                                      </p:tavLst>
                                    </p:anim>
                                    <p:anim calcmode="lin" valueType="num">
                                      <p:cBhvr additive="base">
                                        <p:cTn id="20" dur="500" fill="hold"/>
                                        <p:tgtEl>
                                          <p:spTgt spid="3973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97339"/>
                                        </p:tgtEl>
                                        <p:attrNameLst>
                                          <p:attrName>style.visibility</p:attrName>
                                        </p:attrNameLst>
                                      </p:cBhvr>
                                      <p:to>
                                        <p:strVal val="visible"/>
                                      </p:to>
                                    </p:set>
                                    <p:anim calcmode="lin" valueType="num">
                                      <p:cBhvr additive="base">
                                        <p:cTn id="25" dur="500" fill="hold"/>
                                        <p:tgtEl>
                                          <p:spTgt spid="397339"/>
                                        </p:tgtEl>
                                        <p:attrNameLst>
                                          <p:attrName>ppt_x</p:attrName>
                                        </p:attrNameLst>
                                      </p:cBhvr>
                                      <p:tavLst>
                                        <p:tav tm="0">
                                          <p:val>
                                            <p:strVal val="0-#ppt_w/2"/>
                                          </p:val>
                                        </p:tav>
                                        <p:tav tm="100000">
                                          <p:val>
                                            <p:strVal val="#ppt_x"/>
                                          </p:val>
                                        </p:tav>
                                      </p:tavLst>
                                    </p:anim>
                                    <p:anim calcmode="lin" valueType="num">
                                      <p:cBhvr additive="base">
                                        <p:cTn id="26" dur="500" fill="hold"/>
                                        <p:tgtEl>
                                          <p:spTgt spid="397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noFill/>
          <a:ln/>
        </p:spPr>
        <p:txBody>
          <a:bodyPr lIns="92075" tIns="46038" rIns="92075" bIns="46038"/>
          <a:lstStyle/>
          <a:p>
            <a:r>
              <a:rPr lang="en-US"/>
              <a:t>Market Imperfections Influencing Price</a:t>
            </a:r>
          </a:p>
        </p:txBody>
      </p:sp>
      <p:sp>
        <p:nvSpPr>
          <p:cNvPr id="408579" name="Rectangle 3"/>
          <p:cNvSpPr>
            <a:spLocks noGrp="1" noChangeArrowheads="1"/>
          </p:cNvSpPr>
          <p:nvPr>
            <p:ph type="body" idx="1"/>
          </p:nvPr>
        </p:nvSpPr>
        <p:spPr>
          <a:xfrm>
            <a:off x="457200" y="1143000"/>
            <a:ext cx="8229600" cy="4525963"/>
          </a:xfrm>
          <a:noFill/>
          <a:ln/>
        </p:spPr>
        <p:txBody>
          <a:bodyPr lIns="92075" tIns="46038" rIns="92075" bIns="46038"/>
          <a:lstStyle/>
          <a:p>
            <a:pPr>
              <a:lnSpc>
                <a:spcPct val="90000"/>
              </a:lnSpc>
              <a:spcBef>
                <a:spcPct val="40000"/>
              </a:spcBef>
            </a:pPr>
            <a:r>
              <a:rPr lang="en-US" sz="3200" dirty="0" smtClean="0"/>
              <a:t>Market Structure: (bargaining power)</a:t>
            </a:r>
          </a:p>
          <a:p>
            <a:pPr>
              <a:lnSpc>
                <a:spcPct val="90000"/>
              </a:lnSpc>
            </a:pPr>
            <a:r>
              <a:rPr lang="en-US" sz="3200" dirty="0" smtClean="0"/>
              <a:t>Supply and Demand</a:t>
            </a:r>
          </a:p>
          <a:p>
            <a:pPr>
              <a:lnSpc>
                <a:spcPct val="90000"/>
              </a:lnSpc>
              <a:spcBef>
                <a:spcPct val="40000"/>
              </a:spcBef>
            </a:pPr>
            <a:r>
              <a:rPr lang="en-US" sz="3200" dirty="0" smtClean="0"/>
              <a:t>Willingness-to </a:t>
            </a:r>
            <a:r>
              <a:rPr lang="en-US" sz="3200" dirty="0"/>
              <a:t>pay (WTP)</a:t>
            </a:r>
          </a:p>
          <a:p>
            <a:pPr>
              <a:lnSpc>
                <a:spcPct val="90000"/>
              </a:lnSpc>
              <a:spcBef>
                <a:spcPct val="40000"/>
              </a:spcBef>
            </a:pPr>
            <a:r>
              <a:rPr lang="en-US" sz="3200" dirty="0" smtClean="0"/>
              <a:t>Government </a:t>
            </a:r>
            <a:r>
              <a:rPr lang="en-US" sz="3200" dirty="0"/>
              <a:t>Regulations</a:t>
            </a:r>
          </a:p>
        </p:txBody>
      </p:sp>
      <p:sp>
        <p:nvSpPr>
          <p:cNvPr id="408580" name="Text Box 4"/>
          <p:cNvSpPr txBox="1">
            <a:spLocks noChangeArrowheads="1"/>
          </p:cNvSpPr>
          <p:nvPr/>
        </p:nvSpPr>
        <p:spPr bwMode="auto">
          <a:xfrm>
            <a:off x="1143000" y="3975100"/>
            <a:ext cx="7010400" cy="2273300"/>
          </a:xfrm>
          <a:prstGeom prst="rect">
            <a:avLst/>
          </a:prstGeom>
          <a:solidFill>
            <a:srgbClr val="FFFF66"/>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lnSpc>
                <a:spcPct val="90000"/>
              </a:lnSpc>
            </a:pPr>
            <a:r>
              <a:rPr lang="en-US" dirty="0"/>
              <a:t>Parker Hannifin Corp.</a:t>
            </a:r>
          </a:p>
          <a:p>
            <a:pPr algn="ctr">
              <a:lnSpc>
                <a:spcPct val="90000"/>
              </a:lnSpc>
            </a:pPr>
            <a:r>
              <a:rPr lang="en-US" dirty="0"/>
              <a:t>Cost-plus pricing to WTP pricing in 2002</a:t>
            </a:r>
          </a:p>
          <a:p>
            <a:pPr algn="ctr">
              <a:lnSpc>
                <a:spcPct val="90000"/>
              </a:lnSpc>
            </a:pPr>
            <a:r>
              <a:rPr lang="en-US" dirty="0"/>
              <a:t>Net income: $120mm (’02) to $673mm (’06)</a:t>
            </a:r>
          </a:p>
          <a:p>
            <a:pPr algn="ctr">
              <a:lnSpc>
                <a:spcPct val="90000"/>
              </a:lnSpc>
            </a:pPr>
            <a:r>
              <a:rPr lang="en-US" dirty="0"/>
              <a:t>ROI: 7% (’02) to 21% (’06)</a:t>
            </a:r>
          </a:p>
          <a:p>
            <a:pPr algn="r"/>
            <a:r>
              <a:rPr lang="en-US" sz="1400" b="0" i="1" dirty="0"/>
              <a:t>WSJ, 3/27/2007: A1</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8580"/>
                                        </p:tgtEl>
                                        <p:attrNameLst>
                                          <p:attrName>style.visibility</p:attrName>
                                        </p:attrNameLst>
                                      </p:cBhvr>
                                      <p:to>
                                        <p:strVal val="visible"/>
                                      </p:to>
                                    </p:set>
                                    <p:anim calcmode="lin" valueType="num">
                                      <p:cBhvr>
                                        <p:cTn id="7" dur="1000" fill="hold"/>
                                        <p:tgtEl>
                                          <p:spTgt spid="408580"/>
                                        </p:tgtEl>
                                        <p:attrNameLst>
                                          <p:attrName>ppt_w</p:attrName>
                                        </p:attrNameLst>
                                      </p:cBhvr>
                                      <p:tavLst>
                                        <p:tav tm="0">
                                          <p:val>
                                            <p:strVal val="#ppt_w*0.70"/>
                                          </p:val>
                                        </p:tav>
                                        <p:tav tm="100000">
                                          <p:val>
                                            <p:strVal val="#ppt_w"/>
                                          </p:val>
                                        </p:tav>
                                      </p:tavLst>
                                    </p:anim>
                                    <p:anim calcmode="lin" valueType="num">
                                      <p:cBhvr>
                                        <p:cTn id="8" dur="1000" fill="hold"/>
                                        <p:tgtEl>
                                          <p:spTgt spid="408580"/>
                                        </p:tgtEl>
                                        <p:attrNameLst>
                                          <p:attrName>ppt_h</p:attrName>
                                        </p:attrNameLst>
                                      </p:cBhvr>
                                      <p:tavLst>
                                        <p:tav tm="0">
                                          <p:val>
                                            <p:strVal val="#ppt_h"/>
                                          </p:val>
                                        </p:tav>
                                        <p:tav tm="100000">
                                          <p:val>
                                            <p:strVal val="#ppt_h"/>
                                          </p:val>
                                        </p:tav>
                                      </p:tavLst>
                                    </p:anim>
                                    <p:animEffect transition="in" filter="fade">
                                      <p:cBhvr>
                                        <p:cTn id="9" dur="10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1143000" y="0"/>
            <a:ext cx="7086600" cy="838200"/>
          </a:xfrm>
        </p:spPr>
        <p:txBody>
          <a:bodyPr/>
          <a:lstStyle/>
          <a:p>
            <a:r>
              <a:rPr lang="en-US"/>
              <a:t>Forms of Economic Rent</a:t>
            </a:r>
          </a:p>
        </p:txBody>
      </p:sp>
      <p:sp>
        <p:nvSpPr>
          <p:cNvPr id="409603" name="Rectangle 3"/>
          <p:cNvSpPr>
            <a:spLocks noGrp="1" noChangeArrowheads="1"/>
          </p:cNvSpPr>
          <p:nvPr>
            <p:ph type="body" idx="1"/>
          </p:nvPr>
        </p:nvSpPr>
        <p:spPr>
          <a:xfrm>
            <a:off x="609600" y="1524000"/>
            <a:ext cx="7772400" cy="4114800"/>
          </a:xfrm>
        </p:spPr>
        <p:txBody>
          <a:bodyPr/>
          <a:lstStyle/>
          <a:p>
            <a:pPr>
              <a:lnSpc>
                <a:spcPct val="90000"/>
              </a:lnSpc>
            </a:pPr>
            <a:r>
              <a:rPr lang="en-US" dirty="0" err="1"/>
              <a:t>Ricardian</a:t>
            </a:r>
            <a:r>
              <a:rPr lang="en-US" dirty="0"/>
              <a:t> Rent</a:t>
            </a:r>
          </a:p>
          <a:p>
            <a:pPr marL="685800" lvl="1" indent="-228600">
              <a:lnSpc>
                <a:spcPct val="90000"/>
              </a:lnSpc>
            </a:pPr>
            <a:r>
              <a:rPr lang="en-US" dirty="0"/>
              <a:t>ownership of a valuable assets (land, patents, brand, etc.)</a:t>
            </a:r>
          </a:p>
          <a:p>
            <a:pPr>
              <a:lnSpc>
                <a:spcPct val="90000"/>
              </a:lnSpc>
            </a:pPr>
            <a:r>
              <a:rPr lang="en-US" dirty="0"/>
              <a:t>Entrepreneurial (</a:t>
            </a:r>
            <a:r>
              <a:rPr lang="en-US" dirty="0" err="1"/>
              <a:t>Schumpetarian</a:t>
            </a:r>
            <a:r>
              <a:rPr lang="en-US" dirty="0"/>
              <a:t>) Rent</a:t>
            </a:r>
          </a:p>
          <a:p>
            <a:pPr marL="685800" lvl="1" indent="-228600">
              <a:lnSpc>
                <a:spcPct val="90000"/>
              </a:lnSpc>
            </a:pPr>
            <a:r>
              <a:rPr lang="en-US" dirty="0"/>
              <a:t>entrepreneurial insight in a complex/uncertain environment (e.g., Microsoft, Amazon, </a:t>
            </a:r>
            <a:r>
              <a:rPr lang="en-US" dirty="0" err="1"/>
              <a:t>Netflicks</a:t>
            </a:r>
            <a:r>
              <a:rPr lang="en-US" dirty="0"/>
              <a:t>)</a:t>
            </a:r>
          </a:p>
          <a:p>
            <a:pPr>
              <a:lnSpc>
                <a:spcPct val="90000"/>
              </a:lnSpc>
            </a:pPr>
            <a:r>
              <a:rPr lang="en-US" dirty="0"/>
              <a:t>Monopoly Rent</a:t>
            </a:r>
          </a:p>
          <a:p>
            <a:pPr marL="685800" lvl="1" indent="-228600">
              <a:lnSpc>
                <a:spcPct val="90000"/>
              </a:lnSpc>
            </a:pPr>
            <a:r>
              <a:rPr lang="en-US" dirty="0"/>
              <a:t>protection against competition (regulated industry or  collusion), generally through control of supply</a:t>
            </a:r>
          </a:p>
          <a:p>
            <a:pPr>
              <a:lnSpc>
                <a:spcPct val="90000"/>
              </a:lnSpc>
            </a:pPr>
            <a:r>
              <a:rPr lang="en-US" dirty="0"/>
              <a:t>Quasi-rent (first-best minus second-best use) </a:t>
            </a:r>
          </a:p>
          <a:p>
            <a:pPr marL="685800" lvl="1" indent="-228600">
              <a:lnSpc>
                <a:spcPct val="90000"/>
              </a:lnSpc>
            </a:pPr>
            <a:r>
              <a:rPr lang="en-US" dirty="0"/>
              <a:t>the amount a firm may appropriate from idiosyncratic capital or assets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blinds(horizontal)">
                                      <p:cBhvr>
                                        <p:cTn id="7" dur="500"/>
                                        <p:tgtEl>
                                          <p:spTgt spid="40960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03">
                                            <p:txEl>
                                              <p:pRg st="1" end="1"/>
                                            </p:txEl>
                                          </p:spTgt>
                                        </p:tgtEl>
                                        <p:attrNameLst>
                                          <p:attrName>style.visibility</p:attrName>
                                        </p:attrNameLst>
                                      </p:cBhvr>
                                      <p:to>
                                        <p:strVal val="visible"/>
                                      </p:to>
                                    </p:set>
                                    <p:animEffect transition="in" filter="blinds(horizontal)">
                                      <p:cBhvr>
                                        <p:cTn id="10" dur="500"/>
                                        <p:tgtEl>
                                          <p:spTgt spid="409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09603">
                                            <p:txEl>
                                              <p:pRg st="2" end="2"/>
                                            </p:txEl>
                                          </p:spTgt>
                                        </p:tgtEl>
                                        <p:attrNameLst>
                                          <p:attrName>style.visibility</p:attrName>
                                        </p:attrNameLst>
                                      </p:cBhvr>
                                      <p:to>
                                        <p:strVal val="visible"/>
                                      </p:to>
                                    </p:set>
                                    <p:animEffect transition="in" filter="blinds(horizontal)">
                                      <p:cBhvr>
                                        <p:cTn id="15" dur="500"/>
                                        <p:tgtEl>
                                          <p:spTgt spid="40960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09603">
                                            <p:txEl>
                                              <p:pRg st="3" end="3"/>
                                            </p:txEl>
                                          </p:spTgt>
                                        </p:tgtEl>
                                        <p:attrNameLst>
                                          <p:attrName>style.visibility</p:attrName>
                                        </p:attrNameLst>
                                      </p:cBhvr>
                                      <p:to>
                                        <p:strVal val="visible"/>
                                      </p:to>
                                    </p:set>
                                    <p:animEffect transition="in" filter="blinds(horizontal)">
                                      <p:cBhvr>
                                        <p:cTn id="18" dur="500"/>
                                        <p:tgtEl>
                                          <p:spTgt spid="40960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9603">
                                            <p:txEl>
                                              <p:pRg st="4" end="4"/>
                                            </p:txEl>
                                          </p:spTgt>
                                        </p:tgtEl>
                                        <p:attrNameLst>
                                          <p:attrName>style.visibility</p:attrName>
                                        </p:attrNameLst>
                                      </p:cBhvr>
                                      <p:to>
                                        <p:strVal val="visible"/>
                                      </p:to>
                                    </p:set>
                                    <p:animEffect transition="in" filter="blinds(horizontal)">
                                      <p:cBhvr>
                                        <p:cTn id="23" dur="500"/>
                                        <p:tgtEl>
                                          <p:spTgt spid="40960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09603">
                                            <p:txEl>
                                              <p:pRg st="5" end="5"/>
                                            </p:txEl>
                                          </p:spTgt>
                                        </p:tgtEl>
                                        <p:attrNameLst>
                                          <p:attrName>style.visibility</p:attrName>
                                        </p:attrNameLst>
                                      </p:cBhvr>
                                      <p:to>
                                        <p:strVal val="visible"/>
                                      </p:to>
                                    </p:set>
                                    <p:animEffect transition="in" filter="blinds(horizontal)">
                                      <p:cBhvr>
                                        <p:cTn id="26" dur="500"/>
                                        <p:tgtEl>
                                          <p:spTgt spid="40960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09603">
                                            <p:txEl>
                                              <p:pRg st="6" end="6"/>
                                            </p:txEl>
                                          </p:spTgt>
                                        </p:tgtEl>
                                        <p:attrNameLst>
                                          <p:attrName>style.visibility</p:attrName>
                                        </p:attrNameLst>
                                      </p:cBhvr>
                                      <p:to>
                                        <p:strVal val="visible"/>
                                      </p:to>
                                    </p:set>
                                    <p:animEffect transition="in" filter="blinds(horizontal)">
                                      <p:cBhvr>
                                        <p:cTn id="31" dur="500"/>
                                        <p:tgtEl>
                                          <p:spTgt spid="40960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603">
                                            <p:txEl>
                                              <p:pRg st="7" end="7"/>
                                            </p:txEl>
                                          </p:spTgt>
                                        </p:tgtEl>
                                        <p:attrNameLst>
                                          <p:attrName>style.visibility</p:attrName>
                                        </p:attrNameLst>
                                      </p:cBhvr>
                                      <p:to>
                                        <p:strVal val="visible"/>
                                      </p:to>
                                    </p:set>
                                    <p:animEffect transition="in" filter="blinds(horizontal)">
                                      <p:cBhvr>
                                        <p:cTn id="34" dur="500"/>
                                        <p:tgtEl>
                                          <p:spTgt spid="409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1371600" y="0"/>
            <a:ext cx="6400800" cy="1143000"/>
          </a:xfrm>
          <a:noFill/>
          <a:ln/>
        </p:spPr>
        <p:txBody>
          <a:bodyPr lIns="92075" tIns="46038" rIns="92075" bIns="46038"/>
          <a:lstStyle/>
          <a:p>
            <a:r>
              <a:rPr lang="en-US" sz="3200" b="0"/>
              <a:t>Creating Value to Increase WTP</a:t>
            </a:r>
            <a:endParaRPr lang="en-US" b="0" i="1"/>
          </a:p>
        </p:txBody>
      </p:sp>
      <p:sp>
        <p:nvSpPr>
          <p:cNvPr id="395267" name="Rectangle 3"/>
          <p:cNvSpPr>
            <a:spLocks noChangeArrowheads="1"/>
          </p:cNvSpPr>
          <p:nvPr/>
        </p:nvSpPr>
        <p:spPr bwMode="auto">
          <a:xfrm>
            <a:off x="2017713" y="4348163"/>
            <a:ext cx="1792287" cy="1671637"/>
          </a:xfrm>
          <a:prstGeom prst="rect">
            <a:avLst/>
          </a:prstGeom>
          <a:solidFill>
            <a:srgbClr val="FF00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5268" name="Group 4"/>
          <p:cNvGrpSpPr>
            <a:grpSpLocks/>
          </p:cNvGrpSpPr>
          <p:nvPr/>
        </p:nvGrpSpPr>
        <p:grpSpPr bwMode="auto">
          <a:xfrm>
            <a:off x="2005013" y="3581400"/>
            <a:ext cx="1804987" cy="784225"/>
            <a:chOff x="1285" y="2475"/>
            <a:chExt cx="1137" cy="494"/>
          </a:xfrm>
        </p:grpSpPr>
        <p:sp>
          <p:nvSpPr>
            <p:cNvPr id="395269" name="Rectangle 5"/>
            <p:cNvSpPr>
              <a:spLocks noChangeArrowheads="1"/>
            </p:cNvSpPr>
            <p:nvPr/>
          </p:nvSpPr>
          <p:spPr bwMode="auto">
            <a:xfrm>
              <a:off x="1285" y="2475"/>
              <a:ext cx="1137" cy="494"/>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70" name="Rectangle 6"/>
            <p:cNvSpPr>
              <a:spLocks noChangeArrowheads="1"/>
            </p:cNvSpPr>
            <p:nvPr/>
          </p:nvSpPr>
          <p:spPr bwMode="auto">
            <a:xfrm>
              <a:off x="1351" y="2581"/>
              <a:ext cx="92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200">
                  <a:solidFill>
                    <a:srgbClr val="000000"/>
                  </a:solidFill>
                  <a:cs typeface="Times New Roman" pitchFamily="18" charset="0"/>
                </a:rPr>
                <a:t>Profits</a:t>
              </a:r>
            </a:p>
          </p:txBody>
        </p:sp>
      </p:grpSp>
      <p:sp>
        <p:nvSpPr>
          <p:cNvPr id="395271" name="Rectangle 7"/>
          <p:cNvSpPr>
            <a:spLocks noChangeArrowheads="1"/>
          </p:cNvSpPr>
          <p:nvPr/>
        </p:nvSpPr>
        <p:spPr bwMode="auto">
          <a:xfrm>
            <a:off x="2006600" y="2176463"/>
            <a:ext cx="1803400" cy="141922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72" name="Rectangle 8"/>
          <p:cNvSpPr>
            <a:spLocks noChangeArrowheads="1"/>
          </p:cNvSpPr>
          <p:nvPr/>
        </p:nvSpPr>
        <p:spPr bwMode="auto">
          <a:xfrm>
            <a:off x="2046288" y="2514600"/>
            <a:ext cx="1763712" cy="94615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2800">
                <a:solidFill>
                  <a:srgbClr val="000000"/>
                </a:solidFill>
                <a:effectLst>
                  <a:outerShdw blurRad="38100" dist="38100" dir="2700000" algn="tl">
                    <a:srgbClr val="FFFFFF"/>
                  </a:outerShdw>
                </a:effectLst>
                <a:cs typeface="Times New Roman" pitchFamily="18" charset="0"/>
              </a:rPr>
              <a:t>Buyer’s </a:t>
            </a:r>
          </a:p>
          <a:p>
            <a:pPr algn="ctr">
              <a:spcBef>
                <a:spcPct val="0"/>
              </a:spcBef>
            </a:pPr>
            <a:r>
              <a:rPr lang="en-US" sz="2800">
                <a:solidFill>
                  <a:srgbClr val="000000"/>
                </a:solidFill>
                <a:effectLst>
                  <a:outerShdw blurRad="38100" dist="38100" dir="2700000" algn="tl">
                    <a:srgbClr val="FFFFFF"/>
                  </a:outerShdw>
                </a:effectLst>
                <a:cs typeface="Times New Roman" pitchFamily="18" charset="0"/>
              </a:rPr>
              <a:t>Surplus</a:t>
            </a:r>
          </a:p>
        </p:txBody>
      </p:sp>
      <p:sp>
        <p:nvSpPr>
          <p:cNvPr id="395273" name="Rectangle 9"/>
          <p:cNvSpPr>
            <a:spLocks noChangeArrowheads="1"/>
          </p:cNvSpPr>
          <p:nvPr/>
        </p:nvSpPr>
        <p:spPr bwMode="auto">
          <a:xfrm>
            <a:off x="2203450" y="4648200"/>
            <a:ext cx="1454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600">
                <a:solidFill>
                  <a:srgbClr val="000000"/>
                </a:solidFill>
                <a:cs typeface="Times New Roman" pitchFamily="18" charset="0"/>
              </a:rPr>
              <a:t>Input</a:t>
            </a:r>
          </a:p>
          <a:p>
            <a:pPr>
              <a:spcBef>
                <a:spcPct val="0"/>
              </a:spcBef>
            </a:pPr>
            <a:r>
              <a:rPr lang="en-US" sz="3600">
                <a:solidFill>
                  <a:srgbClr val="000000"/>
                </a:solidFill>
                <a:cs typeface="Times New Roman" pitchFamily="18" charset="0"/>
              </a:rPr>
              <a:t>Costs</a:t>
            </a:r>
          </a:p>
        </p:txBody>
      </p:sp>
      <p:sp>
        <p:nvSpPr>
          <p:cNvPr id="395274" name="Line 10"/>
          <p:cNvSpPr>
            <a:spLocks noChangeShapeType="1"/>
          </p:cNvSpPr>
          <p:nvPr/>
        </p:nvSpPr>
        <p:spPr bwMode="auto">
          <a:xfrm flipV="1">
            <a:off x="8305800" y="1447800"/>
            <a:ext cx="0" cy="3551238"/>
          </a:xfrm>
          <a:prstGeom prst="line">
            <a:avLst/>
          </a:prstGeom>
          <a:noFill/>
          <a:ln w="5080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75" name="Rectangle 11"/>
          <p:cNvSpPr>
            <a:spLocks noChangeArrowheads="1"/>
          </p:cNvSpPr>
          <p:nvPr/>
        </p:nvSpPr>
        <p:spPr bwMode="auto">
          <a:xfrm>
            <a:off x="7697788" y="4999038"/>
            <a:ext cx="12176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Total</a:t>
            </a:r>
          </a:p>
          <a:p>
            <a:pPr algn="ctr">
              <a:spcBef>
                <a:spcPct val="0"/>
              </a:spcBef>
            </a:pPr>
            <a:r>
              <a:rPr lang="en-US">
                <a:cs typeface="Times New Roman" pitchFamily="18" charset="0"/>
              </a:rPr>
              <a:t>Benefit</a:t>
            </a:r>
          </a:p>
        </p:txBody>
      </p:sp>
      <p:sp>
        <p:nvSpPr>
          <p:cNvPr id="395276" name="Line 12"/>
          <p:cNvSpPr>
            <a:spLocks noChangeShapeType="1"/>
          </p:cNvSpPr>
          <p:nvPr/>
        </p:nvSpPr>
        <p:spPr bwMode="auto">
          <a:xfrm flipV="1">
            <a:off x="6248400" y="1447800"/>
            <a:ext cx="2471738" cy="6350"/>
          </a:xfrm>
          <a:prstGeom prst="line">
            <a:avLst/>
          </a:prstGeom>
          <a:noFill/>
          <a:ln w="38100">
            <a:solidFill>
              <a:srgbClr val="33CC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5300" name="Group 36"/>
          <p:cNvGrpSpPr>
            <a:grpSpLocks/>
          </p:cNvGrpSpPr>
          <p:nvPr/>
        </p:nvGrpSpPr>
        <p:grpSpPr bwMode="auto">
          <a:xfrm>
            <a:off x="4352925" y="1447800"/>
            <a:ext cx="1895475" cy="4572000"/>
            <a:chOff x="2742" y="912"/>
            <a:chExt cx="1194" cy="2880"/>
          </a:xfrm>
        </p:grpSpPr>
        <p:sp>
          <p:nvSpPr>
            <p:cNvPr id="395278" name="Rectangle 14"/>
            <p:cNvSpPr>
              <a:spLocks noChangeArrowheads="1"/>
            </p:cNvSpPr>
            <p:nvPr/>
          </p:nvSpPr>
          <p:spPr bwMode="auto">
            <a:xfrm>
              <a:off x="2742" y="2464"/>
              <a:ext cx="1194" cy="1328"/>
            </a:xfrm>
            <a:prstGeom prst="rect">
              <a:avLst/>
            </a:prstGeom>
            <a:solidFill>
              <a:srgbClr val="FF003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5299" name="Group 35"/>
            <p:cNvGrpSpPr>
              <a:grpSpLocks/>
            </p:cNvGrpSpPr>
            <p:nvPr/>
          </p:nvGrpSpPr>
          <p:grpSpPr bwMode="auto">
            <a:xfrm>
              <a:off x="2742" y="1911"/>
              <a:ext cx="1194" cy="744"/>
              <a:chOff x="2742" y="1911"/>
              <a:chExt cx="1194" cy="744"/>
            </a:xfrm>
          </p:grpSpPr>
          <p:sp>
            <p:nvSpPr>
              <p:cNvPr id="395280" name="Rectangle 16"/>
              <p:cNvSpPr>
                <a:spLocks noChangeArrowheads="1"/>
              </p:cNvSpPr>
              <p:nvPr/>
            </p:nvSpPr>
            <p:spPr bwMode="auto">
              <a:xfrm>
                <a:off x="2742" y="1911"/>
                <a:ext cx="1194" cy="744"/>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81" name="Rectangle 17"/>
              <p:cNvSpPr>
                <a:spLocks noChangeArrowheads="1"/>
              </p:cNvSpPr>
              <p:nvPr/>
            </p:nvSpPr>
            <p:spPr bwMode="auto">
              <a:xfrm>
                <a:off x="2832" y="2208"/>
                <a:ext cx="100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pPr>
                <a:r>
                  <a:rPr lang="en-US" sz="3200">
                    <a:solidFill>
                      <a:srgbClr val="000000"/>
                    </a:solidFill>
                    <a:cs typeface="Times New Roman" pitchFamily="18" charset="0"/>
                  </a:rPr>
                  <a:t>Profits</a:t>
                </a:r>
              </a:p>
            </p:txBody>
          </p:sp>
        </p:grpSp>
        <p:sp>
          <p:nvSpPr>
            <p:cNvPr id="395282" name="Rectangle 18"/>
            <p:cNvSpPr>
              <a:spLocks noChangeArrowheads="1"/>
            </p:cNvSpPr>
            <p:nvPr/>
          </p:nvSpPr>
          <p:spPr bwMode="auto">
            <a:xfrm>
              <a:off x="2742" y="912"/>
              <a:ext cx="1186" cy="982"/>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83" name="Rectangle 19"/>
            <p:cNvSpPr>
              <a:spLocks noChangeArrowheads="1"/>
            </p:cNvSpPr>
            <p:nvPr/>
          </p:nvSpPr>
          <p:spPr bwMode="auto">
            <a:xfrm>
              <a:off x="2784" y="1055"/>
              <a:ext cx="1111" cy="596"/>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0"/>
                </a:spcBef>
              </a:pPr>
              <a:r>
                <a:rPr lang="en-US" sz="2800">
                  <a:solidFill>
                    <a:srgbClr val="000000"/>
                  </a:solidFill>
                  <a:effectLst>
                    <a:outerShdw blurRad="38100" dist="38100" dir="2700000" algn="tl">
                      <a:srgbClr val="FFFFFF"/>
                    </a:outerShdw>
                  </a:effectLst>
                  <a:cs typeface="Times New Roman" pitchFamily="18" charset="0"/>
                </a:rPr>
                <a:t>Buyer’s </a:t>
              </a:r>
            </a:p>
            <a:p>
              <a:pPr algn="ctr">
                <a:spcBef>
                  <a:spcPct val="0"/>
                </a:spcBef>
              </a:pPr>
              <a:r>
                <a:rPr lang="en-US" sz="2800">
                  <a:solidFill>
                    <a:srgbClr val="000000"/>
                  </a:solidFill>
                  <a:effectLst>
                    <a:outerShdw blurRad="38100" dist="38100" dir="2700000" algn="tl">
                      <a:srgbClr val="FFFFFF"/>
                    </a:outerShdw>
                  </a:effectLst>
                  <a:cs typeface="Times New Roman" pitchFamily="18" charset="0"/>
                </a:rPr>
                <a:t>Surplus</a:t>
              </a:r>
            </a:p>
          </p:txBody>
        </p:sp>
        <p:sp>
          <p:nvSpPr>
            <p:cNvPr id="395284" name="Rectangle 20"/>
            <p:cNvSpPr>
              <a:spLocks noChangeArrowheads="1"/>
            </p:cNvSpPr>
            <p:nvPr/>
          </p:nvSpPr>
          <p:spPr bwMode="auto">
            <a:xfrm>
              <a:off x="2832" y="2823"/>
              <a:ext cx="100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4000">
                  <a:solidFill>
                    <a:srgbClr val="000000"/>
                  </a:solidFill>
                  <a:cs typeface="Times New Roman" pitchFamily="18" charset="0"/>
                </a:rPr>
                <a:t>Input</a:t>
              </a:r>
            </a:p>
            <a:p>
              <a:pPr algn="ctr">
                <a:spcBef>
                  <a:spcPct val="0"/>
                </a:spcBef>
              </a:pPr>
              <a:r>
                <a:rPr lang="en-US" sz="4000">
                  <a:solidFill>
                    <a:srgbClr val="000000"/>
                  </a:solidFill>
                  <a:cs typeface="Times New Roman" pitchFamily="18" charset="0"/>
                </a:rPr>
                <a:t>Costs</a:t>
              </a:r>
            </a:p>
          </p:txBody>
        </p:sp>
        <p:sp>
          <p:nvSpPr>
            <p:cNvPr id="395285" name="Rectangle 21" descr="Wide upward diagonal"/>
            <p:cNvSpPr>
              <a:spLocks noChangeArrowheads="1"/>
            </p:cNvSpPr>
            <p:nvPr/>
          </p:nvSpPr>
          <p:spPr bwMode="auto">
            <a:xfrm>
              <a:off x="2742" y="1816"/>
              <a:ext cx="1194" cy="286"/>
            </a:xfrm>
            <a:prstGeom prst="rect">
              <a:avLst/>
            </a:prstGeom>
            <a:pattFill prst="wdUpDiag">
              <a:fgClr>
                <a:srgbClr val="33CC33"/>
              </a:fgClr>
              <a:bgClr>
                <a:srgbClr val="FFFF66"/>
              </a:bgClr>
            </a:patt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5298" name="Group 34"/>
          <p:cNvGrpSpPr>
            <a:grpSpLocks/>
          </p:cNvGrpSpPr>
          <p:nvPr/>
        </p:nvGrpSpPr>
        <p:grpSpPr bwMode="auto">
          <a:xfrm>
            <a:off x="6248400" y="2178050"/>
            <a:ext cx="1428750" cy="950913"/>
            <a:chOff x="3936" y="1372"/>
            <a:chExt cx="900" cy="599"/>
          </a:xfrm>
        </p:grpSpPr>
        <p:sp>
          <p:nvSpPr>
            <p:cNvPr id="395287" name="Rectangle 23"/>
            <p:cNvSpPr>
              <a:spLocks noChangeArrowheads="1"/>
            </p:cNvSpPr>
            <p:nvPr/>
          </p:nvSpPr>
          <p:spPr bwMode="auto">
            <a:xfrm>
              <a:off x="4032" y="1372"/>
              <a:ext cx="80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1" hangingPunct="1">
                <a:spcBef>
                  <a:spcPct val="0"/>
                </a:spcBef>
              </a:pPr>
              <a:r>
                <a:rPr lang="en-US" sz="1800" i="1">
                  <a:solidFill>
                    <a:srgbClr val="336A5F"/>
                  </a:solidFill>
                  <a:cs typeface="Times New Roman" pitchFamily="18" charset="0"/>
                </a:rPr>
                <a:t>Economic</a:t>
              </a:r>
            </a:p>
            <a:p>
              <a:pPr algn="ctr" eaLnBrk="1" hangingPunct="1">
                <a:spcBef>
                  <a:spcPct val="0"/>
                </a:spcBef>
              </a:pPr>
              <a:r>
                <a:rPr lang="en-US" sz="1800" i="1">
                  <a:solidFill>
                    <a:srgbClr val="336A5F"/>
                  </a:solidFill>
                  <a:cs typeface="Times New Roman" pitchFamily="18" charset="0"/>
                </a:rPr>
                <a:t>Rents</a:t>
              </a:r>
            </a:p>
          </p:txBody>
        </p:sp>
        <p:sp>
          <p:nvSpPr>
            <p:cNvPr id="395288" name="Arc 24"/>
            <p:cNvSpPr>
              <a:spLocks/>
            </p:cNvSpPr>
            <p:nvPr/>
          </p:nvSpPr>
          <p:spPr bwMode="auto">
            <a:xfrm>
              <a:off x="3936" y="1743"/>
              <a:ext cx="396" cy="22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336A5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5289" name="Line 25"/>
          <p:cNvSpPr>
            <a:spLocks noChangeShapeType="1"/>
          </p:cNvSpPr>
          <p:nvPr/>
        </p:nvSpPr>
        <p:spPr bwMode="auto">
          <a:xfrm flipV="1">
            <a:off x="6553200" y="4191000"/>
            <a:ext cx="0" cy="950913"/>
          </a:xfrm>
          <a:prstGeom prst="line">
            <a:avLst/>
          </a:prstGeom>
          <a:noFill/>
          <a:ln w="50800">
            <a:solidFill>
              <a:srgbClr val="FF33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5290" name="Group 26"/>
          <p:cNvGrpSpPr>
            <a:grpSpLocks/>
          </p:cNvGrpSpPr>
          <p:nvPr/>
        </p:nvGrpSpPr>
        <p:grpSpPr bwMode="auto">
          <a:xfrm>
            <a:off x="6248400" y="2667000"/>
            <a:ext cx="1920875" cy="1238250"/>
            <a:chOff x="3984" y="1968"/>
            <a:chExt cx="1210" cy="780"/>
          </a:xfrm>
        </p:grpSpPr>
        <p:sp>
          <p:nvSpPr>
            <p:cNvPr id="395291" name="Line 27"/>
            <p:cNvSpPr>
              <a:spLocks noChangeShapeType="1"/>
            </p:cNvSpPr>
            <p:nvPr/>
          </p:nvSpPr>
          <p:spPr bwMode="auto">
            <a:xfrm flipV="1">
              <a:off x="4476" y="2149"/>
              <a:ext cx="0" cy="599"/>
            </a:xfrm>
            <a:prstGeom prst="line">
              <a:avLst/>
            </a:prstGeom>
            <a:noFill/>
            <a:ln w="50800">
              <a:solidFill>
                <a:srgbClr val="FFFF66"/>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5292" name="Group 28"/>
            <p:cNvGrpSpPr>
              <a:grpSpLocks/>
            </p:cNvGrpSpPr>
            <p:nvPr/>
          </p:nvGrpSpPr>
          <p:grpSpPr bwMode="auto">
            <a:xfrm>
              <a:off x="3984" y="1968"/>
              <a:ext cx="1210" cy="288"/>
              <a:chOff x="3984" y="1968"/>
              <a:chExt cx="1210" cy="288"/>
            </a:xfrm>
          </p:grpSpPr>
          <p:sp>
            <p:nvSpPr>
              <p:cNvPr id="395293" name="Rectangle 29"/>
              <p:cNvSpPr>
                <a:spLocks noChangeArrowheads="1"/>
              </p:cNvSpPr>
              <p:nvPr/>
            </p:nvSpPr>
            <p:spPr bwMode="auto">
              <a:xfrm>
                <a:off x="4608" y="1968"/>
                <a:ext cx="5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a:cs typeface="Times New Roman" pitchFamily="18" charset="0"/>
                  </a:rPr>
                  <a:t>Price</a:t>
                </a:r>
              </a:p>
            </p:txBody>
          </p:sp>
          <p:sp>
            <p:nvSpPr>
              <p:cNvPr id="395294" name="Line 30"/>
              <p:cNvSpPr>
                <a:spLocks noChangeShapeType="1"/>
              </p:cNvSpPr>
              <p:nvPr/>
            </p:nvSpPr>
            <p:spPr bwMode="auto">
              <a:xfrm>
                <a:off x="3984" y="2112"/>
                <a:ext cx="62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95295" name="Group 31"/>
          <p:cNvGrpSpPr>
            <a:grpSpLocks/>
          </p:cNvGrpSpPr>
          <p:nvPr/>
        </p:nvGrpSpPr>
        <p:grpSpPr bwMode="auto">
          <a:xfrm>
            <a:off x="685800" y="3322638"/>
            <a:ext cx="1309688" cy="457200"/>
            <a:chOff x="432" y="2304"/>
            <a:chExt cx="825" cy="288"/>
          </a:xfrm>
        </p:grpSpPr>
        <p:sp>
          <p:nvSpPr>
            <p:cNvPr id="395296" name="Rectangle 32"/>
            <p:cNvSpPr>
              <a:spLocks noChangeArrowheads="1"/>
            </p:cNvSpPr>
            <p:nvPr/>
          </p:nvSpPr>
          <p:spPr bwMode="auto">
            <a:xfrm>
              <a:off x="432" y="2304"/>
              <a:ext cx="5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a:cs typeface="Times New Roman" pitchFamily="18" charset="0"/>
                </a:rPr>
                <a:t>Price</a:t>
              </a:r>
            </a:p>
          </p:txBody>
        </p:sp>
        <p:sp>
          <p:nvSpPr>
            <p:cNvPr id="395297" name="Line 33"/>
            <p:cNvSpPr>
              <a:spLocks noChangeShapeType="1"/>
            </p:cNvSpPr>
            <p:nvPr/>
          </p:nvSpPr>
          <p:spPr bwMode="auto">
            <a:xfrm>
              <a:off x="951" y="2470"/>
              <a:ext cx="30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5300"/>
                                        </p:tgtEl>
                                        <p:attrNameLst>
                                          <p:attrName>style.visibility</p:attrName>
                                        </p:attrNameLst>
                                      </p:cBhvr>
                                      <p:to>
                                        <p:strVal val="visible"/>
                                      </p:to>
                                    </p:set>
                                    <p:animEffect transition="in" filter="wipe(down)">
                                      <p:cBhvr>
                                        <p:cTn id="7" dur="500"/>
                                        <p:tgtEl>
                                          <p:spTgt spid="395300"/>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95289"/>
                                        </p:tgtEl>
                                        <p:attrNameLst>
                                          <p:attrName>style.visibility</p:attrName>
                                        </p:attrNameLst>
                                      </p:cBhvr>
                                      <p:to>
                                        <p:strVal val="visible"/>
                                      </p:to>
                                    </p:set>
                                    <p:anim calcmode="lin" valueType="num">
                                      <p:cBhvr additive="base">
                                        <p:cTn id="11" dur="500" fill="hold"/>
                                        <p:tgtEl>
                                          <p:spTgt spid="395289"/>
                                        </p:tgtEl>
                                        <p:attrNameLst>
                                          <p:attrName>ppt_x</p:attrName>
                                        </p:attrNameLst>
                                      </p:cBhvr>
                                      <p:tavLst>
                                        <p:tav tm="0">
                                          <p:val>
                                            <p:strVal val="#ppt_x"/>
                                          </p:val>
                                        </p:tav>
                                        <p:tav tm="100000">
                                          <p:val>
                                            <p:strVal val="#ppt_x"/>
                                          </p:val>
                                        </p:tav>
                                      </p:tavLst>
                                    </p:anim>
                                    <p:anim calcmode="lin" valueType="num">
                                      <p:cBhvr additive="base">
                                        <p:cTn id="12" dur="500" fill="hold"/>
                                        <p:tgtEl>
                                          <p:spTgt spid="39528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1000"/>
                                  </p:stCondLst>
                                  <p:childTnLst>
                                    <p:set>
                                      <p:cBhvr>
                                        <p:cTn id="15" dur="1" fill="hold">
                                          <p:stCondLst>
                                            <p:cond delay="0"/>
                                          </p:stCondLst>
                                        </p:cTn>
                                        <p:tgtEl>
                                          <p:spTgt spid="395274"/>
                                        </p:tgtEl>
                                        <p:attrNameLst>
                                          <p:attrName>style.visibility</p:attrName>
                                        </p:attrNameLst>
                                      </p:cBhvr>
                                      <p:to>
                                        <p:strVal val="visible"/>
                                      </p:to>
                                    </p:set>
                                    <p:anim calcmode="lin" valueType="num">
                                      <p:cBhvr additive="base">
                                        <p:cTn id="16" dur="500" fill="hold"/>
                                        <p:tgtEl>
                                          <p:spTgt spid="395274"/>
                                        </p:tgtEl>
                                        <p:attrNameLst>
                                          <p:attrName>ppt_x</p:attrName>
                                        </p:attrNameLst>
                                      </p:cBhvr>
                                      <p:tavLst>
                                        <p:tav tm="0">
                                          <p:val>
                                            <p:strVal val="#ppt_x"/>
                                          </p:val>
                                        </p:tav>
                                        <p:tav tm="100000">
                                          <p:val>
                                            <p:strVal val="#ppt_x"/>
                                          </p:val>
                                        </p:tav>
                                      </p:tavLst>
                                    </p:anim>
                                    <p:anim calcmode="lin" valueType="num">
                                      <p:cBhvr additive="base">
                                        <p:cTn id="17" dur="500" fill="hold"/>
                                        <p:tgtEl>
                                          <p:spTgt spid="39527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395275"/>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395276"/>
                                        </p:tgtEl>
                                        <p:attrNameLst>
                                          <p:attrName>style.visibility</p:attrName>
                                        </p:attrNameLst>
                                      </p:cBhvr>
                                      <p:to>
                                        <p:strVal val="visible"/>
                                      </p:to>
                                    </p:set>
                                  </p:childTnLst>
                                </p:cTn>
                              </p:par>
                            </p:childTnLst>
                          </p:cTn>
                        </p:par>
                        <p:par>
                          <p:cTn id="24" fill="hold" nodeType="afterGroup">
                            <p:stCondLst>
                              <p:cond delay="2500"/>
                            </p:stCondLst>
                            <p:childTnLst>
                              <p:par>
                                <p:cTn id="25" presetID="2" presetClass="entr" presetSubtype="4" fill="hold" nodeType="afterEffect">
                                  <p:stCondLst>
                                    <p:cond delay="2000"/>
                                  </p:stCondLst>
                                  <p:childTnLst>
                                    <p:set>
                                      <p:cBhvr>
                                        <p:cTn id="26" dur="1" fill="hold">
                                          <p:stCondLst>
                                            <p:cond delay="0"/>
                                          </p:stCondLst>
                                        </p:cTn>
                                        <p:tgtEl>
                                          <p:spTgt spid="395290"/>
                                        </p:tgtEl>
                                        <p:attrNameLst>
                                          <p:attrName>style.visibility</p:attrName>
                                        </p:attrNameLst>
                                      </p:cBhvr>
                                      <p:to>
                                        <p:strVal val="visible"/>
                                      </p:to>
                                    </p:set>
                                    <p:anim calcmode="lin" valueType="num">
                                      <p:cBhvr additive="base">
                                        <p:cTn id="27" dur="500" fill="hold"/>
                                        <p:tgtEl>
                                          <p:spTgt spid="395290"/>
                                        </p:tgtEl>
                                        <p:attrNameLst>
                                          <p:attrName>ppt_x</p:attrName>
                                        </p:attrNameLst>
                                      </p:cBhvr>
                                      <p:tavLst>
                                        <p:tav tm="0">
                                          <p:val>
                                            <p:strVal val="#ppt_x"/>
                                          </p:val>
                                        </p:tav>
                                        <p:tav tm="100000">
                                          <p:val>
                                            <p:strVal val="#ppt_x"/>
                                          </p:val>
                                        </p:tav>
                                      </p:tavLst>
                                    </p:anim>
                                    <p:anim calcmode="lin" valueType="num">
                                      <p:cBhvr additive="base">
                                        <p:cTn id="28" dur="500" fill="hold"/>
                                        <p:tgtEl>
                                          <p:spTgt spid="39529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1" presetClass="entr" presetSubtype="0" fill="hold" nodeType="afterEffect">
                                  <p:stCondLst>
                                    <p:cond delay="1500"/>
                                  </p:stCondLst>
                                  <p:childTnLst>
                                    <p:set>
                                      <p:cBhvr>
                                        <p:cTn id="31" dur="1" fill="hold">
                                          <p:stCondLst>
                                            <p:cond delay="0"/>
                                          </p:stCondLst>
                                        </p:cTn>
                                        <p:tgtEl>
                                          <p:spTgt spid="39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4" grpId="0" animBg="1"/>
      <p:bldP spid="395275" grpId="0"/>
      <p:bldP spid="395276" grpId="0" animBg="1"/>
      <p:bldP spid="3952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noFill/>
          <a:ln/>
        </p:spPr>
        <p:txBody>
          <a:bodyPr lIns="92075" tIns="46038" rIns="92075" bIns="46038"/>
          <a:lstStyle/>
          <a:p>
            <a:r>
              <a:rPr lang="en-US" sz="3200" b="0"/>
              <a:t>Bargaining Power to Capture Value</a:t>
            </a:r>
          </a:p>
        </p:txBody>
      </p:sp>
      <p:sp>
        <p:nvSpPr>
          <p:cNvPr id="398339" name="Rectangle 3"/>
          <p:cNvSpPr>
            <a:spLocks noChangeArrowheads="1"/>
          </p:cNvSpPr>
          <p:nvPr/>
        </p:nvSpPr>
        <p:spPr bwMode="auto">
          <a:xfrm>
            <a:off x="2597150" y="1876425"/>
            <a:ext cx="3187700" cy="1622425"/>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0" name="Rectangle 4"/>
          <p:cNvSpPr>
            <a:spLocks noChangeArrowheads="1"/>
          </p:cNvSpPr>
          <p:nvPr/>
        </p:nvSpPr>
        <p:spPr bwMode="auto">
          <a:xfrm>
            <a:off x="2597150" y="3511550"/>
            <a:ext cx="3187700" cy="901700"/>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1" name="Rectangle 5"/>
          <p:cNvSpPr>
            <a:spLocks noChangeArrowheads="1"/>
          </p:cNvSpPr>
          <p:nvPr/>
        </p:nvSpPr>
        <p:spPr bwMode="auto">
          <a:xfrm>
            <a:off x="2597150" y="4425950"/>
            <a:ext cx="3187700" cy="1968500"/>
          </a:xfrm>
          <a:prstGeom prst="rect">
            <a:avLst/>
          </a:prstGeom>
          <a:solidFill>
            <a:srgbClr val="FF505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2" name="Rectangle 6"/>
          <p:cNvSpPr>
            <a:spLocks noChangeArrowheads="1"/>
          </p:cNvSpPr>
          <p:nvPr/>
        </p:nvSpPr>
        <p:spPr bwMode="auto">
          <a:xfrm>
            <a:off x="3581400" y="4724400"/>
            <a:ext cx="1311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200">
                <a:solidFill>
                  <a:srgbClr val="000000"/>
                </a:solidFill>
                <a:cs typeface="Times New Roman" pitchFamily="18" charset="0"/>
              </a:rPr>
              <a:t>Input</a:t>
            </a:r>
          </a:p>
          <a:p>
            <a:pPr>
              <a:spcBef>
                <a:spcPct val="0"/>
              </a:spcBef>
            </a:pPr>
            <a:r>
              <a:rPr lang="en-US" sz="3200">
                <a:solidFill>
                  <a:srgbClr val="000000"/>
                </a:solidFill>
                <a:cs typeface="Times New Roman" pitchFamily="18" charset="0"/>
              </a:rPr>
              <a:t>Costs</a:t>
            </a:r>
          </a:p>
        </p:txBody>
      </p:sp>
      <p:sp>
        <p:nvSpPr>
          <p:cNvPr id="398343" name="Rectangle 7"/>
          <p:cNvSpPr>
            <a:spLocks noChangeArrowheads="1"/>
          </p:cNvSpPr>
          <p:nvPr/>
        </p:nvSpPr>
        <p:spPr bwMode="auto">
          <a:xfrm>
            <a:off x="2787650" y="3703638"/>
            <a:ext cx="2674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800">
                <a:solidFill>
                  <a:srgbClr val="000000"/>
                </a:solidFill>
                <a:cs typeface="Times New Roman" pitchFamily="18" charset="0"/>
              </a:rPr>
              <a:t>Seller’s Profits</a:t>
            </a:r>
          </a:p>
        </p:txBody>
      </p:sp>
      <p:sp>
        <p:nvSpPr>
          <p:cNvPr id="398344" name="Rectangle 8"/>
          <p:cNvSpPr>
            <a:spLocks noChangeArrowheads="1"/>
          </p:cNvSpPr>
          <p:nvPr/>
        </p:nvSpPr>
        <p:spPr bwMode="auto">
          <a:xfrm>
            <a:off x="2740025" y="2295525"/>
            <a:ext cx="2913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sz="2800">
                <a:solidFill>
                  <a:srgbClr val="000000"/>
                </a:solidFill>
                <a:cs typeface="Times New Roman" pitchFamily="18" charset="0"/>
              </a:rPr>
              <a:t>Buyer’s Surplus</a:t>
            </a:r>
          </a:p>
        </p:txBody>
      </p:sp>
      <p:sp>
        <p:nvSpPr>
          <p:cNvPr id="398345" name="Line 9"/>
          <p:cNvSpPr>
            <a:spLocks noChangeShapeType="1"/>
          </p:cNvSpPr>
          <p:nvPr/>
        </p:nvSpPr>
        <p:spPr bwMode="auto">
          <a:xfrm>
            <a:off x="5791200" y="1905000"/>
            <a:ext cx="3101975" cy="0"/>
          </a:xfrm>
          <a:prstGeom prst="line">
            <a:avLst/>
          </a:prstGeom>
          <a:noFill/>
          <a:ln w="38100">
            <a:solidFill>
              <a:srgbClr val="33CC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6" name="Line 10"/>
          <p:cNvSpPr>
            <a:spLocks noChangeShapeType="1"/>
          </p:cNvSpPr>
          <p:nvPr/>
        </p:nvSpPr>
        <p:spPr bwMode="auto">
          <a:xfrm>
            <a:off x="7391400" y="6400800"/>
            <a:ext cx="144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7" name="Rectangle 11"/>
          <p:cNvSpPr>
            <a:spLocks noChangeArrowheads="1"/>
          </p:cNvSpPr>
          <p:nvPr/>
        </p:nvSpPr>
        <p:spPr bwMode="auto">
          <a:xfrm>
            <a:off x="7569200" y="4114800"/>
            <a:ext cx="1217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spcBef>
                <a:spcPct val="0"/>
              </a:spcBef>
            </a:pPr>
            <a:r>
              <a:rPr lang="en-US">
                <a:cs typeface="Times New Roman" pitchFamily="18" charset="0"/>
              </a:rPr>
              <a:t>Net</a:t>
            </a:r>
          </a:p>
          <a:p>
            <a:pPr algn="ctr">
              <a:spcBef>
                <a:spcPct val="0"/>
              </a:spcBef>
            </a:pPr>
            <a:r>
              <a:rPr lang="en-US">
                <a:cs typeface="Times New Roman" pitchFamily="18" charset="0"/>
              </a:rPr>
              <a:t>Benefit</a:t>
            </a:r>
          </a:p>
        </p:txBody>
      </p:sp>
      <p:sp>
        <p:nvSpPr>
          <p:cNvPr id="398348" name="Line 12"/>
          <p:cNvSpPr>
            <a:spLocks noChangeShapeType="1"/>
          </p:cNvSpPr>
          <p:nvPr/>
        </p:nvSpPr>
        <p:spPr bwMode="auto">
          <a:xfrm flipH="1" flipV="1">
            <a:off x="8153400" y="1905000"/>
            <a:ext cx="0" cy="2209800"/>
          </a:xfrm>
          <a:prstGeom prst="line">
            <a:avLst/>
          </a:prstGeom>
          <a:noFill/>
          <a:ln w="5080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9" name="Line 13"/>
          <p:cNvSpPr>
            <a:spLocks noChangeShapeType="1"/>
          </p:cNvSpPr>
          <p:nvPr/>
        </p:nvSpPr>
        <p:spPr bwMode="auto">
          <a:xfrm>
            <a:off x="8153400" y="4876800"/>
            <a:ext cx="0" cy="1524000"/>
          </a:xfrm>
          <a:prstGeom prst="line">
            <a:avLst/>
          </a:prstGeom>
          <a:noFill/>
          <a:ln w="57150">
            <a:solidFill>
              <a:srgbClr val="33CC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50" name="Rectangle 14" descr="Wide upward diagonal"/>
          <p:cNvSpPr>
            <a:spLocks noChangeArrowheads="1"/>
          </p:cNvSpPr>
          <p:nvPr/>
        </p:nvSpPr>
        <p:spPr bwMode="auto">
          <a:xfrm>
            <a:off x="2590800" y="3124200"/>
            <a:ext cx="3200400" cy="381000"/>
          </a:xfrm>
          <a:prstGeom prst="rect">
            <a:avLst/>
          </a:prstGeom>
          <a:pattFill prst="wdUpDiag">
            <a:fgClr>
              <a:srgbClr val="FFFF66"/>
            </a:fgClr>
            <a:bgClr>
              <a:srgbClr val="33CC33"/>
            </a:bgClr>
          </a:patt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8358" name="Group 22"/>
          <p:cNvGrpSpPr>
            <a:grpSpLocks/>
          </p:cNvGrpSpPr>
          <p:nvPr/>
        </p:nvGrpSpPr>
        <p:grpSpPr bwMode="auto">
          <a:xfrm>
            <a:off x="838200" y="2955925"/>
            <a:ext cx="1822450" cy="1479550"/>
            <a:chOff x="528" y="1862"/>
            <a:chExt cx="1148" cy="932"/>
          </a:xfrm>
        </p:grpSpPr>
        <p:sp>
          <p:nvSpPr>
            <p:cNvPr id="398351" name="Rectangle 15"/>
            <p:cNvSpPr>
              <a:spLocks noChangeArrowheads="1"/>
            </p:cNvSpPr>
            <p:nvPr/>
          </p:nvSpPr>
          <p:spPr bwMode="auto">
            <a:xfrm>
              <a:off x="1422" y="1862"/>
              <a:ext cx="25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6A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3600" b="0">
                  <a:solidFill>
                    <a:srgbClr val="336A5F"/>
                  </a:solidFill>
                  <a:latin typeface="Times New Roman" pitchFamily="18" charset="0"/>
                  <a:cs typeface="Times New Roman" pitchFamily="18" charset="0"/>
                </a:rPr>
                <a:t>{</a:t>
              </a:r>
            </a:p>
          </p:txBody>
        </p:sp>
        <p:sp>
          <p:nvSpPr>
            <p:cNvPr id="398352" name="Rectangle 16"/>
            <p:cNvSpPr>
              <a:spLocks noChangeArrowheads="1"/>
            </p:cNvSpPr>
            <p:nvPr/>
          </p:nvSpPr>
          <p:spPr bwMode="auto">
            <a:xfrm>
              <a:off x="528" y="2352"/>
              <a:ext cx="88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sz="2000" i="1">
                  <a:solidFill>
                    <a:srgbClr val="336A5F"/>
                  </a:solidFill>
                  <a:cs typeface="Times New Roman" pitchFamily="18" charset="0"/>
                </a:rPr>
                <a:t>Economic</a:t>
              </a:r>
            </a:p>
            <a:p>
              <a:pPr>
                <a:spcBef>
                  <a:spcPct val="0"/>
                </a:spcBef>
              </a:pPr>
              <a:r>
                <a:rPr lang="en-US" sz="2000" i="1">
                  <a:solidFill>
                    <a:srgbClr val="336A5F"/>
                  </a:solidFill>
                  <a:cs typeface="Times New Roman" pitchFamily="18" charset="0"/>
                </a:rPr>
                <a:t>Rents</a:t>
              </a:r>
              <a:endParaRPr lang="en-US" sz="2000" b="0" i="1">
                <a:solidFill>
                  <a:srgbClr val="336A5F"/>
                </a:solidFill>
                <a:cs typeface="Times New Roman" pitchFamily="18" charset="0"/>
              </a:endParaRPr>
            </a:p>
          </p:txBody>
        </p:sp>
        <p:sp>
          <p:nvSpPr>
            <p:cNvPr id="398353" name="Arc 17"/>
            <p:cNvSpPr>
              <a:spLocks/>
            </p:cNvSpPr>
            <p:nvPr/>
          </p:nvSpPr>
          <p:spPr bwMode="auto">
            <a:xfrm rot="10800000">
              <a:off x="968" y="2096"/>
              <a:ext cx="521" cy="427"/>
            </a:xfrm>
            <a:custGeom>
              <a:avLst/>
              <a:gdLst>
                <a:gd name="G0" fmla="+- 0 0 0"/>
                <a:gd name="G1" fmla="+- 0 0 0"/>
                <a:gd name="G2" fmla="+- 21600 0 0"/>
                <a:gd name="T0" fmla="*/ 20275 w 20275"/>
                <a:gd name="T1" fmla="*/ 7450 h 21600"/>
                <a:gd name="T2" fmla="*/ 0 w 20275"/>
                <a:gd name="T3" fmla="*/ 21600 h 21600"/>
                <a:gd name="T4" fmla="*/ 0 w 20275"/>
                <a:gd name="T5" fmla="*/ 0 h 21600"/>
              </a:gdLst>
              <a:ahLst/>
              <a:cxnLst>
                <a:cxn ang="0">
                  <a:pos x="T0" y="T1"/>
                </a:cxn>
                <a:cxn ang="0">
                  <a:pos x="T2" y="T3"/>
                </a:cxn>
                <a:cxn ang="0">
                  <a:pos x="T4" y="T5"/>
                </a:cxn>
              </a:cxnLst>
              <a:rect l="0" t="0" r="r" b="b"/>
              <a:pathLst>
                <a:path w="20275" h="21600" fill="none" extrusionOk="0">
                  <a:moveTo>
                    <a:pt x="20274" y="7449"/>
                  </a:moveTo>
                  <a:cubicBezTo>
                    <a:pt x="17151" y="15950"/>
                    <a:pt x="9056" y="21599"/>
                    <a:pt x="0" y="21599"/>
                  </a:cubicBezTo>
                </a:path>
                <a:path w="20275" h="21600" stroke="0" extrusionOk="0">
                  <a:moveTo>
                    <a:pt x="20274" y="7449"/>
                  </a:moveTo>
                  <a:cubicBezTo>
                    <a:pt x="17151" y="15950"/>
                    <a:pt x="9056" y="21599"/>
                    <a:pt x="0" y="21599"/>
                  </a:cubicBezTo>
                  <a:lnTo>
                    <a:pt x="0" y="0"/>
                  </a:lnTo>
                  <a:close/>
                </a:path>
              </a:pathLst>
            </a:custGeom>
            <a:noFill/>
            <a:ln w="28575" cap="rnd">
              <a:solidFill>
                <a:srgbClr val="336A5F"/>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8359" name="Group 23"/>
          <p:cNvGrpSpPr>
            <a:grpSpLocks/>
          </p:cNvGrpSpPr>
          <p:nvPr/>
        </p:nvGrpSpPr>
        <p:grpSpPr bwMode="auto">
          <a:xfrm>
            <a:off x="5867400" y="2895600"/>
            <a:ext cx="1920875" cy="1524000"/>
            <a:chOff x="3696" y="1824"/>
            <a:chExt cx="1210" cy="960"/>
          </a:xfrm>
        </p:grpSpPr>
        <p:sp>
          <p:nvSpPr>
            <p:cNvPr id="398355" name="Rectangle 19"/>
            <p:cNvSpPr>
              <a:spLocks noChangeArrowheads="1"/>
            </p:cNvSpPr>
            <p:nvPr/>
          </p:nvSpPr>
          <p:spPr bwMode="auto">
            <a:xfrm>
              <a:off x="4320" y="1824"/>
              <a:ext cx="5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0"/>
                </a:spcBef>
              </a:pPr>
              <a:r>
                <a:rPr lang="en-US">
                  <a:cs typeface="Times New Roman" pitchFamily="18" charset="0"/>
                </a:rPr>
                <a:t>Price</a:t>
              </a:r>
            </a:p>
          </p:txBody>
        </p:sp>
        <p:sp>
          <p:nvSpPr>
            <p:cNvPr id="398356" name="Line 20"/>
            <p:cNvSpPr>
              <a:spLocks noChangeShapeType="1"/>
            </p:cNvSpPr>
            <p:nvPr/>
          </p:nvSpPr>
          <p:spPr bwMode="auto">
            <a:xfrm>
              <a:off x="3696" y="1968"/>
              <a:ext cx="624" cy="0"/>
            </a:xfrm>
            <a:prstGeom prst="line">
              <a:avLst/>
            </a:prstGeom>
            <a:noFill/>
            <a:ln w="38100">
              <a:solidFill>
                <a:schemeClr val="tx1"/>
              </a:solidFill>
              <a:round/>
              <a:headEnd type="triangle" w="med" len="med"/>
              <a:tailEnd type="none" w="med"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98357" name="Line 21"/>
            <p:cNvSpPr>
              <a:spLocks noChangeShapeType="1"/>
            </p:cNvSpPr>
            <p:nvPr/>
          </p:nvSpPr>
          <p:spPr bwMode="auto">
            <a:xfrm flipH="1" flipV="1">
              <a:off x="4080" y="2016"/>
              <a:ext cx="0" cy="768"/>
            </a:xfrm>
            <a:prstGeom prst="line">
              <a:avLst/>
            </a:prstGeom>
            <a:noFill/>
            <a:ln w="50800">
              <a:solidFill>
                <a:schemeClr val="tx1"/>
              </a:solidFill>
              <a:round/>
              <a:headEnd type="none" w="sm" len="sm"/>
              <a:tailEnd type="stealth" w="med"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398359"/>
                                        </p:tgtEl>
                                        <p:attrNameLst>
                                          <p:attrName>style.visibility</p:attrName>
                                        </p:attrNameLst>
                                      </p:cBhvr>
                                      <p:to>
                                        <p:strVal val="visible"/>
                                      </p:to>
                                    </p:set>
                                    <p:anim calcmode="lin" valueType="num">
                                      <p:cBhvr additive="base">
                                        <p:cTn id="7" dur="500" fill="hold"/>
                                        <p:tgtEl>
                                          <p:spTgt spid="398359"/>
                                        </p:tgtEl>
                                        <p:attrNameLst>
                                          <p:attrName>ppt_x</p:attrName>
                                        </p:attrNameLst>
                                      </p:cBhvr>
                                      <p:tavLst>
                                        <p:tav tm="0">
                                          <p:val>
                                            <p:strVal val="#ppt_x"/>
                                          </p:val>
                                        </p:tav>
                                        <p:tav tm="100000">
                                          <p:val>
                                            <p:strVal val="#ppt_x"/>
                                          </p:val>
                                        </p:tav>
                                      </p:tavLst>
                                    </p:anim>
                                    <p:anim calcmode="lin" valueType="num">
                                      <p:cBhvr additive="base">
                                        <p:cTn id="8" dur="500" fill="hold"/>
                                        <p:tgtEl>
                                          <p:spTgt spid="39835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1" presetClass="entr" presetSubtype="0" fill="hold" nodeType="afterEffect">
                                  <p:stCondLst>
                                    <p:cond delay="1000"/>
                                  </p:stCondLst>
                                  <p:childTnLst>
                                    <p:set>
                                      <p:cBhvr>
                                        <p:cTn id="11" dur="1" fill="hold">
                                          <p:stCondLst>
                                            <p:cond delay="0"/>
                                          </p:stCondLst>
                                        </p:cTn>
                                        <p:tgtEl>
                                          <p:spTgt spid="398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5">
      <a:dk1>
        <a:srgbClr val="000000"/>
      </a:dk1>
      <a:lt1>
        <a:srgbClr val="EEEFED"/>
      </a:lt1>
      <a:dk2>
        <a:srgbClr val="FFFFFF"/>
      </a:dk2>
      <a:lt2>
        <a:srgbClr val="777777"/>
      </a:lt2>
      <a:accent1>
        <a:srgbClr val="909082"/>
      </a:accent1>
      <a:accent2>
        <a:srgbClr val="809EA8"/>
      </a:accent2>
      <a:accent3>
        <a:srgbClr val="F5F6F4"/>
      </a:accent3>
      <a:accent4>
        <a:srgbClr val="000000"/>
      </a:accent4>
      <a:accent5>
        <a:srgbClr val="C6C6C1"/>
      </a:accent5>
      <a:accent6>
        <a:srgbClr val="738F98"/>
      </a:accent6>
      <a:hlink>
        <a:srgbClr val="FFCC66"/>
      </a:hlink>
      <a:folHlink>
        <a:srgbClr val="E9DCB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E1E2DE"/>
        </a:lt1>
        <a:dk2>
          <a:srgbClr val="43433B"/>
        </a:dk2>
        <a:lt2>
          <a:srgbClr val="777777"/>
        </a:lt2>
        <a:accent1>
          <a:srgbClr val="909082"/>
        </a:accent1>
        <a:accent2>
          <a:srgbClr val="809EA8"/>
        </a:accent2>
        <a:accent3>
          <a:srgbClr val="EEEEEC"/>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EEEFED"/>
        </a:lt1>
        <a:dk2>
          <a:srgbClr val="43433B"/>
        </a:dk2>
        <a:lt2>
          <a:srgbClr val="777777"/>
        </a:lt2>
        <a:accent1>
          <a:srgbClr val="909082"/>
        </a:accent1>
        <a:accent2>
          <a:srgbClr val="809EA8"/>
        </a:accent2>
        <a:accent3>
          <a:srgbClr val="F5F6F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EEEFED"/>
        </a:lt1>
        <a:dk2>
          <a:srgbClr val="FFFFFF"/>
        </a:dk2>
        <a:lt2>
          <a:srgbClr val="777777"/>
        </a:lt2>
        <a:accent1>
          <a:srgbClr val="909082"/>
        </a:accent1>
        <a:accent2>
          <a:srgbClr val="809EA8"/>
        </a:accent2>
        <a:accent3>
          <a:srgbClr val="F5F6F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17285</TotalTime>
  <Words>2032</Words>
  <Application>Microsoft Office PowerPoint</Application>
  <PresentationFormat>On-screen Show (4:3)</PresentationFormat>
  <Paragraphs>412</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International Business Institute</vt:lpstr>
      <vt:lpstr>International Strategy</vt:lpstr>
      <vt:lpstr>What is Strategy?</vt:lpstr>
      <vt:lpstr>PowerPoint Presentation</vt:lpstr>
      <vt:lpstr>Creating and Appropriating Value</vt:lpstr>
      <vt:lpstr>Market Imperfections Influencing Price</vt:lpstr>
      <vt:lpstr>Forms of Economic Rent</vt:lpstr>
      <vt:lpstr>Creating Value to Increase WTP</vt:lpstr>
      <vt:lpstr>Bargaining Power to Capture Value</vt:lpstr>
      <vt:lpstr>Bargaining Power to Capture Value</vt:lpstr>
      <vt:lpstr>Strategy in a Global Context</vt:lpstr>
      <vt:lpstr>A Truly Global Economy</vt:lpstr>
      <vt:lpstr>A Truly Global Economy</vt:lpstr>
      <vt:lpstr>Four Questions of Global Strategic Management</vt:lpstr>
      <vt:lpstr>Motivations for Globalization</vt:lpstr>
      <vt:lpstr>Global Challenges</vt:lpstr>
      <vt:lpstr>The Usual Suspects</vt:lpstr>
      <vt:lpstr>Walmart Enters Germany</vt:lpstr>
      <vt:lpstr>Wal-Mart Activity System</vt:lpstr>
      <vt:lpstr>PowerPoint Presentation</vt:lpstr>
      <vt:lpstr>PowerPoint Presentation</vt:lpstr>
      <vt:lpstr>PowerPoint Presentation</vt:lpstr>
      <vt:lpstr>PowerPoint Presentation</vt:lpstr>
      <vt:lpstr>PowerPoint Presentation</vt:lpstr>
      <vt:lpstr>The Chinese Price Advantage</vt:lpstr>
      <vt:lpstr>Limitations on Transferability</vt:lpstr>
      <vt:lpstr>Institutional Infrastructure</vt:lpstr>
      <vt:lpstr>Markets Fail When Exchanges Don’t Occur</vt:lpstr>
      <vt:lpstr>Market Failures: Institutional voids</vt:lpstr>
      <vt:lpstr>Transaction Costs: information asymmetry</vt:lpstr>
      <vt:lpstr>Transaction Costs:  Contracting costs</vt:lpstr>
      <vt:lpstr>Transaction Costs:  Lack of public goods</vt:lpstr>
      <vt:lpstr>PowerPoint Presentation</vt:lpstr>
      <vt:lpstr>Overcoming Market Failure</vt:lpstr>
      <vt:lpstr>Overcoming Market Failure</vt:lpstr>
      <vt:lpstr>Overcoming Market Failure</vt:lpstr>
      <vt:lpstr>Tata Board Interlocks Among Directors</vt:lpstr>
      <vt:lpstr>Tata Group Holdings, 1997</vt:lpstr>
      <vt:lpstr>Nature of Business Groups</vt:lpstr>
      <vt:lpstr>Development of Intermediation</vt:lpstr>
      <vt:lpstr>Managing Multinational</vt:lpstr>
      <vt:lpstr>Economic Demands to be Competitive</vt:lpstr>
      <vt:lpstr>Political Demands to be Responsive</vt:lpstr>
      <vt:lpstr>Summary</vt:lpstr>
      <vt:lpstr>Summary</vt:lpstr>
      <vt:lpstr>Global Strategic Management</vt:lpstr>
    </vt:vector>
  </TitlesOfParts>
  <Company>GDHA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GDHA</dc:creator>
  <cp:lastModifiedBy>Wiseman, Robert</cp:lastModifiedBy>
  <cp:revision>128</cp:revision>
  <dcterms:created xsi:type="dcterms:W3CDTF">2004-08-12T18:32:44Z</dcterms:created>
  <dcterms:modified xsi:type="dcterms:W3CDTF">2011-06-06T20:48:28Z</dcterms:modified>
</cp:coreProperties>
</file>