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432" r:id="rId2"/>
    <p:sldId id="312" r:id="rId3"/>
    <p:sldId id="358" r:id="rId4"/>
    <p:sldId id="416" r:id="rId5"/>
    <p:sldId id="441" r:id="rId6"/>
    <p:sldId id="439" r:id="rId7"/>
    <p:sldId id="442" r:id="rId8"/>
    <p:sldId id="443" r:id="rId9"/>
    <p:sldId id="444" r:id="rId10"/>
    <p:sldId id="445" r:id="rId11"/>
    <p:sldId id="446" r:id="rId12"/>
    <p:sldId id="447" r:id="rId13"/>
    <p:sldId id="448" r:id="rId14"/>
    <p:sldId id="449" r:id="rId15"/>
    <p:sldId id="450" r:id="rId16"/>
    <p:sldId id="451" r:id="rId17"/>
    <p:sldId id="452" r:id="rId18"/>
    <p:sldId id="453" r:id="rId19"/>
    <p:sldId id="428" r:id="rId20"/>
    <p:sldId id="437" r:id="rId21"/>
    <p:sldId id="410" r:id="rId22"/>
    <p:sldId id="409" r:id="rId23"/>
    <p:sldId id="411" r:id="rId24"/>
    <p:sldId id="412" r:id="rId25"/>
    <p:sldId id="431" r:id="rId26"/>
    <p:sldId id="414" r:id="rId27"/>
    <p:sldId id="429" r:id="rId28"/>
    <p:sldId id="390" r:id="rId29"/>
    <p:sldId id="391" r:id="rId30"/>
    <p:sldId id="392" r:id="rId31"/>
    <p:sldId id="322" r:id="rId32"/>
    <p:sldId id="323" r:id="rId33"/>
    <p:sldId id="324" r:id="rId34"/>
    <p:sldId id="325" r:id="rId35"/>
    <p:sldId id="326" r:id="rId36"/>
    <p:sldId id="327" r:id="rId37"/>
    <p:sldId id="328" r:id="rId38"/>
    <p:sldId id="394" r:id="rId39"/>
    <p:sldId id="393" r:id="rId40"/>
    <p:sldId id="438" r:id="rId41"/>
  </p:sldIdLst>
  <p:sldSz cx="9144000" cy="6858000" type="screen4x3"/>
  <p:notesSz cx="7315200" cy="9601200"/>
  <p:defaultTextStyle>
    <a:defPPr>
      <a:defRPr lang="en-US"/>
    </a:defPPr>
    <a:lvl1pPr algn="ctr" rtl="0" fontAlgn="base">
      <a:spcBef>
        <a:spcPct val="0"/>
      </a:spcBef>
      <a:spcAft>
        <a:spcPct val="0"/>
      </a:spcAft>
      <a:defRPr sz="3200" kern="1200">
        <a:solidFill>
          <a:schemeClr val="hlink"/>
        </a:solidFill>
        <a:latin typeface="Times New Roman" pitchFamily="18" charset="0"/>
        <a:ea typeface="+mn-ea"/>
        <a:cs typeface="+mn-cs"/>
      </a:defRPr>
    </a:lvl1pPr>
    <a:lvl2pPr marL="457200" algn="ctr" rtl="0" fontAlgn="base">
      <a:spcBef>
        <a:spcPct val="0"/>
      </a:spcBef>
      <a:spcAft>
        <a:spcPct val="0"/>
      </a:spcAft>
      <a:defRPr sz="3200" kern="1200">
        <a:solidFill>
          <a:schemeClr val="hlink"/>
        </a:solidFill>
        <a:latin typeface="Times New Roman" pitchFamily="18" charset="0"/>
        <a:ea typeface="+mn-ea"/>
        <a:cs typeface="+mn-cs"/>
      </a:defRPr>
    </a:lvl2pPr>
    <a:lvl3pPr marL="914400" algn="ctr" rtl="0" fontAlgn="base">
      <a:spcBef>
        <a:spcPct val="0"/>
      </a:spcBef>
      <a:spcAft>
        <a:spcPct val="0"/>
      </a:spcAft>
      <a:defRPr sz="3200" kern="1200">
        <a:solidFill>
          <a:schemeClr val="hlink"/>
        </a:solidFill>
        <a:latin typeface="Times New Roman" pitchFamily="18" charset="0"/>
        <a:ea typeface="+mn-ea"/>
        <a:cs typeface="+mn-cs"/>
      </a:defRPr>
    </a:lvl3pPr>
    <a:lvl4pPr marL="1371600" algn="ctr" rtl="0" fontAlgn="base">
      <a:spcBef>
        <a:spcPct val="0"/>
      </a:spcBef>
      <a:spcAft>
        <a:spcPct val="0"/>
      </a:spcAft>
      <a:defRPr sz="3200" kern="1200">
        <a:solidFill>
          <a:schemeClr val="hlink"/>
        </a:solidFill>
        <a:latin typeface="Times New Roman" pitchFamily="18" charset="0"/>
        <a:ea typeface="+mn-ea"/>
        <a:cs typeface="+mn-cs"/>
      </a:defRPr>
    </a:lvl4pPr>
    <a:lvl5pPr marL="1828800" algn="ctr" rtl="0" fontAlgn="base">
      <a:spcBef>
        <a:spcPct val="0"/>
      </a:spcBef>
      <a:spcAft>
        <a:spcPct val="0"/>
      </a:spcAft>
      <a:defRPr sz="3200" kern="1200">
        <a:solidFill>
          <a:schemeClr val="hlink"/>
        </a:solidFill>
        <a:latin typeface="Times New Roman" pitchFamily="18" charset="0"/>
        <a:ea typeface="+mn-ea"/>
        <a:cs typeface="+mn-cs"/>
      </a:defRPr>
    </a:lvl5pPr>
    <a:lvl6pPr marL="2286000" algn="l" defTabSz="914400" rtl="0" eaLnBrk="1" latinLnBrk="0" hangingPunct="1">
      <a:defRPr sz="3200" kern="1200">
        <a:solidFill>
          <a:schemeClr val="hlink"/>
        </a:solidFill>
        <a:latin typeface="Times New Roman" pitchFamily="18" charset="0"/>
        <a:ea typeface="+mn-ea"/>
        <a:cs typeface="+mn-cs"/>
      </a:defRPr>
    </a:lvl6pPr>
    <a:lvl7pPr marL="2743200" algn="l" defTabSz="914400" rtl="0" eaLnBrk="1" latinLnBrk="0" hangingPunct="1">
      <a:defRPr sz="3200" kern="1200">
        <a:solidFill>
          <a:schemeClr val="hlink"/>
        </a:solidFill>
        <a:latin typeface="Times New Roman" pitchFamily="18" charset="0"/>
        <a:ea typeface="+mn-ea"/>
        <a:cs typeface="+mn-cs"/>
      </a:defRPr>
    </a:lvl7pPr>
    <a:lvl8pPr marL="3200400" algn="l" defTabSz="914400" rtl="0" eaLnBrk="1" latinLnBrk="0" hangingPunct="1">
      <a:defRPr sz="3200" kern="1200">
        <a:solidFill>
          <a:schemeClr val="hlink"/>
        </a:solidFill>
        <a:latin typeface="Times New Roman" pitchFamily="18" charset="0"/>
        <a:ea typeface="+mn-ea"/>
        <a:cs typeface="+mn-cs"/>
      </a:defRPr>
    </a:lvl8pPr>
    <a:lvl9pPr marL="3657600" algn="l" defTabSz="914400" rtl="0" eaLnBrk="1" latinLnBrk="0" hangingPunct="1">
      <a:defRPr sz="3200" kern="1200">
        <a:solidFill>
          <a:schemeClr val="hlink"/>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000E9E"/>
    <a:srgbClr val="DC0000"/>
    <a:srgbClr val="C20000"/>
    <a:srgbClr val="4B76FB"/>
    <a:srgbClr val="0537D1"/>
    <a:srgbClr val="06FA0B"/>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64190" autoAdjust="0"/>
  </p:normalViewPr>
  <p:slideViewPr>
    <p:cSldViewPr>
      <p:cViewPr>
        <p:scale>
          <a:sx n="100" d="100"/>
          <a:sy n="100" d="100"/>
        </p:scale>
        <p:origin x="-708" y="-4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100" d="100"/>
        <a:sy n="100" d="100"/>
      </p:scale>
      <p:origin x="0" y="0"/>
    </p:cViewPr>
  </p:sorterViewPr>
  <p:notesViewPr>
    <p:cSldViewPr>
      <p:cViewPr>
        <p:scale>
          <a:sx n="85" d="100"/>
          <a:sy n="85" d="100"/>
        </p:scale>
        <p:origin x="-3660" y="-336"/>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slide" Target="slides/slide39.xml"/><Relationship Id="rId5" Type="http://schemas.openxmlformats.org/officeDocument/2006/relationships/slide" Target="slides/slide25.xml"/><Relationship Id="rId4" Type="http://schemas.openxmlformats.org/officeDocument/2006/relationships/slide" Target="slides/slide2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4613" y="339725"/>
            <a:ext cx="7158037"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810" tIns="47064" rIns="95810" bIns="47064" anchor="ctr">
            <a:spAutoFit/>
          </a:bodyPr>
          <a:lstStyle/>
          <a:p>
            <a:pPr defTabSz="968375" eaLnBrk="0" hangingPunct="0"/>
            <a:r>
              <a:rPr lang="en-US" sz="1400" b="1">
                <a:solidFill>
                  <a:srgbClr val="33CC33"/>
                </a:solidFill>
              </a:rPr>
              <a:t>MSU CIBER - International Business Institute</a:t>
            </a:r>
            <a:r>
              <a:rPr lang="en-US" sz="1400" i="1">
                <a:solidFill>
                  <a:srgbClr val="33CC33"/>
                </a:solidFill>
              </a:rPr>
              <a:t> </a:t>
            </a:r>
          </a:p>
        </p:txBody>
      </p:sp>
    </p:spTree>
    <p:extLst>
      <p:ext uri="{BB962C8B-B14F-4D97-AF65-F5344CB8AC3E}">
        <p14:creationId xmlns:p14="http://schemas.microsoft.com/office/powerpoint/2010/main" val="3902443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266825" y="727075"/>
            <a:ext cx="4781550" cy="35861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976313" y="4560888"/>
            <a:ext cx="536257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810" tIns="47064" rIns="95810" bIns="47064"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984307257"/>
      </p:ext>
    </p:extLst>
  </p:cSld>
  <p:clrMap bg1="lt1" tx1="dk1" bg2="lt2" tx2="dk2" accent1="accent1" accent2="accent2" accent3="accent3" accent4="accent4" accent5="accent5" accent6="accent6" hlink="hlink" folHlink="folHlink"/>
  <p:notesStyle>
    <a:lvl1pPr marL="228600" indent="-228600" algn="l" rtl="0" fontAlgn="base">
      <a:spcBef>
        <a:spcPct val="30000"/>
      </a:spcBef>
      <a:spcAft>
        <a:spcPct val="0"/>
      </a:spcAft>
      <a:defRPr sz="1400" kern="1200">
        <a:solidFill>
          <a:schemeClr val="tx1"/>
        </a:solidFill>
        <a:latin typeface="Times New Roman" pitchFamily="18" charset="0"/>
        <a:ea typeface="+mn-ea"/>
        <a:cs typeface="+mn-cs"/>
      </a:defRPr>
    </a:lvl1pPr>
    <a:lvl2pPr marL="571500" indent="-228600" algn="l" rtl="0" fontAlgn="base">
      <a:spcBef>
        <a:spcPct val="30000"/>
      </a:spcBef>
      <a:spcAft>
        <a:spcPct val="0"/>
      </a:spcAft>
      <a:defRPr sz="1400" kern="1200">
        <a:solidFill>
          <a:schemeClr val="tx1"/>
        </a:solidFill>
        <a:latin typeface="Times New Roman" pitchFamily="18" charset="0"/>
        <a:ea typeface="+mn-ea"/>
        <a:cs typeface="+mn-cs"/>
      </a:defRPr>
    </a:lvl2pPr>
    <a:lvl3pPr marL="857250" indent="-171450" algn="l" rtl="0" fontAlgn="base">
      <a:spcBef>
        <a:spcPct val="30000"/>
      </a:spcBef>
      <a:spcAft>
        <a:spcPct val="0"/>
      </a:spcAft>
      <a:defRPr sz="1200" kern="1200">
        <a:solidFill>
          <a:schemeClr val="tx1"/>
        </a:solidFill>
        <a:latin typeface="Times New Roman" pitchFamily="18" charset="0"/>
        <a:ea typeface="+mn-ea"/>
        <a:cs typeface="+mn-cs"/>
      </a:defRPr>
    </a:lvl3pPr>
    <a:lvl4pPr marL="1143000" indent="-171450" algn="l" rtl="0" fontAlgn="base">
      <a:spcBef>
        <a:spcPct val="30000"/>
      </a:spcBef>
      <a:spcAft>
        <a:spcPct val="0"/>
      </a:spcAft>
      <a:defRPr sz="1200" kern="1200">
        <a:solidFill>
          <a:schemeClr val="tx1"/>
        </a:solidFill>
        <a:latin typeface="Times New Roman" pitchFamily="18" charset="0"/>
        <a:ea typeface="+mn-ea"/>
        <a:cs typeface="+mn-cs"/>
      </a:defRPr>
    </a:lvl4pPr>
    <a:lvl5pPr marL="1428750" indent="-17145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Rot="1" noChangeAspect="1" noChangeArrowheads="1" noTextEdit="1"/>
          </p:cNvSpPr>
          <p:nvPr>
            <p:ph type="sldImg"/>
          </p:nvPr>
        </p:nvSpPr>
        <p:spPr>
          <a:xfrm>
            <a:off x="1258888" y="720725"/>
            <a:ext cx="4800600" cy="3600450"/>
          </a:xfrm>
          <a:ln/>
        </p:spPr>
      </p:sp>
      <p:sp>
        <p:nvSpPr>
          <p:cNvPr id="411651" name="Rectangle 3"/>
          <p:cNvSpPr>
            <a:spLocks noGrp="1" noChangeArrowheads="1"/>
          </p:cNvSpPr>
          <p:nvPr>
            <p:ph type="body" idx="1"/>
          </p:nvPr>
        </p:nvSpPr>
        <p:spPr>
          <a:xfrm>
            <a:off x="731838" y="4560888"/>
            <a:ext cx="5851525" cy="4319587"/>
          </a:xfrm>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Rot="1" noChangeAspect="1" noChangeArrowheads="1" noTextEdit="1"/>
          </p:cNvSpPr>
          <p:nvPr>
            <p:ph type="sldImg"/>
          </p:nvPr>
        </p:nvSpPr>
        <p:spPr>
          <a:xfrm>
            <a:off x="1266825" y="727075"/>
            <a:ext cx="4781550" cy="3586163"/>
          </a:xfrm>
          <a:ln cap="flat"/>
        </p:spPr>
      </p:sp>
      <p:sp>
        <p:nvSpPr>
          <p:cNvPr id="12291" name="Rectangle 4"/>
          <p:cNvSpPr>
            <a:spLocks noChangeArrowheads="1"/>
          </p:cNvSpPr>
          <p:nvPr/>
        </p:nvSpPr>
        <p:spPr bwMode="auto">
          <a:xfrm>
            <a:off x="990600" y="4572000"/>
            <a:ext cx="5367338" cy="432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434" tIns="46717" rIns="93434" bIns="46717"/>
          <a:lstStyle/>
          <a:p>
            <a:pPr marL="114300" indent="-114300" algn="l" defTabSz="882650">
              <a:spcBef>
                <a:spcPct val="30000"/>
              </a:spcBef>
              <a:buFontTx/>
              <a:buChar char="•"/>
            </a:pPr>
            <a:r>
              <a:rPr lang="en-US" sz="1400" dirty="0">
                <a:solidFill>
                  <a:schemeClr val="tx1"/>
                </a:solidFill>
              </a:rPr>
              <a:t>Here are some alternatives for making the game more interesting:</a:t>
            </a:r>
            <a:endParaRPr lang="en-US" sz="300" dirty="0">
              <a:solidFill>
                <a:schemeClr val="tx1"/>
              </a:solidFill>
            </a:endParaRPr>
          </a:p>
          <a:p>
            <a:pPr marL="401638" lvl="1" indent="-173038" algn="l" defTabSz="882650">
              <a:spcBef>
                <a:spcPct val="30000"/>
              </a:spcBef>
            </a:pPr>
            <a:endParaRPr lang="en-US" sz="400" dirty="0">
              <a:solidFill>
                <a:schemeClr val="tx1"/>
              </a:solidFill>
            </a:endParaRPr>
          </a:p>
          <a:p>
            <a:pPr marL="401638" lvl="1" indent="-173038" algn="l" defTabSz="882650">
              <a:spcBef>
                <a:spcPct val="30000"/>
              </a:spcBef>
              <a:buFontTx/>
              <a:buChar char="–"/>
            </a:pPr>
            <a:r>
              <a:rPr lang="en-US" sz="1200" dirty="0">
                <a:solidFill>
                  <a:schemeClr val="tx1"/>
                </a:solidFill>
              </a:rPr>
              <a:t>Students are often uncertain of what to do at the start of the game. To get things rolling, I often jump in and make a few trades myself. The more aggressive students quickly follow this example. The rest of your time during the game can be spent answering students’ questions. </a:t>
            </a:r>
            <a:endParaRPr lang="en-US" sz="300" dirty="0">
              <a:solidFill>
                <a:schemeClr val="tx1"/>
              </a:solidFill>
            </a:endParaRPr>
          </a:p>
          <a:p>
            <a:pPr marL="401638" lvl="1" indent="-173038" algn="l" defTabSz="882650">
              <a:spcBef>
                <a:spcPct val="30000"/>
              </a:spcBef>
            </a:pPr>
            <a:endParaRPr lang="en-US" sz="300" dirty="0">
              <a:solidFill>
                <a:schemeClr val="tx1"/>
              </a:solidFill>
            </a:endParaRPr>
          </a:p>
          <a:p>
            <a:pPr marL="401638" lvl="1" indent="-173038" algn="l" defTabSz="882650">
              <a:spcBef>
                <a:spcPct val="30000"/>
              </a:spcBef>
              <a:buFontTx/>
              <a:buChar char="–"/>
            </a:pPr>
            <a:r>
              <a:rPr lang="en-US" sz="1200" dirty="0">
                <a:solidFill>
                  <a:schemeClr val="tx1"/>
                </a:solidFill>
              </a:rPr>
              <a:t>In large classes, try separating the class into Eastern and Western markets. Let the markets trade independently for a time. About halfway through the game, confer “world-speak” on some of the more successful traders so that they can trade in either market. Cross-market arbitrage usually yields bigger profits than arbitrage between the banks in a single market. This can be brought out in the post-game analysis. </a:t>
            </a:r>
            <a:endParaRPr lang="en-US" sz="300" dirty="0">
              <a:solidFill>
                <a:schemeClr val="tx1"/>
              </a:solidFill>
            </a:endParaRPr>
          </a:p>
          <a:p>
            <a:pPr marL="401638" lvl="1" indent="-173038" algn="l" defTabSz="882650">
              <a:spcBef>
                <a:spcPct val="30000"/>
              </a:spcBef>
            </a:pPr>
            <a:endParaRPr lang="en-US" sz="300" dirty="0">
              <a:solidFill>
                <a:schemeClr val="tx1"/>
              </a:solidFill>
            </a:endParaRPr>
          </a:p>
          <a:p>
            <a:pPr marL="401638" lvl="1" indent="-173038" algn="l" defTabSz="882650">
              <a:spcBef>
                <a:spcPct val="30000"/>
              </a:spcBef>
              <a:buFontTx/>
              <a:buChar char="–"/>
            </a:pPr>
            <a:r>
              <a:rPr lang="en-US" sz="1200" dirty="0">
                <a:solidFill>
                  <a:schemeClr val="tx1"/>
                </a:solidFill>
              </a:rPr>
              <a:t>If dealers refuse to move their prices so that arbitrage is not possible, quietly identify one of the banks as the Malaysian central bank. Have this bank “defend its currency” with artificially high bid and offer quotes. This central bank will eventually run out of foreign exchange reserves as traders sell </a:t>
            </a:r>
            <a:r>
              <a:rPr lang="en-US" sz="1200" dirty="0" smtClean="0">
                <a:solidFill>
                  <a:schemeClr val="tx1"/>
                </a:solidFill>
              </a:rPr>
              <a:t>euros to </a:t>
            </a:r>
            <a:r>
              <a:rPr lang="en-US" sz="1200" dirty="0">
                <a:solidFill>
                  <a:schemeClr val="tx1"/>
                </a:solidFill>
              </a:rPr>
              <a:t>the bank at the inflated price (and the bank is forced to buy </a:t>
            </a:r>
            <a:r>
              <a:rPr lang="en-US" sz="1200" dirty="0" smtClean="0">
                <a:solidFill>
                  <a:schemeClr val="tx1"/>
                </a:solidFill>
              </a:rPr>
              <a:t>euros with </a:t>
            </a:r>
            <a:r>
              <a:rPr lang="en-US" sz="1200" dirty="0">
                <a:solidFill>
                  <a:schemeClr val="tx1"/>
                </a:solidFill>
              </a:rPr>
              <a:t>its </a:t>
            </a:r>
            <a:r>
              <a:rPr lang="en-US" sz="1200" dirty="0" smtClean="0">
                <a:solidFill>
                  <a:schemeClr val="tx1"/>
                </a:solidFill>
              </a:rPr>
              <a:t>non-euro </a:t>
            </a:r>
            <a:r>
              <a:rPr lang="en-US" sz="1200" dirty="0" err="1" smtClean="0">
                <a:solidFill>
                  <a:schemeClr val="tx1"/>
                </a:solidFill>
              </a:rPr>
              <a:t>fx</a:t>
            </a:r>
            <a:r>
              <a:rPr lang="en-US" sz="1200" dirty="0" smtClean="0">
                <a:solidFill>
                  <a:schemeClr val="tx1"/>
                </a:solidFill>
              </a:rPr>
              <a:t> </a:t>
            </a:r>
            <a:r>
              <a:rPr lang="en-US" sz="1200" dirty="0">
                <a:solidFill>
                  <a:schemeClr val="tx1"/>
                </a:solidFill>
              </a:rPr>
              <a:t>reserves). The speed with which this happens can be analyzed after the game.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974725" y="4560888"/>
            <a:ext cx="5367338"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434" rIns="93434"/>
          <a:lstStyle/>
          <a:p>
            <a:pPr marL="114300" indent="-114300" defTabSz="882650" eaLnBrk="1" hangingPunct="1"/>
            <a:r>
              <a:rPr lang="en-US" sz="1600" smtClean="0"/>
              <a:t>The small bid-ask spread ensures at least some arbitrage opportunities for the traders in the game. </a:t>
            </a:r>
            <a:endParaRPr lang="en-US" smtClean="0"/>
          </a:p>
        </p:txBody>
      </p:sp>
      <p:sp>
        <p:nvSpPr>
          <p:cNvPr id="13315" name="Rectangle 3"/>
          <p:cNvSpPr>
            <a:spLocks noGrp="1" noRot="1" noChangeAspect="1" noChangeArrowheads="1" noTextEdit="1"/>
          </p:cNvSpPr>
          <p:nvPr>
            <p:ph type="sldImg"/>
          </p:nvPr>
        </p:nvSpPr>
        <p:spPr>
          <a:xfrm>
            <a:off x="1266825" y="727075"/>
            <a:ext cx="4781550" cy="3586163"/>
          </a:xfrm>
          <a:noFill/>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1266825" y="727075"/>
            <a:ext cx="4781550" cy="3586163"/>
          </a:xfrm>
          <a:ln cap="flat"/>
        </p:spPr>
      </p:sp>
      <p:sp>
        <p:nvSpPr>
          <p:cNvPr id="14339" name="Rectangle 3"/>
          <p:cNvSpPr>
            <a:spLocks noGrp="1" noChangeArrowheads="1"/>
          </p:cNvSpPr>
          <p:nvPr>
            <p:ph type="body" idx="1"/>
          </p:nvPr>
        </p:nvSpPr>
        <p:spPr>
          <a:xfrm>
            <a:off x="974725" y="4560888"/>
            <a:ext cx="5367338" cy="4321175"/>
          </a:xfrm>
          <a:noFill/>
        </p:spPr>
        <p:txBody>
          <a:bodyPr lIns="93434" rIns="93434"/>
          <a:lstStyle/>
          <a:p>
            <a:pPr marL="223838" indent="-223838" defTabSz="882650" eaLnBrk="1" hangingPunct="1"/>
            <a:r>
              <a:rPr lang="en-US" dirty="0" smtClean="0"/>
              <a:t>I introduce this series of slides (“arbitrage profit in the </a:t>
            </a:r>
            <a:r>
              <a:rPr lang="en-US" dirty="0" err="1" smtClean="0"/>
              <a:t>fx</a:t>
            </a:r>
            <a:r>
              <a:rPr lang="en-US" dirty="0" smtClean="0"/>
              <a:t> market) before playing the foreign exchange game so that students understand their objective (buy low and sell high). </a:t>
            </a:r>
          </a:p>
          <a:p>
            <a:pPr marL="223838" indent="-223838" defTabSz="882650" eaLnBrk="1" hangingPunct="1"/>
            <a:r>
              <a:rPr lang="en-US" dirty="0" smtClean="0"/>
              <a:t>This ultimately helps students’ understanding of the international parity conditions in Chapter 4, the operation of currency and equity markets in Chapters 18-20, and the pricing of derivative instruments in Chapters 5-7. </a:t>
            </a:r>
          </a:p>
          <a:p>
            <a:pPr marL="223838" indent="-223838" defTabSz="882650" eaLnBrk="1" hangingPunct="1"/>
            <a:r>
              <a:rPr lang="en-US" dirty="0" smtClean="0"/>
              <a:t>Note that the bid-ask spread is a reflection of operational efficiency in the </a:t>
            </a:r>
            <a:r>
              <a:rPr lang="en-US" dirty="0" err="1" smtClean="0"/>
              <a:t>fx</a:t>
            </a:r>
            <a:r>
              <a:rPr lang="en-US" dirty="0" smtClean="0"/>
              <a:t> market. Both speculation and arbitrage of price discrepancies serve to promote informational efficiency.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1266825" y="727075"/>
            <a:ext cx="4781550" cy="3586163"/>
          </a:xfrm>
          <a:ln cap="flat"/>
        </p:spPr>
      </p:sp>
      <p:sp>
        <p:nvSpPr>
          <p:cNvPr id="15363" name="Rectangle 3"/>
          <p:cNvSpPr>
            <a:spLocks noGrp="1" noChangeArrowheads="1"/>
          </p:cNvSpPr>
          <p:nvPr>
            <p:ph type="body" idx="1"/>
          </p:nvPr>
        </p:nvSpPr>
        <p:spPr>
          <a:xfrm>
            <a:off x="974725" y="4560888"/>
            <a:ext cx="5367338" cy="4321175"/>
          </a:xfrm>
          <a:noFill/>
        </p:spPr>
        <p:txBody>
          <a:bodyPr lIns="93434" rIns="93434"/>
          <a:lstStyle/>
          <a:p>
            <a:pPr marL="223838" indent="-223838" defTabSz="882650" eaLnBrk="1" hangingPunct="1"/>
            <a:r>
              <a:rPr lang="en-US" dirty="0" smtClean="0"/>
              <a:t>This example is designed to illustrate the mechanism of arbitrage and its effect on market prices. </a:t>
            </a:r>
          </a:p>
          <a:p>
            <a:pPr marL="561975" lvl="1" indent="-223838" defTabSz="882650" eaLnBrk="1" hangingPunct="1"/>
            <a:r>
              <a:rPr lang="en-US" dirty="0" smtClean="0"/>
              <a:t>With daily volume of over $4 trillion in the most recent (April 2010) survey by the </a:t>
            </a:r>
            <a:r>
              <a:rPr lang="en-US" i="1" dirty="0" smtClean="0"/>
              <a:t>Bank for International Settlements</a:t>
            </a:r>
            <a:r>
              <a:rPr lang="en-US" dirty="0" smtClean="0"/>
              <a:t>, this type of arbitrage simply does not exist in the interbank </a:t>
            </a:r>
            <a:r>
              <a:rPr lang="en-US" dirty="0" err="1" smtClean="0"/>
              <a:t>fx</a:t>
            </a:r>
            <a:r>
              <a:rPr lang="en-US" dirty="0" smtClean="0"/>
              <a:t> markets. </a:t>
            </a:r>
          </a:p>
          <a:p>
            <a:pPr marL="561975" lvl="1" indent="-223838" defTabSz="882650" eaLnBrk="1" hangingPunct="1"/>
            <a:r>
              <a:rPr lang="en-US" dirty="0" smtClean="0"/>
              <a:t>Opportunities that do exist are usually speculative in nature. </a:t>
            </a:r>
          </a:p>
          <a:p>
            <a:pPr marL="223838" indent="-223838" defTabSz="882650" eaLnBrk="1" hangingPunct="1"/>
            <a:endParaRPr lang="en-US" dirty="0" smtClean="0"/>
          </a:p>
          <a:p>
            <a:pPr marL="223838" indent="-223838" defTabSz="882650" eaLnBrk="1" hangingPunct="1"/>
            <a:r>
              <a:rPr lang="en-US" dirty="0" smtClean="0"/>
              <a:t>A digression on arbitrage</a:t>
            </a:r>
          </a:p>
          <a:p>
            <a:pPr marL="561975" lvl="1" indent="-223838" defTabSz="882650" eaLnBrk="1" hangingPunct="1"/>
            <a:r>
              <a:rPr lang="en-US" dirty="0" smtClean="0"/>
              <a:t>“Pure” or “riskless” arbitrage is defined as the simultaneous purchase and sale of the same or equivalent security in order to ensure a profit with no net investment or risk.</a:t>
            </a:r>
          </a:p>
          <a:p>
            <a:pPr marL="841375" lvl="2" indent="-165100" defTabSz="882650" eaLnBrk="1" hangingPunct="1"/>
            <a:r>
              <a:rPr lang="en-US" dirty="0" smtClean="0"/>
              <a:t>e.g. Covered interest parity </a:t>
            </a:r>
            <a:r>
              <a:rPr lang="en-US" dirty="0" err="1" smtClean="0"/>
              <a:t>Ftd</a:t>
            </a:r>
            <a:r>
              <a:rPr lang="en-US" dirty="0" smtClean="0"/>
              <a:t>/f = S0d/f [(1+iFd)/(1+iFf)]t always holds for riskless assets traded in liquid markets.  </a:t>
            </a:r>
          </a:p>
          <a:p>
            <a:pPr marL="561975" lvl="1" indent="-223838" defTabSz="882650" eaLnBrk="1" hangingPunct="1"/>
            <a:r>
              <a:rPr lang="en-US" dirty="0" smtClean="0"/>
              <a:t>“Arbitrage-in-expectations” refers to a situation in which investors will bring asset prices back into line with the returns expected or predicted by a particular model.</a:t>
            </a:r>
          </a:p>
          <a:p>
            <a:pPr marL="841375" lvl="2" indent="-165100" defTabSz="882650" eaLnBrk="1" hangingPunct="1"/>
            <a:r>
              <a:rPr lang="en-US" dirty="0" smtClean="0"/>
              <a:t>e.g. Covered interest parity </a:t>
            </a:r>
            <a:r>
              <a:rPr lang="en-US" dirty="0" err="1" smtClean="0"/>
              <a:t>Ftd</a:t>
            </a:r>
            <a:r>
              <a:rPr lang="en-US" dirty="0" smtClean="0"/>
              <a:t>/f = S0d/f [(1+id)/(1+if)]t may not hold exactly for a risky asset, but may hold “in expectation”.</a:t>
            </a:r>
            <a:r>
              <a:rPr lang="en-US" sz="1400" dirty="0" smtClean="0"/>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974725" y="4560888"/>
            <a:ext cx="5367338"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434" rIns="93434"/>
          <a:lstStyle/>
          <a:p>
            <a:pPr marL="112713" indent="-112713" defTabSz="882650" eaLnBrk="1" hangingPunct="1"/>
            <a:r>
              <a:rPr lang="en-US" dirty="0" smtClean="0"/>
              <a:t>Insist students keep cumulative </a:t>
            </a:r>
            <a:r>
              <a:rPr lang="en-US" dirty="0" err="1" smtClean="0"/>
              <a:t>Rg</a:t>
            </a:r>
            <a:r>
              <a:rPr lang="en-US" dirty="0" smtClean="0"/>
              <a:t> &amp; indicate long/short </a:t>
            </a:r>
            <a:r>
              <a:rPr lang="en-US" dirty="0" err="1" smtClean="0"/>
              <a:t>Rg</a:t>
            </a:r>
            <a:r>
              <a:rPr lang="en-US" dirty="0" smtClean="0"/>
              <a:t> contracts.</a:t>
            </a:r>
          </a:p>
          <a:p>
            <a:pPr marL="112713" indent="-112713" defTabSz="882650" eaLnBrk="1" hangingPunct="1"/>
            <a:r>
              <a:rPr lang="en-US" dirty="0" smtClean="0"/>
              <a:t>Don’t bother with a closing transaction. Go right to post-game analysis and let the students’ share their observations and trading experiences. </a:t>
            </a:r>
          </a:p>
          <a:p>
            <a:pPr marL="0" indent="0" defTabSz="882650" eaLnBrk="1" hangingPunct="1">
              <a:spcBef>
                <a:spcPts val="0"/>
              </a:spcBef>
              <a:buNone/>
            </a:pPr>
            <a:endParaRPr lang="en-US" dirty="0" smtClean="0"/>
          </a:p>
          <a:p>
            <a:pPr marL="112713" indent="-112713" defTabSz="882650" eaLnBrk="1" hangingPunct="1">
              <a:spcBef>
                <a:spcPts val="0"/>
              </a:spcBef>
              <a:tabLst>
                <a:tab pos="112713" algn="ctr"/>
              </a:tabLst>
            </a:pPr>
            <a:r>
              <a:rPr lang="en-US" dirty="0" err="1"/>
              <a:t>Euromoney</a:t>
            </a:r>
            <a:r>
              <a:rPr lang="en-US" dirty="0"/>
              <a:t> FX Survey 2012 - </a:t>
            </a:r>
            <a:r>
              <a:rPr lang="en-US" dirty="0" smtClean="0"/>
              <a:t>May 2012</a:t>
            </a:r>
          </a:p>
          <a:p>
            <a:pPr marL="112713" indent="-112713" defTabSz="882650" eaLnBrk="1" hangingPunct="1">
              <a:spcBef>
                <a:spcPts val="0"/>
              </a:spcBef>
              <a:buNone/>
            </a:pPr>
            <a:endParaRPr lang="en-US" dirty="0" smtClean="0"/>
          </a:p>
          <a:p>
            <a:pPr marL="112713" indent="-112713" defTabSz="882650" eaLnBrk="1" hangingPunct="1">
              <a:spcBef>
                <a:spcPts val="0"/>
              </a:spcBef>
              <a:buNone/>
            </a:pPr>
            <a:r>
              <a:rPr lang="en-US" dirty="0"/>
              <a:t>	</a:t>
            </a:r>
            <a:r>
              <a:rPr lang="en-US" dirty="0" smtClean="0"/>
              <a:t>Top </a:t>
            </a:r>
            <a:r>
              <a:rPr lang="en-US" dirty="0"/>
              <a:t>10 traders (% of overall) </a:t>
            </a:r>
          </a:p>
          <a:p>
            <a:pPr marL="0" indent="0" defTabSz="882650" eaLnBrk="1" hangingPunct="1">
              <a:spcBef>
                <a:spcPts val="0"/>
              </a:spcBef>
              <a:buNone/>
            </a:pPr>
            <a:endParaRPr lang="en-US" dirty="0"/>
          </a:p>
          <a:p>
            <a:pPr marL="0" indent="0" defTabSz="882650" eaLnBrk="1" hangingPunct="1">
              <a:spcBef>
                <a:spcPts val="0"/>
              </a:spcBef>
              <a:buNone/>
              <a:tabLst>
                <a:tab pos="461963" algn="ctr"/>
                <a:tab pos="914400" algn="l"/>
                <a:tab pos="3657600" algn="ctr"/>
              </a:tabLst>
            </a:pPr>
            <a:r>
              <a:rPr lang="en-US" dirty="0" smtClean="0"/>
              <a:t>	Rank</a:t>
            </a:r>
            <a:r>
              <a:rPr lang="en-US" dirty="0"/>
              <a:t>	Name	Market share</a:t>
            </a:r>
          </a:p>
          <a:p>
            <a:pPr marL="0" indent="0" defTabSz="882650" eaLnBrk="1" hangingPunct="1">
              <a:spcBef>
                <a:spcPts val="0"/>
              </a:spcBef>
              <a:buNone/>
              <a:tabLst>
                <a:tab pos="461963" algn="ctr"/>
                <a:tab pos="914400" algn="l"/>
                <a:tab pos="3657600" algn="ctr"/>
              </a:tabLst>
            </a:pPr>
            <a:r>
              <a:rPr lang="en-US" dirty="0" smtClean="0"/>
              <a:t>	1</a:t>
            </a:r>
            <a:r>
              <a:rPr lang="en-US" dirty="0"/>
              <a:t>	Deutsche Bank	14.7%</a:t>
            </a:r>
          </a:p>
          <a:p>
            <a:pPr marL="0" indent="0" defTabSz="882650" eaLnBrk="1" hangingPunct="1">
              <a:spcBef>
                <a:spcPts val="0"/>
              </a:spcBef>
              <a:buNone/>
              <a:tabLst>
                <a:tab pos="461963" algn="ctr"/>
                <a:tab pos="914400" algn="l"/>
                <a:tab pos="3657600" algn="ctr"/>
              </a:tabLst>
            </a:pPr>
            <a:r>
              <a:rPr lang="en-US" dirty="0" smtClean="0"/>
              <a:t>	2</a:t>
            </a:r>
            <a:r>
              <a:rPr lang="en-US" dirty="0"/>
              <a:t>	Citi	12.3%</a:t>
            </a:r>
          </a:p>
          <a:p>
            <a:pPr marL="0" indent="0" defTabSz="882650" eaLnBrk="1" hangingPunct="1">
              <a:spcBef>
                <a:spcPts val="0"/>
              </a:spcBef>
              <a:buNone/>
              <a:tabLst>
                <a:tab pos="461963" algn="ctr"/>
                <a:tab pos="914400" algn="l"/>
                <a:tab pos="3657600" algn="ctr"/>
              </a:tabLst>
            </a:pPr>
            <a:r>
              <a:rPr lang="en-US" dirty="0" smtClean="0"/>
              <a:t>	3</a:t>
            </a:r>
            <a:r>
              <a:rPr lang="en-US" dirty="0"/>
              <a:t>	Barclays Investment Bank	11.0%</a:t>
            </a:r>
          </a:p>
          <a:p>
            <a:pPr marL="0" indent="0" defTabSz="882650" eaLnBrk="1" hangingPunct="1">
              <a:spcBef>
                <a:spcPts val="0"/>
              </a:spcBef>
              <a:buNone/>
              <a:tabLst>
                <a:tab pos="461963" algn="ctr"/>
                <a:tab pos="914400" algn="l"/>
                <a:tab pos="3657600" algn="ctr"/>
              </a:tabLst>
            </a:pPr>
            <a:r>
              <a:rPr lang="en-US" dirty="0" smtClean="0"/>
              <a:t>	4</a:t>
            </a:r>
            <a:r>
              <a:rPr lang="en-US" dirty="0"/>
              <a:t>	UBS AG	10.5%</a:t>
            </a:r>
          </a:p>
          <a:p>
            <a:pPr marL="0" indent="0" defTabSz="882650" eaLnBrk="1" hangingPunct="1">
              <a:spcBef>
                <a:spcPts val="0"/>
              </a:spcBef>
              <a:buNone/>
              <a:tabLst>
                <a:tab pos="461963" algn="ctr"/>
                <a:tab pos="914400" algn="l"/>
                <a:tab pos="3657600" algn="ctr"/>
              </a:tabLst>
            </a:pPr>
            <a:r>
              <a:rPr lang="en-US" dirty="0" smtClean="0"/>
              <a:t>	5</a:t>
            </a:r>
            <a:r>
              <a:rPr lang="en-US" dirty="0"/>
              <a:t>	HSBC	6.7%</a:t>
            </a:r>
          </a:p>
          <a:p>
            <a:pPr marL="0" indent="0" defTabSz="882650" eaLnBrk="1" hangingPunct="1">
              <a:spcBef>
                <a:spcPts val="0"/>
              </a:spcBef>
              <a:buNone/>
              <a:tabLst>
                <a:tab pos="461963" algn="ctr"/>
                <a:tab pos="914400" algn="l"/>
                <a:tab pos="3657600" algn="ctr"/>
              </a:tabLst>
            </a:pPr>
            <a:r>
              <a:rPr lang="en-US" dirty="0" smtClean="0"/>
              <a:t>	6</a:t>
            </a:r>
            <a:r>
              <a:rPr lang="en-US" dirty="0"/>
              <a:t>	JPMorgan	6.6%</a:t>
            </a:r>
          </a:p>
          <a:p>
            <a:pPr marL="0" indent="0" defTabSz="882650" eaLnBrk="1" hangingPunct="1">
              <a:spcBef>
                <a:spcPts val="0"/>
              </a:spcBef>
              <a:buNone/>
              <a:tabLst>
                <a:tab pos="461963" algn="ctr"/>
                <a:tab pos="914400" algn="l"/>
                <a:tab pos="3657600" algn="ctr"/>
              </a:tabLst>
            </a:pPr>
            <a:r>
              <a:rPr lang="en-US" dirty="0" smtClean="0"/>
              <a:t>	7</a:t>
            </a:r>
            <a:r>
              <a:rPr lang="en-US" dirty="0"/>
              <a:t>	Royal Bank of Scotland	5.9%</a:t>
            </a:r>
          </a:p>
          <a:p>
            <a:pPr marL="0" indent="0" defTabSz="882650" eaLnBrk="1" hangingPunct="1">
              <a:spcBef>
                <a:spcPts val="0"/>
              </a:spcBef>
              <a:buNone/>
              <a:tabLst>
                <a:tab pos="461963" algn="ctr"/>
                <a:tab pos="914400" algn="l"/>
                <a:tab pos="3657600" algn="ctr"/>
              </a:tabLst>
            </a:pPr>
            <a:r>
              <a:rPr lang="en-US" dirty="0" smtClean="0"/>
              <a:t>	8</a:t>
            </a:r>
            <a:r>
              <a:rPr lang="en-US" dirty="0"/>
              <a:t>	Credit Suisse	4.7%</a:t>
            </a:r>
          </a:p>
          <a:p>
            <a:pPr marL="0" indent="0" defTabSz="882650" eaLnBrk="1" hangingPunct="1">
              <a:spcBef>
                <a:spcPts val="0"/>
              </a:spcBef>
              <a:buNone/>
              <a:tabLst>
                <a:tab pos="461963" algn="ctr"/>
                <a:tab pos="914400" algn="l"/>
                <a:tab pos="3657600" algn="ctr"/>
              </a:tabLst>
            </a:pPr>
            <a:r>
              <a:rPr lang="en-US" dirty="0" smtClean="0"/>
              <a:t>	9</a:t>
            </a:r>
            <a:r>
              <a:rPr lang="en-US" dirty="0"/>
              <a:t>	Morgan Stanley	3.5%</a:t>
            </a:r>
          </a:p>
          <a:p>
            <a:pPr marL="0" indent="0" defTabSz="882650" eaLnBrk="1" hangingPunct="1">
              <a:spcBef>
                <a:spcPts val="0"/>
              </a:spcBef>
              <a:buNone/>
              <a:tabLst>
                <a:tab pos="461963" algn="ctr"/>
                <a:tab pos="914400" algn="l"/>
                <a:tab pos="3657600" algn="ctr"/>
              </a:tabLst>
            </a:pPr>
            <a:r>
              <a:rPr lang="en-US" dirty="0" smtClean="0"/>
              <a:t>	10</a:t>
            </a:r>
            <a:r>
              <a:rPr lang="en-US" dirty="0"/>
              <a:t>	Goldman Sachs	3.1%</a:t>
            </a:r>
          </a:p>
          <a:p>
            <a:pPr marL="0" indent="0" defTabSz="882650" eaLnBrk="1" hangingPunct="1">
              <a:spcBef>
                <a:spcPts val="0"/>
              </a:spcBef>
              <a:buNone/>
              <a:tabLst>
                <a:tab pos="461963" algn="ctr"/>
                <a:tab pos="914400" algn="l"/>
                <a:tab pos="3657600" algn="ctr"/>
              </a:tabLst>
            </a:pPr>
            <a:endParaRPr lang="en-US" dirty="0"/>
          </a:p>
          <a:p>
            <a:pPr marL="0" indent="0" defTabSz="882650" eaLnBrk="1" hangingPunct="1">
              <a:spcBef>
                <a:spcPts val="0"/>
              </a:spcBef>
              <a:buNone/>
            </a:pPr>
            <a:endParaRPr lang="en-US" dirty="0" smtClean="0"/>
          </a:p>
        </p:txBody>
      </p:sp>
      <p:sp>
        <p:nvSpPr>
          <p:cNvPr id="16387" name="Rectangle 3"/>
          <p:cNvSpPr>
            <a:spLocks noGrp="1" noRot="1" noChangeAspect="1" noChangeArrowheads="1" noTextEdit="1"/>
          </p:cNvSpPr>
          <p:nvPr>
            <p:ph type="sldImg"/>
          </p:nvPr>
        </p:nvSpPr>
        <p:spPr>
          <a:xfrm>
            <a:off x="1266825" y="727075"/>
            <a:ext cx="4781550" cy="3586163"/>
          </a:xfrm>
          <a:noFill/>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974725" y="4560888"/>
            <a:ext cx="5367338"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434" rIns="93434"/>
          <a:lstStyle/>
          <a:p>
            <a:pPr defTabSz="882650" eaLnBrk="1" hangingPunct="1"/>
            <a:r>
              <a:rPr lang="en-US" smtClean="0"/>
              <a:t>Post-game comments:</a:t>
            </a:r>
          </a:p>
          <a:p>
            <a:pPr defTabSz="882650" eaLnBrk="1" hangingPunct="1"/>
            <a:r>
              <a:rPr lang="en-US" smtClean="0"/>
              <a:t>After the game, ask students to share their observations, trading strategies, or experiences. Emphasize the role of arbitrage in forcing dealers’ bid-ask quotes into conformity.</a:t>
            </a:r>
          </a:p>
          <a:p>
            <a:pPr defTabSz="882650" eaLnBrk="1" hangingPunct="1"/>
            <a:r>
              <a:rPr lang="en-US" smtClean="0"/>
              <a:t>After students have discussed their experiences, summarize the game with the following observations:</a:t>
            </a:r>
          </a:p>
          <a:p>
            <a:pPr lvl="1" defTabSz="882650" eaLnBrk="1" hangingPunct="1"/>
            <a:r>
              <a:rPr lang="en-US" smtClean="0"/>
              <a:t>Information moves prices.</a:t>
            </a:r>
          </a:p>
          <a:p>
            <a:pPr lvl="1" defTabSz="882650" eaLnBrk="1" hangingPunct="1"/>
            <a:r>
              <a:rPr lang="en-US" smtClean="0"/>
              <a:t>Arbitrage enforces the law of one price.</a:t>
            </a:r>
          </a:p>
        </p:txBody>
      </p:sp>
      <p:sp>
        <p:nvSpPr>
          <p:cNvPr id="17411" name="Rectangle 3"/>
          <p:cNvSpPr>
            <a:spLocks noGrp="1" noRot="1" noChangeAspect="1" noChangeArrowheads="1" noTextEdit="1"/>
          </p:cNvSpPr>
          <p:nvPr>
            <p:ph type="sldImg"/>
          </p:nvPr>
        </p:nvSpPr>
        <p:spPr>
          <a:xfrm>
            <a:off x="1266825" y="727075"/>
            <a:ext cx="4781550" cy="3586163"/>
          </a:xfrm>
          <a:noFill/>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974725" y="4560888"/>
            <a:ext cx="5367338"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434" rIns="93434"/>
          <a:lstStyle/>
          <a:p>
            <a:pPr defTabSz="882650" eaLnBrk="1" hangingPunct="1"/>
            <a:r>
              <a:rPr lang="en-US" dirty="0" smtClean="0"/>
              <a:t>If the dollar goes up in value, the euro must go down.</a:t>
            </a:r>
          </a:p>
          <a:p>
            <a:pPr lvl="1" defTabSz="882650" eaLnBrk="1" hangingPunct="1"/>
            <a:r>
              <a:rPr lang="en-US" dirty="0" smtClean="0"/>
              <a:t>This is a simple and intuitive result so long as students remember Rule # 2:</a:t>
            </a:r>
          </a:p>
          <a:p>
            <a:pPr lvl="1" defTabSz="882650" eaLnBrk="1" hangingPunct="1"/>
            <a:r>
              <a:rPr lang="en-US" dirty="0" smtClean="0"/>
              <a:t>“Always think of buying or selling the currency in the </a:t>
            </a:r>
            <a:r>
              <a:rPr lang="en-US" u="sng" dirty="0" smtClean="0"/>
              <a:t>denominator</a:t>
            </a:r>
            <a:r>
              <a:rPr lang="en-US" dirty="0" smtClean="0"/>
              <a:t> of a foreign exchange quote.” </a:t>
            </a:r>
          </a:p>
          <a:p>
            <a:pPr defTabSz="882650" eaLnBrk="1" hangingPunct="1"/>
            <a:endParaRPr lang="en-US" dirty="0" smtClean="0"/>
          </a:p>
        </p:txBody>
      </p:sp>
      <p:sp>
        <p:nvSpPr>
          <p:cNvPr id="18435" name="Rectangle 3"/>
          <p:cNvSpPr>
            <a:spLocks noGrp="1" noRot="1" noChangeAspect="1" noChangeArrowheads="1" noTextEdit="1"/>
          </p:cNvSpPr>
          <p:nvPr>
            <p:ph type="sldImg"/>
          </p:nvPr>
        </p:nvSpPr>
        <p:spPr>
          <a:xfrm>
            <a:off x="1266825" y="727075"/>
            <a:ext cx="4781550" cy="3586163"/>
          </a:xfrm>
          <a:noFill/>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974725" y="4560888"/>
            <a:ext cx="5367338"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434" rIns="93434"/>
          <a:lstStyle/>
          <a:p>
            <a:pPr marL="223838" indent="-223838" defTabSz="882650" eaLnBrk="1" hangingPunct="1"/>
            <a:r>
              <a:rPr lang="en-US" smtClean="0"/>
              <a:t>The fed funds rate is the discount rate on overnight loans to commercial banks.</a:t>
            </a:r>
          </a:p>
          <a:p>
            <a:pPr marL="223838" indent="-223838" defTabSz="882650" eaLnBrk="1" hangingPunct="1"/>
            <a:endParaRPr lang="en-US" smtClean="0"/>
          </a:p>
          <a:p>
            <a:pPr marL="223838" indent="-223838" defTabSz="882650" eaLnBrk="1" hangingPunct="1"/>
            <a:r>
              <a:rPr lang="en-US" smtClean="0"/>
              <a:t>The impact of this is a little less obvious than the impact of the first news item. Students’ understanding usually depends on the extent of their previous coursework in macroeconomics. </a:t>
            </a:r>
          </a:p>
        </p:txBody>
      </p:sp>
      <p:sp>
        <p:nvSpPr>
          <p:cNvPr id="19459" name="Rectangle 3"/>
          <p:cNvSpPr>
            <a:spLocks noGrp="1" noRot="1" noChangeAspect="1" noChangeArrowheads="1" noTextEdit="1"/>
          </p:cNvSpPr>
          <p:nvPr>
            <p:ph type="sldImg"/>
          </p:nvPr>
        </p:nvSpPr>
        <p:spPr>
          <a:xfrm>
            <a:off x="1266825" y="727075"/>
            <a:ext cx="4781550" cy="3586163"/>
          </a:xfrm>
          <a:noFill/>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974725" y="4560888"/>
            <a:ext cx="5367338"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434" rIns="93434"/>
          <a:lstStyle/>
          <a:p>
            <a:pPr marL="223838" indent="-223838" defTabSz="882650" eaLnBrk="1" hangingPunct="1"/>
            <a:r>
              <a:rPr lang="en-US" smtClean="0"/>
              <a:t>The impact of this bit of news is a bit more subtle than that of the previous two news items.</a:t>
            </a:r>
          </a:p>
          <a:p>
            <a:pPr marL="223838" indent="-223838" defTabSz="882650" eaLnBrk="1" hangingPunct="1">
              <a:buFontTx/>
              <a:buNone/>
            </a:pPr>
            <a:endParaRPr lang="en-US" sz="800" smtClean="0"/>
          </a:p>
          <a:p>
            <a:pPr marL="223838" indent="-223838" defTabSz="882650" eaLnBrk="1" hangingPunct="1"/>
            <a:r>
              <a:rPr lang="en-US" smtClean="0"/>
              <a:t>For this reason, I sometimes omit this item entirely in undergraduate classes or when I am short of time.</a:t>
            </a:r>
          </a:p>
        </p:txBody>
      </p:sp>
      <p:sp>
        <p:nvSpPr>
          <p:cNvPr id="20483" name="Rectangle 3"/>
          <p:cNvSpPr>
            <a:spLocks noGrp="1" noRot="1" noChangeAspect="1" noChangeArrowheads="1" noTextEdit="1"/>
          </p:cNvSpPr>
          <p:nvPr>
            <p:ph type="sldImg"/>
          </p:nvPr>
        </p:nvSpPr>
        <p:spPr>
          <a:xfrm>
            <a:off x="1266825" y="727075"/>
            <a:ext cx="4781550" cy="3586163"/>
          </a:xfrm>
          <a:noFill/>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body" idx="1"/>
          </p:nvPr>
        </p:nvSpPr>
        <p:spPr>
          <a:xfrm>
            <a:off x="974725" y="4560888"/>
            <a:ext cx="5367338" cy="4321175"/>
          </a:xfrm>
          <a:noFill/>
          <a:ln/>
        </p:spPr>
        <p:txBody>
          <a:bodyPr lIns="93434" tIns="46717" rIns="93434" bIns="46717"/>
          <a:lstStyle/>
          <a:p>
            <a:pPr marL="114300" indent="-114300" defTabSz="882650"/>
            <a:r>
              <a:rPr lang="en-US"/>
              <a:t>Here are some alternatives for making the game more interesting:</a:t>
            </a:r>
            <a:endParaRPr lang="en-US" sz="300"/>
          </a:p>
          <a:p>
            <a:pPr marL="401638" lvl="1" indent="-173038" defTabSz="882650"/>
            <a:endParaRPr lang="en-US" sz="400"/>
          </a:p>
          <a:p>
            <a:pPr marL="401638" lvl="1" indent="-173038" defTabSz="882650"/>
            <a:r>
              <a:rPr lang="en-US" sz="1200"/>
              <a:t>Students are often uncertain of what to do at the start of the game. To get things rolling, I often jump in and make a few trades myself. The more aggressive students quickly follow this example. The rest of your time during the game can be spent answering students’ questions. </a:t>
            </a:r>
            <a:endParaRPr lang="en-US" sz="300"/>
          </a:p>
          <a:p>
            <a:pPr marL="401638" lvl="1" indent="-173038" defTabSz="882650"/>
            <a:endParaRPr lang="en-US" sz="400"/>
          </a:p>
          <a:p>
            <a:pPr marL="401638" lvl="1" indent="-173038" defTabSz="882650"/>
            <a:r>
              <a:rPr lang="en-US" sz="1200"/>
              <a:t>In large classes, try separating the class into Eastern and Western markets. Let the markets trade independently for a time. About halfway through the game, confer “world-speak” on some of the more successful traders so that they can trade in either market. Cross-market arbitrage usually yields bigger profits than arbitrage between the banks in a single market. This can be brought out in the post-game analysis. </a:t>
            </a:r>
            <a:endParaRPr lang="en-US" sz="300"/>
          </a:p>
          <a:p>
            <a:pPr marL="401638" lvl="1" indent="-173038" defTabSz="882650"/>
            <a:endParaRPr lang="en-US" sz="400"/>
          </a:p>
          <a:p>
            <a:pPr marL="401638" lvl="1" indent="-173038" defTabSz="882650"/>
            <a:r>
              <a:rPr lang="en-US" sz="1200"/>
              <a:t>If dealers refuse to move their prices so that arbitrage is not possible, quietly identify one of the banks as the Malaysian central bank. Have this bank “defend its currency” with artificially high bid and offer quotes. This central bank will eventually run out of foreign exchange reserves as traders sell ringgits to the bank at the inflated price (and the bank is forced to buy ringgits with its non-ringgit fx reserves). The speed with which this happens can be analyzed after the game. </a:t>
            </a:r>
          </a:p>
        </p:txBody>
      </p:sp>
      <p:sp>
        <p:nvSpPr>
          <p:cNvPr id="403459"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body" idx="1"/>
          </p:nvPr>
        </p:nvSpPr>
        <p:spPr>
          <a:xfrm>
            <a:off x="976313" y="4560888"/>
            <a:ext cx="5362575" cy="4160837"/>
          </a:xfrm>
          <a:noFill/>
          <a:ln/>
        </p:spPr>
        <p:txBody>
          <a:bodyPr/>
          <a:lstStyle/>
          <a:p>
            <a:pPr marL="168275" indent="-168275" eaLnBrk="0" hangingPunct="0">
              <a:buFontTx/>
              <a:buChar char="•"/>
            </a:pPr>
            <a:r>
              <a:rPr lang="en-US">
                <a:solidFill>
                  <a:schemeClr val="tx2"/>
                </a:solidFill>
              </a:rPr>
              <a:t>Cultural differences create additional costs and risks for multinational operations. This increases business risks. </a:t>
            </a:r>
          </a:p>
          <a:p>
            <a:pPr marL="403225" lvl="1" indent="-120650">
              <a:buFontTx/>
              <a:buChar char="-"/>
            </a:pPr>
            <a:r>
              <a:rPr lang="en-US"/>
              <a:t>Example: GM tried to sell the subcompact Nova in Mexico - literally translated, “no va” means “it goes not.”</a:t>
            </a:r>
          </a:p>
          <a:p>
            <a:pPr marL="168275" indent="-168275"/>
            <a:endParaRPr lang="en-US"/>
          </a:p>
          <a:p>
            <a:pPr marL="168275" indent="-168275">
              <a:buFontTx/>
              <a:buChar char="•"/>
            </a:pPr>
            <a:r>
              <a:rPr lang="en-US"/>
              <a:t>Consequently, multinational financial managers must be experts in finance, as well as knowledgeable in a variety of related business disciplines. </a:t>
            </a:r>
          </a:p>
          <a:p>
            <a:pPr marL="403225" lvl="1" indent="-120650" eaLnBrk="0" hangingPunct="0">
              <a:buFontTx/>
              <a:buChar char="-"/>
            </a:pPr>
            <a:r>
              <a:rPr lang="en-US"/>
              <a:t>Indeed, the term “an expert in multinational finance” is an </a:t>
            </a:r>
            <a:r>
              <a:rPr lang="en-US" b="1"/>
              <a:t>oxymoron</a:t>
            </a:r>
            <a:r>
              <a:rPr lang="en-US"/>
              <a:t>, like “jumbo shrimp” or “military intelligence.” </a:t>
            </a:r>
          </a:p>
        </p:txBody>
      </p:sp>
      <p:sp>
        <p:nvSpPr>
          <p:cNvPr id="118787" name="Rectangle 3"/>
          <p:cNvSpPr>
            <a:spLocks noGrp="1" noRot="1" noChangeAspect="1" noChangeArrowheads="1" noTextEdit="1"/>
          </p:cNvSpPr>
          <p:nvPr>
            <p:ph type="sldImg"/>
          </p:nvPr>
        </p:nvSpPr>
        <p:spPr>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body" idx="1"/>
          </p:nvPr>
        </p:nvSpPr>
        <p:spPr>
          <a:noFill/>
          <a:ln/>
        </p:spPr>
        <p:txBody>
          <a:bodyPr/>
          <a:lstStyle/>
          <a:p>
            <a:pPr marL="168275" indent="-168275" eaLnBrk="0" hangingPunct="0">
              <a:buFontTx/>
              <a:buChar char="•"/>
            </a:pPr>
            <a:r>
              <a:rPr lang="en-US"/>
              <a:t>To add value, multinationality must either 1) </a:t>
            </a:r>
            <a:r>
              <a:rPr lang="en-US" sz="1200"/>
              <a:t>increase E[CF</a:t>
            </a:r>
            <a:r>
              <a:rPr lang="en-US" sz="1200" baseline="-25000"/>
              <a:t>t</a:t>
            </a:r>
            <a:r>
              <a:rPr lang="en-US" sz="1200"/>
              <a:t>] in the numerator, or 2) decrease the discount rate in the denominator.</a:t>
            </a:r>
          </a:p>
          <a:p>
            <a:pPr marL="168275" indent="-168275" eaLnBrk="0" hangingPunct="0"/>
            <a:endParaRPr lang="en-US" sz="400"/>
          </a:p>
          <a:p>
            <a:pPr marL="168275" indent="-168275">
              <a:buFontTx/>
              <a:buChar char="•"/>
            </a:pPr>
            <a:r>
              <a:rPr lang="en-US"/>
              <a:t>The objective of </a:t>
            </a:r>
            <a:r>
              <a:rPr lang="en-US" b="1"/>
              <a:t>investment policy </a:t>
            </a:r>
            <a:r>
              <a:rPr lang="en-US"/>
              <a:t>is to identify and invest in the set of assets that maximizes firm value. </a:t>
            </a:r>
          </a:p>
          <a:p>
            <a:pPr marL="403225" lvl="1" indent="-120650">
              <a:buFontTx/>
              <a:buChar char="-"/>
            </a:pPr>
            <a:r>
              <a:rPr lang="en-US" sz="1200"/>
              <a:t>Find those investments that yield the highest value based on the level and riskiness of operating cash flows (ala capital budgeting in Chapter 15)</a:t>
            </a:r>
          </a:p>
          <a:p>
            <a:pPr marL="403225" lvl="1" indent="-120650" eaLnBrk="0" hangingPunct="0">
              <a:buFontTx/>
              <a:buChar char="-"/>
            </a:pPr>
            <a:r>
              <a:rPr lang="en-US" sz="1200"/>
              <a:t>Cash flows in the numerator can be increased by increasing revenues or reducing operating costs or taxes.</a:t>
            </a:r>
          </a:p>
          <a:p>
            <a:pPr marL="168275" indent="-168275" eaLnBrk="0" hangingPunct="0"/>
            <a:r>
              <a:rPr lang="en-US" sz="1200"/>
              <a:t>	The MNC has more flexibility than domestic firms in the </a:t>
            </a:r>
            <a:r>
              <a:rPr lang="en-US" sz="1200" b="1" i="1"/>
              <a:t>timing</a:t>
            </a:r>
            <a:r>
              <a:rPr lang="en-US" sz="1200"/>
              <a:t> and </a:t>
            </a:r>
            <a:r>
              <a:rPr lang="en-US" sz="1200" b="1" i="1"/>
              <a:t>location</a:t>
            </a:r>
            <a:r>
              <a:rPr lang="en-US" sz="1200"/>
              <a:t> of its investments (ala real options in Chapter 18)</a:t>
            </a:r>
          </a:p>
          <a:p>
            <a:pPr marL="168275" indent="-168275" eaLnBrk="0" hangingPunct="0"/>
            <a:endParaRPr lang="en-US" sz="400"/>
          </a:p>
          <a:p>
            <a:pPr marL="168275" indent="-168275">
              <a:buFontTx/>
              <a:buChar char="•"/>
            </a:pPr>
            <a:r>
              <a:rPr lang="en-US"/>
              <a:t>The objective of </a:t>
            </a:r>
            <a:r>
              <a:rPr lang="en-US" b="1"/>
              <a:t>financial policy</a:t>
            </a:r>
            <a:r>
              <a:rPr lang="en-US"/>
              <a:t> is to maximize firm value by minimizing the cost of capital given the firm’s investments. </a:t>
            </a:r>
          </a:p>
          <a:p>
            <a:pPr marL="403225" lvl="1" indent="-120650" eaLnBrk="0" hangingPunct="0">
              <a:buFontTx/>
              <a:buChar char="-"/>
            </a:pPr>
            <a:r>
              <a:rPr lang="en-US" sz="1200"/>
              <a:t>The amount and type of debt (including the currency of denomination) influences the cost of capital</a:t>
            </a:r>
          </a:p>
          <a:p>
            <a:pPr marL="403225" lvl="1" indent="-120650" eaLnBrk="0" hangingPunct="0">
              <a:buFontTx/>
              <a:buChar char="-"/>
            </a:pPr>
            <a:r>
              <a:rPr lang="en-US" sz="1200"/>
              <a:t>Hedging and risk management activities also influence capital costs</a:t>
            </a:r>
          </a:p>
          <a:p>
            <a:pPr marL="168275" indent="-168275"/>
            <a:r>
              <a:rPr lang="en-US" sz="1200"/>
              <a:t>	The MNC has more flexibility than domestic firms in the </a:t>
            </a:r>
            <a:r>
              <a:rPr lang="en-US" sz="1200" b="1" i="1"/>
              <a:t>timing</a:t>
            </a:r>
            <a:r>
              <a:rPr lang="en-US" sz="1200"/>
              <a:t> and </a:t>
            </a:r>
            <a:r>
              <a:rPr lang="en-US" sz="1200" b="1" i="1"/>
              <a:t>location</a:t>
            </a:r>
            <a:r>
              <a:rPr lang="en-US" sz="1200"/>
              <a:t> (including the currency of denomination) of its financing choices.</a:t>
            </a:r>
          </a:p>
        </p:txBody>
      </p:sp>
      <p:sp>
        <p:nvSpPr>
          <p:cNvPr id="424963" name="Rectangle 3"/>
          <p:cNvSpPr>
            <a:spLocks noGrp="1" noRot="1" noChangeAspect="1" noChangeArrowheads="1" noTextEdit="1"/>
          </p:cNvSpPr>
          <p:nvPr>
            <p:ph type="sldImg"/>
          </p:nvPr>
        </p:nvSpPr>
        <p:spPr>
          <a:xfrm>
            <a:off x="1258888" y="720725"/>
            <a:ext cx="4781550" cy="3586163"/>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body" idx="1"/>
          </p:nvPr>
        </p:nvSpPr>
        <p:spPr>
          <a:xfrm>
            <a:off x="974725" y="4641850"/>
            <a:ext cx="5365750" cy="4238625"/>
          </a:xfrm>
          <a:noFill/>
          <a:ln/>
        </p:spPr>
        <p:txBody>
          <a:bodyPr lIns="96053" tIns="47184" rIns="96053" bIns="47184"/>
          <a:lstStyle/>
          <a:p>
            <a:pPr marL="114300" indent="-114300"/>
            <a:r>
              <a:rPr lang="en-US"/>
              <a:t>The slide lists investment-based or </a:t>
            </a:r>
            <a:r>
              <a:rPr lang="en-US" b="1"/>
              <a:t>arms-length</a:t>
            </a:r>
            <a:r>
              <a:rPr lang="en-US"/>
              <a:t> ways to obtain control over another firm’s assets. </a:t>
            </a:r>
          </a:p>
          <a:p>
            <a:pPr marL="114300" indent="-114300"/>
            <a:endParaRPr lang="en-US" sz="900"/>
          </a:p>
          <a:p>
            <a:pPr marL="114300" indent="-114300"/>
            <a:r>
              <a:rPr lang="en-US"/>
              <a:t>There are less direct ways to acquire control. For example, assets (in particular, intellectual property rights) are often acquired through strategic alliances such as an international joint venture. </a:t>
            </a:r>
          </a:p>
          <a:p>
            <a:pPr marL="114300" indent="-114300"/>
            <a:endParaRPr lang="en-US" sz="900"/>
          </a:p>
          <a:p>
            <a:pPr marL="114300" indent="-114300"/>
            <a:r>
              <a:rPr lang="en-US"/>
              <a:t>This slide begins a series of slides examining cross-border differences in corporate governance.</a:t>
            </a:r>
          </a:p>
          <a:p>
            <a:pPr marL="114300" indent="-114300"/>
            <a:endParaRPr lang="en-US"/>
          </a:p>
        </p:txBody>
      </p:sp>
      <p:sp>
        <p:nvSpPr>
          <p:cNvPr id="359427" name="Rectangle 3"/>
          <p:cNvSpPr>
            <a:spLocks noGrp="1" noRot="1" noChangeAspect="1" noChangeArrowheads="1" noTextEdit="1"/>
          </p:cNvSpPr>
          <p:nvPr>
            <p:ph type="sldImg"/>
          </p:nvPr>
        </p:nvSpPr>
        <p:spPr>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body" idx="1"/>
          </p:nvPr>
        </p:nvSpPr>
        <p:spPr>
          <a:xfrm>
            <a:off x="974725" y="4560888"/>
            <a:ext cx="5365750" cy="4319587"/>
          </a:xfrm>
          <a:noFill/>
          <a:ln/>
        </p:spPr>
        <p:txBody>
          <a:bodyPr lIns="96053" tIns="47184" rIns="96053" bIns="47184"/>
          <a:lstStyle/>
          <a:p>
            <a:r>
              <a:rPr lang="en-US"/>
              <a:t>This slide displays the merger and acquisition activity of U.S. firms. Other nations have experienced similar trends.</a:t>
            </a:r>
          </a:p>
          <a:p>
            <a:endParaRPr lang="en-US"/>
          </a:p>
          <a:p>
            <a:r>
              <a:rPr lang="en-US"/>
              <a:t>Despite a drop in activity during the bear market of the early 2000s, in the long run M&amp;As are an increasingly important control mechanism. </a:t>
            </a:r>
          </a:p>
        </p:txBody>
      </p:sp>
      <p:sp>
        <p:nvSpPr>
          <p:cNvPr id="357379" name="Rectangle 3"/>
          <p:cNvSpPr>
            <a:spLocks noGrp="1" noRot="1" noChangeAspect="1" noChangeArrowheads="1" noTextEdit="1"/>
          </p:cNvSpPr>
          <p:nvPr>
            <p:ph type="sldImg"/>
          </p:nvPr>
        </p:nvSpPr>
        <p:spPr>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body" idx="1"/>
          </p:nvPr>
        </p:nvSpPr>
        <p:spPr>
          <a:noFill/>
          <a:ln/>
        </p:spPr>
        <p:txBody>
          <a:bodyPr/>
          <a:lstStyle/>
          <a:p>
            <a:pPr marL="168275" indent="-168275">
              <a:buFontTx/>
              <a:buChar char="•"/>
            </a:pPr>
            <a:r>
              <a:rPr lang="en-US"/>
              <a:t>This slide (Figure 1.3 from the text) shows the management and ownership structure that is typical of companies throughout the free world. </a:t>
            </a:r>
          </a:p>
          <a:p>
            <a:pPr marL="168275" indent="-168275" eaLnBrk="0" hangingPunct="0">
              <a:lnSpc>
                <a:spcPct val="75000"/>
              </a:lnSpc>
            </a:pPr>
            <a:endParaRPr lang="en-US" sz="400"/>
          </a:p>
          <a:p>
            <a:pPr marL="168275" indent="-168275">
              <a:buFontTx/>
              <a:buChar char="•"/>
            </a:pPr>
            <a:r>
              <a:rPr lang="en-US"/>
              <a:t>Many authors treat the firm as the nexus of a set of contracts between various stakeholders in the firm.</a:t>
            </a:r>
          </a:p>
          <a:p>
            <a:pPr marL="401638" lvl="1" indent="-119063" eaLnBrk="0" hangingPunct="0">
              <a:buFont typeface="Times New Roman" pitchFamily="18" charset="0"/>
              <a:buChar char="-"/>
            </a:pPr>
            <a:r>
              <a:rPr lang="en-US"/>
              <a:t>The corporation is defined by a legal framework of contracts. </a:t>
            </a:r>
          </a:p>
          <a:p>
            <a:pPr marL="401638" lvl="1" indent="-119063" eaLnBrk="0" hangingPunct="0">
              <a:buFont typeface="Times New Roman" pitchFamily="18" charset="0"/>
              <a:buChar char="-"/>
            </a:pPr>
            <a:r>
              <a:rPr lang="en-US"/>
              <a:t>Important contracts include those with equity, debt, management and other employees, customers, suppliers, and host governments.</a:t>
            </a:r>
          </a:p>
          <a:p>
            <a:pPr marL="168275" indent="-168275" eaLnBrk="0" hangingPunct="0">
              <a:lnSpc>
                <a:spcPct val="75000"/>
              </a:lnSpc>
            </a:pPr>
            <a:endParaRPr lang="en-US" sz="400"/>
          </a:p>
          <a:p>
            <a:pPr marL="168275" indent="-168275">
              <a:buFontTx/>
              <a:buChar char="•"/>
            </a:pPr>
            <a:r>
              <a:rPr lang="en-US"/>
              <a:t>The traditional goal of financial management is to maximize shareholder wealth. </a:t>
            </a:r>
          </a:p>
          <a:p>
            <a:pPr marL="401638" lvl="1" indent="-119063" eaLnBrk="0" hangingPunct="0">
              <a:buFont typeface="Times New Roman" pitchFamily="18" charset="0"/>
              <a:buChar char="-"/>
            </a:pPr>
            <a:r>
              <a:rPr lang="en-US"/>
              <a:t>However, the multinational corporation must operate within the rules set by host governments. </a:t>
            </a:r>
          </a:p>
          <a:p>
            <a:pPr marL="401638" lvl="1" indent="-119063" eaLnBrk="0" hangingPunct="0">
              <a:buFont typeface="Times New Roman" pitchFamily="18" charset="0"/>
              <a:buChar char="-"/>
            </a:pPr>
            <a:r>
              <a:rPr lang="en-US"/>
              <a:t>The rights and responsibilities of the various stakeholders differ across countries. </a:t>
            </a:r>
          </a:p>
        </p:txBody>
      </p:sp>
      <p:sp>
        <p:nvSpPr>
          <p:cNvPr id="361475" name="Rectangle 3"/>
          <p:cNvSpPr>
            <a:spLocks noGrp="1" noRot="1" noChangeAspect="1" noChangeArrowheads="1" noTextEdit="1"/>
          </p:cNvSpPr>
          <p:nvPr>
            <p:ph type="sldImg"/>
          </p:nvPr>
        </p:nvSpPr>
        <p:spPr>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body" idx="1"/>
          </p:nvPr>
        </p:nvSpPr>
        <p:spPr>
          <a:xfrm>
            <a:off x="381000" y="4343400"/>
            <a:ext cx="6553200" cy="4697413"/>
          </a:xfrm>
          <a:noFill/>
          <a:ln/>
        </p:spPr>
        <p:txBody>
          <a:bodyPr lIns="96053" tIns="47184" rIns="96053" bIns="47184"/>
          <a:lstStyle/>
          <a:p>
            <a:pPr marL="112713" indent="-112713">
              <a:buFont typeface="Wingdings" pitchFamily="2" charset="2"/>
              <a:buNone/>
            </a:pPr>
            <a:r>
              <a:rPr lang="en-US" b="1"/>
              <a:t>State</a:t>
            </a:r>
            <a:r>
              <a:rPr lang="en-US"/>
              <a:t>-dominated systems </a:t>
            </a:r>
          </a:p>
          <a:p>
            <a:pPr marL="339725" lvl="1" indent="-112713"/>
            <a:r>
              <a:rPr lang="en-US" b="1"/>
              <a:t>North Korea</a:t>
            </a:r>
            <a:r>
              <a:rPr lang="en-US"/>
              <a:t> and </a:t>
            </a:r>
            <a:r>
              <a:rPr lang="en-US" b="1"/>
              <a:t>Cuba</a:t>
            </a:r>
            <a:r>
              <a:rPr lang="en-US"/>
              <a:t> – Communism reigns. </a:t>
            </a:r>
          </a:p>
          <a:p>
            <a:pPr marL="339725" lvl="1" indent="-112713"/>
            <a:r>
              <a:rPr lang="en-US" b="1"/>
              <a:t>China</a:t>
            </a:r>
            <a:r>
              <a:rPr lang="en-US"/>
              <a:t> – National &amp; provincial governments are the major investors. </a:t>
            </a:r>
          </a:p>
          <a:p>
            <a:pPr marL="339725" lvl="1" indent="-112713"/>
            <a:r>
              <a:rPr lang="en-US" b="1"/>
              <a:t>Singapore</a:t>
            </a:r>
            <a:r>
              <a:rPr lang="en-US"/>
              <a:t> – Active financial markets; gov’t is largest investor (esp. in large firms such as Singapore Telecom).</a:t>
            </a:r>
          </a:p>
          <a:p>
            <a:pPr marL="112713" indent="-112713">
              <a:buFont typeface="Wingdings" pitchFamily="2" charset="2"/>
              <a:buNone/>
            </a:pPr>
            <a:r>
              <a:rPr lang="en-US" b="1"/>
              <a:t>Family</a:t>
            </a:r>
            <a:r>
              <a:rPr lang="en-US"/>
              <a:t>-dominated systems </a:t>
            </a:r>
          </a:p>
          <a:p>
            <a:pPr marL="339725" lvl="1" indent="-112713"/>
            <a:r>
              <a:rPr lang="en-US" b="1"/>
              <a:t>Mexico</a:t>
            </a:r>
            <a:r>
              <a:rPr lang="en-US"/>
              <a:t> - Family-based firms dominate. Government was historically a major investor, but is gradually privatizing. Since NAFTA and the 1995 peso crisis, businesses are facing increasing international competition.</a:t>
            </a:r>
          </a:p>
          <a:p>
            <a:pPr marL="339725" lvl="1" indent="-112713"/>
            <a:r>
              <a:rPr lang="en-US" b="1"/>
              <a:t>Italy</a:t>
            </a:r>
            <a:r>
              <a:rPr lang="en-US"/>
              <a:t> (and </a:t>
            </a:r>
            <a:r>
              <a:rPr lang="en-US" b="1"/>
              <a:t>Spain</a:t>
            </a:r>
            <a:r>
              <a:rPr lang="en-US"/>
              <a:t>)  - Ownership is concentrated in the hands of a few prominent families (e.g., Fiat’s Agnelli family), with limited separation of ownership and control and few protections for minority shareholders.</a:t>
            </a:r>
          </a:p>
          <a:p>
            <a:pPr marL="112713" indent="-112713">
              <a:buFont typeface="Wingdings" pitchFamily="2" charset="2"/>
              <a:buNone/>
            </a:pPr>
            <a:r>
              <a:rPr lang="en-US" b="1"/>
              <a:t>Family/State</a:t>
            </a:r>
            <a:r>
              <a:rPr lang="en-US"/>
              <a:t> systems - dominated by a few prominent business or political families.</a:t>
            </a:r>
          </a:p>
          <a:p>
            <a:pPr marL="339725" lvl="1" indent="-112713"/>
            <a:r>
              <a:rPr lang="en-US" b="1"/>
              <a:t>Indonesia</a:t>
            </a:r>
            <a:r>
              <a:rPr lang="en-US"/>
              <a:t> – When Suharto was replaced by B.J. Habibie in 1997, the top 10 families controlled over 50% of the equity as well as the government.</a:t>
            </a:r>
          </a:p>
          <a:p>
            <a:pPr marL="339725" lvl="1" indent="-112713"/>
            <a:r>
              <a:rPr lang="en-US" b="1"/>
              <a:t>South Korea</a:t>
            </a:r>
            <a:r>
              <a:rPr lang="en-US"/>
              <a:t> – </a:t>
            </a:r>
            <a:r>
              <a:rPr lang="en-US" i="1"/>
              <a:t>Chaebol</a:t>
            </a:r>
            <a:r>
              <a:rPr lang="en-US"/>
              <a:t> (industrial conglomerates) are usually family-owned and controlled; gov’t works with families and is a major investor.</a:t>
            </a:r>
          </a:p>
          <a:p>
            <a:pPr marL="339725" lvl="1" indent="-112713"/>
            <a:r>
              <a:rPr lang="en-US" b="1"/>
              <a:t>Saudi Arabia</a:t>
            </a:r>
            <a:r>
              <a:rPr lang="en-US"/>
              <a:t> and </a:t>
            </a:r>
            <a:r>
              <a:rPr lang="en-US" b="1"/>
              <a:t>Kuwait</a:t>
            </a:r>
            <a:r>
              <a:rPr lang="en-US"/>
              <a:t> - Royal families (e.g., King Fahd) dominate.</a:t>
            </a:r>
          </a:p>
        </p:txBody>
      </p:sp>
      <p:sp>
        <p:nvSpPr>
          <p:cNvPr id="363523" name="Rectangle 3"/>
          <p:cNvSpPr>
            <a:spLocks noGrp="1" noRot="1" noChangeAspect="1" noChangeArrowheads="1" noTextEdit="1"/>
          </p:cNvSpPr>
          <p:nvPr>
            <p:ph type="sldImg"/>
          </p:nvPr>
        </p:nvSpPr>
        <p:spPr>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body" idx="1"/>
          </p:nvPr>
        </p:nvSpPr>
        <p:spPr>
          <a:xfrm>
            <a:off x="974725" y="4479925"/>
            <a:ext cx="5365750" cy="4359275"/>
          </a:xfrm>
          <a:noFill/>
          <a:ln/>
        </p:spPr>
        <p:txBody>
          <a:bodyPr lIns="96053" tIns="47184" rIns="96053" bIns="47184"/>
          <a:lstStyle/>
          <a:p>
            <a:pPr marL="112713" indent="-112713">
              <a:lnSpc>
                <a:spcPct val="90000"/>
              </a:lnSpc>
              <a:buFont typeface="Wingdings" pitchFamily="2" charset="2"/>
              <a:buNone/>
            </a:pPr>
            <a:r>
              <a:rPr lang="en-US" sz="1200"/>
              <a:t>Figure 18.1: Each of these is really a dimension, rather than a category. </a:t>
            </a:r>
          </a:p>
          <a:p>
            <a:pPr marL="112713" indent="-112713">
              <a:lnSpc>
                <a:spcPct val="90000"/>
              </a:lnSpc>
              <a:buFont typeface="Wingdings" pitchFamily="2" charset="2"/>
              <a:buNone/>
            </a:pPr>
            <a:endParaRPr lang="en-US" sz="300" b="1"/>
          </a:p>
          <a:p>
            <a:pPr marL="112713" indent="-112713">
              <a:lnSpc>
                <a:spcPct val="90000"/>
              </a:lnSpc>
            </a:pPr>
            <a:r>
              <a:rPr lang="en-US" sz="1200" b="1"/>
              <a:t>Market</a:t>
            </a:r>
            <a:r>
              <a:rPr lang="en-US" sz="1200"/>
              <a:t>-dominated systems </a:t>
            </a:r>
          </a:p>
          <a:p>
            <a:pPr marL="339725" lvl="1" indent="-112713">
              <a:lnSpc>
                <a:spcPct val="90000"/>
              </a:lnSpc>
            </a:pPr>
            <a:r>
              <a:rPr lang="en-US" sz="1200" b="1"/>
              <a:t>U.S. and U.K.</a:t>
            </a:r>
            <a:r>
              <a:rPr lang="en-US" sz="1200"/>
              <a:t>: Capital markets dominate in the Anglo tradition.</a:t>
            </a:r>
          </a:p>
          <a:p>
            <a:pPr marL="112713" indent="-112713">
              <a:lnSpc>
                <a:spcPct val="90000"/>
              </a:lnSpc>
            </a:pPr>
            <a:r>
              <a:rPr lang="en-US" sz="1200" b="1"/>
              <a:t>Bank</a:t>
            </a:r>
            <a:r>
              <a:rPr lang="en-US" sz="1200"/>
              <a:t>-dominated systems</a:t>
            </a:r>
          </a:p>
          <a:p>
            <a:pPr marL="339725" lvl="1" indent="-112713">
              <a:lnSpc>
                <a:spcPct val="90000"/>
              </a:lnSpc>
            </a:pPr>
            <a:r>
              <a:rPr lang="en-US" sz="1200" b="1"/>
              <a:t>Germany</a:t>
            </a:r>
            <a:r>
              <a:rPr lang="en-US" sz="1200"/>
              <a:t>: Universal banking - commercial banks serve as bankers, brokers, pension fund managers, and investment bankers.</a:t>
            </a:r>
          </a:p>
          <a:p>
            <a:pPr marL="112713" indent="-112713">
              <a:lnSpc>
                <a:spcPct val="90000"/>
              </a:lnSpc>
            </a:pPr>
            <a:r>
              <a:rPr lang="en-US" sz="1200" b="1"/>
              <a:t>State</a:t>
            </a:r>
            <a:r>
              <a:rPr lang="en-US" sz="1200"/>
              <a:t>-dominated systems </a:t>
            </a:r>
          </a:p>
          <a:p>
            <a:pPr marL="339725" lvl="1" indent="-112713">
              <a:lnSpc>
                <a:spcPct val="90000"/>
              </a:lnSpc>
            </a:pPr>
            <a:r>
              <a:rPr lang="en-US" sz="1200" b="1"/>
              <a:t>China</a:t>
            </a:r>
            <a:r>
              <a:rPr lang="en-US" sz="1200"/>
              <a:t>: National &amp; provincial governments are the major investors. </a:t>
            </a:r>
            <a:endParaRPr lang="en-US" sz="300" b="1"/>
          </a:p>
          <a:p>
            <a:pPr marL="112713" indent="-112713">
              <a:lnSpc>
                <a:spcPct val="90000"/>
              </a:lnSpc>
            </a:pPr>
            <a:r>
              <a:rPr lang="en-US" sz="1200" b="1"/>
              <a:t>Hybrid</a:t>
            </a:r>
            <a:r>
              <a:rPr lang="en-US" sz="1200"/>
              <a:t> systems </a:t>
            </a:r>
          </a:p>
          <a:p>
            <a:pPr marL="339725" lvl="1" indent="-112713">
              <a:lnSpc>
                <a:spcPct val="90000"/>
              </a:lnSpc>
            </a:pPr>
            <a:r>
              <a:rPr lang="en-US" sz="1200" b="1"/>
              <a:t>Japan:</a:t>
            </a:r>
            <a:r>
              <a:rPr lang="en-US" sz="1200"/>
              <a:t> Control often rests with business partners, often including banks or keiretsu members.</a:t>
            </a:r>
          </a:p>
          <a:p>
            <a:pPr marL="339725" lvl="1" indent="-112713">
              <a:lnSpc>
                <a:spcPct val="90000"/>
              </a:lnSpc>
            </a:pPr>
            <a:r>
              <a:rPr lang="en-US" sz="1200" b="1"/>
              <a:t>South Korea:</a:t>
            </a:r>
            <a:r>
              <a:rPr lang="en-US" sz="1200"/>
              <a:t> Although the influence of markets is growing, many chaebol are still dominated by a single founding family.</a:t>
            </a:r>
          </a:p>
          <a:p>
            <a:pPr marL="112713" indent="-112713">
              <a:lnSpc>
                <a:spcPct val="90000"/>
              </a:lnSpc>
            </a:pPr>
            <a:endParaRPr lang="en-US" sz="1200" b="1" i="1">
              <a:latin typeface="Book Antiqua" pitchFamily="18" charset="0"/>
            </a:endParaRPr>
          </a:p>
          <a:p>
            <a:pPr marL="112713" indent="-112713">
              <a:lnSpc>
                <a:spcPct val="90000"/>
              </a:lnSpc>
            </a:pPr>
            <a:r>
              <a:rPr lang="en-US" sz="1200" b="1" i="1">
                <a:latin typeface="Book Antiqua" pitchFamily="18" charset="0"/>
              </a:rPr>
              <a:t>Just for fun (not in the text)</a:t>
            </a:r>
            <a:endParaRPr lang="en-US" sz="300"/>
          </a:p>
          <a:p>
            <a:pPr marL="112713" indent="-112713">
              <a:lnSpc>
                <a:spcPct val="90000"/>
              </a:lnSpc>
            </a:pPr>
            <a:r>
              <a:rPr lang="en-US" sz="1200"/>
              <a:t>Students with knowledge of other cultures enjoy discussing where countries are currently situated in this topology, as well as the direction in which particular countries are moving. </a:t>
            </a:r>
          </a:p>
          <a:p>
            <a:pPr marL="112713" indent="-112713">
              <a:lnSpc>
                <a:spcPct val="90000"/>
              </a:lnSpc>
            </a:pPr>
            <a:r>
              <a:rPr lang="en-US" sz="1200"/>
              <a:t>International students are particularly valuable in providing insights into their own and neighboring countries. </a:t>
            </a:r>
          </a:p>
        </p:txBody>
      </p:sp>
      <p:sp>
        <p:nvSpPr>
          <p:cNvPr id="409603" name="Rectangle 3"/>
          <p:cNvSpPr>
            <a:spLocks noGrp="1" noRot="1" noChangeAspect="1" noChangeArrowheads="1" noTextEdit="1"/>
          </p:cNvSpPr>
          <p:nvPr>
            <p:ph type="sldImg"/>
          </p:nvPr>
        </p:nvSpPr>
        <p:spPr>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body" idx="1"/>
          </p:nvPr>
        </p:nvSpPr>
        <p:spPr>
          <a:xfrm>
            <a:off x="976313" y="4560888"/>
            <a:ext cx="5362575" cy="4160837"/>
          </a:xfrm>
          <a:noFill/>
          <a:ln/>
        </p:spPr>
        <p:txBody>
          <a:bodyPr/>
          <a:lstStyle/>
          <a:p>
            <a:r>
              <a:rPr lang="en-US"/>
              <a:t>Here’s another great quote from Mark Twain:</a:t>
            </a:r>
          </a:p>
          <a:p>
            <a:r>
              <a:rPr lang="en-US"/>
              <a:t>	“I can understand German as well as the maniac that invented it, but I talk it best through an interpreter.” </a:t>
            </a:r>
          </a:p>
          <a:p>
            <a:endParaRPr lang="en-US"/>
          </a:p>
          <a:p>
            <a:r>
              <a:rPr lang="en-US"/>
              <a:t>At the 1992 Barcelona (Spain) Olympics, </a:t>
            </a:r>
            <a:r>
              <a:rPr lang="en-US" i="1"/>
              <a:t>Sports Illustrated</a:t>
            </a:r>
            <a:r>
              <a:rPr lang="en-US"/>
              <a:t> posed the following question: </a:t>
            </a:r>
          </a:p>
          <a:p>
            <a:pPr marL="514350" lvl="1" indent="-171450">
              <a:buFontTx/>
              <a:buChar char="-"/>
            </a:pPr>
            <a:r>
              <a:rPr lang="en-US"/>
              <a:t>How do you avoid being an ugly American at the Barcelona Olympics?</a:t>
            </a:r>
          </a:p>
          <a:p>
            <a:pPr marL="514350" lvl="1" indent="-171450">
              <a:buFontTx/>
              <a:buChar char="-"/>
            </a:pPr>
            <a:r>
              <a:rPr lang="en-US"/>
              <a:t>The answer: “Don’t go.”</a:t>
            </a:r>
          </a:p>
        </p:txBody>
      </p:sp>
      <p:sp>
        <p:nvSpPr>
          <p:cNvPr id="367619" name="Rectangle 3"/>
          <p:cNvSpPr>
            <a:spLocks noGrp="1" noRot="1" noChangeAspect="1" noChangeArrowheads="1" noTextEdit="1"/>
          </p:cNvSpPr>
          <p:nvPr>
            <p:ph type="sldImg"/>
          </p:nvPr>
        </p:nvSpPr>
        <p:spPr>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body" idx="1"/>
          </p:nvPr>
        </p:nvSpPr>
        <p:spPr>
          <a:noFill/>
          <a:ln/>
        </p:spPr>
        <p:txBody>
          <a:bodyPr/>
          <a:lstStyle/>
          <a:p>
            <a:pPr marL="168275" indent="-168275" eaLnBrk="0" hangingPunct="0">
              <a:buFontTx/>
              <a:buChar char="•"/>
            </a:pPr>
            <a:r>
              <a:rPr lang="en-US"/>
              <a:t>To add value, multinationality must either 1) </a:t>
            </a:r>
            <a:r>
              <a:rPr lang="en-US" sz="1200"/>
              <a:t>increase E[CF</a:t>
            </a:r>
            <a:r>
              <a:rPr lang="en-US" sz="1200" baseline="-25000"/>
              <a:t>t</a:t>
            </a:r>
            <a:r>
              <a:rPr lang="en-US" sz="1200"/>
              <a:t>] in the numerator, or 2) decrease the discount rate in the denominator.</a:t>
            </a:r>
          </a:p>
          <a:p>
            <a:pPr marL="168275" indent="-168275" eaLnBrk="0" hangingPunct="0"/>
            <a:endParaRPr lang="en-US" sz="400"/>
          </a:p>
          <a:p>
            <a:pPr marL="168275" indent="-168275">
              <a:buFontTx/>
              <a:buChar char="•"/>
            </a:pPr>
            <a:r>
              <a:rPr lang="en-US"/>
              <a:t>The objective of </a:t>
            </a:r>
            <a:r>
              <a:rPr lang="en-US" b="1"/>
              <a:t>investment policy </a:t>
            </a:r>
            <a:r>
              <a:rPr lang="en-US"/>
              <a:t>is to identify and invest in the set of assets that maximizes firm value. </a:t>
            </a:r>
          </a:p>
          <a:p>
            <a:pPr marL="403225" lvl="1" indent="-120650">
              <a:buFontTx/>
              <a:buChar char="-"/>
            </a:pPr>
            <a:r>
              <a:rPr lang="en-US" sz="1200"/>
              <a:t>Find those investments that yield the highest value based on the level and riskiness of operating cash flows (ala capital budgeting in Chapter 15)</a:t>
            </a:r>
          </a:p>
          <a:p>
            <a:pPr marL="403225" lvl="1" indent="-120650" eaLnBrk="0" hangingPunct="0">
              <a:buFontTx/>
              <a:buChar char="-"/>
            </a:pPr>
            <a:r>
              <a:rPr lang="en-US" sz="1200"/>
              <a:t>Cash flows in the numerator can be increased by increasing revenues or reducing operating costs or taxes.</a:t>
            </a:r>
          </a:p>
          <a:p>
            <a:pPr marL="168275" indent="-168275" eaLnBrk="0" hangingPunct="0"/>
            <a:r>
              <a:rPr lang="en-US" sz="1200"/>
              <a:t>	The MNC has more flexibility than domestic firms in the </a:t>
            </a:r>
            <a:r>
              <a:rPr lang="en-US" sz="1200" b="1" i="1"/>
              <a:t>timing</a:t>
            </a:r>
            <a:r>
              <a:rPr lang="en-US" sz="1200"/>
              <a:t> and </a:t>
            </a:r>
            <a:r>
              <a:rPr lang="en-US" sz="1200" b="1" i="1"/>
              <a:t>location</a:t>
            </a:r>
            <a:r>
              <a:rPr lang="en-US" sz="1200"/>
              <a:t> of its investments (ala real options in Chapter 18)</a:t>
            </a:r>
          </a:p>
          <a:p>
            <a:pPr marL="168275" indent="-168275" eaLnBrk="0" hangingPunct="0"/>
            <a:endParaRPr lang="en-US" sz="400"/>
          </a:p>
          <a:p>
            <a:pPr marL="168275" indent="-168275">
              <a:buFontTx/>
              <a:buChar char="•"/>
            </a:pPr>
            <a:r>
              <a:rPr lang="en-US"/>
              <a:t>The objective of </a:t>
            </a:r>
            <a:r>
              <a:rPr lang="en-US" b="1"/>
              <a:t>financial policy</a:t>
            </a:r>
            <a:r>
              <a:rPr lang="en-US"/>
              <a:t> is to maximize firm value by minimizing the cost of capital given the firm’s investments. </a:t>
            </a:r>
          </a:p>
          <a:p>
            <a:pPr marL="403225" lvl="1" indent="-120650" eaLnBrk="0" hangingPunct="0">
              <a:buFontTx/>
              <a:buChar char="-"/>
            </a:pPr>
            <a:r>
              <a:rPr lang="en-US" sz="1200"/>
              <a:t>The amount and type of debt (including the currency of denomination) influences the cost of capital</a:t>
            </a:r>
          </a:p>
          <a:p>
            <a:pPr marL="403225" lvl="1" indent="-120650" eaLnBrk="0" hangingPunct="0">
              <a:buFontTx/>
              <a:buChar char="-"/>
            </a:pPr>
            <a:r>
              <a:rPr lang="en-US" sz="1200"/>
              <a:t>Hedging and risk management activities also influence capital costs</a:t>
            </a:r>
          </a:p>
          <a:p>
            <a:pPr marL="168275" indent="-168275"/>
            <a:r>
              <a:rPr lang="en-US" sz="1200"/>
              <a:t>	The MNC has more flexibility than domestic firms in the </a:t>
            </a:r>
            <a:r>
              <a:rPr lang="en-US" sz="1200" b="1" i="1"/>
              <a:t>timing</a:t>
            </a:r>
            <a:r>
              <a:rPr lang="en-US" sz="1200"/>
              <a:t> and </a:t>
            </a:r>
            <a:r>
              <a:rPr lang="en-US" sz="1200" b="1" i="1"/>
              <a:t>location</a:t>
            </a:r>
            <a:r>
              <a:rPr lang="en-US" sz="1200"/>
              <a:t> (including the currency of denomination) of its financing choices.</a:t>
            </a:r>
          </a:p>
        </p:txBody>
      </p:sp>
      <p:sp>
        <p:nvSpPr>
          <p:cNvPr id="405507" name="Rectangle 3"/>
          <p:cNvSpPr>
            <a:spLocks noGrp="1" noRot="1" noChangeAspect="1" noChangeArrowheads="1" noTextEdit="1"/>
          </p:cNvSpPr>
          <p:nvPr>
            <p:ph type="sldImg"/>
          </p:nvPr>
        </p:nvSpPr>
        <p:spPr>
          <a:xfrm>
            <a:off x="1258888" y="720725"/>
            <a:ext cx="4781550" cy="3586163"/>
          </a:xfrm>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body" idx="1"/>
          </p:nvPr>
        </p:nvSpPr>
        <p:spPr>
          <a:xfrm>
            <a:off x="974725" y="4560888"/>
            <a:ext cx="5365750" cy="4319587"/>
          </a:xfrm>
          <a:noFill/>
          <a:ln/>
        </p:spPr>
        <p:txBody>
          <a:bodyPr lIns="95655" tIns="46988" rIns="95655" bIns="46988"/>
          <a:lstStyle/>
          <a:p>
            <a:pPr marL="114300" indent="-114300" eaLnBrk="0" hangingPunct="0"/>
            <a:r>
              <a:rPr lang="en-US"/>
              <a:t>“Fixed” and “floating” exchange rate systems are endpoints on a continuum of flexibility. </a:t>
            </a:r>
          </a:p>
          <a:p>
            <a:pPr marL="114300" indent="-114300" eaLnBrk="0" hangingPunct="0"/>
            <a:endParaRPr lang="en-US" sz="800"/>
          </a:p>
          <a:p>
            <a:pPr marL="114300" indent="-114300" eaLnBrk="0" hangingPunct="0"/>
            <a:r>
              <a:rPr lang="en-US"/>
              <a:t>In pegged or fixed systems, governments maintain currency values at official exchange rates. </a:t>
            </a:r>
          </a:p>
          <a:p>
            <a:pPr marL="342900" lvl="1" indent="-114300" eaLnBrk="0" hangingPunct="0"/>
            <a:r>
              <a:rPr lang="en-US" sz="1200"/>
              <a:t>If they can be maintained, these systems are attractive because the value of foreign currency cash flows is predictable.</a:t>
            </a:r>
          </a:p>
          <a:p>
            <a:pPr marL="342900" lvl="1" indent="-114300" eaLnBrk="0" hangingPunct="0"/>
            <a:r>
              <a:rPr lang="en-US" sz="1200"/>
              <a:t>There are two problems with fixed exchange rate systems:</a:t>
            </a:r>
            <a:endParaRPr lang="en-US"/>
          </a:p>
          <a:p>
            <a:pPr marL="573088" lvl="2" indent="-115888" eaLnBrk="0" hangingPunct="0"/>
            <a:r>
              <a:rPr lang="en-US"/>
              <a:t>Fixed exchange rates link wage levels and employment to cross-country inflation differentials. </a:t>
            </a:r>
          </a:p>
          <a:p>
            <a:pPr marL="573088" lvl="2" indent="-115888" eaLnBrk="0" hangingPunct="0"/>
            <a:r>
              <a:rPr lang="en-US"/>
              <a:t>Corrections to a fixed exchange rate system are usually large. </a:t>
            </a:r>
          </a:p>
          <a:p>
            <a:pPr marL="573088" lvl="2" indent="-115888" eaLnBrk="0" hangingPunct="0"/>
            <a:r>
              <a:rPr lang="en-US"/>
              <a:t>	(The more inflexible the system, the bigger the correction.)  </a:t>
            </a:r>
          </a:p>
          <a:p>
            <a:pPr marL="114300" indent="-114300" eaLnBrk="0" hangingPunct="0"/>
            <a:endParaRPr lang="en-US" sz="800"/>
          </a:p>
          <a:p>
            <a:pPr marL="114300" indent="-114300" eaLnBrk="0" hangingPunct="0"/>
            <a:r>
              <a:rPr lang="en-US"/>
              <a:t>Floating systems allow values to fluctuate according to supply and demand, without direct interference by government authorities. </a:t>
            </a:r>
          </a:p>
          <a:p>
            <a:pPr marL="342900" lvl="1" indent="-114300" eaLnBrk="0" hangingPunct="0"/>
            <a:r>
              <a:rPr lang="en-US" sz="1200"/>
              <a:t>The main disadvantage is that it is difficult to know how much a future foreign currency cash flow will be worth in a floating exchange rate system. </a:t>
            </a:r>
          </a:p>
          <a:p>
            <a:pPr marL="342900" lvl="1" indent="-114300" eaLnBrk="0" hangingPunct="0"/>
            <a:r>
              <a:rPr lang="en-US" sz="1200"/>
              <a:t>The good news is that transaction exposures to currency risk can be effectively managed with financial market instruments. </a:t>
            </a:r>
          </a:p>
        </p:txBody>
      </p:sp>
      <p:sp>
        <p:nvSpPr>
          <p:cNvPr id="306179" name="Rectangle 3"/>
          <p:cNvSpPr>
            <a:spLocks noGrp="1" noRot="1" noChangeAspect="1" noChangeArrowheads="1" noTextEdit="1"/>
          </p:cNvSpPr>
          <p:nvPr>
            <p:ph type="sldImg"/>
          </p:nvPr>
        </p:nvSpPr>
        <p:spPr>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body" idx="1"/>
          </p:nvPr>
        </p:nvSpPr>
        <p:spPr>
          <a:xfrm>
            <a:off x="974725" y="4560888"/>
            <a:ext cx="5446713" cy="4400550"/>
          </a:xfrm>
          <a:noFill/>
          <a:ln/>
        </p:spPr>
        <p:txBody>
          <a:bodyPr lIns="95655" tIns="46988" rIns="95655" bIns="46988"/>
          <a:lstStyle/>
          <a:p>
            <a:pPr marL="114300" indent="-114300" eaLnBrk="0" hangingPunct="0">
              <a:spcBef>
                <a:spcPct val="20000"/>
              </a:spcBef>
              <a:tabLst>
                <a:tab pos="342900" algn="l"/>
              </a:tabLst>
            </a:pPr>
            <a:r>
              <a:rPr lang="en-US" sz="1200" b="1">
                <a:solidFill>
                  <a:schemeClr val="hlink"/>
                </a:solidFill>
              </a:rPr>
              <a:t>Argentina</a:t>
            </a:r>
            <a:r>
              <a:rPr lang="en-US" sz="1200"/>
              <a:t>, listed under “Currency board or fixed peg,” allowed the peso to float in Jan 2002. (See the discussion in Section 2.4). </a:t>
            </a:r>
            <a:endParaRPr lang="en-US" sz="300"/>
          </a:p>
          <a:p>
            <a:pPr marL="342900" lvl="1" indent="-114300" eaLnBrk="0" hangingPunct="0">
              <a:spcBef>
                <a:spcPct val="20000"/>
              </a:spcBef>
              <a:tabLst>
                <a:tab pos="342900" algn="l"/>
              </a:tabLst>
            </a:pPr>
            <a:r>
              <a:rPr lang="en-US" sz="1200"/>
              <a:t>Other countries may have moved in the grid as well. </a:t>
            </a:r>
          </a:p>
          <a:p>
            <a:pPr marL="114300" indent="-114300" eaLnBrk="0" hangingPunct="0">
              <a:spcBef>
                <a:spcPct val="20000"/>
              </a:spcBef>
              <a:tabLst>
                <a:tab pos="342900" algn="l"/>
              </a:tabLst>
            </a:pPr>
            <a:endParaRPr lang="en-US" sz="800"/>
          </a:p>
          <a:p>
            <a:pPr marL="114300" indent="-114300" eaLnBrk="0" hangingPunct="0">
              <a:spcBef>
                <a:spcPct val="20000"/>
              </a:spcBef>
              <a:tabLst>
                <a:tab pos="342900" algn="l"/>
              </a:tabLst>
            </a:pPr>
            <a:r>
              <a:rPr lang="en-US" sz="1200"/>
              <a:t>Acronyms </a:t>
            </a:r>
          </a:p>
          <a:p>
            <a:pPr marL="342900" lvl="1" indent="-114300" eaLnBrk="0" hangingPunct="0">
              <a:spcBef>
                <a:spcPct val="20000"/>
              </a:spcBef>
              <a:tabLst>
                <a:tab pos="342900" algn="l"/>
              </a:tabLst>
            </a:pPr>
            <a:r>
              <a:rPr lang="en-US" sz="1200" b="1">
                <a:solidFill>
                  <a:srgbClr val="0000CC"/>
                </a:solidFill>
              </a:rPr>
              <a:t>WAEMU</a:t>
            </a:r>
            <a:r>
              <a:rPr lang="en-US" sz="1200"/>
              <a:t> </a:t>
            </a:r>
            <a:r>
              <a:rPr lang="en-US" sz="1200">
                <a:solidFill>
                  <a:srgbClr val="0000FF"/>
                </a:solidFill>
              </a:rPr>
              <a:t>West African Economic and Monetary Union</a:t>
            </a:r>
            <a:r>
              <a:rPr lang="en-US" sz="1200"/>
              <a:t>: Benin, Burkina, Faso, Ivory Coast, Guinea-Bissau, Mali, Niger, Senegal, Togo</a:t>
            </a:r>
          </a:p>
          <a:p>
            <a:pPr marL="342900" lvl="1" indent="-114300" eaLnBrk="0" hangingPunct="0">
              <a:spcBef>
                <a:spcPct val="20000"/>
              </a:spcBef>
              <a:tabLst>
                <a:tab pos="342900" algn="l"/>
              </a:tabLst>
            </a:pPr>
            <a:r>
              <a:rPr lang="en-US" sz="1200" b="1">
                <a:solidFill>
                  <a:srgbClr val="0000CC"/>
                </a:solidFill>
              </a:rPr>
              <a:t>CAEMC</a:t>
            </a:r>
            <a:r>
              <a:rPr lang="en-US" sz="1200"/>
              <a:t> </a:t>
            </a:r>
            <a:r>
              <a:rPr lang="en-US" sz="1200">
                <a:solidFill>
                  <a:srgbClr val="0000FF"/>
                </a:solidFill>
              </a:rPr>
              <a:t>Central African Economic and Monetary Union</a:t>
            </a:r>
            <a:r>
              <a:rPr lang="en-US" sz="1200"/>
              <a:t>: Cameroon, Central African Rep., Chad, Congo, Equatorial Guinea, Gabon</a:t>
            </a:r>
          </a:p>
          <a:p>
            <a:pPr marL="342900" lvl="1" indent="-114300" eaLnBrk="0" hangingPunct="0">
              <a:spcBef>
                <a:spcPct val="20000"/>
              </a:spcBef>
              <a:tabLst>
                <a:tab pos="342900" algn="l"/>
              </a:tabLst>
            </a:pPr>
            <a:r>
              <a:rPr lang="en-US" sz="1200" b="1">
                <a:solidFill>
                  <a:srgbClr val="0000CC"/>
                </a:solidFill>
              </a:rPr>
              <a:t>Euro Area</a:t>
            </a:r>
            <a:r>
              <a:rPr lang="en-US" sz="1200"/>
              <a:t>: Austria, Belgium, Finland, France, Germany, Greece, Ireland, Italy, Luxembourg, Netherlands, Portugal, Spain</a:t>
            </a:r>
            <a:endParaRPr lang="en-US" sz="300"/>
          </a:p>
          <a:p>
            <a:pPr marL="114300" indent="-114300" eaLnBrk="0" hangingPunct="0">
              <a:spcBef>
                <a:spcPct val="20000"/>
              </a:spcBef>
              <a:tabLst>
                <a:tab pos="342900" algn="l"/>
              </a:tabLst>
            </a:pPr>
            <a:endParaRPr lang="en-US" sz="800"/>
          </a:p>
          <a:p>
            <a:pPr marL="114300" indent="-114300" eaLnBrk="0" hangingPunct="0">
              <a:spcBef>
                <a:spcPct val="20000"/>
              </a:spcBef>
              <a:tabLst>
                <a:tab pos="342900" algn="l"/>
              </a:tabLst>
            </a:pPr>
            <a:r>
              <a:rPr lang="en-US" sz="1200"/>
              <a:t>The IMF also categorizes countries according to their monetary policy framework </a:t>
            </a:r>
          </a:p>
          <a:p>
            <a:pPr marL="342900" lvl="1" indent="-114300" eaLnBrk="0" hangingPunct="0">
              <a:spcBef>
                <a:spcPct val="20000"/>
              </a:spcBef>
              <a:tabLst>
                <a:tab pos="342900" algn="l"/>
              </a:tabLst>
            </a:pPr>
            <a:r>
              <a:rPr lang="en-US" sz="1200"/>
              <a:t>Exchange rate anchor: e.g., Denmark Greece </a:t>
            </a:r>
          </a:p>
          <a:p>
            <a:pPr marL="342900" lvl="1" indent="-114300" eaLnBrk="0" hangingPunct="0">
              <a:spcBef>
                <a:spcPct val="20000"/>
              </a:spcBef>
              <a:tabLst>
                <a:tab pos="342900" algn="l"/>
              </a:tabLst>
            </a:pPr>
            <a:r>
              <a:rPr lang="en-US" sz="1200"/>
              <a:t>Monetary aggregate target: e.g., Switzerland</a:t>
            </a:r>
          </a:p>
          <a:p>
            <a:pPr marL="342900" lvl="1" indent="-114300" eaLnBrk="0" hangingPunct="0">
              <a:spcBef>
                <a:spcPct val="20000"/>
              </a:spcBef>
              <a:tabLst>
                <a:tab pos="342900" algn="l"/>
              </a:tabLst>
            </a:pPr>
            <a:r>
              <a:rPr lang="en-US" sz="1200"/>
              <a:t>Inflation targeting framework: e.g., Canada UK Australia</a:t>
            </a:r>
          </a:p>
          <a:p>
            <a:pPr marL="342900" lvl="1" indent="-114300" eaLnBrk="0" hangingPunct="0">
              <a:spcBef>
                <a:spcPct val="20000"/>
              </a:spcBef>
              <a:tabLst>
                <a:tab pos="342900" algn="l"/>
              </a:tabLst>
            </a:pPr>
            <a:r>
              <a:rPr lang="en-US" sz="1200"/>
              <a:t>Fund-supported or other: e.g., many nations are on IMF-supported programs</a:t>
            </a:r>
          </a:p>
          <a:p>
            <a:pPr marL="342900" lvl="1" indent="-114300" eaLnBrk="0" hangingPunct="0">
              <a:spcBef>
                <a:spcPct val="20000"/>
              </a:spcBef>
              <a:tabLst>
                <a:tab pos="342900" algn="l"/>
              </a:tabLst>
            </a:pPr>
            <a:r>
              <a:rPr lang="en-US" sz="1200"/>
              <a:t>Other: e.g., the Euro area uses a variety of indicators to set its targets</a:t>
            </a:r>
          </a:p>
        </p:txBody>
      </p:sp>
      <p:sp>
        <p:nvSpPr>
          <p:cNvPr id="308227"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body" idx="1"/>
          </p:nvPr>
        </p:nvSpPr>
        <p:spPr>
          <a:noFill/>
          <a:ln/>
        </p:spPr>
        <p:txBody>
          <a:bodyPr/>
          <a:lstStyle/>
          <a:p>
            <a:pPr>
              <a:buFontTx/>
              <a:buChar char="•"/>
            </a:pPr>
            <a:r>
              <a:rPr lang="en-US"/>
              <a:t>Knowing and understanding the </a:t>
            </a:r>
            <a:r>
              <a:rPr lang="en-US" b="1"/>
              <a:t>linkages</a:t>
            </a:r>
            <a:r>
              <a:rPr lang="en-US"/>
              <a:t> between the various business disciplines and between national cultures is in many ways more important than knowing the intricacies of a single functional field or a single culture. </a:t>
            </a:r>
          </a:p>
        </p:txBody>
      </p:sp>
      <p:sp>
        <p:nvSpPr>
          <p:cNvPr id="239619" name="Rectangle 3"/>
          <p:cNvSpPr>
            <a:spLocks noGrp="1" noRot="1" noChangeAspect="1" noChangeArrowheads="1" noTextEdit="1"/>
          </p:cNvSpPr>
          <p:nvPr>
            <p:ph type="sldImg"/>
          </p:nvPr>
        </p:nvSpPr>
        <p:spPr>
          <a:ln cap="flat"/>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body" idx="1"/>
          </p:nvPr>
        </p:nvSpPr>
        <p:spPr>
          <a:xfrm>
            <a:off x="974725" y="4560888"/>
            <a:ext cx="5365750" cy="4479925"/>
          </a:xfrm>
          <a:noFill/>
          <a:ln/>
        </p:spPr>
        <p:txBody>
          <a:bodyPr lIns="95655" tIns="46988" rIns="95655" bIns="46988"/>
          <a:lstStyle/>
          <a:p>
            <a:pPr marL="514350" lvl="1" indent="-231775" eaLnBrk="0" hangingPunct="0">
              <a:tabLst>
                <a:tab pos="517525" algn="l"/>
              </a:tabLst>
            </a:pPr>
            <a:endParaRPr lang="en-US" dirty="0"/>
          </a:p>
        </p:txBody>
      </p:sp>
      <p:sp>
        <p:nvSpPr>
          <p:cNvPr id="310275" name="Rectangle 3"/>
          <p:cNvSpPr>
            <a:spLocks noGrp="1" noRot="1" noChangeAspect="1" noChangeArrowheads="1" noTextEdit="1"/>
          </p:cNvSpPr>
          <p:nvPr>
            <p:ph type="sldImg"/>
          </p:nvPr>
        </p:nvSpPr>
        <p:spPr>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body" idx="1"/>
          </p:nvPr>
        </p:nvSpPr>
        <p:spPr>
          <a:xfrm>
            <a:off x="974725" y="4560888"/>
            <a:ext cx="5365750" cy="4640262"/>
          </a:xfrm>
          <a:noFill/>
          <a:ln/>
        </p:spPr>
        <p:txBody>
          <a:bodyPr lIns="95655" tIns="46988" rIns="95655" bIns="46988"/>
          <a:lstStyle/>
          <a:p>
            <a:pPr marL="168275" indent="-168275"/>
            <a:r>
              <a:rPr lang="en-US" dirty="0"/>
              <a:t>2.5 The Global Financial Crisis of 2008	</a:t>
            </a:r>
          </a:p>
          <a:p>
            <a:pPr marL="168275" indent="-168275"/>
            <a:endParaRPr lang="en-US" dirty="0"/>
          </a:p>
          <a:p>
            <a:pPr marL="168275" indent="-168275"/>
            <a:r>
              <a:rPr lang="en-US" dirty="0"/>
              <a:t>The global stock market collapse of 2008 triggered the worst financial crisis since the Great Depression. Global equity values fell by 50 percent in the last half of 2008, although many national markets had recovered most of their value by mid-2011. This collapse and (partial) recovery are visible in Figures 2.8-2.11, where only Brazil and Russia failed to recapture more than half of their equity value by mid-2011. Other asset prices such as real estate also fell at the time of the crisis, and unemployment jumped in most countries. Governments responded to the crisis by pumping liquidity into the financial system to ensure solvency in banking and commerce. Some governments also provided direct aid to key local businesses. </a:t>
            </a:r>
          </a:p>
          <a:p>
            <a:pPr marL="168275" indent="-168275"/>
            <a:r>
              <a:rPr lang="en-US" dirty="0"/>
              <a:t>	Financial crises are not new. Nations have experienced periods of financial crisis throughout history. These crises share many common elements, particularly plunges in equity and real estate markets.  The particular antecedents of the 2008 crisis included a relaxation in U.S. mortgage loan standards and an accompanying bubble in U.S. housing and real estate prices. </a:t>
            </a:r>
          </a:p>
          <a:p>
            <a:pPr marL="168275" indent="-168275"/>
            <a:r>
              <a:rPr lang="en-US" dirty="0"/>
              <a:t>	The U.S. government promotes affordable housing through easy access to mortgage credit through several government-sponsored enterprises. Two of these – Fannie Mae and Freddie Mac – together own or guarantee about half of the $12 trillion U.S. mortgage market. Fannie Mae and Freddie Mac are corporations that operate under the guidance of the U.S. government to purchase and then securitize mortgages in the secondary market. </a:t>
            </a:r>
          </a:p>
          <a:p>
            <a:pPr marL="168275" indent="-168275"/>
            <a:r>
              <a:rPr lang="en-US" dirty="0"/>
              <a:t>	The U.S. government had encouraged lenders to relax credit requirements for homeowners in low- and medium-income brackets in the years preceding the crisis. These loans were securitized into collateralized debt obligations (CDOs) for resale to investors. A CDO is a special-purpose entity that owns a pool of mortgages as collateral and issues bonds against these assets, often in credit tranches of various maturities and credit risks. CDOs were created by Salomon Brothers and First Boston in 1983 so that Freddie Mac could provide liquidity to the mortgage market. </a:t>
            </a:r>
          </a:p>
          <a:p>
            <a:pPr marL="168275" indent="-168275"/>
            <a:r>
              <a:rPr lang="en-US" dirty="0"/>
              <a:t>	Unfortunately, securitization provided little incentive for lenders to carefully screen borrowers, as subprime loans (loans to poor credit risks) could be passed along to other investors through the securitization process rather than held as investments. Poor credit screening increased the default risk of CDOs, particularly after the crisis eroded borrowers’ ability to pay. Although securitization provided liquidity to the mortgage market, it also raised housing prices and investors’ expectations of further real estate gains. And when it rained, it poured. </a:t>
            </a:r>
          </a:p>
          <a:p>
            <a:pPr marL="168275" indent="-168275"/>
            <a:r>
              <a:rPr lang="en-US" dirty="0"/>
              <a:t>	Liquidity refers to the ease with which an asset can be exchanged for another asset of equal value. Illiquidity in the subprime CDO market was the first and most visible symptom of the crisis. This illiquidity eventually spilled over to other markets, including real estate, stocks, bonds, commercial paper, and bank lending. Industrial output and employment fell in most major countries, although Brazil and China emerged relatively unscathed. Many countries experienced large budget deficits caused by the drop in tax revenues and the increase in expenses from fiscal stimulus programs. Asset illiquidity and an increase in default risk caused some government bonds – most notably those of Greece and Iceland – to drop sharply in price. </a:t>
            </a:r>
          </a:p>
          <a:p>
            <a:pPr marL="168275" indent="-168275"/>
            <a:endParaRPr lang="en-US" dirty="0"/>
          </a:p>
        </p:txBody>
      </p:sp>
      <p:sp>
        <p:nvSpPr>
          <p:cNvPr id="158723" name="Rectangle 3"/>
          <p:cNvSpPr>
            <a:spLocks noGrp="1" noRot="1" noChangeAspect="1" noChangeArrowheads="1" noTextEdit="1"/>
          </p:cNvSpPr>
          <p:nvPr>
            <p:ph type="sldImg"/>
          </p:nvPr>
        </p:nvSpPr>
        <p:spPr>
          <a:ln cap="fla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body" idx="1"/>
          </p:nvPr>
        </p:nvSpPr>
        <p:spPr>
          <a:xfrm>
            <a:off x="974725" y="4560888"/>
            <a:ext cx="5365750" cy="4240212"/>
          </a:xfrm>
          <a:noFill/>
          <a:ln/>
        </p:spPr>
        <p:txBody>
          <a:bodyPr lIns="95655" tIns="46988" rIns="95655" bIns="46988"/>
          <a:lstStyle/>
          <a:p>
            <a:pPr marL="168275" indent="-168275" algn="just">
              <a:buFont typeface="Symbol" pitchFamily="18" charset="2"/>
              <a:buNone/>
            </a:pPr>
            <a:r>
              <a:rPr lang="en-US"/>
              <a:t>Despite a balanced budget and inflation of “only” 27 percent (versus 150 percent in 1987), Mexico had two problems:</a:t>
            </a:r>
          </a:p>
          <a:p>
            <a:pPr marL="458788" lvl="1" indent="-176213" algn="just"/>
            <a:r>
              <a:rPr lang="en-US" sz="1200"/>
              <a:t>Foreign currency reserves fell from $30 billion in early 1994 to only $5 billion by November 1994 as the government pegged the peso at artificially high levels</a:t>
            </a:r>
          </a:p>
          <a:p>
            <a:pPr marL="458788" lvl="1" indent="-176213" algn="just"/>
            <a:r>
              <a:rPr lang="en-US" sz="1200"/>
              <a:t>Commercial banks and the government had rolled over $23 billion of short-term peso debt into similar short-term </a:t>
            </a:r>
            <a:r>
              <a:rPr lang="en-US" sz="1200" b="1" i="1"/>
              <a:t>tesebonos</a:t>
            </a:r>
            <a:r>
              <a:rPr lang="en-US" sz="1200"/>
              <a:t> whose principal was indexed to the dollar. These obligations  rose with the value of the dollar.</a:t>
            </a:r>
          </a:p>
          <a:p>
            <a:pPr marL="168275" indent="-168275" algn="just"/>
            <a:r>
              <a:rPr lang="en-US"/>
              <a:t>Dec. 1994 - Jan. 1995: Peso falls 50 percent against the dollar, doubling the peso value of Mexico’s tesebono obligations. </a:t>
            </a:r>
          </a:p>
          <a:p>
            <a:pPr marL="168275" indent="-168275" algn="just"/>
            <a:r>
              <a:rPr lang="en-US"/>
              <a:t>Mexico’s peso crisis was severe but relatively short-lived. </a:t>
            </a:r>
          </a:p>
          <a:p>
            <a:pPr marL="458788" lvl="1" indent="-176213" algn="just"/>
            <a:r>
              <a:rPr lang="en-US" sz="1200"/>
              <a:t>The U.S. and the IMF assembled a $40 billion rescue package to ensure liquidity. </a:t>
            </a:r>
          </a:p>
          <a:p>
            <a:pPr marL="458788" lvl="1" indent="-176213" algn="just"/>
            <a:r>
              <a:rPr lang="en-US" sz="1200"/>
              <a:t>The low peso value increased exports by 30 percent and decreased imports by 10 percent, resulting in a current account surplus of $7.4 billion (from a deficit of $18.5 billion in 1994). </a:t>
            </a:r>
          </a:p>
          <a:p>
            <a:pPr marL="458788" lvl="1" indent="-176213" algn="just"/>
            <a:r>
              <a:rPr lang="en-US" sz="1200"/>
              <a:t>By 2000, the Mexican stock market had recovered to it’s pre-crisis level.</a:t>
            </a:r>
          </a:p>
        </p:txBody>
      </p:sp>
      <p:sp>
        <p:nvSpPr>
          <p:cNvPr id="160771" name="Rectangle 3"/>
          <p:cNvSpPr>
            <a:spLocks noGrp="1" noRot="1" noChangeAspect="1" noChangeArrowheads="1" noTextEdit="1"/>
          </p:cNvSpPr>
          <p:nvPr>
            <p:ph type="sldImg"/>
          </p:nvPr>
        </p:nvSpPr>
        <p:spPr>
          <a:ln cap="flat"/>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body" idx="1"/>
          </p:nvPr>
        </p:nvSpPr>
        <p:spPr>
          <a:xfrm>
            <a:off x="974725" y="4560888"/>
            <a:ext cx="5365750" cy="4719637"/>
          </a:xfrm>
          <a:noFill/>
          <a:ln/>
        </p:spPr>
        <p:txBody>
          <a:bodyPr lIns="95655" tIns="46988" rIns="95655" bIns="46988"/>
          <a:lstStyle/>
          <a:p>
            <a:pPr marL="168275" indent="-168275" eaLnBrk="0" hangingPunct="0">
              <a:lnSpc>
                <a:spcPct val="75000"/>
              </a:lnSpc>
            </a:pPr>
            <a:r>
              <a:rPr lang="en-US" b="1"/>
              <a:t>Thailand</a:t>
            </a:r>
            <a:r>
              <a:rPr lang="en-US"/>
              <a:t> fell first, with problems that resembled Mexico’s:</a:t>
            </a:r>
          </a:p>
          <a:p>
            <a:pPr marL="514350" lvl="1" indent="-231775" algn="just"/>
            <a:r>
              <a:rPr lang="en-US"/>
              <a:t>Foreign currency reserves fell from $40 billion in 1996 to $10 billion by July 1997 as the government pegged the bhat. </a:t>
            </a:r>
          </a:p>
          <a:p>
            <a:pPr marL="514350" lvl="1" indent="-231775" algn="just"/>
            <a:r>
              <a:rPr lang="en-US"/>
              <a:t>Massive short-term foreign currency borrowings were used to support highly speculative property ventures.</a:t>
            </a:r>
          </a:p>
          <a:p>
            <a:pPr marL="514350" lvl="1" indent="-231775"/>
            <a:r>
              <a:rPr lang="en-US"/>
              <a:t>Current account deficit 8 percent of GDP.</a:t>
            </a:r>
          </a:p>
          <a:p>
            <a:pPr marL="514350" lvl="1" indent="-231775" algn="just"/>
            <a:r>
              <a:rPr lang="en-US"/>
              <a:t>Declining competitiveness due to wage increases</a:t>
            </a:r>
          </a:p>
          <a:p>
            <a:pPr marL="514350" lvl="1" indent="-231775" algn="just"/>
            <a:r>
              <a:rPr lang="en-US"/>
              <a:t>By 1998, the stock market had fallen by 50 percent.</a:t>
            </a:r>
          </a:p>
          <a:p>
            <a:pPr marL="168275" indent="-168275" algn="just"/>
            <a:r>
              <a:rPr lang="en-US"/>
              <a:t>Like Thailand, </a:t>
            </a:r>
            <a:r>
              <a:rPr lang="en-US" b="1"/>
              <a:t>Indonesia</a:t>
            </a:r>
            <a:r>
              <a:rPr lang="en-US"/>
              <a:t> and </a:t>
            </a:r>
            <a:r>
              <a:rPr lang="en-US" b="1"/>
              <a:t>Korea</a:t>
            </a:r>
            <a:r>
              <a:rPr lang="en-US"/>
              <a:t> suffered from fixed exchange rates, large current account deficits, large amounts of short-term foreign currency debt used to support speculative property ventures, and declining competitiveness. </a:t>
            </a:r>
          </a:p>
        </p:txBody>
      </p:sp>
      <p:sp>
        <p:nvSpPr>
          <p:cNvPr id="162819" name="Rectangle 3"/>
          <p:cNvSpPr>
            <a:spLocks noGrp="1" noRot="1" noChangeAspect="1" noChangeArrowheads="1" noTextEdit="1"/>
          </p:cNvSpPr>
          <p:nvPr>
            <p:ph type="sldImg"/>
          </p:nvPr>
        </p:nvSpPr>
        <p:spPr>
          <a:ln cap="flat"/>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body" idx="1"/>
          </p:nvPr>
        </p:nvSpPr>
        <p:spPr>
          <a:xfrm>
            <a:off x="974725" y="4560888"/>
            <a:ext cx="5365750" cy="4719637"/>
          </a:xfrm>
          <a:noFill/>
          <a:ln/>
        </p:spPr>
        <p:txBody>
          <a:bodyPr lIns="95655" tIns="46988" rIns="95655" bIns="46988"/>
          <a:lstStyle/>
          <a:p>
            <a:pPr marL="112713" indent="-112713" algn="just"/>
            <a:r>
              <a:rPr lang="en-US"/>
              <a:t>The IMF assembled rescue packages of $58 billion for Korea, $43 billion for Indonesia, and $17 billion for Thailand. </a:t>
            </a:r>
          </a:p>
          <a:p>
            <a:pPr marL="112713" indent="-112713" algn="just"/>
            <a:endParaRPr lang="en-US" sz="900"/>
          </a:p>
          <a:p>
            <a:pPr marL="112713" indent="-112713" algn="just"/>
            <a:r>
              <a:rPr lang="en-US"/>
              <a:t>IMF loans required:</a:t>
            </a:r>
            <a:endParaRPr lang="en-US" b="1"/>
          </a:p>
          <a:p>
            <a:pPr marL="346075" lvl="1" indent="-119063" algn="just"/>
            <a:r>
              <a:rPr lang="en-US"/>
              <a:t>fiscal and monetary restraint</a:t>
            </a:r>
          </a:p>
          <a:p>
            <a:pPr marL="346075" lvl="1" indent="-119063" algn="just"/>
            <a:r>
              <a:rPr lang="en-US"/>
              <a:t>financial market liberalization</a:t>
            </a:r>
          </a:p>
          <a:p>
            <a:pPr marL="346075" lvl="1" indent="-119063" algn="just"/>
            <a:r>
              <a:rPr lang="en-US"/>
              <a:t>structural reforms</a:t>
            </a:r>
          </a:p>
          <a:p>
            <a:pPr marL="112713" indent="-112713" algn="just"/>
            <a:endParaRPr lang="en-US" sz="900"/>
          </a:p>
          <a:p>
            <a:pPr marL="112713" indent="-112713" algn="just"/>
            <a:r>
              <a:rPr lang="en-US"/>
              <a:t>Long term stock market effects:</a:t>
            </a:r>
          </a:p>
          <a:p>
            <a:pPr marL="346075" lvl="1" indent="-119063" algn="just"/>
            <a:r>
              <a:rPr lang="en-US"/>
              <a:t>Korea has largely recovered</a:t>
            </a:r>
          </a:p>
          <a:p>
            <a:pPr marL="346075" lvl="1" indent="-119063" algn="just"/>
            <a:r>
              <a:rPr lang="en-US"/>
              <a:t>Indonesia has had it’s ups and downs</a:t>
            </a:r>
          </a:p>
          <a:p>
            <a:pPr marL="346075" lvl="1" indent="-119063" algn="just"/>
            <a:r>
              <a:rPr lang="en-US"/>
              <a:t>Thailand is still having difficulty</a:t>
            </a:r>
            <a:endParaRPr lang="en-US" b="1"/>
          </a:p>
          <a:p>
            <a:pPr marL="112713" indent="-112713" algn="just"/>
            <a:endParaRPr lang="en-US" sz="900"/>
          </a:p>
          <a:p>
            <a:pPr marL="112713" indent="-112713" algn="just"/>
            <a:r>
              <a:rPr lang="en-US"/>
              <a:t>This is a good time to introduce the concept of:</a:t>
            </a:r>
          </a:p>
          <a:p>
            <a:pPr marL="112713" indent="-112713" algn="just"/>
            <a:r>
              <a:rPr lang="en-US" b="1"/>
              <a:t>Moral hazard</a:t>
            </a:r>
            <a:r>
              <a:rPr lang="en-US"/>
              <a:t> - IMF bailouts change the expectations and hence the behaviors of lenders, borrowers, and governments.</a:t>
            </a:r>
          </a:p>
        </p:txBody>
      </p:sp>
      <p:sp>
        <p:nvSpPr>
          <p:cNvPr id="164867" name="Rectangle 3"/>
          <p:cNvSpPr>
            <a:spLocks noGrp="1" noRot="1" noChangeAspect="1" noChangeArrowheads="1" noTextEdit="1"/>
          </p:cNvSpPr>
          <p:nvPr>
            <p:ph type="sldImg"/>
          </p:nvPr>
        </p:nvSpPr>
        <p:spPr>
          <a:xfrm>
            <a:off x="1257300" y="720725"/>
            <a:ext cx="4781550" cy="3586163"/>
          </a:xfrm>
          <a:ln cap="flat"/>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body" idx="1"/>
          </p:nvPr>
        </p:nvSpPr>
        <p:spPr>
          <a:xfrm>
            <a:off x="974725" y="4560888"/>
            <a:ext cx="5365750" cy="4719637"/>
          </a:xfrm>
          <a:noFill/>
          <a:ln/>
        </p:spPr>
        <p:txBody>
          <a:bodyPr lIns="95655" tIns="46988" rIns="95655" bIns="46988"/>
          <a:lstStyle/>
          <a:p>
            <a:pPr marL="112713" indent="-112713" eaLnBrk="0" hangingPunct="0"/>
            <a:r>
              <a:rPr lang="en-US"/>
              <a:t>Russia placed the ruble in a crawling peg in July 1993. </a:t>
            </a:r>
          </a:p>
          <a:p>
            <a:pPr marL="346075" lvl="1" indent="-119063" algn="just"/>
            <a:r>
              <a:rPr lang="en-US"/>
              <a:t>By July 1998, the ruble was under speculative pressure</a:t>
            </a:r>
          </a:p>
          <a:p>
            <a:pPr marL="346075" lvl="1" indent="-119063" algn="just"/>
            <a:r>
              <a:rPr lang="en-US"/>
              <a:t>The IMF assembled a rescue package of $23 billion</a:t>
            </a:r>
          </a:p>
          <a:p>
            <a:pPr marL="346075" lvl="1" indent="-119063" algn="just"/>
            <a:r>
              <a:rPr lang="en-US"/>
              <a:t>Despite the IMF loan, the ruble was allowed to float in August 1998</a:t>
            </a:r>
          </a:p>
          <a:p>
            <a:pPr marL="112713" indent="-112713" eaLnBrk="0" hangingPunct="0">
              <a:lnSpc>
                <a:spcPct val="75000"/>
              </a:lnSpc>
            </a:pPr>
            <a:endParaRPr lang="en-US" sz="900"/>
          </a:p>
          <a:p>
            <a:pPr marL="112713" indent="-112713" eaLnBrk="0" hangingPunct="0">
              <a:lnSpc>
                <a:spcPct val="75000"/>
              </a:lnSpc>
            </a:pPr>
            <a:r>
              <a:rPr lang="en-US"/>
              <a:t>The Russian economy has continued to struggle</a:t>
            </a:r>
          </a:p>
          <a:p>
            <a:pPr marL="346075" lvl="1" indent="-119063" algn="just"/>
            <a:r>
              <a:rPr lang="en-US"/>
              <a:t>GDP fell from $804 billion in 1991 to $282 billion in 1998 </a:t>
            </a:r>
          </a:p>
          <a:p>
            <a:pPr marL="346075" lvl="1" indent="-119063" algn="just"/>
            <a:r>
              <a:rPr lang="en-US"/>
              <a:t>The budget deficit in 1998 was nearly 10 percent</a:t>
            </a:r>
          </a:p>
          <a:p>
            <a:pPr marL="346075" lvl="1" indent="-119063" algn="just"/>
            <a:r>
              <a:rPr lang="en-US"/>
              <a:t>As of April 2003, Russia still owed the IMF more than $5 billion</a:t>
            </a:r>
          </a:p>
        </p:txBody>
      </p:sp>
      <p:sp>
        <p:nvSpPr>
          <p:cNvPr id="166915" name="Rectangle 3"/>
          <p:cNvSpPr>
            <a:spLocks noGrp="1" noRot="1" noChangeAspect="1" noChangeArrowheads="1" noTextEdit="1"/>
          </p:cNvSpPr>
          <p:nvPr>
            <p:ph type="sldImg"/>
          </p:nvPr>
        </p:nvSpPr>
        <p:spPr>
          <a:ln cap="flat"/>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body" idx="1"/>
          </p:nvPr>
        </p:nvSpPr>
        <p:spPr>
          <a:xfrm>
            <a:off x="974725" y="4560888"/>
            <a:ext cx="5365750" cy="4719637"/>
          </a:xfrm>
          <a:noFill/>
          <a:ln/>
        </p:spPr>
        <p:txBody>
          <a:bodyPr lIns="95655" tIns="46988" rIns="95655" bIns="46988"/>
          <a:lstStyle/>
          <a:p>
            <a:pPr marL="112713" indent="-112713" eaLnBrk="0" hangingPunct="0"/>
            <a:r>
              <a:rPr lang="en-US"/>
              <a:t>Argentina placed the peso in a “currency board” in 1991 </a:t>
            </a:r>
          </a:p>
          <a:p>
            <a:pPr marL="346075" lvl="1" indent="-119063" algn="just"/>
            <a:r>
              <a:rPr lang="en-US"/>
              <a:t>This cured hyperinflation (3000% per year in 1989)</a:t>
            </a:r>
          </a:p>
          <a:p>
            <a:pPr marL="346075" lvl="1" indent="-119063" algn="just"/>
            <a:r>
              <a:rPr lang="en-US"/>
              <a:t>but the overvalued peso contributed to a severe recession beginning in 1998</a:t>
            </a:r>
          </a:p>
          <a:p>
            <a:pPr marL="346075" lvl="1" indent="-119063" algn="just"/>
            <a:r>
              <a:rPr lang="en-US"/>
              <a:t>Argentina financed large budget deficits with foreign currency debt, owing $150 billion in 2002</a:t>
            </a:r>
          </a:p>
          <a:p>
            <a:pPr marL="112713" indent="-112713" eaLnBrk="0" hangingPunct="0">
              <a:lnSpc>
                <a:spcPct val="75000"/>
              </a:lnSpc>
            </a:pPr>
            <a:endParaRPr lang="en-US" sz="900"/>
          </a:p>
          <a:p>
            <a:pPr marL="112713" indent="-112713" eaLnBrk="0" hangingPunct="0">
              <a:lnSpc>
                <a:spcPct val="75000"/>
              </a:lnSpc>
            </a:pPr>
            <a:r>
              <a:rPr lang="en-US"/>
              <a:t>January 2002 currency crisis</a:t>
            </a:r>
          </a:p>
          <a:p>
            <a:pPr marL="346075" lvl="1" indent="-119063" algn="just"/>
            <a:r>
              <a:rPr lang="en-US"/>
              <a:t>Despite a $40 billion IMF line of credit, the markets forced the peso to float in January 2002</a:t>
            </a:r>
          </a:p>
          <a:p>
            <a:pPr marL="346075" lvl="1" indent="-119063" algn="just"/>
            <a:r>
              <a:rPr lang="en-US"/>
              <a:t>The stock market welcomed the event, nearly doubling in value around the time of the crisis</a:t>
            </a:r>
          </a:p>
          <a:p>
            <a:pPr marL="346075" lvl="1" indent="-119063" algn="just"/>
            <a:r>
              <a:rPr lang="en-US"/>
              <a:t>The economic crisis remains, with low productivity and high unemployment</a:t>
            </a:r>
          </a:p>
          <a:p>
            <a:pPr marL="112713" indent="-112713" eaLnBrk="0" hangingPunct="0">
              <a:lnSpc>
                <a:spcPct val="75000"/>
              </a:lnSpc>
            </a:pPr>
            <a:endParaRPr lang="en-US" sz="900"/>
          </a:p>
          <a:p>
            <a:pPr marL="112713" indent="-112713" eaLnBrk="0" hangingPunct="0">
              <a:lnSpc>
                <a:spcPct val="75000"/>
              </a:lnSpc>
            </a:pPr>
            <a:r>
              <a:rPr lang="en-US"/>
              <a:t>Brazil similarly had:</a:t>
            </a:r>
          </a:p>
          <a:p>
            <a:pPr marL="346075" lvl="1" indent="-119063" algn="just"/>
            <a:r>
              <a:rPr lang="en-US"/>
              <a:t>A crawling peg that overvalued the Brazilian real</a:t>
            </a:r>
          </a:p>
          <a:p>
            <a:pPr marL="346075" lvl="1" indent="-119063" algn="just"/>
            <a:r>
              <a:rPr lang="en-US"/>
              <a:t>A large amount (~ $250 billion) of foreign currency debt</a:t>
            </a:r>
          </a:p>
          <a:p>
            <a:pPr marL="346075" lvl="1" indent="-119063" algn="just"/>
            <a:r>
              <a:rPr lang="en-US"/>
              <a:t>The Brazilian real was allowed to float in 1998</a:t>
            </a:r>
          </a:p>
        </p:txBody>
      </p:sp>
      <p:sp>
        <p:nvSpPr>
          <p:cNvPr id="168963" name="Rectangle 3"/>
          <p:cNvSpPr>
            <a:spLocks noGrp="1" noRot="1" noChangeAspect="1" noChangeArrowheads="1" noTextEdit="1"/>
          </p:cNvSpPr>
          <p:nvPr>
            <p:ph type="sldImg"/>
          </p:nvPr>
        </p:nvSpPr>
        <p:spPr>
          <a:ln cap="flat"/>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body" idx="1"/>
          </p:nvPr>
        </p:nvSpPr>
        <p:spPr>
          <a:xfrm>
            <a:off x="609600" y="4560888"/>
            <a:ext cx="6019800" cy="4640262"/>
          </a:xfrm>
          <a:noFill/>
          <a:ln/>
        </p:spPr>
        <p:txBody>
          <a:bodyPr lIns="95655" tIns="46988" rIns="95655" bIns="46988"/>
          <a:lstStyle/>
          <a:p>
            <a:pPr marL="112713" indent="-112713"/>
            <a:r>
              <a:rPr lang="en-US"/>
              <a:t>The IMF’s evolution from short-term lender into lender of last resort has sparked an active debate about the proper role of the IMF during currency crises. </a:t>
            </a:r>
          </a:p>
          <a:p>
            <a:pPr marL="112713" indent="-112713"/>
            <a:endParaRPr lang="en-US" sz="500"/>
          </a:p>
          <a:p>
            <a:pPr marL="112713" indent="-112713"/>
            <a:r>
              <a:rPr lang="en-US"/>
              <a:t>Both sides of this debate are interested in ensuring the stability of the international financial system. The sides differ in the means to this end. </a:t>
            </a:r>
          </a:p>
          <a:p>
            <a:pPr marL="112713" indent="-112713"/>
            <a:endParaRPr lang="en-US" sz="500"/>
          </a:p>
          <a:p>
            <a:pPr marL="112713" indent="-112713"/>
            <a:r>
              <a:rPr lang="en-US"/>
              <a:t>Proponents of the IMF’s policies believe that short-term loans can help countries overcome temporary crises, such as Mexico’s 1995 peso crisis, and prevent the crises from spreading to other countries. </a:t>
            </a:r>
          </a:p>
          <a:p>
            <a:pPr marL="112713" indent="-112713"/>
            <a:endParaRPr lang="en-US" sz="500"/>
          </a:p>
          <a:p>
            <a:pPr marL="112713" indent="-112713"/>
            <a:r>
              <a:rPr lang="en-US"/>
              <a:t>Opponents argue the medicine prescribed by the IMF worsens these crises.  These critics believe that: </a:t>
            </a:r>
          </a:p>
          <a:p>
            <a:pPr marL="346075" lvl="1" indent="-119063"/>
            <a:r>
              <a:rPr lang="en-US"/>
              <a:t>Fiscal and monetary belt-tightening at the time of a crisis is counterproductive.</a:t>
            </a:r>
          </a:p>
          <a:p>
            <a:pPr marL="346075" lvl="1" indent="-119063"/>
            <a:r>
              <a:rPr lang="en-US"/>
              <a:t>Capital market liberalization exposes developing countries to even more risk.</a:t>
            </a:r>
          </a:p>
          <a:p>
            <a:pPr marL="346075" lvl="1" indent="-119063"/>
            <a:r>
              <a:rPr lang="en-US"/>
              <a:t>Providing loans so that a government can try to support an unsustainable exchange rate is throwing good money after bad.</a:t>
            </a:r>
          </a:p>
          <a:p>
            <a:pPr marL="346075" lvl="1" indent="-119063"/>
            <a:r>
              <a:rPr lang="en-US"/>
              <a:t>IMF loans can leave a legacy of debt that lasts for decades. </a:t>
            </a:r>
          </a:p>
          <a:p>
            <a:pPr marL="346075" lvl="1" indent="-119063"/>
            <a:r>
              <a:rPr lang="en-US"/>
              <a:t>IMF remedies tend to benefit developed countries and not the country in crisis. </a:t>
            </a:r>
          </a:p>
        </p:txBody>
      </p:sp>
      <p:sp>
        <p:nvSpPr>
          <p:cNvPr id="171011" name="Rectangle 3"/>
          <p:cNvSpPr>
            <a:spLocks noGrp="1" noRot="1" noChangeAspect="1" noChangeArrowheads="1" noTextEdit="1"/>
          </p:cNvSpPr>
          <p:nvPr>
            <p:ph type="sldImg"/>
          </p:nvPr>
        </p:nvSpPr>
        <p:spPr>
          <a:ln cap="flat"/>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body" idx="1"/>
          </p:nvPr>
        </p:nvSpPr>
        <p:spPr>
          <a:xfrm>
            <a:off x="974725" y="4560888"/>
            <a:ext cx="5365750" cy="4506912"/>
          </a:xfrm>
          <a:noFill/>
          <a:ln/>
        </p:spPr>
        <p:txBody>
          <a:bodyPr lIns="95655" tIns="46988" rIns="95655" bIns="46988"/>
          <a:lstStyle/>
          <a:p>
            <a:pPr marL="114300" indent="-114300"/>
            <a:r>
              <a:rPr lang="en-US">
                <a:solidFill>
                  <a:srgbClr val="000000"/>
                </a:solidFill>
                <a:cs typeface="Times New Roman" pitchFamily="18" charset="0"/>
              </a:rPr>
              <a:t>In the absence of IMF bailouts, lenders must assess the risks and expected returns of their investments and then bear the consequences. </a:t>
            </a:r>
          </a:p>
          <a:p>
            <a:pPr marL="114300" indent="-114300" algn="just"/>
            <a:endParaRPr lang="en-US" sz="400"/>
          </a:p>
          <a:p>
            <a:pPr marL="114300" indent="-114300"/>
            <a:r>
              <a:rPr lang="en-US">
                <a:solidFill>
                  <a:srgbClr val="000000"/>
                </a:solidFill>
                <a:cs typeface="Times New Roman" pitchFamily="18" charset="0"/>
              </a:rPr>
              <a:t>The expectation of an IMF bailout creates a moral hazard in that it changes the expectations and hence the behaviors of borrowers, lenders, and governments. </a:t>
            </a:r>
          </a:p>
          <a:p>
            <a:pPr marL="114300" indent="-114300" algn="just"/>
            <a:endParaRPr lang="en-US" sz="400"/>
          </a:p>
          <a:p>
            <a:pPr marL="114300" indent="-114300"/>
            <a:r>
              <a:rPr lang="en-US">
                <a:solidFill>
                  <a:srgbClr val="000000"/>
                </a:solidFill>
                <a:cs typeface="Times New Roman" pitchFamily="18" charset="0"/>
              </a:rPr>
              <a:t>The challenge for the IMF is in developing policies that both promote economic stability and ensure that the consequences of poor investment decisions are borne by investors and not taxpayers.</a:t>
            </a:r>
            <a:r>
              <a:rPr lang="en-US"/>
              <a:t> </a:t>
            </a:r>
          </a:p>
        </p:txBody>
      </p:sp>
      <p:sp>
        <p:nvSpPr>
          <p:cNvPr id="324611" name="Rectangle 3"/>
          <p:cNvSpPr>
            <a:spLocks noGrp="1" noRot="1" noChangeAspect="1" noChangeArrowheads="1" noTextEdit="1"/>
          </p:cNvSpPr>
          <p:nvPr>
            <p:ph type="sldImg"/>
          </p:nvPr>
        </p:nvSpPr>
        <p:spPr>
          <a:ln cap="flat"/>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body" idx="1"/>
          </p:nvPr>
        </p:nvSpPr>
        <p:spPr>
          <a:xfrm>
            <a:off x="974725" y="4560888"/>
            <a:ext cx="5367338" cy="4319587"/>
          </a:xfrm>
          <a:noFill/>
          <a:ln/>
        </p:spPr>
        <p:txBody>
          <a:bodyPr lIns="93976" tIns="46988" rIns="93976" bIns="46988"/>
          <a:lstStyle/>
          <a:p>
            <a:pPr marL="114300" indent="-114300" defTabSz="882650"/>
            <a:r>
              <a:rPr lang="en-US" sz="1200"/>
              <a:t>Foreign exchange markets are discussed in depth in Chapter 4.</a:t>
            </a:r>
            <a:r>
              <a:rPr lang="en-US"/>
              <a:t> </a:t>
            </a:r>
          </a:p>
          <a:p>
            <a:pPr marL="114300" indent="-114300" defTabSz="882650"/>
            <a:endParaRPr lang="en-US" sz="800"/>
          </a:p>
          <a:p>
            <a:pPr marL="114300" indent="-114300" defTabSz="882650">
              <a:buFontTx/>
              <a:buChar char="•"/>
            </a:pPr>
            <a:r>
              <a:rPr lang="en-US" sz="1200" b="1"/>
              <a:t>Markets:</a:t>
            </a:r>
            <a:r>
              <a:rPr lang="en-US" sz="1200"/>
              <a:t> About 60% of the volume in the fx market is conducted in the forward market (including currency swap transactions). </a:t>
            </a:r>
          </a:p>
          <a:p>
            <a:pPr marL="114300" indent="-114300" defTabSz="882650">
              <a:buFontTx/>
              <a:buChar char="•"/>
            </a:pPr>
            <a:r>
              <a:rPr lang="en-US" sz="1200" b="1"/>
              <a:t>Volume:</a:t>
            </a:r>
            <a:r>
              <a:rPr lang="en-US" sz="1200"/>
              <a:t> Average daily volume was $1.2 trillion in the April 2001 </a:t>
            </a:r>
            <a:r>
              <a:rPr lang="en-US" sz="1200" i="1"/>
              <a:t>Bank for International Settlements</a:t>
            </a:r>
            <a:r>
              <a:rPr lang="en-US" sz="1200"/>
              <a:t> (BIS) survey of central banks. For comparison, U.S. gross national product in 2001 was around $9 trillion. </a:t>
            </a:r>
          </a:p>
          <a:p>
            <a:pPr marL="114300" indent="-114300" defTabSz="882650">
              <a:buFontTx/>
              <a:buChar char="•"/>
            </a:pPr>
            <a:r>
              <a:rPr lang="en-US" sz="1200" b="1"/>
              <a:t>Efficiency:</a:t>
            </a:r>
            <a:r>
              <a:rPr lang="en-US" sz="1200"/>
              <a:t> Bid-ask spreads on large transactions in the interbank market can be very small (and hence operationally efficient). </a:t>
            </a:r>
          </a:p>
          <a:p>
            <a:pPr marL="339725" lvl="1" indent="-111125" defTabSz="882650">
              <a:buFontTx/>
              <a:buChar char="-"/>
            </a:pPr>
            <a:r>
              <a:rPr lang="en-US" sz="1200"/>
              <a:t>Bid-ask spreads on foreign currency transactions at retail stores can be large (as high as 20%).</a:t>
            </a:r>
          </a:p>
          <a:p>
            <a:pPr marL="339725" lvl="1" indent="-111125" defTabSz="882650">
              <a:buFontTx/>
              <a:buChar char="-"/>
            </a:pPr>
            <a:r>
              <a:rPr lang="en-US" sz="1200"/>
              <a:t>One way to avoid paying large currency translation fees at retail stores is to use a major credit card such as Visa or Mastercard and charge in the local currency. Credit card companies can charge low fees on currency transactions because of their high volume.</a:t>
            </a:r>
          </a:p>
          <a:p>
            <a:pPr marL="339725" lvl="1" indent="-111125" defTabSz="882650">
              <a:buFontTx/>
              <a:buChar char="-"/>
            </a:pPr>
            <a:r>
              <a:rPr lang="en-US" sz="1200"/>
              <a:t>It can be dangerous to use a credit card in some developing countries. For example, once they have obtained credit card imprints, merchants in Nigeria have charged customers for phantom purchases through off-shore shell corporations set up to deceive the customers. </a:t>
            </a:r>
          </a:p>
        </p:txBody>
      </p:sp>
      <p:sp>
        <p:nvSpPr>
          <p:cNvPr id="322563" name="Rectangle 3"/>
          <p:cNvSpPr>
            <a:spLocks noGrp="1" noRot="1" noChangeAspect="1" noChangeArrowheads="1" noTextEdit="1"/>
          </p:cNvSpPr>
          <p:nvPr>
            <p:ph type="sldImg"/>
          </p:nvPr>
        </p:nvSpPr>
        <p:spPr>
          <a:xfrm>
            <a:off x="1266825" y="728663"/>
            <a:ext cx="4779963" cy="3584575"/>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body" idx="1"/>
          </p:nvPr>
        </p:nvSpPr>
        <p:spPr>
          <a:noFill/>
          <a:ln/>
        </p:spPr>
        <p:txBody>
          <a:bodyPr/>
          <a:lstStyle/>
          <a:p>
            <a:pPr marL="168275" indent="-168275">
              <a:lnSpc>
                <a:spcPct val="90000"/>
              </a:lnSpc>
              <a:buFontTx/>
              <a:buChar char="•"/>
            </a:pPr>
            <a:r>
              <a:rPr lang="en-US" sz="1600"/>
              <a:t>The objective of </a:t>
            </a:r>
            <a:r>
              <a:rPr lang="en-US" sz="1600" b="1"/>
              <a:t>investment policy </a:t>
            </a:r>
            <a:r>
              <a:rPr lang="en-US" sz="1600"/>
              <a:t>is to identify and invest in the set of assets that maximizes firm value. </a:t>
            </a:r>
          </a:p>
          <a:p>
            <a:pPr marL="403225" lvl="1" indent="-120650">
              <a:lnSpc>
                <a:spcPct val="90000"/>
              </a:lnSpc>
              <a:buFontTx/>
              <a:buChar char="-"/>
            </a:pPr>
            <a:r>
              <a:rPr lang="en-US"/>
              <a:t>Find those investments that yield the highest value based on the level and riskiness of operating cash flows</a:t>
            </a:r>
          </a:p>
          <a:p>
            <a:pPr marL="403225" lvl="1" indent="-120650" eaLnBrk="0" hangingPunct="0">
              <a:lnSpc>
                <a:spcPct val="90000"/>
              </a:lnSpc>
              <a:buFontTx/>
              <a:buChar char="-"/>
            </a:pPr>
            <a:r>
              <a:rPr lang="en-US"/>
              <a:t>Cash flows can be increased by increasing revenues or reducing operating costs or taxes.</a:t>
            </a:r>
          </a:p>
          <a:p>
            <a:pPr marL="168275" indent="-168275" eaLnBrk="0" hangingPunct="0">
              <a:lnSpc>
                <a:spcPct val="90000"/>
              </a:lnSpc>
            </a:pPr>
            <a:r>
              <a:rPr lang="en-US"/>
              <a:t>	The MNC has more flexibility than domestic firms in the </a:t>
            </a:r>
            <a:r>
              <a:rPr lang="en-US" b="1" i="1"/>
              <a:t>timing</a:t>
            </a:r>
            <a:r>
              <a:rPr lang="en-US"/>
              <a:t> and </a:t>
            </a:r>
            <a:r>
              <a:rPr lang="en-US" b="1" i="1"/>
              <a:t>location</a:t>
            </a:r>
            <a:r>
              <a:rPr lang="en-US"/>
              <a:t> of its investments</a:t>
            </a:r>
          </a:p>
          <a:p>
            <a:pPr marL="168275" indent="-168275" eaLnBrk="0" hangingPunct="0">
              <a:lnSpc>
                <a:spcPct val="90000"/>
              </a:lnSpc>
            </a:pPr>
            <a:endParaRPr lang="en-US" sz="400"/>
          </a:p>
          <a:p>
            <a:pPr marL="168275" indent="-168275">
              <a:lnSpc>
                <a:spcPct val="90000"/>
              </a:lnSpc>
              <a:buFontTx/>
              <a:buChar char="•"/>
            </a:pPr>
            <a:r>
              <a:rPr lang="en-US" sz="1600"/>
              <a:t>The objective of </a:t>
            </a:r>
            <a:r>
              <a:rPr lang="en-US" sz="1600" b="1"/>
              <a:t>financial policy</a:t>
            </a:r>
            <a:r>
              <a:rPr lang="en-US" sz="1600"/>
              <a:t> is to maximize firm value by minimizing the cost of capital given the firm’s investments. </a:t>
            </a:r>
          </a:p>
          <a:p>
            <a:pPr marL="403225" lvl="1" indent="-120650" eaLnBrk="0" hangingPunct="0">
              <a:lnSpc>
                <a:spcPct val="90000"/>
              </a:lnSpc>
              <a:buFontTx/>
              <a:buChar char="-"/>
            </a:pPr>
            <a:r>
              <a:rPr lang="en-US"/>
              <a:t>The amount and type of debt (including the currency of denomination) influences the cost of capital</a:t>
            </a:r>
          </a:p>
          <a:p>
            <a:pPr marL="403225" lvl="1" indent="-120650" eaLnBrk="0" hangingPunct="0">
              <a:lnSpc>
                <a:spcPct val="90000"/>
              </a:lnSpc>
              <a:buFontTx/>
              <a:buChar char="-"/>
            </a:pPr>
            <a:r>
              <a:rPr lang="en-US"/>
              <a:t>Hedging and risk management also influence capital costs</a:t>
            </a:r>
          </a:p>
          <a:p>
            <a:pPr marL="168275" indent="-168275">
              <a:lnSpc>
                <a:spcPct val="90000"/>
              </a:lnSpc>
            </a:pPr>
            <a:r>
              <a:rPr lang="en-US"/>
              <a:t>	The MNC has more flexibility than domestic firms in the </a:t>
            </a:r>
            <a:r>
              <a:rPr lang="en-US" b="1" i="1"/>
              <a:t>timing</a:t>
            </a:r>
            <a:r>
              <a:rPr lang="en-US"/>
              <a:t> and </a:t>
            </a:r>
            <a:r>
              <a:rPr lang="en-US" b="1" i="1"/>
              <a:t>location</a:t>
            </a:r>
            <a:r>
              <a:rPr lang="en-US"/>
              <a:t> (including the currency of denomination) of its financing choices.</a:t>
            </a:r>
          </a:p>
        </p:txBody>
      </p:sp>
      <p:sp>
        <p:nvSpPr>
          <p:cNvPr id="376835" name="Rectangle 3"/>
          <p:cNvSpPr>
            <a:spLocks noGrp="1" noRot="1" noChangeAspect="1" noChangeArrowheads="1" noTextEdit="1"/>
          </p:cNvSpPr>
          <p:nvPr>
            <p:ph type="sldImg"/>
          </p:nvPr>
        </p:nvSpPr>
        <p:spPr>
          <a:xfrm>
            <a:off x="1258888" y="720725"/>
            <a:ext cx="4781550" cy="3586163"/>
          </a:xfrm>
          <a:ln cap="flat"/>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body" idx="1"/>
          </p:nvPr>
        </p:nvSpPr>
        <p:spPr>
          <a:noFill/>
          <a:ln/>
        </p:spPr>
        <p:txBody>
          <a:bodyPr/>
          <a:lstStyle/>
          <a:p>
            <a:pPr marL="168275" indent="-168275" eaLnBrk="0" hangingPunct="0">
              <a:buFontTx/>
              <a:buChar char="•"/>
            </a:pPr>
            <a:r>
              <a:rPr lang="en-US"/>
              <a:t>To add value, multinationality must either 1) </a:t>
            </a:r>
            <a:r>
              <a:rPr lang="en-US" sz="1200"/>
              <a:t>increase E[CF</a:t>
            </a:r>
            <a:r>
              <a:rPr lang="en-US" sz="1200" baseline="-25000"/>
              <a:t>t</a:t>
            </a:r>
            <a:r>
              <a:rPr lang="en-US" sz="1200"/>
              <a:t>] in the numerator, or 2) decrease the discount rate in the denominator.</a:t>
            </a:r>
          </a:p>
          <a:p>
            <a:pPr marL="168275" indent="-168275" eaLnBrk="0" hangingPunct="0"/>
            <a:endParaRPr lang="en-US" sz="400"/>
          </a:p>
          <a:p>
            <a:pPr marL="168275" indent="-168275">
              <a:buFontTx/>
              <a:buChar char="•"/>
            </a:pPr>
            <a:r>
              <a:rPr lang="en-US"/>
              <a:t>The objective of </a:t>
            </a:r>
            <a:r>
              <a:rPr lang="en-US" b="1"/>
              <a:t>investment policy </a:t>
            </a:r>
            <a:r>
              <a:rPr lang="en-US"/>
              <a:t>is to identify and invest in the set of assets that maximizes firm value. </a:t>
            </a:r>
          </a:p>
          <a:p>
            <a:pPr marL="403225" lvl="1" indent="-120650">
              <a:buFontTx/>
              <a:buChar char="-"/>
            </a:pPr>
            <a:r>
              <a:rPr lang="en-US" sz="1200"/>
              <a:t>Find those investments that yield the highest value based on the level and riskiness of operating cash flows (ala capital budgeting in Chapter 15)</a:t>
            </a:r>
          </a:p>
          <a:p>
            <a:pPr marL="403225" lvl="1" indent="-120650" eaLnBrk="0" hangingPunct="0">
              <a:buFontTx/>
              <a:buChar char="-"/>
            </a:pPr>
            <a:r>
              <a:rPr lang="en-US" sz="1200"/>
              <a:t>Cash flows in the numerator can be increased by increasing revenues or reducing operating costs or taxes.</a:t>
            </a:r>
          </a:p>
          <a:p>
            <a:pPr marL="168275" indent="-168275" eaLnBrk="0" hangingPunct="0"/>
            <a:r>
              <a:rPr lang="en-US" sz="1200"/>
              <a:t>	The MNC has more flexibility than domestic firms in the </a:t>
            </a:r>
            <a:r>
              <a:rPr lang="en-US" sz="1200" b="1" i="1"/>
              <a:t>timing</a:t>
            </a:r>
            <a:r>
              <a:rPr lang="en-US" sz="1200"/>
              <a:t> and </a:t>
            </a:r>
            <a:r>
              <a:rPr lang="en-US" sz="1200" b="1" i="1"/>
              <a:t>location</a:t>
            </a:r>
            <a:r>
              <a:rPr lang="en-US" sz="1200"/>
              <a:t> of its investments (ala real options in Chapter 18)</a:t>
            </a:r>
          </a:p>
          <a:p>
            <a:pPr marL="168275" indent="-168275" eaLnBrk="0" hangingPunct="0"/>
            <a:endParaRPr lang="en-US" sz="400"/>
          </a:p>
          <a:p>
            <a:pPr marL="168275" indent="-168275">
              <a:buFontTx/>
              <a:buChar char="•"/>
            </a:pPr>
            <a:r>
              <a:rPr lang="en-US"/>
              <a:t>The objective of </a:t>
            </a:r>
            <a:r>
              <a:rPr lang="en-US" b="1"/>
              <a:t>financial policy</a:t>
            </a:r>
            <a:r>
              <a:rPr lang="en-US"/>
              <a:t> is to maximize firm value by minimizing the cost of capital given the firm’s investments. </a:t>
            </a:r>
          </a:p>
          <a:p>
            <a:pPr marL="403225" lvl="1" indent="-120650" eaLnBrk="0" hangingPunct="0">
              <a:buFontTx/>
              <a:buChar char="-"/>
            </a:pPr>
            <a:r>
              <a:rPr lang="en-US" sz="1200"/>
              <a:t>The amount and type of debt (including the currency of denomination) influences the cost of capital</a:t>
            </a:r>
          </a:p>
          <a:p>
            <a:pPr marL="403225" lvl="1" indent="-120650" eaLnBrk="0" hangingPunct="0">
              <a:buFontTx/>
              <a:buChar char="-"/>
            </a:pPr>
            <a:r>
              <a:rPr lang="en-US" sz="1200"/>
              <a:t>Hedging and risk management activities also influence capital costs</a:t>
            </a:r>
          </a:p>
          <a:p>
            <a:pPr marL="168275" indent="-168275"/>
            <a:r>
              <a:rPr lang="en-US" sz="1200"/>
              <a:t>	The MNC has more flexibility than domestic firms in the </a:t>
            </a:r>
            <a:r>
              <a:rPr lang="en-US" sz="1200" b="1" i="1"/>
              <a:t>timing</a:t>
            </a:r>
            <a:r>
              <a:rPr lang="en-US" sz="1200"/>
              <a:t> and </a:t>
            </a:r>
            <a:r>
              <a:rPr lang="en-US" sz="1200" b="1" i="1"/>
              <a:t>location</a:t>
            </a:r>
            <a:r>
              <a:rPr lang="en-US" sz="1200"/>
              <a:t> (including the currency of denomination) of its financing choices.</a:t>
            </a:r>
          </a:p>
        </p:txBody>
      </p:sp>
      <p:sp>
        <p:nvSpPr>
          <p:cNvPr id="427011" name="Rectangle 3"/>
          <p:cNvSpPr>
            <a:spLocks noGrp="1" noRot="1" noChangeAspect="1" noChangeArrowheads="1" noTextEdit="1"/>
          </p:cNvSpPr>
          <p:nvPr>
            <p:ph type="sldImg"/>
          </p:nvPr>
        </p:nvSpPr>
        <p:spPr>
          <a:xfrm>
            <a:off x="1258888" y="720725"/>
            <a:ext cx="4781550" cy="3586163"/>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body" idx="1"/>
          </p:nvPr>
        </p:nvSpPr>
        <p:spPr>
          <a:xfrm>
            <a:off x="974725" y="4562475"/>
            <a:ext cx="5365750" cy="4319588"/>
          </a:xfrm>
          <a:noFill/>
          <a:ln/>
        </p:spPr>
        <p:txBody>
          <a:bodyPr lIns="95655" tIns="46988" rIns="95655" bIns="46988"/>
          <a:lstStyle/>
          <a:p>
            <a:pPr marL="112713" indent="-112713">
              <a:buFontTx/>
              <a:buChar char="-"/>
            </a:pPr>
            <a:r>
              <a:rPr lang="en-US"/>
              <a:t>Equity risks have been greatest in emerging markets.</a:t>
            </a:r>
          </a:p>
          <a:p>
            <a:pPr marL="112713" indent="-112713">
              <a:buFontTx/>
              <a:buChar char="-"/>
            </a:pPr>
            <a:r>
              <a:rPr lang="en-US"/>
              <a:t>The 1987 stock market crash is prominent in each region. </a:t>
            </a:r>
          </a:p>
          <a:p>
            <a:pPr marL="112713" indent="-112713">
              <a:buFontTx/>
              <a:buChar char="-"/>
            </a:pPr>
            <a:r>
              <a:rPr lang="en-US"/>
              <a:t>Mini-crashes in the Japanese markets in 1990 and 1991-92 were mirrored in other Pacific and emerging markets, but had little impact on Europe and North America. </a:t>
            </a:r>
          </a:p>
          <a:p>
            <a:pPr marL="112713" indent="-112713">
              <a:buFontTx/>
              <a:buChar char="-"/>
            </a:pPr>
            <a:r>
              <a:rPr lang="en-US"/>
              <a:t>Similarly, the Asian contagion of 1997-1998 greatly influenced Pacific and emerging markets, but had little immediate impact on European, Nordic, or North American markets.</a:t>
            </a:r>
          </a:p>
        </p:txBody>
      </p:sp>
      <p:sp>
        <p:nvSpPr>
          <p:cNvPr id="435203"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body" idx="1"/>
          </p:nvPr>
        </p:nvSpPr>
        <p:spPr>
          <a:xfrm>
            <a:off x="974725" y="4560888"/>
            <a:ext cx="5367338" cy="4321175"/>
          </a:xfrm>
          <a:noFill/>
          <a:ln/>
        </p:spPr>
        <p:txBody>
          <a:bodyPr lIns="93434" tIns="46717" rIns="93434" bIns="46717"/>
          <a:lstStyle/>
          <a:p>
            <a:pPr marL="112713" indent="-112713" defTabSz="882650"/>
            <a:r>
              <a:rPr lang="en-US"/>
              <a:t>Global forex volume fell from $1.49 trillion per day in the 1998 BIS survey to $1.21 trillion in 2001. </a:t>
            </a:r>
          </a:p>
          <a:p>
            <a:pPr marL="112713" indent="-112713" defTabSz="882650"/>
            <a:endParaRPr lang="en-US" sz="400" b="1"/>
          </a:p>
          <a:p>
            <a:pPr marL="339725" lvl="1" indent="-112713" defTabSz="882650"/>
            <a:r>
              <a:rPr lang="en-US"/>
              <a:t>	Much of this decrease was attributable to the introduction of the euro, which replaced the national currencies of Austria, Belgium, Finland, France, Germany, Greece, Ireland, Italy, Luxembourg, the Netherlands, Portugal, and Spain. </a:t>
            </a:r>
          </a:p>
          <a:p>
            <a:pPr marL="112713" indent="-112713" defTabSz="882650"/>
            <a:r>
              <a:rPr lang="en-US" sz="400" b="1"/>
              <a:t>	</a:t>
            </a:r>
          </a:p>
          <a:p>
            <a:pPr marL="339725" lvl="1" indent="-112713" defTabSz="882650"/>
            <a:r>
              <a:rPr lang="en-US"/>
              <a:t>	With the elimination of cross-currency trading within these countries, average daily volume fell from $332 billion in 1998 to $234 billion in 2001 within the Eurozone countries.  </a:t>
            </a:r>
          </a:p>
          <a:p>
            <a:pPr marL="112713" indent="-112713" defTabSz="882650"/>
            <a:endParaRPr lang="en-US"/>
          </a:p>
          <a:p>
            <a:pPr marL="112713" indent="-112713" defTabSz="882650">
              <a:spcBef>
                <a:spcPct val="20000"/>
              </a:spcBef>
            </a:pPr>
            <a:r>
              <a:rPr lang="en-US" sz="1600" b="1">
                <a:latin typeface="Bradley Hand ITC" pitchFamily="66" charset="0"/>
              </a:rPr>
              <a:t>Just for fun (not in the text)</a:t>
            </a:r>
            <a:endParaRPr lang="en-US" sz="1600">
              <a:latin typeface="Bradley Hand ITC" pitchFamily="66" charset="0"/>
            </a:endParaRPr>
          </a:p>
          <a:p>
            <a:pPr marL="112713" indent="-112713" defTabSz="882650">
              <a:spcBef>
                <a:spcPct val="20000"/>
              </a:spcBef>
            </a:pPr>
            <a:r>
              <a:rPr lang="en-US" sz="1500"/>
              <a:t>	Exchange-traded derivatives in the 2010 survey were $166 billion, or 4.2% of foreign exchange volume through the commercial banks. </a:t>
            </a:r>
          </a:p>
        </p:txBody>
      </p:sp>
      <p:sp>
        <p:nvSpPr>
          <p:cNvPr id="429059" name="Rectangle 3"/>
          <p:cNvSpPr>
            <a:spLocks noGrp="1" noRot="1" noChangeAspect="1" noChangeArrowheads="1" noTextEdit="1"/>
          </p:cNvSpPr>
          <p:nvPr>
            <p:ph type="sldImg"/>
          </p:nvPr>
        </p:nvSpPr>
        <p:spPr>
          <a:xfrm>
            <a:off x="1295400" y="762000"/>
            <a:ext cx="4781550" cy="3586163"/>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ChangeArrowheads="1"/>
          </p:cNvSpPr>
          <p:nvPr>
            <p:ph type="body" idx="1"/>
          </p:nvPr>
        </p:nvSpPr>
        <p:spPr>
          <a:xfrm>
            <a:off x="974725" y="4560888"/>
            <a:ext cx="5367338" cy="4321175"/>
          </a:xfrm>
          <a:noFill/>
          <a:ln/>
        </p:spPr>
        <p:txBody>
          <a:bodyPr lIns="93434" tIns="46717" rIns="93434" bIns="46717"/>
          <a:lstStyle/>
          <a:p>
            <a:pPr marL="112713" indent="-112713" defTabSz="882650">
              <a:buFontTx/>
              <a:buChar char="•"/>
              <a:tabLst>
                <a:tab pos="1717675" algn="l"/>
                <a:tab pos="3657600" algn="r"/>
                <a:tab pos="4516438" algn="r"/>
              </a:tabLst>
            </a:pPr>
            <a:r>
              <a:rPr lang="en-US" sz="1600"/>
              <a:t>Because two currencies are involved in each FX transaction, the sum of these percentages sum to 200 percent rather 100 percent. </a:t>
            </a:r>
          </a:p>
          <a:p>
            <a:pPr marL="112713" indent="-112713" defTabSz="882650">
              <a:tabLst>
                <a:tab pos="1717675" algn="l"/>
                <a:tab pos="3657600" algn="r"/>
                <a:tab pos="4516438" algn="r"/>
              </a:tabLst>
            </a:pPr>
            <a:endParaRPr lang="en-US" sz="200"/>
          </a:p>
          <a:p>
            <a:pPr marL="112713" indent="-112713" defTabSz="882650">
              <a:buFontTx/>
              <a:buChar char="•"/>
              <a:tabLst>
                <a:tab pos="1717675" algn="l"/>
                <a:tab pos="3657600" algn="r"/>
                <a:tab pos="4516438" algn="r"/>
              </a:tabLst>
            </a:pPr>
            <a:r>
              <a:rPr lang="en-US" sz="1600"/>
              <a:t>The dollar was involved in 85 percent of all interbank fx transactions. </a:t>
            </a:r>
          </a:p>
          <a:p>
            <a:pPr marL="112713" indent="-112713" defTabSz="882650">
              <a:tabLst>
                <a:tab pos="1717675" algn="l"/>
                <a:tab pos="3657600" algn="r"/>
                <a:tab pos="4516438" algn="r"/>
              </a:tabLst>
            </a:pPr>
            <a:endParaRPr lang="en-US"/>
          </a:p>
        </p:txBody>
      </p:sp>
      <p:sp>
        <p:nvSpPr>
          <p:cNvPr id="437251" name="Rectangle 3"/>
          <p:cNvSpPr>
            <a:spLocks noGrp="1" noRot="1" noChangeAspect="1" noChangeArrowheads="1" noTextEdit="1"/>
          </p:cNvSpPr>
          <p:nvPr>
            <p:ph type="sldImg"/>
          </p:nvPr>
        </p:nvSpPr>
        <p:spPr>
          <a:xfrm>
            <a:off x="1295400" y="762000"/>
            <a:ext cx="4781550" cy="3586163"/>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body" idx="1"/>
          </p:nvPr>
        </p:nvSpPr>
        <p:spPr>
          <a:xfrm>
            <a:off x="974725" y="4560888"/>
            <a:ext cx="5367338" cy="4321175"/>
          </a:xfrm>
          <a:noFill/>
          <a:ln/>
        </p:spPr>
        <p:txBody>
          <a:bodyPr lIns="93434" tIns="46717" rIns="93434" bIns="46717"/>
          <a:lstStyle/>
          <a:p>
            <a:pPr marL="112713" indent="-112713" defTabSz="882650">
              <a:tabLst>
                <a:tab pos="3200400" algn="r"/>
              </a:tabLst>
            </a:pPr>
            <a:r>
              <a:rPr lang="en-US" sz="1600"/>
              <a:t>The major trading centers within each area are located in </a:t>
            </a:r>
          </a:p>
          <a:p>
            <a:pPr marL="339725" lvl="1" indent="-112713" defTabSz="882650">
              <a:tabLst>
                <a:tab pos="3200400" algn="r"/>
              </a:tabLst>
            </a:pPr>
            <a:r>
              <a:rPr lang="en-US" sz="1600"/>
              <a:t>London 	</a:t>
            </a:r>
          </a:p>
          <a:p>
            <a:pPr marL="339725" lvl="1" indent="-112713" defTabSz="882650">
              <a:tabLst>
                <a:tab pos="3200400" algn="r"/>
              </a:tabLst>
            </a:pPr>
            <a:r>
              <a:rPr lang="en-US" sz="1600"/>
              <a:t>New York 	</a:t>
            </a:r>
          </a:p>
          <a:p>
            <a:pPr marL="339725" lvl="1" indent="-112713" defTabSz="882650">
              <a:tabLst>
                <a:tab pos="3200400" algn="r"/>
              </a:tabLst>
            </a:pPr>
            <a:r>
              <a:rPr lang="en-US" sz="1600"/>
              <a:t>Frankfurt and Paris 	</a:t>
            </a:r>
          </a:p>
          <a:p>
            <a:pPr marL="339725" lvl="1" indent="-112713" defTabSz="882650">
              <a:tabLst>
                <a:tab pos="3200400" algn="r"/>
              </a:tabLst>
            </a:pPr>
            <a:r>
              <a:rPr lang="en-US" sz="1600"/>
              <a:t>Tokyo 	</a:t>
            </a:r>
          </a:p>
          <a:p>
            <a:pPr marL="112713" indent="-112713" defTabSz="882650">
              <a:tabLst>
                <a:tab pos="3200400" algn="r"/>
              </a:tabLst>
            </a:pPr>
            <a:r>
              <a:rPr lang="en-US" sz="1600"/>
              <a:t>Active foreign exchange markets are also conducted in </a:t>
            </a:r>
          </a:p>
          <a:p>
            <a:pPr marL="339725" lvl="1" indent="-112713" defTabSz="882650">
              <a:tabLst>
                <a:tab pos="3200400" algn="r"/>
              </a:tabLst>
            </a:pPr>
            <a:r>
              <a:rPr lang="en-US" sz="1600"/>
              <a:t>Singapore	</a:t>
            </a:r>
          </a:p>
          <a:p>
            <a:pPr marL="339725" lvl="1" indent="-112713" defTabSz="882650">
              <a:tabLst>
                <a:tab pos="3200400" algn="r"/>
              </a:tabLst>
            </a:pPr>
            <a:r>
              <a:rPr lang="en-US" sz="1600"/>
              <a:t>Hong Kong	</a:t>
            </a:r>
          </a:p>
          <a:p>
            <a:pPr marL="339725" lvl="1" indent="-112713" defTabSz="882650">
              <a:tabLst>
                <a:tab pos="3200400" algn="r"/>
              </a:tabLst>
            </a:pPr>
            <a:r>
              <a:rPr lang="en-US" sz="1600"/>
              <a:t>Zurich	</a:t>
            </a:r>
          </a:p>
          <a:p>
            <a:pPr marL="339725" lvl="1" indent="-112713" defTabSz="882650">
              <a:tabLst>
                <a:tab pos="3200400" algn="r"/>
              </a:tabLst>
            </a:pPr>
            <a:r>
              <a:rPr lang="en-US" sz="1600"/>
              <a:t>and other regional money centers</a:t>
            </a:r>
          </a:p>
        </p:txBody>
      </p:sp>
      <p:sp>
        <p:nvSpPr>
          <p:cNvPr id="439299" name="Rectangle 3"/>
          <p:cNvSpPr>
            <a:spLocks noGrp="1" noRot="1" noChangeAspect="1" noChangeArrowheads="1" noTextEdit="1"/>
          </p:cNvSpPr>
          <p:nvPr>
            <p:ph type="sldImg"/>
          </p:nvPr>
        </p:nvSpPr>
        <p:spPr>
          <a:xfrm>
            <a:off x="1295400" y="762000"/>
            <a:ext cx="4781550" cy="3586163"/>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body" idx="1"/>
          </p:nvPr>
        </p:nvSpPr>
        <p:spPr>
          <a:xfrm>
            <a:off x="974725" y="4562475"/>
            <a:ext cx="5365750" cy="4319588"/>
          </a:xfrm>
          <a:ln/>
        </p:spPr>
        <p:txBody>
          <a:bodyPr lIns="95655" tIns="46988" rIns="95655" bIns="46988"/>
          <a:lstStyle/>
          <a:p>
            <a:pPr marL="112713" indent="-112713">
              <a:buFontTx/>
              <a:buChar char="•"/>
            </a:pPr>
            <a:endParaRPr lang="en-US" sz="1200"/>
          </a:p>
        </p:txBody>
      </p:sp>
      <p:sp>
        <p:nvSpPr>
          <p:cNvPr id="441347"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34515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167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32721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28575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7400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8575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573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73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23129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3450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62131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73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73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97407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15314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16156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8994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52066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40894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685800" y="16573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3"/>
          <p:cNvSpPr>
            <a:spLocks noGrp="1" noChangeArrowheads="1"/>
          </p:cNvSpPr>
          <p:nvPr>
            <p:ph type="title"/>
          </p:nvPr>
        </p:nvSpPr>
        <p:spPr bwMode="auto">
          <a:xfrm>
            <a:off x="685800" y="285750"/>
            <a:ext cx="7772400" cy="1143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8" name="Rectangle 4"/>
          <p:cNvSpPr>
            <a:spLocks noChangeArrowheads="1"/>
          </p:cNvSpPr>
          <p:nvPr/>
        </p:nvSpPr>
        <p:spPr bwMode="auto">
          <a:xfrm>
            <a:off x="990600" y="6489802"/>
            <a:ext cx="6934200" cy="274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spAutoFit/>
          </a:bodyPr>
          <a:lstStyle/>
          <a:p>
            <a:pPr algn="l" eaLnBrk="0" hangingPunct="0"/>
            <a:r>
              <a:rPr lang="en-US" sz="1200" dirty="0">
                <a:solidFill>
                  <a:srgbClr val="969696"/>
                </a:solidFill>
                <a:latin typeface="Arial Rounded MT Bold" pitchFamily="34" charset="0"/>
              </a:rPr>
              <a:t>Adapted from Kirt C. Butler, </a:t>
            </a:r>
            <a:r>
              <a:rPr lang="en-US" sz="1200" i="1" dirty="0">
                <a:solidFill>
                  <a:srgbClr val="969696"/>
                </a:solidFill>
                <a:latin typeface="Arial Rounded MT Bold" pitchFamily="34" charset="0"/>
              </a:rPr>
              <a:t>Multinational Finance</a:t>
            </a:r>
            <a:r>
              <a:rPr lang="en-US" sz="1200" dirty="0">
                <a:solidFill>
                  <a:srgbClr val="969696"/>
                </a:solidFill>
                <a:latin typeface="Arial Rounded MT Bold" pitchFamily="34" charset="0"/>
              </a:rPr>
              <a:t>, </a:t>
            </a:r>
            <a:r>
              <a:rPr lang="en-US" sz="1200" dirty="0" smtClean="0">
                <a:solidFill>
                  <a:srgbClr val="969696"/>
                </a:solidFill>
                <a:latin typeface="Arial Rounded MT Bold" pitchFamily="34" charset="0"/>
              </a:rPr>
              <a:t>5</a:t>
            </a:r>
            <a:r>
              <a:rPr lang="en-US" sz="1200" baseline="30000" dirty="0" smtClean="0">
                <a:solidFill>
                  <a:srgbClr val="969696"/>
                </a:solidFill>
                <a:latin typeface="Arial Rounded MT Bold" pitchFamily="34" charset="0"/>
              </a:rPr>
              <a:t>th</a:t>
            </a:r>
            <a:r>
              <a:rPr lang="en-US" sz="1200" dirty="0" smtClean="0">
                <a:solidFill>
                  <a:srgbClr val="969696"/>
                </a:solidFill>
                <a:latin typeface="Arial Rounded MT Bold" pitchFamily="34" charset="0"/>
              </a:rPr>
              <a:t> </a:t>
            </a:r>
            <a:r>
              <a:rPr lang="en-US" sz="1200" dirty="0" err="1">
                <a:solidFill>
                  <a:srgbClr val="969696"/>
                </a:solidFill>
                <a:latin typeface="Arial Rounded MT Bold" pitchFamily="34" charset="0"/>
              </a:rPr>
              <a:t>ed</a:t>
            </a:r>
            <a:r>
              <a:rPr lang="en-US" sz="1200" dirty="0">
                <a:solidFill>
                  <a:srgbClr val="969696"/>
                </a:solidFill>
                <a:latin typeface="Arial Rounded MT Bold" pitchFamily="34" charset="0"/>
              </a:rPr>
              <a:t>, </a:t>
            </a:r>
            <a:r>
              <a:rPr lang="en-US" sz="1200" dirty="0" smtClean="0">
                <a:solidFill>
                  <a:srgbClr val="969696"/>
                </a:solidFill>
                <a:latin typeface="Arial Rounded MT Bold" pitchFamily="34" charset="0"/>
              </a:rPr>
              <a:t>2012, </a:t>
            </a:r>
            <a:r>
              <a:rPr lang="en-US" sz="1200" dirty="0">
                <a:solidFill>
                  <a:srgbClr val="969696"/>
                </a:solidFill>
                <a:latin typeface="Arial Rounded MT Bold" pitchFamily="34" charset="0"/>
              </a:rPr>
              <a:t>John Wiley and Sons, Inc. </a:t>
            </a:r>
          </a:p>
        </p:txBody>
      </p:sp>
      <p:sp>
        <p:nvSpPr>
          <p:cNvPr id="1030" name="Rectangle 6"/>
          <p:cNvSpPr>
            <a:spLocks noChangeArrowheads="1"/>
          </p:cNvSpPr>
          <p:nvPr/>
        </p:nvSpPr>
        <p:spPr bwMode="auto">
          <a:xfrm>
            <a:off x="8382000" y="6480175"/>
            <a:ext cx="6858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fld id="{597C71FC-7387-43EF-B7C7-64C19B9B9B00}" type="slidenum">
              <a:rPr lang="en-US" sz="1400">
                <a:solidFill>
                  <a:schemeClr val="tx1"/>
                </a:solidFill>
                <a:latin typeface="Arial Rounded MT Bold" pitchFamily="34" charset="0"/>
              </a:rPr>
              <a:pPr eaLnBrk="0" hangingPunct="0"/>
              <a:t>‹#›</a:t>
            </a:fld>
            <a:endParaRPr lang="en-US" sz="1400">
              <a:solidFill>
                <a:schemeClr val="tx1"/>
              </a:solidFill>
              <a:latin typeface="Arial Rounded MT Bold"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3600">
          <a:solidFill>
            <a:schemeClr val="hlink"/>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chemeClr val="hlink"/>
          </a:solidFill>
          <a:effectLst>
            <a:outerShdw blurRad="38100" dist="38100" dir="2700000" algn="tl">
              <a:srgbClr val="C0C0C0"/>
            </a:outerShdw>
          </a:effectLst>
          <a:latin typeface="Arial Rounded MT Bold" pitchFamily="34" charset="0"/>
        </a:defRPr>
      </a:lvl2pPr>
      <a:lvl3pPr algn="ctr" rtl="0" fontAlgn="base">
        <a:spcBef>
          <a:spcPct val="0"/>
        </a:spcBef>
        <a:spcAft>
          <a:spcPct val="0"/>
        </a:spcAft>
        <a:defRPr sz="3600">
          <a:solidFill>
            <a:schemeClr val="hlink"/>
          </a:solidFill>
          <a:effectLst>
            <a:outerShdw blurRad="38100" dist="38100" dir="2700000" algn="tl">
              <a:srgbClr val="C0C0C0"/>
            </a:outerShdw>
          </a:effectLst>
          <a:latin typeface="Arial Rounded MT Bold" pitchFamily="34" charset="0"/>
        </a:defRPr>
      </a:lvl3pPr>
      <a:lvl4pPr algn="ctr" rtl="0" fontAlgn="base">
        <a:spcBef>
          <a:spcPct val="0"/>
        </a:spcBef>
        <a:spcAft>
          <a:spcPct val="0"/>
        </a:spcAft>
        <a:defRPr sz="3600">
          <a:solidFill>
            <a:schemeClr val="hlink"/>
          </a:solidFill>
          <a:effectLst>
            <a:outerShdw blurRad="38100" dist="38100" dir="2700000" algn="tl">
              <a:srgbClr val="C0C0C0"/>
            </a:outerShdw>
          </a:effectLst>
          <a:latin typeface="Arial Rounded MT Bold" pitchFamily="34" charset="0"/>
        </a:defRPr>
      </a:lvl4pPr>
      <a:lvl5pPr algn="ctr" rtl="0" fontAlgn="base">
        <a:spcBef>
          <a:spcPct val="0"/>
        </a:spcBef>
        <a:spcAft>
          <a:spcPct val="0"/>
        </a:spcAft>
        <a:defRPr sz="3600">
          <a:solidFill>
            <a:schemeClr val="hlink"/>
          </a:solidFill>
          <a:effectLst>
            <a:outerShdw blurRad="38100" dist="38100" dir="2700000" algn="tl">
              <a:srgbClr val="C0C0C0"/>
            </a:outerShdw>
          </a:effectLst>
          <a:latin typeface="Arial Rounded MT Bold" pitchFamily="34" charset="0"/>
        </a:defRPr>
      </a:lvl5pPr>
      <a:lvl6pPr marL="457200" algn="ctr" rtl="0" fontAlgn="base">
        <a:spcBef>
          <a:spcPct val="0"/>
        </a:spcBef>
        <a:spcAft>
          <a:spcPct val="0"/>
        </a:spcAft>
        <a:defRPr sz="3600">
          <a:solidFill>
            <a:schemeClr val="hlink"/>
          </a:solidFill>
          <a:effectLst>
            <a:outerShdw blurRad="38100" dist="38100" dir="2700000" algn="tl">
              <a:srgbClr val="C0C0C0"/>
            </a:outerShdw>
          </a:effectLst>
          <a:latin typeface="Arial Rounded MT Bold" pitchFamily="34" charset="0"/>
        </a:defRPr>
      </a:lvl6pPr>
      <a:lvl7pPr marL="914400" algn="ctr" rtl="0" fontAlgn="base">
        <a:spcBef>
          <a:spcPct val="0"/>
        </a:spcBef>
        <a:spcAft>
          <a:spcPct val="0"/>
        </a:spcAft>
        <a:defRPr sz="3600">
          <a:solidFill>
            <a:schemeClr val="hlink"/>
          </a:solidFill>
          <a:effectLst>
            <a:outerShdw blurRad="38100" dist="38100" dir="2700000" algn="tl">
              <a:srgbClr val="C0C0C0"/>
            </a:outerShdw>
          </a:effectLst>
          <a:latin typeface="Arial Rounded MT Bold" pitchFamily="34" charset="0"/>
        </a:defRPr>
      </a:lvl7pPr>
      <a:lvl8pPr marL="1371600" algn="ctr" rtl="0" fontAlgn="base">
        <a:spcBef>
          <a:spcPct val="0"/>
        </a:spcBef>
        <a:spcAft>
          <a:spcPct val="0"/>
        </a:spcAft>
        <a:defRPr sz="3600">
          <a:solidFill>
            <a:schemeClr val="hlink"/>
          </a:solidFill>
          <a:effectLst>
            <a:outerShdw blurRad="38100" dist="38100" dir="2700000" algn="tl">
              <a:srgbClr val="C0C0C0"/>
            </a:outerShdw>
          </a:effectLst>
          <a:latin typeface="Arial Rounded MT Bold" pitchFamily="34" charset="0"/>
        </a:defRPr>
      </a:lvl8pPr>
      <a:lvl9pPr marL="1828800" algn="ctr" rtl="0" fontAlgn="base">
        <a:spcBef>
          <a:spcPct val="0"/>
        </a:spcBef>
        <a:spcAft>
          <a:spcPct val="0"/>
        </a:spcAft>
        <a:defRPr sz="3600">
          <a:solidFill>
            <a:schemeClr val="hlink"/>
          </a:solidFill>
          <a:effectLst>
            <a:outerShdw blurRad="38100" dist="38100" dir="2700000" algn="tl">
              <a:srgbClr val="C0C0C0"/>
            </a:outerShdw>
          </a:effectLst>
          <a:latin typeface="Arial Rounded MT Bold" pitchFamily="34" charset="0"/>
        </a:defRPr>
      </a:lvl9pPr>
    </p:titleStyle>
    <p:bodyStyle>
      <a:lvl1pPr marL="228600" indent="-228600" algn="l" rtl="0" fontAlgn="base">
        <a:spcBef>
          <a:spcPct val="20000"/>
        </a:spcBef>
        <a:spcAft>
          <a:spcPct val="0"/>
        </a:spcAft>
        <a:buClr>
          <a:schemeClr val="hlink"/>
        </a:buClr>
        <a:buSzPct val="75000"/>
        <a:buFont typeface="Wingdings" pitchFamily="2" charset="2"/>
        <a:buChar char="Ø"/>
        <a:defRPr sz="3200">
          <a:solidFill>
            <a:srgbClr val="000000"/>
          </a:solidFill>
          <a:latin typeface="+mn-lt"/>
          <a:ea typeface="+mn-ea"/>
          <a:cs typeface="+mn-cs"/>
        </a:defRPr>
      </a:lvl1pPr>
      <a:lvl2pPr marL="571500" indent="-228600" algn="l" rtl="0" fontAlgn="base">
        <a:spcBef>
          <a:spcPct val="20000"/>
        </a:spcBef>
        <a:spcAft>
          <a:spcPct val="0"/>
        </a:spcAft>
        <a:buClr>
          <a:schemeClr val="hlink"/>
        </a:buClr>
        <a:buChar char="–"/>
        <a:defRPr sz="2800">
          <a:solidFill>
            <a:srgbClr val="000000"/>
          </a:solidFill>
          <a:latin typeface="+mn-lt"/>
        </a:defRPr>
      </a:lvl2pPr>
      <a:lvl3pPr marL="857250" indent="-171450" algn="l" rtl="0" fontAlgn="base">
        <a:spcBef>
          <a:spcPct val="20000"/>
        </a:spcBef>
        <a:spcAft>
          <a:spcPct val="0"/>
        </a:spcAft>
        <a:buClr>
          <a:schemeClr val="hlink"/>
        </a:buClr>
        <a:buChar char="•"/>
        <a:defRPr sz="2800">
          <a:solidFill>
            <a:srgbClr val="000000"/>
          </a:solidFill>
          <a:latin typeface="+mn-lt"/>
        </a:defRPr>
      </a:lvl3pPr>
      <a:lvl4pPr marL="1143000" indent="-171450" algn="l" rtl="0" fontAlgn="base">
        <a:spcBef>
          <a:spcPct val="20000"/>
        </a:spcBef>
        <a:spcAft>
          <a:spcPct val="0"/>
        </a:spcAft>
        <a:buClr>
          <a:schemeClr val="hlink"/>
        </a:buClr>
        <a:buChar char="–"/>
        <a:defRPr sz="2400">
          <a:solidFill>
            <a:srgbClr val="000000"/>
          </a:solidFill>
          <a:latin typeface="+mn-lt"/>
        </a:defRPr>
      </a:lvl4pPr>
      <a:lvl5pPr marL="1417638" indent="-160338" algn="l" rtl="0" fontAlgn="base">
        <a:spcBef>
          <a:spcPct val="20000"/>
        </a:spcBef>
        <a:spcAft>
          <a:spcPct val="0"/>
        </a:spcAft>
        <a:buClr>
          <a:schemeClr val="hlink"/>
        </a:buClr>
        <a:buChar char="•"/>
        <a:defRPr sz="2400">
          <a:solidFill>
            <a:srgbClr val="000000"/>
          </a:solidFill>
          <a:latin typeface="+mn-lt"/>
        </a:defRPr>
      </a:lvl5pPr>
      <a:lvl6pPr marL="1874838" indent="-160338" algn="l" rtl="0" fontAlgn="base">
        <a:spcBef>
          <a:spcPct val="20000"/>
        </a:spcBef>
        <a:spcAft>
          <a:spcPct val="0"/>
        </a:spcAft>
        <a:buClr>
          <a:schemeClr val="hlink"/>
        </a:buClr>
        <a:buChar char="•"/>
        <a:defRPr sz="2400">
          <a:solidFill>
            <a:srgbClr val="000000"/>
          </a:solidFill>
          <a:latin typeface="+mn-lt"/>
        </a:defRPr>
      </a:lvl6pPr>
      <a:lvl7pPr marL="2332038" indent="-160338" algn="l" rtl="0" fontAlgn="base">
        <a:spcBef>
          <a:spcPct val="20000"/>
        </a:spcBef>
        <a:spcAft>
          <a:spcPct val="0"/>
        </a:spcAft>
        <a:buClr>
          <a:schemeClr val="hlink"/>
        </a:buClr>
        <a:buChar char="•"/>
        <a:defRPr sz="2400">
          <a:solidFill>
            <a:srgbClr val="000000"/>
          </a:solidFill>
          <a:latin typeface="+mn-lt"/>
        </a:defRPr>
      </a:lvl7pPr>
      <a:lvl8pPr marL="2789238" indent="-160338" algn="l" rtl="0" fontAlgn="base">
        <a:spcBef>
          <a:spcPct val="20000"/>
        </a:spcBef>
        <a:spcAft>
          <a:spcPct val="0"/>
        </a:spcAft>
        <a:buClr>
          <a:schemeClr val="hlink"/>
        </a:buClr>
        <a:buChar char="•"/>
        <a:defRPr sz="2400">
          <a:solidFill>
            <a:srgbClr val="000000"/>
          </a:solidFill>
          <a:latin typeface="+mn-lt"/>
        </a:defRPr>
      </a:lvl8pPr>
      <a:lvl9pPr marL="3246438" indent="-160338" algn="l" rtl="0" fontAlgn="base">
        <a:spcBef>
          <a:spcPct val="20000"/>
        </a:spcBef>
        <a:spcAft>
          <a:spcPct val="0"/>
        </a:spcAft>
        <a:buClr>
          <a:schemeClr val="hlink"/>
        </a:buClr>
        <a:buChar char="•"/>
        <a:defRPr sz="2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2.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1.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notesSlide" Target="../notesSlides/notesSlide1.xml"/><Relationship Id="rId5" Type="http://schemas.openxmlformats.org/officeDocument/2006/relationships/tags" Target="../tags/tag5.xml"/><Relationship Id="rId15" Type="http://schemas.openxmlformats.org/officeDocument/2006/relationships/image" Target="../media/image4.jpeg"/><Relationship Id="rId10" Type="http://schemas.openxmlformats.org/officeDocument/2006/relationships/slideLayout" Target="../slideLayouts/slideLayout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0.wmf"/><Relationship Id="rId4" Type="http://schemas.openxmlformats.org/officeDocument/2006/relationships/oleObject" Target="../embeddings/oleObject3.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1.emf"/><Relationship Id="rId4" Type="http://schemas.openxmlformats.org/officeDocument/2006/relationships/oleObject" Target="../embeddings/oleObject4.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5.wmf"/><Relationship Id="rId4"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p:cNvPicPr>
            <a:picLocks noChangeAspect="1" noChangeArrowheads="1"/>
          </p:cNvPicPr>
          <p:nvPr>
            <p:custDataLst>
              <p:tags r:id="rId1"/>
            </p:custDataLst>
          </p:nvPr>
        </p:nvPicPr>
        <p:blipFill>
          <a:blip r:embed="rId12">
            <a:extLst>
              <a:ext uri="{28A0092B-C50C-407E-A947-70E740481C1C}">
                <a14:useLocalDpi xmlns:a14="http://schemas.microsoft.com/office/drawing/2010/main" val="0"/>
              </a:ext>
            </a:extLst>
          </a:blip>
          <a:srcRect b="487"/>
          <a:stretch>
            <a:fillRect/>
          </a:stretch>
        </p:blipFill>
        <p:spPr bwMode="auto">
          <a:xfrm>
            <a:off x="0" y="990600"/>
            <a:ext cx="3521075"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636" name="Rectangle 12"/>
          <p:cNvSpPr>
            <a:spLocks noChangeArrowheads="1"/>
          </p:cNvSpPr>
          <p:nvPr/>
        </p:nvSpPr>
        <p:spPr bwMode="auto">
          <a:xfrm>
            <a:off x="3429000" y="6400800"/>
            <a:ext cx="4495800" cy="4572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26" name="Rectangle 2"/>
          <p:cNvSpPr>
            <a:spLocks noChangeArrowheads="1"/>
          </p:cNvSpPr>
          <p:nvPr>
            <p:custDataLst>
              <p:tags r:id="rId2"/>
            </p:custDataLst>
          </p:nvPr>
        </p:nvSpPr>
        <p:spPr bwMode="auto">
          <a:xfrm>
            <a:off x="4191000" y="1447800"/>
            <a:ext cx="4114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sz="3600" b="1">
                <a:solidFill>
                  <a:schemeClr val="bg1"/>
                </a:solidFill>
              </a:rPr>
              <a:t>Finance and The Financial Manager</a:t>
            </a:r>
          </a:p>
        </p:txBody>
      </p:sp>
      <p:sp>
        <p:nvSpPr>
          <p:cNvPr id="410627" name="Rectangle 5"/>
          <p:cNvSpPr>
            <a:spLocks noChangeArrowheads="1"/>
          </p:cNvSpPr>
          <p:nvPr>
            <p:custDataLst>
              <p:tags r:id="rId3"/>
            </p:custDataLst>
          </p:nvPr>
        </p:nvSpPr>
        <p:spPr bwMode="auto">
          <a:xfrm>
            <a:off x="3505200" y="1219200"/>
            <a:ext cx="563880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spcBef>
                <a:spcPct val="30000"/>
              </a:spcBef>
            </a:pPr>
            <a:r>
              <a:rPr lang="en-US" b="1">
                <a:solidFill>
                  <a:schemeClr val="bg1"/>
                </a:solidFill>
              </a:rPr>
              <a:t>Finance</a:t>
            </a:r>
          </a:p>
          <a:p>
            <a:pPr eaLnBrk="0" hangingPunct="0">
              <a:spcBef>
                <a:spcPct val="30000"/>
              </a:spcBef>
            </a:pPr>
            <a:r>
              <a:rPr lang="en-US" b="1">
                <a:solidFill>
                  <a:schemeClr val="bg1"/>
                </a:solidFill>
              </a:rPr>
              <a:t>and the Financial Manager</a:t>
            </a:r>
          </a:p>
        </p:txBody>
      </p:sp>
      <p:sp>
        <p:nvSpPr>
          <p:cNvPr id="410629" name="Rectangle 5"/>
          <p:cNvSpPr>
            <a:spLocks noChangeArrowheads="1"/>
          </p:cNvSpPr>
          <p:nvPr>
            <p:custDataLst>
              <p:tags r:id="rId4"/>
            </p:custDataLst>
          </p:nvPr>
        </p:nvSpPr>
        <p:spPr bwMode="auto">
          <a:xfrm>
            <a:off x="2286000" y="1219200"/>
            <a:ext cx="65532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28600" indent="-228600" algn="l">
              <a:spcBef>
                <a:spcPct val="25000"/>
              </a:spcBef>
              <a:buClr>
                <a:schemeClr val="hlink"/>
              </a:buClr>
              <a:buSzPct val="75000"/>
              <a:buFont typeface="Wingdings" pitchFamily="2" charset="2"/>
              <a:buNone/>
              <a:tabLst>
                <a:tab pos="914400" algn="l"/>
                <a:tab pos="1200150" algn="l"/>
              </a:tabLst>
            </a:pPr>
            <a:r>
              <a:rPr lang="en-US" sz="2800">
                <a:solidFill>
                  <a:srgbClr val="006600"/>
                </a:solidFill>
                <a:latin typeface="Arial Rounded MT Bold" pitchFamily="34" charset="0"/>
              </a:rPr>
              <a:t>MSU/CIBER </a:t>
            </a:r>
            <a:r>
              <a:rPr lang="en-US" sz="2800">
                <a:solidFill>
                  <a:schemeClr val="tx1"/>
                </a:solidFill>
                <a:latin typeface="Arial Rounded MT Bold" pitchFamily="34" charset="0"/>
              </a:rPr>
              <a:t>International Business Institute for Community College Faculty - </a:t>
            </a:r>
            <a:r>
              <a:rPr lang="en-US" sz="2800">
                <a:latin typeface="Arial Rounded MT Bold" pitchFamily="34" charset="0"/>
              </a:rPr>
              <a:t>International Finance </a:t>
            </a:r>
            <a:endParaRPr lang="en-US" sz="2800">
              <a:solidFill>
                <a:schemeClr val="tx1"/>
              </a:solidFill>
              <a:latin typeface="Arial Rounded MT Bold" pitchFamily="34" charset="0"/>
            </a:endParaRPr>
          </a:p>
          <a:p>
            <a:pPr marL="228600" indent="-228600" algn="l">
              <a:spcBef>
                <a:spcPct val="25000"/>
              </a:spcBef>
              <a:buClr>
                <a:schemeClr val="hlink"/>
              </a:buClr>
              <a:buSzPct val="75000"/>
              <a:buFont typeface="Wingdings" pitchFamily="2" charset="2"/>
              <a:buNone/>
              <a:tabLst>
                <a:tab pos="914400" algn="l"/>
                <a:tab pos="1200150" algn="l"/>
              </a:tabLst>
            </a:pPr>
            <a:r>
              <a:rPr lang="en-US" sz="800">
                <a:solidFill>
                  <a:srgbClr val="006600"/>
                </a:solidFill>
                <a:latin typeface="Arial Rounded MT Bold" pitchFamily="34" charset="0"/>
              </a:rPr>
              <a:t/>
            </a:r>
            <a:br>
              <a:rPr lang="en-US" sz="800">
                <a:solidFill>
                  <a:srgbClr val="006600"/>
                </a:solidFill>
                <a:latin typeface="Arial Rounded MT Bold" pitchFamily="34" charset="0"/>
              </a:rPr>
            </a:br>
            <a:r>
              <a:rPr lang="en-US" sz="2600">
                <a:solidFill>
                  <a:srgbClr val="006600"/>
                </a:solidFill>
                <a:latin typeface="Arial Rounded MT Bold" pitchFamily="34" charset="0"/>
              </a:rPr>
              <a:t>		by Kirt C. Butler				MSU Department of Finance</a:t>
            </a:r>
          </a:p>
          <a:p>
            <a:pPr marL="228600" indent="-228600" algn="l">
              <a:spcBef>
                <a:spcPct val="25000"/>
              </a:spcBef>
              <a:buClr>
                <a:schemeClr val="hlink"/>
              </a:buClr>
              <a:buSzPct val="75000"/>
              <a:buFont typeface="Wingdings" pitchFamily="2" charset="2"/>
              <a:buNone/>
              <a:tabLst>
                <a:tab pos="914400" algn="l"/>
                <a:tab pos="1200150" algn="l"/>
              </a:tabLst>
            </a:pPr>
            <a:endParaRPr lang="en-US" sz="800">
              <a:solidFill>
                <a:srgbClr val="008000"/>
              </a:solidFill>
              <a:latin typeface="Arial Rounded MT Bold" pitchFamily="34" charset="0"/>
            </a:endParaRPr>
          </a:p>
          <a:p>
            <a:pPr marL="228600" indent="-228600" algn="l">
              <a:spcBef>
                <a:spcPct val="25000"/>
              </a:spcBef>
              <a:buClr>
                <a:schemeClr val="hlink"/>
              </a:buClr>
              <a:buSzPct val="75000"/>
              <a:buFont typeface="Wingdings" pitchFamily="2" charset="2"/>
              <a:buNone/>
              <a:tabLst>
                <a:tab pos="914400" algn="l"/>
                <a:tab pos="1200150" algn="l"/>
              </a:tabLst>
            </a:pPr>
            <a:r>
              <a:rPr lang="en-US" sz="2400">
                <a:solidFill>
                  <a:schemeClr val="tx1"/>
                </a:solidFill>
                <a:latin typeface="Arial Rounded MT Bold" pitchFamily="34" charset="0"/>
              </a:rPr>
              <a:t>		</a:t>
            </a:r>
            <a:r>
              <a:rPr lang="en-US" sz="2400">
                <a:solidFill>
                  <a:srgbClr val="000000"/>
                </a:solidFill>
                <a:latin typeface="Arial Rounded MT Bold" pitchFamily="34" charset="0"/>
                <a:sym typeface="Wingdings 2" pitchFamily="18" charset="2"/>
              </a:rPr>
              <a:t>	</a:t>
            </a:r>
            <a:r>
              <a:rPr lang="en-US" sz="2400">
                <a:solidFill>
                  <a:srgbClr val="000000"/>
                </a:solidFill>
                <a:latin typeface="Arial Rounded MT Bold" pitchFamily="34" charset="0"/>
              </a:rPr>
              <a:t>International finance				- International markets				- Market entry &amp; corp governance</a:t>
            </a:r>
          </a:p>
          <a:p>
            <a:pPr marL="228600" indent="-228600" algn="l">
              <a:spcBef>
                <a:spcPct val="25000"/>
              </a:spcBef>
              <a:buClr>
                <a:schemeClr val="hlink"/>
              </a:buClr>
              <a:buSzPct val="75000"/>
              <a:buFont typeface="Wingdings" pitchFamily="2" charset="2"/>
              <a:buNone/>
              <a:tabLst>
                <a:tab pos="914400" algn="l"/>
                <a:tab pos="1200150" algn="l"/>
              </a:tabLst>
            </a:pPr>
            <a:r>
              <a:rPr lang="en-US" sz="2400">
                <a:solidFill>
                  <a:schemeClr val="tx1"/>
                </a:solidFill>
                <a:latin typeface="Arial Rounded MT Bold" pitchFamily="34" charset="0"/>
              </a:rPr>
              <a:t>		</a:t>
            </a:r>
            <a:r>
              <a:rPr lang="en-US" sz="2400">
                <a:solidFill>
                  <a:srgbClr val="000000"/>
                </a:solidFill>
                <a:latin typeface="Arial Rounded MT Bold" pitchFamily="34" charset="0"/>
                <a:sym typeface="Wingdings 2" pitchFamily="18" charset="2"/>
              </a:rPr>
              <a:t>	</a:t>
            </a:r>
            <a:r>
              <a:rPr lang="en-US" sz="2400">
                <a:solidFill>
                  <a:srgbClr val="000000"/>
                </a:solidFill>
                <a:latin typeface="Arial Rounded MT Bold" pitchFamily="34" charset="0"/>
              </a:rPr>
              <a:t>International economics			- Exchange rate systems			- Models of comparative advantage		- IMF and the World Bank</a:t>
            </a:r>
            <a:endParaRPr lang="en-US" sz="2400">
              <a:solidFill>
                <a:schemeClr val="tx1"/>
              </a:solidFill>
              <a:latin typeface="Arial Rounded MT Bold" pitchFamily="34" charset="0"/>
            </a:endParaRPr>
          </a:p>
        </p:txBody>
      </p:sp>
      <p:grpSp>
        <p:nvGrpSpPr>
          <p:cNvPr id="410630" name="Group 6"/>
          <p:cNvGrpSpPr>
            <a:grpSpLocks/>
          </p:cNvGrpSpPr>
          <p:nvPr>
            <p:custDataLst>
              <p:tags r:id="rId5"/>
            </p:custDataLst>
          </p:nvPr>
        </p:nvGrpSpPr>
        <p:grpSpPr bwMode="auto">
          <a:xfrm>
            <a:off x="0" y="0"/>
            <a:ext cx="9144000" cy="990600"/>
            <a:chOff x="0" y="0"/>
            <a:chExt cx="5760" cy="624"/>
          </a:xfrm>
        </p:grpSpPr>
        <p:pic>
          <p:nvPicPr>
            <p:cNvPr id="410631" name="Picture 7"/>
            <p:cNvPicPr>
              <a:picLocks noChangeAspect="1" noChangeArrowheads="1"/>
            </p:cNvPicPr>
            <p:nvPr>
              <p:custDataLst>
                <p:tags r:id="rId8"/>
              </p:custDataLst>
            </p:nvPr>
          </p:nvPicPr>
          <p:blipFill>
            <a:blip r:embed="rId13">
              <a:grayscl/>
              <a:extLst>
                <a:ext uri="{28A0092B-C50C-407E-A947-70E740481C1C}">
                  <a14:useLocalDpi xmlns:a14="http://schemas.microsoft.com/office/drawing/2010/main" val="0"/>
                </a:ext>
              </a:extLst>
            </a:blip>
            <a:srcRect/>
            <a:stretch>
              <a:fillRect/>
            </a:stretch>
          </p:blipFill>
          <p:spPr bwMode="auto">
            <a:xfrm>
              <a:off x="0" y="0"/>
              <a:ext cx="5760" cy="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632" name="Picture 8"/>
            <p:cNvPicPr>
              <a:picLocks noChangeAspect="1" noChangeArrowheads="1"/>
            </p:cNvPicPr>
            <p:nvPr>
              <p:custDataLst>
                <p:tags r:id="rId9"/>
              </p:custDataLst>
            </p:nvPr>
          </p:nvPicPr>
          <p:blipFill>
            <a:blip r:embed="rId14" cstate="print">
              <a:extLst>
                <a:ext uri="{28A0092B-C50C-407E-A947-70E740481C1C}">
                  <a14:useLocalDpi xmlns:a14="http://schemas.microsoft.com/office/drawing/2010/main" val="0"/>
                </a:ext>
              </a:extLst>
            </a:blip>
            <a:srcRect/>
            <a:stretch>
              <a:fillRect/>
            </a:stretch>
          </p:blipFill>
          <p:spPr bwMode="auto">
            <a:xfrm>
              <a:off x="63" y="61"/>
              <a:ext cx="624" cy="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410633" name="Picture 9"/>
          <p:cNvPicPr>
            <a:picLocks noChangeAspect="1" noChangeArrowheads="1"/>
          </p:cNvPicPr>
          <p:nvPr>
            <p:custDataLst>
              <p:tags r:id="rId6"/>
            </p:custDataLst>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34" name="Picture 7"/>
          <p:cNvPicPr>
            <a:picLocks noChangeAspect="1" noChangeArrowheads="1"/>
          </p:cNvPicPr>
          <p:nvPr>
            <p:custDataLst>
              <p:tags r:id="rId7"/>
            </p:custDataLst>
          </p:nvPr>
        </p:nvPicPr>
        <p:blipFill>
          <a:blip r:embed="rId14" cstate="print">
            <a:extLst>
              <a:ext uri="{28A0092B-C50C-407E-A947-70E740481C1C}">
                <a14:useLocalDpi xmlns:a14="http://schemas.microsoft.com/office/drawing/2010/main" val="0"/>
              </a:ext>
            </a:extLst>
          </a:blip>
          <a:srcRect/>
          <a:stretch>
            <a:fillRect/>
          </a:stretch>
        </p:blipFill>
        <p:spPr bwMode="auto">
          <a:xfrm>
            <a:off x="100013" y="96838"/>
            <a:ext cx="990600"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685800" y="228600"/>
            <a:ext cx="7772400" cy="1524000"/>
          </a:xfrm>
        </p:spPr>
        <p:txBody>
          <a:bodyPr/>
          <a:lstStyle/>
          <a:p>
            <a:pPr eaLnBrk="1" hangingPunct="1">
              <a:defRPr/>
            </a:pPr>
            <a:r>
              <a:rPr lang="en-US" dirty="0" smtClean="0">
                <a:solidFill>
                  <a:srgbClr val="004F39"/>
                </a:solidFill>
              </a:rPr>
              <a:t>A classroom exercise to simulate</a:t>
            </a:r>
            <a:br>
              <a:rPr lang="en-US" dirty="0" smtClean="0">
                <a:solidFill>
                  <a:srgbClr val="004F39"/>
                </a:solidFill>
              </a:rPr>
            </a:br>
            <a:r>
              <a:rPr lang="en-US" dirty="0" smtClean="0">
                <a:solidFill>
                  <a:srgbClr val="004F39"/>
                </a:solidFill>
              </a:rPr>
              <a:t>the foreign exchange market</a:t>
            </a:r>
            <a:br>
              <a:rPr lang="en-US" dirty="0" smtClean="0">
                <a:solidFill>
                  <a:srgbClr val="004F39"/>
                </a:solidFill>
              </a:rPr>
            </a:br>
            <a:r>
              <a:rPr lang="en-US" dirty="0" smtClean="0">
                <a:solidFill>
                  <a:srgbClr val="FFFF00"/>
                </a:solidFill>
              </a:rPr>
              <a:t>www.msu.edu\~butler</a:t>
            </a:r>
            <a:endParaRPr lang="en-US" dirty="0" smtClean="0">
              <a:solidFill>
                <a:srgbClr val="004F39"/>
              </a:solidFill>
            </a:endParaRPr>
          </a:p>
        </p:txBody>
      </p:sp>
      <p:sp>
        <p:nvSpPr>
          <p:cNvPr id="2051" name="Rectangle 3"/>
          <p:cNvSpPr>
            <a:spLocks noGrp="1" noChangeArrowheads="1"/>
          </p:cNvSpPr>
          <p:nvPr>
            <p:ph type="body" idx="1"/>
          </p:nvPr>
        </p:nvSpPr>
        <p:spPr>
          <a:xfrm>
            <a:off x="838200" y="2133600"/>
            <a:ext cx="7696200" cy="4419600"/>
          </a:xfrm>
          <a:noFill/>
        </p:spPr>
        <p:txBody>
          <a:bodyPr/>
          <a:lstStyle/>
          <a:p>
            <a:pPr marL="350838" indent="-350838" eaLnBrk="1" hangingPunct="1">
              <a:lnSpc>
                <a:spcPct val="90000"/>
              </a:lnSpc>
              <a:buFont typeface="Wingdings" pitchFamily="2" charset="2"/>
              <a:buNone/>
              <a:tabLst>
                <a:tab pos="350838" algn="l"/>
              </a:tabLst>
            </a:pPr>
            <a:r>
              <a:rPr lang="en-US" sz="2800" dirty="0" smtClean="0">
                <a:solidFill>
                  <a:srgbClr val="4B76FB"/>
                </a:solidFill>
              </a:rPr>
              <a:t>Learning objectives</a:t>
            </a:r>
          </a:p>
          <a:p>
            <a:pPr marL="350838" indent="-350838" eaLnBrk="1" hangingPunct="1">
              <a:lnSpc>
                <a:spcPct val="90000"/>
              </a:lnSpc>
              <a:tabLst>
                <a:tab pos="350838" algn="l"/>
              </a:tabLst>
            </a:pPr>
            <a:r>
              <a:rPr lang="en-US" sz="2800" dirty="0" smtClean="0"/>
              <a:t>To develop </a:t>
            </a:r>
            <a:r>
              <a:rPr lang="en-US" sz="2800" dirty="0" smtClean="0">
                <a:solidFill>
                  <a:schemeClr val="hlink"/>
                </a:solidFill>
              </a:rPr>
              <a:t>practice</a:t>
            </a:r>
            <a:r>
              <a:rPr lang="en-US" sz="2800" dirty="0" smtClean="0"/>
              <a:t> in dealing with foreign exchange</a:t>
            </a:r>
          </a:p>
          <a:p>
            <a:pPr marL="350838" indent="-350838" eaLnBrk="1" hangingPunct="1">
              <a:lnSpc>
                <a:spcPct val="90000"/>
              </a:lnSpc>
              <a:tabLst>
                <a:tab pos="350838" algn="l"/>
              </a:tabLst>
            </a:pPr>
            <a:r>
              <a:rPr lang="en-US" sz="2800" dirty="0" smtClean="0"/>
              <a:t>To develop </a:t>
            </a:r>
            <a:r>
              <a:rPr lang="en-US" sz="2800" dirty="0" smtClean="0">
                <a:solidFill>
                  <a:schemeClr val="hlink"/>
                </a:solidFill>
              </a:rPr>
              <a:t>intuition</a:t>
            </a:r>
            <a:r>
              <a:rPr lang="en-US" sz="2800" dirty="0" smtClean="0"/>
              <a:t> regarding market forces, including arbitrage</a:t>
            </a:r>
          </a:p>
          <a:p>
            <a:pPr marL="350838" indent="-350838" eaLnBrk="1" hangingPunct="1">
              <a:lnSpc>
                <a:spcPct val="90000"/>
              </a:lnSpc>
              <a:buFont typeface="Wingdings" pitchFamily="2" charset="2"/>
              <a:buNone/>
              <a:tabLst>
                <a:tab pos="350838" algn="l"/>
              </a:tabLst>
            </a:pPr>
            <a:endParaRPr lang="en-US" sz="1000" dirty="0" smtClean="0"/>
          </a:p>
          <a:p>
            <a:pPr marL="350838" indent="-350838" eaLnBrk="1" hangingPunct="1">
              <a:lnSpc>
                <a:spcPct val="90000"/>
              </a:lnSpc>
              <a:buFont typeface="Wingdings" pitchFamily="2" charset="2"/>
              <a:buNone/>
              <a:tabLst>
                <a:tab pos="350838" algn="l"/>
              </a:tabLst>
            </a:pPr>
            <a:r>
              <a:rPr lang="en-US" sz="2800" dirty="0" smtClean="0">
                <a:solidFill>
                  <a:srgbClr val="4B76FB"/>
                </a:solidFill>
              </a:rPr>
              <a:t>Market Participants</a:t>
            </a:r>
          </a:p>
          <a:p>
            <a:pPr marL="350838" indent="-350838" eaLnBrk="1" hangingPunct="1">
              <a:lnSpc>
                <a:spcPct val="90000"/>
              </a:lnSpc>
              <a:tabLst>
                <a:tab pos="350838" algn="l"/>
              </a:tabLst>
            </a:pPr>
            <a:r>
              <a:rPr lang="en-US" sz="2800" dirty="0" smtClean="0">
                <a:solidFill>
                  <a:schemeClr val="hlink"/>
                </a:solidFill>
              </a:rPr>
              <a:t>Dealers</a:t>
            </a:r>
            <a:r>
              <a:rPr lang="en-US" sz="2800" dirty="0" smtClean="0"/>
              <a:t> make a market in </a:t>
            </a:r>
            <a:r>
              <a:rPr lang="en-US" sz="2800" dirty="0" err="1" smtClean="0"/>
              <a:t>fx</a:t>
            </a:r>
            <a:r>
              <a:rPr lang="en-US" sz="2800" dirty="0" smtClean="0"/>
              <a:t>; that is, quote </a:t>
            </a:r>
            <a:r>
              <a:rPr lang="en-US" sz="2800" dirty="0" smtClean="0">
                <a:solidFill>
                  <a:schemeClr val="hlink"/>
                </a:solidFill>
              </a:rPr>
              <a:t>bid</a:t>
            </a:r>
            <a:r>
              <a:rPr lang="en-US" sz="2800" dirty="0" smtClean="0"/>
              <a:t> and </a:t>
            </a:r>
            <a:r>
              <a:rPr lang="en-US" sz="2800" dirty="0" smtClean="0">
                <a:solidFill>
                  <a:schemeClr val="hlink"/>
                </a:solidFill>
              </a:rPr>
              <a:t>offer</a:t>
            </a:r>
            <a:r>
              <a:rPr lang="en-US" sz="2800" dirty="0" smtClean="0"/>
              <a:t> (or </a:t>
            </a:r>
            <a:r>
              <a:rPr lang="en-US" sz="2800" dirty="0" smtClean="0">
                <a:solidFill>
                  <a:schemeClr val="hlink"/>
                </a:solidFill>
              </a:rPr>
              <a:t>ask</a:t>
            </a:r>
            <a:r>
              <a:rPr lang="en-US" sz="2800" dirty="0" smtClean="0"/>
              <a:t>) prices</a:t>
            </a:r>
            <a:r>
              <a:rPr lang="en-US" sz="2400" dirty="0" smtClean="0"/>
              <a:t> </a:t>
            </a:r>
          </a:p>
          <a:p>
            <a:pPr marL="350838" indent="-350838" eaLnBrk="1" hangingPunct="1">
              <a:lnSpc>
                <a:spcPct val="90000"/>
              </a:lnSpc>
              <a:tabLst>
                <a:tab pos="350838" algn="l"/>
              </a:tabLst>
            </a:pPr>
            <a:r>
              <a:rPr lang="en-US" sz="2800" dirty="0" smtClean="0">
                <a:solidFill>
                  <a:schemeClr val="hlink"/>
                </a:solidFill>
              </a:rPr>
              <a:t>Traders</a:t>
            </a:r>
            <a:r>
              <a:rPr lang="en-US" sz="2800" dirty="0" smtClean="0"/>
              <a:t> trade for their own account</a:t>
            </a:r>
          </a:p>
        </p:txBody>
      </p:sp>
    </p:spTree>
    <p:extLst>
      <p:ext uri="{BB962C8B-B14F-4D97-AF65-F5344CB8AC3E}">
        <p14:creationId xmlns:p14="http://schemas.microsoft.com/office/powerpoint/2010/main" val="3590085191"/>
      </p:ext>
    </p:extLst>
  </p:cSld>
  <p:clrMapOvr>
    <a:masterClrMapping/>
  </p:clrMapOvr>
  <p:transition>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685800" y="285750"/>
            <a:ext cx="7772400" cy="781050"/>
          </a:xfrm>
        </p:spPr>
        <p:txBody>
          <a:bodyPr/>
          <a:lstStyle/>
          <a:p>
            <a:pPr eaLnBrk="1" hangingPunct="1">
              <a:defRPr/>
            </a:pPr>
            <a:r>
              <a:rPr lang="en-US" dirty="0" smtClean="0">
                <a:solidFill>
                  <a:srgbClr val="004F39"/>
                </a:solidFill>
              </a:rPr>
              <a:t>Rules of the game</a:t>
            </a:r>
          </a:p>
        </p:txBody>
      </p:sp>
      <p:sp>
        <p:nvSpPr>
          <p:cNvPr id="3075" name="Rectangle 3"/>
          <p:cNvSpPr>
            <a:spLocks noGrp="1" noChangeArrowheads="1"/>
          </p:cNvSpPr>
          <p:nvPr>
            <p:ph type="body" idx="1"/>
          </p:nvPr>
        </p:nvSpPr>
        <p:spPr>
          <a:xfrm>
            <a:off x="457200" y="1600200"/>
            <a:ext cx="8229600" cy="4495800"/>
          </a:xfrm>
          <a:noFill/>
        </p:spPr>
        <p:txBody>
          <a:bodyPr/>
          <a:lstStyle/>
          <a:p>
            <a:pPr marL="350838" indent="-350838" algn="ctr" eaLnBrk="1" hangingPunct="1">
              <a:lnSpc>
                <a:spcPct val="90000"/>
              </a:lnSpc>
              <a:buFont typeface="Wingdings" pitchFamily="2" charset="2"/>
              <a:buNone/>
              <a:tabLst>
                <a:tab pos="350838" algn="l"/>
              </a:tabLst>
            </a:pPr>
            <a:r>
              <a:rPr lang="en-US" sz="3000" dirty="0" smtClean="0">
                <a:solidFill>
                  <a:srgbClr val="FF0000"/>
                </a:solidFill>
              </a:rPr>
              <a:t>“Buy low and sell high”</a:t>
            </a:r>
          </a:p>
          <a:p>
            <a:pPr marL="350838" indent="-350838" eaLnBrk="1" hangingPunct="1">
              <a:lnSpc>
                <a:spcPct val="90000"/>
              </a:lnSpc>
              <a:buFont typeface="Wingdings" pitchFamily="2" charset="2"/>
              <a:buNone/>
              <a:tabLst>
                <a:tab pos="350838" algn="l"/>
              </a:tabLst>
            </a:pPr>
            <a:endParaRPr lang="en-US" sz="1800" b="1" dirty="0" smtClean="0">
              <a:solidFill>
                <a:schemeClr val="accent2"/>
              </a:solidFill>
            </a:endParaRPr>
          </a:p>
          <a:p>
            <a:pPr marL="350838" indent="-350838" eaLnBrk="1" hangingPunct="1">
              <a:lnSpc>
                <a:spcPct val="90000"/>
              </a:lnSpc>
              <a:tabLst>
                <a:tab pos="350838" algn="l"/>
              </a:tabLst>
            </a:pPr>
            <a:r>
              <a:rPr lang="en-US" sz="2600" dirty="0" smtClean="0"/>
              <a:t>One contract </a:t>
            </a:r>
            <a:r>
              <a:rPr lang="en-US" sz="2600" dirty="0" smtClean="0">
                <a:latin typeface="Symbol" pitchFamily="18" charset="2"/>
              </a:rPr>
              <a:t>º</a:t>
            </a:r>
            <a:r>
              <a:rPr lang="en-US" sz="2600" dirty="0" smtClean="0"/>
              <a:t> One million euros</a:t>
            </a:r>
          </a:p>
          <a:p>
            <a:pPr marL="350838" indent="-350838" algn="ctr" eaLnBrk="1" hangingPunct="1">
              <a:lnSpc>
                <a:spcPct val="90000"/>
              </a:lnSpc>
              <a:buFont typeface="Wingdings" pitchFamily="2" charset="2"/>
              <a:buNone/>
              <a:tabLst>
                <a:tab pos="350838" algn="l"/>
              </a:tabLst>
            </a:pPr>
            <a:endParaRPr lang="en-US" sz="400" dirty="0" smtClean="0"/>
          </a:p>
          <a:p>
            <a:pPr marL="350838" indent="-350838" eaLnBrk="1" hangingPunct="1">
              <a:lnSpc>
                <a:spcPct val="90000"/>
              </a:lnSpc>
              <a:tabLst>
                <a:tab pos="350838" algn="l"/>
              </a:tabLst>
            </a:pPr>
            <a:r>
              <a:rPr lang="en-US" sz="2600" dirty="0"/>
              <a:t>Trades can be for up to 10 contracts</a:t>
            </a:r>
          </a:p>
          <a:p>
            <a:pPr marL="350838" indent="-350838" algn="ctr" eaLnBrk="1" hangingPunct="1">
              <a:lnSpc>
                <a:spcPct val="90000"/>
              </a:lnSpc>
              <a:buFont typeface="Wingdings" pitchFamily="2" charset="2"/>
              <a:buNone/>
              <a:tabLst>
                <a:tab pos="350838" algn="l"/>
              </a:tabLst>
            </a:pPr>
            <a:endParaRPr lang="en-US" sz="400" dirty="0" smtClean="0"/>
          </a:p>
          <a:p>
            <a:pPr marL="350838" indent="-350838" eaLnBrk="1" hangingPunct="1">
              <a:lnSpc>
                <a:spcPct val="90000"/>
              </a:lnSpc>
              <a:tabLst>
                <a:tab pos="350838" algn="l"/>
              </a:tabLst>
            </a:pPr>
            <a:r>
              <a:rPr lang="en-US" sz="2600" dirty="0"/>
              <a:t>Record each transaction as a purchase or sale</a:t>
            </a:r>
          </a:p>
          <a:p>
            <a:pPr marL="350838" indent="-350838" algn="ctr" eaLnBrk="1" hangingPunct="1">
              <a:lnSpc>
                <a:spcPct val="90000"/>
              </a:lnSpc>
              <a:buFont typeface="Wingdings" pitchFamily="2" charset="2"/>
              <a:buNone/>
              <a:tabLst>
                <a:tab pos="350838" algn="l"/>
              </a:tabLst>
            </a:pPr>
            <a:endParaRPr lang="en-US" sz="400" dirty="0" smtClean="0"/>
          </a:p>
          <a:p>
            <a:pPr marL="350838" indent="-350838" eaLnBrk="1" hangingPunct="1">
              <a:lnSpc>
                <a:spcPct val="90000"/>
              </a:lnSpc>
              <a:tabLst>
                <a:tab pos="350838" algn="l"/>
              </a:tabLst>
            </a:pPr>
            <a:r>
              <a:rPr lang="en-US" sz="2600" dirty="0"/>
              <a:t>Maximum bid-offer spread is 1 basis point</a:t>
            </a:r>
            <a:r>
              <a:rPr lang="en-US" sz="2800" dirty="0" smtClean="0"/>
              <a:t> </a:t>
            </a:r>
          </a:p>
          <a:p>
            <a:pPr marL="350838" indent="-350838" algn="ctr" eaLnBrk="1" hangingPunct="1">
              <a:lnSpc>
                <a:spcPct val="90000"/>
              </a:lnSpc>
              <a:buNone/>
              <a:tabLst>
                <a:tab pos="350838" algn="l"/>
              </a:tabLst>
            </a:pPr>
            <a:r>
              <a:rPr lang="en-US" sz="2600" dirty="0" smtClean="0"/>
              <a:t>(1 </a:t>
            </a:r>
            <a:r>
              <a:rPr lang="en-US" sz="2600" dirty="0" err="1" smtClean="0"/>
              <a:t>bp</a:t>
            </a:r>
            <a:r>
              <a:rPr lang="en-US" sz="2600" dirty="0" smtClean="0"/>
              <a:t> = 0.01¢/€ = $0.0001/€)</a:t>
            </a:r>
          </a:p>
          <a:p>
            <a:pPr marL="350838" indent="-350838" algn="ctr" eaLnBrk="1" hangingPunct="1">
              <a:lnSpc>
                <a:spcPct val="90000"/>
              </a:lnSpc>
              <a:buFont typeface="Wingdings" pitchFamily="2" charset="2"/>
              <a:buNone/>
              <a:tabLst>
                <a:tab pos="350838" algn="l"/>
              </a:tabLst>
            </a:pPr>
            <a:endParaRPr lang="en-US" sz="400" dirty="0" smtClean="0"/>
          </a:p>
          <a:p>
            <a:pPr marL="350838" indent="-350838" eaLnBrk="1" hangingPunct="1">
              <a:lnSpc>
                <a:spcPct val="90000"/>
              </a:lnSpc>
              <a:tabLst>
                <a:tab pos="350838" algn="l"/>
              </a:tabLst>
            </a:pPr>
            <a:r>
              <a:rPr lang="en-US" sz="2600" dirty="0"/>
              <a:t>Dealer quotes are good for 2 minutes</a:t>
            </a:r>
          </a:p>
        </p:txBody>
      </p:sp>
    </p:spTree>
    <p:extLst>
      <p:ext uri="{BB962C8B-B14F-4D97-AF65-F5344CB8AC3E}">
        <p14:creationId xmlns:p14="http://schemas.microsoft.com/office/powerpoint/2010/main" val="3040969444"/>
      </p:ext>
    </p:extLst>
  </p:cSld>
  <p:clrMapOvr>
    <a:masterClrMapping/>
  </p:clrMapOvr>
  <p:transition>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228600" y="285750"/>
            <a:ext cx="8610600" cy="704850"/>
          </a:xfrm>
        </p:spPr>
        <p:txBody>
          <a:bodyPr/>
          <a:lstStyle/>
          <a:p>
            <a:pPr eaLnBrk="1" hangingPunct="1">
              <a:defRPr/>
            </a:pPr>
            <a:r>
              <a:rPr lang="en-US" dirty="0" smtClean="0">
                <a:solidFill>
                  <a:srgbClr val="004F39"/>
                </a:solidFill>
              </a:rPr>
              <a:t>Buy low and sell high</a:t>
            </a:r>
          </a:p>
        </p:txBody>
      </p:sp>
      <p:sp>
        <p:nvSpPr>
          <p:cNvPr id="4099" name="Rectangle 3"/>
          <p:cNvSpPr>
            <a:spLocks noGrp="1" noChangeArrowheads="1"/>
          </p:cNvSpPr>
          <p:nvPr>
            <p:ph type="body" idx="1"/>
          </p:nvPr>
        </p:nvSpPr>
        <p:spPr>
          <a:xfrm>
            <a:off x="533400" y="1143000"/>
            <a:ext cx="8229600" cy="1066800"/>
          </a:xfrm>
          <a:noFill/>
        </p:spPr>
        <p:txBody>
          <a:bodyPr/>
          <a:lstStyle/>
          <a:p>
            <a:pPr marL="0" indent="0" defTabSz="909638" eaLnBrk="1" hangingPunct="1">
              <a:buNone/>
              <a:tabLst>
                <a:tab pos="1536700" algn="ctr"/>
                <a:tab pos="5948363" algn="ctr"/>
              </a:tabLst>
            </a:pPr>
            <a:r>
              <a:rPr lang="en-US" sz="2800" dirty="0" smtClean="0">
                <a:solidFill>
                  <a:srgbClr val="4B76FB"/>
                </a:solidFill>
              </a:rPr>
              <a:t>Bank A: 	“$</a:t>
            </a:r>
            <a:r>
              <a:rPr lang="en-US" sz="2800" dirty="0">
                <a:solidFill>
                  <a:srgbClr val="4B76FB"/>
                </a:solidFill>
              </a:rPr>
              <a:t>1.3220</a:t>
            </a:r>
            <a:r>
              <a:rPr lang="en-US" sz="2800" dirty="0" smtClean="0">
                <a:solidFill>
                  <a:srgbClr val="4B76FB"/>
                </a:solidFill>
              </a:rPr>
              <a:t>/€ bid and $</a:t>
            </a:r>
            <a:r>
              <a:rPr lang="en-US" sz="2800" dirty="0">
                <a:solidFill>
                  <a:srgbClr val="4B76FB"/>
                </a:solidFill>
              </a:rPr>
              <a:t>1.3221</a:t>
            </a:r>
            <a:r>
              <a:rPr lang="en-US" sz="2800" dirty="0" smtClean="0">
                <a:solidFill>
                  <a:srgbClr val="4B76FB"/>
                </a:solidFill>
              </a:rPr>
              <a:t>/€ ask”</a:t>
            </a:r>
          </a:p>
          <a:p>
            <a:pPr marL="0" indent="0" defTabSz="909638" eaLnBrk="1" hangingPunct="1">
              <a:buNone/>
              <a:tabLst>
                <a:tab pos="1536700" algn="ctr"/>
                <a:tab pos="5948363" algn="ctr"/>
              </a:tabLst>
            </a:pPr>
            <a:r>
              <a:rPr lang="en-US" sz="2800" dirty="0" smtClean="0">
                <a:solidFill>
                  <a:srgbClr val="4B76FB"/>
                </a:solidFill>
              </a:rPr>
              <a:t>Bank B: 	“$</a:t>
            </a:r>
            <a:r>
              <a:rPr lang="en-US" sz="2800" dirty="0">
                <a:solidFill>
                  <a:srgbClr val="4B76FB"/>
                </a:solidFill>
              </a:rPr>
              <a:t>1.3222</a:t>
            </a:r>
            <a:r>
              <a:rPr lang="en-US" sz="2800" dirty="0" smtClean="0">
                <a:solidFill>
                  <a:srgbClr val="4B76FB"/>
                </a:solidFill>
              </a:rPr>
              <a:t>/€ bid and $1.3223/€ ask”</a:t>
            </a:r>
          </a:p>
        </p:txBody>
      </p:sp>
      <p:sp>
        <p:nvSpPr>
          <p:cNvPr id="4100" name="Line 4"/>
          <p:cNvSpPr>
            <a:spLocks noChangeShapeType="1"/>
          </p:cNvSpPr>
          <p:nvPr/>
        </p:nvSpPr>
        <p:spPr bwMode="auto">
          <a:xfrm>
            <a:off x="4191000" y="2819400"/>
            <a:ext cx="0" cy="3733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 name="Line 5"/>
          <p:cNvSpPr>
            <a:spLocks noChangeShapeType="1"/>
          </p:cNvSpPr>
          <p:nvPr/>
        </p:nvSpPr>
        <p:spPr bwMode="auto">
          <a:xfrm>
            <a:off x="4876800" y="4267200"/>
            <a:ext cx="381000" cy="0"/>
          </a:xfrm>
          <a:prstGeom prst="line">
            <a:avLst/>
          </a:prstGeom>
          <a:noFill/>
          <a:ln w="12700">
            <a:solidFill>
              <a:schemeClr val="tx1"/>
            </a:solidFill>
            <a:prstDash val="sysDot"/>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2" name="Line 6"/>
          <p:cNvSpPr>
            <a:spLocks noChangeShapeType="1"/>
          </p:cNvSpPr>
          <p:nvPr/>
        </p:nvSpPr>
        <p:spPr bwMode="auto">
          <a:xfrm>
            <a:off x="3581400" y="5029200"/>
            <a:ext cx="1219200" cy="0"/>
          </a:xfrm>
          <a:prstGeom prst="line">
            <a:avLst/>
          </a:prstGeom>
          <a:noFill/>
          <a:ln w="12700">
            <a:solidFill>
              <a:schemeClr val="tx1"/>
            </a:solidFill>
            <a:prstDash val="sysDot"/>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Line 7"/>
          <p:cNvSpPr>
            <a:spLocks noChangeShapeType="1"/>
          </p:cNvSpPr>
          <p:nvPr/>
        </p:nvSpPr>
        <p:spPr bwMode="auto">
          <a:xfrm flipH="1" flipV="1">
            <a:off x="4876800" y="4267200"/>
            <a:ext cx="0" cy="762000"/>
          </a:xfrm>
          <a:prstGeom prst="line">
            <a:avLst/>
          </a:prstGeom>
          <a:noFill/>
          <a:ln w="12700">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 name="Line 8"/>
          <p:cNvSpPr>
            <a:spLocks noChangeShapeType="1"/>
          </p:cNvSpPr>
          <p:nvPr/>
        </p:nvSpPr>
        <p:spPr bwMode="auto">
          <a:xfrm>
            <a:off x="4038600" y="5791200"/>
            <a:ext cx="30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5" name="Line 9"/>
          <p:cNvSpPr>
            <a:spLocks noChangeShapeType="1"/>
          </p:cNvSpPr>
          <p:nvPr/>
        </p:nvSpPr>
        <p:spPr bwMode="auto">
          <a:xfrm>
            <a:off x="4038600" y="5029200"/>
            <a:ext cx="30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 name="Line 10"/>
          <p:cNvSpPr>
            <a:spLocks noChangeShapeType="1"/>
          </p:cNvSpPr>
          <p:nvPr/>
        </p:nvSpPr>
        <p:spPr bwMode="auto">
          <a:xfrm>
            <a:off x="4038600" y="4267200"/>
            <a:ext cx="30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7" name="Line 11"/>
          <p:cNvSpPr>
            <a:spLocks noChangeShapeType="1"/>
          </p:cNvSpPr>
          <p:nvPr/>
        </p:nvSpPr>
        <p:spPr bwMode="auto">
          <a:xfrm>
            <a:off x="4038600" y="3505200"/>
            <a:ext cx="30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8" name="Text Box 12"/>
          <p:cNvSpPr txBox="1">
            <a:spLocks noChangeArrowheads="1"/>
          </p:cNvSpPr>
          <p:nvPr/>
        </p:nvSpPr>
        <p:spPr bwMode="auto">
          <a:xfrm>
            <a:off x="5105400" y="3276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hlink"/>
                </a:solidFill>
                <a:latin typeface="Times New Roman" pitchFamily="18" charset="0"/>
              </a:defRPr>
            </a:lvl1pPr>
            <a:lvl2pPr marL="742950" indent="-285750" eaLnBrk="0" hangingPunct="0">
              <a:defRPr sz="3200">
                <a:solidFill>
                  <a:schemeClr val="hlink"/>
                </a:solidFill>
                <a:latin typeface="Times New Roman" pitchFamily="18" charset="0"/>
              </a:defRPr>
            </a:lvl2pPr>
            <a:lvl3pPr marL="1143000" indent="-228600" eaLnBrk="0" hangingPunct="0">
              <a:defRPr sz="3200">
                <a:solidFill>
                  <a:schemeClr val="hlink"/>
                </a:solidFill>
                <a:latin typeface="Times New Roman" pitchFamily="18" charset="0"/>
              </a:defRPr>
            </a:lvl3pPr>
            <a:lvl4pPr marL="1600200" indent="-228600" eaLnBrk="0" hangingPunct="0">
              <a:defRPr sz="3200">
                <a:solidFill>
                  <a:schemeClr val="hlink"/>
                </a:solidFill>
                <a:latin typeface="Times New Roman" pitchFamily="18" charset="0"/>
              </a:defRPr>
            </a:lvl4pPr>
            <a:lvl5pPr marL="2057400" indent="-228600" eaLnBrk="0" hangingPunct="0">
              <a:defRPr sz="3200">
                <a:solidFill>
                  <a:schemeClr val="hlink"/>
                </a:solidFill>
                <a:latin typeface="Times New Roman" pitchFamily="18" charset="0"/>
              </a:defRPr>
            </a:lvl5pPr>
            <a:lvl6pPr marL="2514600" indent="-228600" algn="ctr" eaLnBrk="0" fontAlgn="base" hangingPunct="0">
              <a:spcBef>
                <a:spcPct val="0"/>
              </a:spcBef>
              <a:spcAft>
                <a:spcPct val="0"/>
              </a:spcAft>
              <a:defRPr sz="3200">
                <a:solidFill>
                  <a:schemeClr val="hlink"/>
                </a:solidFill>
                <a:latin typeface="Times New Roman" pitchFamily="18" charset="0"/>
              </a:defRPr>
            </a:lvl6pPr>
            <a:lvl7pPr marL="2971800" indent="-228600" algn="ctr" eaLnBrk="0" fontAlgn="base" hangingPunct="0">
              <a:spcBef>
                <a:spcPct val="0"/>
              </a:spcBef>
              <a:spcAft>
                <a:spcPct val="0"/>
              </a:spcAft>
              <a:defRPr sz="3200">
                <a:solidFill>
                  <a:schemeClr val="hlink"/>
                </a:solidFill>
                <a:latin typeface="Times New Roman" pitchFamily="18" charset="0"/>
              </a:defRPr>
            </a:lvl7pPr>
            <a:lvl8pPr marL="3429000" indent="-228600" algn="ctr" eaLnBrk="0" fontAlgn="base" hangingPunct="0">
              <a:spcBef>
                <a:spcPct val="0"/>
              </a:spcBef>
              <a:spcAft>
                <a:spcPct val="0"/>
              </a:spcAft>
              <a:defRPr sz="3200">
                <a:solidFill>
                  <a:schemeClr val="hlink"/>
                </a:solidFill>
                <a:latin typeface="Times New Roman" pitchFamily="18" charset="0"/>
              </a:defRPr>
            </a:lvl8pPr>
            <a:lvl9pPr marL="3886200" indent="-228600" algn="ctr" eaLnBrk="0" fontAlgn="base" hangingPunct="0">
              <a:spcBef>
                <a:spcPct val="0"/>
              </a:spcBef>
              <a:spcAft>
                <a:spcPct val="0"/>
              </a:spcAft>
              <a:defRPr sz="3200">
                <a:solidFill>
                  <a:schemeClr val="hlink"/>
                </a:solidFill>
                <a:latin typeface="Times New Roman" pitchFamily="18" charset="0"/>
              </a:defRPr>
            </a:lvl9pPr>
          </a:lstStyle>
          <a:p>
            <a:pPr eaLnBrk="1" hangingPunct="1">
              <a:spcBef>
                <a:spcPct val="50000"/>
              </a:spcBef>
            </a:pPr>
            <a:r>
              <a:rPr lang="en-US" sz="2400" dirty="0" smtClean="0">
                <a:solidFill>
                  <a:schemeClr val="accent1"/>
                </a:solidFill>
                <a:latin typeface="Arial Rounded MT Bold" pitchFamily="34" charset="0"/>
              </a:rPr>
              <a:t>$1.3233/</a:t>
            </a:r>
            <a:r>
              <a:rPr lang="en-US" sz="2400" dirty="0" err="1" smtClean="0">
                <a:solidFill>
                  <a:schemeClr val="accent1"/>
                </a:solidFill>
                <a:latin typeface="Arial Rounded MT Bold" pitchFamily="34" charset="0"/>
              </a:rPr>
              <a:t>Rg</a:t>
            </a:r>
            <a:r>
              <a:rPr lang="en-US" sz="2400" dirty="0" smtClean="0">
                <a:solidFill>
                  <a:schemeClr val="accent1"/>
                </a:solidFill>
                <a:latin typeface="Arial Rounded MT Bold" pitchFamily="34" charset="0"/>
              </a:rPr>
              <a:t> </a:t>
            </a:r>
            <a:r>
              <a:rPr lang="en-US" sz="2400" dirty="0">
                <a:solidFill>
                  <a:schemeClr val="accent1"/>
                </a:solidFill>
                <a:latin typeface="Arial Rounded MT Bold" pitchFamily="34" charset="0"/>
              </a:rPr>
              <a:t>ask</a:t>
            </a:r>
          </a:p>
        </p:txBody>
      </p:sp>
      <p:sp>
        <p:nvSpPr>
          <p:cNvPr id="4109" name="Text Box 13"/>
          <p:cNvSpPr txBox="1">
            <a:spLocks noChangeArrowheads="1"/>
          </p:cNvSpPr>
          <p:nvPr/>
        </p:nvSpPr>
        <p:spPr bwMode="auto">
          <a:xfrm>
            <a:off x="5105400" y="4038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hlink"/>
                </a:solidFill>
                <a:latin typeface="Times New Roman" pitchFamily="18" charset="0"/>
              </a:defRPr>
            </a:lvl1pPr>
            <a:lvl2pPr marL="742950" indent="-285750" eaLnBrk="0" hangingPunct="0">
              <a:defRPr sz="3200">
                <a:solidFill>
                  <a:schemeClr val="hlink"/>
                </a:solidFill>
                <a:latin typeface="Times New Roman" pitchFamily="18" charset="0"/>
              </a:defRPr>
            </a:lvl2pPr>
            <a:lvl3pPr marL="1143000" indent="-228600" eaLnBrk="0" hangingPunct="0">
              <a:defRPr sz="3200">
                <a:solidFill>
                  <a:schemeClr val="hlink"/>
                </a:solidFill>
                <a:latin typeface="Times New Roman" pitchFamily="18" charset="0"/>
              </a:defRPr>
            </a:lvl3pPr>
            <a:lvl4pPr marL="1600200" indent="-228600" eaLnBrk="0" hangingPunct="0">
              <a:defRPr sz="3200">
                <a:solidFill>
                  <a:schemeClr val="hlink"/>
                </a:solidFill>
                <a:latin typeface="Times New Roman" pitchFamily="18" charset="0"/>
              </a:defRPr>
            </a:lvl4pPr>
            <a:lvl5pPr marL="2057400" indent="-228600" eaLnBrk="0" hangingPunct="0">
              <a:defRPr sz="3200">
                <a:solidFill>
                  <a:schemeClr val="hlink"/>
                </a:solidFill>
                <a:latin typeface="Times New Roman" pitchFamily="18" charset="0"/>
              </a:defRPr>
            </a:lvl5pPr>
            <a:lvl6pPr marL="2514600" indent="-228600" algn="ctr" eaLnBrk="0" fontAlgn="base" hangingPunct="0">
              <a:spcBef>
                <a:spcPct val="0"/>
              </a:spcBef>
              <a:spcAft>
                <a:spcPct val="0"/>
              </a:spcAft>
              <a:defRPr sz="3200">
                <a:solidFill>
                  <a:schemeClr val="hlink"/>
                </a:solidFill>
                <a:latin typeface="Times New Roman" pitchFamily="18" charset="0"/>
              </a:defRPr>
            </a:lvl6pPr>
            <a:lvl7pPr marL="2971800" indent="-228600" algn="ctr" eaLnBrk="0" fontAlgn="base" hangingPunct="0">
              <a:spcBef>
                <a:spcPct val="0"/>
              </a:spcBef>
              <a:spcAft>
                <a:spcPct val="0"/>
              </a:spcAft>
              <a:defRPr sz="3200">
                <a:solidFill>
                  <a:schemeClr val="hlink"/>
                </a:solidFill>
                <a:latin typeface="Times New Roman" pitchFamily="18" charset="0"/>
              </a:defRPr>
            </a:lvl7pPr>
            <a:lvl8pPr marL="3429000" indent="-228600" algn="ctr" eaLnBrk="0" fontAlgn="base" hangingPunct="0">
              <a:spcBef>
                <a:spcPct val="0"/>
              </a:spcBef>
              <a:spcAft>
                <a:spcPct val="0"/>
              </a:spcAft>
              <a:defRPr sz="3200">
                <a:solidFill>
                  <a:schemeClr val="hlink"/>
                </a:solidFill>
                <a:latin typeface="Times New Roman" pitchFamily="18" charset="0"/>
              </a:defRPr>
            </a:lvl8pPr>
            <a:lvl9pPr marL="3886200" indent="-228600" algn="ctr" eaLnBrk="0" fontAlgn="base" hangingPunct="0">
              <a:spcBef>
                <a:spcPct val="0"/>
              </a:spcBef>
              <a:spcAft>
                <a:spcPct val="0"/>
              </a:spcAft>
              <a:defRPr sz="3200">
                <a:solidFill>
                  <a:schemeClr val="hlink"/>
                </a:solidFill>
                <a:latin typeface="Times New Roman" pitchFamily="18" charset="0"/>
              </a:defRPr>
            </a:lvl9pPr>
          </a:lstStyle>
          <a:p>
            <a:pPr eaLnBrk="1" hangingPunct="1">
              <a:spcBef>
                <a:spcPct val="50000"/>
              </a:spcBef>
            </a:pPr>
            <a:r>
              <a:rPr lang="en-US" sz="2400" dirty="0" smtClean="0">
                <a:latin typeface="Arial Rounded MT Bold" pitchFamily="34" charset="0"/>
              </a:rPr>
              <a:t>$1.3222/</a:t>
            </a:r>
            <a:r>
              <a:rPr lang="en-US" sz="2400" dirty="0" err="1" smtClean="0">
                <a:latin typeface="Arial Rounded MT Bold" pitchFamily="34" charset="0"/>
              </a:rPr>
              <a:t>Rg</a:t>
            </a:r>
            <a:r>
              <a:rPr lang="en-US" sz="2400" dirty="0" smtClean="0">
                <a:latin typeface="Arial Rounded MT Bold" pitchFamily="34" charset="0"/>
              </a:rPr>
              <a:t> </a:t>
            </a:r>
            <a:r>
              <a:rPr lang="en-US" sz="2400" dirty="0">
                <a:latin typeface="Arial Rounded MT Bold" pitchFamily="34" charset="0"/>
              </a:rPr>
              <a:t>bid</a:t>
            </a:r>
          </a:p>
        </p:txBody>
      </p:sp>
      <p:sp>
        <p:nvSpPr>
          <p:cNvPr id="4110" name="Text Box 14"/>
          <p:cNvSpPr txBox="1">
            <a:spLocks noChangeArrowheads="1"/>
          </p:cNvSpPr>
          <p:nvPr/>
        </p:nvSpPr>
        <p:spPr bwMode="auto">
          <a:xfrm>
            <a:off x="609600" y="4800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hlink"/>
                </a:solidFill>
                <a:latin typeface="Times New Roman" pitchFamily="18" charset="0"/>
              </a:defRPr>
            </a:lvl1pPr>
            <a:lvl2pPr marL="742950" indent="-285750" eaLnBrk="0" hangingPunct="0">
              <a:defRPr sz="3200">
                <a:solidFill>
                  <a:schemeClr val="hlink"/>
                </a:solidFill>
                <a:latin typeface="Times New Roman" pitchFamily="18" charset="0"/>
              </a:defRPr>
            </a:lvl2pPr>
            <a:lvl3pPr marL="1143000" indent="-228600" eaLnBrk="0" hangingPunct="0">
              <a:defRPr sz="3200">
                <a:solidFill>
                  <a:schemeClr val="hlink"/>
                </a:solidFill>
                <a:latin typeface="Times New Roman" pitchFamily="18" charset="0"/>
              </a:defRPr>
            </a:lvl3pPr>
            <a:lvl4pPr marL="1600200" indent="-228600" eaLnBrk="0" hangingPunct="0">
              <a:defRPr sz="3200">
                <a:solidFill>
                  <a:schemeClr val="hlink"/>
                </a:solidFill>
                <a:latin typeface="Times New Roman" pitchFamily="18" charset="0"/>
              </a:defRPr>
            </a:lvl4pPr>
            <a:lvl5pPr marL="2057400" indent="-228600" eaLnBrk="0" hangingPunct="0">
              <a:defRPr sz="3200">
                <a:solidFill>
                  <a:schemeClr val="hlink"/>
                </a:solidFill>
                <a:latin typeface="Times New Roman" pitchFamily="18" charset="0"/>
              </a:defRPr>
            </a:lvl5pPr>
            <a:lvl6pPr marL="2514600" indent="-228600" algn="ctr" eaLnBrk="0" fontAlgn="base" hangingPunct="0">
              <a:spcBef>
                <a:spcPct val="0"/>
              </a:spcBef>
              <a:spcAft>
                <a:spcPct val="0"/>
              </a:spcAft>
              <a:defRPr sz="3200">
                <a:solidFill>
                  <a:schemeClr val="hlink"/>
                </a:solidFill>
                <a:latin typeface="Times New Roman" pitchFamily="18" charset="0"/>
              </a:defRPr>
            </a:lvl6pPr>
            <a:lvl7pPr marL="2971800" indent="-228600" algn="ctr" eaLnBrk="0" fontAlgn="base" hangingPunct="0">
              <a:spcBef>
                <a:spcPct val="0"/>
              </a:spcBef>
              <a:spcAft>
                <a:spcPct val="0"/>
              </a:spcAft>
              <a:defRPr sz="3200">
                <a:solidFill>
                  <a:schemeClr val="hlink"/>
                </a:solidFill>
                <a:latin typeface="Times New Roman" pitchFamily="18" charset="0"/>
              </a:defRPr>
            </a:lvl7pPr>
            <a:lvl8pPr marL="3429000" indent="-228600" algn="ctr" eaLnBrk="0" fontAlgn="base" hangingPunct="0">
              <a:spcBef>
                <a:spcPct val="0"/>
              </a:spcBef>
              <a:spcAft>
                <a:spcPct val="0"/>
              </a:spcAft>
              <a:defRPr sz="3200">
                <a:solidFill>
                  <a:schemeClr val="hlink"/>
                </a:solidFill>
                <a:latin typeface="Times New Roman" pitchFamily="18" charset="0"/>
              </a:defRPr>
            </a:lvl8pPr>
            <a:lvl9pPr marL="3886200" indent="-228600" algn="ctr" eaLnBrk="0" fontAlgn="base" hangingPunct="0">
              <a:spcBef>
                <a:spcPct val="0"/>
              </a:spcBef>
              <a:spcAft>
                <a:spcPct val="0"/>
              </a:spcAft>
              <a:defRPr sz="3200">
                <a:solidFill>
                  <a:schemeClr val="hlink"/>
                </a:solidFill>
                <a:latin typeface="Times New Roman" pitchFamily="18" charset="0"/>
              </a:defRPr>
            </a:lvl9pPr>
          </a:lstStyle>
          <a:p>
            <a:pPr eaLnBrk="1" hangingPunct="1">
              <a:spcBef>
                <a:spcPct val="50000"/>
              </a:spcBef>
            </a:pPr>
            <a:r>
              <a:rPr lang="en-US" sz="2400" dirty="0" smtClean="0">
                <a:latin typeface="Arial Rounded MT Bold" pitchFamily="34" charset="0"/>
              </a:rPr>
              <a:t>$1.3221/</a:t>
            </a:r>
            <a:r>
              <a:rPr lang="en-US" sz="2400" dirty="0" err="1" smtClean="0">
                <a:latin typeface="Arial Rounded MT Bold" pitchFamily="34" charset="0"/>
              </a:rPr>
              <a:t>Rg</a:t>
            </a:r>
            <a:r>
              <a:rPr lang="en-US" sz="2400" dirty="0" smtClean="0">
                <a:latin typeface="Arial Rounded MT Bold" pitchFamily="34" charset="0"/>
              </a:rPr>
              <a:t> </a:t>
            </a:r>
            <a:r>
              <a:rPr lang="en-US" sz="2400" dirty="0">
                <a:latin typeface="Arial Rounded MT Bold" pitchFamily="34" charset="0"/>
              </a:rPr>
              <a:t>ask</a:t>
            </a:r>
          </a:p>
        </p:txBody>
      </p:sp>
      <p:sp>
        <p:nvSpPr>
          <p:cNvPr id="4111" name="Text Box 15"/>
          <p:cNvSpPr txBox="1">
            <a:spLocks noChangeArrowheads="1"/>
          </p:cNvSpPr>
          <p:nvPr/>
        </p:nvSpPr>
        <p:spPr bwMode="auto">
          <a:xfrm>
            <a:off x="609600" y="5562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hlink"/>
                </a:solidFill>
                <a:latin typeface="Times New Roman" pitchFamily="18" charset="0"/>
              </a:defRPr>
            </a:lvl1pPr>
            <a:lvl2pPr marL="742950" indent="-285750" eaLnBrk="0" hangingPunct="0">
              <a:defRPr sz="3200">
                <a:solidFill>
                  <a:schemeClr val="hlink"/>
                </a:solidFill>
                <a:latin typeface="Times New Roman" pitchFamily="18" charset="0"/>
              </a:defRPr>
            </a:lvl2pPr>
            <a:lvl3pPr marL="1143000" indent="-228600" eaLnBrk="0" hangingPunct="0">
              <a:defRPr sz="3200">
                <a:solidFill>
                  <a:schemeClr val="hlink"/>
                </a:solidFill>
                <a:latin typeface="Times New Roman" pitchFamily="18" charset="0"/>
              </a:defRPr>
            </a:lvl3pPr>
            <a:lvl4pPr marL="1600200" indent="-228600" eaLnBrk="0" hangingPunct="0">
              <a:defRPr sz="3200">
                <a:solidFill>
                  <a:schemeClr val="hlink"/>
                </a:solidFill>
                <a:latin typeface="Times New Roman" pitchFamily="18" charset="0"/>
              </a:defRPr>
            </a:lvl4pPr>
            <a:lvl5pPr marL="2057400" indent="-228600" eaLnBrk="0" hangingPunct="0">
              <a:defRPr sz="3200">
                <a:solidFill>
                  <a:schemeClr val="hlink"/>
                </a:solidFill>
                <a:latin typeface="Times New Roman" pitchFamily="18" charset="0"/>
              </a:defRPr>
            </a:lvl5pPr>
            <a:lvl6pPr marL="2514600" indent="-228600" algn="ctr" eaLnBrk="0" fontAlgn="base" hangingPunct="0">
              <a:spcBef>
                <a:spcPct val="0"/>
              </a:spcBef>
              <a:spcAft>
                <a:spcPct val="0"/>
              </a:spcAft>
              <a:defRPr sz="3200">
                <a:solidFill>
                  <a:schemeClr val="hlink"/>
                </a:solidFill>
                <a:latin typeface="Times New Roman" pitchFamily="18" charset="0"/>
              </a:defRPr>
            </a:lvl6pPr>
            <a:lvl7pPr marL="2971800" indent="-228600" algn="ctr" eaLnBrk="0" fontAlgn="base" hangingPunct="0">
              <a:spcBef>
                <a:spcPct val="0"/>
              </a:spcBef>
              <a:spcAft>
                <a:spcPct val="0"/>
              </a:spcAft>
              <a:defRPr sz="3200">
                <a:solidFill>
                  <a:schemeClr val="hlink"/>
                </a:solidFill>
                <a:latin typeface="Times New Roman" pitchFamily="18" charset="0"/>
              </a:defRPr>
            </a:lvl7pPr>
            <a:lvl8pPr marL="3429000" indent="-228600" algn="ctr" eaLnBrk="0" fontAlgn="base" hangingPunct="0">
              <a:spcBef>
                <a:spcPct val="0"/>
              </a:spcBef>
              <a:spcAft>
                <a:spcPct val="0"/>
              </a:spcAft>
              <a:defRPr sz="3200">
                <a:solidFill>
                  <a:schemeClr val="hlink"/>
                </a:solidFill>
                <a:latin typeface="Times New Roman" pitchFamily="18" charset="0"/>
              </a:defRPr>
            </a:lvl8pPr>
            <a:lvl9pPr marL="3886200" indent="-228600" algn="ctr" eaLnBrk="0" fontAlgn="base" hangingPunct="0">
              <a:spcBef>
                <a:spcPct val="0"/>
              </a:spcBef>
              <a:spcAft>
                <a:spcPct val="0"/>
              </a:spcAft>
              <a:defRPr sz="3200">
                <a:solidFill>
                  <a:schemeClr val="hlink"/>
                </a:solidFill>
                <a:latin typeface="Times New Roman" pitchFamily="18" charset="0"/>
              </a:defRPr>
            </a:lvl9pPr>
          </a:lstStyle>
          <a:p>
            <a:pPr eaLnBrk="1" hangingPunct="1">
              <a:spcBef>
                <a:spcPct val="50000"/>
              </a:spcBef>
            </a:pPr>
            <a:r>
              <a:rPr lang="en-US" sz="2400" dirty="0" smtClean="0">
                <a:solidFill>
                  <a:schemeClr val="accent1"/>
                </a:solidFill>
                <a:latin typeface="Arial Rounded MT Bold" pitchFamily="34" charset="0"/>
              </a:rPr>
              <a:t>$1.3220/</a:t>
            </a:r>
            <a:r>
              <a:rPr lang="en-US" sz="2400" dirty="0" err="1" smtClean="0">
                <a:solidFill>
                  <a:schemeClr val="accent1"/>
                </a:solidFill>
                <a:latin typeface="Arial Rounded MT Bold" pitchFamily="34" charset="0"/>
              </a:rPr>
              <a:t>Rg</a:t>
            </a:r>
            <a:r>
              <a:rPr lang="en-US" sz="2400" dirty="0" smtClean="0">
                <a:solidFill>
                  <a:schemeClr val="accent1"/>
                </a:solidFill>
                <a:latin typeface="Arial Rounded MT Bold" pitchFamily="34" charset="0"/>
              </a:rPr>
              <a:t> </a:t>
            </a:r>
            <a:r>
              <a:rPr lang="en-US" sz="2400" dirty="0">
                <a:solidFill>
                  <a:schemeClr val="accent1"/>
                </a:solidFill>
                <a:latin typeface="Arial Rounded MT Bold" pitchFamily="34" charset="0"/>
              </a:rPr>
              <a:t>bid</a:t>
            </a:r>
          </a:p>
        </p:txBody>
      </p:sp>
      <p:sp>
        <p:nvSpPr>
          <p:cNvPr id="4112" name="Text Box 16"/>
          <p:cNvSpPr txBox="1">
            <a:spLocks noChangeArrowheads="1"/>
          </p:cNvSpPr>
          <p:nvPr/>
        </p:nvSpPr>
        <p:spPr bwMode="auto">
          <a:xfrm>
            <a:off x="685800" y="4419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hlink"/>
                </a:solidFill>
                <a:latin typeface="Times New Roman" pitchFamily="18" charset="0"/>
              </a:defRPr>
            </a:lvl1pPr>
            <a:lvl2pPr marL="742950" indent="-285750" eaLnBrk="0" hangingPunct="0">
              <a:defRPr sz="3200">
                <a:solidFill>
                  <a:schemeClr val="hlink"/>
                </a:solidFill>
                <a:latin typeface="Times New Roman" pitchFamily="18" charset="0"/>
              </a:defRPr>
            </a:lvl2pPr>
            <a:lvl3pPr marL="1143000" indent="-228600" eaLnBrk="0" hangingPunct="0">
              <a:defRPr sz="3200">
                <a:solidFill>
                  <a:schemeClr val="hlink"/>
                </a:solidFill>
                <a:latin typeface="Times New Roman" pitchFamily="18" charset="0"/>
              </a:defRPr>
            </a:lvl3pPr>
            <a:lvl4pPr marL="1600200" indent="-228600" eaLnBrk="0" hangingPunct="0">
              <a:defRPr sz="3200">
                <a:solidFill>
                  <a:schemeClr val="hlink"/>
                </a:solidFill>
                <a:latin typeface="Times New Roman" pitchFamily="18" charset="0"/>
              </a:defRPr>
            </a:lvl4pPr>
            <a:lvl5pPr marL="2057400" indent="-228600" eaLnBrk="0" hangingPunct="0">
              <a:defRPr sz="3200">
                <a:solidFill>
                  <a:schemeClr val="hlink"/>
                </a:solidFill>
                <a:latin typeface="Times New Roman" pitchFamily="18" charset="0"/>
              </a:defRPr>
            </a:lvl5pPr>
            <a:lvl6pPr marL="2514600" indent="-228600" algn="ctr" eaLnBrk="0" fontAlgn="base" hangingPunct="0">
              <a:spcBef>
                <a:spcPct val="0"/>
              </a:spcBef>
              <a:spcAft>
                <a:spcPct val="0"/>
              </a:spcAft>
              <a:defRPr sz="3200">
                <a:solidFill>
                  <a:schemeClr val="hlink"/>
                </a:solidFill>
                <a:latin typeface="Times New Roman" pitchFamily="18" charset="0"/>
              </a:defRPr>
            </a:lvl6pPr>
            <a:lvl7pPr marL="2971800" indent="-228600" algn="ctr" eaLnBrk="0" fontAlgn="base" hangingPunct="0">
              <a:spcBef>
                <a:spcPct val="0"/>
              </a:spcBef>
              <a:spcAft>
                <a:spcPct val="0"/>
              </a:spcAft>
              <a:defRPr sz="3200">
                <a:solidFill>
                  <a:schemeClr val="hlink"/>
                </a:solidFill>
                <a:latin typeface="Times New Roman" pitchFamily="18" charset="0"/>
              </a:defRPr>
            </a:lvl7pPr>
            <a:lvl8pPr marL="3429000" indent="-228600" algn="ctr" eaLnBrk="0" fontAlgn="base" hangingPunct="0">
              <a:spcBef>
                <a:spcPct val="0"/>
              </a:spcBef>
              <a:spcAft>
                <a:spcPct val="0"/>
              </a:spcAft>
              <a:defRPr sz="3200">
                <a:solidFill>
                  <a:schemeClr val="hlink"/>
                </a:solidFill>
                <a:latin typeface="Times New Roman" pitchFamily="18" charset="0"/>
              </a:defRPr>
            </a:lvl8pPr>
            <a:lvl9pPr marL="3886200" indent="-228600" algn="ctr" eaLnBrk="0" fontAlgn="base" hangingPunct="0">
              <a:spcBef>
                <a:spcPct val="0"/>
              </a:spcBef>
              <a:spcAft>
                <a:spcPct val="0"/>
              </a:spcAft>
              <a:defRPr sz="3200">
                <a:solidFill>
                  <a:schemeClr val="hlink"/>
                </a:solidFill>
                <a:latin typeface="Times New Roman" pitchFamily="18" charset="0"/>
              </a:defRPr>
            </a:lvl9pPr>
          </a:lstStyle>
          <a:p>
            <a:pPr eaLnBrk="1" hangingPunct="1">
              <a:spcBef>
                <a:spcPct val="50000"/>
              </a:spcBef>
            </a:pPr>
            <a:r>
              <a:rPr lang="en-US" sz="2400">
                <a:solidFill>
                  <a:srgbClr val="4B76FB"/>
                </a:solidFill>
                <a:latin typeface="Arial Rounded MT Bold" pitchFamily="34" charset="0"/>
              </a:rPr>
              <a:t>Buy from A</a:t>
            </a:r>
          </a:p>
        </p:txBody>
      </p:sp>
      <p:sp>
        <p:nvSpPr>
          <p:cNvPr id="4113" name="Text Box 17"/>
          <p:cNvSpPr txBox="1">
            <a:spLocks noChangeArrowheads="1"/>
          </p:cNvSpPr>
          <p:nvPr/>
        </p:nvSpPr>
        <p:spPr bwMode="auto">
          <a:xfrm>
            <a:off x="5105400" y="4419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hlink"/>
                </a:solidFill>
                <a:latin typeface="Times New Roman" pitchFamily="18" charset="0"/>
              </a:defRPr>
            </a:lvl1pPr>
            <a:lvl2pPr marL="742950" indent="-285750" eaLnBrk="0" hangingPunct="0">
              <a:defRPr sz="3200">
                <a:solidFill>
                  <a:schemeClr val="hlink"/>
                </a:solidFill>
                <a:latin typeface="Times New Roman" pitchFamily="18" charset="0"/>
              </a:defRPr>
            </a:lvl2pPr>
            <a:lvl3pPr marL="1143000" indent="-228600" eaLnBrk="0" hangingPunct="0">
              <a:defRPr sz="3200">
                <a:solidFill>
                  <a:schemeClr val="hlink"/>
                </a:solidFill>
                <a:latin typeface="Times New Roman" pitchFamily="18" charset="0"/>
              </a:defRPr>
            </a:lvl3pPr>
            <a:lvl4pPr marL="1600200" indent="-228600" eaLnBrk="0" hangingPunct="0">
              <a:defRPr sz="3200">
                <a:solidFill>
                  <a:schemeClr val="hlink"/>
                </a:solidFill>
                <a:latin typeface="Times New Roman" pitchFamily="18" charset="0"/>
              </a:defRPr>
            </a:lvl4pPr>
            <a:lvl5pPr marL="2057400" indent="-228600" eaLnBrk="0" hangingPunct="0">
              <a:defRPr sz="3200">
                <a:solidFill>
                  <a:schemeClr val="hlink"/>
                </a:solidFill>
                <a:latin typeface="Times New Roman" pitchFamily="18" charset="0"/>
              </a:defRPr>
            </a:lvl5pPr>
            <a:lvl6pPr marL="2514600" indent="-228600" algn="ctr" eaLnBrk="0" fontAlgn="base" hangingPunct="0">
              <a:spcBef>
                <a:spcPct val="0"/>
              </a:spcBef>
              <a:spcAft>
                <a:spcPct val="0"/>
              </a:spcAft>
              <a:defRPr sz="3200">
                <a:solidFill>
                  <a:schemeClr val="hlink"/>
                </a:solidFill>
                <a:latin typeface="Times New Roman" pitchFamily="18" charset="0"/>
              </a:defRPr>
            </a:lvl6pPr>
            <a:lvl7pPr marL="2971800" indent="-228600" algn="ctr" eaLnBrk="0" fontAlgn="base" hangingPunct="0">
              <a:spcBef>
                <a:spcPct val="0"/>
              </a:spcBef>
              <a:spcAft>
                <a:spcPct val="0"/>
              </a:spcAft>
              <a:defRPr sz="3200">
                <a:solidFill>
                  <a:schemeClr val="hlink"/>
                </a:solidFill>
                <a:latin typeface="Times New Roman" pitchFamily="18" charset="0"/>
              </a:defRPr>
            </a:lvl7pPr>
            <a:lvl8pPr marL="3429000" indent="-228600" algn="ctr" eaLnBrk="0" fontAlgn="base" hangingPunct="0">
              <a:spcBef>
                <a:spcPct val="0"/>
              </a:spcBef>
              <a:spcAft>
                <a:spcPct val="0"/>
              </a:spcAft>
              <a:defRPr sz="3200">
                <a:solidFill>
                  <a:schemeClr val="hlink"/>
                </a:solidFill>
                <a:latin typeface="Times New Roman" pitchFamily="18" charset="0"/>
              </a:defRPr>
            </a:lvl8pPr>
            <a:lvl9pPr marL="3886200" indent="-228600" algn="ctr" eaLnBrk="0" fontAlgn="base" hangingPunct="0">
              <a:spcBef>
                <a:spcPct val="0"/>
              </a:spcBef>
              <a:spcAft>
                <a:spcPct val="0"/>
              </a:spcAft>
              <a:defRPr sz="3200">
                <a:solidFill>
                  <a:schemeClr val="hlink"/>
                </a:solidFill>
                <a:latin typeface="Times New Roman" pitchFamily="18" charset="0"/>
              </a:defRPr>
            </a:lvl9pPr>
          </a:lstStyle>
          <a:p>
            <a:pPr eaLnBrk="1" hangingPunct="1">
              <a:spcBef>
                <a:spcPct val="50000"/>
              </a:spcBef>
            </a:pPr>
            <a:r>
              <a:rPr lang="en-US" sz="2400">
                <a:solidFill>
                  <a:srgbClr val="4B76FB"/>
                </a:solidFill>
                <a:latin typeface="Arial Rounded MT Bold" pitchFamily="34" charset="0"/>
              </a:rPr>
              <a:t>Sell to B</a:t>
            </a:r>
          </a:p>
        </p:txBody>
      </p:sp>
      <p:sp>
        <p:nvSpPr>
          <p:cNvPr id="4114" name="Text Box 18"/>
          <p:cNvSpPr txBox="1">
            <a:spLocks noChangeArrowheads="1"/>
          </p:cNvSpPr>
          <p:nvPr/>
        </p:nvSpPr>
        <p:spPr bwMode="auto">
          <a:xfrm>
            <a:off x="4724400" y="5240338"/>
            <a:ext cx="3048000" cy="1173162"/>
          </a:xfrm>
          <a:prstGeom prst="rect">
            <a:avLst/>
          </a:prstGeom>
          <a:noFill/>
          <a:ln w="12700">
            <a:solidFill>
              <a:schemeClr val="tx1"/>
            </a:solidFill>
            <a:prstDash val="dash"/>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hlink"/>
                </a:solidFill>
                <a:latin typeface="Times New Roman" pitchFamily="18" charset="0"/>
              </a:defRPr>
            </a:lvl1pPr>
            <a:lvl2pPr marL="742950" indent="-285750" eaLnBrk="0" hangingPunct="0">
              <a:defRPr sz="3200">
                <a:solidFill>
                  <a:schemeClr val="hlink"/>
                </a:solidFill>
                <a:latin typeface="Times New Roman" pitchFamily="18" charset="0"/>
              </a:defRPr>
            </a:lvl2pPr>
            <a:lvl3pPr marL="1143000" indent="-228600" eaLnBrk="0" hangingPunct="0">
              <a:defRPr sz="3200">
                <a:solidFill>
                  <a:schemeClr val="hlink"/>
                </a:solidFill>
                <a:latin typeface="Times New Roman" pitchFamily="18" charset="0"/>
              </a:defRPr>
            </a:lvl3pPr>
            <a:lvl4pPr marL="1600200" indent="-228600" eaLnBrk="0" hangingPunct="0">
              <a:defRPr sz="3200">
                <a:solidFill>
                  <a:schemeClr val="hlink"/>
                </a:solidFill>
                <a:latin typeface="Times New Roman" pitchFamily="18" charset="0"/>
              </a:defRPr>
            </a:lvl4pPr>
            <a:lvl5pPr marL="2057400" indent="-228600" eaLnBrk="0" hangingPunct="0">
              <a:defRPr sz="3200">
                <a:solidFill>
                  <a:schemeClr val="hlink"/>
                </a:solidFill>
                <a:latin typeface="Times New Roman" pitchFamily="18" charset="0"/>
              </a:defRPr>
            </a:lvl5pPr>
            <a:lvl6pPr marL="2514600" indent="-228600" algn="ctr" eaLnBrk="0" fontAlgn="base" hangingPunct="0">
              <a:spcBef>
                <a:spcPct val="0"/>
              </a:spcBef>
              <a:spcAft>
                <a:spcPct val="0"/>
              </a:spcAft>
              <a:defRPr sz="3200">
                <a:solidFill>
                  <a:schemeClr val="hlink"/>
                </a:solidFill>
                <a:latin typeface="Times New Roman" pitchFamily="18" charset="0"/>
              </a:defRPr>
            </a:lvl6pPr>
            <a:lvl7pPr marL="2971800" indent="-228600" algn="ctr" eaLnBrk="0" fontAlgn="base" hangingPunct="0">
              <a:spcBef>
                <a:spcPct val="0"/>
              </a:spcBef>
              <a:spcAft>
                <a:spcPct val="0"/>
              </a:spcAft>
              <a:defRPr sz="3200">
                <a:solidFill>
                  <a:schemeClr val="hlink"/>
                </a:solidFill>
                <a:latin typeface="Times New Roman" pitchFamily="18" charset="0"/>
              </a:defRPr>
            </a:lvl7pPr>
            <a:lvl8pPr marL="3429000" indent="-228600" algn="ctr" eaLnBrk="0" fontAlgn="base" hangingPunct="0">
              <a:spcBef>
                <a:spcPct val="0"/>
              </a:spcBef>
              <a:spcAft>
                <a:spcPct val="0"/>
              </a:spcAft>
              <a:defRPr sz="3200">
                <a:solidFill>
                  <a:schemeClr val="hlink"/>
                </a:solidFill>
                <a:latin typeface="Times New Roman" pitchFamily="18" charset="0"/>
              </a:defRPr>
            </a:lvl8pPr>
            <a:lvl9pPr marL="3886200" indent="-228600" algn="ctr" eaLnBrk="0" fontAlgn="base" hangingPunct="0">
              <a:spcBef>
                <a:spcPct val="0"/>
              </a:spcBef>
              <a:spcAft>
                <a:spcPct val="0"/>
              </a:spcAft>
              <a:defRPr sz="3200">
                <a:solidFill>
                  <a:schemeClr val="hlink"/>
                </a:solidFill>
                <a:latin typeface="Times New Roman" pitchFamily="18" charset="0"/>
              </a:defRPr>
            </a:lvl9pPr>
          </a:lstStyle>
          <a:p>
            <a:pPr eaLnBrk="1" hangingPunct="1">
              <a:spcBef>
                <a:spcPct val="50000"/>
              </a:spcBef>
            </a:pPr>
            <a:r>
              <a:rPr lang="en-US" sz="2800">
                <a:latin typeface="Arial Rounded MT Bold" pitchFamily="34" charset="0"/>
              </a:rPr>
              <a:t>Arbitrage profit</a:t>
            </a:r>
          </a:p>
          <a:p>
            <a:pPr eaLnBrk="1" hangingPunct="1">
              <a:spcBef>
                <a:spcPct val="50000"/>
              </a:spcBef>
            </a:pPr>
            <a:r>
              <a:rPr lang="en-US" sz="2800">
                <a:latin typeface="Arial Rounded MT Bold" pitchFamily="34" charset="0"/>
              </a:rPr>
              <a:t>$0.0001/Rg</a:t>
            </a:r>
          </a:p>
        </p:txBody>
      </p:sp>
      <p:sp>
        <p:nvSpPr>
          <p:cNvPr id="4115" name="Rectangle 19"/>
          <p:cNvSpPr>
            <a:spLocks noChangeArrowheads="1"/>
          </p:cNvSpPr>
          <p:nvPr/>
        </p:nvSpPr>
        <p:spPr bwMode="auto">
          <a:xfrm>
            <a:off x="685800" y="25908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l" defTabSz="909638">
              <a:spcBef>
                <a:spcPct val="20000"/>
              </a:spcBef>
              <a:buClr>
                <a:schemeClr val="hlink"/>
              </a:buClr>
              <a:buSzPct val="75000"/>
              <a:buFont typeface="Wingdings" pitchFamily="2" charset="2"/>
              <a:buNone/>
              <a:tabLst>
                <a:tab pos="1536700" algn="ctr"/>
                <a:tab pos="5948363" algn="ctr"/>
              </a:tabLst>
            </a:pPr>
            <a:r>
              <a:rPr lang="en-US" dirty="0">
                <a:solidFill>
                  <a:srgbClr val="000000"/>
                </a:solidFill>
                <a:latin typeface="Arial Rounded MT Bold" pitchFamily="34" charset="0"/>
              </a:rPr>
              <a:t>	</a:t>
            </a:r>
            <a:r>
              <a:rPr lang="en-US" u="sng" dirty="0">
                <a:solidFill>
                  <a:srgbClr val="000000"/>
                </a:solidFill>
                <a:latin typeface="Arial Rounded MT Bold" pitchFamily="34" charset="0"/>
              </a:rPr>
              <a:t>Bank A</a:t>
            </a:r>
            <a:r>
              <a:rPr lang="en-US" dirty="0">
                <a:solidFill>
                  <a:srgbClr val="000000"/>
                </a:solidFill>
                <a:latin typeface="Arial Rounded MT Bold" pitchFamily="34" charset="0"/>
              </a:rPr>
              <a:t>	</a:t>
            </a:r>
            <a:r>
              <a:rPr lang="en-US" u="sng" dirty="0">
                <a:solidFill>
                  <a:srgbClr val="000000"/>
                </a:solidFill>
                <a:latin typeface="Arial Rounded MT Bold" pitchFamily="34" charset="0"/>
              </a:rPr>
              <a:t>Bank B</a:t>
            </a:r>
            <a:endParaRPr lang="en-US" dirty="0">
              <a:solidFill>
                <a:schemeClr val="tx1"/>
              </a:solidFill>
              <a:latin typeface="Arial Rounded MT Bold" pitchFamily="34" charset="0"/>
            </a:endParaRPr>
          </a:p>
        </p:txBody>
      </p:sp>
    </p:spTree>
    <p:extLst>
      <p:ext uri="{BB962C8B-B14F-4D97-AF65-F5344CB8AC3E}">
        <p14:creationId xmlns:p14="http://schemas.microsoft.com/office/powerpoint/2010/main" val="1879144367"/>
      </p:ext>
    </p:extLst>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228600" y="285750"/>
            <a:ext cx="8610600" cy="704850"/>
          </a:xfrm>
        </p:spPr>
        <p:txBody>
          <a:bodyPr/>
          <a:lstStyle/>
          <a:p>
            <a:pPr eaLnBrk="1" hangingPunct="1">
              <a:defRPr/>
            </a:pPr>
            <a:r>
              <a:rPr lang="en-US" dirty="0" smtClean="0">
                <a:solidFill>
                  <a:srgbClr val="004F39"/>
                </a:solidFill>
              </a:rPr>
              <a:t>Riskless arbitrage profit</a:t>
            </a:r>
          </a:p>
        </p:txBody>
      </p:sp>
      <p:sp>
        <p:nvSpPr>
          <p:cNvPr id="5123" name="Rectangle 3"/>
          <p:cNvSpPr>
            <a:spLocks noGrp="1" noChangeArrowheads="1"/>
          </p:cNvSpPr>
          <p:nvPr>
            <p:ph type="body" idx="1"/>
          </p:nvPr>
        </p:nvSpPr>
        <p:spPr>
          <a:xfrm>
            <a:off x="685800" y="1295400"/>
            <a:ext cx="7848600" cy="5257800"/>
          </a:xfrm>
          <a:noFill/>
        </p:spPr>
        <p:txBody>
          <a:bodyPr/>
          <a:lstStyle/>
          <a:p>
            <a:pPr marL="450850" lvl="1" indent="-336550" eaLnBrk="1" hangingPunct="1">
              <a:buClr>
                <a:schemeClr val="tx1"/>
              </a:buClr>
              <a:buFont typeface="Wingdings" pitchFamily="2" charset="2"/>
              <a:buChar char="§"/>
              <a:tabLst>
                <a:tab pos="117475" algn="l"/>
                <a:tab pos="450850" algn="l"/>
                <a:tab pos="3308350" algn="ctr"/>
              </a:tabLst>
            </a:pPr>
            <a:r>
              <a:rPr lang="en-US" dirty="0" smtClean="0"/>
              <a:t>Buy 1 billion euros from Bank A at their $1.3221</a:t>
            </a:r>
            <a:r>
              <a:rPr lang="en-US" dirty="0"/>
              <a:t>/€ </a:t>
            </a:r>
            <a:r>
              <a:rPr lang="en-US" dirty="0" smtClean="0"/>
              <a:t>ask price</a:t>
            </a:r>
          </a:p>
          <a:p>
            <a:pPr marL="0" indent="0" eaLnBrk="1" hangingPunct="1">
              <a:buFont typeface="Wingdings" pitchFamily="2" charset="2"/>
              <a:buNone/>
              <a:tabLst>
                <a:tab pos="117475" algn="l"/>
                <a:tab pos="450850" algn="l"/>
                <a:tab pos="3308350" algn="ctr"/>
              </a:tabLst>
            </a:pPr>
            <a:endParaRPr lang="en-US" sz="600" dirty="0" smtClean="0"/>
          </a:p>
          <a:p>
            <a:pPr marL="450850" lvl="1" indent="-336550" eaLnBrk="1" hangingPunct="1">
              <a:buClr>
                <a:schemeClr val="tx1"/>
              </a:buClr>
              <a:buFont typeface="Wingdings" pitchFamily="2" charset="2"/>
              <a:buChar char="§"/>
              <a:tabLst>
                <a:tab pos="117475" algn="l"/>
                <a:tab pos="450850" algn="l"/>
                <a:tab pos="3308350" algn="ctr"/>
              </a:tabLst>
            </a:pPr>
            <a:r>
              <a:rPr lang="en-US" dirty="0" smtClean="0"/>
              <a:t>Sell 1 billion euros to Bank B at their $1.3222</a:t>
            </a:r>
            <a:r>
              <a:rPr lang="en-US" dirty="0"/>
              <a:t>/€ </a:t>
            </a:r>
            <a:r>
              <a:rPr lang="en-US" dirty="0" smtClean="0"/>
              <a:t>bid price</a:t>
            </a:r>
          </a:p>
          <a:p>
            <a:pPr marL="0" indent="0" eaLnBrk="1" hangingPunct="1">
              <a:buFont typeface="Wingdings" pitchFamily="2" charset="2"/>
              <a:buNone/>
              <a:tabLst>
                <a:tab pos="117475" algn="l"/>
                <a:tab pos="450850" algn="l"/>
                <a:tab pos="3308350" algn="ctr"/>
              </a:tabLst>
            </a:pPr>
            <a:endParaRPr lang="en-US" sz="1200" dirty="0" smtClean="0"/>
          </a:p>
          <a:p>
            <a:pPr marL="0" indent="0" eaLnBrk="1" hangingPunct="1">
              <a:buFont typeface="Wingdings" pitchFamily="2" charset="2"/>
              <a:buNone/>
              <a:tabLst>
                <a:tab pos="117475" algn="l"/>
                <a:tab pos="450850" algn="l"/>
                <a:tab pos="3308350" algn="ctr"/>
              </a:tabLst>
            </a:pPr>
            <a:r>
              <a:rPr lang="en-US" dirty="0" smtClean="0">
                <a:solidFill>
                  <a:schemeClr val="hlink"/>
                </a:solidFill>
              </a:rPr>
              <a:t>Arbitrage Profit</a:t>
            </a:r>
            <a:r>
              <a:rPr lang="en-US" dirty="0" smtClean="0"/>
              <a:t> </a:t>
            </a:r>
          </a:p>
          <a:p>
            <a:pPr marL="0" indent="0" eaLnBrk="1" hangingPunct="1">
              <a:buNone/>
              <a:tabLst>
                <a:tab pos="117475" algn="l"/>
                <a:tab pos="450850" algn="l"/>
                <a:tab pos="3308350" algn="ctr"/>
              </a:tabLst>
            </a:pPr>
            <a:r>
              <a:rPr lang="en-US" sz="2800" dirty="0" smtClean="0"/>
              <a:t>		= ($0.0001</a:t>
            </a:r>
            <a:r>
              <a:rPr lang="en-US" sz="2800" dirty="0"/>
              <a:t>/€</a:t>
            </a:r>
            <a:r>
              <a:rPr lang="en-US" sz="2800" dirty="0" smtClean="0"/>
              <a:t>)(</a:t>
            </a:r>
            <a:r>
              <a:rPr lang="en-US" sz="2800" dirty="0"/>
              <a:t>€1 </a:t>
            </a:r>
            <a:r>
              <a:rPr lang="en-US" sz="2800" dirty="0" smtClean="0"/>
              <a:t>billion) </a:t>
            </a:r>
          </a:p>
          <a:p>
            <a:pPr marL="0" indent="0" eaLnBrk="1" hangingPunct="1">
              <a:buFont typeface="Wingdings" pitchFamily="2" charset="2"/>
              <a:buNone/>
              <a:tabLst>
                <a:tab pos="117475" algn="l"/>
                <a:tab pos="450850" algn="l"/>
                <a:tab pos="3308350" algn="ctr"/>
              </a:tabLst>
            </a:pPr>
            <a:r>
              <a:rPr lang="en-US" sz="2800" dirty="0" smtClean="0"/>
              <a:t>		= $100,000 with…</a:t>
            </a:r>
          </a:p>
          <a:p>
            <a:pPr marL="0" indent="0" eaLnBrk="1" hangingPunct="1">
              <a:buFont typeface="Wingdings" pitchFamily="2" charset="2"/>
              <a:buNone/>
              <a:tabLst>
                <a:tab pos="117475" algn="l"/>
                <a:tab pos="450850" algn="l"/>
                <a:tab pos="3308350" algn="ctr"/>
              </a:tabLst>
            </a:pPr>
            <a:endParaRPr lang="en-US" sz="1200" dirty="0" smtClean="0"/>
          </a:p>
          <a:p>
            <a:pPr marL="0" indent="0" eaLnBrk="1" hangingPunct="1">
              <a:buNone/>
              <a:tabLst>
                <a:tab pos="117475" algn="l"/>
                <a:tab pos="450850" algn="l"/>
                <a:tab pos="3308350" algn="ctr"/>
              </a:tabLst>
            </a:pPr>
            <a:r>
              <a:rPr lang="en-US" dirty="0">
                <a:solidFill>
                  <a:srgbClr val="4B76FB"/>
                </a:solidFill>
              </a:rPr>
              <a:t>Arbitrage Profit </a:t>
            </a:r>
          </a:p>
          <a:p>
            <a:pPr marL="0" indent="0" eaLnBrk="1" hangingPunct="1">
              <a:buFont typeface="Wingdings" pitchFamily="2" charset="2"/>
              <a:buNone/>
              <a:tabLst>
                <a:tab pos="117475" algn="l"/>
                <a:tab pos="450850" algn="l"/>
                <a:tab pos="3308350" algn="ctr"/>
              </a:tabLst>
            </a:pPr>
            <a:r>
              <a:rPr lang="en-US" dirty="0" smtClean="0">
                <a:solidFill>
                  <a:srgbClr val="4B76FB"/>
                </a:solidFill>
              </a:rPr>
              <a:t>		= </a:t>
            </a:r>
            <a:r>
              <a:rPr lang="en-US" dirty="0">
                <a:solidFill>
                  <a:srgbClr val="4B76FB"/>
                </a:solidFill>
              </a:rPr>
              <a:t>	n</a:t>
            </a:r>
            <a:r>
              <a:rPr lang="en-US" dirty="0" smtClean="0">
                <a:solidFill>
                  <a:srgbClr val="4B76FB"/>
                </a:solidFill>
              </a:rPr>
              <a:t>o net investment and no risk</a:t>
            </a:r>
          </a:p>
        </p:txBody>
      </p:sp>
    </p:spTree>
    <p:extLst>
      <p:ext uri="{BB962C8B-B14F-4D97-AF65-F5344CB8AC3E}">
        <p14:creationId xmlns:p14="http://schemas.microsoft.com/office/powerpoint/2010/main" val="3136939893"/>
      </p:ext>
    </p:extLst>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85800" y="285750"/>
            <a:ext cx="7772400" cy="628650"/>
          </a:xfrm>
        </p:spPr>
        <p:txBody>
          <a:bodyPr/>
          <a:lstStyle/>
          <a:p>
            <a:pPr eaLnBrk="1" hangingPunct="1">
              <a:defRPr/>
            </a:pPr>
            <a:r>
              <a:rPr lang="en-US" dirty="0" smtClean="0">
                <a:solidFill>
                  <a:srgbClr val="004F39"/>
                </a:solidFill>
              </a:rPr>
              <a:t>Sample foreign exchange ledger</a:t>
            </a:r>
          </a:p>
        </p:txBody>
      </p:sp>
      <p:sp>
        <p:nvSpPr>
          <p:cNvPr id="6147" name="Rectangle 3"/>
          <p:cNvSpPr>
            <a:spLocks noGrp="1" noChangeArrowheads="1"/>
          </p:cNvSpPr>
          <p:nvPr>
            <p:ph type="body" idx="1"/>
          </p:nvPr>
        </p:nvSpPr>
        <p:spPr>
          <a:xfrm>
            <a:off x="533400" y="1905000"/>
            <a:ext cx="8229600" cy="3733800"/>
          </a:xfrm>
          <a:noFill/>
        </p:spPr>
        <p:txBody>
          <a:bodyPr/>
          <a:lstStyle/>
          <a:p>
            <a:pPr eaLnBrk="1" hangingPunct="1">
              <a:lnSpc>
                <a:spcPct val="80000"/>
              </a:lnSpc>
              <a:spcBef>
                <a:spcPct val="0"/>
              </a:spcBef>
              <a:buNone/>
              <a:tabLst>
                <a:tab pos="284163" algn="l"/>
                <a:tab pos="3425825" algn="ctr"/>
                <a:tab pos="5264150" algn="ctr"/>
                <a:tab pos="7085013" algn="ctr"/>
              </a:tabLst>
            </a:pPr>
            <a:r>
              <a:rPr lang="en-US" sz="2400" dirty="0" smtClean="0"/>
              <a:t>			</a:t>
            </a:r>
            <a:r>
              <a:rPr lang="en-US" sz="2400" dirty="0"/>
              <a:t>€1 </a:t>
            </a:r>
            <a:r>
              <a:rPr lang="en-US" sz="2400" dirty="0" smtClean="0"/>
              <a:t>billion	</a:t>
            </a:r>
            <a:r>
              <a:rPr lang="en-US" sz="2400" dirty="0"/>
              <a:t>$/€</a:t>
            </a:r>
            <a:r>
              <a:rPr lang="en-US" sz="2400" dirty="0" smtClean="0"/>
              <a:t>	Cumulative</a:t>
            </a:r>
          </a:p>
          <a:p>
            <a:pPr eaLnBrk="1" hangingPunct="1">
              <a:lnSpc>
                <a:spcPct val="90000"/>
              </a:lnSpc>
              <a:buFont typeface="Wingdings" pitchFamily="2" charset="2"/>
              <a:buNone/>
              <a:tabLst>
                <a:tab pos="284163" algn="l"/>
                <a:tab pos="3425825" algn="ctr"/>
                <a:tab pos="5264150" algn="ctr"/>
                <a:tab pos="7085013" algn="ctr"/>
              </a:tabLst>
            </a:pPr>
            <a:r>
              <a:rPr lang="en-US" sz="2400" dirty="0" smtClean="0"/>
              <a:t>	</a:t>
            </a:r>
            <a:r>
              <a:rPr lang="en-US" sz="2400" u="sng" dirty="0" smtClean="0"/>
              <a:t>Counterparty</a:t>
            </a:r>
            <a:r>
              <a:rPr lang="en-US" sz="2400" dirty="0" smtClean="0"/>
              <a:t>	</a:t>
            </a:r>
            <a:r>
              <a:rPr lang="en-US" sz="2400" u="sng" dirty="0" smtClean="0"/>
              <a:t>contracts</a:t>
            </a:r>
            <a:r>
              <a:rPr lang="en-US" sz="2400" dirty="0" smtClean="0"/>
              <a:t>	</a:t>
            </a:r>
            <a:r>
              <a:rPr lang="en-US" sz="2400" u="sng" dirty="0" smtClean="0"/>
              <a:t>price</a:t>
            </a:r>
            <a:r>
              <a:rPr lang="en-US" sz="2400" dirty="0" smtClean="0"/>
              <a:t>	</a:t>
            </a:r>
            <a:r>
              <a:rPr lang="en-US" sz="2400" u="sng" dirty="0" smtClean="0"/>
              <a:t>balance</a:t>
            </a:r>
            <a:r>
              <a:rPr lang="en-US" u="sng" dirty="0" smtClean="0"/>
              <a:t> </a:t>
            </a:r>
            <a:endParaRPr lang="en-US" dirty="0" smtClean="0"/>
          </a:p>
          <a:p>
            <a:pPr eaLnBrk="1" hangingPunct="1">
              <a:lnSpc>
                <a:spcPct val="90000"/>
              </a:lnSpc>
              <a:buFont typeface="Wingdings" pitchFamily="2" charset="2"/>
              <a:buNone/>
              <a:tabLst>
                <a:tab pos="284163" algn="l"/>
                <a:tab pos="3425825" algn="ctr"/>
                <a:tab pos="5264150" algn="ctr"/>
                <a:tab pos="7085013" algn="ctr"/>
              </a:tabLst>
            </a:pPr>
            <a:endParaRPr lang="en-US" sz="500" dirty="0" smtClean="0"/>
          </a:p>
          <a:p>
            <a:pPr eaLnBrk="1" hangingPunct="1">
              <a:lnSpc>
                <a:spcPct val="90000"/>
              </a:lnSpc>
              <a:buFont typeface="Wingdings" pitchFamily="2" charset="2"/>
              <a:buNone/>
              <a:tabLst>
                <a:tab pos="284163" algn="l"/>
                <a:tab pos="3425825" algn="ctr"/>
                <a:tab pos="5264150" algn="ctr"/>
                <a:tab pos="7085013" algn="ctr"/>
              </a:tabLst>
            </a:pPr>
            <a:endParaRPr lang="en-US" sz="500" dirty="0" smtClean="0"/>
          </a:p>
          <a:p>
            <a:pPr eaLnBrk="1" hangingPunct="1">
              <a:lnSpc>
                <a:spcPct val="90000"/>
              </a:lnSpc>
              <a:buNone/>
              <a:tabLst>
                <a:tab pos="284163" algn="l"/>
                <a:tab pos="3425825" algn="ctr"/>
                <a:tab pos="5264150" algn="ctr"/>
                <a:tab pos="7085013" algn="ctr"/>
              </a:tabLst>
            </a:pPr>
            <a:r>
              <a:rPr lang="en-US" sz="2400" dirty="0"/>
              <a:t>1	Deutsche Bank	BUY   1	</a:t>
            </a:r>
            <a:r>
              <a:rPr lang="en-US" sz="2400" dirty="0" smtClean="0"/>
              <a:t>1.3222 </a:t>
            </a:r>
            <a:r>
              <a:rPr lang="en-US" sz="2400" dirty="0"/>
              <a:t>	+1</a:t>
            </a:r>
          </a:p>
          <a:p>
            <a:pPr eaLnBrk="1" hangingPunct="1">
              <a:lnSpc>
                <a:spcPct val="90000"/>
              </a:lnSpc>
              <a:buNone/>
              <a:tabLst>
                <a:tab pos="284163" algn="l"/>
                <a:tab pos="3425825" algn="ctr"/>
                <a:tab pos="5264150" algn="ctr"/>
                <a:tab pos="7085013" algn="ctr"/>
              </a:tabLst>
            </a:pPr>
            <a:endParaRPr lang="en-US" sz="500" dirty="0"/>
          </a:p>
          <a:p>
            <a:pPr eaLnBrk="1" hangingPunct="1">
              <a:lnSpc>
                <a:spcPct val="90000"/>
              </a:lnSpc>
              <a:buNone/>
              <a:tabLst>
                <a:tab pos="284163" algn="l"/>
                <a:tab pos="3425825" algn="ctr"/>
                <a:tab pos="5264150" algn="ctr"/>
                <a:tab pos="7085013" algn="ctr"/>
              </a:tabLst>
            </a:pPr>
            <a:r>
              <a:rPr lang="en-US" sz="2400" dirty="0"/>
              <a:t>2	</a:t>
            </a:r>
            <a:r>
              <a:rPr lang="en-US" sz="2400" dirty="0" smtClean="0"/>
              <a:t>Citibank</a:t>
            </a:r>
            <a:r>
              <a:rPr lang="en-US" sz="2400" dirty="0"/>
              <a:t>	BUY   3	</a:t>
            </a:r>
            <a:r>
              <a:rPr lang="en-US" sz="2400" dirty="0" smtClean="0"/>
              <a:t>1.3222</a:t>
            </a:r>
            <a:r>
              <a:rPr lang="en-US" sz="2400" dirty="0"/>
              <a:t>	+4</a:t>
            </a:r>
          </a:p>
          <a:p>
            <a:pPr eaLnBrk="1" hangingPunct="1">
              <a:lnSpc>
                <a:spcPct val="90000"/>
              </a:lnSpc>
              <a:buNone/>
              <a:tabLst>
                <a:tab pos="284163" algn="l"/>
                <a:tab pos="3425825" algn="ctr"/>
                <a:tab pos="5264150" algn="ctr"/>
                <a:tab pos="7085013" algn="ctr"/>
              </a:tabLst>
            </a:pPr>
            <a:endParaRPr lang="en-US" sz="500" dirty="0"/>
          </a:p>
          <a:p>
            <a:pPr eaLnBrk="1" hangingPunct="1">
              <a:lnSpc>
                <a:spcPct val="90000"/>
              </a:lnSpc>
              <a:buNone/>
              <a:tabLst>
                <a:tab pos="284163" algn="l"/>
                <a:tab pos="3425825" algn="ctr"/>
                <a:tab pos="5264150" algn="ctr"/>
                <a:tab pos="7085013" algn="ctr"/>
              </a:tabLst>
            </a:pPr>
            <a:r>
              <a:rPr lang="en-US" sz="2400" dirty="0"/>
              <a:t>3	Barclays	SELL 2	</a:t>
            </a:r>
            <a:r>
              <a:rPr lang="en-US" sz="2400" dirty="0" smtClean="0"/>
              <a:t>1.3223</a:t>
            </a:r>
            <a:r>
              <a:rPr lang="en-US" sz="2400" dirty="0"/>
              <a:t>	+2</a:t>
            </a:r>
          </a:p>
          <a:p>
            <a:pPr eaLnBrk="1" hangingPunct="1">
              <a:lnSpc>
                <a:spcPct val="90000"/>
              </a:lnSpc>
              <a:buNone/>
              <a:tabLst>
                <a:tab pos="284163" algn="l"/>
                <a:tab pos="3425825" algn="ctr"/>
                <a:tab pos="5264150" algn="ctr"/>
                <a:tab pos="7085013" algn="ctr"/>
              </a:tabLst>
            </a:pPr>
            <a:endParaRPr lang="en-US" sz="500" dirty="0"/>
          </a:p>
          <a:p>
            <a:pPr eaLnBrk="1" hangingPunct="1">
              <a:lnSpc>
                <a:spcPct val="90000"/>
              </a:lnSpc>
              <a:buNone/>
              <a:tabLst>
                <a:tab pos="284163" algn="l"/>
                <a:tab pos="3425825" algn="ctr"/>
                <a:tab pos="5264150" algn="ctr"/>
                <a:tab pos="7085013" algn="ctr"/>
              </a:tabLst>
            </a:pPr>
            <a:r>
              <a:rPr lang="en-US" sz="2400" dirty="0"/>
              <a:t>4	UBS AG	SELL 4	</a:t>
            </a:r>
            <a:r>
              <a:rPr lang="en-US" sz="2400" dirty="0" smtClean="0"/>
              <a:t>1.3223</a:t>
            </a:r>
            <a:r>
              <a:rPr lang="en-US" sz="2400" dirty="0"/>
              <a:t>	-2</a:t>
            </a:r>
          </a:p>
          <a:p>
            <a:pPr eaLnBrk="1" hangingPunct="1">
              <a:lnSpc>
                <a:spcPct val="90000"/>
              </a:lnSpc>
              <a:buNone/>
              <a:tabLst>
                <a:tab pos="284163" algn="l"/>
                <a:tab pos="3425825" algn="ctr"/>
                <a:tab pos="5264150" algn="ctr"/>
                <a:tab pos="7085013" algn="ctr"/>
              </a:tabLst>
            </a:pPr>
            <a:endParaRPr lang="en-US" sz="500" dirty="0"/>
          </a:p>
          <a:p>
            <a:pPr eaLnBrk="1" hangingPunct="1">
              <a:lnSpc>
                <a:spcPct val="90000"/>
              </a:lnSpc>
              <a:buNone/>
              <a:tabLst>
                <a:tab pos="284163" algn="l"/>
                <a:tab pos="3425825" algn="ctr"/>
                <a:tab pos="5264150" algn="ctr"/>
                <a:tab pos="7085013" algn="ctr"/>
              </a:tabLst>
            </a:pPr>
            <a:r>
              <a:rPr lang="en-US" sz="2400" dirty="0"/>
              <a:t>5	 . . .</a:t>
            </a:r>
          </a:p>
        </p:txBody>
      </p:sp>
    </p:spTree>
    <p:extLst>
      <p:ext uri="{BB962C8B-B14F-4D97-AF65-F5344CB8AC3E}">
        <p14:creationId xmlns:p14="http://schemas.microsoft.com/office/powerpoint/2010/main" val="3380590879"/>
      </p:ext>
    </p:extLst>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381000" y="457200"/>
            <a:ext cx="8458200" cy="1066800"/>
          </a:xfrm>
        </p:spPr>
        <p:txBody>
          <a:bodyPr/>
          <a:lstStyle/>
          <a:p>
            <a:pPr eaLnBrk="1" hangingPunct="1">
              <a:defRPr/>
            </a:pPr>
            <a:r>
              <a:rPr lang="en-US" sz="4000" dirty="0" smtClean="0">
                <a:solidFill>
                  <a:srgbClr val="004F39"/>
                </a:solidFill>
              </a:rPr>
              <a:t>Opening prices:</a:t>
            </a:r>
            <a:r>
              <a:rPr lang="en-US" dirty="0" smtClean="0">
                <a:solidFill>
                  <a:srgbClr val="004F39"/>
                </a:solidFill>
              </a:rPr>
              <a:t/>
            </a:r>
            <a:br>
              <a:rPr lang="en-US" dirty="0" smtClean="0">
                <a:solidFill>
                  <a:srgbClr val="004F39"/>
                </a:solidFill>
              </a:rPr>
            </a:br>
            <a:r>
              <a:rPr lang="en-US" sz="3200" b="1" dirty="0" smtClean="0">
                <a:solidFill>
                  <a:srgbClr val="004F39"/>
                </a:solidFill>
              </a:rPr>
              <a:t>$</a:t>
            </a:r>
            <a:r>
              <a:rPr lang="en-US" sz="3200" b="1" dirty="0">
                <a:solidFill>
                  <a:srgbClr val="004F39"/>
                </a:solidFill>
              </a:rPr>
              <a:t>1.3221/€</a:t>
            </a:r>
            <a:r>
              <a:rPr lang="en-US" sz="3200" dirty="0" smtClean="0">
                <a:solidFill>
                  <a:srgbClr val="004F39"/>
                </a:solidFill>
              </a:rPr>
              <a:t> BID &amp; </a:t>
            </a:r>
            <a:r>
              <a:rPr lang="en-US" sz="3200" b="1" dirty="0" smtClean="0">
                <a:solidFill>
                  <a:srgbClr val="004F39"/>
                </a:solidFill>
              </a:rPr>
              <a:t>$</a:t>
            </a:r>
            <a:r>
              <a:rPr lang="en-US" sz="3200" b="1" dirty="0">
                <a:solidFill>
                  <a:srgbClr val="004F39"/>
                </a:solidFill>
              </a:rPr>
              <a:t>1.3222/€</a:t>
            </a:r>
            <a:r>
              <a:rPr lang="en-US" sz="3200" dirty="0" smtClean="0">
                <a:solidFill>
                  <a:srgbClr val="004F39"/>
                </a:solidFill>
              </a:rPr>
              <a:t> OFFER</a:t>
            </a:r>
          </a:p>
        </p:txBody>
      </p:sp>
      <p:sp>
        <p:nvSpPr>
          <p:cNvPr id="104451" name="Rectangle 3"/>
          <p:cNvSpPr>
            <a:spLocks noGrp="1" noChangeArrowheads="1"/>
          </p:cNvSpPr>
          <p:nvPr>
            <p:ph type="body" idx="1"/>
          </p:nvPr>
        </p:nvSpPr>
        <p:spPr>
          <a:xfrm>
            <a:off x="533400" y="2057400"/>
            <a:ext cx="7543800" cy="4191000"/>
          </a:xfrm>
          <a:noFill/>
        </p:spPr>
        <p:txBody>
          <a:bodyPr/>
          <a:lstStyle/>
          <a:p>
            <a:pPr eaLnBrk="1" hangingPunct="1">
              <a:lnSpc>
                <a:spcPct val="90000"/>
              </a:lnSpc>
              <a:buFont typeface="Wingdings" pitchFamily="2" charset="2"/>
              <a:buNone/>
            </a:pPr>
            <a:r>
              <a:rPr lang="en-US" sz="2400" smtClean="0"/>
              <a:t>	</a:t>
            </a:r>
            <a:r>
              <a:rPr lang="en-US" sz="2400" smtClean="0">
                <a:solidFill>
                  <a:schemeClr val="accent2"/>
                </a:solidFill>
              </a:rPr>
              <a:t>News announcements</a:t>
            </a:r>
          </a:p>
          <a:p>
            <a:pPr eaLnBrk="1" hangingPunct="1">
              <a:lnSpc>
                <a:spcPct val="90000"/>
              </a:lnSpc>
              <a:buFont typeface="Wingdings" pitchFamily="2" charset="2"/>
              <a:buNone/>
            </a:pPr>
            <a:endParaRPr lang="en-US" sz="400" smtClean="0"/>
          </a:p>
          <a:p>
            <a:pPr eaLnBrk="1" hangingPunct="1">
              <a:lnSpc>
                <a:spcPct val="90000"/>
              </a:lnSpc>
            </a:pPr>
            <a:r>
              <a:rPr lang="en-US" sz="2400" smtClean="0"/>
              <a:t>The member nations of the G7 have announced that they are buying dollars in an effort to stabilize the dollar</a:t>
            </a:r>
          </a:p>
          <a:p>
            <a:pPr eaLnBrk="1" hangingPunct="1">
              <a:lnSpc>
                <a:spcPct val="90000"/>
              </a:lnSpc>
              <a:buFont typeface="Wingdings" pitchFamily="2" charset="2"/>
              <a:buNone/>
            </a:pPr>
            <a:endParaRPr lang="en-US" sz="400" smtClean="0"/>
          </a:p>
          <a:p>
            <a:pPr eaLnBrk="1" hangingPunct="1">
              <a:lnSpc>
                <a:spcPct val="90000"/>
              </a:lnSpc>
            </a:pPr>
            <a:r>
              <a:rPr lang="en-US" sz="2400" smtClean="0"/>
              <a:t>The U.S. Federal Reserve announces that in an effort to stimulate economic activity it is lowering the discount rate on overnight loans to commercial banks</a:t>
            </a:r>
          </a:p>
          <a:p>
            <a:pPr eaLnBrk="1" hangingPunct="1">
              <a:lnSpc>
                <a:spcPct val="90000"/>
              </a:lnSpc>
              <a:buFont typeface="Wingdings" pitchFamily="2" charset="2"/>
              <a:buNone/>
            </a:pPr>
            <a:endParaRPr lang="en-US" sz="400" smtClean="0"/>
          </a:p>
          <a:p>
            <a:pPr eaLnBrk="1" hangingPunct="1">
              <a:lnSpc>
                <a:spcPct val="90000"/>
              </a:lnSpc>
            </a:pPr>
            <a:r>
              <a:rPr lang="en-US" sz="2400" smtClean="0"/>
              <a:t>The U.S. government reports that the U.S. money supply M1 increased by $1 billion more than expected in the most recent quarter</a:t>
            </a:r>
          </a:p>
        </p:txBody>
      </p:sp>
    </p:spTree>
    <p:extLst>
      <p:ext uri="{BB962C8B-B14F-4D97-AF65-F5344CB8AC3E}">
        <p14:creationId xmlns:p14="http://schemas.microsoft.com/office/powerpoint/2010/main" val="84059671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44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44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445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44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685800" y="228600"/>
            <a:ext cx="7772400" cy="1600200"/>
          </a:xfrm>
        </p:spPr>
        <p:txBody>
          <a:bodyPr/>
          <a:lstStyle/>
          <a:p>
            <a:pPr eaLnBrk="1" hangingPunct="1">
              <a:defRPr/>
            </a:pPr>
            <a:r>
              <a:rPr lang="en-US" dirty="0" smtClean="0">
                <a:solidFill>
                  <a:srgbClr val="004F39"/>
                </a:solidFill>
              </a:rPr>
              <a:t>The Impact of News Events</a:t>
            </a:r>
            <a:r>
              <a:rPr lang="en-US" dirty="0" smtClean="0"/>
              <a:t/>
            </a:r>
            <a:br>
              <a:rPr lang="en-US" dirty="0" smtClean="0"/>
            </a:br>
            <a:r>
              <a:rPr lang="en-US" dirty="0" smtClean="0">
                <a:solidFill>
                  <a:schemeClr val="accent2"/>
                </a:solidFill>
                <a:effectLst/>
              </a:rPr>
              <a:t> </a:t>
            </a:r>
            <a:r>
              <a:rPr lang="en-US" sz="2800" dirty="0" smtClean="0">
                <a:solidFill>
                  <a:schemeClr val="accent2"/>
                </a:solidFill>
                <a:effectLst/>
              </a:rPr>
              <a:t>The G7 announces that they are buying dollars in an effort to stabilize the dollar</a:t>
            </a:r>
          </a:p>
        </p:txBody>
      </p:sp>
      <p:sp>
        <p:nvSpPr>
          <p:cNvPr id="8195" name="Rectangle 3"/>
          <p:cNvSpPr>
            <a:spLocks noGrp="1" noChangeArrowheads="1"/>
          </p:cNvSpPr>
          <p:nvPr>
            <p:ph type="body" idx="1"/>
          </p:nvPr>
        </p:nvSpPr>
        <p:spPr>
          <a:xfrm>
            <a:off x="685800" y="1981200"/>
            <a:ext cx="6324600" cy="4419600"/>
          </a:xfrm>
          <a:noFill/>
        </p:spPr>
        <p:txBody>
          <a:bodyPr/>
          <a:lstStyle/>
          <a:p>
            <a:pPr eaLnBrk="1" hangingPunct="1">
              <a:lnSpc>
                <a:spcPct val="90000"/>
              </a:lnSpc>
              <a:buFont typeface="Wingdings" pitchFamily="2" charset="2"/>
              <a:buNone/>
            </a:pPr>
            <a:endParaRPr lang="en-US" sz="2000" dirty="0" smtClean="0"/>
          </a:p>
          <a:p>
            <a:pPr eaLnBrk="1" hangingPunct="1">
              <a:lnSpc>
                <a:spcPct val="90000"/>
              </a:lnSpc>
              <a:buFont typeface="Wingdings" pitchFamily="2" charset="2"/>
              <a:buNone/>
            </a:pPr>
            <a:r>
              <a:rPr lang="en-US" sz="2000" dirty="0" smtClean="0"/>
              <a:t>		Value of the U.S. dollar</a:t>
            </a:r>
          </a:p>
          <a:p>
            <a:pPr eaLnBrk="1" hangingPunct="1">
              <a:lnSpc>
                <a:spcPct val="90000"/>
              </a:lnSpc>
              <a:buFont typeface="Wingdings" pitchFamily="2" charset="2"/>
              <a:buNone/>
            </a:pPr>
            <a:r>
              <a:rPr lang="en-US" sz="2000" dirty="0" smtClean="0"/>
              <a:t>                                </a:t>
            </a:r>
          </a:p>
          <a:p>
            <a:pPr eaLnBrk="1" hangingPunct="1">
              <a:lnSpc>
                <a:spcPct val="90000"/>
              </a:lnSpc>
              <a:buFont typeface="Wingdings" pitchFamily="2" charset="2"/>
              <a:buNone/>
            </a:pPr>
            <a:r>
              <a:rPr lang="en-US" sz="2000" dirty="0" smtClean="0"/>
              <a:t>    </a:t>
            </a:r>
          </a:p>
          <a:p>
            <a:pPr eaLnBrk="1" hangingPunct="1">
              <a:lnSpc>
                <a:spcPct val="90000"/>
              </a:lnSpc>
              <a:buFont typeface="Wingdings" pitchFamily="2" charset="2"/>
              <a:buNone/>
            </a:pPr>
            <a:r>
              <a:rPr lang="en-US" sz="2000" dirty="0" smtClean="0"/>
              <a:t>  		</a:t>
            </a:r>
            <a:r>
              <a:rPr lang="en-US" sz="2000" baseline="30000" dirty="0" smtClean="0"/>
              <a:t>	             </a:t>
            </a:r>
            <a:endParaRPr lang="en-US" sz="2000" dirty="0" smtClean="0"/>
          </a:p>
          <a:p>
            <a:pPr eaLnBrk="1" hangingPunct="1">
              <a:lnSpc>
                <a:spcPct val="90000"/>
              </a:lnSpc>
              <a:buFont typeface="Wingdings" pitchFamily="2" charset="2"/>
              <a:buNone/>
            </a:pPr>
            <a:r>
              <a:rPr lang="en-US" sz="2000" dirty="0" smtClean="0"/>
              <a:t> </a:t>
            </a:r>
          </a:p>
          <a:p>
            <a:pPr eaLnBrk="1" hangingPunct="1">
              <a:lnSpc>
                <a:spcPct val="90000"/>
              </a:lnSpc>
              <a:buFont typeface="Wingdings" pitchFamily="2" charset="2"/>
              <a:buNone/>
            </a:pPr>
            <a:r>
              <a:rPr lang="en-US" sz="2000" dirty="0" smtClean="0"/>
              <a:t>	                                       </a:t>
            </a:r>
          </a:p>
          <a:p>
            <a:pPr eaLnBrk="1" hangingPunct="1">
              <a:lnSpc>
                <a:spcPct val="90000"/>
              </a:lnSpc>
              <a:buFont typeface="Wingdings" pitchFamily="2" charset="2"/>
              <a:buNone/>
            </a:pPr>
            <a:endParaRPr lang="en-US" sz="2000" dirty="0" smtClean="0"/>
          </a:p>
          <a:p>
            <a:pPr eaLnBrk="1" hangingPunct="1">
              <a:lnSpc>
                <a:spcPct val="90000"/>
              </a:lnSpc>
              <a:buFont typeface="Wingdings" pitchFamily="2" charset="2"/>
              <a:buNone/>
            </a:pPr>
            <a:r>
              <a:rPr lang="en-US" sz="2000" dirty="0" smtClean="0"/>
              <a:t>                                   </a:t>
            </a:r>
          </a:p>
          <a:p>
            <a:pPr eaLnBrk="1" hangingPunct="1">
              <a:lnSpc>
                <a:spcPct val="90000"/>
              </a:lnSpc>
              <a:buFont typeface="Wingdings" pitchFamily="2" charset="2"/>
              <a:buNone/>
            </a:pPr>
            <a:r>
              <a:rPr lang="en-US" sz="2000" dirty="0" smtClean="0"/>
              <a:t>   </a:t>
            </a:r>
          </a:p>
          <a:p>
            <a:pPr eaLnBrk="1" hangingPunct="1">
              <a:lnSpc>
                <a:spcPct val="90000"/>
              </a:lnSpc>
              <a:buNone/>
            </a:pPr>
            <a:r>
              <a:rPr lang="en-US" sz="2400" dirty="0" smtClean="0">
                <a:solidFill>
                  <a:schemeClr val="hlink"/>
                </a:solidFill>
              </a:rPr>
              <a:t>	As the demand for dollars rises, the euro will depreciate and the spot rate S</a:t>
            </a:r>
            <a:r>
              <a:rPr lang="en-US" sz="2400" baseline="30000" dirty="0">
                <a:solidFill>
                  <a:schemeClr val="hlink"/>
                </a:solidFill>
              </a:rPr>
              <a:t>$/€</a:t>
            </a:r>
            <a:r>
              <a:rPr lang="en-US" sz="2400" dirty="0" smtClean="0">
                <a:solidFill>
                  <a:schemeClr val="hlink"/>
                </a:solidFill>
              </a:rPr>
              <a:t> will fall</a:t>
            </a:r>
          </a:p>
        </p:txBody>
      </p:sp>
      <p:sp>
        <p:nvSpPr>
          <p:cNvPr id="8196" name="Line 4"/>
          <p:cNvSpPr>
            <a:spLocks noChangeShapeType="1"/>
          </p:cNvSpPr>
          <p:nvPr/>
        </p:nvSpPr>
        <p:spPr bwMode="auto">
          <a:xfrm>
            <a:off x="1828800" y="4800600"/>
            <a:ext cx="31591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Line 5"/>
          <p:cNvSpPr>
            <a:spLocks noChangeShapeType="1"/>
          </p:cNvSpPr>
          <p:nvPr/>
        </p:nvSpPr>
        <p:spPr bwMode="auto">
          <a:xfrm flipV="1">
            <a:off x="3505200" y="3581400"/>
            <a:ext cx="0" cy="1219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8" name="Line 6"/>
          <p:cNvSpPr>
            <a:spLocks noChangeShapeType="1"/>
          </p:cNvSpPr>
          <p:nvPr/>
        </p:nvSpPr>
        <p:spPr bwMode="auto">
          <a:xfrm>
            <a:off x="2743200" y="3810000"/>
            <a:ext cx="2219325" cy="6699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9" name="Line 7"/>
          <p:cNvSpPr>
            <a:spLocks noChangeShapeType="1"/>
          </p:cNvSpPr>
          <p:nvPr/>
        </p:nvSpPr>
        <p:spPr bwMode="auto">
          <a:xfrm>
            <a:off x="1981200" y="3886200"/>
            <a:ext cx="2422525" cy="7270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0" name="Line 8"/>
          <p:cNvSpPr>
            <a:spLocks noChangeShapeType="1"/>
          </p:cNvSpPr>
          <p:nvPr/>
        </p:nvSpPr>
        <p:spPr bwMode="auto">
          <a:xfrm flipH="1">
            <a:off x="1828800" y="4038600"/>
            <a:ext cx="1676400" cy="0"/>
          </a:xfrm>
          <a:prstGeom prst="line">
            <a:avLst/>
          </a:prstGeom>
          <a:noFill/>
          <a:ln w="12700">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1" name="Line 9"/>
          <p:cNvSpPr>
            <a:spLocks noChangeShapeType="1"/>
          </p:cNvSpPr>
          <p:nvPr/>
        </p:nvSpPr>
        <p:spPr bwMode="auto">
          <a:xfrm>
            <a:off x="3124200" y="4191000"/>
            <a:ext cx="685800"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2" name="Line 10"/>
          <p:cNvSpPr>
            <a:spLocks noChangeShapeType="1"/>
          </p:cNvSpPr>
          <p:nvPr/>
        </p:nvSpPr>
        <p:spPr bwMode="auto">
          <a:xfrm>
            <a:off x="1981200" y="4038600"/>
            <a:ext cx="0" cy="288925"/>
          </a:xfrm>
          <a:prstGeom prst="line">
            <a:avLst/>
          </a:prstGeom>
          <a:noFill/>
          <a:ln w="127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3" name="Line 11"/>
          <p:cNvSpPr>
            <a:spLocks noChangeShapeType="1"/>
          </p:cNvSpPr>
          <p:nvPr/>
        </p:nvSpPr>
        <p:spPr bwMode="auto">
          <a:xfrm flipV="1">
            <a:off x="1828800" y="3200400"/>
            <a:ext cx="0" cy="1600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4" name="Line 12"/>
          <p:cNvSpPr>
            <a:spLocks noChangeShapeType="1"/>
          </p:cNvSpPr>
          <p:nvPr/>
        </p:nvSpPr>
        <p:spPr bwMode="auto">
          <a:xfrm>
            <a:off x="1828800" y="4343400"/>
            <a:ext cx="1676400" cy="0"/>
          </a:xfrm>
          <a:prstGeom prst="line">
            <a:avLst/>
          </a:prstGeom>
          <a:noFill/>
          <a:ln w="12700">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5" name="Rectangle 13"/>
          <p:cNvSpPr>
            <a:spLocks noChangeArrowheads="1"/>
          </p:cNvSpPr>
          <p:nvPr/>
        </p:nvSpPr>
        <p:spPr bwMode="auto">
          <a:xfrm>
            <a:off x="1371600" y="4191000"/>
            <a:ext cx="36353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sz="1600">
                <a:solidFill>
                  <a:schemeClr val="tx1"/>
                </a:solidFill>
              </a:rPr>
              <a:t>P</a:t>
            </a:r>
            <a:r>
              <a:rPr lang="en-US" sz="1600" baseline="30000">
                <a:solidFill>
                  <a:schemeClr val="tx1"/>
                </a:solidFill>
              </a:rPr>
              <a:t>$</a:t>
            </a:r>
          </a:p>
        </p:txBody>
      </p:sp>
      <p:sp>
        <p:nvSpPr>
          <p:cNvPr id="8206" name="Rectangle 14"/>
          <p:cNvSpPr>
            <a:spLocks noChangeArrowheads="1"/>
          </p:cNvSpPr>
          <p:nvPr/>
        </p:nvSpPr>
        <p:spPr bwMode="auto">
          <a:xfrm>
            <a:off x="1371600" y="3886200"/>
            <a:ext cx="4318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sz="1600">
                <a:solidFill>
                  <a:schemeClr val="tx1"/>
                </a:solidFill>
              </a:rPr>
              <a:t>P’</a:t>
            </a:r>
            <a:r>
              <a:rPr lang="en-US" sz="1600" baseline="30000">
                <a:solidFill>
                  <a:schemeClr val="tx1"/>
                </a:solidFill>
              </a:rPr>
              <a:t>$</a:t>
            </a:r>
          </a:p>
        </p:txBody>
      </p:sp>
      <p:sp>
        <p:nvSpPr>
          <p:cNvPr id="8207" name="Rectangle 15"/>
          <p:cNvSpPr>
            <a:spLocks noChangeArrowheads="1"/>
          </p:cNvSpPr>
          <p:nvPr/>
        </p:nvSpPr>
        <p:spPr bwMode="auto">
          <a:xfrm>
            <a:off x="3294063" y="3276600"/>
            <a:ext cx="3635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sz="1600">
                <a:solidFill>
                  <a:schemeClr val="tx1"/>
                </a:solidFill>
              </a:rPr>
              <a:t>S</a:t>
            </a:r>
            <a:r>
              <a:rPr lang="en-US" sz="1600" baseline="30000">
                <a:solidFill>
                  <a:schemeClr val="tx1"/>
                </a:solidFill>
              </a:rPr>
              <a:t>$</a:t>
            </a:r>
          </a:p>
        </p:txBody>
      </p:sp>
      <p:sp>
        <p:nvSpPr>
          <p:cNvPr id="8208" name="Rectangle 16"/>
          <p:cNvSpPr>
            <a:spLocks noChangeArrowheads="1"/>
          </p:cNvSpPr>
          <p:nvPr/>
        </p:nvSpPr>
        <p:spPr bwMode="auto">
          <a:xfrm>
            <a:off x="4876800" y="4314825"/>
            <a:ext cx="46513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sz="1600" dirty="0">
                <a:solidFill>
                  <a:schemeClr val="tx1"/>
                </a:solidFill>
              </a:rPr>
              <a:t>D’</a:t>
            </a:r>
            <a:r>
              <a:rPr lang="en-US" sz="1600" baseline="30000" dirty="0">
                <a:solidFill>
                  <a:schemeClr val="tx1"/>
                </a:solidFill>
              </a:rPr>
              <a:t>$</a:t>
            </a:r>
          </a:p>
        </p:txBody>
      </p:sp>
      <p:sp>
        <p:nvSpPr>
          <p:cNvPr id="8209" name="Rectangle 17"/>
          <p:cNvSpPr>
            <a:spLocks noChangeArrowheads="1"/>
          </p:cNvSpPr>
          <p:nvPr/>
        </p:nvSpPr>
        <p:spPr bwMode="auto">
          <a:xfrm>
            <a:off x="4343400" y="4467225"/>
            <a:ext cx="3968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sz="1600">
                <a:solidFill>
                  <a:schemeClr val="tx1"/>
                </a:solidFill>
              </a:rPr>
              <a:t>D</a:t>
            </a:r>
            <a:r>
              <a:rPr lang="en-US" sz="1600" baseline="30000">
                <a:solidFill>
                  <a:schemeClr val="tx1"/>
                </a:solidFill>
              </a:rPr>
              <a:t>$</a:t>
            </a:r>
          </a:p>
        </p:txBody>
      </p:sp>
      <p:sp>
        <p:nvSpPr>
          <p:cNvPr id="8210" name="Rectangle 18"/>
          <p:cNvSpPr>
            <a:spLocks noChangeArrowheads="1"/>
          </p:cNvSpPr>
          <p:nvPr/>
        </p:nvSpPr>
        <p:spPr bwMode="auto">
          <a:xfrm>
            <a:off x="3352800" y="4800600"/>
            <a:ext cx="3968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sz="1600">
                <a:solidFill>
                  <a:schemeClr val="tx1"/>
                </a:solidFill>
              </a:rPr>
              <a:t>Q</a:t>
            </a:r>
            <a:r>
              <a:rPr lang="en-US" sz="1600" baseline="30000">
                <a:solidFill>
                  <a:schemeClr val="tx1"/>
                </a:solidFill>
              </a:rPr>
              <a:t>$</a:t>
            </a:r>
          </a:p>
        </p:txBody>
      </p:sp>
    </p:spTree>
    <p:extLst>
      <p:ext uri="{BB962C8B-B14F-4D97-AF65-F5344CB8AC3E}">
        <p14:creationId xmlns:p14="http://schemas.microsoft.com/office/powerpoint/2010/main" val="2002175264"/>
      </p:ext>
    </p:extLst>
  </p:cSld>
  <p:clrMapOvr>
    <a:masterClrMapping/>
  </p:clrMapOvr>
  <p:transition>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685800" y="152400"/>
            <a:ext cx="7772400" cy="2057400"/>
          </a:xfrm>
        </p:spPr>
        <p:txBody>
          <a:bodyPr/>
          <a:lstStyle/>
          <a:p>
            <a:pPr eaLnBrk="1" hangingPunct="1">
              <a:defRPr/>
            </a:pPr>
            <a:r>
              <a:rPr lang="en-US" dirty="0" smtClean="0">
                <a:solidFill>
                  <a:srgbClr val="004F39"/>
                </a:solidFill>
              </a:rPr>
              <a:t>The Impact of News Events</a:t>
            </a:r>
            <a:r>
              <a:rPr lang="en-US" dirty="0" smtClean="0"/>
              <a:t/>
            </a:r>
            <a:br>
              <a:rPr lang="en-US" dirty="0" smtClean="0"/>
            </a:br>
            <a:r>
              <a:rPr lang="en-US" sz="2800" dirty="0" smtClean="0">
                <a:solidFill>
                  <a:schemeClr val="accent2"/>
                </a:solidFill>
                <a:effectLst/>
              </a:rPr>
              <a:t> The U.S. Federal Reserve announces that it is lowering the fed funds rate in an effort to stimulate economic activity</a:t>
            </a:r>
            <a:endParaRPr lang="en-US" sz="2800" dirty="0" smtClean="0">
              <a:solidFill>
                <a:schemeClr val="bg2"/>
              </a:solidFill>
              <a:effectLst/>
            </a:endParaRPr>
          </a:p>
        </p:txBody>
      </p:sp>
      <p:sp>
        <p:nvSpPr>
          <p:cNvPr id="9219" name="Rectangle 3"/>
          <p:cNvSpPr>
            <a:spLocks noGrp="1" noChangeArrowheads="1"/>
          </p:cNvSpPr>
          <p:nvPr>
            <p:ph type="body" idx="1"/>
          </p:nvPr>
        </p:nvSpPr>
        <p:spPr>
          <a:xfrm>
            <a:off x="685800" y="2819400"/>
            <a:ext cx="7772400" cy="3276600"/>
          </a:xfrm>
          <a:noFill/>
        </p:spPr>
        <p:txBody>
          <a:bodyPr/>
          <a:lstStyle/>
          <a:p>
            <a:pPr marL="0" indent="0" eaLnBrk="1" hangingPunct="1">
              <a:lnSpc>
                <a:spcPct val="90000"/>
              </a:lnSpc>
              <a:buFont typeface="Wingdings" pitchFamily="2" charset="2"/>
              <a:buNone/>
            </a:pPr>
            <a:r>
              <a:rPr lang="en-US" sz="2400" dirty="0" smtClean="0"/>
              <a:t>This makes it easier for U.S. businesses to borrow and increases economic activity. If this also increases U.S. inflation, then the value of the U.S. dollar should fall. This will result in </a:t>
            </a:r>
            <a:r>
              <a:rPr lang="en-US" sz="2400" dirty="0" smtClean="0">
                <a:solidFill>
                  <a:schemeClr val="accent2"/>
                </a:solidFill>
              </a:rPr>
              <a:t>an appreciation of the euro against the dollar</a:t>
            </a:r>
            <a:r>
              <a:rPr lang="en-US" sz="2400" dirty="0" smtClean="0"/>
              <a:t>.</a:t>
            </a:r>
          </a:p>
          <a:p>
            <a:pPr marL="0" indent="0" eaLnBrk="1" hangingPunct="1">
              <a:lnSpc>
                <a:spcPct val="90000"/>
              </a:lnSpc>
              <a:buFont typeface="Wingdings" pitchFamily="2" charset="2"/>
              <a:buNone/>
            </a:pPr>
            <a:endParaRPr lang="en-US" sz="2400" dirty="0" smtClean="0"/>
          </a:p>
          <a:p>
            <a:pPr marL="0" indent="0" eaLnBrk="1" hangingPunct="1">
              <a:lnSpc>
                <a:spcPct val="90000"/>
              </a:lnSpc>
              <a:buFont typeface="Wingdings" pitchFamily="2" charset="2"/>
              <a:buNone/>
            </a:pPr>
            <a:r>
              <a:rPr lang="en-US" sz="2400" dirty="0" smtClean="0">
                <a:solidFill>
                  <a:schemeClr val="hlink"/>
                </a:solidFill>
              </a:rPr>
              <a:t>Increases in the domestic discount rate </a:t>
            </a:r>
          </a:p>
          <a:p>
            <a:pPr marL="0" indent="0" eaLnBrk="1" hangingPunct="1">
              <a:lnSpc>
                <a:spcPct val="90000"/>
              </a:lnSpc>
              <a:buFont typeface="Wingdings" pitchFamily="2" charset="2"/>
              <a:buNone/>
            </a:pPr>
            <a:r>
              <a:rPr lang="en-US" sz="2400" dirty="0" smtClean="0">
                <a:solidFill>
                  <a:schemeClr val="hlink"/>
                </a:solidFill>
              </a:rPr>
              <a:t>usually, but not always, lead to increases </a:t>
            </a:r>
          </a:p>
          <a:p>
            <a:pPr marL="0" indent="0" eaLnBrk="1" hangingPunct="1">
              <a:lnSpc>
                <a:spcPct val="90000"/>
              </a:lnSpc>
              <a:buFont typeface="Wingdings" pitchFamily="2" charset="2"/>
              <a:buNone/>
            </a:pPr>
            <a:r>
              <a:rPr lang="en-US" sz="2400" dirty="0" smtClean="0">
                <a:solidFill>
                  <a:schemeClr val="hlink"/>
                </a:solidFill>
              </a:rPr>
              <a:t>in the value of the domestic currency.</a:t>
            </a:r>
          </a:p>
        </p:txBody>
      </p:sp>
    </p:spTree>
    <p:extLst>
      <p:ext uri="{BB962C8B-B14F-4D97-AF65-F5344CB8AC3E}">
        <p14:creationId xmlns:p14="http://schemas.microsoft.com/office/powerpoint/2010/main" val="3278529703"/>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1026"/>
          <p:cNvSpPr>
            <a:spLocks noGrp="1" noChangeArrowheads="1"/>
          </p:cNvSpPr>
          <p:nvPr>
            <p:ph type="title"/>
          </p:nvPr>
        </p:nvSpPr>
        <p:spPr>
          <a:xfrm>
            <a:off x="304800" y="76200"/>
            <a:ext cx="8534400" cy="2209800"/>
          </a:xfrm>
        </p:spPr>
        <p:txBody>
          <a:bodyPr/>
          <a:lstStyle/>
          <a:p>
            <a:pPr eaLnBrk="1" hangingPunct="1">
              <a:defRPr/>
            </a:pPr>
            <a:r>
              <a:rPr lang="en-US" dirty="0" smtClean="0">
                <a:solidFill>
                  <a:srgbClr val="004F39"/>
                </a:solidFill>
              </a:rPr>
              <a:t>The Impact of News Events</a:t>
            </a:r>
            <a:r>
              <a:rPr lang="en-US" sz="900" dirty="0" smtClean="0"/>
              <a:t/>
            </a:r>
            <a:br>
              <a:rPr lang="en-US" sz="900" dirty="0" smtClean="0"/>
            </a:br>
            <a:r>
              <a:rPr lang="en-US" sz="2800" dirty="0" smtClean="0">
                <a:solidFill>
                  <a:schemeClr val="accent2"/>
                </a:solidFill>
                <a:effectLst/>
              </a:rPr>
              <a:t>The U.S. government reports that U.S. money supply M1 increased by $10 billion more than expected in the most recent quarter</a:t>
            </a:r>
          </a:p>
        </p:txBody>
      </p:sp>
      <p:sp>
        <p:nvSpPr>
          <p:cNvPr id="10243" name="Rectangle 1027"/>
          <p:cNvSpPr>
            <a:spLocks noGrp="1" noChangeArrowheads="1"/>
          </p:cNvSpPr>
          <p:nvPr>
            <p:ph type="body" idx="1"/>
          </p:nvPr>
        </p:nvSpPr>
        <p:spPr>
          <a:xfrm>
            <a:off x="685800" y="2438400"/>
            <a:ext cx="7620000" cy="4038600"/>
          </a:xfrm>
          <a:noFill/>
        </p:spPr>
        <p:txBody>
          <a:bodyPr/>
          <a:lstStyle/>
          <a:p>
            <a:pPr marL="0" indent="0" eaLnBrk="1" hangingPunct="1">
              <a:lnSpc>
                <a:spcPct val="90000"/>
              </a:lnSpc>
              <a:buFont typeface="Wingdings" pitchFamily="2" charset="2"/>
              <a:buNone/>
            </a:pPr>
            <a:r>
              <a:rPr lang="en-US" sz="2400" dirty="0" smtClean="0"/>
              <a:t>This would appear to result in a larger supply of dollars and hence a lower value for the dollar. However, the increase in the money supply has already occurred and should already be reflected in the market price of the dollar.</a:t>
            </a:r>
          </a:p>
          <a:p>
            <a:pPr marL="0" indent="0" eaLnBrk="1" hangingPunct="1">
              <a:lnSpc>
                <a:spcPct val="90000"/>
              </a:lnSpc>
              <a:buFont typeface="Wingdings" pitchFamily="2" charset="2"/>
              <a:buNone/>
            </a:pPr>
            <a:r>
              <a:rPr lang="en-US" sz="2400" dirty="0" smtClean="0"/>
              <a:t>On the other hand, if the U.S. Federal Reserve is likely to increase the discount rate to slow down the economy, </a:t>
            </a:r>
            <a:r>
              <a:rPr lang="en-US" sz="2400" dirty="0" smtClean="0">
                <a:solidFill>
                  <a:schemeClr val="accent2"/>
                </a:solidFill>
              </a:rPr>
              <a:t>then the dollar could rise in anticipation of Fed policy</a:t>
            </a:r>
            <a:r>
              <a:rPr lang="en-US" sz="2400" i="1" dirty="0" smtClean="0"/>
              <a:t>. </a:t>
            </a:r>
          </a:p>
          <a:p>
            <a:pPr marL="0" indent="0" eaLnBrk="1" hangingPunct="1">
              <a:lnSpc>
                <a:spcPct val="90000"/>
              </a:lnSpc>
              <a:buFont typeface="Wingdings" pitchFamily="2" charset="2"/>
              <a:buNone/>
            </a:pPr>
            <a:endParaRPr lang="en-US" sz="800" dirty="0" smtClean="0"/>
          </a:p>
          <a:p>
            <a:pPr marL="0" indent="0" eaLnBrk="1" hangingPunct="1">
              <a:lnSpc>
                <a:spcPct val="90000"/>
              </a:lnSpc>
              <a:buFont typeface="Wingdings" pitchFamily="2" charset="2"/>
              <a:buNone/>
            </a:pPr>
            <a:r>
              <a:rPr lang="en-US" sz="2400" dirty="0" smtClean="0">
                <a:solidFill>
                  <a:schemeClr val="hlink"/>
                </a:solidFill>
              </a:rPr>
              <a:t>If the dollar rises against the euro, </a:t>
            </a:r>
          </a:p>
          <a:p>
            <a:pPr marL="0" indent="0" eaLnBrk="1" hangingPunct="1">
              <a:lnSpc>
                <a:spcPct val="90000"/>
              </a:lnSpc>
              <a:buFont typeface="Wingdings" pitchFamily="2" charset="2"/>
              <a:buNone/>
            </a:pPr>
            <a:r>
              <a:rPr lang="en-US" sz="2400" dirty="0" smtClean="0">
                <a:solidFill>
                  <a:schemeClr val="hlink"/>
                </a:solidFill>
              </a:rPr>
              <a:t>then the euro will fall against the dollar.</a:t>
            </a:r>
            <a:r>
              <a:rPr lang="en-US" sz="2400" dirty="0" smtClean="0"/>
              <a:t> </a:t>
            </a:r>
          </a:p>
        </p:txBody>
      </p:sp>
    </p:spTree>
    <p:extLst>
      <p:ext uri="{BB962C8B-B14F-4D97-AF65-F5344CB8AC3E}">
        <p14:creationId xmlns:p14="http://schemas.microsoft.com/office/powerpoint/2010/main" val="2457999804"/>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a:xfrm>
            <a:off x="685800" y="304800"/>
            <a:ext cx="7772400" cy="609600"/>
          </a:xfrm>
          <a:ln/>
        </p:spPr>
        <p:txBody>
          <a:bodyPr/>
          <a:lstStyle/>
          <a:p>
            <a:r>
              <a:rPr lang="en-US"/>
              <a:t>Hints</a:t>
            </a:r>
          </a:p>
        </p:txBody>
      </p:sp>
      <p:sp>
        <p:nvSpPr>
          <p:cNvPr id="402435" name="Rectangle 3"/>
          <p:cNvSpPr>
            <a:spLocks noGrp="1" noChangeArrowheads="1"/>
          </p:cNvSpPr>
          <p:nvPr>
            <p:ph type="body" idx="1"/>
          </p:nvPr>
        </p:nvSpPr>
        <p:spPr>
          <a:xfrm>
            <a:off x="762000" y="1371600"/>
            <a:ext cx="7543800" cy="4876800"/>
          </a:xfrm>
          <a:noFill/>
          <a:ln/>
        </p:spPr>
        <p:txBody>
          <a:bodyPr/>
          <a:lstStyle/>
          <a:p>
            <a:pPr marL="350838" indent="-350838">
              <a:lnSpc>
                <a:spcPct val="90000"/>
              </a:lnSpc>
              <a:tabLst>
                <a:tab pos="350838" algn="l"/>
              </a:tabLst>
            </a:pPr>
            <a:r>
              <a:rPr lang="en-US" sz="2400" dirty="0">
                <a:solidFill>
                  <a:srgbClr val="0537D1"/>
                </a:solidFill>
              </a:rPr>
              <a:t>Getting started: </a:t>
            </a:r>
            <a:r>
              <a:rPr lang="en-US" sz="2400" dirty="0"/>
              <a:t>Set an example </a:t>
            </a:r>
            <a:r>
              <a:rPr lang="en-US" sz="2400" dirty="0" smtClean="0"/>
              <a:t>for the class by </a:t>
            </a:r>
            <a:r>
              <a:rPr lang="en-US" sz="2400" dirty="0"/>
              <a:t>jumping in and making a few trades yourself.</a:t>
            </a:r>
            <a:r>
              <a:rPr lang="en-US" sz="2000" dirty="0"/>
              <a:t> </a:t>
            </a:r>
          </a:p>
          <a:p>
            <a:pPr marL="350838" indent="-350838">
              <a:lnSpc>
                <a:spcPct val="90000"/>
              </a:lnSpc>
              <a:buFont typeface="Wingdings" pitchFamily="2" charset="2"/>
              <a:buNone/>
              <a:tabLst>
                <a:tab pos="350838" algn="l"/>
              </a:tabLst>
            </a:pPr>
            <a:endParaRPr lang="en-US" sz="800" dirty="0"/>
          </a:p>
          <a:p>
            <a:pPr marL="350838" indent="-350838">
              <a:lnSpc>
                <a:spcPct val="90000"/>
              </a:lnSpc>
              <a:tabLst>
                <a:tab pos="350838" algn="l"/>
              </a:tabLst>
            </a:pPr>
            <a:r>
              <a:rPr lang="en-US" sz="2400" dirty="0">
                <a:solidFill>
                  <a:srgbClr val="0537D1"/>
                </a:solidFill>
              </a:rPr>
              <a:t>Market segmentation: </a:t>
            </a:r>
            <a:r>
              <a:rPr lang="en-US" sz="2400" dirty="0"/>
              <a:t>Separate large classes into two markets that trade independently. Later, allow trade in either market. Cross-market arbitrage can yield big profits.</a:t>
            </a:r>
            <a:r>
              <a:rPr lang="en-US" sz="2000" dirty="0"/>
              <a:t> </a:t>
            </a:r>
          </a:p>
          <a:p>
            <a:pPr marL="350838" indent="-350838">
              <a:lnSpc>
                <a:spcPct val="90000"/>
              </a:lnSpc>
              <a:buFont typeface="Wingdings" pitchFamily="2" charset="2"/>
              <a:buNone/>
              <a:tabLst>
                <a:tab pos="350838" algn="l"/>
              </a:tabLst>
            </a:pPr>
            <a:endParaRPr lang="en-US" sz="800" dirty="0"/>
          </a:p>
          <a:p>
            <a:pPr marL="350838" indent="-350838">
              <a:lnSpc>
                <a:spcPct val="90000"/>
              </a:lnSpc>
              <a:tabLst>
                <a:tab pos="350838" algn="l"/>
              </a:tabLst>
            </a:pPr>
            <a:r>
              <a:rPr lang="en-US" sz="2400" dirty="0">
                <a:solidFill>
                  <a:srgbClr val="0537D1"/>
                </a:solidFill>
              </a:rPr>
              <a:t>Fixed </a:t>
            </a:r>
            <a:r>
              <a:rPr lang="en-US" sz="2400" dirty="0" err="1">
                <a:solidFill>
                  <a:srgbClr val="0537D1"/>
                </a:solidFill>
              </a:rPr>
              <a:t>fx</a:t>
            </a:r>
            <a:r>
              <a:rPr lang="en-US" sz="2400" dirty="0">
                <a:solidFill>
                  <a:srgbClr val="0537D1"/>
                </a:solidFill>
              </a:rPr>
              <a:t> rates: </a:t>
            </a:r>
            <a:r>
              <a:rPr lang="en-US" sz="2400" dirty="0"/>
              <a:t>Quietly ask one bank to serve as the </a:t>
            </a:r>
            <a:r>
              <a:rPr lang="en-US" sz="2400" dirty="0" smtClean="0"/>
              <a:t>European central </a:t>
            </a:r>
            <a:r>
              <a:rPr lang="en-US" sz="2400" dirty="0"/>
              <a:t>bank and “defend its currency” with artificially high bid and offer quotes. This bank will soon run out of </a:t>
            </a:r>
            <a:r>
              <a:rPr lang="en-US" sz="2400" dirty="0" err="1"/>
              <a:t>fx</a:t>
            </a:r>
            <a:r>
              <a:rPr lang="en-US" sz="2400" dirty="0"/>
              <a:t> reserves as the bank is forced to buy </a:t>
            </a:r>
            <a:r>
              <a:rPr lang="en-US" sz="2400" dirty="0" smtClean="0"/>
              <a:t>euros with </a:t>
            </a:r>
            <a:r>
              <a:rPr lang="en-US" sz="2400" dirty="0"/>
              <a:t>its foreign exchange (e.g., </a:t>
            </a:r>
            <a:r>
              <a:rPr lang="en-US" sz="2400" dirty="0" smtClean="0"/>
              <a:t>dollars, yen, or yuan</a:t>
            </a:r>
            <a:r>
              <a:rPr lang="en-US" sz="2400" dirty="0"/>
              <a:t>) reserves.</a:t>
            </a:r>
            <a:r>
              <a:rPr lang="en-US" sz="2000" dirty="0"/>
              <a:t> </a:t>
            </a:r>
          </a:p>
        </p:txBody>
      </p:sp>
    </p:spTree>
  </p:cSld>
  <p:clrMapOvr>
    <a:masterClrMapping/>
  </p:clrMapOvr>
  <p:transition>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381000" y="457200"/>
            <a:ext cx="8382000" cy="762000"/>
          </a:xfrm>
          <a:ln/>
        </p:spPr>
        <p:txBody>
          <a:bodyPr/>
          <a:lstStyle/>
          <a:p>
            <a:pPr eaLnBrk="0" hangingPunct="0"/>
            <a:r>
              <a:rPr lang="en-US"/>
              <a:t>Vivé la difference</a:t>
            </a:r>
            <a:r>
              <a:rPr lang="en-US" sz="500"/>
              <a:t/>
            </a:r>
            <a:br>
              <a:rPr lang="en-US" sz="500"/>
            </a:br>
            <a:endParaRPr lang="en-US" sz="500"/>
          </a:p>
        </p:txBody>
      </p:sp>
      <p:sp>
        <p:nvSpPr>
          <p:cNvPr id="117763" name="Rectangle 3"/>
          <p:cNvSpPr>
            <a:spLocks noGrp="1" noChangeArrowheads="1"/>
          </p:cNvSpPr>
          <p:nvPr>
            <p:ph type="body" idx="1"/>
          </p:nvPr>
        </p:nvSpPr>
        <p:spPr>
          <a:xfrm>
            <a:off x="457200" y="1600200"/>
            <a:ext cx="7848600" cy="4191000"/>
          </a:xfrm>
          <a:noFill/>
          <a:ln/>
        </p:spPr>
        <p:txBody>
          <a:bodyPr/>
          <a:lstStyle/>
          <a:p>
            <a:pPr marL="234950" indent="-234950" eaLnBrk="0" hangingPunct="0">
              <a:lnSpc>
                <a:spcPct val="90000"/>
              </a:lnSpc>
              <a:buFont typeface="Wingdings" pitchFamily="2" charset="2"/>
              <a:buNone/>
              <a:tabLst>
                <a:tab pos="914400" algn="l"/>
                <a:tab pos="3657600" algn="l"/>
              </a:tabLst>
            </a:pPr>
            <a:r>
              <a:rPr lang="en-US"/>
              <a:t>	</a:t>
            </a:r>
            <a:r>
              <a:rPr lang="en-US" sz="2800"/>
              <a:t>International business is necessarily </a:t>
            </a:r>
            <a:r>
              <a:rPr lang="en-US" sz="2800" b="1">
                <a:solidFill>
                  <a:srgbClr val="0537D1"/>
                </a:solidFill>
              </a:rPr>
              <a:t>interdisciplinary</a:t>
            </a:r>
            <a:r>
              <a:rPr lang="en-US" sz="2800"/>
              <a:t> because business is affected by cross-border differences in:</a:t>
            </a:r>
            <a:endParaRPr lang="en-US" sz="1000"/>
          </a:p>
          <a:p>
            <a:pPr marL="349250" lvl="1" indent="0">
              <a:lnSpc>
                <a:spcPct val="90000"/>
              </a:lnSpc>
              <a:buFontTx/>
              <a:buNone/>
              <a:tabLst>
                <a:tab pos="914400" algn="l"/>
                <a:tab pos="3657600" algn="l"/>
              </a:tabLst>
            </a:pPr>
            <a:endParaRPr lang="en-US" sz="800"/>
          </a:p>
          <a:p>
            <a:pPr marL="349250" lvl="1" indent="0">
              <a:lnSpc>
                <a:spcPct val="90000"/>
              </a:lnSpc>
              <a:buFontTx/>
              <a:buNone/>
              <a:tabLst>
                <a:tab pos="914400" algn="l"/>
                <a:tab pos="3657600" algn="l"/>
              </a:tabLst>
            </a:pPr>
            <a:r>
              <a:rPr lang="en-US" sz="2400">
                <a:solidFill>
                  <a:schemeClr val="hlink"/>
                </a:solidFill>
              </a:rPr>
              <a:t>-</a:t>
            </a:r>
            <a:r>
              <a:rPr lang="en-US" sz="2400"/>
              <a:t> Language &amp; culture	</a:t>
            </a:r>
            <a:r>
              <a:rPr lang="en-US" sz="2400">
                <a:solidFill>
                  <a:schemeClr val="hlink"/>
                </a:solidFill>
              </a:rPr>
              <a:t>-</a:t>
            </a:r>
            <a:r>
              <a:rPr lang="en-US" sz="2400"/>
              <a:t> Human resource mgmt</a:t>
            </a:r>
          </a:p>
          <a:p>
            <a:pPr marL="349250" lvl="1" indent="0">
              <a:lnSpc>
                <a:spcPct val="90000"/>
              </a:lnSpc>
              <a:buFontTx/>
              <a:buNone/>
              <a:tabLst>
                <a:tab pos="914400" algn="l"/>
                <a:tab pos="3657600" algn="l"/>
              </a:tabLst>
            </a:pPr>
            <a:r>
              <a:rPr lang="en-US" sz="2400">
                <a:solidFill>
                  <a:schemeClr val="hlink"/>
                </a:solidFill>
              </a:rPr>
              <a:t>-</a:t>
            </a:r>
            <a:r>
              <a:rPr lang="en-US" sz="2400"/>
              <a:t> Accounting	</a:t>
            </a:r>
            <a:r>
              <a:rPr lang="en-US" sz="2400">
                <a:solidFill>
                  <a:schemeClr val="hlink"/>
                </a:solidFill>
              </a:rPr>
              <a:t>-</a:t>
            </a:r>
            <a:r>
              <a:rPr lang="en-US" sz="2400"/>
              <a:t> Marketing 	</a:t>
            </a:r>
          </a:p>
          <a:p>
            <a:pPr marL="349250" lvl="1" indent="0">
              <a:lnSpc>
                <a:spcPct val="90000"/>
              </a:lnSpc>
              <a:buFontTx/>
              <a:buNone/>
              <a:tabLst>
                <a:tab pos="914400" algn="l"/>
                <a:tab pos="3657600" algn="l"/>
              </a:tabLst>
            </a:pPr>
            <a:r>
              <a:rPr lang="en-US" sz="2400">
                <a:solidFill>
                  <a:schemeClr val="hlink"/>
                </a:solidFill>
              </a:rPr>
              <a:t>-</a:t>
            </a:r>
            <a:r>
              <a:rPr lang="en-US" sz="2400"/>
              <a:t> Distribution	</a:t>
            </a:r>
            <a:r>
              <a:rPr lang="en-US" sz="2400">
                <a:solidFill>
                  <a:schemeClr val="hlink"/>
                </a:solidFill>
              </a:rPr>
              <a:t>-</a:t>
            </a:r>
            <a:r>
              <a:rPr lang="en-US" sz="2400"/>
              <a:t> Logistics</a:t>
            </a:r>
          </a:p>
          <a:p>
            <a:pPr marL="349250" lvl="1" indent="0">
              <a:lnSpc>
                <a:spcPct val="90000"/>
              </a:lnSpc>
              <a:buFontTx/>
              <a:buNone/>
              <a:tabLst>
                <a:tab pos="914400" algn="l"/>
                <a:tab pos="3657600" algn="l"/>
              </a:tabLst>
            </a:pPr>
            <a:r>
              <a:rPr lang="en-US" sz="2400">
                <a:solidFill>
                  <a:schemeClr val="hlink"/>
                </a:solidFill>
              </a:rPr>
              <a:t>-</a:t>
            </a:r>
            <a:r>
              <a:rPr lang="en-US" sz="2400"/>
              <a:t> Financial markets	</a:t>
            </a:r>
            <a:r>
              <a:rPr lang="en-US" sz="2400">
                <a:solidFill>
                  <a:schemeClr val="hlink"/>
                </a:solidFill>
              </a:rPr>
              <a:t>-</a:t>
            </a:r>
            <a:r>
              <a:rPr lang="en-US" sz="2400"/>
              <a:t> Corporate governance</a:t>
            </a:r>
          </a:p>
          <a:p>
            <a:pPr marL="349250" lvl="1" indent="0">
              <a:lnSpc>
                <a:spcPct val="90000"/>
              </a:lnSpc>
              <a:buFontTx/>
              <a:buNone/>
              <a:tabLst>
                <a:tab pos="914400" algn="l"/>
                <a:tab pos="3657600" algn="l"/>
              </a:tabLst>
            </a:pPr>
            <a:r>
              <a:rPr lang="en-US" sz="2400">
                <a:solidFill>
                  <a:schemeClr val="hlink"/>
                </a:solidFill>
              </a:rPr>
              <a:t>-</a:t>
            </a:r>
            <a:r>
              <a:rPr lang="en-US" sz="2400"/>
              <a:t> Other business conventions</a:t>
            </a:r>
          </a:p>
          <a:p>
            <a:pPr marL="349250" lvl="1" indent="0">
              <a:lnSpc>
                <a:spcPct val="90000"/>
              </a:lnSpc>
              <a:buFontTx/>
              <a:buNone/>
              <a:tabLst>
                <a:tab pos="914400" algn="l"/>
                <a:tab pos="3657600" algn="l"/>
              </a:tabLst>
            </a:pPr>
            <a:r>
              <a:rPr lang="en-US" sz="2400"/>
              <a:t>	(legal, accounting, taxation, regulation, etc.)</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body" idx="1"/>
          </p:nvPr>
        </p:nvSpPr>
        <p:spPr>
          <a:xfrm>
            <a:off x="533400" y="1524000"/>
            <a:ext cx="8305800" cy="4876800"/>
          </a:xfrm>
          <a:noFill/>
          <a:ln/>
        </p:spPr>
        <p:txBody>
          <a:bodyPr/>
          <a:lstStyle/>
          <a:p>
            <a:pPr marL="350838" indent="-350838" eaLnBrk="0" hangingPunct="0">
              <a:tabLst>
                <a:tab pos="3203575" algn="ctr"/>
              </a:tabLst>
            </a:pPr>
            <a:r>
              <a:rPr lang="en-US"/>
              <a:t>International finance</a:t>
            </a:r>
            <a:endParaRPr lang="en-US">
              <a:solidFill>
                <a:schemeClr val="tx1"/>
              </a:solidFill>
            </a:endParaRPr>
          </a:p>
          <a:p>
            <a:pPr marL="687388" lvl="1" indent="-222250" eaLnBrk="0" hangingPunct="0">
              <a:tabLst>
                <a:tab pos="3203575" algn="ctr"/>
              </a:tabLst>
            </a:pPr>
            <a:r>
              <a:rPr lang="en-US">
                <a:solidFill>
                  <a:schemeClr val="tx1"/>
                </a:solidFill>
              </a:rPr>
              <a:t>International markets</a:t>
            </a:r>
          </a:p>
          <a:p>
            <a:pPr marL="687388" lvl="1" indent="-222250" eaLnBrk="0" hangingPunct="0">
              <a:tabLst>
                <a:tab pos="3203575" algn="ctr"/>
              </a:tabLst>
            </a:pPr>
            <a:r>
              <a:rPr lang="en-US">
                <a:solidFill>
                  <a:srgbClr val="06FA0B"/>
                </a:solidFill>
              </a:rPr>
              <a:t>Corporate governance and M&amp;A</a:t>
            </a:r>
          </a:p>
          <a:p>
            <a:pPr marL="350838" indent="-350838" eaLnBrk="0" hangingPunct="0">
              <a:buFont typeface="Wingdings" pitchFamily="2" charset="2"/>
              <a:buNone/>
              <a:tabLst>
                <a:tab pos="3203575" algn="ctr"/>
              </a:tabLst>
            </a:pPr>
            <a:endParaRPr lang="en-US" sz="1800"/>
          </a:p>
          <a:p>
            <a:pPr marL="350838" indent="-350838" eaLnBrk="0" hangingPunct="0">
              <a:tabLst>
                <a:tab pos="3203575" algn="ctr"/>
              </a:tabLst>
            </a:pPr>
            <a:r>
              <a:rPr lang="en-US"/>
              <a:t>International economics</a:t>
            </a:r>
          </a:p>
          <a:p>
            <a:pPr marL="687388" lvl="1" indent="-222250" eaLnBrk="0" hangingPunct="0">
              <a:tabLst>
                <a:tab pos="3203575" algn="ctr"/>
              </a:tabLst>
            </a:pPr>
            <a:r>
              <a:rPr lang="en-US">
                <a:solidFill>
                  <a:schemeClr val="tx1"/>
                </a:solidFill>
              </a:rPr>
              <a:t>Exchange rate systems</a:t>
            </a:r>
          </a:p>
          <a:p>
            <a:pPr marL="687388" lvl="1" indent="-222250" eaLnBrk="0" hangingPunct="0">
              <a:tabLst>
                <a:tab pos="3203575" algn="ctr"/>
              </a:tabLst>
            </a:pPr>
            <a:r>
              <a:rPr lang="en-US">
                <a:solidFill>
                  <a:schemeClr val="tx1"/>
                </a:solidFill>
              </a:rPr>
              <a:t>Models of comparative advantage</a:t>
            </a:r>
          </a:p>
          <a:p>
            <a:pPr marL="687388" lvl="1" indent="-222250" eaLnBrk="0" hangingPunct="0">
              <a:tabLst>
                <a:tab pos="3203575" algn="ctr"/>
              </a:tabLst>
            </a:pPr>
            <a:r>
              <a:rPr lang="en-US">
                <a:solidFill>
                  <a:schemeClr val="tx1"/>
                </a:solidFill>
              </a:rPr>
              <a:t>The IMF and the World Bank</a:t>
            </a:r>
          </a:p>
        </p:txBody>
      </p:sp>
      <p:sp>
        <p:nvSpPr>
          <p:cNvPr id="423939" name="Rectangle 3"/>
          <p:cNvSpPr>
            <a:spLocks noGrp="1" noChangeArrowheads="1"/>
          </p:cNvSpPr>
          <p:nvPr>
            <p:ph type="title"/>
          </p:nvPr>
        </p:nvSpPr>
        <p:spPr>
          <a:xfrm>
            <a:off x="0" y="152400"/>
            <a:ext cx="9144000" cy="1009650"/>
          </a:xfrm>
        </p:spPr>
        <p:txBody>
          <a:bodyPr/>
          <a:lstStyle/>
          <a:p>
            <a:r>
              <a:rPr lang="en-US"/>
              <a:t>Int’l finance topics appropriate for CCs</a:t>
            </a:r>
          </a:p>
        </p:txBody>
      </p:sp>
      <p:graphicFrame>
        <p:nvGraphicFramePr>
          <p:cNvPr id="423940" name="Object 4"/>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423946" name="Equation" r:id="rId4" imgW="114120" imgH="215640" progId="Equation.3">
                  <p:embed/>
                </p:oleObj>
              </mc:Choice>
              <mc:Fallback>
                <p:oleObj name="Equation" r:id="rId4" imgW="114120" imgH="2156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a:xfrm>
            <a:off x="762000" y="381000"/>
            <a:ext cx="7772400" cy="685800"/>
          </a:xfrm>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r>
              <a:rPr lang="en-US" sz="4000"/>
              <a:t>Corporate governance</a:t>
            </a:r>
          </a:p>
        </p:txBody>
      </p:sp>
      <p:sp>
        <p:nvSpPr>
          <p:cNvPr id="358403" name="Rectangle 3"/>
          <p:cNvSpPr>
            <a:spLocks noGrp="1" noChangeArrowheads="1"/>
          </p:cNvSpPr>
          <p:nvPr>
            <p:ph type="body" idx="1"/>
          </p:nvPr>
        </p:nvSpPr>
        <p:spPr>
          <a:xfrm>
            <a:off x="431800" y="1371600"/>
            <a:ext cx="8331200" cy="4953000"/>
          </a:xfrm>
          <a:noFill/>
          <a:ln/>
        </p:spPr>
        <p:txBody>
          <a:bodyPr/>
          <a:lstStyle/>
          <a:p>
            <a:pPr marL="292100" indent="-292100"/>
            <a:r>
              <a:rPr lang="en-US" sz="2800">
                <a:solidFill>
                  <a:schemeClr val="hlink"/>
                </a:solidFill>
              </a:rPr>
              <a:t>Corporate governance</a:t>
            </a:r>
            <a:r>
              <a:rPr lang="en-US" sz="2800"/>
              <a:t> refers to the way in which </a:t>
            </a:r>
            <a:r>
              <a:rPr lang="en-US" sz="2800">
                <a:solidFill>
                  <a:schemeClr val="hlink"/>
                </a:solidFill>
              </a:rPr>
              <a:t>stakeholders</a:t>
            </a:r>
            <a:r>
              <a:rPr lang="en-US" sz="2800"/>
              <a:t> exert control over the corporation</a:t>
            </a:r>
          </a:p>
          <a:p>
            <a:pPr marL="292100" indent="-292100">
              <a:buFont typeface="Wingdings" pitchFamily="2" charset="2"/>
              <a:buNone/>
            </a:pPr>
            <a:endParaRPr lang="en-US" sz="800"/>
          </a:p>
          <a:p>
            <a:pPr marL="292100" indent="-292100"/>
            <a:r>
              <a:rPr lang="en-US" sz="2800"/>
              <a:t>There are 3 ways to obtain control over another firm’s assets</a:t>
            </a:r>
          </a:p>
          <a:p>
            <a:pPr marL="635000" lvl="1">
              <a:buSzPct val="65000"/>
            </a:pPr>
            <a:r>
              <a:rPr lang="en-US" sz="2400"/>
              <a:t>acquisition of another firm’s assets</a:t>
            </a:r>
          </a:p>
          <a:p>
            <a:pPr marL="635000" lvl="1">
              <a:buSzPct val="65000"/>
            </a:pPr>
            <a:r>
              <a:rPr lang="en-US" sz="2400"/>
              <a:t>acquisition of another firm’s stock</a:t>
            </a:r>
          </a:p>
          <a:p>
            <a:pPr marL="635000" lvl="1">
              <a:buSzPct val="65000"/>
            </a:pPr>
            <a:r>
              <a:rPr lang="en-US" sz="2400"/>
              <a:t>merger or consolidation</a:t>
            </a:r>
          </a:p>
          <a:p>
            <a:pPr marL="292100" indent="-292100">
              <a:buFont typeface="Wingdings" pitchFamily="2" charset="2"/>
              <a:buNone/>
            </a:pPr>
            <a:endParaRPr lang="en-US" sz="800"/>
          </a:p>
          <a:p>
            <a:pPr marL="292100" indent="-292100"/>
            <a:r>
              <a:rPr lang="en-US" sz="2800">
                <a:solidFill>
                  <a:schemeClr val="hlink"/>
                </a:solidFill>
              </a:rPr>
              <a:t>Mergers and acquisitions</a:t>
            </a:r>
            <a:r>
              <a:rPr lang="en-US" sz="2800"/>
              <a:t> are becoming increasingly important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body" idx="1"/>
          </p:nvPr>
        </p:nvSpPr>
        <p:spPr>
          <a:noFill/>
          <a:ln/>
        </p:spPr>
        <p:txBody>
          <a:bodyPr/>
          <a:lstStyle/>
          <a:p>
            <a:pPr marL="342900" indent="-342900">
              <a:lnSpc>
                <a:spcPct val="90000"/>
              </a:lnSpc>
              <a:buFont typeface="Wingdings" pitchFamily="2" charset="2"/>
              <a:buNone/>
            </a:pPr>
            <a:endParaRPr lang="en-US" sz="2800"/>
          </a:p>
          <a:p>
            <a:pPr marL="342900" indent="-342900">
              <a:lnSpc>
                <a:spcPct val="90000"/>
              </a:lnSpc>
              <a:buFont typeface="Wingdings" pitchFamily="2" charset="2"/>
              <a:buNone/>
            </a:pPr>
            <a:endParaRPr lang="en-US" sz="2800"/>
          </a:p>
          <a:p>
            <a:pPr marL="342900" indent="-342900">
              <a:lnSpc>
                <a:spcPct val="90000"/>
              </a:lnSpc>
              <a:buFont typeface="Wingdings" pitchFamily="2" charset="2"/>
              <a:buNone/>
            </a:pPr>
            <a:endParaRPr lang="en-US" sz="2800"/>
          </a:p>
          <a:p>
            <a:pPr marL="342900" indent="-342900">
              <a:lnSpc>
                <a:spcPct val="90000"/>
              </a:lnSpc>
              <a:buFont typeface="Wingdings" pitchFamily="2" charset="2"/>
              <a:buNone/>
            </a:pPr>
            <a:endParaRPr lang="en-US" sz="2800"/>
          </a:p>
          <a:p>
            <a:pPr marL="342900" indent="-342900">
              <a:lnSpc>
                <a:spcPct val="90000"/>
              </a:lnSpc>
              <a:buFont typeface="Wingdings" pitchFamily="2" charset="2"/>
              <a:buNone/>
            </a:pPr>
            <a:endParaRPr lang="en-US" sz="2800"/>
          </a:p>
          <a:p>
            <a:pPr marL="342900" indent="-342900">
              <a:lnSpc>
                <a:spcPct val="90000"/>
              </a:lnSpc>
              <a:buFont typeface="Wingdings" pitchFamily="2" charset="2"/>
              <a:buNone/>
            </a:pPr>
            <a:endParaRPr lang="en-US" sz="2800"/>
          </a:p>
          <a:p>
            <a:pPr marL="342900" indent="-342900">
              <a:lnSpc>
                <a:spcPct val="90000"/>
              </a:lnSpc>
              <a:buFont typeface="Wingdings" pitchFamily="2" charset="2"/>
              <a:buNone/>
            </a:pPr>
            <a:endParaRPr lang="en-US" sz="2800"/>
          </a:p>
          <a:p>
            <a:pPr marL="342900" indent="-342900">
              <a:lnSpc>
                <a:spcPct val="90000"/>
              </a:lnSpc>
              <a:buFont typeface="Wingdings" pitchFamily="2" charset="2"/>
              <a:buNone/>
            </a:pPr>
            <a:endParaRPr lang="en-US" sz="2800"/>
          </a:p>
          <a:p>
            <a:pPr marL="342900" indent="-342900">
              <a:lnSpc>
                <a:spcPct val="90000"/>
              </a:lnSpc>
              <a:buFont typeface="Wingdings" pitchFamily="2" charset="2"/>
              <a:buNone/>
            </a:pPr>
            <a:endParaRPr lang="en-US" sz="2800"/>
          </a:p>
          <a:p>
            <a:pPr marL="342900" indent="-342900">
              <a:lnSpc>
                <a:spcPct val="90000"/>
              </a:lnSpc>
              <a:buFont typeface="Wingdings" pitchFamily="2" charset="2"/>
              <a:buNone/>
            </a:pPr>
            <a:endParaRPr lang="en-US" sz="2800"/>
          </a:p>
          <a:p>
            <a:pPr marL="342900" indent="-342900">
              <a:lnSpc>
                <a:spcPct val="90000"/>
              </a:lnSpc>
              <a:buFont typeface="Wingdings" pitchFamily="2" charset="2"/>
              <a:buNone/>
            </a:pPr>
            <a:endParaRPr lang="en-US" sz="2800"/>
          </a:p>
        </p:txBody>
      </p:sp>
      <p:sp>
        <p:nvSpPr>
          <p:cNvPr id="356355" name="Rectangle 3"/>
          <p:cNvSpPr>
            <a:spLocks noChangeArrowheads="1"/>
          </p:cNvSpPr>
          <p:nvPr/>
        </p:nvSpPr>
        <p:spPr bwMode="auto">
          <a:xfrm>
            <a:off x="990600" y="6281738"/>
            <a:ext cx="3240088" cy="271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sz="1200">
                <a:solidFill>
                  <a:schemeClr val="tx1"/>
                </a:solidFill>
                <a:latin typeface="Arial Rounded MT Bold" pitchFamily="34" charset="0"/>
              </a:rPr>
              <a:t>Compiled from </a:t>
            </a:r>
            <a:r>
              <a:rPr lang="en-US" sz="1200" i="1">
                <a:solidFill>
                  <a:schemeClr val="tx1"/>
                </a:solidFill>
                <a:latin typeface="Arial Rounded MT Bold" pitchFamily="34" charset="0"/>
              </a:rPr>
              <a:t>Mergers and Acquisitions</a:t>
            </a:r>
            <a:r>
              <a:rPr lang="en-US" sz="1200">
                <a:solidFill>
                  <a:schemeClr val="tx1"/>
                </a:solidFill>
                <a:latin typeface="Arial Rounded MT Bold" pitchFamily="34" charset="0"/>
              </a:rPr>
              <a:t>.</a:t>
            </a:r>
          </a:p>
        </p:txBody>
      </p:sp>
      <p:sp>
        <p:nvSpPr>
          <p:cNvPr id="356357" name="Rectangle 5"/>
          <p:cNvSpPr>
            <a:spLocks noGrp="1" noChangeArrowheads="1"/>
          </p:cNvSpPr>
          <p:nvPr>
            <p:ph type="title"/>
          </p:nvPr>
        </p:nvSpPr>
        <p:spPr>
          <a:xfrm>
            <a:off x="152400" y="76200"/>
            <a:ext cx="8839200" cy="990600"/>
          </a:xfrm>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r>
              <a:rPr lang="en-US" sz="4000"/>
              <a:t>M&amp;A activity - # of deals</a:t>
            </a:r>
            <a:endParaRPr lang="en-US"/>
          </a:p>
        </p:txBody>
      </p:sp>
      <p:pic>
        <p:nvPicPr>
          <p:cNvPr id="35636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950" y="771525"/>
            <a:ext cx="8223250" cy="562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a:xfrm>
            <a:off x="457200" y="152400"/>
            <a:ext cx="7315200" cy="685800"/>
          </a:xfrm>
          <a:ln/>
        </p:spPr>
        <p:txBody>
          <a:bodyPr/>
          <a:lstStyle/>
          <a:p>
            <a:pPr eaLnBrk="0" hangingPunct="0"/>
            <a:r>
              <a:rPr lang="en-US" sz="3200"/>
              <a:t>Governance of the MNC</a:t>
            </a:r>
          </a:p>
        </p:txBody>
      </p:sp>
      <p:sp>
        <p:nvSpPr>
          <p:cNvPr id="360451" name="Rectangle 3"/>
          <p:cNvSpPr>
            <a:spLocks noGrp="1" noChangeArrowheads="1"/>
          </p:cNvSpPr>
          <p:nvPr>
            <p:ph type="body" idx="1"/>
          </p:nvPr>
        </p:nvSpPr>
        <p:spPr>
          <a:xfrm>
            <a:off x="1143000" y="1676400"/>
            <a:ext cx="6705600" cy="4248150"/>
          </a:xfrm>
          <a:noFill/>
          <a:ln/>
        </p:spPr>
        <p:txBody>
          <a:bodyPr/>
          <a:lstStyle/>
          <a:p>
            <a:pPr eaLnBrk="0" hangingPunct="0">
              <a:lnSpc>
                <a:spcPct val="90000"/>
              </a:lnSpc>
              <a:buFont typeface="Wingdings" pitchFamily="2" charset="2"/>
              <a:buNone/>
            </a:pPr>
            <a:endParaRPr lang="en-US" sz="2800"/>
          </a:p>
          <a:p>
            <a:pPr eaLnBrk="0" hangingPunct="0">
              <a:lnSpc>
                <a:spcPct val="90000"/>
              </a:lnSpc>
              <a:buFont typeface="Wingdings" pitchFamily="2" charset="2"/>
              <a:buNone/>
            </a:pPr>
            <a:endParaRPr lang="en-US" sz="2800"/>
          </a:p>
          <a:p>
            <a:pPr eaLnBrk="0" hangingPunct="0">
              <a:lnSpc>
                <a:spcPct val="90000"/>
              </a:lnSpc>
              <a:buFont typeface="Wingdings" pitchFamily="2" charset="2"/>
              <a:buNone/>
            </a:pPr>
            <a:endParaRPr lang="en-US" sz="2800"/>
          </a:p>
          <a:p>
            <a:pPr eaLnBrk="0" hangingPunct="0">
              <a:lnSpc>
                <a:spcPct val="90000"/>
              </a:lnSpc>
              <a:buFont typeface="Wingdings" pitchFamily="2" charset="2"/>
              <a:buNone/>
            </a:pPr>
            <a:endParaRPr lang="en-US" sz="2800"/>
          </a:p>
          <a:p>
            <a:pPr eaLnBrk="0" hangingPunct="0">
              <a:lnSpc>
                <a:spcPct val="90000"/>
              </a:lnSpc>
              <a:buFont typeface="Wingdings" pitchFamily="2" charset="2"/>
              <a:buNone/>
            </a:pPr>
            <a:endParaRPr lang="en-US" sz="2800"/>
          </a:p>
          <a:p>
            <a:pPr eaLnBrk="0" hangingPunct="0">
              <a:lnSpc>
                <a:spcPct val="90000"/>
              </a:lnSpc>
              <a:buFont typeface="Wingdings" pitchFamily="2" charset="2"/>
              <a:buNone/>
            </a:pPr>
            <a:endParaRPr lang="en-US" sz="2800"/>
          </a:p>
          <a:p>
            <a:pPr eaLnBrk="0" hangingPunct="0">
              <a:lnSpc>
                <a:spcPct val="90000"/>
              </a:lnSpc>
              <a:buFont typeface="Wingdings" pitchFamily="2" charset="2"/>
              <a:buNone/>
            </a:pPr>
            <a:endParaRPr lang="en-US" sz="2800"/>
          </a:p>
          <a:p>
            <a:pPr eaLnBrk="0" hangingPunct="0">
              <a:lnSpc>
                <a:spcPct val="90000"/>
              </a:lnSpc>
              <a:buFont typeface="Wingdings" pitchFamily="2" charset="2"/>
              <a:buNone/>
            </a:pPr>
            <a:endParaRPr lang="en-US" sz="2800"/>
          </a:p>
          <a:p>
            <a:pPr eaLnBrk="0" hangingPunct="0">
              <a:lnSpc>
                <a:spcPct val="90000"/>
              </a:lnSpc>
              <a:buFont typeface="Wingdings" pitchFamily="2" charset="2"/>
              <a:buNone/>
            </a:pPr>
            <a:endParaRPr lang="en-US" sz="2800"/>
          </a:p>
        </p:txBody>
      </p:sp>
      <p:graphicFrame>
        <p:nvGraphicFramePr>
          <p:cNvPr id="360452" name="Object 4">
            <a:hlinkClick r:id="" action="ppaction://ole?verb=0"/>
          </p:cNvPr>
          <p:cNvGraphicFramePr>
            <a:graphicFrameLocks/>
          </p:cNvGraphicFramePr>
          <p:nvPr/>
        </p:nvGraphicFramePr>
        <p:xfrm>
          <a:off x="685800" y="838200"/>
          <a:ext cx="8458200" cy="6019800"/>
        </p:xfrm>
        <a:graphic>
          <a:graphicData uri="http://schemas.openxmlformats.org/presentationml/2006/ole">
            <mc:AlternateContent xmlns:mc="http://schemas.openxmlformats.org/markup-compatibility/2006">
              <mc:Choice xmlns:v="urn:schemas-microsoft-com:vml" Requires="v">
                <p:oleObj spid="_x0000_s360458" name="Document" r:id="rId4" imgW="6648120" imgH="4763880" progId="Word.Document.6">
                  <p:embed/>
                </p:oleObj>
              </mc:Choice>
              <mc:Fallback>
                <p:oleObj name="Document" r:id="rId4" imgW="6648120" imgH="4763880" progId="Word.Document.6">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838200"/>
                        <a:ext cx="84582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a:xfrm>
            <a:off x="0" y="285750"/>
            <a:ext cx="9144000" cy="762000"/>
          </a:xfrm>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r>
              <a:rPr lang="en-US" sz="4000"/>
              <a:t>Corporate governance systems</a:t>
            </a:r>
          </a:p>
        </p:txBody>
      </p:sp>
      <p:sp>
        <p:nvSpPr>
          <p:cNvPr id="362499" name="Rectangle 3"/>
          <p:cNvSpPr>
            <a:spLocks noGrp="1" noChangeArrowheads="1"/>
          </p:cNvSpPr>
          <p:nvPr>
            <p:ph type="body" idx="1"/>
          </p:nvPr>
        </p:nvSpPr>
        <p:spPr>
          <a:xfrm>
            <a:off x="838200" y="1295400"/>
            <a:ext cx="7620000" cy="4876800"/>
          </a:xfrm>
          <a:noFill/>
          <a:ln/>
        </p:spPr>
        <p:txBody>
          <a:bodyPr/>
          <a:lstStyle/>
          <a:p>
            <a:pPr marL="292100" indent="-292100">
              <a:tabLst>
                <a:tab pos="288925" algn="l"/>
                <a:tab pos="1603375" algn="l"/>
                <a:tab pos="2286000" algn="l"/>
                <a:tab pos="3946525" algn="l"/>
                <a:tab pos="5486400" algn="l"/>
              </a:tabLst>
            </a:pPr>
            <a:r>
              <a:rPr lang="en-US" sz="2800" b="1">
                <a:solidFill>
                  <a:schemeClr val="hlink"/>
                </a:solidFill>
              </a:rPr>
              <a:t>Families</a:t>
            </a:r>
            <a:r>
              <a:rPr lang="en-US" sz="2800">
                <a:solidFill>
                  <a:schemeClr val="tx1"/>
                </a:solidFill>
              </a:rPr>
              <a:t> or the </a:t>
            </a:r>
            <a:r>
              <a:rPr lang="en-US" sz="2800" b="1">
                <a:solidFill>
                  <a:schemeClr val="hlink"/>
                </a:solidFill>
              </a:rPr>
              <a:t>State</a:t>
            </a:r>
          </a:p>
          <a:p>
            <a:pPr marL="292100" indent="-292100">
              <a:buFont typeface="Wingdings" pitchFamily="2" charset="2"/>
              <a:buNone/>
              <a:tabLst>
                <a:tab pos="288925" algn="l"/>
                <a:tab pos="1603375" algn="l"/>
                <a:tab pos="2286000" algn="l"/>
                <a:tab pos="3946525" algn="l"/>
                <a:tab pos="5486400" algn="l"/>
              </a:tabLst>
            </a:pPr>
            <a:endParaRPr lang="en-US" sz="400"/>
          </a:p>
          <a:p>
            <a:pPr marL="292100" indent="-292100">
              <a:buFont typeface="Wingdings" pitchFamily="2" charset="2"/>
              <a:buNone/>
              <a:tabLst>
                <a:tab pos="288925" algn="l"/>
                <a:tab pos="1603375" algn="l"/>
                <a:tab pos="2286000" algn="l"/>
                <a:tab pos="3946525" algn="l"/>
                <a:tab pos="5486400" algn="l"/>
              </a:tabLst>
            </a:pPr>
            <a:r>
              <a:rPr lang="en-US" sz="2400">
                <a:solidFill>
                  <a:schemeClr val="accent2"/>
                </a:solidFill>
              </a:rPr>
              <a:t>	State</a:t>
            </a:r>
            <a:r>
              <a:rPr lang="en-US" sz="2400"/>
              <a:t>		China	N. Korea	Singapore</a:t>
            </a:r>
          </a:p>
          <a:p>
            <a:pPr marL="292100" indent="-292100">
              <a:buFont typeface="Wingdings" pitchFamily="2" charset="2"/>
              <a:buNone/>
              <a:tabLst>
                <a:tab pos="288925" algn="l"/>
                <a:tab pos="1603375" algn="l"/>
                <a:tab pos="2286000" algn="l"/>
                <a:tab pos="3946525" algn="l"/>
                <a:tab pos="5486400" algn="l"/>
              </a:tabLst>
            </a:pPr>
            <a:r>
              <a:rPr lang="en-US" sz="2400">
                <a:solidFill>
                  <a:schemeClr val="accent2"/>
                </a:solidFill>
              </a:rPr>
              <a:t>	Family</a:t>
            </a:r>
            <a:r>
              <a:rPr lang="en-US" sz="2400"/>
              <a:t> 		Mexico	Italy	Spain</a:t>
            </a:r>
          </a:p>
          <a:p>
            <a:pPr marL="292100" indent="-292100">
              <a:buFont typeface="Wingdings" pitchFamily="2" charset="2"/>
              <a:buNone/>
              <a:tabLst>
                <a:tab pos="288925" algn="l"/>
                <a:tab pos="1603375" algn="l"/>
                <a:tab pos="2286000" algn="l"/>
                <a:tab pos="3946525" algn="l"/>
                <a:tab pos="5486400" algn="l"/>
              </a:tabLst>
            </a:pPr>
            <a:r>
              <a:rPr lang="en-US" sz="2400">
                <a:solidFill>
                  <a:schemeClr val="accent2"/>
                </a:solidFill>
              </a:rPr>
              <a:t>	Family-State</a:t>
            </a:r>
            <a:r>
              <a:rPr lang="en-US" sz="2400"/>
              <a:t>	Indonesia	S. Korea	Saudi Arabia</a:t>
            </a:r>
          </a:p>
          <a:p>
            <a:pPr marL="292100" indent="-292100">
              <a:buFont typeface="Wingdings" pitchFamily="2" charset="2"/>
              <a:buNone/>
              <a:tabLst>
                <a:tab pos="288925" algn="l"/>
                <a:tab pos="1603375" algn="l"/>
                <a:tab pos="2286000" algn="l"/>
                <a:tab pos="3946525" algn="l"/>
                <a:tab pos="5486400" algn="l"/>
              </a:tabLst>
            </a:pPr>
            <a:endParaRPr lang="en-US" sz="1200"/>
          </a:p>
          <a:p>
            <a:pPr marL="292100" indent="-292100">
              <a:tabLst>
                <a:tab pos="288925" algn="l"/>
                <a:tab pos="1603375" algn="l"/>
                <a:tab pos="2286000" algn="l"/>
                <a:tab pos="3946525" algn="l"/>
                <a:tab pos="5486400" algn="l"/>
              </a:tabLst>
            </a:pPr>
            <a:r>
              <a:rPr lang="en-US" sz="2800" b="1">
                <a:solidFill>
                  <a:schemeClr val="hlink"/>
                </a:solidFill>
              </a:rPr>
              <a:t>Bank-based</a:t>
            </a:r>
            <a:endParaRPr lang="en-US" sz="2800"/>
          </a:p>
          <a:p>
            <a:pPr marL="292100" indent="-292100">
              <a:buFont typeface="Wingdings" pitchFamily="2" charset="2"/>
              <a:buNone/>
              <a:tabLst>
                <a:tab pos="288925" algn="l"/>
                <a:tab pos="1603375" algn="l"/>
                <a:tab pos="2286000" algn="l"/>
                <a:tab pos="3946525" algn="l"/>
                <a:tab pos="5486400" algn="l"/>
              </a:tabLst>
            </a:pPr>
            <a:endParaRPr lang="en-US" sz="400"/>
          </a:p>
          <a:p>
            <a:pPr marL="292100" indent="-292100">
              <a:buFont typeface="Wingdings" pitchFamily="2" charset="2"/>
              <a:buNone/>
              <a:tabLst>
                <a:tab pos="288925" algn="l"/>
                <a:tab pos="1603375" algn="l"/>
                <a:tab pos="2286000" algn="l"/>
                <a:tab pos="3946525" algn="l"/>
                <a:tab pos="5486400" algn="l"/>
              </a:tabLst>
            </a:pPr>
            <a:r>
              <a:rPr lang="en-US" sz="2400"/>
              <a:t>		Germany	Japan</a:t>
            </a:r>
          </a:p>
          <a:p>
            <a:pPr marL="292100" indent="-292100">
              <a:buFont typeface="Wingdings" pitchFamily="2" charset="2"/>
              <a:buNone/>
              <a:tabLst>
                <a:tab pos="288925" algn="l"/>
                <a:tab pos="1603375" algn="l"/>
                <a:tab pos="2286000" algn="l"/>
                <a:tab pos="3946525" algn="l"/>
                <a:tab pos="5486400" algn="l"/>
              </a:tabLst>
            </a:pPr>
            <a:endParaRPr lang="en-US" sz="1200"/>
          </a:p>
          <a:p>
            <a:pPr marL="292100" indent="-292100">
              <a:tabLst>
                <a:tab pos="288925" algn="l"/>
                <a:tab pos="1603375" algn="l"/>
                <a:tab pos="2286000" algn="l"/>
                <a:tab pos="3946525" algn="l"/>
                <a:tab pos="5486400" algn="l"/>
              </a:tabLst>
            </a:pPr>
            <a:r>
              <a:rPr lang="en-US" sz="2800" b="1">
                <a:solidFill>
                  <a:schemeClr val="hlink"/>
                </a:solidFill>
              </a:rPr>
              <a:t>Market-based</a:t>
            </a:r>
            <a:endParaRPr lang="en-US" sz="2800"/>
          </a:p>
          <a:p>
            <a:pPr marL="292100" indent="-292100">
              <a:buFont typeface="Wingdings" pitchFamily="2" charset="2"/>
              <a:buNone/>
              <a:tabLst>
                <a:tab pos="288925" algn="l"/>
                <a:tab pos="1603375" algn="l"/>
                <a:tab pos="2286000" algn="l"/>
                <a:tab pos="3946525" algn="l"/>
                <a:tab pos="5486400" algn="l"/>
              </a:tabLst>
            </a:pPr>
            <a:endParaRPr lang="en-US" sz="400"/>
          </a:p>
          <a:p>
            <a:pPr marL="292100" indent="-292100">
              <a:buFont typeface="Wingdings" pitchFamily="2" charset="2"/>
              <a:buNone/>
              <a:tabLst>
                <a:tab pos="288925" algn="l"/>
                <a:tab pos="1603375" algn="l"/>
                <a:tab pos="2286000" algn="l"/>
                <a:tab pos="3946525" algn="l"/>
                <a:tab pos="5486400" algn="l"/>
              </a:tabLst>
            </a:pPr>
            <a:r>
              <a:rPr lang="en-US" sz="2400"/>
              <a:t>		Australia	Canada	Ireland</a:t>
            </a:r>
          </a:p>
          <a:p>
            <a:pPr marL="292100" indent="-292100">
              <a:buFont typeface="Wingdings" pitchFamily="2" charset="2"/>
              <a:buNone/>
              <a:tabLst>
                <a:tab pos="288925" algn="l"/>
                <a:tab pos="1603375" algn="l"/>
                <a:tab pos="2286000" algn="l"/>
                <a:tab pos="3946525" algn="l"/>
                <a:tab pos="5486400" algn="l"/>
              </a:tabLst>
            </a:pPr>
            <a:r>
              <a:rPr lang="en-US" sz="2400"/>
              <a:t>		U.K.		U.S.A.</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82" name="Rectangle 6"/>
          <p:cNvSpPr>
            <a:spLocks noChangeArrowheads="1"/>
          </p:cNvSpPr>
          <p:nvPr/>
        </p:nvSpPr>
        <p:spPr bwMode="auto">
          <a:xfrm>
            <a:off x="0" y="16668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8584" name="Rectangle 8"/>
          <p:cNvSpPr>
            <a:spLocks noGrp="1" noChangeArrowheads="1"/>
          </p:cNvSpPr>
          <p:nvPr>
            <p:ph type="title"/>
          </p:nvPr>
        </p:nvSpPr>
        <p:spPr>
          <a:xfrm>
            <a:off x="685800" y="0"/>
            <a:ext cx="7772400" cy="1143000"/>
          </a:xfrm>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r>
              <a:rPr lang="en-US"/>
              <a:t>Corporate governance systems</a:t>
            </a:r>
          </a:p>
        </p:txBody>
      </p:sp>
      <p:sp>
        <p:nvSpPr>
          <p:cNvPr id="408586" name="Rectangle 10"/>
          <p:cNvSpPr>
            <a:spLocks noChangeArrowheads="1"/>
          </p:cNvSpPr>
          <p:nvPr/>
        </p:nvSpPr>
        <p:spPr bwMode="auto">
          <a:xfrm>
            <a:off x="0" y="16668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8591"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408590" name="Object 14"/>
          <p:cNvGraphicFramePr>
            <a:graphicFrameLocks noChangeAspect="1"/>
          </p:cNvGraphicFramePr>
          <p:nvPr/>
        </p:nvGraphicFramePr>
        <p:xfrm>
          <a:off x="685800" y="893763"/>
          <a:ext cx="7467600" cy="5638800"/>
        </p:xfrm>
        <a:graphic>
          <a:graphicData uri="http://schemas.openxmlformats.org/presentationml/2006/ole">
            <mc:AlternateContent xmlns:mc="http://schemas.openxmlformats.org/markup-compatibility/2006">
              <mc:Choice xmlns:v="urn:schemas-microsoft-com:vml" Requires="v">
                <p:oleObj spid="_x0000_s408597" name="Document" r:id="rId4" imgW="4663934" imgH="3512537" progId="Word.Document.8">
                  <p:embed/>
                </p:oleObj>
              </mc:Choice>
              <mc:Fallback>
                <p:oleObj name="Document" r:id="rId4" imgW="4663934" imgH="3512537" progId="Word.Document.8">
                  <p:embed/>
                  <p:pic>
                    <p:nvPicPr>
                      <p:cNvPr id="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893763"/>
                        <a:ext cx="7467600" cy="563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body" idx="1"/>
          </p:nvPr>
        </p:nvSpPr>
        <p:spPr>
          <a:xfrm>
            <a:off x="762000" y="1828800"/>
            <a:ext cx="7543800" cy="3409950"/>
          </a:xfrm>
          <a:noFill/>
          <a:ln/>
        </p:spPr>
        <p:txBody>
          <a:bodyPr/>
          <a:lstStyle/>
          <a:p>
            <a:pPr algn="ctr" eaLnBrk="0" hangingPunct="0">
              <a:buFont typeface="Wingdings" pitchFamily="2" charset="2"/>
              <a:buNone/>
            </a:pPr>
            <a:r>
              <a:rPr lang="en-US" sz="3600">
                <a:solidFill>
                  <a:srgbClr val="0537D1"/>
                </a:solidFill>
              </a:rPr>
              <a:t>The gentle reader will never, never know what a consummate ass he can become, </a:t>
            </a:r>
            <a:br>
              <a:rPr lang="en-US" sz="3600">
                <a:solidFill>
                  <a:srgbClr val="0537D1"/>
                </a:solidFill>
              </a:rPr>
            </a:br>
            <a:r>
              <a:rPr lang="en-US" sz="3600">
                <a:solidFill>
                  <a:srgbClr val="0537D1"/>
                </a:solidFill>
              </a:rPr>
              <a:t>until he goes abroad.</a:t>
            </a:r>
          </a:p>
          <a:p>
            <a:pPr algn="ctr" eaLnBrk="0" hangingPunct="0">
              <a:buFont typeface="Wingdings" pitchFamily="2" charset="2"/>
              <a:buNone/>
            </a:pPr>
            <a:endParaRPr lang="en-US" sz="1000">
              <a:solidFill>
                <a:srgbClr val="0537D1"/>
              </a:solidFill>
            </a:endParaRPr>
          </a:p>
          <a:p>
            <a:pPr algn="ctr" eaLnBrk="0" hangingPunct="0">
              <a:buFont typeface="Wingdings" pitchFamily="2" charset="2"/>
              <a:buNone/>
            </a:pPr>
            <a:r>
              <a:rPr lang="en-US">
                <a:solidFill>
                  <a:srgbClr val="0537D1"/>
                </a:solidFill>
              </a:rPr>
              <a:t>Mark Twain</a:t>
            </a:r>
            <a:endParaRPr lang="en-US">
              <a:solidFill>
                <a:srgbClr val="06FA0B"/>
              </a:solidFill>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body" idx="1"/>
          </p:nvPr>
        </p:nvSpPr>
        <p:spPr>
          <a:xfrm>
            <a:off x="533400" y="1524000"/>
            <a:ext cx="8305800" cy="4876800"/>
          </a:xfrm>
          <a:noFill/>
          <a:ln/>
        </p:spPr>
        <p:txBody>
          <a:bodyPr/>
          <a:lstStyle/>
          <a:p>
            <a:pPr marL="350838" indent="-350838" eaLnBrk="0" hangingPunct="0">
              <a:tabLst>
                <a:tab pos="3203575" algn="ctr"/>
              </a:tabLst>
            </a:pPr>
            <a:r>
              <a:rPr lang="en-US"/>
              <a:t>International finance</a:t>
            </a:r>
            <a:endParaRPr lang="en-US">
              <a:solidFill>
                <a:schemeClr val="tx1"/>
              </a:solidFill>
            </a:endParaRPr>
          </a:p>
          <a:p>
            <a:pPr marL="687388" lvl="1" indent="-222250" eaLnBrk="0" hangingPunct="0">
              <a:tabLst>
                <a:tab pos="3203575" algn="ctr"/>
              </a:tabLst>
            </a:pPr>
            <a:r>
              <a:rPr lang="en-US">
                <a:solidFill>
                  <a:schemeClr val="tx1"/>
                </a:solidFill>
              </a:rPr>
              <a:t>Financial markets</a:t>
            </a:r>
          </a:p>
          <a:p>
            <a:pPr marL="687388" lvl="1" indent="-222250" eaLnBrk="0" hangingPunct="0">
              <a:tabLst>
                <a:tab pos="3203575" algn="ctr"/>
              </a:tabLst>
            </a:pPr>
            <a:r>
              <a:rPr lang="en-US">
                <a:solidFill>
                  <a:schemeClr val="tx1"/>
                </a:solidFill>
              </a:rPr>
              <a:t>Corporate governance and M&amp;A</a:t>
            </a:r>
          </a:p>
          <a:p>
            <a:pPr marL="350838" indent="-350838" eaLnBrk="0" hangingPunct="0">
              <a:buFont typeface="Wingdings" pitchFamily="2" charset="2"/>
              <a:buNone/>
              <a:tabLst>
                <a:tab pos="3203575" algn="ctr"/>
              </a:tabLst>
            </a:pPr>
            <a:endParaRPr lang="en-US" sz="1800"/>
          </a:p>
          <a:p>
            <a:pPr marL="350838" indent="-350838" eaLnBrk="0" hangingPunct="0">
              <a:tabLst>
                <a:tab pos="3203575" algn="ctr"/>
              </a:tabLst>
            </a:pPr>
            <a:r>
              <a:rPr lang="en-US"/>
              <a:t>International economics</a:t>
            </a:r>
          </a:p>
          <a:p>
            <a:pPr marL="687388" lvl="1" indent="-222250" eaLnBrk="0" hangingPunct="0">
              <a:tabLst>
                <a:tab pos="3203575" algn="ctr"/>
              </a:tabLst>
            </a:pPr>
            <a:r>
              <a:rPr lang="en-US">
                <a:solidFill>
                  <a:srgbClr val="06FA0B"/>
                </a:solidFill>
              </a:rPr>
              <a:t>Exchange rate systems</a:t>
            </a:r>
          </a:p>
          <a:p>
            <a:pPr marL="687388" lvl="1" indent="-222250" eaLnBrk="0" hangingPunct="0">
              <a:tabLst>
                <a:tab pos="3203575" algn="ctr"/>
              </a:tabLst>
            </a:pPr>
            <a:r>
              <a:rPr lang="en-US">
                <a:solidFill>
                  <a:schemeClr val="tx1"/>
                </a:solidFill>
              </a:rPr>
              <a:t>Models of comparative advantage</a:t>
            </a:r>
          </a:p>
          <a:p>
            <a:pPr marL="687388" lvl="1" indent="-222250" eaLnBrk="0" hangingPunct="0">
              <a:tabLst>
                <a:tab pos="3203575" algn="ctr"/>
              </a:tabLst>
            </a:pPr>
            <a:r>
              <a:rPr lang="en-US">
                <a:solidFill>
                  <a:schemeClr val="tx1"/>
                </a:solidFill>
              </a:rPr>
              <a:t>The IMF and the World Bank</a:t>
            </a:r>
          </a:p>
        </p:txBody>
      </p:sp>
      <p:sp>
        <p:nvSpPr>
          <p:cNvPr id="404483" name="Rectangle 3"/>
          <p:cNvSpPr>
            <a:spLocks noGrp="1" noChangeArrowheads="1"/>
          </p:cNvSpPr>
          <p:nvPr>
            <p:ph type="title"/>
          </p:nvPr>
        </p:nvSpPr>
        <p:spPr>
          <a:xfrm>
            <a:off x="685800" y="152400"/>
            <a:ext cx="7772400" cy="1009650"/>
          </a:xfrm>
        </p:spPr>
        <p:txBody>
          <a:bodyPr/>
          <a:lstStyle/>
          <a:p>
            <a:r>
              <a:rPr lang="en-US"/>
              <a:t>Topics of international finance</a:t>
            </a:r>
          </a:p>
        </p:txBody>
      </p:sp>
      <p:graphicFrame>
        <p:nvGraphicFramePr>
          <p:cNvPr id="404484" name="Object 4"/>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404490" name="Equation" r:id="rId4" imgW="114120" imgH="215640" progId="Equation.3">
                  <p:embed/>
                </p:oleObj>
              </mc:Choice>
              <mc:Fallback>
                <p:oleObj name="Equation" r:id="rId4" imgW="114120" imgH="2156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304800" y="152400"/>
            <a:ext cx="8534400" cy="914400"/>
          </a:xfrm>
          <a:ln/>
        </p:spPr>
        <p:txBody>
          <a:bodyPr/>
          <a:lstStyle/>
          <a:p>
            <a:pPr eaLnBrk="0" hangingPunct="0"/>
            <a:r>
              <a:rPr lang="en-US"/>
              <a:t>Exchange rate systems</a:t>
            </a:r>
          </a:p>
        </p:txBody>
      </p:sp>
      <p:sp>
        <p:nvSpPr>
          <p:cNvPr id="305155" name="Rectangle 3"/>
          <p:cNvSpPr>
            <a:spLocks noGrp="1" noChangeArrowheads="1"/>
          </p:cNvSpPr>
          <p:nvPr>
            <p:ph type="body" idx="1"/>
          </p:nvPr>
        </p:nvSpPr>
        <p:spPr>
          <a:xfrm>
            <a:off x="914400" y="1447800"/>
            <a:ext cx="7467600" cy="4724400"/>
          </a:xfrm>
          <a:noFill/>
          <a:ln/>
        </p:spPr>
        <p:txBody>
          <a:bodyPr/>
          <a:lstStyle/>
          <a:p>
            <a:pPr marL="287338" indent="-287338" eaLnBrk="0" hangingPunct="0"/>
            <a:r>
              <a:rPr lang="en-US" sz="2800">
                <a:solidFill>
                  <a:schemeClr val="accent2"/>
                </a:solidFill>
              </a:rPr>
              <a:t>Pegged or fixed exchange rate systems</a:t>
            </a:r>
          </a:p>
          <a:p>
            <a:pPr marL="287338" indent="-287338" eaLnBrk="0" hangingPunct="0">
              <a:buFont typeface="Times New Roman" pitchFamily="18" charset="0"/>
              <a:buNone/>
            </a:pPr>
            <a:endParaRPr lang="en-US" sz="400"/>
          </a:p>
          <a:p>
            <a:pPr marL="574675" lvl="1" indent="-174625" eaLnBrk="0" hangingPunct="0"/>
            <a:r>
              <a:rPr lang="en-US" sz="2400"/>
              <a:t>Forges a direct link between inflation differentials and employment levels</a:t>
            </a:r>
          </a:p>
          <a:p>
            <a:pPr marL="287338" indent="-287338" eaLnBrk="0" hangingPunct="0">
              <a:buFont typeface="Times New Roman" pitchFamily="18" charset="0"/>
              <a:buNone/>
            </a:pPr>
            <a:endParaRPr lang="en-US" sz="400"/>
          </a:p>
          <a:p>
            <a:pPr marL="574675" lvl="1" indent="-174625" eaLnBrk="0" hangingPunct="0"/>
            <a:r>
              <a:rPr lang="en-US" sz="2400"/>
              <a:t>Can result in large adjustments</a:t>
            </a:r>
          </a:p>
          <a:p>
            <a:pPr marL="287338" indent="-287338" eaLnBrk="0" hangingPunct="0">
              <a:buFont typeface="Times New Roman" pitchFamily="18" charset="0"/>
              <a:buNone/>
            </a:pPr>
            <a:endParaRPr lang="en-US" sz="900"/>
          </a:p>
          <a:p>
            <a:pPr marL="287338" indent="-287338" eaLnBrk="0" hangingPunct="0"/>
            <a:r>
              <a:rPr lang="en-US" sz="2800">
                <a:solidFill>
                  <a:schemeClr val="accent2"/>
                </a:solidFill>
              </a:rPr>
              <a:t>Floating exchange rate systems</a:t>
            </a:r>
          </a:p>
          <a:p>
            <a:pPr marL="287338" indent="-287338" eaLnBrk="0" hangingPunct="0">
              <a:buFont typeface="Times New Roman" pitchFamily="18" charset="0"/>
              <a:buNone/>
            </a:pPr>
            <a:endParaRPr lang="en-US" sz="400"/>
          </a:p>
          <a:p>
            <a:pPr marL="574675" lvl="1" indent="-174625" eaLnBrk="0" hangingPunct="0"/>
            <a:r>
              <a:rPr lang="en-US" sz="2400"/>
              <a:t>Allows exchange rates to adjust for inflation differences </a:t>
            </a:r>
          </a:p>
          <a:p>
            <a:pPr marL="287338" indent="-287338" eaLnBrk="0" hangingPunct="0">
              <a:buFont typeface="Times New Roman" pitchFamily="18" charset="0"/>
              <a:buNone/>
            </a:pPr>
            <a:endParaRPr lang="en-US" sz="400"/>
          </a:p>
          <a:p>
            <a:pPr marL="574675" lvl="1" indent="-174625" eaLnBrk="0" hangingPunct="0"/>
            <a:r>
              <a:rPr lang="en-US" sz="2400"/>
              <a:t>Allows employment levels and wages to equalize through the exchange rate mechanism</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xfrm>
            <a:off x="304800" y="76200"/>
            <a:ext cx="8534400" cy="685800"/>
          </a:xfrm>
          <a:ln/>
        </p:spPr>
        <p:txBody>
          <a:bodyPr/>
          <a:lstStyle/>
          <a:p>
            <a:pPr eaLnBrk="0" hangingPunct="0"/>
            <a:r>
              <a:rPr lang="en-US"/>
              <a:t>Recent exchange rate arrangements</a:t>
            </a:r>
            <a:endParaRPr lang="en-US" sz="2800"/>
          </a:p>
        </p:txBody>
      </p:sp>
      <p:pic>
        <p:nvPicPr>
          <p:cNvPr id="30720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371600"/>
            <a:ext cx="8686800" cy="423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a:xfrm>
            <a:off x="685800" y="304800"/>
            <a:ext cx="7772400" cy="1066800"/>
          </a:xfrm>
          <a:ln/>
        </p:spPr>
        <p:txBody>
          <a:bodyPr/>
          <a:lstStyle/>
          <a:p>
            <a:pPr eaLnBrk="0" hangingPunct="0"/>
            <a:r>
              <a:rPr lang="en-US"/>
              <a:t>Where the art resides…</a:t>
            </a:r>
            <a:r>
              <a:rPr lang="en-US" sz="500"/>
              <a:t/>
            </a:r>
            <a:br>
              <a:rPr lang="en-US" sz="500"/>
            </a:br>
            <a:endParaRPr lang="en-US" sz="500"/>
          </a:p>
        </p:txBody>
      </p:sp>
      <p:sp>
        <p:nvSpPr>
          <p:cNvPr id="238595" name="Rectangle 3"/>
          <p:cNvSpPr>
            <a:spLocks noGrp="1" noChangeArrowheads="1"/>
          </p:cNvSpPr>
          <p:nvPr>
            <p:ph type="body" idx="1"/>
          </p:nvPr>
        </p:nvSpPr>
        <p:spPr>
          <a:xfrm>
            <a:off x="914400" y="2057400"/>
            <a:ext cx="7467600" cy="3714750"/>
          </a:xfrm>
          <a:noFill/>
          <a:ln/>
        </p:spPr>
        <p:txBody>
          <a:bodyPr/>
          <a:lstStyle/>
          <a:p>
            <a:pPr algn="ctr" eaLnBrk="0" hangingPunct="0">
              <a:buFont typeface="Wingdings" pitchFamily="2" charset="2"/>
              <a:buNone/>
            </a:pPr>
            <a:r>
              <a:rPr lang="en-US" b="1">
                <a:solidFill>
                  <a:srgbClr val="0537D1"/>
                </a:solidFill>
              </a:rPr>
              <a:t>The notes I handle no better</a:t>
            </a:r>
          </a:p>
          <a:p>
            <a:pPr algn="ctr" eaLnBrk="0" hangingPunct="0">
              <a:buFont typeface="Wingdings" pitchFamily="2" charset="2"/>
              <a:buNone/>
            </a:pPr>
            <a:r>
              <a:rPr lang="en-US" b="1">
                <a:solidFill>
                  <a:srgbClr val="0537D1"/>
                </a:solidFill>
              </a:rPr>
              <a:t>than many pianists,</a:t>
            </a:r>
          </a:p>
          <a:p>
            <a:pPr algn="ctr" eaLnBrk="0" hangingPunct="0">
              <a:buFont typeface="Wingdings" pitchFamily="2" charset="2"/>
              <a:buNone/>
            </a:pPr>
            <a:r>
              <a:rPr lang="en-US" b="1">
                <a:solidFill>
                  <a:srgbClr val="0537D1"/>
                </a:solidFill>
              </a:rPr>
              <a:t>but the pauses between the notes – </a:t>
            </a:r>
          </a:p>
          <a:p>
            <a:pPr algn="ctr" eaLnBrk="0" hangingPunct="0">
              <a:buFont typeface="Wingdings" pitchFamily="2" charset="2"/>
              <a:buNone/>
            </a:pPr>
            <a:r>
              <a:rPr lang="en-US" b="1">
                <a:solidFill>
                  <a:srgbClr val="0537D1"/>
                </a:solidFill>
              </a:rPr>
              <a:t>ah, that is where the art resides.</a:t>
            </a:r>
            <a:r>
              <a:rPr lang="en-US" sz="3600" b="1">
                <a:solidFill>
                  <a:srgbClr val="0537D1"/>
                </a:solidFill>
              </a:rPr>
              <a:t> </a:t>
            </a:r>
            <a:br>
              <a:rPr lang="en-US" sz="3600" b="1">
                <a:solidFill>
                  <a:srgbClr val="0537D1"/>
                </a:solidFill>
              </a:rPr>
            </a:br>
            <a:endParaRPr lang="en-US" sz="2800">
              <a:solidFill>
                <a:srgbClr val="0537D1"/>
              </a:solidFill>
            </a:endParaRPr>
          </a:p>
          <a:p>
            <a:pPr algn="ctr" eaLnBrk="0" hangingPunct="0">
              <a:buFont typeface="Wingdings" pitchFamily="2" charset="2"/>
              <a:buNone/>
            </a:pPr>
            <a:r>
              <a:rPr lang="en-US" b="1">
                <a:solidFill>
                  <a:srgbClr val="0537D1"/>
                </a:solidFill>
              </a:rPr>
              <a:t>Arthur Schnabel</a:t>
            </a:r>
            <a:endParaRPr lang="en-US" b="1">
              <a:solidFill>
                <a:srgbClr val="06FA0B"/>
              </a:solidFill>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152400" y="228600"/>
            <a:ext cx="8763000" cy="685800"/>
          </a:xfrm>
          <a:ln/>
        </p:spPr>
        <p:txBody>
          <a:bodyPr/>
          <a:lstStyle/>
          <a:p>
            <a:pPr eaLnBrk="0" hangingPunct="0"/>
            <a:r>
              <a:rPr lang="en-US"/>
              <a:t>The international monetary system</a:t>
            </a:r>
          </a:p>
        </p:txBody>
      </p:sp>
      <p:sp>
        <p:nvSpPr>
          <p:cNvPr id="309251" name="Rectangle 3"/>
          <p:cNvSpPr>
            <a:spLocks noGrp="1" noChangeArrowheads="1"/>
          </p:cNvSpPr>
          <p:nvPr>
            <p:ph type="body" idx="1"/>
          </p:nvPr>
        </p:nvSpPr>
        <p:spPr>
          <a:xfrm>
            <a:off x="685800" y="1143000"/>
            <a:ext cx="8001000" cy="5181600"/>
          </a:xfrm>
          <a:noFill/>
          <a:ln/>
        </p:spPr>
        <p:txBody>
          <a:bodyPr/>
          <a:lstStyle/>
          <a:p>
            <a:pPr marL="0" indent="0" eaLnBrk="0" hangingPunct="0">
              <a:buFont typeface="Wingdings" pitchFamily="2" charset="2"/>
              <a:buNone/>
              <a:tabLst>
                <a:tab pos="968375" algn="l"/>
              </a:tabLst>
            </a:pPr>
            <a:r>
              <a:rPr lang="en-US" sz="2800">
                <a:solidFill>
                  <a:schemeClr val="bg2"/>
                </a:solidFill>
              </a:rPr>
              <a:t>1946	The Bretton Woods Conference</a:t>
            </a:r>
          </a:p>
          <a:p>
            <a:pPr marL="1201738" lvl="1" indent="-212725" eaLnBrk="0" hangingPunct="0">
              <a:buFontTx/>
              <a:buChar char="-"/>
              <a:tabLst>
                <a:tab pos="968375" algn="l"/>
              </a:tabLst>
            </a:pPr>
            <a:r>
              <a:rPr lang="en-US" sz="2400"/>
              <a:t>US dollar convertible into gold at $35/oz; other currencies are pegged to the dollar</a:t>
            </a:r>
          </a:p>
          <a:p>
            <a:pPr marL="1201738" lvl="1" indent="-212725" eaLnBrk="0" hangingPunct="0">
              <a:buFontTx/>
              <a:buChar char="-"/>
              <a:tabLst>
                <a:tab pos="968375" algn="l"/>
              </a:tabLst>
            </a:pPr>
            <a:r>
              <a:rPr lang="en-US" sz="2400"/>
              <a:t>Created the IMF and the World Bank</a:t>
            </a:r>
          </a:p>
          <a:p>
            <a:pPr marL="0" indent="0" eaLnBrk="0" hangingPunct="0">
              <a:buFont typeface="Wingdings" pitchFamily="2" charset="2"/>
              <a:buNone/>
              <a:tabLst>
                <a:tab pos="968375" algn="l"/>
              </a:tabLst>
            </a:pPr>
            <a:endParaRPr lang="en-US" sz="400"/>
          </a:p>
          <a:p>
            <a:pPr marL="0" indent="0" eaLnBrk="0" hangingPunct="0">
              <a:buFont typeface="Wingdings" pitchFamily="2" charset="2"/>
              <a:buNone/>
              <a:tabLst>
                <a:tab pos="968375" algn="l"/>
              </a:tabLst>
            </a:pPr>
            <a:r>
              <a:rPr lang="en-US" sz="2800">
                <a:solidFill>
                  <a:schemeClr val="hlink"/>
                </a:solidFill>
              </a:rPr>
              <a:t>1971	Collapse of Bretton Woods</a:t>
            </a:r>
          </a:p>
          <a:p>
            <a:pPr marL="0" indent="0" eaLnBrk="0" hangingPunct="0">
              <a:buFont typeface="Wingdings" pitchFamily="2" charset="2"/>
              <a:buNone/>
              <a:tabLst>
                <a:tab pos="968375" algn="l"/>
              </a:tabLst>
            </a:pPr>
            <a:endParaRPr lang="en-US" sz="400"/>
          </a:p>
          <a:p>
            <a:pPr marL="0" indent="0" eaLnBrk="0" hangingPunct="0">
              <a:buFont typeface="Wingdings" pitchFamily="2" charset="2"/>
              <a:buNone/>
              <a:tabLst>
                <a:tab pos="968375" algn="l"/>
              </a:tabLst>
            </a:pPr>
            <a:r>
              <a:rPr lang="en-US" sz="2800">
                <a:solidFill>
                  <a:schemeClr val="bg2"/>
                </a:solidFill>
              </a:rPr>
              <a:t>1979	European Monetary System created</a:t>
            </a:r>
          </a:p>
          <a:p>
            <a:pPr marL="0" indent="0" eaLnBrk="0" hangingPunct="0">
              <a:buFont typeface="Wingdings" pitchFamily="2" charset="2"/>
              <a:buNone/>
              <a:tabLst>
                <a:tab pos="968375" algn="l"/>
              </a:tabLst>
            </a:pPr>
            <a:endParaRPr lang="en-US" sz="400"/>
          </a:p>
          <a:p>
            <a:pPr marL="0" indent="0" eaLnBrk="0" hangingPunct="0">
              <a:buFont typeface="Wingdings" pitchFamily="2" charset="2"/>
              <a:buNone/>
              <a:tabLst>
                <a:tab pos="968375" algn="l"/>
              </a:tabLst>
            </a:pPr>
            <a:r>
              <a:rPr lang="en-US" sz="2800">
                <a:solidFill>
                  <a:schemeClr val="bg2"/>
                </a:solidFill>
              </a:rPr>
              <a:t>1991	The Treaty of Maastricht</a:t>
            </a:r>
          </a:p>
          <a:p>
            <a:pPr marL="0" indent="0" eaLnBrk="0" hangingPunct="0">
              <a:buFont typeface="Wingdings" pitchFamily="2" charset="2"/>
              <a:buNone/>
              <a:tabLst>
                <a:tab pos="968375" algn="l"/>
              </a:tabLst>
            </a:pPr>
            <a:endParaRPr lang="en-US" sz="400"/>
          </a:p>
          <a:p>
            <a:pPr marL="0" indent="0" eaLnBrk="0" hangingPunct="0">
              <a:buFont typeface="Wingdings" pitchFamily="2" charset="2"/>
              <a:buNone/>
              <a:tabLst>
                <a:tab pos="968375" algn="l"/>
              </a:tabLst>
            </a:pPr>
            <a:r>
              <a:rPr lang="en-US" sz="2800">
                <a:solidFill>
                  <a:schemeClr val="bg2"/>
                </a:solidFill>
              </a:rPr>
              <a:t>1999	Introduction of the euro (€)</a:t>
            </a:r>
          </a:p>
          <a:p>
            <a:pPr marL="1201738" lvl="1" indent="-212725" eaLnBrk="0" hangingPunct="0">
              <a:buFontTx/>
              <a:buChar char="-"/>
              <a:tabLst>
                <a:tab pos="968375" algn="l"/>
              </a:tabLst>
            </a:pPr>
            <a:r>
              <a:rPr lang="en-US" sz="2400"/>
              <a:t>Emu-zone currencies pegged</a:t>
            </a:r>
          </a:p>
          <a:p>
            <a:pPr marL="1201738" lvl="1" indent="-212725" eaLnBrk="0" hangingPunct="0">
              <a:buFontTx/>
              <a:buChar char="-"/>
              <a:tabLst>
                <a:tab pos="968375" algn="l"/>
              </a:tabLst>
            </a:pPr>
            <a:r>
              <a:rPr lang="en-US" sz="2400"/>
              <a:t>European bonds converted</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685800" y="457200"/>
            <a:ext cx="7772400" cy="685800"/>
          </a:xfrm>
          <a:ln/>
        </p:spPr>
        <p:txBody>
          <a:bodyPr/>
          <a:lstStyle/>
          <a:p>
            <a:pPr eaLnBrk="0" hangingPunct="0"/>
            <a:r>
              <a:rPr lang="en-US"/>
              <a:t>Currency crises</a:t>
            </a:r>
          </a:p>
        </p:txBody>
      </p:sp>
      <p:sp>
        <p:nvSpPr>
          <p:cNvPr id="157699" name="Rectangle 3"/>
          <p:cNvSpPr>
            <a:spLocks noGrp="1" noChangeArrowheads="1"/>
          </p:cNvSpPr>
          <p:nvPr>
            <p:ph type="body" idx="1"/>
          </p:nvPr>
        </p:nvSpPr>
        <p:spPr>
          <a:xfrm>
            <a:off x="838200" y="1295400"/>
            <a:ext cx="7696200" cy="5181600"/>
          </a:xfrm>
          <a:noFill/>
          <a:ln/>
        </p:spPr>
        <p:txBody>
          <a:bodyPr/>
          <a:lstStyle/>
          <a:p>
            <a:pPr marL="287338" indent="-287338" eaLnBrk="0" hangingPunct="0">
              <a:tabLst>
                <a:tab pos="1370013" algn="l"/>
              </a:tabLst>
            </a:pPr>
            <a:r>
              <a:rPr lang="en-US" sz="2400" dirty="0">
                <a:solidFill>
                  <a:srgbClr val="0537D1"/>
                </a:solidFill>
              </a:rPr>
              <a:t>Currency crises</a:t>
            </a:r>
            <a:r>
              <a:rPr lang="en-US" sz="2400" dirty="0"/>
              <a:t> during the 1990s</a:t>
            </a:r>
          </a:p>
          <a:p>
            <a:pPr marL="627063" lvl="1" indent="-225425" eaLnBrk="0" hangingPunct="0">
              <a:tabLst>
                <a:tab pos="1370013" algn="l"/>
              </a:tabLst>
            </a:pPr>
            <a:r>
              <a:rPr lang="en-US" sz="2200" dirty="0"/>
              <a:t>Mexican peso crisis of 1995</a:t>
            </a:r>
          </a:p>
          <a:p>
            <a:pPr marL="627063" lvl="1" indent="-225425" eaLnBrk="0" hangingPunct="0">
              <a:tabLst>
                <a:tab pos="1370013" algn="l"/>
              </a:tabLst>
            </a:pPr>
            <a:r>
              <a:rPr lang="en-US" sz="2200" dirty="0"/>
              <a:t>Asian contagion of 1997</a:t>
            </a:r>
          </a:p>
          <a:p>
            <a:pPr marL="627063" lvl="1" indent="-225425" eaLnBrk="0" hangingPunct="0">
              <a:tabLst>
                <a:tab pos="1370013" algn="l"/>
              </a:tabLst>
            </a:pPr>
            <a:r>
              <a:rPr lang="en-US" sz="2200" dirty="0"/>
              <a:t>Russian ruble crisis in 1998</a:t>
            </a:r>
          </a:p>
          <a:p>
            <a:pPr marL="627063" lvl="1" indent="-225425" eaLnBrk="0" hangingPunct="0">
              <a:tabLst>
                <a:tab pos="1370013" algn="l"/>
              </a:tabLst>
            </a:pPr>
            <a:r>
              <a:rPr lang="en-US" sz="2200" dirty="0"/>
              <a:t>Argentinian peso crisis of 1998</a:t>
            </a:r>
          </a:p>
          <a:p>
            <a:pPr marL="287338" indent="-287338" eaLnBrk="0" hangingPunct="0">
              <a:buFont typeface="Wingdings" pitchFamily="2" charset="2"/>
              <a:buNone/>
              <a:tabLst>
                <a:tab pos="1370013" algn="l"/>
              </a:tabLst>
            </a:pPr>
            <a:endParaRPr lang="en-US" sz="800" dirty="0"/>
          </a:p>
          <a:p>
            <a:pPr marL="287338" indent="-287338" eaLnBrk="0" hangingPunct="0">
              <a:tabLst>
                <a:tab pos="1370013" algn="l"/>
              </a:tabLst>
            </a:pPr>
            <a:r>
              <a:rPr lang="en-US" sz="2400" dirty="0"/>
              <a:t>In each crisis, </a:t>
            </a:r>
            <a:r>
              <a:rPr lang="en-US" sz="2400" dirty="0">
                <a:solidFill>
                  <a:srgbClr val="0537D1"/>
                </a:solidFill>
              </a:rPr>
              <a:t>contributing factors</a:t>
            </a:r>
            <a:r>
              <a:rPr lang="en-US" sz="2400" dirty="0"/>
              <a:t> included:</a:t>
            </a:r>
          </a:p>
          <a:p>
            <a:pPr marL="627063" lvl="1" indent="-225425" eaLnBrk="0" hangingPunct="0">
              <a:tabLst>
                <a:tab pos="1370013" algn="l"/>
              </a:tabLst>
            </a:pPr>
            <a:r>
              <a:rPr lang="en-US" sz="2200" dirty="0"/>
              <a:t>A fixed or pegged exchange rate system that overvalued the local currency</a:t>
            </a:r>
          </a:p>
          <a:p>
            <a:pPr marL="627063" lvl="1" indent="-225425" eaLnBrk="0" hangingPunct="0">
              <a:tabLst>
                <a:tab pos="1370013" algn="l"/>
              </a:tabLst>
            </a:pPr>
            <a:r>
              <a:rPr lang="en-US" sz="2200" dirty="0"/>
              <a:t>A large amount of foreign currency </a:t>
            </a:r>
            <a:r>
              <a:rPr lang="en-US" sz="2200" dirty="0" smtClean="0"/>
              <a:t>debt</a:t>
            </a:r>
          </a:p>
          <a:p>
            <a:pPr marL="58738" indent="0" eaLnBrk="0" hangingPunct="0">
              <a:buNone/>
              <a:tabLst>
                <a:tab pos="1370013" algn="l"/>
              </a:tabLst>
            </a:pPr>
            <a:endParaRPr lang="en-US" sz="800" dirty="0"/>
          </a:p>
          <a:p>
            <a:pPr marL="401638" indent="-342900" eaLnBrk="0" hangingPunct="0">
              <a:tabLst>
                <a:tab pos="1370013" algn="l"/>
              </a:tabLst>
            </a:pPr>
            <a:r>
              <a:rPr lang="en-US" sz="2400" dirty="0" smtClean="0"/>
              <a:t>Global crisis of 2008 </a:t>
            </a:r>
          </a:p>
          <a:p>
            <a:pPr marL="627063" lvl="1" indent="-225425" eaLnBrk="0" hangingPunct="0">
              <a:tabLst>
                <a:tab pos="1370013" algn="l"/>
              </a:tabLst>
            </a:pPr>
            <a:r>
              <a:rPr lang="en-US" sz="2200" dirty="0" smtClean="0"/>
              <a:t>FX rate volatility increased, but only a few currencies suffered long-lasting effects</a:t>
            </a:r>
            <a:endParaRPr lang="en-US" sz="2200"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97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838200"/>
            <a:ext cx="8382000" cy="549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9747" name="Rectangle 3"/>
          <p:cNvSpPr>
            <a:spLocks noGrp="1" noChangeArrowheads="1"/>
          </p:cNvSpPr>
          <p:nvPr>
            <p:ph type="title"/>
          </p:nvPr>
        </p:nvSpPr>
        <p:spPr>
          <a:xfrm>
            <a:off x="685800" y="228600"/>
            <a:ext cx="7772400" cy="685800"/>
          </a:xfrm>
          <a:ln/>
        </p:spPr>
        <p:txBody>
          <a:bodyPr/>
          <a:lstStyle/>
          <a:p>
            <a:pPr eaLnBrk="0" hangingPunct="0"/>
            <a:r>
              <a:rPr lang="en-US"/>
              <a:t>Mexican peso crisis</a:t>
            </a:r>
          </a:p>
        </p:txBody>
      </p:sp>
      <p:sp>
        <p:nvSpPr>
          <p:cNvPr id="159748" name="Rectangle 4"/>
          <p:cNvSpPr>
            <a:spLocks noChangeArrowheads="1"/>
          </p:cNvSpPr>
          <p:nvPr/>
        </p:nvSpPr>
        <p:spPr bwMode="auto">
          <a:xfrm>
            <a:off x="2667000" y="2193925"/>
            <a:ext cx="3048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sz="1600">
                <a:solidFill>
                  <a:srgbClr val="0537D1"/>
                </a:solidFill>
                <a:latin typeface="Arial Rounded MT Bold" pitchFamily="34" charset="0"/>
              </a:rPr>
              <a:t>Mexican stock market value</a:t>
            </a:r>
          </a:p>
          <a:p>
            <a:pPr eaLnBrk="0" hangingPunct="0"/>
            <a:r>
              <a:rPr lang="en-US" sz="1600">
                <a:solidFill>
                  <a:srgbClr val="0537D1"/>
                </a:solidFill>
                <a:latin typeface="Arial Rounded MT Bold" pitchFamily="34" charset="0"/>
              </a:rPr>
              <a:t>(Dec 1993 = 1.00; in pesos)</a:t>
            </a:r>
          </a:p>
        </p:txBody>
      </p:sp>
      <p:sp>
        <p:nvSpPr>
          <p:cNvPr id="159749" name="Rectangle 5"/>
          <p:cNvSpPr>
            <a:spLocks noChangeArrowheads="1"/>
          </p:cNvSpPr>
          <p:nvPr/>
        </p:nvSpPr>
        <p:spPr bwMode="auto">
          <a:xfrm>
            <a:off x="5638800" y="4829175"/>
            <a:ext cx="2057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sz="1600">
                <a:solidFill>
                  <a:schemeClr val="tx1"/>
                </a:solidFill>
                <a:latin typeface="Arial Rounded MT Bold" pitchFamily="34" charset="0"/>
              </a:rPr>
              <a:t>Mexican peso</a:t>
            </a:r>
          </a:p>
          <a:p>
            <a:pPr eaLnBrk="0" hangingPunct="0"/>
            <a:r>
              <a:rPr lang="en-US" sz="1600">
                <a:solidFill>
                  <a:schemeClr val="tx1"/>
                </a:solidFill>
                <a:latin typeface="Arial Rounded MT Bold" pitchFamily="34" charset="0"/>
              </a:rPr>
              <a:t>($/peso)</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17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746125"/>
            <a:ext cx="8153400"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1795" name="Rectangle 3"/>
          <p:cNvSpPr>
            <a:spLocks noGrp="1" noChangeArrowheads="1"/>
          </p:cNvSpPr>
          <p:nvPr>
            <p:ph type="title"/>
          </p:nvPr>
        </p:nvSpPr>
        <p:spPr>
          <a:xfrm>
            <a:off x="685800" y="228600"/>
            <a:ext cx="7772400" cy="990600"/>
          </a:xfrm>
          <a:ln/>
        </p:spPr>
        <p:txBody>
          <a:bodyPr/>
          <a:lstStyle/>
          <a:p>
            <a:pPr eaLnBrk="0" hangingPunct="0"/>
            <a:r>
              <a:rPr lang="en-US"/>
              <a:t>The Asian contagion</a:t>
            </a:r>
            <a:r>
              <a:rPr lang="en-US" sz="2800"/>
              <a:t/>
            </a:r>
            <a:br>
              <a:rPr lang="en-US" sz="2800"/>
            </a:br>
            <a:r>
              <a:rPr lang="en-US" sz="2800"/>
              <a:t>(Dec 1996 = 1.00)</a:t>
            </a:r>
          </a:p>
        </p:txBody>
      </p:sp>
      <p:sp>
        <p:nvSpPr>
          <p:cNvPr id="161796" name="Rectangle 4"/>
          <p:cNvSpPr>
            <a:spLocks noChangeArrowheads="1"/>
          </p:cNvSpPr>
          <p:nvPr/>
        </p:nvSpPr>
        <p:spPr bwMode="auto">
          <a:xfrm>
            <a:off x="7391400" y="274320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sz="1600">
                <a:solidFill>
                  <a:schemeClr val="tx1"/>
                </a:solidFill>
                <a:latin typeface="Arial Rounded MT Bold" pitchFamily="34" charset="0"/>
              </a:rPr>
              <a:t>Thai bhat</a:t>
            </a:r>
          </a:p>
        </p:txBody>
      </p:sp>
      <p:sp>
        <p:nvSpPr>
          <p:cNvPr id="161797" name="Rectangle 5"/>
          <p:cNvSpPr>
            <a:spLocks noChangeArrowheads="1"/>
          </p:cNvSpPr>
          <p:nvPr/>
        </p:nvSpPr>
        <p:spPr bwMode="auto">
          <a:xfrm>
            <a:off x="7391400" y="3429000"/>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sz="1600">
                <a:solidFill>
                  <a:schemeClr val="accent2"/>
                </a:solidFill>
                <a:latin typeface="Arial Rounded MT Bold" pitchFamily="34" charset="0"/>
              </a:rPr>
              <a:t>Korean won</a:t>
            </a:r>
          </a:p>
        </p:txBody>
      </p:sp>
      <p:sp>
        <p:nvSpPr>
          <p:cNvPr id="161798" name="Rectangle 6"/>
          <p:cNvSpPr>
            <a:spLocks noChangeArrowheads="1"/>
          </p:cNvSpPr>
          <p:nvPr/>
        </p:nvSpPr>
        <p:spPr bwMode="auto">
          <a:xfrm>
            <a:off x="5486400" y="4114800"/>
            <a:ext cx="1295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sz="1600">
                <a:solidFill>
                  <a:srgbClr val="0537D1"/>
                </a:solidFill>
                <a:latin typeface="Arial Rounded MT Bold" pitchFamily="34" charset="0"/>
              </a:rPr>
              <a:t>Indonesian rupiah</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4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268413"/>
            <a:ext cx="7620000" cy="520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843" name="Rectangle 3"/>
          <p:cNvSpPr>
            <a:spLocks noChangeArrowheads="1"/>
          </p:cNvSpPr>
          <p:nvPr/>
        </p:nvSpPr>
        <p:spPr bwMode="auto">
          <a:xfrm>
            <a:off x="5486400" y="480060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sz="1600">
                <a:solidFill>
                  <a:schemeClr val="accent2"/>
                </a:solidFill>
                <a:latin typeface="Arial Rounded MT Bold" pitchFamily="34" charset="0"/>
              </a:rPr>
              <a:t>Thailand</a:t>
            </a:r>
          </a:p>
        </p:txBody>
      </p:sp>
      <p:sp>
        <p:nvSpPr>
          <p:cNvPr id="163844" name="Rectangle 4"/>
          <p:cNvSpPr>
            <a:spLocks noChangeArrowheads="1"/>
          </p:cNvSpPr>
          <p:nvPr/>
        </p:nvSpPr>
        <p:spPr bwMode="auto">
          <a:xfrm>
            <a:off x="6858000" y="167640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sz="1600">
                <a:solidFill>
                  <a:schemeClr val="tx1"/>
                </a:solidFill>
                <a:latin typeface="Arial Rounded MT Bold" pitchFamily="34" charset="0"/>
              </a:rPr>
              <a:t>Korea</a:t>
            </a:r>
          </a:p>
        </p:txBody>
      </p:sp>
      <p:sp>
        <p:nvSpPr>
          <p:cNvPr id="163845" name="Rectangle 5"/>
          <p:cNvSpPr>
            <a:spLocks noChangeArrowheads="1"/>
          </p:cNvSpPr>
          <p:nvPr/>
        </p:nvSpPr>
        <p:spPr bwMode="auto">
          <a:xfrm>
            <a:off x="7010400" y="4114800"/>
            <a:ext cx="1295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sz="1600">
                <a:solidFill>
                  <a:schemeClr val="bg2"/>
                </a:solidFill>
                <a:latin typeface="Arial Rounded MT Bold" pitchFamily="34" charset="0"/>
              </a:rPr>
              <a:t>Indonesia</a:t>
            </a:r>
          </a:p>
        </p:txBody>
      </p:sp>
      <p:sp>
        <p:nvSpPr>
          <p:cNvPr id="163846" name="Rectangle 6"/>
          <p:cNvSpPr>
            <a:spLocks noGrp="1" noChangeArrowheads="1"/>
          </p:cNvSpPr>
          <p:nvPr>
            <p:ph type="title"/>
          </p:nvPr>
        </p:nvSpPr>
        <p:spPr>
          <a:xfrm>
            <a:off x="685800" y="228600"/>
            <a:ext cx="7772400" cy="990600"/>
          </a:xfrm>
          <a:ln/>
        </p:spPr>
        <p:txBody>
          <a:bodyPr/>
          <a:lstStyle/>
          <a:p>
            <a:pPr eaLnBrk="0" hangingPunct="0"/>
            <a:r>
              <a:rPr lang="en-US"/>
              <a:t>The Asian contagion</a:t>
            </a:r>
            <a:r>
              <a:rPr lang="en-US" sz="2800"/>
              <a:t/>
            </a:r>
            <a:br>
              <a:rPr lang="en-US" sz="2800"/>
            </a:br>
            <a:r>
              <a:rPr lang="en-US" sz="2800"/>
              <a:t>(Dec 1996 = 1.00; in local currency)</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589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1249363"/>
            <a:ext cx="7848600" cy="515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5891" name="Rectangle 3"/>
          <p:cNvSpPr>
            <a:spLocks noGrp="1" noChangeArrowheads="1"/>
          </p:cNvSpPr>
          <p:nvPr>
            <p:ph type="title"/>
          </p:nvPr>
        </p:nvSpPr>
        <p:spPr>
          <a:xfrm>
            <a:off x="685800" y="228600"/>
            <a:ext cx="7772400" cy="990600"/>
          </a:xfrm>
          <a:ln/>
        </p:spPr>
        <p:txBody>
          <a:bodyPr/>
          <a:lstStyle/>
          <a:p>
            <a:pPr eaLnBrk="0" hangingPunct="0"/>
            <a:r>
              <a:rPr lang="en-US"/>
              <a:t>Russia’s currency crisis</a:t>
            </a:r>
            <a:endParaRPr lang="en-US" sz="2800"/>
          </a:p>
        </p:txBody>
      </p:sp>
      <p:sp>
        <p:nvSpPr>
          <p:cNvPr id="165892" name="Rectangle 4"/>
          <p:cNvSpPr>
            <a:spLocks noChangeArrowheads="1"/>
          </p:cNvSpPr>
          <p:nvPr/>
        </p:nvSpPr>
        <p:spPr bwMode="auto">
          <a:xfrm>
            <a:off x="2819400" y="1676400"/>
            <a:ext cx="2895600"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eaLnBrk="0" hangingPunct="0"/>
            <a:r>
              <a:rPr lang="en-US" sz="1600">
                <a:solidFill>
                  <a:schemeClr val="accent2"/>
                </a:solidFill>
                <a:latin typeface="Arial Rounded MT Bold" pitchFamily="34" charset="0"/>
              </a:rPr>
              <a:t>Russia’s stock market value</a:t>
            </a:r>
          </a:p>
          <a:p>
            <a:pPr eaLnBrk="0" hangingPunct="0"/>
            <a:r>
              <a:rPr lang="en-US" sz="1600">
                <a:solidFill>
                  <a:schemeClr val="accent2"/>
                </a:solidFill>
                <a:latin typeface="Arial Rounded MT Bold" pitchFamily="34" charset="0"/>
              </a:rPr>
              <a:t>(Dec 1995 = 1.0; in rubles)</a:t>
            </a:r>
          </a:p>
        </p:txBody>
      </p:sp>
      <p:sp>
        <p:nvSpPr>
          <p:cNvPr id="165893" name="Rectangle 5"/>
          <p:cNvSpPr>
            <a:spLocks noChangeArrowheads="1"/>
          </p:cNvSpPr>
          <p:nvPr/>
        </p:nvSpPr>
        <p:spPr bwMode="auto">
          <a:xfrm>
            <a:off x="5372100" y="5257800"/>
            <a:ext cx="27813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eaLnBrk="0" hangingPunct="0"/>
            <a:r>
              <a:rPr lang="en-US" sz="1600">
                <a:solidFill>
                  <a:schemeClr val="tx1"/>
                </a:solidFill>
                <a:latin typeface="Arial Rounded MT Bold" pitchFamily="34" charset="0"/>
              </a:rPr>
              <a:t>Currency value: $/ruble</a:t>
            </a:r>
          </a:p>
          <a:p>
            <a:pPr eaLnBrk="0" hangingPunct="0"/>
            <a:r>
              <a:rPr lang="en-US" sz="1600">
                <a:solidFill>
                  <a:schemeClr val="tx1"/>
                </a:solidFill>
                <a:latin typeface="Arial Rounded MT Bold" pitchFamily="34" charset="0"/>
              </a:rPr>
              <a:t>(Dec 1995 = 1.0)</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9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1031875"/>
            <a:ext cx="7924800" cy="542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7939" name="Rectangle 3"/>
          <p:cNvSpPr>
            <a:spLocks noChangeArrowheads="1"/>
          </p:cNvSpPr>
          <p:nvPr/>
        </p:nvSpPr>
        <p:spPr bwMode="auto">
          <a:xfrm>
            <a:off x="1524000" y="1524000"/>
            <a:ext cx="3200400"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eaLnBrk="0" hangingPunct="0"/>
            <a:r>
              <a:rPr lang="en-US" sz="1600">
                <a:solidFill>
                  <a:srgbClr val="0000FF"/>
                </a:solidFill>
                <a:latin typeface="Arial Rounded MT Bold" pitchFamily="34" charset="0"/>
              </a:rPr>
              <a:t>Argentina’s stock market value</a:t>
            </a:r>
          </a:p>
          <a:p>
            <a:pPr eaLnBrk="0" hangingPunct="0"/>
            <a:r>
              <a:rPr lang="en-US" sz="1600">
                <a:solidFill>
                  <a:srgbClr val="0000FF"/>
                </a:solidFill>
                <a:latin typeface="Arial Rounded MT Bold" pitchFamily="34" charset="0"/>
              </a:rPr>
              <a:t>(Dec 1998 = 1.0; in rubles)</a:t>
            </a:r>
          </a:p>
        </p:txBody>
      </p:sp>
      <p:sp>
        <p:nvSpPr>
          <p:cNvPr id="167940" name="Rectangle 4"/>
          <p:cNvSpPr>
            <a:spLocks noChangeArrowheads="1"/>
          </p:cNvSpPr>
          <p:nvPr/>
        </p:nvSpPr>
        <p:spPr bwMode="auto">
          <a:xfrm>
            <a:off x="4191000" y="5257800"/>
            <a:ext cx="27813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eaLnBrk="0" hangingPunct="0"/>
            <a:r>
              <a:rPr lang="en-US" sz="1600">
                <a:solidFill>
                  <a:schemeClr val="tx1"/>
                </a:solidFill>
                <a:latin typeface="Arial Rounded MT Bold" pitchFamily="34" charset="0"/>
              </a:rPr>
              <a:t>Currency value: $/peso</a:t>
            </a:r>
          </a:p>
          <a:p>
            <a:pPr eaLnBrk="0" hangingPunct="0"/>
            <a:r>
              <a:rPr lang="en-US" sz="1600">
                <a:solidFill>
                  <a:schemeClr val="tx1"/>
                </a:solidFill>
                <a:latin typeface="Arial Rounded MT Bold" pitchFamily="34" charset="0"/>
              </a:rPr>
              <a:t>(Dec 1998 = 1.0)</a:t>
            </a:r>
          </a:p>
        </p:txBody>
      </p:sp>
      <p:sp>
        <p:nvSpPr>
          <p:cNvPr id="167941" name="Rectangle 5"/>
          <p:cNvSpPr>
            <a:spLocks noGrp="1" noChangeArrowheads="1"/>
          </p:cNvSpPr>
          <p:nvPr>
            <p:ph type="title"/>
          </p:nvPr>
        </p:nvSpPr>
        <p:spPr>
          <a:xfrm>
            <a:off x="685800" y="228600"/>
            <a:ext cx="7772400" cy="990600"/>
          </a:xfrm>
          <a:ln/>
        </p:spPr>
        <p:txBody>
          <a:bodyPr/>
          <a:lstStyle/>
          <a:p>
            <a:pPr eaLnBrk="0" hangingPunct="0"/>
            <a:r>
              <a:rPr lang="en-US"/>
              <a:t>Argentina’s currency crisis</a:t>
            </a:r>
            <a:endParaRPr lang="en-US" sz="280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85800" y="304800"/>
            <a:ext cx="7772400" cy="685800"/>
          </a:xfrm>
          <a:ln/>
        </p:spPr>
        <p:txBody>
          <a:bodyPr/>
          <a:lstStyle/>
          <a:p>
            <a:pPr eaLnBrk="0" hangingPunct="0"/>
            <a:r>
              <a:rPr lang="en-US"/>
              <a:t>The debate over IMF lending</a:t>
            </a:r>
          </a:p>
        </p:txBody>
      </p:sp>
      <p:sp>
        <p:nvSpPr>
          <p:cNvPr id="169987" name="Rectangle 3"/>
          <p:cNvSpPr>
            <a:spLocks noGrp="1" noChangeArrowheads="1"/>
          </p:cNvSpPr>
          <p:nvPr>
            <p:ph type="body" idx="1"/>
          </p:nvPr>
        </p:nvSpPr>
        <p:spPr>
          <a:xfrm>
            <a:off x="838200" y="1295400"/>
            <a:ext cx="7848600" cy="4876800"/>
          </a:xfrm>
          <a:noFill/>
          <a:ln/>
        </p:spPr>
        <p:txBody>
          <a:bodyPr/>
          <a:lstStyle/>
          <a:p>
            <a:pPr marL="287338" indent="-287338" eaLnBrk="0" hangingPunct="0">
              <a:tabLst>
                <a:tab pos="1370013" algn="l"/>
              </a:tabLst>
            </a:pPr>
            <a:r>
              <a:rPr lang="en-US" sz="2800">
                <a:solidFill>
                  <a:schemeClr val="accent2"/>
                </a:solidFill>
              </a:rPr>
              <a:t>Proponents of IMF lending policies believe</a:t>
            </a:r>
          </a:p>
          <a:p>
            <a:pPr marL="627063" lvl="1" indent="-225425" eaLnBrk="0" hangingPunct="0">
              <a:tabLst>
                <a:tab pos="1370013" algn="l"/>
              </a:tabLst>
            </a:pPr>
            <a:r>
              <a:rPr lang="en-US" sz="2400"/>
              <a:t>Short term loans help countries overcome temporary crises</a:t>
            </a:r>
          </a:p>
          <a:p>
            <a:pPr marL="287338" indent="-287338" eaLnBrk="0" hangingPunct="0">
              <a:buFont typeface="Wingdings" pitchFamily="2" charset="2"/>
              <a:buNone/>
              <a:tabLst>
                <a:tab pos="1370013" algn="l"/>
              </a:tabLst>
            </a:pPr>
            <a:endParaRPr lang="en-US" sz="800"/>
          </a:p>
          <a:p>
            <a:pPr marL="287338" indent="-287338" eaLnBrk="0" hangingPunct="0">
              <a:tabLst>
                <a:tab pos="1370013" algn="l"/>
              </a:tabLst>
            </a:pPr>
            <a:r>
              <a:rPr lang="en-US" sz="2800">
                <a:solidFill>
                  <a:schemeClr val="accent2"/>
                </a:solidFill>
              </a:rPr>
              <a:t>Critics of IMF lending believe</a:t>
            </a:r>
          </a:p>
          <a:p>
            <a:pPr marL="627063" lvl="1" indent="-225425" eaLnBrk="0" hangingPunct="0">
              <a:tabLst>
                <a:tab pos="1370013" algn="l"/>
              </a:tabLst>
            </a:pPr>
            <a:r>
              <a:rPr lang="en-US" sz="2400"/>
              <a:t>Belt-tightening is counterproductive</a:t>
            </a:r>
          </a:p>
          <a:p>
            <a:pPr marL="627063" lvl="1" indent="-225425" eaLnBrk="0" hangingPunct="0">
              <a:tabLst>
                <a:tab pos="1370013" algn="l"/>
              </a:tabLst>
            </a:pPr>
            <a:r>
              <a:rPr lang="en-US" sz="2400"/>
              <a:t>Capital market liberalizations increase risks</a:t>
            </a:r>
          </a:p>
          <a:p>
            <a:pPr marL="627063" lvl="1" indent="-225425" eaLnBrk="0" hangingPunct="0">
              <a:tabLst>
                <a:tab pos="1370013" algn="l"/>
              </a:tabLst>
            </a:pPr>
            <a:r>
              <a:rPr lang="en-US" sz="2400"/>
              <a:t>Loans are often spent supporting unsustainable exchange rates</a:t>
            </a:r>
          </a:p>
          <a:p>
            <a:pPr marL="627063" lvl="1" indent="-225425" eaLnBrk="0" hangingPunct="0">
              <a:tabLst>
                <a:tab pos="1370013" algn="l"/>
              </a:tabLst>
            </a:pPr>
            <a:r>
              <a:rPr lang="en-US" sz="2400"/>
              <a:t>IMF loans last for decades</a:t>
            </a:r>
          </a:p>
          <a:p>
            <a:pPr marL="627063" lvl="1" indent="-225425" eaLnBrk="0" hangingPunct="0">
              <a:tabLst>
                <a:tab pos="1370013" algn="l"/>
              </a:tabLst>
            </a:pPr>
            <a:r>
              <a:rPr lang="en-US" sz="2400"/>
              <a:t>IMF remedies benefit developed countries</a:t>
            </a:r>
            <a:endParaRPr lang="en-US" sz="200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685800" y="304800"/>
            <a:ext cx="7772400" cy="685800"/>
          </a:xfrm>
          <a:ln/>
        </p:spPr>
        <p:txBody>
          <a:bodyPr/>
          <a:lstStyle/>
          <a:p>
            <a:pPr eaLnBrk="0" hangingPunct="0"/>
            <a:r>
              <a:rPr lang="en-US"/>
              <a:t>IMF lending and moral hazard</a:t>
            </a:r>
          </a:p>
        </p:txBody>
      </p:sp>
      <p:sp>
        <p:nvSpPr>
          <p:cNvPr id="323587" name="Rectangle 3"/>
          <p:cNvSpPr>
            <a:spLocks noGrp="1" noChangeArrowheads="1"/>
          </p:cNvSpPr>
          <p:nvPr>
            <p:ph type="body" idx="1"/>
          </p:nvPr>
        </p:nvSpPr>
        <p:spPr>
          <a:xfrm>
            <a:off x="1143000" y="1600200"/>
            <a:ext cx="7010400" cy="4648200"/>
          </a:xfrm>
          <a:noFill/>
          <a:ln/>
        </p:spPr>
        <p:txBody>
          <a:bodyPr/>
          <a:lstStyle/>
          <a:p>
            <a:pPr marL="287338" indent="-287338" eaLnBrk="0" hangingPunct="0">
              <a:tabLst>
                <a:tab pos="1370013" algn="l"/>
              </a:tabLst>
            </a:pPr>
            <a:r>
              <a:rPr lang="en-US" sz="2800">
                <a:solidFill>
                  <a:schemeClr val="accent2"/>
                </a:solidFill>
              </a:rPr>
              <a:t>Moral hazard</a:t>
            </a:r>
          </a:p>
          <a:p>
            <a:pPr marL="287338" indent="-287338" eaLnBrk="0" hangingPunct="0">
              <a:buFont typeface="Wingdings" pitchFamily="2" charset="2"/>
              <a:buNone/>
              <a:tabLst>
                <a:tab pos="1370013" algn="l"/>
              </a:tabLst>
            </a:pPr>
            <a:endParaRPr lang="en-US" sz="400">
              <a:cs typeface="Times New Roman" pitchFamily="18" charset="0"/>
            </a:endParaRPr>
          </a:p>
          <a:p>
            <a:pPr marL="627063" lvl="1" indent="-225425" eaLnBrk="0" hangingPunct="0">
              <a:tabLst>
                <a:tab pos="1370013" algn="l"/>
              </a:tabLst>
            </a:pPr>
            <a:r>
              <a:rPr lang="en-US" sz="2400"/>
              <a:t>The existence of a contract can change the behaviors of parties to the contract </a:t>
            </a:r>
            <a:endParaRPr lang="en-US" sz="2000">
              <a:cs typeface="Times New Roman" pitchFamily="18" charset="0"/>
            </a:endParaRPr>
          </a:p>
          <a:p>
            <a:pPr marL="287338" indent="-287338" eaLnBrk="0" hangingPunct="0">
              <a:buFont typeface="Wingdings" pitchFamily="2" charset="2"/>
              <a:buNone/>
              <a:tabLst>
                <a:tab pos="1370013" algn="l"/>
              </a:tabLst>
            </a:pPr>
            <a:endParaRPr lang="en-US" sz="800">
              <a:cs typeface="Times New Roman" pitchFamily="18" charset="0"/>
            </a:endParaRPr>
          </a:p>
          <a:p>
            <a:pPr marL="287338" indent="-287338" eaLnBrk="0" hangingPunct="0">
              <a:tabLst>
                <a:tab pos="1370013" algn="l"/>
              </a:tabLst>
            </a:pPr>
            <a:r>
              <a:rPr lang="en-US" sz="2800">
                <a:solidFill>
                  <a:schemeClr val="accent2"/>
                </a:solidFill>
              </a:rPr>
              <a:t>The IMF’s challenge</a:t>
            </a:r>
            <a:endParaRPr lang="en-US" sz="300">
              <a:solidFill>
                <a:schemeClr val="accent2"/>
              </a:solidFill>
              <a:cs typeface="Times New Roman" pitchFamily="18" charset="0"/>
            </a:endParaRPr>
          </a:p>
          <a:p>
            <a:pPr marL="287338" indent="-287338" eaLnBrk="0" hangingPunct="0">
              <a:buFont typeface="Wingdings" pitchFamily="2" charset="2"/>
              <a:buNone/>
              <a:tabLst>
                <a:tab pos="1370013" algn="l"/>
              </a:tabLst>
            </a:pPr>
            <a:endParaRPr lang="en-US" sz="400">
              <a:solidFill>
                <a:srgbClr val="0033CC"/>
              </a:solidFill>
              <a:cs typeface="Times New Roman" pitchFamily="18" charset="0"/>
            </a:endParaRPr>
          </a:p>
          <a:p>
            <a:pPr marL="627063" lvl="1" indent="-225425" eaLnBrk="0" hangingPunct="0">
              <a:tabLst>
                <a:tab pos="1370013" algn="l"/>
              </a:tabLst>
            </a:pPr>
            <a:r>
              <a:rPr lang="en-US" sz="2400"/>
              <a:t>is to develop policies that</a:t>
            </a:r>
            <a:r>
              <a:rPr lang="en-US" sz="2000"/>
              <a:t> </a:t>
            </a:r>
            <a:r>
              <a:rPr lang="en-US" sz="2400"/>
              <a:t>promote economic stability</a:t>
            </a:r>
          </a:p>
          <a:p>
            <a:pPr marL="287338" indent="-287338" eaLnBrk="0" hangingPunct="0">
              <a:buFont typeface="Wingdings" pitchFamily="2" charset="2"/>
              <a:buNone/>
              <a:tabLst>
                <a:tab pos="1370013" algn="l"/>
              </a:tabLst>
            </a:pPr>
            <a:endParaRPr lang="en-US" sz="400">
              <a:cs typeface="Times New Roman" pitchFamily="18" charset="0"/>
            </a:endParaRPr>
          </a:p>
          <a:p>
            <a:pPr marL="627063" lvl="1" indent="-225425" eaLnBrk="0" hangingPunct="0">
              <a:tabLst>
                <a:tab pos="1370013" algn="l"/>
              </a:tabLst>
            </a:pPr>
            <a:r>
              <a:rPr lang="en-US" sz="2400">
                <a:cs typeface="Times New Roman" pitchFamily="18" charset="0"/>
              </a:rPr>
              <a:t>and ensure that the consequences of poor investment decisions are borne by investors and not taxpayers </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685800" y="381000"/>
            <a:ext cx="7772400" cy="1143000"/>
          </a:xfrm>
          <a:ln/>
        </p:spPr>
        <p:txBody>
          <a:bodyPr/>
          <a:lstStyle/>
          <a:p>
            <a:r>
              <a:rPr lang="en-US"/>
              <a:t>Foreign exchange markets</a:t>
            </a:r>
            <a:endParaRPr lang="en-US" sz="3200"/>
          </a:p>
        </p:txBody>
      </p:sp>
      <p:sp>
        <p:nvSpPr>
          <p:cNvPr id="321539" name="Rectangle 3"/>
          <p:cNvSpPr>
            <a:spLocks noGrp="1" noChangeArrowheads="1"/>
          </p:cNvSpPr>
          <p:nvPr>
            <p:ph type="body" idx="1"/>
          </p:nvPr>
        </p:nvSpPr>
        <p:spPr>
          <a:xfrm>
            <a:off x="1066800" y="1828800"/>
            <a:ext cx="6553200" cy="4191000"/>
          </a:xfrm>
          <a:noFill/>
          <a:ln/>
        </p:spPr>
        <p:txBody>
          <a:bodyPr/>
          <a:lstStyle/>
          <a:p>
            <a:pPr marL="279400" indent="-279400">
              <a:lnSpc>
                <a:spcPct val="90000"/>
              </a:lnSpc>
            </a:pPr>
            <a:r>
              <a:rPr lang="en-US" sz="2800">
                <a:solidFill>
                  <a:schemeClr val="tx1"/>
                </a:solidFill>
              </a:rPr>
              <a:t>Spot market</a:t>
            </a:r>
          </a:p>
          <a:p>
            <a:pPr marL="627063" lvl="1" indent="-233363">
              <a:lnSpc>
                <a:spcPct val="90000"/>
              </a:lnSpc>
              <a:buFont typeface="Times New Roman" pitchFamily="18" charset="0"/>
              <a:buChar char="-"/>
            </a:pPr>
            <a:r>
              <a:rPr lang="en-US" sz="2400">
                <a:solidFill>
                  <a:schemeClr val="accent2"/>
                </a:solidFill>
              </a:rPr>
              <a:t>Cash market with delivery in two business days</a:t>
            </a:r>
          </a:p>
          <a:p>
            <a:pPr marL="279400" indent="-279400">
              <a:lnSpc>
                <a:spcPct val="90000"/>
              </a:lnSpc>
              <a:buFont typeface="Wingdings" pitchFamily="2" charset="2"/>
              <a:buNone/>
            </a:pPr>
            <a:endParaRPr lang="en-US" sz="800" b="1">
              <a:solidFill>
                <a:schemeClr val="tx1"/>
              </a:solidFill>
            </a:endParaRPr>
          </a:p>
          <a:p>
            <a:pPr marL="279400" indent="-279400">
              <a:lnSpc>
                <a:spcPct val="90000"/>
              </a:lnSpc>
            </a:pPr>
            <a:r>
              <a:rPr lang="en-US" sz="2800">
                <a:solidFill>
                  <a:schemeClr val="tx1"/>
                </a:solidFill>
              </a:rPr>
              <a:t>Forward market</a:t>
            </a:r>
          </a:p>
          <a:p>
            <a:pPr marL="627063" lvl="1" indent="-233363">
              <a:lnSpc>
                <a:spcPct val="90000"/>
              </a:lnSpc>
              <a:buFont typeface="Times New Roman" pitchFamily="18" charset="0"/>
              <a:buChar char="-"/>
            </a:pPr>
            <a:r>
              <a:rPr lang="en-US" sz="2400">
                <a:solidFill>
                  <a:schemeClr val="accent2"/>
                </a:solidFill>
              </a:rPr>
              <a:t>Trade on a pre-arranged date and at a pre-arranged price</a:t>
            </a:r>
          </a:p>
          <a:p>
            <a:pPr marL="279400" indent="-279400">
              <a:lnSpc>
                <a:spcPct val="90000"/>
              </a:lnSpc>
              <a:buSzPct val="62000"/>
              <a:buFont typeface="Monotype Sorts" pitchFamily="2" charset="2"/>
              <a:buNone/>
            </a:pPr>
            <a:endParaRPr lang="en-US" sz="800">
              <a:solidFill>
                <a:schemeClr val="accent2"/>
              </a:solidFill>
            </a:endParaRPr>
          </a:p>
          <a:p>
            <a:pPr marL="279400" indent="-279400">
              <a:lnSpc>
                <a:spcPct val="90000"/>
              </a:lnSpc>
            </a:pPr>
            <a:r>
              <a:rPr lang="en-US" sz="2800"/>
              <a:t>Volume</a:t>
            </a:r>
          </a:p>
          <a:p>
            <a:pPr marL="627063" lvl="1" indent="-233363">
              <a:lnSpc>
                <a:spcPct val="90000"/>
              </a:lnSpc>
              <a:buFont typeface="Times New Roman" pitchFamily="18" charset="0"/>
              <a:buChar char="-"/>
            </a:pPr>
            <a:r>
              <a:rPr lang="en-US" sz="2400">
                <a:solidFill>
                  <a:schemeClr val="hlink"/>
                </a:solidFill>
              </a:rPr>
              <a:t>More than $3.2 trillion trades each day</a:t>
            </a:r>
          </a:p>
          <a:p>
            <a:pPr marL="627063" lvl="1" indent="-233363">
              <a:lnSpc>
                <a:spcPct val="90000"/>
              </a:lnSpc>
              <a:buFont typeface="Times New Roman" pitchFamily="18" charset="0"/>
              <a:buChar char="-"/>
            </a:pPr>
            <a:r>
              <a:rPr lang="en-US" sz="2400">
                <a:solidFill>
                  <a:schemeClr val="accent2"/>
                </a:solidFill>
              </a:rPr>
              <a:t>75% of trade is in the interbank market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body" idx="1"/>
          </p:nvPr>
        </p:nvSpPr>
        <p:spPr>
          <a:xfrm>
            <a:off x="533400" y="1524000"/>
            <a:ext cx="8305800" cy="4876800"/>
          </a:xfrm>
          <a:noFill/>
          <a:ln/>
        </p:spPr>
        <p:txBody>
          <a:bodyPr/>
          <a:lstStyle/>
          <a:p>
            <a:pPr marL="350838" indent="-350838" eaLnBrk="0" hangingPunct="0">
              <a:tabLst>
                <a:tab pos="3203575" algn="ctr"/>
              </a:tabLst>
            </a:pPr>
            <a:r>
              <a:rPr lang="en-US" dirty="0"/>
              <a:t>International finance</a:t>
            </a:r>
            <a:endParaRPr lang="en-US" dirty="0">
              <a:solidFill>
                <a:schemeClr val="tx1"/>
              </a:solidFill>
            </a:endParaRPr>
          </a:p>
          <a:p>
            <a:pPr marL="687388" lvl="1" indent="-222250" eaLnBrk="0" hangingPunct="0">
              <a:tabLst>
                <a:tab pos="3203575" algn="ctr"/>
              </a:tabLst>
            </a:pPr>
            <a:r>
              <a:rPr lang="en-US" b="1" dirty="0">
                <a:solidFill>
                  <a:srgbClr val="06FA0B"/>
                </a:solidFill>
              </a:rPr>
              <a:t>International markets – debt, equity, FX</a:t>
            </a:r>
          </a:p>
          <a:p>
            <a:pPr marL="687388" lvl="1" indent="-222250" eaLnBrk="0" hangingPunct="0">
              <a:tabLst>
                <a:tab pos="3203575" algn="ctr"/>
              </a:tabLst>
            </a:pPr>
            <a:r>
              <a:rPr lang="en-US" dirty="0">
                <a:solidFill>
                  <a:schemeClr val="tx1"/>
                </a:solidFill>
              </a:rPr>
              <a:t>Corporate governance and M&amp;A</a:t>
            </a:r>
          </a:p>
          <a:p>
            <a:pPr marL="350838" indent="-350838" eaLnBrk="0" hangingPunct="0">
              <a:buFont typeface="Wingdings" pitchFamily="2" charset="2"/>
              <a:buNone/>
              <a:tabLst>
                <a:tab pos="3203575" algn="ctr"/>
              </a:tabLst>
            </a:pPr>
            <a:endParaRPr lang="en-US" sz="1800" dirty="0"/>
          </a:p>
          <a:p>
            <a:pPr marL="350838" indent="-350838" eaLnBrk="0" hangingPunct="0">
              <a:tabLst>
                <a:tab pos="3203575" algn="ctr"/>
              </a:tabLst>
            </a:pPr>
            <a:r>
              <a:rPr lang="en-US" dirty="0"/>
              <a:t>International economics</a:t>
            </a:r>
          </a:p>
          <a:p>
            <a:pPr marL="687388" lvl="1" indent="-222250" eaLnBrk="0" hangingPunct="0">
              <a:tabLst>
                <a:tab pos="3203575" algn="ctr"/>
              </a:tabLst>
            </a:pPr>
            <a:r>
              <a:rPr lang="en-US" dirty="0">
                <a:solidFill>
                  <a:schemeClr val="tx1"/>
                </a:solidFill>
              </a:rPr>
              <a:t>Exchange rate systems</a:t>
            </a:r>
          </a:p>
          <a:p>
            <a:pPr marL="687388" lvl="1" indent="-222250" eaLnBrk="0" hangingPunct="0">
              <a:tabLst>
                <a:tab pos="3203575" algn="ctr"/>
              </a:tabLst>
            </a:pPr>
            <a:r>
              <a:rPr lang="en-US" dirty="0">
                <a:solidFill>
                  <a:schemeClr val="tx1"/>
                </a:solidFill>
              </a:rPr>
              <a:t>Models of comparative advantage</a:t>
            </a:r>
          </a:p>
          <a:p>
            <a:pPr marL="687388" lvl="1" indent="-222250" eaLnBrk="0" hangingPunct="0">
              <a:tabLst>
                <a:tab pos="3203575" algn="ctr"/>
              </a:tabLst>
            </a:pPr>
            <a:r>
              <a:rPr lang="en-US" dirty="0">
                <a:solidFill>
                  <a:schemeClr val="tx1"/>
                </a:solidFill>
              </a:rPr>
              <a:t>The IMF and the World Bank</a:t>
            </a:r>
          </a:p>
        </p:txBody>
      </p:sp>
      <p:sp>
        <p:nvSpPr>
          <p:cNvPr id="375811" name="Rectangle 3"/>
          <p:cNvSpPr>
            <a:spLocks noGrp="1" noChangeArrowheads="1"/>
          </p:cNvSpPr>
          <p:nvPr>
            <p:ph type="title"/>
          </p:nvPr>
        </p:nvSpPr>
        <p:spPr>
          <a:xfrm>
            <a:off x="0" y="152400"/>
            <a:ext cx="9144000" cy="1009650"/>
          </a:xfrm>
        </p:spPr>
        <p:txBody>
          <a:bodyPr/>
          <a:lstStyle/>
          <a:p>
            <a:r>
              <a:rPr lang="en-US"/>
              <a:t>Int’l finance topics appropriate for CCs</a:t>
            </a:r>
          </a:p>
        </p:txBody>
      </p:sp>
      <p:graphicFrame>
        <p:nvGraphicFramePr>
          <p:cNvPr id="375812" name="Object 4"/>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75819" name="Equation" r:id="rId4" imgW="114120" imgH="215640" progId="Equation.3">
                  <p:embed/>
                </p:oleObj>
              </mc:Choice>
              <mc:Fallback>
                <p:oleObj name="Equation" r:id="rId4" imgW="114120" imgH="2156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body" idx="1"/>
          </p:nvPr>
        </p:nvSpPr>
        <p:spPr>
          <a:xfrm>
            <a:off x="533400" y="1524000"/>
            <a:ext cx="8305800" cy="4876800"/>
          </a:xfrm>
          <a:noFill/>
          <a:ln/>
        </p:spPr>
        <p:txBody>
          <a:bodyPr/>
          <a:lstStyle/>
          <a:p>
            <a:pPr marL="350838" indent="-350838" eaLnBrk="0" hangingPunct="0">
              <a:tabLst>
                <a:tab pos="8115300" algn="r"/>
              </a:tabLst>
            </a:pPr>
            <a:r>
              <a:rPr lang="en-US"/>
              <a:t>International finance</a:t>
            </a:r>
            <a:endParaRPr lang="en-US">
              <a:solidFill>
                <a:schemeClr val="tx1"/>
              </a:solidFill>
            </a:endParaRPr>
          </a:p>
          <a:p>
            <a:pPr marL="687388" lvl="1" indent="-222250" eaLnBrk="0" hangingPunct="0">
              <a:tabLst>
                <a:tab pos="8115300" algn="r"/>
              </a:tabLst>
            </a:pPr>
            <a:r>
              <a:rPr lang="en-US">
                <a:solidFill>
                  <a:schemeClr val="tx1"/>
                </a:solidFill>
              </a:rPr>
              <a:t>International markets</a:t>
            </a:r>
          </a:p>
          <a:p>
            <a:pPr marL="687388" lvl="1" indent="-222250" eaLnBrk="0" hangingPunct="0">
              <a:tabLst>
                <a:tab pos="8115300" algn="r"/>
              </a:tabLst>
            </a:pPr>
            <a:r>
              <a:rPr lang="en-US">
                <a:solidFill>
                  <a:schemeClr val="tx1"/>
                </a:solidFill>
              </a:rPr>
              <a:t>Corporate governance and M&amp;A</a:t>
            </a:r>
          </a:p>
          <a:p>
            <a:pPr marL="350838" indent="-350838" eaLnBrk="0" hangingPunct="0">
              <a:buFont typeface="Wingdings" pitchFamily="2" charset="2"/>
              <a:buNone/>
              <a:tabLst>
                <a:tab pos="8115300" algn="r"/>
              </a:tabLst>
            </a:pPr>
            <a:endParaRPr lang="en-US" sz="1800"/>
          </a:p>
          <a:p>
            <a:pPr marL="350838" indent="-350838" eaLnBrk="0" hangingPunct="0">
              <a:tabLst>
                <a:tab pos="8115300" algn="r"/>
              </a:tabLst>
            </a:pPr>
            <a:r>
              <a:rPr lang="en-US"/>
              <a:t>International economics</a:t>
            </a:r>
          </a:p>
          <a:p>
            <a:pPr marL="687388" lvl="1" indent="-222250" eaLnBrk="0" hangingPunct="0">
              <a:tabLst>
                <a:tab pos="8115300" algn="r"/>
              </a:tabLst>
            </a:pPr>
            <a:r>
              <a:rPr lang="en-US">
                <a:solidFill>
                  <a:schemeClr val="tx1"/>
                </a:solidFill>
              </a:rPr>
              <a:t>Exchange rate systems</a:t>
            </a:r>
          </a:p>
          <a:p>
            <a:pPr marL="687388" lvl="1" indent="-222250" eaLnBrk="0" hangingPunct="0">
              <a:tabLst>
                <a:tab pos="8115300" algn="r"/>
              </a:tabLst>
            </a:pPr>
            <a:r>
              <a:rPr lang="en-US">
                <a:solidFill>
                  <a:srgbClr val="06FA0B"/>
                </a:solidFill>
              </a:rPr>
              <a:t>Models of comparative advantage</a:t>
            </a:r>
          </a:p>
          <a:p>
            <a:pPr marL="687388" lvl="1" indent="-222250" eaLnBrk="0" hangingPunct="0">
              <a:tabLst>
                <a:tab pos="8115300" algn="r"/>
              </a:tabLst>
            </a:pPr>
            <a:r>
              <a:rPr lang="en-US">
                <a:solidFill>
                  <a:srgbClr val="06FA0B"/>
                </a:solidFill>
              </a:rPr>
              <a:t>The IMF and the World Bank</a:t>
            </a:r>
          </a:p>
          <a:p>
            <a:pPr marL="687388" lvl="1" indent="-222250" eaLnBrk="0" hangingPunct="0">
              <a:buFontTx/>
              <a:buNone/>
              <a:tabLst>
                <a:tab pos="8115300" algn="r"/>
              </a:tabLst>
            </a:pPr>
            <a:r>
              <a:rPr lang="en-US">
                <a:solidFill>
                  <a:schemeClr val="hlink"/>
                </a:solidFill>
              </a:rPr>
              <a:t>	</a:t>
            </a:r>
            <a:r>
              <a:rPr lang="en-US" b="1">
                <a:solidFill>
                  <a:schemeClr val="hlink"/>
                </a:solidFill>
              </a:rPr>
              <a:t>See Prof. Liedholm’s presentation…</a:t>
            </a:r>
          </a:p>
        </p:txBody>
      </p:sp>
      <p:sp>
        <p:nvSpPr>
          <p:cNvPr id="425987" name="Rectangle 3"/>
          <p:cNvSpPr>
            <a:spLocks noGrp="1" noChangeArrowheads="1"/>
          </p:cNvSpPr>
          <p:nvPr>
            <p:ph type="title"/>
          </p:nvPr>
        </p:nvSpPr>
        <p:spPr>
          <a:xfrm>
            <a:off x="0" y="152400"/>
            <a:ext cx="9144000" cy="1009650"/>
          </a:xfrm>
        </p:spPr>
        <p:txBody>
          <a:bodyPr/>
          <a:lstStyle/>
          <a:p>
            <a:r>
              <a:rPr lang="en-US"/>
              <a:t>Int’l finance topics appropriate for CCs</a:t>
            </a:r>
          </a:p>
        </p:txBody>
      </p:sp>
      <p:graphicFrame>
        <p:nvGraphicFramePr>
          <p:cNvPr id="425988" name="Object 4"/>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425994" name="Equation" r:id="rId4" imgW="114120" imgH="215640" progId="Equation.3">
                  <p:embed/>
                </p:oleObj>
              </mc:Choice>
              <mc:Fallback>
                <p:oleObj name="Equation" r:id="rId4" imgW="114120" imgH="2156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ctrTitle"/>
          </p:nvPr>
        </p:nvSpPr>
        <p:spPr>
          <a:xfrm>
            <a:off x="228600" y="1524000"/>
            <a:ext cx="8686800" cy="4572000"/>
          </a:xfrm>
          <a:ln/>
        </p:spPr>
        <p:txBody>
          <a:bodyPr/>
          <a:lstStyle/>
          <a:p>
            <a:pPr algn="l">
              <a:tabLst>
                <a:tab pos="909638" algn="l"/>
                <a:tab pos="1143000" algn="l"/>
              </a:tabLst>
            </a:pPr>
            <a:r>
              <a:rPr lang="en-US">
                <a:effectLst/>
              </a:rPr>
              <a:t>    </a:t>
            </a:r>
            <a:r>
              <a:rPr lang="en-US">
                <a:solidFill>
                  <a:srgbClr val="0537D1"/>
                </a:solidFill>
                <a:effectLst/>
              </a:rPr>
              <a:t>Bank for International Settlements</a:t>
            </a:r>
            <a:br>
              <a:rPr lang="en-US">
                <a:solidFill>
                  <a:srgbClr val="0537D1"/>
                </a:solidFill>
                <a:effectLst/>
              </a:rPr>
            </a:br>
            <a:r>
              <a:rPr lang="en-US">
                <a:effectLst/>
              </a:rPr>
              <a:t/>
            </a:r>
            <a:br>
              <a:rPr lang="en-US">
                <a:effectLst/>
              </a:rPr>
            </a:br>
            <a:r>
              <a:rPr lang="en-US">
                <a:effectLst/>
              </a:rPr>
              <a:t>	</a:t>
            </a:r>
            <a:r>
              <a:rPr lang="en-US" sz="3200">
                <a:solidFill>
                  <a:schemeClr val="tx1"/>
                </a:solidFill>
                <a:effectLst/>
              </a:rPr>
              <a:t>Click on:</a:t>
            </a:r>
            <a:br>
              <a:rPr lang="en-US" sz="3200">
                <a:solidFill>
                  <a:schemeClr val="tx1"/>
                </a:solidFill>
                <a:effectLst/>
              </a:rPr>
            </a:br>
            <a:r>
              <a:rPr lang="en-US" sz="1200">
                <a:solidFill>
                  <a:schemeClr val="tx1"/>
                </a:solidFill>
                <a:effectLst/>
              </a:rPr>
              <a:t/>
            </a:r>
            <a:br>
              <a:rPr lang="en-US" sz="1200">
                <a:solidFill>
                  <a:schemeClr val="tx1"/>
                </a:solidFill>
                <a:effectLst/>
              </a:rPr>
            </a:br>
            <a:r>
              <a:rPr lang="en-US" sz="3200">
                <a:solidFill>
                  <a:schemeClr val="tx1"/>
                </a:solidFill>
                <a:effectLst/>
              </a:rPr>
              <a:t>	</a:t>
            </a:r>
            <a:r>
              <a:rPr lang="en-US" sz="3200">
                <a:solidFill>
                  <a:schemeClr val="bg2"/>
                </a:solidFill>
                <a:effectLst/>
              </a:rPr>
              <a:t>- Statistics </a:t>
            </a:r>
            <a:br>
              <a:rPr lang="en-US" sz="3200">
                <a:solidFill>
                  <a:schemeClr val="bg2"/>
                </a:solidFill>
                <a:effectLst/>
              </a:rPr>
            </a:br>
            <a:r>
              <a:rPr lang="en-US" sz="3200">
                <a:solidFill>
                  <a:schemeClr val="bg2"/>
                </a:solidFill>
                <a:effectLst/>
              </a:rPr>
              <a:t>		</a:t>
            </a:r>
            <a:r>
              <a:rPr lang="en-US" sz="3200">
                <a:solidFill>
                  <a:schemeClr val="accent1"/>
                </a:solidFill>
                <a:effectLst/>
              </a:rPr>
              <a:t>(Pubs &amp; research)</a:t>
            </a:r>
            <a:r>
              <a:rPr lang="en-US" sz="3200">
                <a:solidFill>
                  <a:schemeClr val="bg2"/>
                </a:solidFill>
                <a:effectLst/>
              </a:rPr>
              <a:t/>
            </a:r>
            <a:br>
              <a:rPr lang="en-US" sz="3200">
                <a:solidFill>
                  <a:schemeClr val="bg2"/>
                </a:solidFill>
                <a:effectLst/>
              </a:rPr>
            </a:br>
            <a:r>
              <a:rPr lang="en-US" sz="1200">
                <a:solidFill>
                  <a:schemeClr val="tx1"/>
                </a:solidFill>
                <a:effectLst/>
              </a:rPr>
              <a:t/>
            </a:r>
            <a:br>
              <a:rPr lang="en-US" sz="1200">
                <a:solidFill>
                  <a:schemeClr val="tx1"/>
                </a:solidFill>
                <a:effectLst/>
              </a:rPr>
            </a:br>
            <a:r>
              <a:rPr lang="en-US" sz="3200">
                <a:solidFill>
                  <a:schemeClr val="bg2"/>
                </a:solidFill>
                <a:effectLst/>
              </a:rPr>
              <a:t>	- Foreign exchange</a:t>
            </a:r>
            <a:br>
              <a:rPr lang="en-US" sz="3200">
                <a:solidFill>
                  <a:schemeClr val="bg2"/>
                </a:solidFill>
                <a:effectLst/>
              </a:rPr>
            </a:br>
            <a:r>
              <a:rPr lang="en-US" sz="3200">
                <a:solidFill>
                  <a:schemeClr val="accent1"/>
                </a:solidFill>
                <a:effectLst/>
              </a:rPr>
              <a:t>		(International financial statistics</a:t>
            </a:r>
          </a:p>
        </p:txBody>
      </p:sp>
      <p:sp>
        <p:nvSpPr>
          <p:cNvPr id="434179" name="Rectangle 3"/>
          <p:cNvSpPr>
            <a:spLocks noGrp="1" noChangeArrowheads="1"/>
          </p:cNvSpPr>
          <p:nvPr>
            <p:ph type="subTitle" idx="1"/>
          </p:nvPr>
        </p:nvSpPr>
        <p:spPr>
          <a:xfrm>
            <a:off x="914400" y="2362200"/>
            <a:ext cx="7315200" cy="2743200"/>
          </a:xfrm>
          <a:noFill/>
          <a:ln/>
        </p:spPr>
        <p:txBody>
          <a:bodyPr/>
          <a:lstStyle/>
          <a:p>
            <a:pPr marL="228600" indent="-228600" algn="l">
              <a:tabLst>
                <a:tab pos="457200" algn="l"/>
                <a:tab pos="914400" algn="l"/>
              </a:tabLst>
            </a:pPr>
            <a:endParaRPr lang="en-US"/>
          </a:p>
          <a:p>
            <a:pPr marL="228600" indent="-228600" algn="l">
              <a:tabLst>
                <a:tab pos="457200" algn="l"/>
                <a:tab pos="914400" algn="l"/>
              </a:tabLst>
            </a:pPr>
            <a:endParaRPr lang="en-US"/>
          </a:p>
          <a:p>
            <a:pPr marL="228600" indent="-228600" algn="l">
              <a:tabLst>
                <a:tab pos="457200" algn="l"/>
                <a:tab pos="914400" algn="l"/>
              </a:tabLst>
            </a:pPr>
            <a:endParaRPr lang="en-US"/>
          </a:p>
          <a:p>
            <a:pPr marL="228600" indent="-228600" algn="l">
              <a:tabLst>
                <a:tab pos="457200" algn="l"/>
                <a:tab pos="914400" algn="l"/>
              </a:tabLst>
            </a:pPr>
            <a:endParaRPr lang="en-US"/>
          </a:p>
          <a:p>
            <a:pPr marL="228600" indent="-228600" algn="l">
              <a:tabLst>
                <a:tab pos="457200" algn="l"/>
                <a:tab pos="914400" algn="l"/>
              </a:tabLst>
            </a:pPr>
            <a:endParaRPr lang="en-US"/>
          </a:p>
          <a:p>
            <a:pPr marL="228600" indent="-228600" algn="l">
              <a:tabLst>
                <a:tab pos="457200" algn="l"/>
                <a:tab pos="914400" algn="l"/>
              </a:tabLst>
            </a:pPr>
            <a:endParaRPr lang="en-US"/>
          </a:p>
        </p:txBody>
      </p:sp>
      <p:sp>
        <p:nvSpPr>
          <p:cNvPr id="434180" name="Rectangle 4"/>
          <p:cNvSpPr>
            <a:spLocks noChangeArrowheads="1"/>
          </p:cNvSpPr>
          <p:nvPr/>
        </p:nvSpPr>
        <p:spPr bwMode="auto">
          <a:xfrm>
            <a:off x="685800" y="228600"/>
            <a:ext cx="7772400" cy="1219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r>
              <a:rPr lang="en-US" sz="3600" b="1">
                <a:solidFill>
                  <a:srgbClr val="06FA0B"/>
                </a:solidFill>
                <a:effectLst>
                  <a:outerShdw blurRad="38100" dist="38100" dir="2700000" algn="tl">
                    <a:srgbClr val="C0C0C0"/>
                  </a:outerShdw>
                </a:effectLst>
                <a:latin typeface="Arial Rounded MT Bold" pitchFamily="34" charset="0"/>
              </a:rPr>
              <a:t>Web resource</a:t>
            </a:r>
            <a:r>
              <a:rPr lang="en-US" sz="3600">
                <a:solidFill>
                  <a:srgbClr val="4B76FB"/>
                </a:solidFill>
                <a:effectLst>
                  <a:outerShdw blurRad="38100" dist="38100" dir="2700000" algn="tl">
                    <a:srgbClr val="C0C0C0"/>
                  </a:outerShdw>
                </a:effectLst>
                <a:latin typeface="Arial Rounded MT Bold" pitchFamily="34" charset="0"/>
              </a:rPr>
              <a:t/>
            </a:r>
            <a:br>
              <a:rPr lang="en-US" sz="3600">
                <a:solidFill>
                  <a:srgbClr val="4B76FB"/>
                </a:solidFill>
                <a:effectLst>
                  <a:outerShdw blurRad="38100" dist="38100" dir="2700000" algn="tl">
                    <a:srgbClr val="C0C0C0"/>
                  </a:outerShdw>
                </a:effectLst>
                <a:latin typeface="Arial Rounded MT Bold" pitchFamily="34" charset="0"/>
              </a:rPr>
            </a:br>
            <a:r>
              <a:rPr lang="en-US" sz="3600">
                <a:effectLst>
                  <a:outerShdw blurRad="38100" dist="38100" dir="2700000" algn="tl">
                    <a:srgbClr val="C0C0C0"/>
                  </a:outerShdw>
                </a:effectLst>
                <a:latin typeface="Arial Rounded MT Bold" pitchFamily="34" charset="0"/>
              </a:rPr>
              <a:t> </a:t>
            </a:r>
            <a:r>
              <a:rPr lang="en-US" sz="3600">
                <a:latin typeface="Arial Rounded MT Bold" pitchFamily="34" charset="0"/>
              </a:rPr>
              <a:t>www.bis.org</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9" name="Rectangle 7"/>
          <p:cNvSpPr>
            <a:spLocks noChangeArrowheads="1"/>
          </p:cNvSpPr>
          <p:nvPr/>
        </p:nvSpPr>
        <p:spPr bwMode="auto">
          <a:xfrm>
            <a:off x="0" y="152400"/>
            <a:ext cx="9144000" cy="1447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r>
              <a:rPr lang="en-US" sz="3600">
                <a:effectLst>
                  <a:outerShdw blurRad="38100" dist="38100" dir="2700000" algn="tl">
                    <a:srgbClr val="C0C0C0"/>
                  </a:outerShdw>
                </a:effectLst>
                <a:latin typeface="Arial Rounded MT Bold" pitchFamily="34" charset="0"/>
              </a:rPr>
              <a:t>Global foreign exchange turnover</a:t>
            </a:r>
            <a:br>
              <a:rPr lang="en-US" sz="3600">
                <a:effectLst>
                  <a:outerShdw blurRad="38100" dist="38100" dir="2700000" algn="tl">
                    <a:srgbClr val="C0C0C0"/>
                  </a:outerShdw>
                </a:effectLst>
                <a:latin typeface="Arial Rounded MT Bold" pitchFamily="34" charset="0"/>
              </a:rPr>
            </a:br>
            <a:r>
              <a:rPr lang="en-US" sz="2400">
                <a:solidFill>
                  <a:schemeClr val="tx1"/>
                </a:solidFill>
                <a:effectLst>
                  <a:outerShdw blurRad="38100" dist="38100" dir="2700000" algn="tl">
                    <a:srgbClr val="C0C0C0"/>
                  </a:outerShdw>
                </a:effectLst>
                <a:latin typeface="Arial Rounded MT Bold" pitchFamily="34" charset="0"/>
              </a:rPr>
              <a:t>(Average daily central bank volume during April 2010)</a:t>
            </a:r>
          </a:p>
        </p:txBody>
      </p:sp>
      <p:pic>
        <p:nvPicPr>
          <p:cNvPr id="4280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416050"/>
            <a:ext cx="7239000" cy="494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8035" name="Rectangle 3"/>
          <p:cNvSpPr>
            <a:spLocks noChangeArrowheads="1"/>
          </p:cNvSpPr>
          <p:nvPr/>
        </p:nvSpPr>
        <p:spPr bwMode="auto">
          <a:xfrm>
            <a:off x="914400" y="6251575"/>
            <a:ext cx="7391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tabLst>
                <a:tab pos="635000" algn="l"/>
              </a:tabLst>
            </a:pPr>
            <a:r>
              <a:rPr lang="en-US" sz="1400">
                <a:solidFill>
                  <a:schemeClr val="tx1"/>
                </a:solidFill>
                <a:latin typeface="Arial Rounded MT Bold" pitchFamily="34" charset="0"/>
              </a:rPr>
              <a:t>Source: </a:t>
            </a:r>
            <a:r>
              <a:rPr lang="en-US" sz="1400" i="1">
                <a:solidFill>
                  <a:schemeClr val="tx1"/>
                </a:solidFill>
                <a:latin typeface="Arial Rounded MT Bold" pitchFamily="34" charset="0"/>
              </a:rPr>
              <a:t>Bank for International Settlements</a:t>
            </a:r>
            <a:r>
              <a:rPr lang="en-US" sz="1400">
                <a:solidFill>
                  <a:schemeClr val="tx1"/>
                </a:solidFill>
                <a:latin typeface="Arial Rounded MT Bold" pitchFamily="34" charset="0"/>
              </a:rPr>
              <a:t> (BIS) triennial surveys of central banks.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62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668338"/>
            <a:ext cx="8001000" cy="577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6227" name="Rectangle 3"/>
          <p:cNvSpPr>
            <a:spLocks noGrp="1" noChangeArrowheads="1"/>
          </p:cNvSpPr>
          <p:nvPr>
            <p:ph type="body" sz="half" idx="1"/>
          </p:nvPr>
        </p:nvSpPr>
        <p:spPr>
          <a:noFill/>
          <a:ln/>
        </p:spPr>
        <p:txBody>
          <a:bodyPr/>
          <a:lstStyle/>
          <a:p>
            <a:pPr>
              <a:buFont typeface="Wingdings" pitchFamily="2" charset="2"/>
              <a:buNone/>
            </a:pPr>
            <a:r>
              <a:rPr lang="en-US" sz="2800"/>
              <a:t> </a:t>
            </a:r>
          </a:p>
        </p:txBody>
      </p:sp>
      <p:sp>
        <p:nvSpPr>
          <p:cNvPr id="436228" name="Rectangle 4"/>
          <p:cNvSpPr>
            <a:spLocks noChangeArrowheads="1"/>
          </p:cNvSpPr>
          <p:nvPr/>
        </p:nvSpPr>
        <p:spPr bwMode="auto">
          <a:xfrm>
            <a:off x="762000" y="5962650"/>
            <a:ext cx="754380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r>
              <a:rPr lang="en-US" sz="1400">
                <a:solidFill>
                  <a:schemeClr val="tx1"/>
                </a:solidFill>
                <a:latin typeface="Arial Rounded MT Bold" pitchFamily="34" charset="0"/>
              </a:rPr>
              <a:t>Source: Bank for International Settlements (www.bis.org), 2010.</a:t>
            </a:r>
          </a:p>
          <a:p>
            <a:pPr algn="l" eaLnBrk="0" hangingPunct="0"/>
            <a:r>
              <a:rPr lang="en-US" sz="1400">
                <a:solidFill>
                  <a:schemeClr val="tx1"/>
                </a:solidFill>
                <a:latin typeface="Arial Rounded MT Bold" pitchFamily="34" charset="0"/>
              </a:rPr>
              <a:t>Percentages sum to 200 because two currencies are involved in each  transaction.</a:t>
            </a:r>
          </a:p>
        </p:txBody>
      </p:sp>
      <p:sp>
        <p:nvSpPr>
          <p:cNvPr id="436232" name="Rectangle 8"/>
          <p:cNvSpPr>
            <a:spLocks noGrp="1" noChangeArrowheads="1"/>
          </p:cNvSpPr>
          <p:nvPr>
            <p:ph type="title"/>
          </p:nvPr>
        </p:nvSpPr>
        <p:spPr>
          <a:xfrm>
            <a:off x="0" y="152400"/>
            <a:ext cx="9144000" cy="1009650"/>
          </a:xfrm>
          <a:noFill/>
          <a:ln/>
          <a:extLst>
            <a:ext uri="{909E8E84-426E-40DD-AFC4-6F175D3DCCD1}">
              <a14:hiddenFill xmlns:a14="http://schemas.microsoft.com/office/drawing/2010/main">
                <a:solidFill>
                  <a:schemeClr val="bg1"/>
                </a:solidFill>
              </a14:hiddenFill>
            </a:ext>
          </a:extLst>
        </p:spPr>
        <p:txBody>
          <a:bodyPr/>
          <a:lstStyle/>
          <a:p>
            <a:r>
              <a:rPr lang="en-US"/>
              <a:t>FX turnover by currency</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82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911225"/>
            <a:ext cx="8001000" cy="546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8280" name="Rectangle 8"/>
          <p:cNvSpPr>
            <a:spLocks noChangeArrowheads="1"/>
          </p:cNvSpPr>
          <p:nvPr/>
        </p:nvSpPr>
        <p:spPr bwMode="auto">
          <a:xfrm>
            <a:off x="0" y="152400"/>
            <a:ext cx="9144000" cy="1447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r>
              <a:rPr lang="en-US" sz="3600">
                <a:effectLst>
                  <a:outerShdw blurRad="38100" dist="38100" dir="2700000" algn="tl">
                    <a:srgbClr val="C0C0C0"/>
                  </a:outerShdw>
                </a:effectLst>
                <a:latin typeface="Arial Rounded MT Bold" pitchFamily="34" charset="0"/>
              </a:rPr>
              <a:t>Major FX trading centers</a:t>
            </a:r>
            <a:br>
              <a:rPr lang="en-US" sz="3600">
                <a:effectLst>
                  <a:outerShdw blurRad="38100" dist="38100" dir="2700000" algn="tl">
                    <a:srgbClr val="C0C0C0"/>
                  </a:outerShdw>
                </a:effectLst>
                <a:latin typeface="Arial Rounded MT Bold" pitchFamily="34" charset="0"/>
              </a:rPr>
            </a:br>
            <a:r>
              <a:rPr lang="en-US" sz="2400">
                <a:solidFill>
                  <a:schemeClr val="tx1"/>
                </a:solidFill>
                <a:effectLst>
                  <a:outerShdw blurRad="38100" dist="38100" dir="2700000" algn="tl">
                    <a:srgbClr val="C0C0C0"/>
                  </a:outerShdw>
                </a:effectLst>
                <a:latin typeface="Arial Rounded MT Bold" pitchFamily="34" charset="0"/>
              </a:rPr>
              <a:t>($ billions per day)</a:t>
            </a:r>
          </a:p>
        </p:txBody>
      </p:sp>
      <p:sp>
        <p:nvSpPr>
          <p:cNvPr id="438274" name="Rectangle 2"/>
          <p:cNvSpPr>
            <a:spLocks noChangeArrowheads="1"/>
          </p:cNvSpPr>
          <p:nvPr/>
        </p:nvSpPr>
        <p:spPr bwMode="auto">
          <a:xfrm>
            <a:off x="1524000" y="6248400"/>
            <a:ext cx="64008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r>
              <a:rPr lang="en-US" sz="1400">
                <a:solidFill>
                  <a:schemeClr val="tx1"/>
                </a:solidFill>
                <a:latin typeface="Arial Rounded MT Bold" pitchFamily="34" charset="0"/>
              </a:rPr>
              <a:t>Source: Bank for International Settlements (www.bis.org), 2010.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ctrTitle"/>
          </p:nvPr>
        </p:nvSpPr>
        <p:spPr>
          <a:xfrm>
            <a:off x="990600" y="1905000"/>
            <a:ext cx="7391400" cy="3810000"/>
          </a:xfrm>
          <a:ln/>
        </p:spPr>
        <p:txBody>
          <a:bodyPr/>
          <a:lstStyle/>
          <a:p>
            <a:pPr algn="l">
              <a:tabLst>
                <a:tab pos="909638" algn="l"/>
                <a:tab pos="4113213" algn="ctr"/>
              </a:tabLst>
            </a:pPr>
            <a:r>
              <a:rPr lang="en-US">
                <a:effectLst/>
              </a:rPr>
              <a:t>Spot exchange rate quotations and data series</a:t>
            </a:r>
            <a:br>
              <a:rPr lang="en-US">
                <a:effectLst/>
              </a:rPr>
            </a:br>
            <a:r>
              <a:rPr lang="en-US">
                <a:effectLst/>
              </a:rPr>
              <a:t/>
            </a:r>
            <a:br>
              <a:rPr lang="en-US">
                <a:effectLst/>
              </a:rPr>
            </a:br>
            <a:r>
              <a:rPr lang="en-US">
                <a:effectLst/>
              </a:rPr>
              <a:t>	</a:t>
            </a:r>
            <a:r>
              <a:rPr lang="en-US" sz="3200">
                <a:solidFill>
                  <a:schemeClr val="tx1"/>
                </a:solidFill>
                <a:effectLst/>
              </a:rPr>
              <a:t>Click on:</a:t>
            </a:r>
            <a:br>
              <a:rPr lang="en-US" sz="3200">
                <a:solidFill>
                  <a:schemeClr val="tx1"/>
                </a:solidFill>
                <a:effectLst/>
              </a:rPr>
            </a:br>
            <a:r>
              <a:rPr lang="en-US" sz="3200">
                <a:solidFill>
                  <a:schemeClr val="tx1"/>
                </a:solidFill>
                <a:effectLst/>
              </a:rPr>
              <a:t>	</a:t>
            </a:r>
            <a:r>
              <a:rPr lang="en-US" sz="3200">
                <a:solidFill>
                  <a:schemeClr val="bg2"/>
                </a:solidFill>
                <a:effectLst/>
              </a:rPr>
              <a:t>- Currency Tools</a:t>
            </a:r>
            <a:br>
              <a:rPr lang="en-US" sz="3200">
                <a:solidFill>
                  <a:schemeClr val="bg2"/>
                </a:solidFill>
                <a:effectLst/>
              </a:rPr>
            </a:br>
            <a:r>
              <a:rPr lang="en-US" sz="3200">
                <a:solidFill>
                  <a:schemeClr val="bg2"/>
                </a:solidFill>
                <a:effectLst/>
              </a:rPr>
              <a:t>	- FXHistory</a:t>
            </a:r>
          </a:p>
        </p:txBody>
      </p:sp>
      <p:sp>
        <p:nvSpPr>
          <p:cNvPr id="440323" name="Rectangle 3"/>
          <p:cNvSpPr>
            <a:spLocks noGrp="1" noChangeArrowheads="1"/>
          </p:cNvSpPr>
          <p:nvPr>
            <p:ph type="subTitle" idx="1"/>
          </p:nvPr>
        </p:nvSpPr>
        <p:spPr>
          <a:xfrm>
            <a:off x="914400" y="2362200"/>
            <a:ext cx="7315200" cy="2743200"/>
          </a:xfrm>
          <a:noFill/>
          <a:ln/>
        </p:spPr>
        <p:txBody>
          <a:bodyPr/>
          <a:lstStyle/>
          <a:p>
            <a:pPr marL="228600" indent="-228600" algn="l">
              <a:tabLst>
                <a:tab pos="457200" algn="l"/>
                <a:tab pos="914400" algn="l"/>
              </a:tabLst>
            </a:pPr>
            <a:endParaRPr lang="en-US"/>
          </a:p>
          <a:p>
            <a:pPr marL="228600" indent="-228600" algn="l">
              <a:tabLst>
                <a:tab pos="457200" algn="l"/>
                <a:tab pos="914400" algn="l"/>
              </a:tabLst>
            </a:pPr>
            <a:endParaRPr lang="en-US"/>
          </a:p>
          <a:p>
            <a:pPr marL="228600" indent="-228600" algn="l">
              <a:tabLst>
                <a:tab pos="457200" algn="l"/>
                <a:tab pos="914400" algn="l"/>
              </a:tabLst>
            </a:pPr>
            <a:endParaRPr lang="en-US"/>
          </a:p>
          <a:p>
            <a:pPr marL="228600" indent="-228600" algn="l">
              <a:tabLst>
                <a:tab pos="457200" algn="l"/>
                <a:tab pos="914400" algn="l"/>
              </a:tabLst>
            </a:pPr>
            <a:endParaRPr lang="en-US"/>
          </a:p>
          <a:p>
            <a:pPr marL="228600" indent="-228600" algn="l">
              <a:tabLst>
                <a:tab pos="457200" algn="l"/>
                <a:tab pos="914400" algn="l"/>
              </a:tabLst>
            </a:pPr>
            <a:endParaRPr lang="en-US"/>
          </a:p>
          <a:p>
            <a:pPr marL="228600" indent="-228600" algn="l">
              <a:tabLst>
                <a:tab pos="457200" algn="l"/>
                <a:tab pos="914400" algn="l"/>
              </a:tabLst>
            </a:pPr>
            <a:endParaRPr lang="en-US"/>
          </a:p>
        </p:txBody>
      </p:sp>
      <p:sp>
        <p:nvSpPr>
          <p:cNvPr id="440324" name="Rectangle 4"/>
          <p:cNvSpPr>
            <a:spLocks noChangeArrowheads="1"/>
          </p:cNvSpPr>
          <p:nvPr/>
        </p:nvSpPr>
        <p:spPr bwMode="auto">
          <a:xfrm>
            <a:off x="685800" y="228600"/>
            <a:ext cx="7772400" cy="1219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r>
              <a:rPr lang="en-US" sz="3600" b="1">
                <a:solidFill>
                  <a:srgbClr val="06FA0B"/>
                </a:solidFill>
                <a:effectLst>
                  <a:outerShdw blurRad="38100" dist="38100" dir="2700000" algn="tl">
                    <a:srgbClr val="C0C0C0"/>
                  </a:outerShdw>
                </a:effectLst>
                <a:latin typeface="Arial Rounded MT Bold" pitchFamily="34" charset="0"/>
              </a:rPr>
              <a:t>Web resource</a:t>
            </a:r>
            <a:r>
              <a:rPr lang="en-US" sz="3600">
                <a:solidFill>
                  <a:srgbClr val="4B76FB"/>
                </a:solidFill>
                <a:effectLst>
                  <a:outerShdw blurRad="38100" dist="38100" dir="2700000" algn="tl">
                    <a:srgbClr val="C0C0C0"/>
                  </a:outerShdw>
                </a:effectLst>
                <a:latin typeface="Arial Rounded MT Bold" pitchFamily="34" charset="0"/>
              </a:rPr>
              <a:t/>
            </a:r>
            <a:br>
              <a:rPr lang="en-US" sz="3600">
                <a:solidFill>
                  <a:srgbClr val="4B76FB"/>
                </a:solidFill>
                <a:effectLst>
                  <a:outerShdw blurRad="38100" dist="38100" dir="2700000" algn="tl">
                    <a:srgbClr val="C0C0C0"/>
                  </a:outerShdw>
                </a:effectLst>
                <a:latin typeface="Arial Rounded MT Bold" pitchFamily="34" charset="0"/>
              </a:rPr>
            </a:br>
            <a:r>
              <a:rPr lang="en-US" sz="3600">
                <a:effectLst>
                  <a:outerShdw blurRad="38100" dist="38100" dir="2700000" algn="tl">
                    <a:srgbClr val="C0C0C0"/>
                  </a:outerShdw>
                </a:effectLst>
                <a:latin typeface="Arial Rounded MT Bold" pitchFamily="34" charset="0"/>
              </a:rPr>
              <a:t> </a:t>
            </a:r>
            <a:r>
              <a:rPr lang="en-US" sz="3600">
                <a:latin typeface="Arial Rounded MT Bold" pitchFamily="34" charset="0"/>
              </a:rPr>
              <a:t>www.oanda.com</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intls">
  <a:themeElements>
    <a:clrScheme name="intls 1">
      <a:dk1>
        <a:srgbClr val="000000"/>
      </a:dk1>
      <a:lt1>
        <a:srgbClr val="FFFFFF"/>
      </a:lt1>
      <a:dk2>
        <a:srgbClr val="FFFFFF"/>
      </a:dk2>
      <a:lt2>
        <a:srgbClr val="000099"/>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CC00"/>
      </a:folHlink>
    </a:clrScheme>
    <a:fontScheme name="intls">
      <a:majorFont>
        <a:latin typeface="Arial Rounded MT Bold"/>
        <a:ea typeface=""/>
        <a:cs typeface=""/>
      </a:majorFont>
      <a:minorFont>
        <a:latin typeface="Arial Rounded MT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hlink"/>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hlink"/>
            </a:solidFill>
            <a:effectLst/>
            <a:latin typeface="Times New Roman" pitchFamily="18" charset="0"/>
          </a:defRPr>
        </a:defPPr>
      </a:lstStyle>
    </a:lnDef>
  </a:objectDefaults>
  <a:extraClrSchemeLst>
    <a:extraClrScheme>
      <a:clrScheme name="intls 1">
        <a:dk1>
          <a:srgbClr val="000000"/>
        </a:dk1>
        <a:lt1>
          <a:srgbClr val="FFFFFF"/>
        </a:lt1>
        <a:dk2>
          <a:srgbClr val="FFFFFF"/>
        </a:dk2>
        <a:lt2>
          <a:srgbClr val="000099"/>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CC00"/>
        </a:folHlink>
      </a:clrScheme>
      <a:clrMap bg1="lt1" tx1="dk1" bg2="lt2" tx2="dk2" accent1="accent1" accent2="accent2" accent3="accent3" accent4="accent4" accent5="accent5" accent6="accent6" hlink="hlink" folHlink="folHlink"/>
    </a:extraClrScheme>
    <a:extraClrScheme>
      <a:clrScheme name="intls 2">
        <a:dk1>
          <a:srgbClr val="000000"/>
        </a:dk1>
        <a:lt1>
          <a:srgbClr val="FFFFFF"/>
        </a:lt1>
        <a:dk2>
          <a:srgbClr val="99CCFF"/>
        </a:dk2>
        <a:lt2>
          <a:srgbClr val="000099"/>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tls 3">
        <a:dk1>
          <a:srgbClr val="000000"/>
        </a:dk1>
        <a:lt1>
          <a:srgbClr val="FFFFFF"/>
        </a:lt1>
        <a:dk2>
          <a:srgbClr val="0066FF"/>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tls 4">
        <a:dk1>
          <a:srgbClr val="000000"/>
        </a:dk1>
        <a:lt1>
          <a:srgbClr val="FFFFFF"/>
        </a:lt1>
        <a:dk2>
          <a:srgbClr val="FF0033"/>
        </a:dk2>
        <a:lt2>
          <a:srgbClr val="000080"/>
        </a:lt2>
        <a:accent1>
          <a:srgbClr val="1F7F3F"/>
        </a:accent1>
        <a:accent2>
          <a:srgbClr val="FF7F00"/>
        </a:accent2>
        <a:accent3>
          <a:srgbClr val="FFFFFF"/>
        </a:accent3>
        <a:accent4>
          <a:srgbClr val="000000"/>
        </a:accent4>
        <a:accent5>
          <a:srgbClr val="ABC0AF"/>
        </a:accent5>
        <a:accent6>
          <a:srgbClr val="E77200"/>
        </a:accent6>
        <a:hlink>
          <a:srgbClr val="FF0100"/>
        </a:hlink>
        <a:folHlink>
          <a:srgbClr val="A2C1FE"/>
        </a:folHlink>
      </a:clrScheme>
      <a:clrMap bg1="lt1" tx1="dk1" bg2="lt2" tx2="dk2" accent1="accent1" accent2="accent2" accent3="accent3" accent4="accent4" accent5="accent5" accent6="accent6" hlink="hlink" folHlink="folHlink"/>
    </a:extraClrScheme>
    <a:extraClrScheme>
      <a:clrScheme name="intls 5">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tls 6">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tls 7">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tls 8">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tls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tls 10">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tls 11">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c:\msoffice\powerpnt\template\sldshow\intls.ppt</Template>
  <TotalTime>57</TotalTime>
  <Pages>10</Pages>
  <Words>4740</Words>
  <Application>Microsoft Office PowerPoint</Application>
  <PresentationFormat>On-screen Show (4:3)</PresentationFormat>
  <Paragraphs>614</Paragraphs>
  <Slides>40</Slides>
  <Notes>40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43" baseType="lpstr">
      <vt:lpstr>intls</vt:lpstr>
      <vt:lpstr>Equation</vt:lpstr>
      <vt:lpstr>Document</vt:lpstr>
      <vt:lpstr>PowerPoint Presentation</vt:lpstr>
      <vt:lpstr>Vivé la difference </vt:lpstr>
      <vt:lpstr>Where the art resides… </vt:lpstr>
      <vt:lpstr>Int’l finance topics appropriate for CCs</vt:lpstr>
      <vt:lpstr>    Bank for International Settlements   Click on:   - Statistics    (Pubs &amp; research)   - Foreign exchange   (International financial statistics</vt:lpstr>
      <vt:lpstr>PowerPoint Presentation</vt:lpstr>
      <vt:lpstr>FX turnover by currency</vt:lpstr>
      <vt:lpstr>PowerPoint Presentation</vt:lpstr>
      <vt:lpstr>Spot exchange rate quotations and data series   Click on:  - Currency Tools  - FXHistory</vt:lpstr>
      <vt:lpstr>A classroom exercise to simulate the foreign exchange market www.msu.edu\~butler</vt:lpstr>
      <vt:lpstr>Rules of the game</vt:lpstr>
      <vt:lpstr>Buy low and sell high</vt:lpstr>
      <vt:lpstr>Riskless arbitrage profit</vt:lpstr>
      <vt:lpstr>Sample foreign exchange ledger</vt:lpstr>
      <vt:lpstr>Opening prices: $1.3221/€ BID &amp; $1.3222/€ OFFER</vt:lpstr>
      <vt:lpstr>The Impact of News Events  The G7 announces that they are buying dollars in an effort to stabilize the dollar</vt:lpstr>
      <vt:lpstr>The Impact of News Events  The U.S. Federal Reserve announces that it is lowering the fed funds rate in an effort to stimulate economic activity</vt:lpstr>
      <vt:lpstr>The Impact of News Events The U.S. government reports that U.S. money supply M1 increased by $10 billion more than expected in the most recent quarter</vt:lpstr>
      <vt:lpstr>Hints</vt:lpstr>
      <vt:lpstr>Int’l finance topics appropriate for CCs</vt:lpstr>
      <vt:lpstr>Corporate governance</vt:lpstr>
      <vt:lpstr>M&amp;A activity - # of deals</vt:lpstr>
      <vt:lpstr>Governance of the MNC</vt:lpstr>
      <vt:lpstr>Corporate governance systems</vt:lpstr>
      <vt:lpstr>Corporate governance systems</vt:lpstr>
      <vt:lpstr>PowerPoint Presentation</vt:lpstr>
      <vt:lpstr>Topics of international finance</vt:lpstr>
      <vt:lpstr>Exchange rate systems</vt:lpstr>
      <vt:lpstr>Recent exchange rate arrangements</vt:lpstr>
      <vt:lpstr>The international monetary system</vt:lpstr>
      <vt:lpstr>Currency crises</vt:lpstr>
      <vt:lpstr>Mexican peso crisis</vt:lpstr>
      <vt:lpstr>The Asian contagion (Dec 1996 = 1.00)</vt:lpstr>
      <vt:lpstr>The Asian contagion (Dec 1996 = 1.00; in local currency)</vt:lpstr>
      <vt:lpstr>Russia’s currency crisis</vt:lpstr>
      <vt:lpstr>Argentina’s currency crisis</vt:lpstr>
      <vt:lpstr>The debate over IMF lending</vt:lpstr>
      <vt:lpstr>IMF lending and moral hazard</vt:lpstr>
      <vt:lpstr>Foreign exchange markets</vt:lpstr>
      <vt:lpstr>Int’l finance topics appropriate for CCs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Multinational Finance</dc:title>
  <dc:subject>Chapter 1</dc:subject>
  <dc:creator>Kirt C. Butler</dc:creator>
  <cp:lastModifiedBy>Keefer, Margaret</cp:lastModifiedBy>
  <cp:revision>101</cp:revision>
  <cp:lastPrinted>2013-04-30T23:13:50Z</cp:lastPrinted>
  <dcterms:created xsi:type="dcterms:W3CDTF">1996-11-25T11:23:56Z</dcterms:created>
  <dcterms:modified xsi:type="dcterms:W3CDTF">2013-05-06T18:32:08Z</dcterms:modified>
</cp:coreProperties>
</file>