
<file path=[Content_Types].xml><?xml version="1.0" encoding="utf-8"?>
<Types xmlns="http://schemas.openxmlformats.org/package/2006/content-types">
  <Override PartName="/ppt/slides/slide6.xml" ContentType="application/vnd.openxmlformats-officedocument.presentationml.slide+xml"/>
  <Override PartName="/ppt/slides/slide29.xml" ContentType="application/vnd.openxmlformats-officedocument.presentationml.slide+xml"/>
  <Override PartName="/ppt/slides/slide38.xml" ContentType="application/vnd.openxmlformats-officedocument.presentationml.slide+xml"/>
  <Override PartName="/ppt/slides/slide47.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charts/chart1.xml" ContentType="application/vnd.openxmlformats-officedocument.drawingml.char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Default Extension="jpeg" ContentType="image/jpeg"/>
  <Default Extension="emf" ContentType="image/x-emf"/>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0.xml" ContentType="application/vnd.openxmlformats-officedocument.presentationml.slideLayout+xml"/>
  <Default Extension="gif" ContentType="image/gif"/>
  <Default Extension="vml" ContentType="application/vnd.openxmlformats-officedocument.vmlDrawing"/>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0"/>
  </p:notesMasterIdLst>
  <p:sldIdLst>
    <p:sldId id="256" r:id="rId2"/>
    <p:sldId id="329" r:id="rId3"/>
    <p:sldId id="304" r:id="rId4"/>
    <p:sldId id="305" r:id="rId5"/>
    <p:sldId id="330" r:id="rId6"/>
    <p:sldId id="263" r:id="rId7"/>
    <p:sldId id="310" r:id="rId8"/>
    <p:sldId id="312" r:id="rId9"/>
    <p:sldId id="322" r:id="rId10"/>
    <p:sldId id="314" r:id="rId11"/>
    <p:sldId id="316" r:id="rId12"/>
    <p:sldId id="311" r:id="rId13"/>
    <p:sldId id="318" r:id="rId14"/>
    <p:sldId id="319" r:id="rId15"/>
    <p:sldId id="313" r:id="rId16"/>
    <p:sldId id="320" r:id="rId17"/>
    <p:sldId id="321" r:id="rId18"/>
    <p:sldId id="327" r:id="rId19"/>
    <p:sldId id="323" r:id="rId20"/>
    <p:sldId id="324" r:id="rId21"/>
    <p:sldId id="325" r:id="rId22"/>
    <p:sldId id="326" r:id="rId23"/>
    <p:sldId id="328" r:id="rId24"/>
    <p:sldId id="264" r:id="rId25"/>
    <p:sldId id="265" r:id="rId26"/>
    <p:sldId id="267" r:id="rId27"/>
    <p:sldId id="268" r:id="rId28"/>
    <p:sldId id="306" r:id="rId29"/>
    <p:sldId id="283" r:id="rId30"/>
    <p:sldId id="280" r:id="rId31"/>
    <p:sldId id="303" r:id="rId32"/>
    <p:sldId id="284" r:id="rId33"/>
    <p:sldId id="286" r:id="rId34"/>
    <p:sldId id="289" r:id="rId35"/>
    <p:sldId id="291" r:id="rId36"/>
    <p:sldId id="292" r:id="rId37"/>
    <p:sldId id="276" r:id="rId38"/>
    <p:sldId id="275" r:id="rId39"/>
    <p:sldId id="300" r:id="rId40"/>
    <p:sldId id="307" r:id="rId41"/>
    <p:sldId id="309" r:id="rId42"/>
    <p:sldId id="301" r:id="rId43"/>
    <p:sldId id="274" r:id="rId44"/>
    <p:sldId id="298" r:id="rId45"/>
    <p:sldId id="299" r:id="rId46"/>
    <p:sldId id="293" r:id="rId47"/>
    <p:sldId id="278" r:id="rId48"/>
    <p:sldId id="297" r:id="rId49"/>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9348" autoAdjust="0"/>
    <p:restoredTop sz="94660"/>
  </p:normalViewPr>
  <p:slideViewPr>
    <p:cSldViewPr>
      <p:cViewPr>
        <p:scale>
          <a:sx n="80" d="100"/>
          <a:sy n="80" d="100"/>
        </p:scale>
        <p:origin x="-696" y="-72"/>
      </p:cViewPr>
      <p:guideLst>
        <p:guide orient="horz" pos="2160"/>
        <p:guide pos="2880"/>
      </p:guideLst>
    </p:cSldViewPr>
  </p:slideViewPr>
  <p:notesTextViewPr>
    <p:cViewPr>
      <p:scale>
        <a:sx n="1" d="1"/>
        <a:sy n="1" d="1"/>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8" Type="http://schemas.openxmlformats.org/officeDocument/2006/relationships/slide" Target="slides/slide7.xml"/><Relationship Id="rId51" Type="http://schemas.openxmlformats.org/officeDocument/2006/relationships/presProps" Target="presProps.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lang val="en-US"/>
  <c:chart>
    <c:autoTitleDeleted val="1"/>
    <c:plotArea>
      <c:layout/>
      <c:barChart>
        <c:barDir val="col"/>
        <c:grouping val="clustered"/>
        <c:ser>
          <c:idx val="0"/>
          <c:order val="0"/>
          <c:tx>
            <c:strRef>
              <c:f>Sayfa1!$B$1</c:f>
              <c:strCache>
                <c:ptCount val="1"/>
                <c:pt idx="0">
                  <c:v>2009</c:v>
                </c:pt>
              </c:strCache>
            </c:strRef>
          </c:tx>
          <c:cat>
            <c:strRef>
              <c:f>Sayfa1!$A$2:$A$7</c:f>
              <c:strCache>
                <c:ptCount val="6"/>
                <c:pt idx="0">
                  <c:v>Iran</c:v>
                </c:pt>
                <c:pt idx="1">
                  <c:v>Russia</c:v>
                </c:pt>
                <c:pt idx="2">
                  <c:v>Saudi Arabia</c:v>
                </c:pt>
                <c:pt idx="3">
                  <c:v>Iraq</c:v>
                </c:pt>
                <c:pt idx="4">
                  <c:v>Kazakhstan</c:v>
                </c:pt>
                <c:pt idx="5">
                  <c:v>Other</c:v>
                </c:pt>
              </c:strCache>
            </c:strRef>
          </c:cat>
          <c:val>
            <c:numRef>
              <c:f>Sayfa1!$B$2:$B$7</c:f>
              <c:numCache>
                <c:formatCode>0%</c:formatCode>
                <c:ptCount val="6"/>
                <c:pt idx="0">
                  <c:v>0.23</c:v>
                </c:pt>
                <c:pt idx="1">
                  <c:v>0.41000000000000031</c:v>
                </c:pt>
                <c:pt idx="2">
                  <c:v>0.15000000000000019</c:v>
                </c:pt>
                <c:pt idx="3">
                  <c:v>0.12000000000000002</c:v>
                </c:pt>
                <c:pt idx="4">
                  <c:v>4.0000000000000042E-2</c:v>
                </c:pt>
                <c:pt idx="5">
                  <c:v>5.0000000000000031E-2</c:v>
                </c:pt>
              </c:numCache>
            </c:numRef>
          </c:val>
        </c:ser>
        <c:ser>
          <c:idx val="1"/>
          <c:order val="1"/>
          <c:tx>
            <c:strRef>
              <c:f>Sayfa1!$C$1</c:f>
              <c:strCache>
                <c:ptCount val="1"/>
                <c:pt idx="0">
                  <c:v>2010</c:v>
                </c:pt>
              </c:strCache>
            </c:strRef>
          </c:tx>
          <c:cat>
            <c:strRef>
              <c:f>Sayfa1!$A$2:$A$7</c:f>
              <c:strCache>
                <c:ptCount val="6"/>
                <c:pt idx="0">
                  <c:v>Iran</c:v>
                </c:pt>
                <c:pt idx="1">
                  <c:v>Russia</c:v>
                </c:pt>
                <c:pt idx="2">
                  <c:v>Saudi Arabia</c:v>
                </c:pt>
                <c:pt idx="3">
                  <c:v>Iraq</c:v>
                </c:pt>
                <c:pt idx="4">
                  <c:v>Kazakhstan</c:v>
                </c:pt>
                <c:pt idx="5">
                  <c:v>Other</c:v>
                </c:pt>
              </c:strCache>
            </c:strRef>
          </c:cat>
          <c:val>
            <c:numRef>
              <c:f>Sayfa1!$C$2:$C$7</c:f>
              <c:numCache>
                <c:formatCode>0%</c:formatCode>
                <c:ptCount val="6"/>
                <c:pt idx="0">
                  <c:v>0.43000000000000038</c:v>
                </c:pt>
                <c:pt idx="1">
                  <c:v>0.2</c:v>
                </c:pt>
                <c:pt idx="2">
                  <c:v>0.12000000000000002</c:v>
                </c:pt>
                <c:pt idx="3">
                  <c:v>0.12000000000000002</c:v>
                </c:pt>
                <c:pt idx="4">
                  <c:v>0.11000000000000004</c:v>
                </c:pt>
                <c:pt idx="5">
                  <c:v>2.0000000000000021E-2</c:v>
                </c:pt>
              </c:numCache>
            </c:numRef>
          </c:val>
        </c:ser>
        <c:ser>
          <c:idx val="2"/>
          <c:order val="2"/>
          <c:tx>
            <c:strRef>
              <c:f>Sayfa1!$D$1</c:f>
              <c:strCache>
                <c:ptCount val="1"/>
                <c:pt idx="0">
                  <c:v>2011</c:v>
                </c:pt>
              </c:strCache>
            </c:strRef>
          </c:tx>
          <c:cat>
            <c:strRef>
              <c:f>Sayfa1!$A$2:$A$7</c:f>
              <c:strCache>
                <c:ptCount val="6"/>
                <c:pt idx="0">
                  <c:v>Iran</c:v>
                </c:pt>
                <c:pt idx="1">
                  <c:v>Russia</c:v>
                </c:pt>
                <c:pt idx="2">
                  <c:v>Saudi Arabia</c:v>
                </c:pt>
                <c:pt idx="3">
                  <c:v>Iraq</c:v>
                </c:pt>
                <c:pt idx="4">
                  <c:v>Kazakhstan</c:v>
                </c:pt>
                <c:pt idx="5">
                  <c:v>Other</c:v>
                </c:pt>
              </c:strCache>
            </c:strRef>
          </c:cat>
          <c:val>
            <c:numRef>
              <c:f>Sayfa1!$D$2:$D$7</c:f>
              <c:numCache>
                <c:formatCode>0%</c:formatCode>
                <c:ptCount val="6"/>
                <c:pt idx="0">
                  <c:v>0.51</c:v>
                </c:pt>
                <c:pt idx="1">
                  <c:v>0.12000000000000002</c:v>
                </c:pt>
                <c:pt idx="2">
                  <c:v>0.11000000000000004</c:v>
                </c:pt>
                <c:pt idx="3">
                  <c:v>0.17</c:v>
                </c:pt>
                <c:pt idx="4">
                  <c:v>7.0000000000000034E-2</c:v>
                </c:pt>
                <c:pt idx="5">
                  <c:v>2.0000000000000021E-2</c:v>
                </c:pt>
              </c:numCache>
            </c:numRef>
          </c:val>
        </c:ser>
        <c:dLbls/>
        <c:axId val="94047616"/>
        <c:axId val="94053504"/>
      </c:barChart>
      <c:catAx>
        <c:axId val="94047616"/>
        <c:scaling>
          <c:orientation val="minMax"/>
        </c:scaling>
        <c:axPos val="b"/>
        <c:tickLblPos val="nextTo"/>
        <c:crossAx val="94053504"/>
        <c:crosses val="autoZero"/>
        <c:auto val="1"/>
        <c:lblAlgn val="ctr"/>
        <c:lblOffset val="100"/>
      </c:catAx>
      <c:valAx>
        <c:axId val="94053504"/>
        <c:scaling>
          <c:orientation val="minMax"/>
        </c:scaling>
        <c:axPos val="l"/>
        <c:majorGridlines/>
        <c:numFmt formatCode="0%" sourceLinked="1"/>
        <c:tickLblPos val="nextTo"/>
        <c:crossAx val="94047616"/>
        <c:crosses val="autoZero"/>
        <c:crossBetween val="between"/>
      </c:valAx>
      <c:dTable>
        <c:showHorzBorder val="1"/>
        <c:showVertBorder val="1"/>
        <c:showOutline val="1"/>
        <c:showKeys val="1"/>
        <c:txPr>
          <a:bodyPr/>
          <a:lstStyle/>
          <a:p>
            <a:pPr rtl="0">
              <a:defRPr sz="1700"/>
            </a:pPr>
            <a:endParaRPr lang="en-US"/>
          </a:p>
        </c:txPr>
      </c:dTable>
    </c:plotArea>
    <c:plotVisOnly val="1"/>
    <c:dispBlanksAs val="gap"/>
  </c:chart>
  <c:txPr>
    <a:bodyPr/>
    <a:lstStyle/>
    <a:p>
      <a:pPr>
        <a:defRPr sz="1800"/>
      </a:pPr>
      <a:endParaRPr lang="en-US"/>
    </a:p>
  </c:txPr>
  <c:externalData r:id="rId1"/>
</c:chartSpace>
</file>

<file path=ppt/drawings/_rels/vmlDrawing1.vml.rels><?xml version="1.0" encoding="UTF-8" standalone="yes"?>
<Relationships xmlns="http://schemas.openxmlformats.org/package/2006/relationships"><Relationship Id="rId1" Type="http://schemas.openxmlformats.org/officeDocument/2006/relationships/image" Target="../media/image23.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3.vml.rels><?xml version="1.0" encoding="UTF-8" standalone="yes"?>
<Relationships xmlns="http://schemas.openxmlformats.org/package/2006/relationships"><Relationship Id="rId1" Type="http://schemas.openxmlformats.org/officeDocument/2006/relationships/image" Target="../media/image34.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7840" cy="464820"/>
          </a:xfrm>
          <a:prstGeom prst="rect">
            <a:avLst/>
          </a:prstGeom>
        </p:spPr>
        <p:txBody>
          <a:bodyPr vert="horz" lIns="93177" tIns="46589" rIns="93177" bIns="46589" rtlCol="0"/>
          <a:lstStyle>
            <a:lvl1pPr algn="l">
              <a:defRPr sz="1200"/>
            </a:lvl1pPr>
          </a:lstStyle>
          <a:p>
            <a:endParaRPr lang="en-US"/>
          </a:p>
        </p:txBody>
      </p:sp>
      <p:sp>
        <p:nvSpPr>
          <p:cNvPr id="3" name="Date Placeholder 2"/>
          <p:cNvSpPr>
            <a:spLocks noGrp="1"/>
          </p:cNvSpPr>
          <p:nvPr>
            <p:ph type="dt" idx="1"/>
          </p:nvPr>
        </p:nvSpPr>
        <p:spPr>
          <a:xfrm>
            <a:off x="3970938" y="0"/>
            <a:ext cx="3037840" cy="464820"/>
          </a:xfrm>
          <a:prstGeom prst="rect">
            <a:avLst/>
          </a:prstGeom>
        </p:spPr>
        <p:txBody>
          <a:bodyPr vert="horz" lIns="93177" tIns="46589" rIns="93177" bIns="46589" rtlCol="0"/>
          <a:lstStyle>
            <a:lvl1pPr algn="r">
              <a:defRPr sz="1200"/>
            </a:lvl1pPr>
          </a:lstStyle>
          <a:p>
            <a:fld id="{36BE5DE4-2F93-4EA7-92C2-90C9B23E6D2C}" type="datetimeFigureOut">
              <a:rPr lang="en-US" smtClean="0"/>
              <a:pPr/>
              <a:t>6/5/2013</a:t>
            </a:fld>
            <a:endParaRPr lang="en-US"/>
          </a:p>
        </p:txBody>
      </p:sp>
      <p:sp>
        <p:nvSpPr>
          <p:cNvPr id="4" name="Slide Image Placeholder 3"/>
          <p:cNvSpPr>
            <a:spLocks noGrp="1" noRot="1" noChangeAspect="1"/>
          </p:cNvSpPr>
          <p:nvPr>
            <p:ph type="sldImg" idx="2"/>
          </p:nvPr>
        </p:nvSpPr>
        <p:spPr>
          <a:xfrm>
            <a:off x="1181100" y="696913"/>
            <a:ext cx="4648200" cy="3486150"/>
          </a:xfrm>
          <a:prstGeom prst="rect">
            <a:avLst/>
          </a:prstGeom>
          <a:noFill/>
          <a:ln w="12700">
            <a:solidFill>
              <a:prstClr val="black"/>
            </a:solidFill>
          </a:ln>
        </p:spPr>
        <p:txBody>
          <a:bodyPr vert="horz" lIns="93177" tIns="46589" rIns="93177" bIns="46589" rtlCol="0" anchor="ctr"/>
          <a:lstStyle/>
          <a:p>
            <a:endParaRPr lang="en-US"/>
          </a:p>
        </p:txBody>
      </p:sp>
      <p:sp>
        <p:nvSpPr>
          <p:cNvPr id="5" name="Notes Placeholder 4"/>
          <p:cNvSpPr>
            <a:spLocks noGrp="1"/>
          </p:cNvSpPr>
          <p:nvPr>
            <p:ph type="body" sz="quarter" idx="3"/>
          </p:nvPr>
        </p:nvSpPr>
        <p:spPr>
          <a:xfrm>
            <a:off x="701040" y="4415790"/>
            <a:ext cx="5608320" cy="4183380"/>
          </a:xfrm>
          <a:prstGeom prst="rect">
            <a:avLst/>
          </a:prstGeom>
        </p:spPr>
        <p:txBody>
          <a:bodyPr vert="horz" lIns="93177" tIns="46589" rIns="93177" bIns="46589"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29967"/>
            <a:ext cx="3037840" cy="464820"/>
          </a:xfrm>
          <a:prstGeom prst="rect">
            <a:avLst/>
          </a:prstGeom>
        </p:spPr>
        <p:txBody>
          <a:bodyPr vert="horz" lIns="93177" tIns="46589" rIns="93177" bIns="46589" rtlCol="0" anchor="b"/>
          <a:lstStyle>
            <a:lvl1pPr algn="l">
              <a:defRPr sz="1200"/>
            </a:lvl1pPr>
          </a:lstStyle>
          <a:p>
            <a:endParaRPr lang="en-US"/>
          </a:p>
        </p:txBody>
      </p:sp>
      <p:sp>
        <p:nvSpPr>
          <p:cNvPr id="7" name="Slide Number Placeholder 6"/>
          <p:cNvSpPr>
            <a:spLocks noGrp="1"/>
          </p:cNvSpPr>
          <p:nvPr>
            <p:ph type="sldNum" sz="quarter" idx="5"/>
          </p:nvPr>
        </p:nvSpPr>
        <p:spPr>
          <a:xfrm>
            <a:off x="3970938" y="8829967"/>
            <a:ext cx="3037840" cy="464820"/>
          </a:xfrm>
          <a:prstGeom prst="rect">
            <a:avLst/>
          </a:prstGeom>
        </p:spPr>
        <p:txBody>
          <a:bodyPr vert="horz" lIns="93177" tIns="46589" rIns="93177" bIns="46589" rtlCol="0" anchor="b"/>
          <a:lstStyle>
            <a:lvl1pPr algn="r">
              <a:defRPr sz="1200"/>
            </a:lvl1pPr>
          </a:lstStyle>
          <a:p>
            <a:fld id="{1BF272CC-D9E3-4B30-8D09-182AE095C5B7}" type="slidenum">
              <a:rPr lang="en-US" smtClean="0"/>
              <a:pPr/>
              <a:t>‹#›</a:t>
            </a:fld>
            <a:endParaRPr lang="en-US"/>
          </a:p>
        </p:txBody>
      </p:sp>
    </p:spTree>
    <p:extLst>
      <p:ext uri="{BB962C8B-B14F-4D97-AF65-F5344CB8AC3E}">
        <p14:creationId xmlns:p14="http://schemas.microsoft.com/office/powerpoint/2010/main" xmlns="" val="15569452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endParaRPr lang="en-US" baseline="0" dirty="0" smtClean="0"/>
          </a:p>
        </p:txBody>
      </p:sp>
      <p:sp>
        <p:nvSpPr>
          <p:cNvPr id="4" name="Slide Number Placeholder 3"/>
          <p:cNvSpPr>
            <a:spLocks noGrp="1"/>
          </p:cNvSpPr>
          <p:nvPr>
            <p:ph type="sldNum" sz="quarter" idx="10"/>
          </p:nvPr>
        </p:nvSpPr>
        <p:spPr/>
        <p:txBody>
          <a:bodyPr/>
          <a:lstStyle/>
          <a:p>
            <a:fld id="{CA98F7CE-3866-5D45-86F8-5631549F6F74}" type="slidenum">
              <a:rPr lang="en-US" smtClean="0"/>
              <a:pPr/>
              <a:t>33</a:t>
            </a:fld>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fontScale="92500"/>
          </a:bodyPr>
          <a:lstStyle/>
          <a:p>
            <a:endParaRPr lang="en-US" dirty="0"/>
          </a:p>
        </p:txBody>
      </p:sp>
      <p:sp>
        <p:nvSpPr>
          <p:cNvPr id="4" name="Slide Number Placeholder 3"/>
          <p:cNvSpPr>
            <a:spLocks noGrp="1"/>
          </p:cNvSpPr>
          <p:nvPr>
            <p:ph type="sldNum" sz="quarter" idx="10"/>
          </p:nvPr>
        </p:nvSpPr>
        <p:spPr/>
        <p:txBody>
          <a:bodyPr/>
          <a:lstStyle/>
          <a:p>
            <a:fld id="{CA98F7CE-3866-5D45-86F8-5631549F6F74}" type="slidenum">
              <a:rPr lang="en-US" smtClean="0"/>
              <a:pPr/>
              <a:t>34</a:t>
            </a:fld>
            <a:endParaRPr 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lvl="0"/>
            <a:endParaRPr lang="en-US" dirty="0"/>
          </a:p>
        </p:txBody>
      </p:sp>
      <p:sp>
        <p:nvSpPr>
          <p:cNvPr id="4" name="Slide Number Placeholder 3"/>
          <p:cNvSpPr>
            <a:spLocks noGrp="1"/>
          </p:cNvSpPr>
          <p:nvPr>
            <p:ph type="sldNum" sz="quarter" idx="10"/>
          </p:nvPr>
        </p:nvSpPr>
        <p:spPr/>
        <p:txBody>
          <a:bodyPr/>
          <a:lstStyle/>
          <a:p>
            <a:fld id="{CA98F7CE-3866-5D45-86F8-5631549F6F74}" type="slidenum">
              <a:rPr lang="en-US" smtClean="0"/>
              <a:pPr/>
              <a:t>35</a:t>
            </a:fld>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EC910368-7863-C843-8319-C7DDA4A43359}" type="slidenum">
              <a:rPr lang="en-US" smtClean="0"/>
              <a:pPr/>
              <a:t>38</a:t>
            </a:fld>
            <a:endParaRPr lang="en-US"/>
          </a:p>
        </p:txBody>
      </p:sp>
    </p:spTree>
    <p:extLst>
      <p:ext uri="{BB962C8B-B14F-4D97-AF65-F5344CB8AC3E}">
        <p14:creationId xmlns:p14="http://schemas.microsoft.com/office/powerpoint/2010/main" xmlns="" val="14939551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defTabSz="465839">
              <a:defRPr/>
            </a:pPr>
            <a:endParaRPr lang="en-US" dirty="0"/>
          </a:p>
        </p:txBody>
      </p:sp>
      <p:sp>
        <p:nvSpPr>
          <p:cNvPr id="4" name="Slide Number Placeholder 3"/>
          <p:cNvSpPr>
            <a:spLocks noGrp="1"/>
          </p:cNvSpPr>
          <p:nvPr>
            <p:ph type="sldNum" sz="quarter" idx="10"/>
          </p:nvPr>
        </p:nvSpPr>
        <p:spPr/>
        <p:txBody>
          <a:bodyPr/>
          <a:lstStyle/>
          <a:p>
            <a:fld id="{EC910368-7863-C843-8319-C7DDA4A43359}" type="slidenum">
              <a:rPr lang="en-US" smtClean="0"/>
              <a:pPr/>
              <a:t>47</a:t>
            </a:fld>
            <a:endParaRPr lang="en-US"/>
          </a:p>
        </p:txBody>
      </p:sp>
    </p:spTree>
    <p:extLst>
      <p:ext uri="{BB962C8B-B14F-4D97-AF65-F5344CB8AC3E}">
        <p14:creationId xmlns:p14="http://schemas.microsoft.com/office/powerpoint/2010/main" xmlns="" val="416239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829CBD0B-C89C-4FF7-B818-C4899161A4CA}" type="datetimeFigureOut">
              <a:rPr lang="en-US" smtClean="0"/>
              <a:pPr/>
              <a:t>6/5/2013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EB30-2922-4F4F-AA7A-90D911EACB91}" type="slidenum">
              <a:rPr lang="en-US" smtClean="0"/>
              <a:pPr/>
              <a:t>‹#›</a:t>
            </a:fld>
            <a:endParaRPr lang="en-US"/>
          </a:p>
        </p:txBody>
      </p:sp>
    </p:spTree>
    <p:extLst>
      <p:ext uri="{BB962C8B-B14F-4D97-AF65-F5344CB8AC3E}">
        <p14:creationId xmlns:p14="http://schemas.microsoft.com/office/powerpoint/2010/main" xmlns="" val="342910722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9CBD0B-C89C-4FF7-B818-C4899161A4CA}" type="datetimeFigureOut">
              <a:rPr lang="en-US" smtClean="0"/>
              <a:pPr/>
              <a:t>6/5/2013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EB30-2922-4F4F-AA7A-90D911EACB91}" type="slidenum">
              <a:rPr lang="en-US" smtClean="0"/>
              <a:pPr/>
              <a:t>‹#›</a:t>
            </a:fld>
            <a:endParaRPr lang="en-US"/>
          </a:p>
        </p:txBody>
      </p:sp>
    </p:spTree>
    <p:extLst>
      <p:ext uri="{BB962C8B-B14F-4D97-AF65-F5344CB8AC3E}">
        <p14:creationId xmlns:p14="http://schemas.microsoft.com/office/powerpoint/2010/main" xmlns="" val="129071629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9CBD0B-C89C-4FF7-B818-C4899161A4CA}" type="datetimeFigureOut">
              <a:rPr lang="en-US" smtClean="0"/>
              <a:pPr/>
              <a:t>6/5/2013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EB30-2922-4F4F-AA7A-90D911EACB91}" type="slidenum">
              <a:rPr lang="en-US" smtClean="0"/>
              <a:pPr/>
              <a:t>‹#›</a:t>
            </a:fld>
            <a:endParaRPr lang="en-US"/>
          </a:p>
        </p:txBody>
      </p:sp>
    </p:spTree>
    <p:extLst>
      <p:ext uri="{BB962C8B-B14F-4D97-AF65-F5344CB8AC3E}">
        <p14:creationId xmlns:p14="http://schemas.microsoft.com/office/powerpoint/2010/main" xmlns="" val="231797058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829CBD0B-C89C-4FF7-B818-C4899161A4CA}" type="datetimeFigureOut">
              <a:rPr lang="en-US" smtClean="0"/>
              <a:pPr/>
              <a:t>6/5/2013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EB30-2922-4F4F-AA7A-90D911EACB91}" type="slidenum">
              <a:rPr lang="en-US" smtClean="0"/>
              <a:pPr/>
              <a:t>‹#›</a:t>
            </a:fld>
            <a:endParaRPr lang="en-US"/>
          </a:p>
        </p:txBody>
      </p:sp>
    </p:spTree>
    <p:extLst>
      <p:ext uri="{BB962C8B-B14F-4D97-AF65-F5344CB8AC3E}">
        <p14:creationId xmlns:p14="http://schemas.microsoft.com/office/powerpoint/2010/main" xmlns="" val="323960991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29CBD0B-C89C-4FF7-B818-C4899161A4CA}" type="datetimeFigureOut">
              <a:rPr lang="en-US" smtClean="0"/>
              <a:pPr/>
              <a:t>6/5/2013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0D5EB30-2922-4F4F-AA7A-90D911EACB91}" type="slidenum">
              <a:rPr lang="en-US" smtClean="0"/>
              <a:pPr/>
              <a:t>‹#›</a:t>
            </a:fld>
            <a:endParaRPr lang="en-US"/>
          </a:p>
        </p:txBody>
      </p:sp>
    </p:spTree>
    <p:extLst>
      <p:ext uri="{BB962C8B-B14F-4D97-AF65-F5344CB8AC3E}">
        <p14:creationId xmlns:p14="http://schemas.microsoft.com/office/powerpoint/2010/main" xmlns="" val="5274246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829CBD0B-C89C-4FF7-B818-C4899161A4CA}" type="datetimeFigureOut">
              <a:rPr lang="en-US" smtClean="0"/>
              <a:pPr/>
              <a:t>6/5/2013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5EB30-2922-4F4F-AA7A-90D911EACB91}" type="slidenum">
              <a:rPr lang="en-US" smtClean="0"/>
              <a:pPr/>
              <a:t>‹#›</a:t>
            </a:fld>
            <a:endParaRPr lang="en-US"/>
          </a:p>
        </p:txBody>
      </p:sp>
    </p:spTree>
    <p:extLst>
      <p:ext uri="{BB962C8B-B14F-4D97-AF65-F5344CB8AC3E}">
        <p14:creationId xmlns:p14="http://schemas.microsoft.com/office/powerpoint/2010/main" xmlns="" val="172966638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829CBD0B-C89C-4FF7-B818-C4899161A4CA}" type="datetimeFigureOut">
              <a:rPr lang="en-US" smtClean="0"/>
              <a:pPr/>
              <a:t>6/5/2013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0D5EB30-2922-4F4F-AA7A-90D911EACB91}" type="slidenum">
              <a:rPr lang="en-US" smtClean="0"/>
              <a:pPr/>
              <a:t>‹#›</a:t>
            </a:fld>
            <a:endParaRPr lang="en-US"/>
          </a:p>
        </p:txBody>
      </p:sp>
    </p:spTree>
    <p:extLst>
      <p:ext uri="{BB962C8B-B14F-4D97-AF65-F5344CB8AC3E}">
        <p14:creationId xmlns:p14="http://schemas.microsoft.com/office/powerpoint/2010/main" xmlns="" val="360424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829CBD0B-C89C-4FF7-B818-C4899161A4CA}" type="datetimeFigureOut">
              <a:rPr lang="en-US" smtClean="0"/>
              <a:pPr/>
              <a:t>6/5/2013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0D5EB30-2922-4F4F-AA7A-90D911EACB91}" type="slidenum">
              <a:rPr lang="en-US" smtClean="0"/>
              <a:pPr/>
              <a:t>‹#›</a:t>
            </a:fld>
            <a:endParaRPr lang="en-US"/>
          </a:p>
        </p:txBody>
      </p:sp>
    </p:spTree>
    <p:extLst>
      <p:ext uri="{BB962C8B-B14F-4D97-AF65-F5344CB8AC3E}">
        <p14:creationId xmlns:p14="http://schemas.microsoft.com/office/powerpoint/2010/main" xmlns="" val="3282038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29CBD0B-C89C-4FF7-B818-C4899161A4CA}" type="datetimeFigureOut">
              <a:rPr lang="en-US" smtClean="0"/>
              <a:pPr/>
              <a:t>6/5/2013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0D5EB30-2922-4F4F-AA7A-90D911EACB91}" type="slidenum">
              <a:rPr lang="en-US" smtClean="0"/>
              <a:pPr/>
              <a:t>‹#›</a:t>
            </a:fld>
            <a:endParaRPr lang="en-US"/>
          </a:p>
        </p:txBody>
      </p:sp>
    </p:spTree>
    <p:extLst>
      <p:ext uri="{BB962C8B-B14F-4D97-AF65-F5344CB8AC3E}">
        <p14:creationId xmlns:p14="http://schemas.microsoft.com/office/powerpoint/2010/main" xmlns="" val="10171495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9CBD0B-C89C-4FF7-B818-C4899161A4CA}" type="datetimeFigureOut">
              <a:rPr lang="en-US" smtClean="0"/>
              <a:pPr/>
              <a:t>6/5/2013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5EB30-2922-4F4F-AA7A-90D911EACB91}" type="slidenum">
              <a:rPr lang="en-US" smtClean="0"/>
              <a:pPr/>
              <a:t>‹#›</a:t>
            </a:fld>
            <a:endParaRPr lang="en-US"/>
          </a:p>
        </p:txBody>
      </p:sp>
    </p:spTree>
    <p:extLst>
      <p:ext uri="{BB962C8B-B14F-4D97-AF65-F5344CB8AC3E}">
        <p14:creationId xmlns:p14="http://schemas.microsoft.com/office/powerpoint/2010/main" xmlns="" val="12200416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29CBD0B-C89C-4FF7-B818-C4899161A4CA}" type="datetimeFigureOut">
              <a:rPr lang="en-US" smtClean="0"/>
              <a:pPr/>
              <a:t>6/5/2013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0D5EB30-2922-4F4F-AA7A-90D911EACB91}" type="slidenum">
              <a:rPr lang="en-US" smtClean="0"/>
              <a:pPr/>
              <a:t>‹#›</a:t>
            </a:fld>
            <a:endParaRPr lang="en-US"/>
          </a:p>
        </p:txBody>
      </p:sp>
    </p:spTree>
    <p:extLst>
      <p:ext uri="{BB962C8B-B14F-4D97-AF65-F5344CB8AC3E}">
        <p14:creationId xmlns:p14="http://schemas.microsoft.com/office/powerpoint/2010/main" xmlns="" val="337664019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29CBD0B-C89C-4FF7-B818-C4899161A4CA}" type="datetimeFigureOut">
              <a:rPr lang="en-US" smtClean="0"/>
              <a:pPr/>
              <a:t>6/5/2013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0D5EB30-2922-4F4F-AA7A-90D911EACB91}" type="slidenum">
              <a:rPr lang="en-US" smtClean="0"/>
              <a:pPr/>
              <a:t>‹#›</a:t>
            </a:fld>
            <a:endParaRPr lang="en-US"/>
          </a:p>
        </p:txBody>
      </p:sp>
    </p:spTree>
    <p:extLst>
      <p:ext uri="{BB962C8B-B14F-4D97-AF65-F5344CB8AC3E}">
        <p14:creationId xmlns:p14="http://schemas.microsoft.com/office/powerpoint/2010/main" xmlns="" val="331276983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chart" Target="../charts/chart1.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image" Target="../media/image18.jpe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oleObject" Target="Macintosh%20HD:Users:alextgoeman:Documents:492presentationhandout.docx!OLE_LINK1" TargetMode="External"/><Relationship Id="rId2" Type="http://schemas.openxmlformats.org/officeDocument/2006/relationships/slideLayout" Target="../slideLayouts/slideLayout2.xml"/><Relationship Id="rId1" Type="http://schemas.openxmlformats.org/officeDocument/2006/relationships/vmlDrawing" Target="../drawings/vmlDrawing1.v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7.xml.rels><?xml version="1.0" encoding="UTF-8" standalone="yes"?>
<Relationships xmlns="http://schemas.openxmlformats.org/package/2006/relationships"><Relationship Id="rId2" Type="http://schemas.openxmlformats.org/officeDocument/2006/relationships/image" Target="../media/image30.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oleObject" Target="https://angel.msu.edu/AngelUploads/Content/SS13-MC-492-001-97A8FN-EL-24-488/_assoc/3B104EA57381471C893E3152C2A449B7/localhost/Users/sonianaik/Desktop/Macintosh%20HD:Users:sonianaik:Desktop:presentation%20outline.docx!OLE_LINK2" TargetMode="External"/><Relationship Id="rId2" Type="http://schemas.openxmlformats.org/officeDocument/2006/relationships/slideLayout" Target="../slideLayouts/slideLayout7.xml"/><Relationship Id="rId1" Type="http://schemas.openxmlformats.org/officeDocument/2006/relationships/vmlDrawing" Target="../drawings/vmlDrawing2.vml"/></Relationships>
</file>

<file path=ppt/slides/_rels/slide45.xml.rels><?xml version="1.0" encoding="UTF-8" standalone="yes"?>
<Relationships xmlns="http://schemas.openxmlformats.org/package/2006/relationships"><Relationship Id="rId3" Type="http://schemas.openxmlformats.org/officeDocument/2006/relationships/oleObject" Target="https://angel.msu.edu/AngelUploads/Content/SS13-MC-492-001-97A8FN-EL-24-488/_assoc/3B104EA57381471C893E3152C2A449B7/localhost/Users/sonianaik/Desktop/Macintosh%20HD:Users:sonianaik:Desktop:presentation%20outline.docx!OLE_LINK1" TargetMode="External"/><Relationship Id="rId2" Type="http://schemas.openxmlformats.org/officeDocument/2006/relationships/slideLayout" Target="../slideLayouts/slideLayout7.xml"/><Relationship Id="rId1" Type="http://schemas.openxmlformats.org/officeDocument/2006/relationships/vmlDrawing" Target="../drawings/vmlDrawing3.vml"/></Relationships>
</file>

<file path=ppt/slides/_rels/slide4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7.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Europe and the </a:t>
            </a:r>
            <a:br>
              <a:rPr lang="en-US" dirty="0" smtClean="0"/>
            </a:br>
            <a:r>
              <a:rPr lang="en-US" dirty="0" smtClean="0"/>
              <a:t>Greater Middle East</a:t>
            </a:r>
            <a:endParaRPr lang="en-US" dirty="0"/>
          </a:p>
        </p:txBody>
      </p:sp>
      <p:sp>
        <p:nvSpPr>
          <p:cNvPr id="3" name="Subtitle 2"/>
          <p:cNvSpPr>
            <a:spLocks noGrp="1"/>
          </p:cNvSpPr>
          <p:nvPr>
            <p:ph type="subTitle" idx="1"/>
          </p:nvPr>
        </p:nvSpPr>
        <p:spPr>
          <a:xfrm>
            <a:off x="1371600" y="3962400"/>
            <a:ext cx="6400800" cy="1752600"/>
          </a:xfrm>
        </p:spPr>
        <p:txBody>
          <a:bodyPr>
            <a:normAutofit fontScale="55000" lnSpcReduction="20000"/>
          </a:bodyPr>
          <a:lstStyle/>
          <a:p>
            <a:r>
              <a:rPr lang="en-US" dirty="0" smtClean="0"/>
              <a:t>Norman A. Graham</a:t>
            </a:r>
          </a:p>
          <a:p>
            <a:r>
              <a:rPr lang="en-US" dirty="0" smtClean="0"/>
              <a:t>Center for European, Russian and Eurasian Studies and </a:t>
            </a:r>
          </a:p>
          <a:p>
            <a:r>
              <a:rPr lang="en-US" dirty="0" smtClean="0"/>
              <a:t>James Madison College, Michigan State University</a:t>
            </a:r>
          </a:p>
          <a:p>
            <a:r>
              <a:rPr lang="en-US" dirty="0" err="1" smtClean="0"/>
              <a:t>Suhnaz</a:t>
            </a:r>
            <a:r>
              <a:rPr lang="en-US" dirty="0" smtClean="0"/>
              <a:t> Yilmaz</a:t>
            </a:r>
          </a:p>
          <a:p>
            <a:r>
              <a:rPr lang="en-US" dirty="0" smtClean="0"/>
              <a:t>Acting Director, Graduate Studies, </a:t>
            </a:r>
            <a:r>
              <a:rPr lang="en-US" dirty="0" err="1" smtClean="0"/>
              <a:t>Koc</a:t>
            </a:r>
            <a:r>
              <a:rPr lang="en-US" dirty="0" smtClean="0"/>
              <a:t> University</a:t>
            </a:r>
          </a:p>
          <a:p>
            <a:r>
              <a:rPr lang="en-US" dirty="0" smtClean="0"/>
              <a:t>Istanbul</a:t>
            </a:r>
          </a:p>
          <a:p>
            <a:endParaRPr lang="en-US" dirty="0"/>
          </a:p>
        </p:txBody>
      </p:sp>
      <p:pic>
        <p:nvPicPr>
          <p:cNvPr id="5" name="Picture 4" descr="logo1size"/>
          <p:cNvPicPr/>
          <p:nvPr/>
        </p:nvPicPr>
        <p:blipFill>
          <a:blip r:embed="rId2" cstate="print"/>
          <a:srcRect/>
          <a:stretch>
            <a:fillRect/>
          </a:stretch>
        </p:blipFill>
        <p:spPr bwMode="auto">
          <a:xfrm>
            <a:off x="3276600" y="685800"/>
            <a:ext cx="2619044" cy="1371600"/>
          </a:xfrm>
          <a:prstGeom prst="rect">
            <a:avLst/>
          </a:prstGeom>
          <a:noFill/>
        </p:spPr>
      </p:pic>
    </p:spTree>
    <p:extLst>
      <p:ext uri="{BB962C8B-B14F-4D97-AF65-F5344CB8AC3E}">
        <p14:creationId xmlns:p14="http://schemas.microsoft.com/office/powerpoint/2010/main" xmlns="" val="157527708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2"/>
          <p:cNvSpPr txBox="1">
            <a:spLocks noChangeArrowheads="1"/>
          </p:cNvSpPr>
          <p:nvPr/>
        </p:nvSpPr>
        <p:spPr>
          <a:xfrm>
            <a:off x="642938" y="694730"/>
            <a:ext cx="8153400" cy="898525"/>
          </a:xfrm>
          <a:prstGeom prst="rect">
            <a:avLst/>
          </a:prstGeom>
        </p:spPr>
        <p:txBody>
          <a:bodyPr vert="horz" lIns="91440" tIns="45720" rIns="91440" bIns="45720" rtlCol="0" anchor="ct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tx2">
                    <a:satMod val="130000"/>
                  </a:schemeClr>
                </a:solidFill>
                <a:effectLst/>
                <a:uLnTx/>
                <a:uFillTx/>
                <a:latin typeface="+mj-lt"/>
                <a:ea typeface="+mj-ea"/>
                <a:cs typeface="+mj-cs"/>
              </a:rPr>
              <a:t>Turkey emerges as a key country</a:t>
            </a:r>
            <a:endParaRPr kumimoji="0" lang="en-US" sz="4400" b="1" i="0" u="none" strike="noStrike" kern="1200" cap="none" spc="0" normalizeH="0" baseline="0" noProof="0" dirty="0">
              <a:ln>
                <a:noFill/>
              </a:ln>
              <a:solidFill>
                <a:schemeClr val="tx2">
                  <a:satMod val="130000"/>
                </a:schemeClr>
              </a:solidFill>
              <a:effectLst/>
              <a:uLnTx/>
              <a:uFillTx/>
              <a:latin typeface="+mj-lt"/>
              <a:ea typeface="+mj-ea"/>
              <a:cs typeface="+mj-cs"/>
            </a:endParaRPr>
          </a:p>
        </p:txBody>
      </p:sp>
      <p:sp>
        <p:nvSpPr>
          <p:cNvPr id="3" name="Rectangle 3"/>
          <p:cNvSpPr txBox="1">
            <a:spLocks noChangeArrowheads="1"/>
          </p:cNvSpPr>
          <p:nvPr/>
        </p:nvSpPr>
        <p:spPr>
          <a:xfrm>
            <a:off x="395536" y="1752600"/>
            <a:ext cx="8229600" cy="4800600"/>
          </a:xfrm>
          <a:prstGeom prst="rect">
            <a:avLst/>
          </a:prstGeom>
        </p:spPr>
        <p:txBody>
          <a:bodyPr vert="horz" lIns="91440" tIns="45720" rIns="91440" bIns="45720" rtlCol="0">
            <a:normAutofit/>
          </a:bodyPr>
          <a:lstStyle/>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Turkey is at an energy crossroads. Three</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fourths of the world’s proven oil and gas resources are located in regions neighboring Turkey. </a:t>
            </a:r>
            <a:r>
              <a:rPr lang="en-US" sz="2400" dirty="0"/>
              <a:t> </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And with the increasing dependence of OECD and developing Asian countries on Middle Eastern and Greater Caspian oil, Turkey’s role as an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important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energy player has emerged. </a:t>
            </a:r>
            <a:endParaRPr kumimoji="0" lang="tr-TR" sz="24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90000"/>
              </a:lnSpc>
              <a:spcBef>
                <a:spcPct val="20000"/>
              </a:spcBef>
              <a:spcAft>
                <a:spcPts val="0"/>
              </a:spcAft>
              <a:buClrTx/>
              <a:buSzTx/>
              <a:buFont typeface="Georgia" pitchFamily="18" charset="0"/>
              <a:buNone/>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	</a:t>
            </a:r>
          </a:p>
          <a:p>
            <a:pPr marL="342900" marR="0" lvl="0" indent="-342900" algn="l" defTabSz="914400" rtl="0" eaLnBrk="1" fontAlgn="auto" latinLnBrk="0" hangingPunct="1">
              <a:lnSpc>
                <a:spcPct val="90000"/>
              </a:lnSpc>
              <a:spcBef>
                <a:spcPct val="20000"/>
              </a:spcBef>
              <a:spcAft>
                <a:spcPts val="0"/>
              </a:spcAft>
              <a:buClrTx/>
              <a:buSzTx/>
              <a:buFont typeface="Wingdings" pitchFamily="2" charset="2"/>
              <a:buChar char="Ø"/>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This energy dependency is likely to have further major geopolitical implications. Given its unique geographical location between the Middle East and the Caspian regions on the one hand and the energy consuming markets on the other, Turkey stands as a key country in ensuring energy security.</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İçerik Yer Tutucusu"/>
          <p:cNvSpPr txBox="1">
            <a:spLocks/>
          </p:cNvSpPr>
          <p:nvPr/>
        </p:nvSpPr>
        <p:spPr>
          <a:xfrm>
            <a:off x="428625" y="1643063"/>
            <a:ext cx="8229600" cy="4324350"/>
          </a:xfrm>
          <a:prstGeom prst="rect">
            <a:avLst/>
          </a:prstGeom>
        </p:spPr>
        <p:txBody>
          <a:bodyPr/>
          <a:lstStyle/>
          <a:p>
            <a:pPr marL="342900" marR="0" lvl="0" indent="-342900" algn="l" defTabSz="914400" rtl="0" eaLnBrk="1" fontAlgn="auto" latinLnBrk="0" hangingPunct="1">
              <a:lnSpc>
                <a:spcPct val="80000"/>
              </a:lnSpc>
              <a:spcBef>
                <a:spcPts val="600"/>
              </a:spcBef>
              <a:spcAft>
                <a:spcPts val="0"/>
              </a:spcAft>
              <a:buClrTx/>
              <a:buSzTx/>
              <a:buFont typeface="Arial" pitchFamily="34" charset="0"/>
              <a:buChar char="•"/>
              <a:tabLst/>
              <a:defRPr/>
            </a:pPr>
            <a:r>
              <a:rPr kumimoji="0" lang="en-US" sz="3200" b="1" i="0" u="none" strike="noStrike" kern="1200" cap="none" spc="0" normalizeH="0" baseline="0" noProof="0" dirty="0" smtClean="0">
                <a:ln>
                  <a:noFill/>
                </a:ln>
                <a:solidFill>
                  <a:schemeClr val="tx1"/>
                </a:solidFill>
                <a:effectLst/>
                <a:uLnTx/>
                <a:uFillTx/>
                <a:latin typeface="+mn-lt"/>
                <a:ea typeface="+mn-ea"/>
                <a:cs typeface="+mn-cs"/>
              </a:rPr>
              <a:t>The East-West Energy Corridor </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has been developed in close cooperation </a:t>
            </a:r>
            <a:r>
              <a:rPr lang="en-US" sz="3200" noProof="0" dirty="0" smtClean="0"/>
              <a:t>with</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 Turkey,</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Azerbaijan, Georgia and the United States. </a:t>
            </a:r>
          </a:p>
          <a:p>
            <a:pPr marL="342900" marR="0" lvl="0" indent="-342900" algn="l" defTabSz="914400" rtl="0" eaLnBrk="1" fontAlgn="auto" latinLnBrk="0" hangingPunct="1">
              <a:lnSpc>
                <a:spcPct val="80000"/>
              </a:lnSpc>
              <a:spcBef>
                <a:spcPts val="12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The Corridor essentially aims at transporting Caucasian and Central Asian oil as well as natural gas to western markets through safe alternative routes. </a:t>
            </a: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80000"/>
              </a:lnSpc>
              <a:spcBef>
                <a:spcPts val="1200"/>
              </a:spcBef>
              <a:spcAft>
                <a:spcPts val="0"/>
              </a:spcAft>
              <a:buClrTx/>
              <a:buSzTx/>
              <a:buFont typeface="Georgia" pitchFamily="18" charset="0"/>
              <a:buNone/>
              <a:tabLst/>
              <a:defRPr/>
            </a:pPr>
            <a:r>
              <a:rPr kumimoji="0" lang="en-US" sz="2400" b="1" i="0" u="none" strike="noStrike" kern="1200" cap="none" spc="0" normalizeH="0" baseline="0" noProof="0" dirty="0" smtClean="0">
                <a:ln>
                  <a:noFill/>
                </a:ln>
                <a:solidFill>
                  <a:schemeClr val="tx1"/>
                </a:solidFill>
                <a:effectLst/>
                <a:uLnTx/>
                <a:uFillTx/>
                <a:latin typeface="+mn-lt"/>
                <a:ea typeface="+mn-ea"/>
                <a:cs typeface="+mn-cs"/>
              </a:rPr>
              <a:t>The main components of the Corridor are:</a:t>
            </a:r>
          </a:p>
          <a:p>
            <a:pPr marL="342900" marR="0" lvl="0" indent="-342900" algn="l" defTabSz="914400" rtl="0" eaLnBrk="1" fontAlgn="auto" latinLnBrk="0" hangingPunct="1">
              <a:lnSpc>
                <a:spcPct val="80000"/>
              </a:lnSpc>
              <a:spcBef>
                <a:spcPts val="6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Baku-Tbilisi-</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Ceyhan</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(BTC) crude oil pipeline </a:t>
            </a:r>
          </a:p>
          <a:p>
            <a:pPr marL="342900" marR="0" lvl="0" indent="-342900" algn="l" defTabSz="914400" rtl="0" eaLnBrk="1" fontAlgn="auto" latinLnBrk="0" hangingPunct="1">
              <a:lnSpc>
                <a:spcPct val="80000"/>
              </a:lnSpc>
              <a:spcBef>
                <a:spcPts val="600"/>
              </a:spcBef>
              <a:spcAft>
                <a:spcPts val="0"/>
              </a:spcAft>
              <a:buClrTx/>
              <a:buSzTx/>
              <a:buFont typeface="Arial" pitchFamily="34" charset="0"/>
              <a:buChar char="•"/>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he Shah-</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Deniz</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natural gas pipeline (Baku-Tbilisi-Erzurum) </a:t>
            </a:r>
          </a:p>
          <a:p>
            <a:pPr marL="342900" marR="0" lvl="0" indent="-342900" algn="l" defTabSz="914400" rtl="0" eaLnBrk="1" fontAlgn="auto" latinLnBrk="0" hangingPunct="1">
              <a:lnSpc>
                <a:spcPct val="80000"/>
              </a:lnSpc>
              <a:spcBef>
                <a:spcPts val="600"/>
              </a:spcBef>
              <a:spcAft>
                <a:spcPts val="0"/>
              </a:spcAft>
              <a:buClrTx/>
              <a:buSzTx/>
              <a:buFont typeface="Arial" pitchFamily="34" charset="0"/>
              <a:buChar char="•"/>
              <a:tabLst/>
              <a:defRPr/>
            </a:pPr>
            <a:r>
              <a:rPr kumimoji="0" lang="tr-TR" sz="2400" b="0" i="0" u="none" strike="noStrike" kern="1200" cap="none" spc="0" normalizeH="0" baseline="0" noProof="0" dirty="0" smtClean="0">
                <a:ln>
                  <a:noFill/>
                </a:ln>
                <a:solidFill>
                  <a:schemeClr val="tx1"/>
                </a:solidFill>
                <a:effectLst/>
                <a:uLnTx/>
                <a:uFillTx/>
                <a:latin typeface="+mn-lt"/>
                <a:ea typeface="+mn-ea"/>
                <a:cs typeface="+mn-cs"/>
              </a:rPr>
              <a:t>T</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he Trans-Caspian Natural Gas Pipeline projects, rail roads and other infrastructure</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Georgia" pitchFamily="18" charset="0"/>
              <a:buNone/>
              <a:tabLst/>
              <a:defRPr/>
            </a:pP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Başlık"/>
          <p:cNvSpPr txBox="1">
            <a:spLocks/>
          </p:cNvSpPr>
          <p:nvPr/>
        </p:nvSpPr>
        <p:spPr>
          <a:xfrm>
            <a:off x="428625" y="626989"/>
            <a:ext cx="8229600" cy="1066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smtClean="0">
                <a:ln>
                  <a:noFill/>
                </a:ln>
                <a:solidFill>
                  <a:schemeClr val="tx1"/>
                </a:solidFill>
                <a:effectLst/>
                <a:uLnTx/>
                <a:uFillTx/>
                <a:latin typeface="+mj-lt"/>
                <a:ea typeface="+mj-ea"/>
                <a:cs typeface="+mj-cs"/>
              </a:rPr>
              <a:t>Baku-Tbilisi-Ceyhan Pipeline</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3 İçerik Yer Tutucusu"/>
          <p:cNvSpPr txBox="1">
            <a:spLocks/>
          </p:cNvSpPr>
          <p:nvPr/>
        </p:nvSpPr>
        <p:spPr>
          <a:xfrm>
            <a:off x="0" y="1506612"/>
            <a:ext cx="5626568" cy="4858197"/>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75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1750" b="0" i="0" u="none" strike="noStrike" kern="1200" cap="none" spc="0" normalizeH="0" baseline="0" noProof="0" smtClean="0">
                <a:ln>
                  <a:noFill/>
                </a:ln>
                <a:solidFill>
                  <a:schemeClr val="tx1"/>
                </a:solidFill>
                <a:effectLst/>
                <a:uLnTx/>
                <a:uFillTx/>
                <a:latin typeface="+mn-lt"/>
                <a:ea typeface="+mn-ea"/>
                <a:cs typeface="+mn-cs"/>
              </a:rPr>
              <a:t>Baku-Tbilisi-Ceyhan pipeline project was o</a:t>
            </a:r>
            <a:r>
              <a:rPr kumimoji="0" lang="en-US" sz="1750" b="0" i="0" u="none" strike="noStrike" kern="1200" cap="none" spc="0" normalizeH="0" baseline="0" noProof="0" smtClean="0">
                <a:ln>
                  <a:noFill/>
                </a:ln>
                <a:solidFill>
                  <a:schemeClr val="tx1"/>
                </a:solidFill>
                <a:effectLst/>
                <a:uLnTx/>
                <a:uFillTx/>
                <a:latin typeface="+mn-lt"/>
                <a:ea typeface="+mn-ea"/>
                <a:cs typeface="+mn-cs"/>
              </a:rPr>
              <a:t>ne of the first major energy initiatives in the Turkish-Azeri relations after the collapse of the Soviet Union and the independence of Azerbaijan</a:t>
            </a:r>
            <a:r>
              <a:rPr kumimoji="0" lang="tr-TR" sz="1750" b="0" i="0" u="none" strike="noStrike" kern="1200" cap="none" spc="0" normalizeH="0" baseline="0" noProof="0" smtClean="0">
                <a:ln>
                  <a:noFill/>
                </a:ln>
                <a:solidFill>
                  <a:schemeClr val="tx1"/>
                </a:solidFill>
                <a:effectLst/>
                <a:uLnTx/>
                <a:uFillTx/>
                <a:latin typeface="+mn-lt"/>
                <a:ea typeface="+mn-ea"/>
                <a:cs typeface="+mn-cs"/>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75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1750" b="0" i="0" u="none" strike="noStrike" kern="1200" cap="none" spc="0" normalizeH="0" baseline="0" noProof="0" smtClean="0">
                <a:ln>
                  <a:noFill/>
                </a:ln>
                <a:solidFill>
                  <a:schemeClr val="tx1"/>
                </a:solidFill>
                <a:effectLst/>
                <a:uLnTx/>
                <a:uFillTx/>
                <a:latin typeface="+mn-lt"/>
                <a:ea typeface="+mn-ea"/>
                <a:cs typeface="+mn-cs"/>
              </a:rPr>
              <a:t>The talks started in early 90’s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75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1800" b="0" i="0" u="none" strike="noStrike" kern="1200" cap="none" spc="0" normalizeH="0" baseline="0" noProof="0" smtClean="0">
                <a:ln>
                  <a:noFill/>
                </a:ln>
                <a:solidFill>
                  <a:schemeClr val="tx1"/>
                </a:solidFill>
                <a:effectLst/>
                <a:uLnTx/>
                <a:uFillTx/>
                <a:latin typeface="+mn-lt"/>
                <a:ea typeface="+mn-ea"/>
                <a:cs typeface="+mn-cs"/>
              </a:rPr>
              <a:t>F</a:t>
            </a:r>
            <a:r>
              <a:rPr kumimoji="0" lang="en-US" sz="1800" b="0" i="0" u="none" strike="noStrike" kern="1200" cap="none" spc="0" normalizeH="0" baseline="0" noProof="0" smtClean="0">
                <a:ln>
                  <a:noFill/>
                </a:ln>
                <a:solidFill>
                  <a:schemeClr val="tx1"/>
                </a:solidFill>
                <a:effectLst/>
                <a:uLnTx/>
                <a:uFillTx/>
                <a:latin typeface="+mn-lt"/>
                <a:ea typeface="+mn-ea"/>
                <a:cs typeface="+mn-cs"/>
              </a:rPr>
              <a:t>ierce </a:t>
            </a:r>
            <a:r>
              <a:rPr kumimoji="0" lang="tr-TR" sz="1800" b="0" i="0" u="none" strike="noStrike" kern="1200" cap="none" spc="0" normalizeH="0" baseline="0" noProof="0" smtClean="0">
                <a:ln>
                  <a:noFill/>
                </a:ln>
                <a:solidFill>
                  <a:schemeClr val="tx1"/>
                </a:solidFill>
                <a:effectLst/>
                <a:uLnTx/>
                <a:uFillTx/>
                <a:latin typeface="+mn-lt"/>
                <a:ea typeface="+mn-ea"/>
                <a:cs typeface="+mn-cs"/>
              </a:rPr>
              <a:t>opposition</a:t>
            </a:r>
            <a:r>
              <a:rPr kumimoji="0" lang="en-US" sz="1800" b="0" i="0" u="none" strike="noStrike" kern="1200" cap="none" spc="0" normalizeH="0" baseline="0" noProof="0" smtClean="0">
                <a:ln>
                  <a:noFill/>
                </a:ln>
                <a:solidFill>
                  <a:schemeClr val="tx1"/>
                </a:solidFill>
                <a:effectLst/>
                <a:uLnTx/>
                <a:uFillTx/>
                <a:latin typeface="+mn-lt"/>
                <a:ea typeface="+mn-ea"/>
                <a:cs typeface="+mn-cs"/>
              </a:rPr>
              <a:t> from Russia and Iran</a:t>
            </a:r>
            <a:endParaRPr kumimoji="0" lang="tr-TR" sz="18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8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With the strong involvement and backing of the US government, the project started in 2002</a:t>
            </a:r>
            <a:endParaRPr kumimoji="0" lang="tr-TR" sz="18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8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The construction of the pipeline finished in 2005</a:t>
            </a:r>
            <a:endParaRPr kumimoji="0" lang="tr-TR" sz="18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8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none" strike="noStrike" kern="1200" cap="none" spc="0" normalizeH="0" baseline="0" noProof="0" smtClean="0">
                <a:ln>
                  <a:noFill/>
                </a:ln>
                <a:solidFill>
                  <a:schemeClr val="tx1"/>
                </a:solidFill>
                <a:effectLst/>
                <a:uLnTx/>
                <a:uFillTx/>
                <a:latin typeface="+mn-lt"/>
                <a:ea typeface="+mn-ea"/>
                <a:cs typeface="+mn-cs"/>
              </a:rPr>
              <a:t>In this positive environment, Turkey began purchasing natural gas from Azerbaijan in 2007</a:t>
            </a:r>
            <a:endParaRPr kumimoji="0" lang="tr-TR" sz="1750" b="0" i="0" u="none" strike="noStrike" kern="1200" cap="none" spc="0" normalizeH="0" baseline="0" noProof="0" dirty="0">
              <a:ln>
                <a:noFill/>
              </a:ln>
              <a:solidFill>
                <a:schemeClr val="tx1"/>
              </a:solidFill>
              <a:effectLst/>
              <a:uLnTx/>
              <a:uFillTx/>
              <a:latin typeface="+mn-lt"/>
              <a:ea typeface="+mn-ea"/>
              <a:cs typeface="+mn-cs"/>
            </a:endParaRPr>
          </a:p>
        </p:txBody>
      </p:sp>
      <p:sp>
        <p:nvSpPr>
          <p:cNvPr id="4" name="Slide Number Placeholder 6"/>
          <p:cNvSpPr>
            <a:spLocks noGrp="1"/>
          </p:cNvSpPr>
          <p:nvPr>
            <p:ph type="sldNum" sz="quarter" idx="12"/>
          </p:nvPr>
        </p:nvSpPr>
        <p:spPr>
          <a:xfrm>
            <a:off x="8174038" y="57077"/>
            <a:ext cx="762000" cy="366712"/>
          </a:xfrm>
        </p:spPr>
        <p:txBody>
          <a:bodyPr/>
          <a:lstStyle/>
          <a:p>
            <a:pPr>
              <a:defRPr/>
            </a:pPr>
            <a:fld id="{6A035CD3-B34F-44C5-BE67-F41CFA045F8A}" type="slidenum">
              <a:rPr lang="en-US" smtClean="0"/>
              <a:pPr>
                <a:defRPr/>
              </a:pPr>
              <a:t>12</a:t>
            </a:fld>
            <a:endParaRPr lang="en-US"/>
          </a:p>
        </p:txBody>
      </p:sp>
      <p:pic>
        <p:nvPicPr>
          <p:cNvPr id="5" name="Resim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580113" y="4276577"/>
            <a:ext cx="3468770" cy="2505223"/>
          </a:xfrm>
          <a:prstGeom prst="rect">
            <a:avLst/>
          </a:prstGeom>
        </p:spPr>
      </p:pic>
      <p:pic>
        <p:nvPicPr>
          <p:cNvPr id="6"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5580112" y="1828305"/>
            <a:ext cx="3470592" cy="2323289"/>
          </a:xfrm>
          <a:prstGeom prst="rect">
            <a:avLst/>
          </a:prstGeom>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smtClean="0"/>
              <a:t>BTC Oil Pipeline</a:t>
            </a:r>
            <a:endParaRPr lang="en-US" b="1" dirty="0"/>
          </a:p>
        </p:txBody>
      </p:sp>
      <p:sp>
        <p:nvSpPr>
          <p:cNvPr id="3" name="Content Placeholder 2"/>
          <p:cNvSpPr>
            <a:spLocks noGrp="1"/>
          </p:cNvSpPr>
          <p:nvPr>
            <p:ph idx="1"/>
          </p:nvPr>
        </p:nvSpPr>
        <p:spPr/>
        <p:txBody>
          <a:bodyPr>
            <a:normAutofit fontScale="85000" lnSpcReduction="10000"/>
          </a:bodyPr>
          <a:lstStyle/>
          <a:p>
            <a:r>
              <a:rPr lang="en-US" dirty="0" smtClean="0"/>
              <a:t>Completed in 2006</a:t>
            </a:r>
          </a:p>
          <a:p>
            <a:r>
              <a:rPr lang="en-US" dirty="0" smtClean="0"/>
              <a:t>Length: 1767 km.</a:t>
            </a:r>
          </a:p>
          <a:p>
            <a:pPr>
              <a:buFont typeface="Arial" charset="0"/>
              <a:buChar char="•"/>
            </a:pPr>
            <a:r>
              <a:rPr lang="en-US" dirty="0" smtClean="0"/>
              <a:t>Cost: Approx. 4 billion dollars</a:t>
            </a:r>
          </a:p>
          <a:p>
            <a:endParaRPr lang="tr-TR" dirty="0" smtClean="0"/>
          </a:p>
          <a:p>
            <a:pPr>
              <a:buFontTx/>
              <a:buChar char="-"/>
            </a:pPr>
            <a:r>
              <a:rPr lang="en-US" dirty="0" smtClean="0"/>
              <a:t>One million barrels of Caspian   crude oil is pumped each day</a:t>
            </a:r>
          </a:p>
          <a:p>
            <a:pPr>
              <a:buFontTx/>
              <a:buChar char="-"/>
            </a:pPr>
            <a:r>
              <a:rPr lang="en-US" dirty="0" smtClean="0"/>
              <a:t>Azerbaijan and Kazakhstan signed a Transit Agreement in June 2006 to connect Kazakh oil to BTC</a:t>
            </a:r>
          </a:p>
          <a:p>
            <a:pPr>
              <a:buFontTx/>
              <a:buChar char="-"/>
            </a:pPr>
            <a:r>
              <a:rPr lang="tr-TR" dirty="0" smtClean="0"/>
              <a:t> </a:t>
            </a:r>
            <a:r>
              <a:rPr lang="en-US" dirty="0" smtClean="0"/>
              <a:t>BTC is an alternative route to Russia and Iran for crude oil</a:t>
            </a:r>
          </a:p>
          <a:p>
            <a:endParaRPr lang="en-US" dirty="0"/>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1" dirty="0" smtClean="0">
                <a:solidFill>
                  <a:schemeClr val="tx2">
                    <a:satMod val="130000"/>
                  </a:schemeClr>
                </a:solidFill>
              </a:rPr>
              <a:t>Baku-</a:t>
            </a:r>
            <a:r>
              <a:rPr lang="en-US" b="1" dirty="0" err="1" smtClean="0">
                <a:solidFill>
                  <a:schemeClr val="tx2">
                    <a:satMod val="130000"/>
                  </a:schemeClr>
                </a:solidFill>
              </a:rPr>
              <a:t>Ceyhan</a:t>
            </a:r>
            <a:r>
              <a:rPr lang="en-US" b="1" dirty="0" smtClean="0">
                <a:solidFill>
                  <a:schemeClr val="tx2">
                    <a:satMod val="130000"/>
                  </a:schemeClr>
                </a:solidFill>
              </a:rPr>
              <a:t> Pipeline and its prolongation to Kazakhstan </a:t>
            </a:r>
            <a:br>
              <a:rPr lang="en-US" b="1" dirty="0" smtClean="0">
                <a:solidFill>
                  <a:schemeClr val="tx2">
                    <a:satMod val="130000"/>
                  </a:schemeClr>
                </a:solidFill>
              </a:rPr>
            </a:br>
            <a:r>
              <a:rPr lang="en-US" b="1" dirty="0" smtClean="0">
                <a:solidFill>
                  <a:schemeClr val="tx2">
                    <a:satMod val="130000"/>
                  </a:schemeClr>
                </a:solidFill>
              </a:rPr>
              <a:t>(Shah-</a:t>
            </a:r>
            <a:r>
              <a:rPr lang="en-US" b="1" dirty="0" err="1" smtClean="0">
                <a:solidFill>
                  <a:schemeClr val="tx2">
                    <a:satMod val="130000"/>
                  </a:schemeClr>
                </a:solidFill>
              </a:rPr>
              <a:t>Deniz</a:t>
            </a:r>
            <a:r>
              <a:rPr lang="en-US" b="1" dirty="0" smtClean="0">
                <a:solidFill>
                  <a:schemeClr val="tx2">
                    <a:satMod val="130000"/>
                  </a:schemeClr>
                </a:solidFill>
              </a:rPr>
              <a:t> Project)</a:t>
            </a:r>
            <a:endParaRPr lang="en-US" dirty="0"/>
          </a:p>
        </p:txBody>
      </p:sp>
      <p:pic>
        <p:nvPicPr>
          <p:cNvPr id="4" name="Picture 6"/>
          <p:cNvPicPr>
            <a:picLocks noGrp="1" noChangeAspect="1" noChangeArrowheads="1"/>
          </p:cNvPicPr>
          <p:nvPr>
            <p:ph idx="1"/>
          </p:nvPr>
        </p:nvPicPr>
        <p:blipFill>
          <a:blip r:embed="rId2" cstate="print">
            <a:extLst>
              <a:ext uri="{28A0092B-C50C-407E-A947-70E740481C1C}">
                <a14:useLocalDpi xmlns:a14="http://schemas.microsoft.com/office/drawing/2010/main" xmlns="" val="0"/>
              </a:ext>
            </a:extLst>
          </a:blip>
          <a:srcRect/>
          <a:stretch>
            <a:fillRect/>
          </a:stretch>
        </p:blipFill>
        <p:spPr bwMode="auto">
          <a:xfrm>
            <a:off x="1066800" y="1600200"/>
            <a:ext cx="7391400" cy="434340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5" descr="C:\Documents and Settings\atuncay\Desktop\1.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928688" y="533400"/>
            <a:ext cx="7215187" cy="50657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500063" y="357188"/>
            <a:ext cx="8229600" cy="1066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1" u="none" strike="noStrike" kern="1200" cap="none" spc="0" normalizeH="0" baseline="0" noProof="0" smtClean="0">
                <a:ln>
                  <a:noFill/>
                </a:ln>
                <a:solidFill>
                  <a:schemeClr val="tx1"/>
                </a:solidFill>
                <a:effectLst/>
                <a:uLnTx/>
                <a:uFillTx/>
                <a:latin typeface="+mj-lt"/>
                <a:ea typeface="+mj-ea"/>
                <a:cs typeface="+mj-cs"/>
              </a:rPr>
              <a:t>Nabucco</a:t>
            </a:r>
          </a:p>
        </p:txBody>
      </p:sp>
      <p:sp>
        <p:nvSpPr>
          <p:cNvPr id="3" name="2 İçerik Yer Tutucusu"/>
          <p:cNvSpPr txBox="1">
            <a:spLocks/>
          </p:cNvSpPr>
          <p:nvPr/>
        </p:nvSpPr>
        <p:spPr>
          <a:xfrm>
            <a:off x="0" y="1571625"/>
            <a:ext cx="4429125" cy="450056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3200" b="0" i="0" u="none" strike="noStrike" kern="1200" cap="none" spc="0" normalizeH="0" baseline="0" noProof="0" dirty="0" smtClean="0">
                <a:ln>
                  <a:noFill/>
                </a:ln>
                <a:solidFill>
                  <a:schemeClr val="tx1"/>
                </a:solidFill>
                <a:effectLst/>
                <a:uLnTx/>
                <a:uFillTx/>
                <a:latin typeface="+mn-lt"/>
                <a:ea typeface="+mn-ea"/>
                <a:cs typeface="+mn-cs"/>
              </a:rPr>
              <a:t>It is a c</a:t>
            </a: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ritical</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nascent natural gas transit option</a:t>
            </a: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Potential target date for completion </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is 2015</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 </a:t>
            </a:r>
            <a:r>
              <a:rPr kumimoji="0" lang="tr-TR" sz="3200" b="0" i="0" u="none" strike="noStrike" kern="1200" cap="none" spc="0" normalizeH="0" baseline="0" noProof="0" dirty="0" smtClean="0">
                <a:ln>
                  <a:noFill/>
                </a:ln>
                <a:solidFill>
                  <a:schemeClr val="tx1"/>
                </a:solidFill>
                <a:effectLst/>
                <a:uLnTx/>
                <a:uFillTx/>
                <a:latin typeface="+mn-lt"/>
                <a:ea typeface="+mn-ea"/>
                <a:cs typeface="+mn-cs"/>
              </a:rPr>
              <a:t>W</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ill be transporting gas primarily from Azerbaijan to Central Europe via the Turkish gas hub of Erzurum</a:t>
            </a:r>
            <a:endParaRPr kumimoji="0" lang="tr-TR" sz="3200" b="0" i="0" u="none" strike="noStrike" kern="1200" cap="none" spc="0" normalizeH="0" baseline="0" noProof="0" dirty="0" smtClean="0">
              <a:ln>
                <a:noFill/>
              </a:ln>
              <a:solidFill>
                <a:schemeClr val="tx1"/>
              </a:solidFill>
              <a:effectLst/>
              <a:uLnTx/>
              <a:uFillTx/>
              <a:latin typeface="+mn-lt"/>
              <a:ea typeface="+mn-ea"/>
              <a:cs typeface="+mn-cs"/>
            </a:endParaRPr>
          </a:p>
        </p:txBody>
      </p:sp>
      <p:pic>
        <p:nvPicPr>
          <p:cNvPr id="4" name="4 İçerik Yer Tutucusu" descr="project_description_pipeline_route.gif"/>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a:xfrm>
            <a:off x="4429125" y="1785938"/>
            <a:ext cx="4554538" cy="4500562"/>
          </a:xfrm>
          <a:prstGeom prst="rect">
            <a:avLst/>
          </a:prstGeom>
        </p:spPr>
      </p:pic>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Nabucco</a:t>
            </a:r>
            <a:endParaRPr lang="en-US" dirty="0"/>
          </a:p>
        </p:txBody>
      </p:sp>
      <p:sp>
        <p:nvSpPr>
          <p:cNvPr id="3" name="Content Placeholder 2"/>
          <p:cNvSpPr>
            <a:spLocks noGrp="1"/>
          </p:cNvSpPr>
          <p:nvPr>
            <p:ph idx="1"/>
          </p:nvPr>
        </p:nvSpPr>
        <p:spPr/>
        <p:txBody>
          <a:bodyPr/>
          <a:lstStyle/>
          <a:p>
            <a:pPr lvl="0">
              <a:defRPr/>
            </a:pPr>
            <a:r>
              <a:rPr lang="tr-TR" dirty="0" smtClean="0"/>
              <a:t>It is </a:t>
            </a:r>
            <a:r>
              <a:rPr lang="en-US" dirty="0" smtClean="0"/>
              <a:t>significant</a:t>
            </a:r>
            <a:r>
              <a:rPr lang="tr-TR" dirty="0" smtClean="0"/>
              <a:t> </a:t>
            </a:r>
            <a:r>
              <a:rPr lang="en-US" dirty="0" smtClean="0"/>
              <a:t>for EU countries in terms of diversifying their supply and for bypassing Russian territory</a:t>
            </a:r>
            <a:endParaRPr lang="tr-TR" dirty="0" smtClean="0"/>
          </a:p>
          <a:p>
            <a:pPr lvl="0">
              <a:defRPr/>
            </a:pPr>
            <a:r>
              <a:rPr lang="tr-TR" dirty="0" smtClean="0"/>
              <a:t>Serious problems: </a:t>
            </a:r>
          </a:p>
          <a:p>
            <a:pPr lvl="1">
              <a:defRPr/>
            </a:pPr>
            <a:r>
              <a:rPr lang="tr-TR" dirty="0" smtClean="0"/>
              <a:t>Lack of throughput commitment</a:t>
            </a:r>
          </a:p>
          <a:p>
            <a:pPr lvl="1">
              <a:defRPr/>
            </a:pPr>
            <a:r>
              <a:rPr lang="tr-TR" dirty="0" smtClean="0"/>
              <a:t>Resource availability</a:t>
            </a:r>
          </a:p>
          <a:p>
            <a:pPr lvl="1">
              <a:defRPr/>
            </a:pPr>
            <a:r>
              <a:rPr lang="tr-TR" dirty="0" smtClean="0"/>
              <a:t>Prices and financing</a:t>
            </a:r>
          </a:p>
          <a:p>
            <a:endParaRPr lang="en-US"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500063" y="642938"/>
            <a:ext cx="8229600" cy="1066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smtClean="0">
                <a:ln>
                  <a:noFill/>
                </a:ln>
                <a:solidFill>
                  <a:schemeClr val="tx1"/>
                </a:solidFill>
                <a:effectLst/>
                <a:uLnTx/>
                <a:uFillTx/>
                <a:latin typeface="+mj-lt"/>
                <a:ea typeface="+mj-ea"/>
                <a:cs typeface="+mj-cs"/>
              </a:rPr>
              <a:t>Fate of Nabucco</a:t>
            </a:r>
            <a:endParaRPr kumimoji="0" lang="en-US" sz="44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2 İçerik Yer Tutucusu"/>
          <p:cNvSpPr txBox="1">
            <a:spLocks/>
          </p:cNvSpPr>
          <p:nvPr/>
        </p:nvSpPr>
        <p:spPr>
          <a:xfrm>
            <a:off x="428625" y="1556792"/>
            <a:ext cx="8258175" cy="4930775"/>
          </a:xfrm>
          <a:prstGeom prst="rect">
            <a:avLst/>
          </a:prstGeom>
        </p:spPr>
        <p:txBody>
          <a:bodyPr/>
          <a:lstStyle/>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Arial" pitchFamily="34" charset="0"/>
              </a:rPr>
              <a:t>After the memorandum of understanding, it was argued that the Trans-Anatolian pipeline project will be the end of </a:t>
            </a:r>
            <a:r>
              <a:rPr kumimoji="0" lang="en-US" sz="2000" b="0" i="0" u="none" strike="noStrike" kern="1200" cap="none" spc="0" normalizeH="0" baseline="0" noProof="0" dirty="0" err="1" smtClean="0">
                <a:ln>
                  <a:noFill/>
                </a:ln>
                <a:solidFill>
                  <a:schemeClr val="tx1"/>
                </a:solidFill>
                <a:effectLst/>
                <a:uLnTx/>
                <a:uFillTx/>
                <a:latin typeface="+mn-lt"/>
                <a:ea typeface="+mn-ea"/>
                <a:cs typeface="Arial" pitchFamily="34" charset="0"/>
              </a:rPr>
              <a:t>Nabucco</a:t>
            </a:r>
            <a:r>
              <a:rPr kumimoji="0" lang="en-US" sz="2000" b="0" i="0" u="none" strike="noStrike" kern="1200" cap="none" spc="0" normalizeH="0" baseline="0" noProof="0" dirty="0" smtClean="0">
                <a:ln>
                  <a:noFill/>
                </a:ln>
                <a:solidFill>
                  <a:schemeClr val="tx1"/>
                </a:solidFill>
                <a:effectLst/>
                <a:uLnTx/>
                <a:uFillTx/>
                <a:latin typeface="+mn-lt"/>
                <a:ea typeface="+mn-ea"/>
                <a:cs typeface="Arial" pitchFamily="34" charset="0"/>
              </a:rPr>
              <a:t> project or at least a serious competitor to it</a:t>
            </a:r>
            <a:r>
              <a:rPr kumimoji="0" lang="tr-TR" sz="2000" b="0" i="0" u="none" strike="noStrike" kern="1200" cap="none" spc="0" normalizeH="0" baseline="0" noProof="0" dirty="0" smtClean="0">
                <a:ln>
                  <a:noFill/>
                </a:ln>
                <a:solidFill>
                  <a:schemeClr val="tx1"/>
                </a:solidFill>
                <a:effectLst/>
                <a:uLnTx/>
                <a:uFillTx/>
                <a:latin typeface="+mn-lt"/>
                <a:ea typeface="+mn-ea"/>
                <a:cs typeface="Arial" pitchFamily="34" charset="0"/>
              </a:rPr>
              <a:t>.</a:t>
            </a: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Arial" pitchFamily="34" charset="0"/>
              </a:rPr>
              <a:t>Minister of Energy and Natural Resources </a:t>
            </a:r>
            <a:r>
              <a:rPr kumimoji="0" lang="en-US" sz="2000" b="0" i="0" u="none" strike="noStrike" kern="1200" cap="none" spc="0" normalizeH="0" baseline="0" noProof="0" dirty="0" err="1" smtClean="0">
                <a:ln>
                  <a:noFill/>
                </a:ln>
                <a:solidFill>
                  <a:schemeClr val="tx1"/>
                </a:solidFill>
                <a:effectLst/>
                <a:uLnTx/>
                <a:uFillTx/>
                <a:latin typeface="+mn-lt"/>
                <a:ea typeface="+mn-ea"/>
                <a:cs typeface="Arial" pitchFamily="34" charset="0"/>
              </a:rPr>
              <a:t>Yıldız</a:t>
            </a:r>
            <a:r>
              <a:rPr kumimoji="0" lang="en-US" sz="2000" b="0" i="0" u="none" strike="noStrike" kern="1200" cap="none" spc="0" normalizeH="0" baseline="0" noProof="0" dirty="0" smtClean="0">
                <a:ln>
                  <a:noFill/>
                </a:ln>
                <a:solidFill>
                  <a:schemeClr val="tx1"/>
                </a:solidFill>
                <a:effectLst/>
                <a:uLnTx/>
                <a:uFillTx/>
                <a:latin typeface="+mn-lt"/>
                <a:ea typeface="+mn-ea"/>
                <a:cs typeface="Arial" pitchFamily="34" charset="0"/>
              </a:rPr>
              <a:t>: «It is not the end of </a:t>
            </a:r>
            <a:r>
              <a:rPr kumimoji="0" lang="en-US" sz="2000" b="0" i="0" u="none" strike="noStrike" kern="1200" cap="none" spc="0" normalizeH="0" baseline="0" noProof="0" dirty="0" err="1" smtClean="0">
                <a:ln>
                  <a:noFill/>
                </a:ln>
                <a:solidFill>
                  <a:schemeClr val="tx1"/>
                </a:solidFill>
                <a:effectLst/>
                <a:uLnTx/>
                <a:uFillTx/>
                <a:latin typeface="+mn-lt"/>
                <a:ea typeface="+mn-ea"/>
                <a:cs typeface="Arial" pitchFamily="34" charset="0"/>
              </a:rPr>
              <a:t>Nabucco</a:t>
            </a:r>
            <a:r>
              <a:rPr kumimoji="0" lang="en-US" sz="2000" b="0" i="0" u="none" strike="noStrike" kern="1200" cap="none" spc="0" normalizeH="0" baseline="0" noProof="0" dirty="0" smtClean="0">
                <a:ln>
                  <a:noFill/>
                </a:ln>
                <a:solidFill>
                  <a:schemeClr val="tx1"/>
                </a:solidFill>
                <a:effectLst/>
                <a:uLnTx/>
                <a:uFillTx/>
                <a:latin typeface="+mn-lt"/>
                <a:ea typeface="+mn-ea"/>
                <a:cs typeface="Arial" pitchFamily="34" charset="0"/>
              </a:rPr>
              <a:t> project. The two projects can be merged.</a:t>
            </a:r>
            <a:r>
              <a:rPr kumimoji="0" lang="tr-TR" sz="2000" b="0" i="0" u="none" strike="noStrike" kern="1200" cap="none" spc="0" normalizeH="0" baseline="0" noProof="0" dirty="0" smtClean="0">
                <a:ln>
                  <a:noFill/>
                </a:ln>
                <a:solidFill>
                  <a:schemeClr val="tx1"/>
                </a:solidFill>
                <a:effectLst/>
                <a:uLnTx/>
                <a:uFillTx/>
                <a:latin typeface="+mn-lt"/>
                <a:ea typeface="+mn-ea"/>
                <a:cs typeface="Arial" pitchFamily="34" charset="0"/>
              </a:rPr>
              <a:t> Azeri gas will be connected to Nabucco in Bulgar</a:t>
            </a:r>
            <a:r>
              <a:rPr kumimoji="0" lang="en-US" sz="2000" b="0" i="0" u="none" strike="noStrike" kern="1200" cap="none" spc="0" normalizeH="0" baseline="0" noProof="0" dirty="0" err="1" smtClean="0">
                <a:ln>
                  <a:noFill/>
                </a:ln>
                <a:solidFill>
                  <a:schemeClr val="tx1"/>
                </a:solidFill>
                <a:effectLst/>
                <a:uLnTx/>
                <a:uFillTx/>
                <a:latin typeface="+mn-lt"/>
                <a:ea typeface="+mn-ea"/>
                <a:cs typeface="Arial" pitchFamily="34" charset="0"/>
              </a:rPr>
              <a:t>i</a:t>
            </a:r>
            <a:r>
              <a:rPr kumimoji="0" lang="tr-TR" sz="2000" b="0" i="0" u="none" strike="noStrike" kern="1200" cap="none" spc="0" normalizeH="0" baseline="0" noProof="0" dirty="0" smtClean="0">
                <a:ln>
                  <a:noFill/>
                </a:ln>
                <a:solidFill>
                  <a:schemeClr val="tx1"/>
                </a:solidFill>
                <a:effectLst/>
                <a:uLnTx/>
                <a:uFillTx/>
                <a:latin typeface="+mn-lt"/>
                <a:ea typeface="+mn-ea"/>
                <a:cs typeface="Arial" pitchFamily="34" charset="0"/>
              </a:rPr>
              <a:t>a instead of Georgia</a:t>
            </a:r>
            <a:r>
              <a:rPr kumimoji="0" lang="en-US" sz="2000" b="0" i="0" u="none" strike="noStrike" kern="1200" cap="none" spc="0" normalizeH="0" baseline="0" noProof="0" dirty="0" smtClean="0">
                <a:ln>
                  <a:noFill/>
                </a:ln>
                <a:solidFill>
                  <a:schemeClr val="tx1"/>
                </a:solidFill>
                <a:effectLst/>
                <a:uLnTx/>
                <a:uFillTx/>
                <a:latin typeface="+mn-lt"/>
                <a:ea typeface="+mn-ea"/>
                <a:cs typeface="Arial" pitchFamily="34" charset="0"/>
              </a:rPr>
              <a:t>»</a:t>
            </a:r>
            <a:endParaRPr kumimoji="0" lang="tr-TR" sz="2000" b="0"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Arial" pitchFamily="34" charset="0"/>
              </a:rPr>
              <a:t>Two days after the </a:t>
            </a:r>
            <a:r>
              <a:rPr kumimoji="0" lang="tr-TR" sz="2000" b="0" i="0" u="none" strike="noStrike" kern="1200" cap="none" spc="0" normalizeH="0" baseline="0" noProof="0" dirty="0" smtClean="0">
                <a:ln>
                  <a:noFill/>
                </a:ln>
                <a:solidFill>
                  <a:schemeClr val="tx1"/>
                </a:solidFill>
                <a:effectLst/>
                <a:uLnTx/>
                <a:uFillTx/>
                <a:latin typeface="+mn-lt"/>
                <a:ea typeface="+mn-ea"/>
                <a:cs typeface="Arial" pitchFamily="34" charset="0"/>
              </a:rPr>
              <a:t>intergovernmental </a:t>
            </a:r>
            <a:r>
              <a:rPr kumimoji="0" lang="en-US" sz="2000" b="0" i="0" u="none" strike="noStrike" kern="1200" cap="none" spc="0" normalizeH="0" baseline="0" noProof="0" dirty="0" smtClean="0">
                <a:ln>
                  <a:noFill/>
                </a:ln>
                <a:solidFill>
                  <a:schemeClr val="tx1"/>
                </a:solidFill>
                <a:effectLst/>
                <a:uLnTx/>
                <a:uFillTx/>
                <a:latin typeface="+mn-lt"/>
                <a:ea typeface="+mn-ea"/>
                <a:cs typeface="Arial" pitchFamily="34" charset="0"/>
              </a:rPr>
              <a:t>agreement, Shah </a:t>
            </a:r>
            <a:r>
              <a:rPr kumimoji="0" lang="en-US" sz="2000" b="0" i="0" u="none" strike="noStrike" kern="1200" cap="none" spc="0" normalizeH="0" baseline="0" noProof="0" dirty="0" err="1" smtClean="0">
                <a:ln>
                  <a:noFill/>
                </a:ln>
                <a:solidFill>
                  <a:schemeClr val="tx1"/>
                </a:solidFill>
                <a:effectLst/>
                <a:uLnTx/>
                <a:uFillTx/>
                <a:latin typeface="+mn-lt"/>
                <a:ea typeface="+mn-ea"/>
                <a:cs typeface="Arial" pitchFamily="34" charset="0"/>
              </a:rPr>
              <a:t>Deniz</a:t>
            </a:r>
            <a:r>
              <a:rPr kumimoji="0" lang="en-US" sz="2000" b="0" i="0" u="none" strike="noStrike" kern="1200" cap="none" spc="0" normalizeH="0" baseline="0" noProof="0" dirty="0" smtClean="0">
                <a:ln>
                  <a:noFill/>
                </a:ln>
                <a:solidFill>
                  <a:schemeClr val="tx1"/>
                </a:solidFill>
                <a:effectLst/>
                <a:uLnTx/>
                <a:uFillTx/>
                <a:latin typeface="+mn-lt"/>
                <a:ea typeface="+mn-ea"/>
                <a:cs typeface="Arial" pitchFamily="34" charset="0"/>
              </a:rPr>
              <a:t> gas producers’ consortium announced </a:t>
            </a:r>
            <a:r>
              <a:rPr kumimoji="0" lang="en-US" sz="2000" b="0" i="0" u="none" strike="noStrike" kern="1200" cap="none" spc="0" normalizeH="0" baseline="0" noProof="0" dirty="0" err="1" smtClean="0">
                <a:ln>
                  <a:noFill/>
                </a:ln>
                <a:solidFill>
                  <a:schemeClr val="tx1"/>
                </a:solidFill>
                <a:effectLst/>
                <a:uLnTx/>
                <a:uFillTx/>
                <a:latin typeface="+mn-lt"/>
                <a:ea typeface="+mn-ea"/>
                <a:cs typeface="Arial" pitchFamily="34" charset="0"/>
              </a:rPr>
              <a:t>Nabucco</a:t>
            </a:r>
            <a:r>
              <a:rPr kumimoji="0" lang="en-US" sz="2000" b="0" i="0" u="none" strike="noStrike" kern="1200" cap="none" spc="0" normalizeH="0" baseline="0" noProof="0" dirty="0" smtClean="0">
                <a:ln>
                  <a:noFill/>
                </a:ln>
                <a:solidFill>
                  <a:schemeClr val="tx1"/>
                </a:solidFill>
                <a:effectLst/>
                <a:uLnTx/>
                <a:uFillTx/>
                <a:latin typeface="+mn-lt"/>
                <a:ea typeface="+mn-ea"/>
                <a:cs typeface="Arial" pitchFamily="34" charset="0"/>
              </a:rPr>
              <a:t> West as the route for the Caspian gas into Europe</a:t>
            </a:r>
            <a:r>
              <a:rPr kumimoji="0" lang="tr-TR" sz="2000" b="0" i="0" u="none" strike="noStrike" kern="1200" cap="none" spc="0" normalizeH="0" baseline="0" noProof="0" dirty="0" smtClean="0">
                <a:ln>
                  <a:noFill/>
                </a:ln>
                <a:solidFill>
                  <a:schemeClr val="tx1"/>
                </a:solidFill>
                <a:effectLst/>
                <a:uLnTx/>
                <a:uFillTx/>
                <a:latin typeface="+mn-lt"/>
                <a:ea typeface="+mn-ea"/>
                <a:cs typeface="Arial" pitchFamily="34" charset="0"/>
              </a:rPr>
              <a:t>.</a:t>
            </a: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Arial" pitchFamily="34" charset="0"/>
              </a:rPr>
              <a:t>TANAP will be a "kiss of death" for the </a:t>
            </a:r>
            <a:r>
              <a:rPr kumimoji="0" lang="en-US" sz="2000" b="0" i="0" u="none" strike="noStrike" kern="1200" cap="none" spc="0" normalizeH="0" baseline="0" noProof="0" dirty="0" err="1" smtClean="0">
                <a:ln>
                  <a:noFill/>
                </a:ln>
                <a:solidFill>
                  <a:schemeClr val="tx1"/>
                </a:solidFill>
                <a:effectLst/>
                <a:uLnTx/>
                <a:uFillTx/>
                <a:latin typeface="+mn-lt"/>
                <a:ea typeface="+mn-ea"/>
                <a:cs typeface="Arial" pitchFamily="34" charset="0"/>
              </a:rPr>
              <a:t>Nabucco</a:t>
            </a:r>
            <a:r>
              <a:rPr kumimoji="0" lang="en-US" sz="2000" b="0" i="0" u="none" strike="noStrike" kern="1200" cap="none" spc="0" normalizeH="0" baseline="0" noProof="0" dirty="0" smtClean="0">
                <a:ln>
                  <a:noFill/>
                </a:ln>
                <a:solidFill>
                  <a:schemeClr val="tx1"/>
                </a:solidFill>
                <a:effectLst/>
                <a:uLnTx/>
                <a:uFillTx/>
                <a:latin typeface="+mn-lt"/>
                <a:ea typeface="+mn-ea"/>
                <a:cs typeface="Arial" pitchFamily="34" charset="0"/>
              </a:rPr>
              <a:t> pipeline project in its current form</a:t>
            </a:r>
            <a:r>
              <a:rPr kumimoji="0" lang="tr-TR" sz="2000" b="0" i="0" u="none" strike="noStrike" kern="1200" cap="none" spc="0" normalizeH="0" baseline="0" noProof="0" dirty="0" smtClean="0">
                <a:ln>
                  <a:noFill/>
                </a:ln>
                <a:solidFill>
                  <a:schemeClr val="tx1"/>
                </a:solidFill>
                <a:effectLst/>
                <a:uLnTx/>
                <a:uFillTx/>
                <a:latin typeface="+mn-lt"/>
                <a:ea typeface="+mn-ea"/>
                <a:cs typeface="Arial" pitchFamily="34" charset="0"/>
              </a:rPr>
              <a:t>, but will revive it as a more limited, yet more feasible project.</a:t>
            </a: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tr-TR" sz="2000" b="0" i="0" u="none" strike="noStrike" kern="1200" cap="none" spc="0" normalizeH="0" baseline="0" noProof="0" dirty="0" smtClean="0">
                <a:ln>
                  <a:noFill/>
                </a:ln>
                <a:solidFill>
                  <a:schemeClr val="tx1"/>
                </a:solidFill>
                <a:effectLst/>
                <a:uLnTx/>
                <a:uFillTx/>
                <a:latin typeface="+mn-lt"/>
                <a:ea typeface="+mn-ea"/>
                <a:cs typeface="Arial" pitchFamily="34" charset="0"/>
              </a:rPr>
              <a:t>TANAP will connect to either Nabucco West or Trans-Adriatic Pipeline (TAP) and the Azeri gas will be transferred to Europe. The final decision is expected to be made in mid-2013.</a:t>
            </a:r>
            <a:endParaRPr kumimoji="0" lang="en-US" sz="2000" b="0"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endParaRPr kumimoji="0" lang="en-US" sz="2000" b="0" i="1" u="none" strike="noStrike" kern="1200" cap="none" spc="0" normalizeH="0" baseline="0" noProof="0" dirty="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457200" y="482600"/>
            <a:ext cx="8229600" cy="1066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3600" b="0" i="0" u="none" strike="noStrike" kern="1200" cap="none" spc="0" normalizeH="0" baseline="0" noProof="0" smtClean="0">
                <a:ln>
                  <a:noFill/>
                </a:ln>
                <a:solidFill>
                  <a:schemeClr val="tx1"/>
                </a:solidFill>
                <a:effectLst/>
                <a:uLnTx/>
                <a:uFillTx/>
                <a:latin typeface="+mj-lt"/>
                <a:ea typeface="+mj-ea"/>
                <a:cs typeface="+mj-cs"/>
              </a:rPr>
              <a:t>Turkey’s Energy Dependency</a:t>
            </a:r>
            <a:endParaRPr kumimoji="0" lang="tr-TR" sz="36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TextBox 4"/>
          <p:cNvSpPr txBox="1">
            <a:spLocks noChangeArrowheads="1"/>
          </p:cNvSpPr>
          <p:nvPr/>
        </p:nvSpPr>
        <p:spPr bwMode="auto">
          <a:xfrm>
            <a:off x="2071688" y="6335712"/>
            <a:ext cx="5500687" cy="36988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eaLnBrk="1" hangingPunct="1"/>
            <a:r>
              <a:rPr lang="tr-TR"/>
              <a:t>Turkey imports 92% of its total demand of crude oil.</a:t>
            </a:r>
          </a:p>
        </p:txBody>
      </p:sp>
      <p:graphicFrame>
        <p:nvGraphicFramePr>
          <p:cNvPr id="4" name="İçerik Yer Tutucusu 3"/>
          <p:cNvGraphicFramePr>
            <a:graphicFrameLocks/>
          </p:cNvGraphicFramePr>
          <p:nvPr>
            <p:extLst>
              <p:ext uri="{D42A27DB-BD31-4B8C-83A1-F6EECF244321}">
                <p14:modId xmlns:p14="http://schemas.microsoft.com/office/powerpoint/2010/main" xmlns="" val="2082561095"/>
              </p:ext>
            </p:extLst>
          </p:nvPr>
        </p:nvGraphicFramePr>
        <p:xfrm>
          <a:off x="251520" y="1822028"/>
          <a:ext cx="8712968" cy="4324350"/>
        </p:xfrm>
        <a:graphic>
          <a:graphicData uri="http://schemas.openxmlformats.org/drawingml/2006/chart">
            <c:chart xmlns:c="http://schemas.openxmlformats.org/drawingml/2006/chart" xmlns:r="http://schemas.openxmlformats.org/officeDocument/2006/relationships" r:id="rId2"/>
          </a:graphicData>
        </a:graphic>
      </p:graphicFrame>
      <p:sp>
        <p:nvSpPr>
          <p:cNvPr id="5" name="Metin kutusu 7"/>
          <p:cNvSpPr txBox="1"/>
          <p:nvPr/>
        </p:nvSpPr>
        <p:spPr>
          <a:xfrm>
            <a:off x="2843808" y="1533996"/>
            <a:ext cx="3672408" cy="446276"/>
          </a:xfrm>
          <a:prstGeom prst="rect">
            <a:avLst/>
          </a:prstGeom>
          <a:noFill/>
        </p:spPr>
        <p:txBody>
          <a:bodyPr wrap="square" rtlCol="0">
            <a:spAutoFit/>
          </a:bodyPr>
          <a:lstStyle/>
          <a:p>
            <a:pPr algn="ctr"/>
            <a:r>
              <a:rPr lang="tr-TR" sz="2300" b="1" dirty="0" err="1" smtClean="0"/>
              <a:t>Crude</a:t>
            </a:r>
            <a:r>
              <a:rPr lang="tr-TR" sz="2300" b="1" dirty="0" smtClean="0"/>
              <a:t> </a:t>
            </a:r>
            <a:r>
              <a:rPr lang="tr-TR" sz="2300" b="1" dirty="0" err="1" smtClean="0"/>
              <a:t>Oil</a:t>
            </a:r>
            <a:r>
              <a:rPr lang="tr-TR" sz="2300" b="1" dirty="0" smtClean="0"/>
              <a:t> </a:t>
            </a:r>
            <a:r>
              <a:rPr lang="tr-TR" sz="2300" b="1" dirty="0" err="1" smtClean="0"/>
              <a:t>Import</a:t>
            </a:r>
            <a:endParaRPr lang="tr-TR" sz="2300" b="1" dirty="0"/>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914400" y="838200"/>
            <a:ext cx="6934200" cy="6401753"/>
          </a:xfrm>
          <a:prstGeom prst="rect">
            <a:avLst/>
          </a:prstGeom>
        </p:spPr>
        <p:txBody>
          <a:bodyPr wrap="square">
            <a:spAutoFit/>
          </a:bodyPr>
          <a:lstStyle/>
          <a:p>
            <a:r>
              <a:rPr lang="en-US" sz="2800" b="1" dirty="0" smtClean="0"/>
              <a:t>Convergence of the </a:t>
            </a:r>
            <a:r>
              <a:rPr lang="en-US" sz="2800" b="1" dirty="0" err="1" smtClean="0"/>
              <a:t>Eurocrisis</a:t>
            </a:r>
            <a:r>
              <a:rPr lang="en-US" sz="2800" b="1" dirty="0" smtClean="0"/>
              <a:t> and the </a:t>
            </a:r>
          </a:p>
          <a:p>
            <a:r>
              <a:rPr lang="en-US" sz="2800" b="1" dirty="0" smtClean="0"/>
              <a:t>Arab Spring</a:t>
            </a:r>
          </a:p>
          <a:p>
            <a:endParaRPr lang="en-US" sz="2400" b="1" dirty="0" smtClean="0"/>
          </a:p>
          <a:p>
            <a:r>
              <a:rPr lang="en-US" sz="2400" b="1" dirty="0" smtClean="0"/>
              <a:t>Both were predictable but actually took everyone by surprise </a:t>
            </a:r>
          </a:p>
          <a:p>
            <a:r>
              <a:rPr lang="en-US" sz="2400" b="1" dirty="0" smtClean="0"/>
              <a:t>	-Regions had been stable for some time; the 	Euro was strong and most thought much of 	Middle East was immune to democratization </a:t>
            </a:r>
            <a:br>
              <a:rPr lang="en-US" sz="2400" b="1" dirty="0" smtClean="0"/>
            </a:br>
            <a:r>
              <a:rPr lang="en-US" sz="2400" b="1" dirty="0" smtClean="0"/>
              <a:t>	-Potential impact of creation of Islamic 	regimes</a:t>
            </a:r>
            <a:br>
              <a:rPr lang="en-US" sz="2400" b="1" dirty="0" smtClean="0"/>
            </a:br>
            <a:r>
              <a:rPr lang="en-US" sz="2400" b="1" dirty="0" smtClean="0"/>
              <a:t>	-Came to power by democracy but perhaps 	rather aiming at a certain </a:t>
            </a:r>
            <a:r>
              <a:rPr lang="en-US" sz="2400" b="1" dirty="0" err="1" smtClean="0"/>
              <a:t>typeof</a:t>
            </a:r>
            <a:r>
              <a:rPr lang="en-US" sz="2400" b="1" dirty="0" smtClean="0"/>
              <a:t> society</a:t>
            </a:r>
            <a:br>
              <a:rPr lang="en-US" sz="2400" b="1" dirty="0" smtClean="0"/>
            </a:br>
            <a:r>
              <a:rPr lang="en-US" sz="2400" b="1" dirty="0" smtClean="0"/>
              <a:t>	-Political ideology at work</a:t>
            </a:r>
            <a:br>
              <a:rPr lang="en-US" sz="2400" b="1" dirty="0" smtClean="0"/>
            </a:br>
            <a:r>
              <a:rPr lang="en-US" sz="2400" b="1" dirty="0" smtClean="0"/>
              <a:t>	-Revival in religious driven societies</a:t>
            </a:r>
          </a:p>
          <a:p>
            <a:r>
              <a:rPr lang="en-US" sz="2400" b="1" dirty="0" smtClean="0"/>
              <a:t>Energy politics and resource competition tie the regions together with increasing intensity</a:t>
            </a:r>
            <a:r>
              <a:rPr lang="en-US" dirty="0" smtClean="0"/>
              <a:t/>
            </a:r>
            <a:br>
              <a:rPr lang="en-US" dirty="0" smtClean="0"/>
            </a:br>
            <a:endParaRPr lang="en-US"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Başlık"/>
          <p:cNvSpPr txBox="1">
            <a:spLocks/>
          </p:cNvSpPr>
          <p:nvPr/>
        </p:nvSpPr>
        <p:spPr>
          <a:xfrm>
            <a:off x="428625" y="627062"/>
            <a:ext cx="8229600" cy="1066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smtClean="0">
                <a:ln>
                  <a:noFill/>
                </a:ln>
                <a:solidFill>
                  <a:schemeClr val="tx1"/>
                </a:solidFill>
                <a:effectLst/>
                <a:uLnTx/>
                <a:uFillTx/>
                <a:latin typeface="+mj-lt"/>
                <a:ea typeface="+mj-ea"/>
                <a:cs typeface="+mj-cs"/>
              </a:rPr>
              <a:t>Turkey’s Nuclear Program</a:t>
            </a:r>
            <a:endParaRPr kumimoji="0" lang="en-US" sz="4400" b="0" i="0" u="none" strike="noStrike" kern="1200" cap="none" spc="0" normalizeH="0" baseline="0" noProof="0" smtClean="0">
              <a:ln>
                <a:noFill/>
              </a:ln>
              <a:solidFill>
                <a:schemeClr val="tx1"/>
              </a:solidFill>
              <a:effectLst/>
              <a:uLnTx/>
              <a:uFillTx/>
              <a:latin typeface="+mj-lt"/>
              <a:ea typeface="+mj-ea"/>
              <a:cs typeface="+mj-cs"/>
            </a:endParaRPr>
          </a:p>
        </p:txBody>
      </p:sp>
      <p:sp>
        <p:nvSpPr>
          <p:cNvPr id="3" name="3 İçerik Yer Tutucusu"/>
          <p:cNvSpPr txBox="1">
            <a:spLocks/>
          </p:cNvSpPr>
          <p:nvPr/>
        </p:nvSpPr>
        <p:spPr>
          <a:xfrm>
            <a:off x="431800" y="1627187"/>
            <a:ext cx="4787900" cy="500221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177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Turkey plans to have </a:t>
            </a:r>
            <a:r>
              <a:rPr kumimoji="0" lang="tr-TR" sz="1770" b="1" i="0" u="none" strike="noStrike" kern="1200" cap="none" spc="0" normalizeH="0" baseline="0" noProof="0" smtClean="0">
                <a:ln>
                  <a:noFill/>
                </a:ln>
                <a:solidFill>
                  <a:schemeClr val="accent3"/>
                </a:solidFill>
                <a:effectLst/>
                <a:uLnTx/>
                <a:uFillTx/>
                <a:latin typeface="Arial" pitchFamily="34" charset="0"/>
                <a:ea typeface="+mn-ea"/>
                <a:cs typeface="Arial" pitchFamily="34" charset="0"/>
              </a:rPr>
              <a:t>three nuclear power </a:t>
            </a:r>
            <a:r>
              <a:rPr kumimoji="0" lang="tr-TR" sz="177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plants by 2023.</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770" b="0" i="0" u="none" strike="noStrike" kern="1200" cap="none" spc="0" normalizeH="0" baseline="0" noProof="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177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There are talks with mainly Russia and Japan for the construction of power plants.</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770" b="0" i="0" u="none" strike="noStrike" kern="1200" cap="none" spc="0" normalizeH="0" baseline="0" noProof="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177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Turkish </a:t>
            </a:r>
            <a:r>
              <a:rPr kumimoji="0" lang="en-US" sz="177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Parliament approved a bill on an agreement between Russia and Turkey for the construction of Turkey’s first nuclear power plant in Akkuyu, </a:t>
            </a:r>
            <a:r>
              <a:rPr kumimoji="0" lang="tr-TR" sz="177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a town in </a:t>
            </a:r>
            <a:r>
              <a:rPr kumimoji="0" lang="en-US" sz="177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Mersin province, in July 2010</a:t>
            </a:r>
            <a:r>
              <a:rPr kumimoji="0" lang="tr-TR" sz="177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770" b="0" i="0" u="none" strike="noStrike" kern="1200" cap="none" spc="0" normalizeH="0" baseline="0" noProof="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77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Russian state-owned atomic power company ROSATOM is likely to start building the </a:t>
            </a:r>
            <a:r>
              <a:rPr kumimoji="0" lang="en-US" sz="1770" b="1" i="0" u="none" strike="noStrike" kern="1200" cap="none" spc="0" normalizeH="0" baseline="0" noProof="0" smtClean="0">
                <a:ln>
                  <a:noFill/>
                </a:ln>
                <a:solidFill>
                  <a:schemeClr val="accent3"/>
                </a:solidFill>
                <a:effectLst/>
                <a:uLnTx/>
                <a:uFillTx/>
                <a:latin typeface="Arial" pitchFamily="34" charset="0"/>
                <a:ea typeface="+mn-ea"/>
                <a:cs typeface="Arial" pitchFamily="34" charset="0"/>
              </a:rPr>
              <a:t>Akkuyu nuclear power plant</a:t>
            </a:r>
            <a:r>
              <a:rPr kumimoji="0" lang="en-US" sz="1770" b="0" i="0" u="none" strike="noStrike" kern="1200" cap="none" spc="0" normalizeH="0" baseline="0" noProof="0" smtClean="0">
                <a:ln>
                  <a:noFill/>
                </a:ln>
                <a:solidFill>
                  <a:schemeClr val="tx1"/>
                </a:solidFill>
                <a:effectLst/>
                <a:uLnTx/>
                <a:uFillTx/>
                <a:latin typeface="Arial" pitchFamily="34" charset="0"/>
                <a:ea typeface="+mn-ea"/>
                <a:cs typeface="Arial" pitchFamily="34" charset="0"/>
              </a:rPr>
              <a:t> in 2013, and the first reactor is expected to begin generating electricity in 2018.</a:t>
            </a:r>
            <a:endParaRPr kumimoji="0" lang="tr-TR" sz="177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4" name="Resim 1"/>
          <p:cNvPicPr>
            <a:picLocks noChangeAspect="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5508625" y="3916362"/>
            <a:ext cx="3221038" cy="244951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5" name="Resim 2"/>
          <p:cNvPicPr>
            <a:picLocks noChangeAspect="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5495925" y="1547812"/>
            <a:ext cx="3221038" cy="2141538"/>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Tree>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Başlık"/>
          <p:cNvSpPr txBox="1">
            <a:spLocks/>
          </p:cNvSpPr>
          <p:nvPr/>
        </p:nvSpPr>
        <p:spPr>
          <a:xfrm>
            <a:off x="428625" y="607740"/>
            <a:ext cx="8229600" cy="1066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smtClean="0">
                <a:ln>
                  <a:noFill/>
                </a:ln>
                <a:solidFill>
                  <a:schemeClr val="tx1"/>
                </a:solidFill>
                <a:effectLst/>
                <a:uLnTx/>
                <a:uFillTx/>
                <a:latin typeface="+mj-lt"/>
                <a:ea typeface="+mj-ea"/>
                <a:cs typeface="+mj-cs"/>
              </a:rPr>
              <a:t>Trans-Anatolian Pipeline Project</a:t>
            </a:r>
            <a:endParaRPr kumimoji="0" lang="tr-TR" sz="3200" b="0" i="0" u="none" strike="noStrike" kern="1200" cap="none" spc="0" normalizeH="0" baseline="0" noProof="0" dirty="0" smtClean="0">
              <a:ln>
                <a:noFill/>
              </a:ln>
              <a:solidFill>
                <a:schemeClr val="tx1"/>
              </a:solidFill>
              <a:effectLst/>
              <a:uLnTx/>
              <a:uFillTx/>
              <a:latin typeface="+mj-lt"/>
              <a:ea typeface="+mj-ea"/>
              <a:cs typeface="+mj-cs"/>
            </a:endParaRPr>
          </a:p>
        </p:txBody>
      </p:sp>
      <p:sp>
        <p:nvSpPr>
          <p:cNvPr id="3" name="3 İçerik Yer Tutucusu"/>
          <p:cNvSpPr txBox="1">
            <a:spLocks/>
          </p:cNvSpPr>
          <p:nvPr/>
        </p:nvSpPr>
        <p:spPr>
          <a:xfrm>
            <a:off x="470271" y="1593032"/>
            <a:ext cx="4066604" cy="3384376"/>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700" b="0" i="0" u="none" strike="noStrike" kern="1200" cap="none" spc="0" normalizeH="0" baseline="0" noProof="0" smtClean="0">
                <a:ln>
                  <a:noFill/>
                </a:ln>
                <a:solidFill>
                  <a:schemeClr val="tx1"/>
                </a:solidFill>
                <a:effectLst/>
                <a:uLnTx/>
                <a:uFillTx/>
                <a:latin typeface="+mn-lt"/>
                <a:ea typeface="+mn-ea"/>
                <a:cs typeface="Arial" pitchFamily="34" charset="0"/>
              </a:rPr>
              <a:t>On December 26, 2011, Turkey and Azerbaijan have signed a</a:t>
            </a:r>
            <a:r>
              <a:rPr kumimoji="0" lang="tr-TR" sz="1700" b="0" i="0" u="none" strike="noStrike" kern="1200" cap="none" spc="0" normalizeH="0" baseline="0" noProof="0" smtClean="0">
                <a:ln>
                  <a:noFill/>
                </a:ln>
                <a:solidFill>
                  <a:schemeClr val="tx1"/>
                </a:solidFill>
                <a:effectLst/>
                <a:uLnTx/>
                <a:uFillTx/>
                <a:latin typeface="+mn-lt"/>
                <a:ea typeface="+mn-ea"/>
                <a:cs typeface="Arial" pitchFamily="34" charset="0"/>
              </a:rPr>
              <a:t> memorandum of understanding </a:t>
            </a:r>
            <a:r>
              <a:rPr kumimoji="0" lang="en-US" sz="1700" b="0" i="0" u="none" strike="noStrike" kern="1200" cap="none" spc="0" normalizeH="0" baseline="0" noProof="0" smtClean="0">
                <a:ln>
                  <a:noFill/>
                </a:ln>
                <a:solidFill>
                  <a:schemeClr val="tx1"/>
                </a:solidFill>
                <a:effectLst/>
                <a:uLnTx/>
                <a:uFillTx/>
                <a:latin typeface="+mn-lt"/>
                <a:ea typeface="+mn-ea"/>
                <a:cs typeface="Arial" pitchFamily="34" charset="0"/>
              </a:rPr>
              <a:t>for the transfer of Azeri gas to Europe. </a:t>
            </a:r>
            <a:endParaRPr kumimoji="0" lang="tr-TR" sz="1700" b="0" i="0" u="none" strike="noStrike" kern="1200" cap="none" spc="0" normalizeH="0" baseline="0" noProof="0" smtClean="0">
              <a:ln>
                <a:noFill/>
              </a:ln>
              <a:solidFill>
                <a:schemeClr val="tx1"/>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600" b="0" i="0" u="none" strike="noStrike" kern="1200" cap="none" spc="0" normalizeH="0" baseline="0" noProof="0" smtClean="0">
              <a:ln>
                <a:noFill/>
              </a:ln>
              <a:solidFill>
                <a:schemeClr val="tx1"/>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1700" b="0" i="0" u="none" strike="noStrike" kern="1200" cap="none" spc="0" normalizeH="0" baseline="0" noProof="0" smtClean="0">
                <a:ln>
                  <a:noFill/>
                </a:ln>
                <a:solidFill>
                  <a:schemeClr val="tx1"/>
                </a:solidFill>
                <a:effectLst/>
                <a:uLnTx/>
                <a:uFillTx/>
                <a:latin typeface="+mn-lt"/>
                <a:ea typeface="+mn-ea"/>
                <a:cs typeface="Arial" pitchFamily="34" charset="0"/>
              </a:rPr>
              <a:t>Intergovernmental agreement to launch Trans-Anatolian Pipeline (TANAP) was inked on June 26, 2012 by Erdoğan and Aliyev.</a:t>
            </a:r>
          </a:p>
          <a:p>
            <a:pPr marL="109537"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600" b="0" i="0" u="none" strike="noStrike" kern="1200" cap="none" spc="0" normalizeH="0" baseline="0" noProof="0" smtClean="0">
              <a:ln>
                <a:noFill/>
              </a:ln>
              <a:solidFill>
                <a:schemeClr val="tx1"/>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700" b="0" i="0" u="none" strike="noStrike" kern="1200" cap="none" spc="0" normalizeH="0" baseline="0" noProof="0" smtClean="0">
                <a:ln>
                  <a:noFill/>
                </a:ln>
                <a:solidFill>
                  <a:schemeClr val="tx1"/>
                </a:solidFill>
                <a:effectLst/>
                <a:uLnTx/>
                <a:uFillTx/>
                <a:latin typeface="+mn-lt"/>
                <a:ea typeface="+mn-ea"/>
                <a:cs typeface="Arial" pitchFamily="34" charset="0"/>
              </a:rPr>
              <a:t>The projected amount of gas to transport is 16 billion cubic meters per year. </a:t>
            </a:r>
            <a:r>
              <a:rPr kumimoji="0" lang="tr-TR" sz="1700" b="0" i="0" u="none" strike="noStrike" kern="1200" cap="none" spc="0" normalizeH="0" baseline="0" noProof="0" smtClean="0">
                <a:ln>
                  <a:noFill/>
                </a:ln>
                <a:solidFill>
                  <a:schemeClr val="tx1"/>
                </a:solidFill>
                <a:effectLst/>
                <a:uLnTx/>
                <a:uFillTx/>
                <a:latin typeface="+mn-lt"/>
                <a:ea typeface="+mn-ea"/>
                <a:cs typeface="Arial" pitchFamily="34" charset="0"/>
              </a:rPr>
              <a:t>6</a:t>
            </a:r>
            <a:r>
              <a:rPr kumimoji="0" lang="en-US" sz="1700" b="0" i="0" u="none" strike="noStrike" kern="1200" cap="none" spc="0" normalizeH="0" baseline="0" noProof="0" smtClean="0">
                <a:ln>
                  <a:noFill/>
                </a:ln>
                <a:solidFill>
                  <a:schemeClr val="tx1"/>
                </a:solidFill>
                <a:effectLst/>
                <a:uLnTx/>
                <a:uFillTx/>
                <a:latin typeface="+mn-lt"/>
                <a:ea typeface="+mn-ea"/>
                <a:cs typeface="Arial" pitchFamily="34" charset="0"/>
              </a:rPr>
              <a:t> billion cubic meters/year </a:t>
            </a:r>
            <a:r>
              <a:rPr kumimoji="0" lang="tr-TR" sz="1700" b="0" i="0" u="none" strike="noStrike" kern="1200" cap="none" spc="0" normalizeH="0" baseline="0" noProof="0" smtClean="0">
                <a:ln>
                  <a:noFill/>
                </a:ln>
                <a:solidFill>
                  <a:schemeClr val="tx1"/>
                </a:solidFill>
                <a:effectLst/>
                <a:uLnTx/>
                <a:uFillTx/>
                <a:latin typeface="+mn-lt"/>
                <a:ea typeface="+mn-ea"/>
                <a:cs typeface="Arial" pitchFamily="34" charset="0"/>
              </a:rPr>
              <a:t>will remain in Turkey</a:t>
            </a:r>
            <a:r>
              <a:rPr kumimoji="0" lang="en-US" sz="1700" b="0" i="0" u="none" strike="noStrike" kern="1200" cap="none" spc="0" normalizeH="0" baseline="0" noProof="0" smtClean="0">
                <a:ln>
                  <a:noFill/>
                </a:ln>
                <a:solidFill>
                  <a:schemeClr val="tx1"/>
                </a:solidFill>
                <a:effectLst/>
                <a:uLnTx/>
                <a:uFillTx/>
                <a:latin typeface="+mn-lt"/>
                <a:ea typeface="+mn-ea"/>
                <a:cs typeface="Arial" pitchFamily="34" charset="0"/>
              </a:rPr>
              <a:t>, </a:t>
            </a:r>
            <a:r>
              <a:rPr kumimoji="0" lang="tr-TR" sz="1700" b="0" i="0" u="none" strike="noStrike" kern="1200" cap="none" spc="0" normalizeH="0" baseline="0" noProof="0" smtClean="0">
                <a:ln>
                  <a:noFill/>
                </a:ln>
                <a:solidFill>
                  <a:schemeClr val="tx1"/>
                </a:solidFill>
                <a:effectLst/>
                <a:uLnTx/>
                <a:uFillTx/>
                <a:latin typeface="+mn-lt"/>
                <a:ea typeface="+mn-ea"/>
                <a:cs typeface="Arial" pitchFamily="34" charset="0"/>
              </a:rPr>
              <a:t>10</a:t>
            </a:r>
            <a:r>
              <a:rPr kumimoji="0" lang="en-US" sz="1700" b="0" i="0" u="none" strike="noStrike" kern="1200" cap="none" spc="0" normalizeH="0" baseline="0" noProof="0" smtClean="0">
                <a:ln>
                  <a:noFill/>
                </a:ln>
                <a:solidFill>
                  <a:schemeClr val="tx1"/>
                </a:solidFill>
                <a:effectLst/>
                <a:uLnTx/>
                <a:uFillTx/>
                <a:latin typeface="+mn-lt"/>
                <a:ea typeface="+mn-ea"/>
                <a:cs typeface="Arial" pitchFamily="34" charset="0"/>
              </a:rPr>
              <a:t> billion cubic meters/year </a:t>
            </a:r>
            <a:r>
              <a:rPr kumimoji="0" lang="tr-TR" sz="1700" b="0" i="0" u="none" strike="noStrike" kern="1200" cap="none" spc="0" normalizeH="0" baseline="0" noProof="0" smtClean="0">
                <a:ln>
                  <a:noFill/>
                </a:ln>
                <a:solidFill>
                  <a:schemeClr val="tx1"/>
                </a:solidFill>
                <a:effectLst/>
                <a:uLnTx/>
                <a:uFillTx/>
                <a:latin typeface="+mn-lt"/>
                <a:ea typeface="+mn-ea"/>
                <a:cs typeface="Arial" pitchFamily="34" charset="0"/>
              </a:rPr>
              <a:t>will be transferred to </a:t>
            </a:r>
            <a:r>
              <a:rPr kumimoji="0" lang="en-US" sz="1700" b="0" i="0" u="none" strike="noStrike" kern="1200" cap="none" spc="0" normalizeH="0" baseline="0" noProof="0" smtClean="0">
                <a:ln>
                  <a:noFill/>
                </a:ln>
                <a:solidFill>
                  <a:schemeClr val="tx1"/>
                </a:solidFill>
                <a:effectLst/>
                <a:uLnTx/>
                <a:uFillTx/>
                <a:latin typeface="+mn-lt"/>
                <a:ea typeface="+mn-ea"/>
                <a:cs typeface="Arial" pitchFamily="34" charset="0"/>
              </a:rPr>
              <a:t>Europe.</a:t>
            </a:r>
            <a:r>
              <a:rPr kumimoji="0" lang="tr-TR" sz="1700" b="0" i="0" u="none" strike="noStrike" kern="1200" cap="none" spc="0" normalizeH="0" baseline="0" noProof="0" smtClean="0">
                <a:ln>
                  <a:noFill/>
                </a:ln>
                <a:solidFill>
                  <a:schemeClr val="tx1"/>
                </a:solidFill>
                <a:effectLst/>
                <a:uLnTx/>
                <a:uFillTx/>
                <a:latin typeface="+mn-lt"/>
                <a:ea typeface="+mn-ea"/>
                <a:cs typeface="Arial" pitchFamily="34" charset="0"/>
              </a:rPr>
              <a:t> </a:t>
            </a:r>
            <a:r>
              <a:rPr kumimoji="0" lang="en-US" sz="1700" b="0" i="0" u="none" strike="noStrike" kern="1200" cap="none" spc="0" normalizeH="0" baseline="0" noProof="0" smtClean="0">
                <a:ln>
                  <a:noFill/>
                </a:ln>
                <a:solidFill>
                  <a:schemeClr val="tx1"/>
                </a:solidFill>
                <a:effectLst/>
                <a:uLnTx/>
                <a:uFillTx/>
                <a:latin typeface="+mn-lt"/>
                <a:ea typeface="+mn-ea"/>
                <a:cs typeface="Arial" pitchFamily="34" charset="0"/>
              </a:rPr>
              <a:t>The capacity of gas flow is expected to reach to 31 billion m3 in fifteen years.</a:t>
            </a:r>
            <a:endParaRPr kumimoji="0" lang="tr-TR" sz="1700" b="0" i="0" u="none" strike="noStrike" kern="1200" cap="none" spc="0" normalizeH="0" baseline="0" noProof="0" smtClean="0">
              <a:ln>
                <a:noFill/>
              </a:ln>
              <a:solidFill>
                <a:schemeClr val="tx1"/>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600" b="0" i="0" u="none" strike="noStrike" kern="1200" cap="none" spc="0" normalizeH="0" baseline="0" noProof="0" smtClean="0">
              <a:ln>
                <a:noFill/>
              </a:ln>
              <a:solidFill>
                <a:schemeClr val="tx1"/>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700" b="0" i="0" u="none" strike="noStrike" kern="1200" cap="none" spc="0" normalizeH="0" baseline="0" noProof="0" smtClean="0">
                <a:ln>
                  <a:noFill/>
                </a:ln>
                <a:solidFill>
                  <a:schemeClr val="tx1"/>
                </a:solidFill>
                <a:effectLst/>
                <a:uLnTx/>
                <a:uFillTx/>
                <a:latin typeface="+mn-lt"/>
                <a:ea typeface="+mn-ea"/>
                <a:cs typeface="Arial" pitchFamily="34" charset="0"/>
              </a:rPr>
              <a:t>According to Erdogan, the first gas will flow in the pipeline in 2018.</a:t>
            </a:r>
            <a:endParaRPr kumimoji="0" lang="tr-TR" sz="1700" b="0" i="0" u="none" strike="noStrike" kern="1200" cap="none" spc="0" normalizeH="0" baseline="0" noProof="0" smtClean="0">
              <a:ln>
                <a:noFill/>
              </a:ln>
              <a:solidFill>
                <a:schemeClr val="tx1"/>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700" b="0" i="0" u="none" strike="noStrike" kern="1200" cap="none" spc="0" normalizeH="0" baseline="0" noProof="0" smtClean="0">
              <a:ln>
                <a:noFill/>
              </a:ln>
              <a:solidFill>
                <a:schemeClr val="tx1"/>
              </a:solidFill>
              <a:effectLst/>
              <a:uLnTx/>
              <a:uFillTx/>
              <a:latin typeface="Arial" pitchFamily="34" charset="0"/>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17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en-US" sz="17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4" name="Resim 2"/>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932040" y="1737048"/>
            <a:ext cx="3662849" cy="2034916"/>
          </a:xfrm>
          <a:prstGeom prst="rect">
            <a:avLst/>
          </a:prstGeom>
        </p:spPr>
      </p:pic>
      <p:pic>
        <p:nvPicPr>
          <p:cNvPr id="5" name="Resim 4"/>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932040" y="3916840"/>
            <a:ext cx="3662849" cy="2788760"/>
          </a:xfrm>
          <a:prstGeom prst="rect">
            <a:avLst/>
          </a:prstGeom>
        </p:spPr>
      </p:pic>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2 Başlık"/>
          <p:cNvSpPr txBox="1">
            <a:spLocks/>
          </p:cNvSpPr>
          <p:nvPr/>
        </p:nvSpPr>
        <p:spPr>
          <a:xfrm>
            <a:off x="428625" y="571500"/>
            <a:ext cx="8229600" cy="1066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smtClean="0">
                <a:ln>
                  <a:noFill/>
                </a:ln>
                <a:solidFill>
                  <a:schemeClr val="tx1"/>
                </a:solidFill>
                <a:effectLst/>
                <a:uLnTx/>
                <a:uFillTx/>
                <a:latin typeface="+mj-lt"/>
                <a:ea typeface="+mj-ea"/>
                <a:cs typeface="+mj-cs"/>
              </a:rPr>
              <a:t>Trans-Anatolian Pipeline Project</a:t>
            </a:r>
            <a:endParaRPr kumimoji="0" lang="tr-TR" sz="3200" b="0" i="0" u="none" strike="noStrike" kern="1200" cap="none" spc="0" normalizeH="0" baseline="0" noProof="0" dirty="0" smtClean="0">
              <a:ln>
                <a:noFill/>
              </a:ln>
              <a:solidFill>
                <a:schemeClr val="tx1"/>
              </a:solidFill>
              <a:effectLst/>
              <a:uLnTx/>
              <a:uFillTx/>
              <a:latin typeface="+mj-lt"/>
              <a:ea typeface="+mj-ea"/>
              <a:cs typeface="+mj-cs"/>
            </a:endParaRPr>
          </a:p>
        </p:txBody>
      </p:sp>
      <p:pic>
        <p:nvPicPr>
          <p:cNvPr id="3" name="İçerik Yer Tutucusu 3"/>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95536" y="1802914"/>
            <a:ext cx="8485832" cy="4770924"/>
          </a:xfrm>
          <a:prstGeom prst="rect">
            <a:avLst/>
          </a:prstGeom>
        </p:spPr>
      </p:pic>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3 İçerik Yer Tutucusu"/>
          <p:cNvSpPr txBox="1">
            <a:spLocks/>
          </p:cNvSpPr>
          <p:nvPr/>
        </p:nvSpPr>
        <p:spPr>
          <a:xfrm>
            <a:off x="3779912" y="1412776"/>
            <a:ext cx="5340280" cy="5002213"/>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1800" b="0" i="0" u="none" strike="noStrike" kern="1200" cap="none" spc="0" normalizeH="0" baseline="0" noProof="0" dirty="0" smtClean="0">
                <a:ln>
                  <a:noFill/>
                </a:ln>
                <a:solidFill>
                  <a:schemeClr val="tx1"/>
                </a:solidFill>
                <a:effectLst/>
                <a:uLnTx/>
                <a:uFillTx/>
                <a:latin typeface="+mn-lt"/>
                <a:ea typeface="+mn-ea"/>
                <a:cs typeface="Arial" pitchFamily="34" charset="0"/>
              </a:rPr>
              <a:t>Russia does not want to lose its leverage in the regional energy politics. Thus </a:t>
            </a:r>
            <a:r>
              <a:rPr lang="en-US" dirty="0" smtClean="0">
                <a:cs typeface="Arial" pitchFamily="34" charset="0"/>
              </a:rPr>
              <a:t>put</a:t>
            </a:r>
            <a:r>
              <a:rPr kumimoji="0" lang="tr-TR" sz="1800" b="0" i="0" u="none" strike="noStrike" kern="1200" cap="none" spc="0" normalizeH="0" baseline="0" noProof="0" dirty="0" smtClean="0">
                <a:ln>
                  <a:noFill/>
                </a:ln>
                <a:solidFill>
                  <a:schemeClr val="tx1"/>
                </a:solidFill>
                <a:effectLst/>
                <a:uLnTx/>
                <a:uFillTx/>
                <a:latin typeface="+mn-lt"/>
                <a:ea typeface="+mn-ea"/>
                <a:cs typeface="Arial" pitchFamily="34" charset="0"/>
              </a:rPr>
              <a:t> pressure on Central Asian countries not to enter Nabucco project.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400" b="0"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1800" b="0" i="0" u="none" strike="noStrike" kern="1200" cap="none" spc="0" normalizeH="0" baseline="0" noProof="0" dirty="0" smtClean="0">
                <a:ln>
                  <a:noFill/>
                </a:ln>
                <a:solidFill>
                  <a:schemeClr val="tx1"/>
                </a:solidFill>
                <a:effectLst/>
                <a:uLnTx/>
                <a:uFillTx/>
                <a:latin typeface="+mn-lt"/>
                <a:ea typeface="+mn-ea"/>
                <a:cs typeface="Arial" pitchFamily="34" charset="0"/>
              </a:rPr>
              <a:t>Both Turkey and Azerbaijan </a:t>
            </a:r>
            <a:r>
              <a:rPr lang="en-US" smtClean="0">
                <a:cs typeface="Arial" pitchFamily="34" charset="0"/>
              </a:rPr>
              <a:t>are</a:t>
            </a:r>
            <a:r>
              <a:rPr kumimoji="0" lang="tr-TR" sz="1800" b="0" i="0" u="none" strike="noStrike" kern="1200" cap="none" spc="0" normalizeH="0" baseline="0" noProof="0" smtClean="0">
                <a:ln>
                  <a:noFill/>
                </a:ln>
                <a:solidFill>
                  <a:schemeClr val="tx1"/>
                </a:solidFill>
                <a:effectLst/>
                <a:uLnTx/>
                <a:uFillTx/>
                <a:latin typeface="+mn-lt"/>
                <a:ea typeface="+mn-ea"/>
                <a:cs typeface="Arial" pitchFamily="34" charset="0"/>
              </a:rPr>
              <a:t> </a:t>
            </a:r>
            <a:r>
              <a:rPr kumimoji="0" lang="tr-TR" sz="1800" b="0" i="0" u="none" strike="noStrike" kern="1200" cap="none" spc="0" normalizeH="0" baseline="0" noProof="0" dirty="0" smtClean="0">
                <a:ln>
                  <a:noFill/>
                </a:ln>
                <a:solidFill>
                  <a:schemeClr val="tx1"/>
                </a:solidFill>
                <a:effectLst/>
                <a:uLnTx/>
                <a:uFillTx/>
                <a:latin typeface="+mn-lt"/>
                <a:ea typeface="+mn-ea"/>
                <a:cs typeface="Arial" pitchFamily="34" charset="0"/>
              </a:rPr>
              <a:t>strongly dependent on Russia. Azerbaijan in politics and trade, Turkey in energy and trade.</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400" b="0"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1800" b="0" i="0" u="none" strike="noStrike" kern="1200" cap="none" spc="0" normalizeH="0" baseline="0" noProof="0" dirty="0" smtClean="0">
                <a:ln>
                  <a:noFill/>
                </a:ln>
                <a:solidFill>
                  <a:schemeClr val="tx1"/>
                </a:solidFill>
                <a:effectLst/>
                <a:uLnTx/>
                <a:uFillTx/>
                <a:latin typeface="+mn-lt"/>
                <a:ea typeface="+mn-ea"/>
                <a:cs typeface="Arial" pitchFamily="34" charset="0"/>
              </a:rPr>
              <a:t>Two</a:t>
            </a:r>
            <a:r>
              <a:rPr kumimoji="0" lang="en-US" sz="1800" b="0" i="0" u="none" strike="noStrike" kern="1200" cap="none" spc="0" normalizeH="0" baseline="0" noProof="0" dirty="0" smtClean="0">
                <a:ln>
                  <a:noFill/>
                </a:ln>
                <a:solidFill>
                  <a:schemeClr val="tx1"/>
                </a:solidFill>
                <a:effectLst/>
                <a:uLnTx/>
                <a:uFillTx/>
                <a:latin typeface="+mn-lt"/>
                <a:ea typeface="+mn-ea"/>
                <a:cs typeface="Arial" pitchFamily="34" charset="0"/>
              </a:rPr>
              <a:t> days after the </a:t>
            </a:r>
            <a:r>
              <a:rPr kumimoji="0" lang="tr-TR" sz="1800" b="0" i="0" u="none" strike="noStrike" kern="1200" cap="none" spc="0" normalizeH="0" baseline="0" noProof="0" dirty="0" smtClean="0">
                <a:ln>
                  <a:noFill/>
                </a:ln>
                <a:solidFill>
                  <a:schemeClr val="tx1"/>
                </a:solidFill>
                <a:effectLst/>
                <a:uLnTx/>
                <a:uFillTx/>
                <a:latin typeface="+mn-lt"/>
                <a:ea typeface="+mn-ea"/>
                <a:cs typeface="Arial" pitchFamily="34" charset="0"/>
              </a:rPr>
              <a:t>memorandum of understanding for</a:t>
            </a:r>
            <a:r>
              <a:rPr kumimoji="0" lang="en-US" sz="1800" b="0" i="0" u="none" strike="noStrike" kern="1200" cap="none" spc="0" normalizeH="0" baseline="0" noProof="0" dirty="0" smtClean="0">
                <a:ln>
                  <a:noFill/>
                </a:ln>
                <a:solidFill>
                  <a:schemeClr val="tx1"/>
                </a:solidFill>
                <a:effectLst/>
                <a:uLnTx/>
                <a:uFillTx/>
                <a:latin typeface="+mn-lt"/>
                <a:ea typeface="+mn-ea"/>
                <a:cs typeface="Arial" pitchFamily="34" charset="0"/>
              </a:rPr>
              <a:t>  the Trans-Anatolian Pipeline (on Dec 28,</a:t>
            </a:r>
            <a:r>
              <a:rPr kumimoji="0" lang="tr-TR" sz="1800" b="0" i="0" u="none" strike="noStrike" kern="1200" cap="none" spc="0" normalizeH="0" baseline="0" noProof="0" dirty="0" smtClean="0">
                <a:ln>
                  <a:noFill/>
                </a:ln>
                <a:solidFill>
                  <a:schemeClr val="tx1"/>
                </a:solidFill>
                <a:effectLst/>
                <a:uLnTx/>
                <a:uFillTx/>
                <a:latin typeface="+mn-lt"/>
                <a:ea typeface="+mn-ea"/>
                <a:cs typeface="Arial" pitchFamily="34" charset="0"/>
              </a:rPr>
              <a:t> </a:t>
            </a:r>
            <a:r>
              <a:rPr kumimoji="0" lang="en-US" sz="1800" b="0" i="0" u="none" strike="noStrike" kern="1200" cap="none" spc="0" normalizeH="0" baseline="0" noProof="0" dirty="0" smtClean="0">
                <a:ln>
                  <a:noFill/>
                </a:ln>
                <a:solidFill>
                  <a:schemeClr val="tx1"/>
                </a:solidFill>
                <a:effectLst/>
                <a:uLnTx/>
                <a:uFillTx/>
                <a:latin typeface="+mn-lt"/>
                <a:ea typeface="+mn-ea"/>
                <a:cs typeface="Arial" pitchFamily="34" charset="0"/>
              </a:rPr>
              <a:t>2011), Turkey and Russia agreed on </a:t>
            </a:r>
            <a:r>
              <a:rPr kumimoji="0" lang="tr-TR" sz="1800" b="0" i="0" u="none" strike="noStrike" kern="1200" cap="none" spc="0" normalizeH="0" baseline="0" noProof="0" dirty="0" smtClean="0">
                <a:ln>
                  <a:noFill/>
                </a:ln>
                <a:solidFill>
                  <a:schemeClr val="tx1"/>
                </a:solidFill>
                <a:effectLst/>
                <a:uLnTx/>
                <a:uFillTx/>
                <a:latin typeface="+mn-lt"/>
                <a:ea typeface="+mn-ea"/>
                <a:cs typeface="Arial" pitchFamily="34" charset="0"/>
              </a:rPr>
              <a:t>South Stream for </a:t>
            </a:r>
            <a:r>
              <a:rPr kumimoji="0" lang="en-US" sz="1800" b="0" i="0" u="none" strike="noStrike" kern="1200" cap="none" spc="0" normalizeH="0" baseline="0" noProof="0" dirty="0" smtClean="0">
                <a:ln>
                  <a:noFill/>
                </a:ln>
                <a:solidFill>
                  <a:schemeClr val="tx1"/>
                </a:solidFill>
                <a:effectLst/>
                <a:uLnTx/>
                <a:uFillTx/>
                <a:latin typeface="+mn-lt"/>
                <a:ea typeface="+mn-ea"/>
                <a:cs typeface="Arial" pitchFamily="34" charset="0"/>
              </a:rPr>
              <a:t>transferring Russian gas to Europe through the Turkish </a:t>
            </a:r>
            <a:r>
              <a:rPr kumimoji="0" lang="tr-TR" sz="1800" b="0" i="0" u="none" strike="noStrike" kern="1200" cap="none" spc="0" normalizeH="0" baseline="0" noProof="0" dirty="0" smtClean="0">
                <a:ln>
                  <a:noFill/>
                </a:ln>
                <a:solidFill>
                  <a:schemeClr val="tx1"/>
                </a:solidFill>
                <a:effectLst/>
                <a:uLnTx/>
                <a:uFillTx/>
                <a:latin typeface="+mn-lt"/>
                <a:ea typeface="+mn-ea"/>
                <a:cs typeface="Arial" pitchFamily="34" charset="0"/>
              </a:rPr>
              <a:t>Exclusive Economic Zone.</a:t>
            </a:r>
          </a:p>
          <a:p>
            <a:pPr marL="109537"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400" b="0"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1800" b="0" i="0" u="none" strike="noStrike" kern="1200" cap="none" spc="0" normalizeH="0" baseline="0" noProof="0" dirty="0" smtClean="0">
                <a:ln>
                  <a:noFill/>
                </a:ln>
                <a:solidFill>
                  <a:schemeClr val="tx1"/>
                </a:solidFill>
                <a:effectLst/>
                <a:uLnTx/>
                <a:uFillTx/>
                <a:latin typeface="+mn-lt"/>
                <a:ea typeface="+mn-ea"/>
                <a:cs typeface="Arial" pitchFamily="34" charset="0"/>
              </a:rPr>
              <a:t>63 billion cubic meters per year. Discount in gas prices in return</a:t>
            </a:r>
            <a:endParaRPr kumimoji="0" lang="en-US" sz="1800" b="0"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400" b="0"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1800" b="0" i="0" u="none" strike="noStrike" kern="1200" cap="none" spc="0" normalizeH="0" baseline="0" noProof="0" dirty="0" smtClean="0">
                <a:ln>
                  <a:noFill/>
                </a:ln>
                <a:solidFill>
                  <a:schemeClr val="tx1"/>
                </a:solidFill>
                <a:effectLst/>
                <a:uLnTx/>
                <a:uFillTx/>
                <a:latin typeface="+mn-lt"/>
                <a:ea typeface="+mn-ea"/>
                <a:cs typeface="Arial" pitchFamily="34" charset="0"/>
              </a:rPr>
              <a:t>A bypass project  for Russia after Ukraine.</a:t>
            </a:r>
          </a:p>
          <a:p>
            <a:pPr marL="109537"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400" b="0" i="0" u="none" strike="noStrike" kern="1200" cap="none" spc="0" normalizeH="0" baseline="0" noProof="0" dirty="0" smtClean="0">
              <a:ln>
                <a:noFill/>
              </a:ln>
              <a:solidFill>
                <a:schemeClr val="tx1"/>
              </a:solidFill>
              <a:effectLst/>
              <a:uLnTx/>
              <a:uFillTx/>
              <a:latin typeface="+mn-lt"/>
              <a:ea typeface="+mn-ea"/>
              <a:cs typeface="Arial" pitchFamily="34" charset="0"/>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tr-TR" sz="1800" b="0" i="0" u="none" strike="noStrike" kern="1200" cap="none" spc="0" normalizeH="0" baseline="0" noProof="0" dirty="0" smtClean="0">
                <a:ln>
                  <a:noFill/>
                </a:ln>
                <a:solidFill>
                  <a:schemeClr val="tx1"/>
                </a:solidFill>
                <a:effectLst/>
                <a:uLnTx/>
                <a:uFillTx/>
                <a:latin typeface="+mn-lt"/>
                <a:ea typeface="+mn-ea"/>
                <a:cs typeface="Arial" pitchFamily="34" charset="0"/>
              </a:rPr>
              <a:t>Putin: «A New Year’s gift to Russia.»</a:t>
            </a:r>
          </a:p>
          <a:p>
            <a:pPr marL="109537" marR="0" lvl="0" indent="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tr-TR" sz="1800" b="0" i="0" u="none" strike="noStrike" kern="1200" cap="none" spc="0" normalizeH="0" baseline="0" noProof="0" dirty="0" smtClean="0">
              <a:ln>
                <a:noFill/>
              </a:ln>
              <a:solidFill>
                <a:schemeClr val="tx1"/>
              </a:solidFill>
              <a:effectLst/>
              <a:uLnTx/>
              <a:uFillTx/>
              <a:latin typeface="Arial" pitchFamily="34" charset="0"/>
              <a:ea typeface="+mn-ea"/>
              <a:cs typeface="Arial" pitchFamily="34" charset="0"/>
            </a:endParaRPr>
          </a:p>
        </p:txBody>
      </p:sp>
      <p:pic>
        <p:nvPicPr>
          <p:cNvPr id="3" name="Resim 1"/>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323528" y="4365104"/>
            <a:ext cx="3480192" cy="2279526"/>
          </a:xfrm>
          <a:prstGeom prst="rect">
            <a:avLst/>
          </a:prstGeom>
        </p:spPr>
      </p:pic>
      <p:pic>
        <p:nvPicPr>
          <p:cNvPr id="4" name="Resim 3"/>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323528" y="1609635"/>
            <a:ext cx="3481936" cy="2611453"/>
          </a:xfrm>
          <a:prstGeom prst="rect">
            <a:avLst/>
          </a:prstGeom>
        </p:spPr>
      </p:pic>
    </p:spTree>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877708" y="0"/>
            <a:ext cx="7114338" cy="6664774"/>
          </a:xfrm>
          <a:prstGeom prst="rect">
            <a:avLst/>
          </a:prstGeom>
        </p:spPr>
      </p:pic>
    </p:spTree>
    <p:extLst>
      <p:ext uri="{BB962C8B-B14F-4D97-AF65-F5344CB8AC3E}">
        <p14:creationId xmlns:p14="http://schemas.microsoft.com/office/powerpoint/2010/main" xmlns="" val="3491993444"/>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print"/>
          <a:stretch>
            <a:fillRect/>
          </a:stretch>
        </p:blipFill>
        <p:spPr>
          <a:xfrm>
            <a:off x="-197632" y="315471"/>
            <a:ext cx="9341632" cy="5754853"/>
          </a:xfrm>
          <a:prstGeom prst="rect">
            <a:avLst/>
          </a:prstGeom>
        </p:spPr>
      </p:pic>
    </p:spTree>
    <p:extLst>
      <p:ext uri="{BB962C8B-B14F-4D97-AF65-F5344CB8AC3E}">
        <p14:creationId xmlns:p14="http://schemas.microsoft.com/office/powerpoint/2010/main" xmlns="" val="3540806621"/>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descr="pipemap161209.gif"/>
          <p:cNvPicPr>
            <a:picLocks noGrp="1" noChangeAspect="1"/>
          </p:cNvPicPr>
          <p:nvPr>
            <p:ph idx="1"/>
          </p:nvPr>
        </p:nvPicPr>
        <p:blipFill>
          <a:blip r:embed="rId2" cstate="print"/>
          <a:srcRect l="-21013" r="-21013"/>
          <a:stretch>
            <a:fillRect/>
          </a:stretch>
        </p:blipFill>
        <p:spPr>
          <a:xfrm>
            <a:off x="-1981200" y="157480"/>
            <a:ext cx="13134975" cy="7005320"/>
          </a:xfrm>
        </p:spPr>
      </p:pic>
      <p:sp>
        <p:nvSpPr>
          <p:cNvPr id="6" name="TextBox 5"/>
          <p:cNvSpPr txBox="1"/>
          <p:nvPr/>
        </p:nvSpPr>
        <p:spPr>
          <a:xfrm>
            <a:off x="5684519" y="5867400"/>
            <a:ext cx="3002281" cy="276999"/>
          </a:xfrm>
          <a:prstGeom prst="rect">
            <a:avLst/>
          </a:prstGeom>
          <a:noFill/>
        </p:spPr>
        <p:txBody>
          <a:bodyPr wrap="square" rtlCol="0">
            <a:spAutoFit/>
          </a:bodyPr>
          <a:lstStyle/>
          <a:p>
            <a:r>
              <a:rPr lang="en-US" sz="1200" dirty="0" smtClean="0">
                <a:solidFill>
                  <a:schemeClr val="accent4"/>
                </a:solidFill>
              </a:rPr>
              <a:t>http://www.theoildrum.com/node/6068</a:t>
            </a:r>
            <a:endParaRPr lang="en-US" sz="1200" dirty="0">
              <a:solidFill>
                <a:schemeClr val="accent4"/>
              </a:solidFill>
            </a:endParaRPr>
          </a:p>
        </p:txBody>
      </p:sp>
    </p:spTree>
    <p:extLst>
      <p:ext uri="{BB962C8B-B14F-4D97-AF65-F5344CB8AC3E}">
        <p14:creationId xmlns:p14="http://schemas.microsoft.com/office/powerpoint/2010/main" xmlns="" val="4218717549"/>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ctr"/>
            <a:r>
              <a:rPr lang="en-US" dirty="0" smtClean="0">
                <a:solidFill>
                  <a:schemeClr val="accent4"/>
                </a:solidFill>
                <a:latin typeface="Copperplate"/>
                <a:cs typeface="Copperplate"/>
              </a:rPr>
              <a:t>Turkmen Gas Exports</a:t>
            </a:r>
            <a:endParaRPr lang="en-US" dirty="0">
              <a:solidFill>
                <a:schemeClr val="accent4"/>
              </a:solidFill>
              <a:latin typeface="Copperplate"/>
              <a:cs typeface="Copperplate"/>
            </a:endParaRPr>
          </a:p>
        </p:txBody>
      </p:sp>
      <p:sp>
        <p:nvSpPr>
          <p:cNvPr id="3" name="Content Placeholder 2"/>
          <p:cNvSpPr>
            <a:spLocks noGrp="1"/>
          </p:cNvSpPr>
          <p:nvPr>
            <p:ph idx="1"/>
          </p:nvPr>
        </p:nvSpPr>
        <p:spPr>
          <a:xfrm flipV="1">
            <a:off x="457200" y="6324599"/>
            <a:ext cx="45719" cy="45719"/>
          </a:xfrm>
        </p:spPr>
        <p:txBody>
          <a:bodyPr>
            <a:normAutofit fontScale="25000" lnSpcReduction="20000"/>
          </a:bodyPr>
          <a:lstStyle/>
          <a:p>
            <a:endParaRPr lang="en-US" dirty="0"/>
          </a:p>
        </p:txBody>
      </p:sp>
      <p:graphicFrame>
        <p:nvGraphicFramePr>
          <p:cNvPr id="26626" name="Object 2"/>
          <p:cNvGraphicFramePr>
            <a:graphicFrameLocks noChangeAspect="1"/>
          </p:cNvGraphicFramePr>
          <p:nvPr/>
        </p:nvGraphicFramePr>
        <p:xfrm>
          <a:off x="152400" y="2743200"/>
          <a:ext cx="8763250" cy="2407920"/>
        </p:xfrm>
        <a:graphic>
          <a:graphicData uri="http://schemas.openxmlformats.org/presentationml/2006/ole">
            <p:oleObj spid="_x0000_s2065" name="Document" r:id="rId3" imgW="5638592" imgH="1549343" progId="Word.Document.12">
              <p:link updateAutomatic="1"/>
            </p:oleObj>
          </a:graphicData>
        </a:graphic>
      </p:graphicFrame>
      <p:sp>
        <p:nvSpPr>
          <p:cNvPr id="5" name="TextBox 4"/>
          <p:cNvSpPr txBox="1"/>
          <p:nvPr/>
        </p:nvSpPr>
        <p:spPr>
          <a:xfrm>
            <a:off x="152400" y="5867400"/>
            <a:ext cx="8382000" cy="246221"/>
          </a:xfrm>
          <a:prstGeom prst="rect">
            <a:avLst/>
          </a:prstGeom>
          <a:noFill/>
        </p:spPr>
        <p:txBody>
          <a:bodyPr wrap="square" rtlCol="0">
            <a:spAutoFit/>
          </a:bodyPr>
          <a:lstStyle/>
          <a:p>
            <a:r>
              <a:rPr lang="en-US" sz="1000" dirty="0" smtClean="0"/>
              <a:t>Source:  </a:t>
            </a:r>
            <a:r>
              <a:rPr lang="en-US" sz="1000" dirty="0" err="1" smtClean="0"/>
              <a:t>Pirani</a:t>
            </a:r>
            <a:r>
              <a:rPr lang="en-US" sz="1000" dirty="0" smtClean="0"/>
              <a:t>, Simon.  </a:t>
            </a:r>
            <a:r>
              <a:rPr lang="en-US" sz="1000" i="1" dirty="0" smtClean="0"/>
              <a:t>Russian and CIS Gas Markets and Their Impact on Europe</a:t>
            </a:r>
            <a:r>
              <a:rPr lang="en-US" sz="1000" dirty="0" smtClean="0"/>
              <a:t>.  Oxford University Press, New York, New York, 2009 </a:t>
            </a:r>
            <a:endParaRPr lang="en-US" sz="1000" dirty="0"/>
          </a:p>
        </p:txBody>
      </p:sp>
    </p:spTree>
    <p:extLst>
      <p:ext uri="{BB962C8B-B14F-4D97-AF65-F5344CB8AC3E}">
        <p14:creationId xmlns:p14="http://schemas.microsoft.com/office/powerpoint/2010/main" xmlns="" val="40105404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Russia’s National Security Objectives</a:t>
            </a:r>
            <a:endParaRPr lang="en-US" dirty="0"/>
          </a:p>
        </p:txBody>
      </p:sp>
      <p:sp>
        <p:nvSpPr>
          <p:cNvPr id="3" name="Content Placeholder 2"/>
          <p:cNvSpPr>
            <a:spLocks noGrp="1"/>
          </p:cNvSpPr>
          <p:nvPr>
            <p:ph idx="1"/>
          </p:nvPr>
        </p:nvSpPr>
        <p:spPr/>
        <p:txBody>
          <a:bodyPr/>
          <a:lstStyle/>
          <a:p>
            <a:pPr>
              <a:buNone/>
            </a:pPr>
            <a:r>
              <a:rPr lang="en-US" dirty="0" smtClean="0"/>
              <a:t>The National Security Strategy of the Russian Federation until 2020  (published 2009)</a:t>
            </a:r>
          </a:p>
          <a:p>
            <a:pPr>
              <a:buNone/>
            </a:pPr>
            <a:r>
              <a:rPr lang="en-US" dirty="0" smtClean="0"/>
              <a:t>	-  stressed importance of energy security</a:t>
            </a:r>
          </a:p>
          <a:p>
            <a:pPr>
              <a:buNone/>
            </a:pPr>
            <a:r>
              <a:rPr lang="en-US" dirty="0" smtClean="0"/>
              <a:t>	-  cited importance of Arctic, Caspian Basin and Central Asia regions</a:t>
            </a:r>
          </a:p>
          <a:p>
            <a:pPr>
              <a:buNone/>
            </a:pPr>
            <a:r>
              <a:rPr lang="en-US" dirty="0" smtClean="0"/>
              <a:t>	-  emphasized need for modernization of forces and equipment</a:t>
            </a:r>
          </a:p>
          <a:p>
            <a:pPr>
              <a:buNone/>
            </a:pPr>
            <a:endParaRPr lang="en-US" dirty="0"/>
          </a:p>
        </p:txBody>
      </p:sp>
    </p:spTree>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905000" y="990600"/>
            <a:ext cx="5029200" cy="5262979"/>
          </a:xfrm>
          <a:prstGeom prst="rect">
            <a:avLst/>
          </a:prstGeom>
        </p:spPr>
        <p:txBody>
          <a:bodyPr wrap="square">
            <a:spAutoFit/>
          </a:bodyPr>
          <a:lstStyle/>
          <a:p>
            <a:r>
              <a:rPr lang="en-US" sz="2400" dirty="0" smtClean="0"/>
              <a:t>Russian Goals to Ensure Energy Security</a:t>
            </a:r>
          </a:p>
          <a:p>
            <a:pPr marL="342900" indent="-342900">
              <a:buAutoNum type="arabicParenR"/>
            </a:pPr>
            <a:r>
              <a:rPr lang="en-US" sz="2400" dirty="0" smtClean="0"/>
              <a:t>Prevent European countries from diversifying their sources of energy supply</a:t>
            </a:r>
          </a:p>
          <a:p>
            <a:pPr marL="342900" indent="-342900">
              <a:buAutoNum type="arabicParenR"/>
            </a:pPr>
            <a:r>
              <a:rPr lang="en-US" sz="2400" dirty="0" smtClean="0"/>
              <a:t>strengthen its hold over the international gas market with strategic purchasing of the domestic energy infrastructure of former soviet states </a:t>
            </a:r>
          </a:p>
          <a:p>
            <a:pPr marL="457200" indent="-457200">
              <a:buAutoNum type="arabicParenR" startAt="3"/>
            </a:pPr>
            <a:r>
              <a:rPr lang="en-US" sz="2400" dirty="0" smtClean="0"/>
              <a:t>acquire downstream assets in  </a:t>
            </a:r>
          </a:p>
          <a:p>
            <a:pPr marL="457200" indent="-457200"/>
            <a:r>
              <a:rPr lang="en-US" sz="2400" dirty="0" smtClean="0"/>
              <a:t>      western countries, including distribution and storage capability</a:t>
            </a:r>
          </a:p>
          <a:p>
            <a:r>
              <a:rPr lang="en-US" sz="2400" dirty="0" smtClean="0"/>
              <a:t> </a:t>
            </a: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2"/>
          <p:cNvPicPr>
            <a:picLocks noChangeAspect="1" noChangeArrowheads="1"/>
          </p:cNvPicPr>
          <p:nvPr/>
        </p:nvPicPr>
        <p:blipFill>
          <a:blip r:embed="rId2" cstate="print"/>
          <a:srcRect/>
          <a:stretch>
            <a:fillRect/>
          </a:stretch>
        </p:blipFill>
        <p:spPr bwMode="auto">
          <a:xfrm>
            <a:off x="1071563" y="381000"/>
            <a:ext cx="7000875" cy="6191250"/>
          </a:xfrm>
          <a:prstGeom prst="rect">
            <a:avLst/>
          </a:prstGeom>
          <a:noFill/>
          <a:ln w="9525">
            <a:noFill/>
            <a:miter lim="800000"/>
            <a:headEnd/>
            <a:tailEnd/>
          </a:ln>
        </p:spPr>
      </p:pic>
      <p:sp>
        <p:nvSpPr>
          <p:cNvPr id="3" name="Title 2"/>
          <p:cNvSpPr>
            <a:spLocks noGrp="1"/>
          </p:cNvSpPr>
          <p:nvPr>
            <p:ph type="title"/>
          </p:nvPr>
        </p:nvSpPr>
        <p:spPr/>
        <p:txBody>
          <a:bodyPr>
            <a:normAutofit fontScale="90000"/>
          </a:bodyPr>
          <a:lstStyle/>
          <a:p>
            <a:r>
              <a:rPr lang="en-US" dirty="0" smtClean="0"/>
              <a:t>                            </a:t>
            </a:r>
            <a:br>
              <a:rPr lang="en-US" dirty="0" smtClean="0"/>
            </a:br>
            <a:r>
              <a:rPr lang="en-US" dirty="0" smtClean="0"/>
              <a:t>                           IEA: Oil Producers </a:t>
            </a:r>
            <a:br>
              <a:rPr lang="en-US" dirty="0" smtClean="0"/>
            </a:br>
            <a:r>
              <a:rPr lang="en-US" dirty="0" smtClean="0"/>
              <a:t>                                               and Trade</a:t>
            </a:r>
            <a:br>
              <a:rPr lang="en-US" dirty="0" smtClean="0"/>
            </a:br>
            <a:endParaRPr lang="en-US" dirty="0"/>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900113" y="292558"/>
            <a:ext cx="7345362" cy="1339850"/>
          </a:xfrm>
          <a:prstGeom prst="rect">
            <a:avLst/>
          </a:prstGeom>
        </p:spPr>
        <p:txBody>
          <a:bodyPr>
            <a:norm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dirty="0" smtClean="0">
                <a:ln>
                  <a:noFill/>
                </a:ln>
                <a:solidFill>
                  <a:schemeClr val="tx1"/>
                </a:solidFill>
                <a:effectLst/>
                <a:uLnTx/>
                <a:uFillTx/>
                <a:latin typeface="+mj-lt"/>
                <a:ea typeface="+mj-ea"/>
                <a:cs typeface="+mj-cs"/>
              </a:rPr>
              <a:t>Russian Natural Gas System</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Content Placeholder 2"/>
          <p:cNvSpPr txBox="1">
            <a:spLocks/>
          </p:cNvSpPr>
          <p:nvPr/>
        </p:nvSpPr>
        <p:spPr>
          <a:xfrm>
            <a:off x="152400" y="1219200"/>
            <a:ext cx="6400800" cy="3028949"/>
          </a:xfrm>
          <a:prstGeom prst="rect">
            <a:avLst/>
          </a:prstGeom>
        </p:spPr>
        <p:txBody>
          <a:bodyPr>
            <a:normAutofit fontScale="70000" lnSpcReduction="20000"/>
          </a:bodyPr>
          <a:lstStyle/>
          <a:p>
            <a:pPr marL="0" marR="0" lvl="0" indent="0" algn="l" defTabSz="914400" rtl="0" eaLnBrk="1" fontAlgn="auto" latinLnBrk="0" hangingPunct="1">
              <a:lnSpc>
                <a:spcPct val="120000"/>
              </a:lnSpc>
              <a:spcBef>
                <a:spcPts val="0"/>
              </a:spcBef>
              <a:spcAft>
                <a:spcPts val="0"/>
              </a:spcAft>
              <a:buClrTx/>
              <a:buSzTx/>
              <a:buFont typeface="Arial" pitchFamily="34" charset="0"/>
              <a:buNone/>
              <a:tabLst/>
              <a:defRPr/>
            </a:pPr>
            <a:endParaRPr kumimoji="0" lang="en-US" sz="3200" b="1" i="0" u="none" strike="noStrike" kern="1200" cap="none" spc="0" normalizeH="0" baseline="0" noProof="0" dirty="0" smtClean="0">
              <a:ln>
                <a:noFill/>
              </a:ln>
              <a:solidFill>
                <a:schemeClr val="tx1"/>
              </a:solidFill>
              <a:effectLst/>
              <a:uLnTx/>
              <a:uFillTx/>
              <a:latin typeface="+mn-lt"/>
              <a:ea typeface="+mn-ea"/>
              <a:cs typeface="+mn-cs"/>
            </a:endParaRPr>
          </a:p>
          <a:p>
            <a:pPr marL="0" marR="0" lvl="0" indent="0" algn="l" defTabSz="914400" rtl="0" eaLnBrk="1" fontAlgn="auto" latinLnBrk="0" hangingPunct="1">
              <a:lnSpc>
                <a:spcPct val="120000"/>
              </a:lnSpc>
              <a:spcBef>
                <a:spcPts val="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-World’s leading natural gas producer and exporter</a:t>
            </a:r>
          </a:p>
          <a:p>
            <a:pPr marL="0" marR="0" lvl="0" indent="0" algn="l" defTabSz="914400" rtl="0" eaLnBrk="1" fontAlgn="auto" latinLnBrk="0" hangingPunct="1">
              <a:lnSpc>
                <a:spcPct val="120000"/>
              </a:lnSpc>
              <a:spcBef>
                <a:spcPts val="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-Controls almost ¼ of natural gas trade worldwide and 1/3 of global natural gas reserves</a:t>
            </a:r>
          </a:p>
          <a:p>
            <a:pPr marL="0" marR="0" lvl="0" indent="0" algn="l" defTabSz="914400" rtl="0" eaLnBrk="1" fontAlgn="auto" latinLnBrk="0" hangingPunct="1">
              <a:lnSpc>
                <a:spcPct val="120000"/>
              </a:lnSpc>
              <a:spcBef>
                <a:spcPts val="0"/>
              </a:spcBef>
              <a:spcAft>
                <a:spcPts val="0"/>
              </a:spcAft>
              <a:buClrTx/>
              <a:buSzTx/>
              <a:buFont typeface="Arial" pitchFamily="34" charset="0"/>
              <a:buNone/>
              <a:tabLst/>
              <a:defRPr/>
            </a:pPr>
            <a:r>
              <a:rPr kumimoji="0" lang="en-US" sz="3200" b="0" i="0" u="none" strike="noStrike" kern="1200" cap="none" spc="0" normalizeH="0" baseline="0" noProof="0" dirty="0" smtClean="0">
                <a:ln>
                  <a:noFill/>
                </a:ln>
                <a:solidFill>
                  <a:schemeClr val="tx1"/>
                </a:solidFill>
                <a:effectLst/>
                <a:uLnTx/>
                <a:uFillTx/>
                <a:latin typeface="+mn-lt"/>
                <a:ea typeface="+mn-ea"/>
                <a:cs typeface="+mn-cs"/>
              </a:rPr>
              <a:t>-EU imports 50% of its natural gas from Russia</a:t>
            </a:r>
          </a:p>
          <a:p>
            <a:pPr marL="0" marR="0" lvl="0" indent="0" algn="l" defTabSz="914400" rtl="0" eaLnBrk="1" fontAlgn="auto" latinLnBrk="0" hangingPunct="1">
              <a:lnSpc>
                <a:spcPct val="120000"/>
              </a:lnSpc>
              <a:spcBef>
                <a:spcPts val="0"/>
              </a:spcBef>
              <a:spcAft>
                <a:spcPts val="0"/>
              </a:spcAft>
              <a:buClrTx/>
              <a:buSzTx/>
              <a:buFontTx/>
              <a:buChar char="-"/>
              <a:tabLst/>
              <a:defRPr/>
            </a:pPr>
            <a:r>
              <a:rPr kumimoji="0" lang="en-US" sz="3200" b="0" i="0" u="none" strike="noStrike" kern="1200" cap="none" spc="0" normalizeH="0" baseline="0" noProof="0" dirty="0" err="1" smtClean="0">
                <a:ln>
                  <a:noFill/>
                </a:ln>
                <a:solidFill>
                  <a:schemeClr val="tx1"/>
                </a:solidFill>
                <a:effectLst/>
                <a:uLnTx/>
                <a:uFillTx/>
                <a:latin typeface="+mn-lt"/>
                <a:ea typeface="+mn-ea"/>
                <a:cs typeface="+mn-cs"/>
              </a:rPr>
              <a:t>Gazprom</a:t>
            </a:r>
            <a:r>
              <a:rPr kumimoji="0" lang="en-US" sz="3200" b="0" i="0" u="none" strike="noStrike" kern="1200" cap="none" spc="0" normalizeH="0" baseline="0" noProof="0" dirty="0" smtClean="0">
                <a:ln>
                  <a:noFill/>
                </a:ln>
                <a:solidFill>
                  <a:schemeClr val="tx1"/>
                </a:solidFill>
                <a:effectLst/>
                <a:uLnTx/>
                <a:uFillTx/>
                <a:latin typeface="+mn-lt"/>
                <a:ea typeface="+mn-ea"/>
                <a:cs typeface="+mn-cs"/>
              </a:rPr>
              <a:t>: State controlled, massive company</a:t>
            </a:r>
            <a:r>
              <a:rPr kumimoji="0" lang="en-US" sz="3200" b="0" i="0" u="none" strike="noStrike" kern="1200" cap="none" spc="0" normalizeH="0" noProof="0" dirty="0" smtClean="0">
                <a:ln>
                  <a:noFill/>
                </a:ln>
                <a:solidFill>
                  <a:schemeClr val="tx1"/>
                </a:solidFill>
                <a:effectLst/>
                <a:uLnTx/>
                <a:uFillTx/>
                <a:latin typeface="+mn-lt"/>
                <a:ea typeface="+mn-ea"/>
                <a:cs typeface="+mn-cs"/>
              </a:rPr>
              <a:t> with international operations</a:t>
            </a:r>
          </a:p>
          <a:p>
            <a:pPr marL="0" marR="0" lvl="0" indent="0" algn="l" defTabSz="914400" rtl="0" eaLnBrk="1" fontAlgn="auto" latinLnBrk="0" hangingPunct="1">
              <a:lnSpc>
                <a:spcPct val="120000"/>
              </a:lnSpc>
              <a:spcBef>
                <a:spcPts val="0"/>
              </a:spcBef>
              <a:spcAft>
                <a:spcPts val="0"/>
              </a:spcAft>
              <a:buClrTx/>
              <a:buSzTx/>
              <a:buFontTx/>
              <a:buChar char="-"/>
              <a:tabLst/>
              <a:defRPr/>
            </a:pPr>
            <a:r>
              <a:rPr lang="en-US" sz="3200" baseline="0" dirty="0" smtClean="0"/>
              <a:t>Facing new challenge</a:t>
            </a:r>
            <a:r>
              <a:rPr lang="en-US" sz="3200" dirty="0" smtClean="0"/>
              <a:t> from shale gas revolution</a:t>
            </a:r>
            <a:endParaRPr kumimoji="0" lang="en-US" sz="32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None/>
              <a:tabLst/>
              <a:defRPr/>
            </a:pPr>
            <a:endParaRPr kumimoji="0" lang="en-US" sz="3200" b="0" i="0" u="none" strike="noStrike" kern="1200" cap="none" spc="0" normalizeH="0" baseline="0" noProof="0" dirty="0">
              <a:ln>
                <a:noFill/>
              </a:ln>
              <a:solidFill>
                <a:schemeClr val="tx1"/>
              </a:solidFill>
              <a:effectLst/>
              <a:uLnTx/>
              <a:uFillTx/>
              <a:latin typeface="+mn-lt"/>
              <a:ea typeface="+mn-ea"/>
              <a:cs typeface="+mn-cs"/>
            </a:endParaRPr>
          </a:p>
        </p:txBody>
      </p:sp>
      <p:pic>
        <p:nvPicPr>
          <p:cNvPr id="4" name="Picture 3" descr="Deposits-NGas.jpg"/>
          <p:cNvPicPr>
            <a:picLocks noChangeAspect="1"/>
          </p:cNvPicPr>
          <p:nvPr/>
        </p:nvPicPr>
        <p:blipFill>
          <a:blip r:embed="rId2" cstate="print"/>
          <a:stretch>
            <a:fillRect/>
          </a:stretch>
        </p:blipFill>
        <p:spPr>
          <a:xfrm>
            <a:off x="1983477" y="4315599"/>
            <a:ext cx="4417323" cy="2161401"/>
          </a:xfrm>
          <a:prstGeom prst="rect">
            <a:avLst/>
          </a:prstGeom>
        </p:spPr>
      </p:pic>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3" name="Picture 5" descr="http://www.gazprom.com/f/posts/91/791303/production-reserves-map-ru.png"/>
          <p:cNvPicPr>
            <a:picLocks noChangeAspect="1" noChangeArrowheads="1"/>
          </p:cNvPicPr>
          <p:nvPr/>
        </p:nvPicPr>
        <p:blipFill>
          <a:blip r:embed="rId2" cstate="print"/>
          <a:srcRect/>
          <a:stretch>
            <a:fillRect/>
          </a:stretch>
        </p:blipFill>
        <p:spPr bwMode="auto">
          <a:xfrm>
            <a:off x="1066800" y="990600"/>
            <a:ext cx="8572500" cy="5019675"/>
          </a:xfrm>
          <a:prstGeom prst="rect">
            <a:avLst/>
          </a:prstGeom>
          <a:noFill/>
        </p:spPr>
      </p:pic>
      <p:sp>
        <p:nvSpPr>
          <p:cNvPr id="18435" name="Rectangle 3"/>
          <p:cNvSpPr>
            <a:spLocks noChangeArrowheads="1"/>
          </p:cNvSpPr>
          <p:nvPr/>
        </p:nvSpPr>
        <p:spPr bwMode="auto">
          <a:xfrm>
            <a:off x="0" y="5715000"/>
            <a:ext cx="8924238" cy="461665"/>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As of the end of 2010 according to the Russian classification (A+B+C1 categories), the Company's reserves reached 33.1 trillion </a:t>
            </a:r>
          </a:p>
          <a:p>
            <a:pPr marL="0" marR="0" lvl="0" indent="0" algn="l" defTabSz="914400" rtl="0" eaLnBrk="1" fontAlgn="base" latinLnBrk="0" hangingPunct="1">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cubic meters of gas, 2.98 billion tons of oil and gas condensate.</a:t>
            </a:r>
            <a:endParaRPr kumimoji="0" lang="en-US" sz="1800" b="0" i="0" u="none" strike="noStrike" cap="none" normalizeH="0" baseline="0" dirty="0" smtClean="0">
              <a:ln>
                <a:noFill/>
              </a:ln>
              <a:solidFill>
                <a:schemeClr val="tx1"/>
              </a:solidFill>
              <a:effectLst/>
              <a:latin typeface="Arial" pitchFamily="34" charset="0"/>
            </a:endParaRPr>
          </a:p>
        </p:txBody>
      </p:sp>
      <p:sp>
        <p:nvSpPr>
          <p:cNvPr id="5" name="Rectangle 2"/>
          <p:cNvSpPr>
            <a:spLocks noChangeArrowheads="1"/>
          </p:cNvSpPr>
          <p:nvPr/>
        </p:nvSpPr>
        <p:spPr bwMode="auto">
          <a:xfrm>
            <a:off x="0" y="-7441"/>
            <a:ext cx="8895384" cy="1538883"/>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Russian Gas and Oil </a:t>
            </a:r>
            <a:r>
              <a:rPr lang="en-US" sz="2800" dirty="0" smtClean="0">
                <a:solidFill>
                  <a:srgbClr val="000000"/>
                </a:solidFill>
                <a:latin typeface="Arial" pitchFamily="34" charset="0"/>
                <a:ea typeface="Times New Roman" pitchFamily="18" charset="0"/>
                <a:cs typeface="Arial" pitchFamily="34" charset="0"/>
              </a:rPr>
              <a:t>R</a:t>
            </a:r>
            <a:r>
              <a:rPr kumimoji="0" lang="en-US" sz="28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eserves</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Gazprom</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Group is the world's largest company in terms of natural gas reserves.</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Gazprom</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Group owns 18 per cent of global and 70 per cent of Russian natural gas reserves.</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err="1" smtClean="0">
                <a:ln>
                  <a:noFill/>
                </a:ln>
                <a:solidFill>
                  <a:srgbClr val="000000"/>
                </a:solidFill>
                <a:effectLst/>
                <a:latin typeface="Arial" pitchFamily="34" charset="0"/>
                <a:ea typeface="Times New Roman" pitchFamily="18" charset="0"/>
                <a:cs typeface="Arial" pitchFamily="34" charset="0"/>
              </a:rPr>
              <a:t>Gazprom</a:t>
            </a: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Group replenishes its mineral resource base through geological exploration in Russia and abroad as well as constantly</a:t>
            </a:r>
          </a:p>
          <a:p>
            <a:pPr marL="0" marR="0" lvl="0" indent="0" algn="l" defTabSz="914400" rtl="0" eaLnBrk="0" fontAlgn="base" latinLnBrk="0" hangingPunct="0">
              <a:lnSpc>
                <a:spcPct val="100000"/>
              </a:lnSpc>
              <a:spcBef>
                <a:spcPct val="0"/>
              </a:spcBef>
              <a:spcAft>
                <a:spcPct val="0"/>
              </a:spcAft>
              <a:buClrTx/>
              <a:buSzTx/>
              <a:buFontTx/>
              <a:buNone/>
              <a:tabLst/>
            </a:pPr>
            <a:r>
              <a:rPr kumimoji="0" lang="en-US" sz="1200" b="0" i="0" u="none" strike="noStrike" cap="none" normalizeH="0" baseline="0" dirty="0" smtClean="0">
                <a:ln>
                  <a:noFill/>
                </a:ln>
                <a:solidFill>
                  <a:srgbClr val="000000"/>
                </a:solidFill>
                <a:effectLst/>
                <a:latin typeface="Arial" pitchFamily="34" charset="0"/>
                <a:ea typeface="Times New Roman" pitchFamily="18" charset="0"/>
                <a:cs typeface="Arial" pitchFamily="34" charset="0"/>
              </a:rPr>
              <a:t> monitors the new projects and assets to be acquired.</a:t>
            </a:r>
            <a:endParaRPr kumimoji="0" lang="en-US" sz="1100" b="0" i="0" u="none" strike="noStrike" cap="none" normalizeH="0" baseline="0" dirty="0" smtClean="0">
              <a:ln>
                <a:noFill/>
              </a:ln>
              <a:solidFill>
                <a:schemeClr val="tx1"/>
              </a:solidFill>
              <a:effectLst/>
              <a:latin typeface="Arial"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smtClean="0">
              <a:ln>
                <a:noFill/>
              </a:ln>
              <a:solidFill>
                <a:schemeClr val="tx1"/>
              </a:solidFill>
              <a:effectLst/>
              <a:latin typeface="Arial" pitchFamily="34" charset="0"/>
            </a:endParaRP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creen shot 2013-03-25 at 3.26.00 AM.png"/>
          <p:cNvPicPr>
            <a:picLocks noChangeAspect="1"/>
          </p:cNvPicPr>
          <p:nvPr/>
        </p:nvPicPr>
        <p:blipFill>
          <a:blip r:embed="rId2" cstate="print"/>
          <a:stretch>
            <a:fillRect/>
          </a:stretch>
        </p:blipFill>
        <p:spPr>
          <a:xfrm>
            <a:off x="1143000" y="990600"/>
            <a:ext cx="7010400" cy="5096314"/>
          </a:xfrm>
          <a:prstGeom prst="rect">
            <a:avLst/>
          </a:prstGeom>
        </p:spPr>
      </p:pic>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2006 Ukraine dispute</a:t>
            </a:r>
            <a:endParaRPr lang="en-US" dirty="0"/>
          </a:p>
        </p:txBody>
      </p:sp>
      <p:sp>
        <p:nvSpPr>
          <p:cNvPr id="3" name="Content Placeholder 2"/>
          <p:cNvSpPr>
            <a:spLocks noGrp="1"/>
          </p:cNvSpPr>
          <p:nvPr>
            <p:ph idx="1"/>
          </p:nvPr>
        </p:nvSpPr>
        <p:spPr>
          <a:xfrm flipH="1">
            <a:off x="228600" y="1905000"/>
            <a:ext cx="4352925" cy="4800600"/>
          </a:xfrm>
        </p:spPr>
        <p:txBody>
          <a:bodyPr>
            <a:noAutofit/>
          </a:bodyPr>
          <a:lstStyle/>
          <a:p>
            <a:pPr marL="0" indent="0">
              <a:spcBef>
                <a:spcPts val="0"/>
              </a:spcBef>
              <a:buNone/>
            </a:pPr>
            <a:r>
              <a:rPr lang="en-US" sz="1200" dirty="0" smtClean="0"/>
              <a:t>May 2005: </a:t>
            </a:r>
            <a:r>
              <a:rPr lang="en-US" sz="1200" dirty="0" err="1" smtClean="0"/>
              <a:t>Gazprom</a:t>
            </a:r>
            <a:r>
              <a:rPr lang="en-US" sz="1200" dirty="0" smtClean="0"/>
              <a:t> revealed that</a:t>
            </a:r>
            <a:r>
              <a:rPr lang="en-US" sz="1200" baseline="0" dirty="0" smtClean="0"/>
              <a:t> 7.8 billion cubic </a:t>
            </a:r>
            <a:r>
              <a:rPr lang="en-US" sz="1200" baseline="0" dirty="0" err="1" smtClean="0"/>
              <a:t>metres</a:t>
            </a:r>
            <a:r>
              <a:rPr lang="en-US" sz="1200" baseline="0" dirty="0" smtClean="0"/>
              <a:t> of gas that it had deposited in Ukrainian storage had not been made available.</a:t>
            </a:r>
            <a:r>
              <a:rPr lang="en-US" sz="1200" dirty="0" smtClean="0"/>
              <a:t> I</a:t>
            </a:r>
            <a:r>
              <a:rPr lang="en-US" sz="1200" baseline="0" dirty="0" smtClean="0"/>
              <a:t>t was assumed that either Ukraine had stolen the gas or it had disappeared as a result of technical faults</a:t>
            </a:r>
          </a:p>
          <a:p>
            <a:pPr marL="0" indent="0">
              <a:spcBef>
                <a:spcPts val="0"/>
              </a:spcBef>
              <a:buNone/>
            </a:pPr>
            <a:r>
              <a:rPr lang="en-US" sz="1200" dirty="0" smtClean="0"/>
              <a:t>December </a:t>
            </a:r>
            <a:r>
              <a:rPr lang="en-US" sz="1200" baseline="0" dirty="0" smtClean="0"/>
              <a:t>2005: </a:t>
            </a:r>
            <a:r>
              <a:rPr lang="en-US" sz="1200" dirty="0"/>
              <a:t>N</a:t>
            </a:r>
            <a:r>
              <a:rPr lang="en-US" sz="1200" baseline="0" dirty="0" smtClean="0"/>
              <a:t>egotiations continued over the price of </a:t>
            </a:r>
            <a:r>
              <a:rPr lang="en-US" sz="1200" dirty="0"/>
              <a:t>R</a:t>
            </a:r>
            <a:r>
              <a:rPr lang="en-US" sz="1200" baseline="0" dirty="0" smtClean="0"/>
              <a:t>ussian gas exports as both sides refused to concede </a:t>
            </a:r>
          </a:p>
          <a:p>
            <a:pPr marL="0" indent="0">
              <a:spcBef>
                <a:spcPts val="0"/>
              </a:spcBef>
              <a:buNone/>
            </a:pPr>
            <a:r>
              <a:rPr lang="en-US" sz="1200" baseline="0" dirty="0" smtClean="0"/>
              <a:t>January 1</a:t>
            </a:r>
            <a:r>
              <a:rPr lang="en-US" sz="1200" baseline="30000" dirty="0" smtClean="0"/>
              <a:t>st</a:t>
            </a:r>
            <a:r>
              <a:rPr lang="en-US" sz="1200" baseline="0" dirty="0" smtClean="0"/>
              <a:t>, 2006: Russia suspended all flows to Ukraine</a:t>
            </a:r>
            <a:endParaRPr lang="en-US" sz="1200" dirty="0" smtClean="0"/>
          </a:p>
          <a:p>
            <a:pPr marL="0" indent="0">
              <a:spcBef>
                <a:spcPts val="0"/>
              </a:spcBef>
              <a:buNone/>
            </a:pPr>
            <a:r>
              <a:rPr lang="en-US" sz="1200" dirty="0" smtClean="0"/>
              <a:t>January</a:t>
            </a:r>
            <a:r>
              <a:rPr lang="en-US" sz="1200" baseline="0" dirty="0" smtClean="0"/>
              <a:t> 4</a:t>
            </a:r>
            <a:r>
              <a:rPr lang="en-US" sz="1200" baseline="30000" dirty="0" smtClean="0"/>
              <a:t>th, </a:t>
            </a:r>
            <a:r>
              <a:rPr lang="en-US" sz="1200" baseline="0" dirty="0" smtClean="0"/>
              <a:t>,2006: Agreement between </a:t>
            </a:r>
            <a:r>
              <a:rPr lang="en-US" sz="1200" baseline="0" dirty="0" err="1" smtClean="0"/>
              <a:t>Gazprom</a:t>
            </a:r>
            <a:r>
              <a:rPr lang="en-US" sz="1200" baseline="0" dirty="0" smtClean="0"/>
              <a:t> and </a:t>
            </a:r>
            <a:r>
              <a:rPr lang="en-US" sz="1200" baseline="0" dirty="0" err="1" smtClean="0"/>
              <a:t>Naftogaz</a:t>
            </a:r>
            <a:r>
              <a:rPr lang="en-US" sz="1200" baseline="0" dirty="0" smtClean="0"/>
              <a:t> ended the dispute</a:t>
            </a:r>
          </a:p>
          <a:p>
            <a:pPr marL="0" indent="0">
              <a:spcBef>
                <a:spcPts val="0"/>
              </a:spcBef>
              <a:buNone/>
            </a:pPr>
            <a:endParaRPr lang="en-US" sz="1200" dirty="0" smtClean="0"/>
          </a:p>
          <a:p>
            <a:pPr marL="0" indent="0">
              <a:spcBef>
                <a:spcPts val="0"/>
              </a:spcBef>
              <a:buNone/>
            </a:pPr>
            <a:r>
              <a:rPr lang="en-US" sz="1200" dirty="0" smtClean="0"/>
              <a:t>Agreement</a:t>
            </a:r>
          </a:p>
          <a:p>
            <a:pPr marL="0" indent="0">
              <a:spcBef>
                <a:spcPts val="0"/>
              </a:spcBef>
              <a:buNone/>
            </a:pPr>
            <a:r>
              <a:rPr lang="en-US" sz="1200" dirty="0" smtClean="0"/>
              <a:t>-Set price of Russian natural gas exports for Ukraine at $230 per 1,000 cubic meters of gas</a:t>
            </a:r>
          </a:p>
          <a:p>
            <a:pPr marL="0" indent="0">
              <a:spcBef>
                <a:spcPts val="0"/>
              </a:spcBef>
              <a:buNone/>
            </a:pPr>
            <a:r>
              <a:rPr lang="en-US" sz="1200" dirty="0" smtClean="0"/>
              <a:t>-Transit payments and gas prices would only be changed by the agreement of all parties</a:t>
            </a:r>
          </a:p>
          <a:p>
            <a:pPr marL="0" indent="0">
              <a:spcBef>
                <a:spcPts val="0"/>
              </a:spcBef>
              <a:buNone/>
            </a:pPr>
            <a:endParaRPr lang="en-US" sz="1200" dirty="0" smtClean="0"/>
          </a:p>
          <a:p>
            <a:pPr marL="0" indent="0">
              <a:spcBef>
                <a:spcPts val="0"/>
              </a:spcBef>
              <a:buNone/>
            </a:pPr>
            <a:r>
              <a:rPr lang="en-US" sz="1200" dirty="0" smtClean="0"/>
              <a:t>Results</a:t>
            </a:r>
          </a:p>
          <a:p>
            <a:pPr marL="0" indent="0">
              <a:spcBef>
                <a:spcPts val="0"/>
              </a:spcBef>
              <a:buNone/>
            </a:pPr>
            <a:r>
              <a:rPr lang="en-US" sz="1200" dirty="0" smtClean="0"/>
              <a:t>-The rest of the world began to fully recognize</a:t>
            </a:r>
            <a:r>
              <a:rPr lang="en-US" sz="1200" baseline="0" dirty="0" smtClean="0"/>
              <a:t> the geopolitical leverage that Russia has over the former </a:t>
            </a:r>
            <a:r>
              <a:rPr lang="en-US" sz="1200" i="0" baseline="0" dirty="0" smtClean="0"/>
              <a:t>SU</a:t>
            </a:r>
            <a:endParaRPr lang="en-US" sz="1200" i="1" baseline="0" dirty="0" smtClean="0"/>
          </a:p>
          <a:p>
            <a:pPr marL="0" indent="0">
              <a:spcBef>
                <a:spcPts val="0"/>
              </a:spcBef>
              <a:buNone/>
            </a:pPr>
            <a:r>
              <a:rPr lang="en-US" sz="1200" baseline="0" dirty="0" smtClean="0"/>
              <a:t>“No interest is served if Russia uses its gas wealth as a political weapon, or if it treats its independent neighbors as part of some old sphere of influence” </a:t>
            </a:r>
            <a:r>
              <a:rPr lang="en-US" sz="1200" i="1" baseline="0" dirty="0" err="1" smtClean="0"/>
              <a:t>Condaleeza</a:t>
            </a:r>
            <a:r>
              <a:rPr lang="en-US" sz="1200" i="1" baseline="0" dirty="0" smtClean="0"/>
              <a:t> Rice, US Secretary of State</a:t>
            </a:r>
            <a:endParaRPr lang="en-US" sz="1200" i="0" baseline="0" dirty="0" smtClean="0"/>
          </a:p>
          <a:p>
            <a:pPr marL="0" indent="0">
              <a:spcBef>
                <a:spcPts val="0"/>
              </a:spcBef>
              <a:buNone/>
            </a:pPr>
            <a:r>
              <a:rPr lang="en-US" sz="1200" i="0" baseline="0" dirty="0" smtClean="0"/>
              <a:t>-Increased support for the Russian backed pipeline, Nord Stream</a:t>
            </a:r>
          </a:p>
        </p:txBody>
      </p:sp>
      <p:pic>
        <p:nvPicPr>
          <p:cNvPr id="4" name="Picture 3" descr="573px-Major_russian_gas_pipelines_to_europe.png"/>
          <p:cNvPicPr>
            <a:picLocks noChangeAspect="1"/>
          </p:cNvPicPr>
          <p:nvPr/>
        </p:nvPicPr>
        <p:blipFill>
          <a:blip r:embed="rId3" cstate="print"/>
          <a:stretch>
            <a:fillRect/>
          </a:stretch>
        </p:blipFill>
        <p:spPr>
          <a:xfrm>
            <a:off x="4581525" y="1905000"/>
            <a:ext cx="4257675" cy="4457866"/>
          </a:xfrm>
          <a:prstGeom prst="rect">
            <a:avLst/>
          </a:prstGeom>
        </p:spPr>
      </p:pic>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2009 Ukraine dispute</a:t>
            </a:r>
            <a:endParaRPr lang="en-US" dirty="0"/>
          </a:p>
        </p:txBody>
      </p:sp>
      <p:sp>
        <p:nvSpPr>
          <p:cNvPr id="3" name="Content Placeholder 2"/>
          <p:cNvSpPr>
            <a:spLocks noGrp="1"/>
          </p:cNvSpPr>
          <p:nvPr>
            <p:ph idx="1"/>
          </p:nvPr>
        </p:nvSpPr>
        <p:spPr>
          <a:xfrm>
            <a:off x="152400" y="1981200"/>
            <a:ext cx="7345363" cy="3931920"/>
          </a:xfrm>
        </p:spPr>
        <p:txBody>
          <a:bodyPr>
            <a:noAutofit/>
          </a:bodyPr>
          <a:lstStyle/>
          <a:p>
            <a:pPr marL="0" indent="0">
              <a:spcBef>
                <a:spcPts val="0"/>
              </a:spcBef>
              <a:buNone/>
            </a:pPr>
            <a:r>
              <a:rPr lang="en-US" sz="1200" dirty="0" smtClean="0"/>
              <a:t>December 20</a:t>
            </a:r>
            <a:r>
              <a:rPr lang="en-US" sz="1200" baseline="30000" dirty="0" smtClean="0"/>
              <a:t>th</a:t>
            </a:r>
            <a:r>
              <a:rPr lang="en-US" sz="1200" dirty="0" smtClean="0"/>
              <a:t>, 2008: </a:t>
            </a:r>
            <a:r>
              <a:rPr lang="en-US" sz="1200" dirty="0" err="1" smtClean="0"/>
              <a:t>Gazprom</a:t>
            </a:r>
            <a:r>
              <a:rPr lang="en-US" sz="1200" dirty="0" smtClean="0"/>
              <a:t> announces that Ukraine owed $1.4 billion in accumulated debt</a:t>
            </a:r>
          </a:p>
          <a:p>
            <a:pPr marL="0" indent="0">
              <a:spcBef>
                <a:spcPts val="0"/>
              </a:spcBef>
              <a:buNone/>
            </a:pPr>
            <a:r>
              <a:rPr lang="en-US" sz="1200" dirty="0" smtClean="0"/>
              <a:t>January 1</a:t>
            </a:r>
            <a:r>
              <a:rPr lang="en-US" sz="1200" baseline="30000" dirty="0" smtClean="0"/>
              <a:t>st</a:t>
            </a:r>
            <a:r>
              <a:rPr lang="en-US" sz="1200" dirty="0" smtClean="0"/>
              <a:t>, 2009: Russia diminished the flow of gas to Ukraine-within a week, it was shut off completely </a:t>
            </a:r>
          </a:p>
          <a:p>
            <a:pPr marL="0" indent="0">
              <a:spcBef>
                <a:spcPts val="0"/>
              </a:spcBef>
              <a:buNone/>
            </a:pPr>
            <a:r>
              <a:rPr lang="en-US" sz="1200" baseline="0" dirty="0" smtClean="0"/>
              <a:t>January 12</a:t>
            </a:r>
            <a:r>
              <a:rPr lang="en-US" sz="1200" baseline="30000" dirty="0" smtClean="0"/>
              <a:t>th</a:t>
            </a:r>
            <a:r>
              <a:rPr lang="en-US" sz="1200" baseline="0" dirty="0" smtClean="0"/>
              <a:t>, 2009: Russia, Ukraine and the EU agreed to the deployment of a Russian gas transit monitoring system </a:t>
            </a:r>
          </a:p>
          <a:p>
            <a:pPr marL="0" indent="0">
              <a:spcBef>
                <a:spcPts val="0"/>
              </a:spcBef>
              <a:buNone/>
            </a:pPr>
            <a:r>
              <a:rPr lang="en-US" sz="1200" baseline="0" dirty="0" smtClean="0"/>
              <a:t>January 18</a:t>
            </a:r>
            <a:r>
              <a:rPr lang="en-US" sz="1200" baseline="30000" dirty="0" smtClean="0"/>
              <a:t>th</a:t>
            </a:r>
            <a:r>
              <a:rPr lang="en-US" sz="1200" baseline="0" dirty="0" smtClean="0"/>
              <a:t>: Price agreement reached between </a:t>
            </a:r>
            <a:r>
              <a:rPr lang="en-US" sz="1200" baseline="0" dirty="0" err="1" smtClean="0"/>
              <a:t>Putin</a:t>
            </a:r>
            <a:r>
              <a:rPr lang="en-US" sz="1200" baseline="0" dirty="0" smtClean="0"/>
              <a:t> and </a:t>
            </a:r>
            <a:r>
              <a:rPr lang="en-US" sz="1200" baseline="0" dirty="0" err="1" smtClean="0"/>
              <a:t>Tymoshenko</a:t>
            </a:r>
            <a:endParaRPr lang="en-US" sz="1200" baseline="0" dirty="0" smtClean="0"/>
          </a:p>
          <a:p>
            <a:pPr marL="0" indent="0">
              <a:spcBef>
                <a:spcPts val="0"/>
              </a:spcBef>
              <a:buNone/>
            </a:pPr>
            <a:endParaRPr lang="en-US" sz="1200" dirty="0" smtClean="0"/>
          </a:p>
          <a:p>
            <a:pPr marL="0" indent="0">
              <a:spcBef>
                <a:spcPts val="0"/>
              </a:spcBef>
              <a:buNone/>
            </a:pPr>
            <a:r>
              <a:rPr lang="en-US" sz="1200" baseline="0" dirty="0" smtClean="0"/>
              <a:t>Agreement</a:t>
            </a:r>
          </a:p>
          <a:p>
            <a:pPr marL="0" indent="0">
              <a:spcBef>
                <a:spcPts val="0"/>
              </a:spcBef>
              <a:buNone/>
            </a:pPr>
            <a:r>
              <a:rPr lang="en-US" sz="1200" baseline="0" dirty="0" smtClean="0"/>
              <a:t>-10 year gas-purchase contract</a:t>
            </a:r>
          </a:p>
          <a:p>
            <a:pPr marL="0" indent="0">
              <a:spcBef>
                <a:spcPts val="0"/>
              </a:spcBef>
              <a:buNone/>
            </a:pPr>
            <a:r>
              <a:rPr lang="en-US" sz="1200" baseline="0" dirty="0" smtClean="0"/>
              <a:t>-2009 price for Ukraine would be the prevailing European price less</a:t>
            </a:r>
          </a:p>
          <a:p>
            <a:pPr marL="0" indent="0">
              <a:spcBef>
                <a:spcPts val="0"/>
              </a:spcBef>
              <a:buNone/>
            </a:pPr>
            <a:r>
              <a:rPr lang="en-US" sz="1200" baseline="0" dirty="0" smtClean="0"/>
              <a:t> a 20% discount with no change to the transit fee</a:t>
            </a:r>
          </a:p>
          <a:p>
            <a:pPr marL="0" indent="0">
              <a:spcBef>
                <a:spcPts val="0"/>
              </a:spcBef>
              <a:buNone/>
            </a:pPr>
            <a:r>
              <a:rPr lang="en-US" sz="1200" baseline="0" dirty="0" smtClean="0"/>
              <a:t>-After 2009, Ukraine and Russia would switch to European </a:t>
            </a:r>
          </a:p>
          <a:p>
            <a:pPr marL="0" indent="0">
              <a:spcBef>
                <a:spcPts val="0"/>
              </a:spcBef>
              <a:buNone/>
            </a:pPr>
            <a:r>
              <a:rPr lang="en-US" sz="1200" baseline="0" dirty="0" smtClean="0"/>
              <a:t>standards of pricing</a:t>
            </a:r>
          </a:p>
          <a:p>
            <a:pPr marL="0" indent="0">
              <a:spcBef>
                <a:spcPts val="0"/>
              </a:spcBef>
              <a:buNone/>
            </a:pPr>
            <a:r>
              <a:rPr lang="en-US" sz="1200" dirty="0" smtClean="0"/>
              <a:t>-Ukraine</a:t>
            </a:r>
            <a:r>
              <a:rPr lang="en-US" sz="1200" baseline="0" dirty="0" smtClean="0"/>
              <a:t> would not raise the fee for Russian gas transit</a:t>
            </a:r>
          </a:p>
          <a:p>
            <a:pPr marL="0" indent="0">
              <a:spcBef>
                <a:spcPts val="0"/>
              </a:spcBef>
              <a:buNone/>
            </a:pPr>
            <a:endParaRPr lang="en-US" sz="1200" dirty="0" smtClean="0"/>
          </a:p>
          <a:p>
            <a:pPr marL="0" indent="0">
              <a:spcBef>
                <a:spcPts val="0"/>
              </a:spcBef>
              <a:buNone/>
            </a:pPr>
            <a:r>
              <a:rPr lang="en-US" sz="1200" dirty="0" smtClean="0"/>
              <a:t>Results</a:t>
            </a:r>
          </a:p>
          <a:p>
            <a:pPr marL="0" indent="0">
              <a:spcBef>
                <a:spcPts val="0"/>
              </a:spcBef>
              <a:buNone/>
            </a:pPr>
            <a:r>
              <a:rPr lang="en-US" sz="1200" dirty="0" smtClean="0"/>
              <a:t>-1000s of European businesses were forced to shut down or cut</a:t>
            </a:r>
          </a:p>
          <a:p>
            <a:pPr marL="0" indent="0">
              <a:spcBef>
                <a:spcPts val="0"/>
              </a:spcBef>
              <a:buNone/>
            </a:pPr>
            <a:r>
              <a:rPr lang="en-US" sz="1200" dirty="0" smtClean="0"/>
              <a:t> production because of reduced supplies</a:t>
            </a:r>
          </a:p>
          <a:p>
            <a:pPr marL="0" indent="0">
              <a:spcBef>
                <a:spcPts val="0"/>
              </a:spcBef>
              <a:buNone/>
            </a:pPr>
            <a:r>
              <a:rPr lang="en-US" sz="1200" dirty="0" smtClean="0"/>
              <a:t>-</a:t>
            </a:r>
            <a:r>
              <a:rPr lang="en-US" sz="1200" dirty="0" err="1" smtClean="0"/>
              <a:t>Gazprom</a:t>
            </a:r>
            <a:r>
              <a:rPr lang="en-US" sz="1200" dirty="0" smtClean="0"/>
              <a:t> lost more than $1.1</a:t>
            </a:r>
            <a:r>
              <a:rPr lang="en-US" sz="1200" baseline="0" dirty="0" smtClean="0"/>
              <a:t> billion in revenue for the unsupplied </a:t>
            </a:r>
          </a:p>
          <a:p>
            <a:pPr marL="0" indent="0">
              <a:spcBef>
                <a:spcPts val="0"/>
              </a:spcBef>
              <a:buNone/>
            </a:pPr>
            <a:r>
              <a:rPr lang="en-US" sz="1200" baseline="0" dirty="0" smtClean="0"/>
              <a:t>gas</a:t>
            </a:r>
          </a:p>
          <a:p>
            <a:pPr marL="0" indent="0">
              <a:spcBef>
                <a:spcPts val="0"/>
              </a:spcBef>
              <a:buNone/>
            </a:pPr>
            <a:r>
              <a:rPr lang="en-US" sz="1200" baseline="0" dirty="0" smtClean="0"/>
              <a:t>-Ukraine incurred major losses because its steel and chemical plants,</a:t>
            </a:r>
          </a:p>
          <a:p>
            <a:pPr marL="0" indent="0">
              <a:spcBef>
                <a:spcPts val="0"/>
              </a:spcBef>
              <a:buNone/>
            </a:pPr>
            <a:r>
              <a:rPr lang="en-US" sz="1200" baseline="0" dirty="0" smtClean="0"/>
              <a:t> the backbone of the nations economy, were temporarily shut down</a:t>
            </a:r>
          </a:p>
          <a:p>
            <a:pPr marL="0" indent="0">
              <a:spcBef>
                <a:spcPts val="0"/>
              </a:spcBef>
              <a:buNone/>
            </a:pPr>
            <a:r>
              <a:rPr lang="en-US" sz="1200" baseline="0" dirty="0" smtClean="0"/>
              <a:t> due to the lack of gas</a:t>
            </a:r>
          </a:p>
          <a:p>
            <a:pPr marL="0" indent="0">
              <a:spcBef>
                <a:spcPts val="0"/>
              </a:spcBef>
              <a:buNone/>
            </a:pPr>
            <a:r>
              <a:rPr lang="en-US" sz="1200" baseline="0" dirty="0" smtClean="0"/>
              <a:t>-Ukraine lost $100 million in transit fees </a:t>
            </a:r>
            <a:endParaRPr lang="en-US" sz="1200" dirty="0" smtClean="0"/>
          </a:p>
          <a:p>
            <a:pPr marL="0" indent="0">
              <a:spcBef>
                <a:spcPts val="0"/>
              </a:spcBef>
              <a:buNone/>
            </a:pPr>
            <a:r>
              <a:rPr lang="en-US" sz="1200" baseline="0" dirty="0" smtClean="0"/>
              <a:t> </a:t>
            </a:r>
            <a:endParaRPr lang="en-US" sz="1200" dirty="0" smtClean="0"/>
          </a:p>
          <a:p>
            <a:pPr marL="0" indent="0">
              <a:spcBef>
                <a:spcPts val="0"/>
              </a:spcBef>
              <a:buNone/>
            </a:pPr>
            <a:endParaRPr lang="en-US" sz="1200" dirty="0" smtClean="0"/>
          </a:p>
          <a:p>
            <a:pPr marL="0" indent="0">
              <a:spcBef>
                <a:spcPts val="0"/>
              </a:spcBef>
              <a:buNone/>
            </a:pPr>
            <a:endParaRPr lang="en-US" sz="1200" dirty="0"/>
          </a:p>
        </p:txBody>
      </p:sp>
      <p:pic>
        <p:nvPicPr>
          <p:cNvPr id="4" name="Picture 3" descr="Screen shot 2013-03-25 at 3.24.12 AM.png"/>
          <p:cNvPicPr>
            <a:picLocks noChangeAspect="1"/>
          </p:cNvPicPr>
          <p:nvPr/>
        </p:nvPicPr>
        <p:blipFill>
          <a:blip r:embed="rId3" cstate="print"/>
          <a:stretch>
            <a:fillRect/>
          </a:stretch>
        </p:blipFill>
        <p:spPr>
          <a:xfrm>
            <a:off x="4724400" y="3006215"/>
            <a:ext cx="4221163" cy="3394585"/>
          </a:xfrm>
          <a:prstGeom prst="rect">
            <a:avLst/>
          </a:prstGeom>
        </p:spPr>
      </p:pic>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6019800" y="1295400"/>
            <a:ext cx="2667000" cy="5486400"/>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p:txBody>
          <a:bodyPr>
            <a:normAutofit fontScale="90000"/>
          </a:bodyPr>
          <a:lstStyle/>
          <a:p>
            <a:r>
              <a:rPr lang="en-US" dirty="0" smtClean="0"/>
              <a:t>Ukraine Natural Gas Dispute in 2013</a:t>
            </a:r>
            <a:endParaRPr lang="en-US" dirty="0"/>
          </a:p>
        </p:txBody>
      </p:sp>
      <p:sp>
        <p:nvSpPr>
          <p:cNvPr id="3" name="Content Placeholder 2"/>
          <p:cNvSpPr>
            <a:spLocks noGrp="1"/>
          </p:cNvSpPr>
          <p:nvPr>
            <p:ph idx="1"/>
          </p:nvPr>
        </p:nvSpPr>
        <p:spPr>
          <a:xfrm>
            <a:off x="304800" y="1752600"/>
            <a:ext cx="5562600" cy="5181600"/>
          </a:xfrm>
        </p:spPr>
        <p:txBody>
          <a:bodyPr>
            <a:normAutofit fontScale="70000" lnSpcReduction="20000"/>
          </a:bodyPr>
          <a:lstStyle/>
          <a:p>
            <a:pPr>
              <a:buFont typeface="Arial"/>
              <a:buChar char="•"/>
            </a:pPr>
            <a:r>
              <a:rPr lang="en-US" dirty="0" smtClean="0"/>
              <a:t>Ukraine’s dilemma: European Union or Eurasian Economic Community?</a:t>
            </a:r>
          </a:p>
          <a:p>
            <a:pPr>
              <a:buNone/>
            </a:pPr>
            <a:endParaRPr lang="en-US" dirty="0" smtClean="0"/>
          </a:p>
          <a:p>
            <a:pPr>
              <a:buFont typeface="Arial"/>
              <a:buChar char="•"/>
            </a:pPr>
            <a:r>
              <a:rPr lang="en-US" dirty="0" smtClean="0"/>
              <a:t>Natural Gas Dispute</a:t>
            </a:r>
          </a:p>
          <a:p>
            <a:pPr>
              <a:buNone/>
            </a:pPr>
            <a:r>
              <a:rPr lang="en-US" baseline="0" dirty="0" smtClean="0"/>
              <a:t>-January 26: </a:t>
            </a:r>
            <a:r>
              <a:rPr lang="en-US" baseline="0" dirty="0" err="1" smtClean="0"/>
              <a:t>Gazprom</a:t>
            </a:r>
            <a:r>
              <a:rPr lang="en-US" baseline="0" dirty="0" smtClean="0"/>
              <a:t> presented </a:t>
            </a:r>
            <a:r>
              <a:rPr lang="en-US" baseline="0" dirty="0" err="1" smtClean="0"/>
              <a:t>Naftogaz</a:t>
            </a:r>
            <a:r>
              <a:rPr lang="en-US" baseline="0" dirty="0" smtClean="0"/>
              <a:t> with a $7 billion bill for</a:t>
            </a:r>
            <a:r>
              <a:rPr lang="en-US" dirty="0"/>
              <a:t> the purchase in 2012 of a smaller amount of gas than that agreed in their 2009 contract, due to a ‘take or pay’ </a:t>
            </a:r>
            <a:r>
              <a:rPr lang="en-US" dirty="0" smtClean="0"/>
              <a:t>clause</a:t>
            </a:r>
          </a:p>
          <a:p>
            <a:pPr>
              <a:buNone/>
            </a:pPr>
            <a:r>
              <a:rPr lang="en-US" baseline="0" dirty="0" smtClean="0"/>
              <a:t>-</a:t>
            </a:r>
            <a:r>
              <a:rPr lang="en-US" dirty="0"/>
              <a:t>the minimum amount of gas which the Ukrainian company must receive or pay for is 33.3 </a:t>
            </a:r>
            <a:r>
              <a:rPr lang="en-US" dirty="0" err="1"/>
              <a:t>bcm</a:t>
            </a:r>
            <a:r>
              <a:rPr lang="en-US" dirty="0"/>
              <a:t> </a:t>
            </a:r>
          </a:p>
          <a:p>
            <a:pPr>
              <a:buNone/>
            </a:pPr>
            <a:r>
              <a:rPr lang="en-US" dirty="0"/>
              <a:t>-In 2012 </a:t>
            </a:r>
            <a:r>
              <a:rPr lang="en-US" dirty="0" err="1"/>
              <a:t>Naftohaz</a:t>
            </a:r>
            <a:r>
              <a:rPr lang="en-US" dirty="0"/>
              <a:t> bought only 24.9 </a:t>
            </a:r>
            <a:r>
              <a:rPr lang="en-US" dirty="0" err="1"/>
              <a:t>bcm</a:t>
            </a:r>
            <a:r>
              <a:rPr lang="en-US" dirty="0"/>
              <a:t> of gas from </a:t>
            </a:r>
            <a:r>
              <a:rPr lang="en-US" dirty="0" err="1"/>
              <a:t>Gazprom</a:t>
            </a:r>
            <a:r>
              <a:rPr lang="en-US" dirty="0"/>
              <a:t>. However, about 8 </a:t>
            </a:r>
            <a:r>
              <a:rPr lang="en-US" dirty="0" err="1"/>
              <a:t>bcm</a:t>
            </a:r>
            <a:r>
              <a:rPr lang="en-US" dirty="0"/>
              <a:t> of gas was imported from Russia by the </a:t>
            </a:r>
            <a:r>
              <a:rPr lang="en-US" dirty="0" err="1"/>
              <a:t>Ostchem</a:t>
            </a:r>
            <a:r>
              <a:rPr lang="en-US" dirty="0"/>
              <a:t> Holding company, which is a privately owned company</a:t>
            </a:r>
            <a:endParaRPr lang="en-US" dirty="0" smtClean="0"/>
          </a:p>
          <a:p>
            <a:pPr>
              <a:buFontTx/>
              <a:buChar char="-"/>
            </a:pPr>
            <a:endParaRPr lang="en-US" dirty="0" smtClean="0"/>
          </a:p>
          <a:p>
            <a:pPr>
              <a:buNone/>
            </a:pPr>
            <a:endParaRPr lang="en-US" dirty="0" smtClean="0"/>
          </a:p>
        </p:txBody>
      </p:sp>
      <p:sp>
        <p:nvSpPr>
          <p:cNvPr id="4" name="TextBox 3"/>
          <p:cNvSpPr txBox="1"/>
          <p:nvPr/>
        </p:nvSpPr>
        <p:spPr>
          <a:xfrm>
            <a:off x="6019800" y="1371600"/>
            <a:ext cx="2667000" cy="6001641"/>
          </a:xfrm>
          <a:prstGeom prst="rect">
            <a:avLst/>
          </a:prstGeom>
          <a:noFill/>
        </p:spPr>
        <p:txBody>
          <a:bodyPr wrap="square" rtlCol="0">
            <a:spAutoFit/>
          </a:bodyPr>
          <a:lstStyle/>
          <a:p>
            <a:pPr algn="ctr"/>
            <a:r>
              <a:rPr lang="en-US" sz="1200" b="1" dirty="0" smtClean="0">
                <a:solidFill>
                  <a:schemeClr val="bg1"/>
                </a:solidFill>
              </a:rPr>
              <a:t>Eurasian Economic Community</a:t>
            </a:r>
          </a:p>
          <a:p>
            <a:endParaRPr lang="en-US" sz="1200" b="1" dirty="0" smtClean="0">
              <a:solidFill>
                <a:schemeClr val="bg1"/>
              </a:solidFill>
            </a:endParaRPr>
          </a:p>
          <a:p>
            <a:endParaRPr lang="en-US" sz="1200" b="1" dirty="0" smtClean="0">
              <a:solidFill>
                <a:schemeClr val="bg1"/>
              </a:solidFill>
            </a:endParaRPr>
          </a:p>
          <a:p>
            <a:endParaRPr lang="en-US" sz="1200" b="1" dirty="0" smtClean="0">
              <a:solidFill>
                <a:schemeClr val="bg1"/>
              </a:solidFill>
            </a:endParaRPr>
          </a:p>
          <a:p>
            <a:endParaRPr lang="en-US" sz="1200" b="1" dirty="0" smtClean="0">
              <a:solidFill>
                <a:schemeClr val="bg1"/>
              </a:solidFill>
            </a:endParaRPr>
          </a:p>
          <a:p>
            <a:endParaRPr lang="en-US" sz="1200" b="1" dirty="0" smtClean="0">
              <a:solidFill>
                <a:schemeClr val="bg1"/>
              </a:solidFill>
            </a:endParaRPr>
          </a:p>
          <a:p>
            <a:pPr algn="ctr"/>
            <a:r>
              <a:rPr lang="en-US" sz="1200" i="1" dirty="0">
                <a:solidFill>
                  <a:schemeClr val="bg1"/>
                </a:solidFill>
              </a:rPr>
              <a:t>Created to pursue a common market of goods, capital and </a:t>
            </a:r>
            <a:r>
              <a:rPr lang="en-US" sz="1200" i="1" dirty="0" smtClean="0">
                <a:solidFill>
                  <a:schemeClr val="bg1"/>
                </a:solidFill>
              </a:rPr>
              <a:t>labor</a:t>
            </a:r>
            <a:r>
              <a:rPr lang="en-US" sz="1200" i="1" dirty="0">
                <a:solidFill>
                  <a:schemeClr val="bg1"/>
                </a:solidFill>
              </a:rPr>
              <a:t>, and the operation of common macroeconomic, competition, financial and other regulation, including harmonization of </a:t>
            </a:r>
            <a:r>
              <a:rPr lang="en-US" sz="1200" i="1" dirty="0" smtClean="0">
                <a:solidFill>
                  <a:schemeClr val="bg1"/>
                </a:solidFill>
              </a:rPr>
              <a:t>policies in areas </a:t>
            </a:r>
            <a:r>
              <a:rPr lang="en-US" sz="1200" i="1" dirty="0">
                <a:solidFill>
                  <a:schemeClr val="bg1"/>
                </a:solidFill>
              </a:rPr>
              <a:t>such as energy and transport</a:t>
            </a:r>
            <a:r>
              <a:rPr lang="en-US" sz="1200" i="1" dirty="0" smtClean="0">
                <a:solidFill>
                  <a:schemeClr val="bg1"/>
                </a:solidFill>
              </a:rPr>
              <a:t> </a:t>
            </a:r>
          </a:p>
          <a:p>
            <a:pPr>
              <a:defRPr/>
            </a:pPr>
            <a:r>
              <a:rPr lang="en-US" sz="1200" dirty="0">
                <a:solidFill>
                  <a:schemeClr val="bg1"/>
                </a:solidFill>
              </a:rPr>
              <a:t>-Originated in January 1995, when Russia signed a treaty on the formation of a customs union with Belarus and Kazakhstan</a:t>
            </a:r>
          </a:p>
          <a:p>
            <a:pPr>
              <a:defRPr/>
            </a:pPr>
            <a:r>
              <a:rPr lang="en-US" sz="1200" dirty="0">
                <a:solidFill>
                  <a:schemeClr val="bg1"/>
                </a:solidFill>
              </a:rPr>
              <a:t>-October 2000 the grouping was transformed into a fully-fledged international organization, the Eurasian Economic Community </a:t>
            </a:r>
          </a:p>
          <a:p>
            <a:r>
              <a:rPr lang="en-US" sz="1200" dirty="0">
                <a:solidFill>
                  <a:schemeClr val="bg1"/>
                </a:solidFill>
              </a:rPr>
              <a:t>-January 2010, the common customs territory became effective as ECU Customs Code entered into </a:t>
            </a:r>
            <a:r>
              <a:rPr lang="en-US" sz="1200" dirty="0" smtClean="0">
                <a:solidFill>
                  <a:schemeClr val="bg1"/>
                </a:solidFill>
              </a:rPr>
              <a:t>force</a:t>
            </a:r>
          </a:p>
          <a:p>
            <a:r>
              <a:rPr lang="en-US" sz="1200" dirty="0" smtClean="0">
                <a:solidFill>
                  <a:schemeClr val="bg1"/>
                </a:solidFill>
              </a:rPr>
              <a:t> </a:t>
            </a:r>
          </a:p>
          <a:p>
            <a:pPr lvl="0"/>
            <a:r>
              <a:rPr lang="en-US" sz="1200" b="1" dirty="0">
                <a:solidFill>
                  <a:schemeClr val="bg1"/>
                </a:solidFill>
              </a:rPr>
              <a:t>Members</a:t>
            </a:r>
            <a:r>
              <a:rPr lang="en-US" sz="1200" dirty="0">
                <a:solidFill>
                  <a:schemeClr val="bg1"/>
                </a:solidFill>
              </a:rPr>
              <a:t>: Belarus, Kazakhstan, Russia, Kyrgyzstan and Tajikistan</a:t>
            </a:r>
          </a:p>
          <a:p>
            <a:pPr lvl="0"/>
            <a:r>
              <a:rPr lang="en-US" sz="1200" b="1" dirty="0">
                <a:solidFill>
                  <a:schemeClr val="bg1"/>
                </a:solidFill>
              </a:rPr>
              <a:t>Observers</a:t>
            </a:r>
            <a:r>
              <a:rPr lang="en-US" sz="1200" dirty="0">
                <a:solidFill>
                  <a:schemeClr val="bg1"/>
                </a:solidFill>
              </a:rPr>
              <a:t>: Ukraine, Moldova and Armenia</a:t>
            </a:r>
          </a:p>
          <a:p>
            <a:endParaRPr lang="en-US" sz="1200" i="1" dirty="0" smtClean="0">
              <a:solidFill>
                <a:schemeClr val="bg1"/>
              </a:solidFill>
            </a:endParaRPr>
          </a:p>
          <a:p>
            <a:endParaRPr lang="en-US" sz="1200" dirty="0" smtClean="0">
              <a:solidFill>
                <a:schemeClr val="bg1"/>
              </a:solidFill>
            </a:endParaRPr>
          </a:p>
          <a:p>
            <a:endParaRPr lang="en-US" sz="1200" i="1" dirty="0" smtClean="0">
              <a:solidFill>
                <a:schemeClr val="bg1"/>
              </a:solidFill>
            </a:endParaRPr>
          </a:p>
          <a:p>
            <a:endParaRPr lang="en-US" sz="1200" dirty="0">
              <a:solidFill>
                <a:schemeClr val="bg1"/>
              </a:solidFill>
            </a:endParaRPr>
          </a:p>
        </p:txBody>
      </p:sp>
      <p:pic>
        <p:nvPicPr>
          <p:cNvPr id="6" name="Picture 5" descr="customs_union1.jpg"/>
          <p:cNvPicPr>
            <a:picLocks noChangeAspect="1"/>
          </p:cNvPicPr>
          <p:nvPr/>
        </p:nvPicPr>
        <p:blipFill>
          <a:blip r:embed="rId3" cstate="print"/>
          <a:stretch>
            <a:fillRect/>
          </a:stretch>
        </p:blipFill>
        <p:spPr>
          <a:xfrm>
            <a:off x="6553200" y="1676400"/>
            <a:ext cx="1452562" cy="772640"/>
          </a:xfrm>
          <a:prstGeom prst="rect">
            <a:avLst/>
          </a:prstGeom>
        </p:spPr>
      </p:pic>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0" y="234033"/>
            <a:ext cx="9144000" cy="1118265"/>
          </a:xfrm>
          <a:prstGeom prst="rect">
            <a:avLst/>
          </a:prstGeom>
        </p:spPr>
        <p:txBody>
          <a:bodyPr/>
          <a:lstStyle/>
          <a:p>
            <a:pPr marL="0" marR="0" lvl="0" indent="0" algn="l"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The End of the Russian Monopoly</a:t>
            </a:r>
            <a:endParaRPr kumimoji="0" lang="en-US" sz="4400" b="0" i="0" u="none" strike="noStrike" kern="1200" cap="none" spc="0" normalizeH="0" baseline="0" noProof="0" dirty="0">
              <a:ln>
                <a:noFill/>
              </a:ln>
              <a:solidFill>
                <a:schemeClr val="tx1"/>
              </a:solidFill>
              <a:effectLst/>
              <a:uLnTx/>
              <a:uFillTx/>
              <a:latin typeface="+mj-lt"/>
              <a:ea typeface="+mj-ea"/>
              <a:cs typeface="+mj-cs"/>
            </a:endParaRPr>
          </a:p>
        </p:txBody>
      </p:sp>
      <p:sp>
        <p:nvSpPr>
          <p:cNvPr id="3" name="TextBox 2"/>
          <p:cNvSpPr txBox="1"/>
          <p:nvPr/>
        </p:nvSpPr>
        <p:spPr>
          <a:xfrm>
            <a:off x="0" y="1696283"/>
            <a:ext cx="9144000" cy="4247317"/>
          </a:xfrm>
          <a:prstGeom prst="rect">
            <a:avLst/>
          </a:prstGeom>
          <a:noFill/>
        </p:spPr>
        <p:txBody>
          <a:bodyPr wrap="square" rtlCol="0">
            <a:spAutoFit/>
          </a:bodyPr>
          <a:lstStyle/>
          <a:p>
            <a:pPr marL="285750" indent="-285750">
              <a:buFont typeface="Arial"/>
              <a:buChar char="•"/>
            </a:pPr>
            <a:endParaRPr lang="en-US" dirty="0" smtClean="0"/>
          </a:p>
          <a:p>
            <a:pPr marL="285750" indent="-285750">
              <a:buFont typeface="Arial"/>
              <a:buChar char="•"/>
            </a:pPr>
            <a:r>
              <a:rPr lang="en-US" dirty="0" smtClean="0"/>
              <a:t>Ukraine is estimated to have the 3</a:t>
            </a:r>
            <a:r>
              <a:rPr lang="en-US" baseline="30000" dirty="0" smtClean="0"/>
              <a:t>rd</a:t>
            </a:r>
            <a:r>
              <a:rPr lang="en-US" dirty="0" smtClean="0"/>
              <a:t> largest shale gas reserves in Europe</a:t>
            </a:r>
          </a:p>
          <a:p>
            <a:pPr marL="285750" indent="-285750">
              <a:buFont typeface="Arial"/>
              <a:buChar char="•"/>
            </a:pPr>
            <a:r>
              <a:rPr lang="en-US" dirty="0" smtClean="0"/>
              <a:t>Strong natural gas production will save Ukraine billions of dollars a year </a:t>
            </a:r>
          </a:p>
          <a:p>
            <a:pPr marL="285750" indent="-285750">
              <a:buFont typeface="Arial"/>
              <a:buChar char="•"/>
            </a:pPr>
            <a:endParaRPr lang="en-US" dirty="0" smtClean="0"/>
          </a:p>
          <a:p>
            <a:pPr marL="285750" indent="-285750">
              <a:buFont typeface="Arial"/>
              <a:buChar char="•"/>
            </a:pPr>
            <a:r>
              <a:rPr lang="en-US" dirty="0" smtClean="0"/>
              <a:t>With greater production capacity and more energy efficiency, Ukraine can very well become a gas exporter</a:t>
            </a:r>
          </a:p>
          <a:p>
            <a:pPr marL="742950" lvl="1" indent="-285750">
              <a:buFont typeface="Arial"/>
              <a:buChar char="•"/>
            </a:pPr>
            <a:r>
              <a:rPr lang="en-US" dirty="0" smtClean="0"/>
              <a:t>Would provide a much needed outlet for Europe gas diversification</a:t>
            </a:r>
          </a:p>
          <a:p>
            <a:pPr marL="1200150" lvl="2" indent="-285750">
              <a:buFont typeface="Arial"/>
              <a:buChar char="•"/>
            </a:pPr>
            <a:r>
              <a:rPr lang="en-US" dirty="0" smtClean="0"/>
              <a:t>Closer EU-Ukrainian ties</a:t>
            </a:r>
          </a:p>
          <a:p>
            <a:pPr marL="285750" indent="-285750">
              <a:buFont typeface="Arial"/>
              <a:buChar char="•"/>
            </a:pPr>
            <a:r>
              <a:rPr lang="en-US" dirty="0" smtClean="0"/>
              <a:t>Weaken Russian gas exports to the EU and force Russia to continue building new pipelines East</a:t>
            </a:r>
          </a:p>
          <a:p>
            <a:pPr marL="285750" indent="-285750">
              <a:buFont typeface="Arial"/>
              <a:buChar char="•"/>
            </a:pPr>
            <a:r>
              <a:rPr lang="en-US" dirty="0" smtClean="0"/>
              <a:t>Challenges:</a:t>
            </a:r>
          </a:p>
          <a:p>
            <a:pPr marL="742950" lvl="1" indent="-285750">
              <a:buFont typeface="Arial"/>
              <a:buChar char="•"/>
            </a:pPr>
            <a:r>
              <a:rPr lang="en-US" dirty="0" smtClean="0"/>
              <a:t>Will need to create strong and sustainable institutions for its natural gas sector</a:t>
            </a:r>
          </a:p>
          <a:p>
            <a:pPr marL="742950" lvl="1" indent="-285750">
              <a:buFont typeface="Arial"/>
              <a:buChar char="•"/>
            </a:pPr>
            <a:r>
              <a:rPr lang="en-US" dirty="0" smtClean="0"/>
              <a:t>Will need to end corruption practices and political instability that leads to lower FDI</a:t>
            </a:r>
          </a:p>
          <a:p>
            <a:pPr marL="742950" lvl="1" indent="-285750">
              <a:buFont typeface="Arial"/>
              <a:buChar char="•"/>
            </a:pPr>
            <a:r>
              <a:rPr lang="en-US" dirty="0" smtClean="0"/>
              <a:t>Will need to increase energy efficiency</a:t>
            </a:r>
          </a:p>
          <a:p>
            <a:pPr marL="285750" indent="-285750">
              <a:buFont typeface="Arial"/>
              <a:buChar char="•"/>
            </a:pP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246955" y="215900"/>
            <a:ext cx="8749311" cy="6642100"/>
          </a:xfrm>
          <a:prstGeom prst="rect">
            <a:avLst/>
          </a:prstGeom>
        </p:spPr>
      </p:pic>
    </p:spTree>
    <p:extLst>
      <p:ext uri="{BB962C8B-B14F-4D97-AF65-F5344CB8AC3E}">
        <p14:creationId xmlns:p14="http://schemas.microsoft.com/office/powerpoint/2010/main" xmlns="" val="362595289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5003800" cy="1252728"/>
          </a:xfrm>
        </p:spPr>
        <p:txBody>
          <a:bodyPr>
            <a:normAutofit fontScale="90000"/>
          </a:bodyPr>
          <a:lstStyle/>
          <a:p>
            <a:r>
              <a:rPr lang="en-US" dirty="0" smtClean="0"/>
              <a:t>Soviet legacy of water management</a:t>
            </a:r>
            <a:endParaRPr lang="en-US" dirty="0"/>
          </a:p>
        </p:txBody>
      </p:sp>
      <p:sp>
        <p:nvSpPr>
          <p:cNvPr id="2" name="Content Placeholder 1"/>
          <p:cNvSpPr>
            <a:spLocks noGrp="1"/>
          </p:cNvSpPr>
          <p:nvPr>
            <p:ph idx="1"/>
          </p:nvPr>
        </p:nvSpPr>
        <p:spPr>
          <a:xfrm>
            <a:off x="128619" y="2121901"/>
            <a:ext cx="8842548" cy="4597452"/>
          </a:xfrm>
        </p:spPr>
        <p:txBody>
          <a:bodyPr>
            <a:normAutofit fontScale="85000" lnSpcReduction="20000"/>
          </a:bodyPr>
          <a:lstStyle/>
          <a:p>
            <a:r>
              <a:rPr lang="en-US" dirty="0" smtClean="0"/>
              <a:t>The Soviet Union financed </a:t>
            </a:r>
            <a:r>
              <a:rPr lang="en-US" dirty="0"/>
              <a:t>and constructed  large-scale irrigation networks</a:t>
            </a:r>
            <a:r>
              <a:rPr lang="en-US" dirty="0" smtClean="0"/>
              <a:t>.</a:t>
            </a:r>
          </a:p>
          <a:p>
            <a:r>
              <a:rPr lang="en-US" dirty="0" smtClean="0">
                <a:solidFill>
                  <a:schemeClr val="tx1"/>
                </a:solidFill>
              </a:rPr>
              <a:t>During </a:t>
            </a:r>
            <a:r>
              <a:rPr lang="en-US" dirty="0">
                <a:solidFill>
                  <a:schemeClr val="tx1"/>
                </a:solidFill>
              </a:rPr>
              <a:t>the Soviet period, central planning created a “cotton belt” in the lowlands of what is now Kazakhstan, Uzbekistan, and Turkmenistan, irrigated through a complex system of dams, pumps, and channels using water coming from </a:t>
            </a:r>
            <a:r>
              <a:rPr lang="en-US" dirty="0" smtClean="0">
                <a:solidFill>
                  <a:schemeClr val="tx1"/>
                </a:solidFill>
              </a:rPr>
              <a:t>Kyrgyzstan and Tajikistan</a:t>
            </a:r>
          </a:p>
          <a:p>
            <a:r>
              <a:rPr lang="en-US" dirty="0"/>
              <a:t>Under the Soviet system of water allocation, water quotas imposed by Moscow </a:t>
            </a:r>
            <a:r>
              <a:rPr lang="en-US" dirty="0" smtClean="0"/>
              <a:t>favored </a:t>
            </a:r>
            <a:r>
              <a:rPr lang="en-US" dirty="0"/>
              <a:t>downstream countries at the expense of the </a:t>
            </a:r>
            <a:r>
              <a:rPr lang="en-US" dirty="0" smtClean="0"/>
              <a:t>upstream</a:t>
            </a:r>
          </a:p>
          <a:p>
            <a:r>
              <a:rPr lang="en-US" dirty="0" smtClean="0">
                <a:solidFill>
                  <a:schemeClr val="tx1"/>
                </a:solidFill>
              </a:rPr>
              <a:t>Post-independence the water allocation system from the Soviet Union has remained intact.</a:t>
            </a:r>
          </a:p>
          <a:p>
            <a:endParaRPr lang="en-US" dirty="0" smtClean="0"/>
          </a:p>
          <a:p>
            <a:pPr marL="0" indent="0">
              <a:buNone/>
            </a:pPr>
            <a:endParaRPr lang="en-US" dirty="0"/>
          </a:p>
          <a:p>
            <a:endParaRPr lang="en-US" dirty="0"/>
          </a:p>
        </p:txBody>
      </p:sp>
      <p:pic>
        <p:nvPicPr>
          <p:cNvPr id="4" name="Picture 3"/>
          <p:cNvPicPr>
            <a:picLocks noChangeAspect="1"/>
          </p:cNvPicPr>
          <p:nvPr/>
        </p:nvPicPr>
        <p:blipFill>
          <a:blip r:embed="rId3" cstate="print"/>
          <a:stretch>
            <a:fillRect/>
          </a:stretch>
        </p:blipFill>
        <p:spPr>
          <a:xfrm>
            <a:off x="5587999" y="338327"/>
            <a:ext cx="3118557" cy="1637229"/>
          </a:xfrm>
          <a:prstGeom prst="rect">
            <a:avLst/>
          </a:prstGeom>
        </p:spPr>
      </p:pic>
    </p:spTree>
    <p:extLst>
      <p:ext uri="{BB962C8B-B14F-4D97-AF65-F5344CB8AC3E}">
        <p14:creationId xmlns:p14="http://schemas.microsoft.com/office/powerpoint/2010/main" xmlns="" val="381950389"/>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1752600" y="1051679"/>
            <a:ext cx="5105400" cy="4339650"/>
          </a:xfrm>
          <a:prstGeom prst="rect">
            <a:avLst/>
          </a:prstGeom>
        </p:spPr>
        <p:txBody>
          <a:bodyPr wrap="square">
            <a:spAutoFit/>
          </a:bodyPr>
          <a:lstStyle/>
          <a:p>
            <a:r>
              <a:rPr lang="en-US" sz="2400" b="1" dirty="0" smtClean="0"/>
              <a:t>Uzbekistan</a:t>
            </a:r>
          </a:p>
          <a:p>
            <a:endParaRPr lang="en-US" b="1" dirty="0" smtClean="0"/>
          </a:p>
          <a:p>
            <a:r>
              <a:rPr lang="en-US" b="1" dirty="0" smtClean="0"/>
              <a:t>Uzbekistan is one of the World’s top 10 cotton 	exporters</a:t>
            </a:r>
          </a:p>
          <a:p>
            <a:r>
              <a:rPr lang="en-US" b="1" dirty="0" smtClean="0"/>
              <a:t>Agriculture is the largest sector of the economy, 	accounting for more than 30 per cent of 	GDP, 40 per cent of employment and 60 	per cent of foreign exchange earnings</a:t>
            </a:r>
          </a:p>
          <a:p>
            <a:r>
              <a:rPr lang="en-US" b="1" dirty="0" smtClean="0"/>
              <a:t>About 88 percent of Uzbekistan is desert, steppe, 	and mountain;</a:t>
            </a:r>
          </a:p>
          <a:p>
            <a:r>
              <a:rPr lang="en-US" b="1" dirty="0" smtClean="0"/>
              <a:t>Only 11 percent is arable land </a:t>
            </a:r>
          </a:p>
          <a:p>
            <a:r>
              <a:rPr lang="en-US" b="1" dirty="0" smtClean="0"/>
              <a:t>	Of Uzbekistan’s 45 million hectares, about 	60 per cent is used for  agricultural 	purposes and of that only 12 per cent is 	irrigated</a:t>
            </a:r>
            <a:endParaRPr lang="en-US" b="1"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Global Natural Gas Production and Trade    (IEA)</a:t>
            </a:r>
            <a:endParaRPr lang="en-US" dirty="0"/>
          </a:p>
        </p:txBody>
      </p:sp>
      <p:pic>
        <p:nvPicPr>
          <p:cNvPr id="65538" name="Picture 2"/>
          <p:cNvPicPr>
            <a:picLocks noGrp="1" noChangeAspect="1" noChangeArrowheads="1"/>
          </p:cNvPicPr>
          <p:nvPr>
            <p:ph idx="1"/>
          </p:nvPr>
        </p:nvPicPr>
        <p:blipFill>
          <a:blip r:embed="rId2" cstate="print"/>
          <a:stretch>
            <a:fillRect/>
          </a:stretch>
        </p:blipFill>
        <p:spPr bwMode="auto">
          <a:xfrm>
            <a:off x="2251770" y="1752600"/>
            <a:ext cx="4640459" cy="4525963"/>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120676"/>
            <a:ext cx="4572000" cy="3508653"/>
          </a:xfrm>
          <a:prstGeom prst="rect">
            <a:avLst/>
          </a:prstGeom>
        </p:spPr>
        <p:txBody>
          <a:bodyPr>
            <a:spAutoFit/>
          </a:bodyPr>
          <a:lstStyle/>
          <a:p>
            <a:r>
              <a:rPr lang="en-US" sz="2400" b="1" dirty="0" smtClean="0"/>
              <a:t>Kazakhstan</a:t>
            </a:r>
          </a:p>
          <a:p>
            <a:endParaRPr lang="en-US" b="1" dirty="0" smtClean="0"/>
          </a:p>
          <a:p>
            <a:r>
              <a:rPr lang="en-US" b="1" dirty="0" smtClean="0"/>
              <a:t>Oil and gas production dominates the Kazakh 	economy 	</a:t>
            </a:r>
          </a:p>
          <a:p>
            <a:r>
              <a:rPr lang="en-US" b="1" dirty="0" smtClean="0"/>
              <a:t>Agriculture accounts for only 5.2%  of 	GDP,  	but 25.8% of the labor force;    </a:t>
            </a:r>
          </a:p>
          <a:p>
            <a:r>
              <a:rPr lang="en-US" b="1" dirty="0" smtClean="0"/>
              <a:t>Only 8.82% of Kazakhstan’s 2,699,700 sq. km 	of land is arable; 61% of its 765,000 	sq. km of agricultural land is 	regarded as permanent pasture; 	32%  of it is considered arable</a:t>
            </a:r>
          </a:p>
          <a:p>
            <a:endParaRPr lang="en-US" b="1"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2136339"/>
            <a:ext cx="4572000" cy="3323987"/>
          </a:xfrm>
          <a:prstGeom prst="rect">
            <a:avLst/>
          </a:prstGeom>
        </p:spPr>
        <p:txBody>
          <a:bodyPr>
            <a:spAutoFit/>
          </a:bodyPr>
          <a:lstStyle/>
          <a:p>
            <a:r>
              <a:rPr lang="en-US" sz="2400" b="1" dirty="0" smtClean="0"/>
              <a:t>Kazakhstan (Cont.)</a:t>
            </a:r>
          </a:p>
          <a:p>
            <a:endParaRPr lang="en-US" sz="2400" b="1" dirty="0" smtClean="0"/>
          </a:p>
          <a:p>
            <a:r>
              <a:rPr lang="en-US" b="1" dirty="0" smtClean="0"/>
              <a:t>20,660 sq. km is irrigated;  the total reusable 	water resources amount to 107.5 cu. 	km as of 2011.</a:t>
            </a:r>
          </a:p>
          <a:p>
            <a:r>
              <a:rPr lang="en-US" b="1" dirty="0" smtClean="0"/>
              <a:t>An important producer of wheat, including 	exports, esp.  to Russia and Ukraine</a:t>
            </a:r>
          </a:p>
          <a:p>
            <a:r>
              <a:rPr lang="en-US" b="1" dirty="0" smtClean="0"/>
              <a:t>Production varies between 10-17 million tons, 	depending on weather</a:t>
            </a:r>
          </a:p>
          <a:p>
            <a:r>
              <a:rPr lang="en-US" b="1" dirty="0" smtClean="0"/>
              <a:t>Also produces about 100,000 tons of cotton 	(still) in southern regions of country</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86000" y="1720840"/>
            <a:ext cx="4572000" cy="4062651"/>
          </a:xfrm>
          <a:prstGeom prst="rect">
            <a:avLst/>
          </a:prstGeom>
        </p:spPr>
        <p:txBody>
          <a:bodyPr>
            <a:spAutoFit/>
          </a:bodyPr>
          <a:lstStyle/>
          <a:p>
            <a:r>
              <a:rPr lang="en-US" sz="2400" b="1" dirty="0" smtClean="0"/>
              <a:t>Turkmenistan</a:t>
            </a:r>
          </a:p>
          <a:p>
            <a:r>
              <a:rPr lang="en-US" b="1" dirty="0" smtClean="0"/>
              <a:t>Turkmenistan’s economy has an important  	agricultural sector, with cotton as its 	primary crop.</a:t>
            </a:r>
          </a:p>
          <a:p>
            <a:r>
              <a:rPr lang="en-US" b="1" dirty="0" smtClean="0"/>
              <a:t>To grow cotton in Turkmenistan’s dry climate 	requires diverting great amounts of 	water.</a:t>
            </a:r>
          </a:p>
          <a:p>
            <a:r>
              <a:rPr lang="en-US" b="1" dirty="0" smtClean="0"/>
              <a:t>Only 4.1% of Turkmenistan’s land is arable, 	yet 91% of its total water 	withdrawal goes to irrigation. </a:t>
            </a:r>
          </a:p>
          <a:p>
            <a:r>
              <a:rPr lang="en-US" b="1" dirty="0" smtClean="0"/>
              <a:t>The irrigation canals built during the Soviet 	era to divert river water to cotton 	crops are inefficient and poorly 	maintained</a:t>
            </a:r>
            <a:endParaRPr lang="en-US" b="1" dirty="0"/>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p:cNvPicPr>
            <a:picLocks noChangeAspect="1"/>
          </p:cNvPicPr>
          <p:nvPr/>
        </p:nvPicPr>
        <p:blipFill>
          <a:blip r:embed="rId2" cstate="print"/>
          <a:stretch>
            <a:fillRect/>
          </a:stretch>
        </p:blipFill>
        <p:spPr>
          <a:xfrm>
            <a:off x="327087" y="192439"/>
            <a:ext cx="8485016" cy="5869350"/>
          </a:xfrm>
          <a:prstGeom prst="rect">
            <a:avLst/>
          </a:prstGeom>
        </p:spPr>
      </p:pic>
    </p:spTree>
    <p:extLst>
      <p:ext uri="{BB962C8B-B14F-4D97-AF65-F5344CB8AC3E}">
        <p14:creationId xmlns:p14="http://schemas.microsoft.com/office/powerpoint/2010/main" xmlns="" val="3498664288"/>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6386" name="Object 2"/>
          <p:cNvGraphicFramePr>
            <a:graphicFrameLocks noChangeAspect="1"/>
          </p:cNvGraphicFramePr>
          <p:nvPr/>
        </p:nvGraphicFramePr>
        <p:xfrm>
          <a:off x="1676400" y="1981200"/>
          <a:ext cx="6146800" cy="2832100"/>
        </p:xfrm>
        <a:graphic>
          <a:graphicData uri="http://schemas.openxmlformats.org/presentationml/2006/ole">
            <p:oleObj spid="_x0000_s16392" name="Document" r:id="rId3" imgW="6146574" imgH="2831996" progId="Word.Document.12">
              <p:link updateAutomatic="1"/>
            </p:oleObj>
          </a:graphicData>
        </a:graphic>
      </p:graphicFrame>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7410" name="Object 2"/>
          <p:cNvGraphicFramePr>
            <a:graphicFrameLocks noChangeAspect="1"/>
          </p:cNvGraphicFramePr>
          <p:nvPr/>
        </p:nvGraphicFramePr>
        <p:xfrm>
          <a:off x="1219200" y="2413000"/>
          <a:ext cx="6096000" cy="2692400"/>
        </p:xfrm>
        <a:graphic>
          <a:graphicData uri="http://schemas.openxmlformats.org/presentationml/2006/ole">
            <p:oleObj spid="_x0000_s17416" name="Document" r:id="rId3" imgW="6095776" imgH="2463709" progId="Word.Document.12">
              <p:link updateAutomatic="1"/>
            </p:oleObj>
          </a:graphicData>
        </a:graphic>
      </p:graphicFrame>
    </p:spTree>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 y="304800"/>
            <a:ext cx="9143999" cy="6962560"/>
          </a:xfrm>
          <a:prstGeom prst="rect">
            <a:avLst/>
          </a:prstGeom>
        </p:spPr>
      </p:pic>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57200" y="338328"/>
            <a:ext cx="8229600" cy="1082784"/>
          </a:xfrm>
        </p:spPr>
        <p:txBody>
          <a:bodyPr/>
          <a:lstStyle/>
          <a:p>
            <a:r>
              <a:rPr lang="en-US" dirty="0" smtClean="0"/>
              <a:t>The role of Climate change</a:t>
            </a:r>
            <a:endParaRPr lang="en-US" dirty="0"/>
          </a:p>
        </p:txBody>
      </p:sp>
      <p:sp>
        <p:nvSpPr>
          <p:cNvPr id="2" name="Content Placeholder 1"/>
          <p:cNvSpPr>
            <a:spLocks noGrp="1"/>
          </p:cNvSpPr>
          <p:nvPr>
            <p:ph idx="1"/>
          </p:nvPr>
        </p:nvSpPr>
        <p:spPr>
          <a:xfrm>
            <a:off x="0" y="1912926"/>
            <a:ext cx="9011697" cy="4549227"/>
          </a:xfrm>
        </p:spPr>
        <p:txBody>
          <a:bodyPr>
            <a:normAutofit lnSpcReduction="10000"/>
          </a:bodyPr>
          <a:lstStyle/>
          <a:p>
            <a:r>
              <a:rPr lang="en-US" dirty="0" smtClean="0"/>
              <a:t>In </a:t>
            </a:r>
            <a:r>
              <a:rPr lang="en-US" dirty="0"/>
              <a:t>the past 50 years, air temperatures in the basin have been increasing by 0.1-0.2oC a </a:t>
            </a:r>
            <a:r>
              <a:rPr lang="en-US" dirty="0" smtClean="0"/>
              <a:t>decade</a:t>
            </a:r>
          </a:p>
          <a:p>
            <a:r>
              <a:rPr lang="en-US" dirty="0"/>
              <a:t>Since the 1950s the number of days with air temperatures higher than 40oC has doubled in the Amu Darya delta </a:t>
            </a:r>
            <a:r>
              <a:rPr lang="en-US" dirty="0" smtClean="0"/>
              <a:t>region</a:t>
            </a:r>
          </a:p>
          <a:p>
            <a:r>
              <a:rPr lang="en-US" dirty="0"/>
              <a:t>T</a:t>
            </a:r>
            <a:r>
              <a:rPr lang="en-US" dirty="0" smtClean="0"/>
              <a:t>emperatures </a:t>
            </a:r>
            <a:r>
              <a:rPr lang="en-US" dirty="0"/>
              <a:t>are projected to rise by 2-3oC in the next 50 </a:t>
            </a:r>
            <a:r>
              <a:rPr lang="en-US" dirty="0" smtClean="0"/>
              <a:t>years</a:t>
            </a:r>
            <a:endParaRPr lang="en-US" dirty="0"/>
          </a:p>
          <a:p>
            <a:r>
              <a:rPr lang="en-US" dirty="0"/>
              <a:t>R</a:t>
            </a:r>
            <a:r>
              <a:rPr lang="en-US" dirty="0" smtClean="0"/>
              <a:t>apid </a:t>
            </a:r>
            <a:r>
              <a:rPr lang="en-US" dirty="0"/>
              <a:t>exhaustion of the Amu Darya basin’s glaciers and changes in snow accumulation </a:t>
            </a:r>
            <a:r>
              <a:rPr lang="en-US" dirty="0" smtClean="0"/>
              <a:t>and </a:t>
            </a:r>
            <a:endParaRPr lang="en-US" dirty="0"/>
          </a:p>
          <a:p>
            <a:endParaRPr lang="en-US" dirty="0" smtClean="0"/>
          </a:p>
          <a:p>
            <a:endParaRPr lang="en-US" dirty="0" smtClean="0"/>
          </a:p>
          <a:p>
            <a:endParaRPr lang="en-US" dirty="0"/>
          </a:p>
        </p:txBody>
      </p:sp>
      <p:pic>
        <p:nvPicPr>
          <p:cNvPr id="4" name="Picture 3"/>
          <p:cNvPicPr>
            <a:picLocks noChangeAspect="1"/>
          </p:cNvPicPr>
          <p:nvPr/>
        </p:nvPicPr>
        <p:blipFill>
          <a:blip r:embed="rId3" cstate="print"/>
          <a:stretch>
            <a:fillRect/>
          </a:stretch>
        </p:blipFill>
        <p:spPr>
          <a:xfrm>
            <a:off x="0" y="511175"/>
            <a:ext cx="9144000" cy="5568950"/>
          </a:xfrm>
          <a:prstGeom prst="rect">
            <a:avLst/>
          </a:prstGeom>
        </p:spPr>
      </p:pic>
      <p:pic>
        <p:nvPicPr>
          <p:cNvPr id="5" name="Picture 4"/>
          <p:cNvPicPr>
            <a:picLocks noChangeAspect="1"/>
          </p:cNvPicPr>
          <p:nvPr/>
        </p:nvPicPr>
        <p:blipFill>
          <a:blip r:embed="rId3" cstate="print"/>
          <a:stretch>
            <a:fillRect/>
          </a:stretch>
        </p:blipFill>
        <p:spPr>
          <a:xfrm>
            <a:off x="0" y="533400"/>
            <a:ext cx="9144000" cy="5568950"/>
          </a:xfrm>
          <a:prstGeom prst="rect">
            <a:avLst/>
          </a:prstGeom>
        </p:spPr>
      </p:pic>
    </p:spTree>
    <p:extLst>
      <p:ext uri="{BB962C8B-B14F-4D97-AF65-F5344CB8AC3E}">
        <p14:creationId xmlns:p14="http://schemas.microsoft.com/office/powerpoint/2010/main" xmlns="" val="2926134306"/>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2"/>
          <p:cNvSpPr>
            <a:spLocks noChangeArrowheads="1"/>
          </p:cNvSpPr>
          <p:nvPr/>
        </p:nvSpPr>
        <p:spPr bwMode="auto">
          <a:xfrm>
            <a:off x="0" y="0"/>
            <a:ext cx="9144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pic>
        <p:nvPicPr>
          <p:cNvPr id="16385" name="Picture 1"/>
          <p:cNvPicPr>
            <a:picLocks noChangeAspect="1" noChangeArrowheads="1"/>
          </p:cNvPicPr>
          <p:nvPr/>
        </p:nvPicPr>
        <p:blipFill>
          <a:blip r:embed="rId2" cstate="print"/>
          <a:srcRect/>
          <a:stretch>
            <a:fillRect/>
          </a:stretch>
        </p:blipFill>
        <p:spPr bwMode="auto">
          <a:xfrm>
            <a:off x="1600200" y="1257300"/>
            <a:ext cx="5943600" cy="4838700"/>
          </a:xfrm>
          <a:prstGeom prst="rect">
            <a:avLst/>
          </a:prstGeom>
          <a:noFill/>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4"/>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452558" y="1676400"/>
            <a:ext cx="6238883" cy="4373563"/>
          </a:xfrm>
          <a:prstGeom prst="rect">
            <a:avLst/>
          </a:prstGeom>
          <a:ln>
            <a:noFill/>
          </a:ln>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print"/>
          <a:stretch>
            <a:fillRect/>
          </a:stretch>
        </p:blipFill>
        <p:spPr>
          <a:xfrm>
            <a:off x="-1" y="1"/>
            <a:ext cx="9201371" cy="6858000"/>
          </a:xfrm>
          <a:prstGeom prst="rect">
            <a:avLst/>
          </a:prstGeom>
        </p:spPr>
      </p:pic>
    </p:spTree>
    <p:extLst>
      <p:ext uri="{BB962C8B-B14F-4D97-AF65-F5344CB8AC3E}">
        <p14:creationId xmlns:p14="http://schemas.microsoft.com/office/powerpoint/2010/main" xmlns="" val="389442120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 Başlık"/>
          <p:cNvSpPr txBox="1">
            <a:spLocks/>
          </p:cNvSpPr>
          <p:nvPr/>
        </p:nvSpPr>
        <p:spPr>
          <a:xfrm>
            <a:off x="500063" y="709613"/>
            <a:ext cx="8229600" cy="1066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tr-TR" sz="4400" b="0" i="0" u="none" strike="noStrike" kern="1200" cap="none" spc="0" normalizeH="0" baseline="0" noProof="0" smtClean="0">
                <a:ln>
                  <a:noFill/>
                </a:ln>
                <a:solidFill>
                  <a:schemeClr val="tx1"/>
                </a:solidFill>
                <a:effectLst/>
                <a:uLnTx/>
                <a:uFillTx/>
                <a:latin typeface="+mj-lt"/>
                <a:ea typeface="+mj-ea"/>
                <a:cs typeface="+mj-cs"/>
              </a:rPr>
              <a:t>Energy Security</a:t>
            </a:r>
            <a:endParaRPr kumimoji="0" lang="en-US" sz="4400" b="0" i="0" u="none" strike="noStrike" kern="1200" cap="none" spc="0" normalizeH="0" baseline="0" noProof="0" smtClean="0">
              <a:ln>
                <a:noFill/>
              </a:ln>
              <a:solidFill>
                <a:schemeClr val="tx1"/>
              </a:solidFill>
              <a:effectLst/>
              <a:uLnTx/>
              <a:uFillTx/>
              <a:latin typeface="+mj-lt"/>
              <a:ea typeface="+mj-ea"/>
              <a:cs typeface="+mj-cs"/>
            </a:endParaRPr>
          </a:p>
        </p:txBody>
      </p:sp>
      <p:sp>
        <p:nvSpPr>
          <p:cNvPr id="5" name="2 İçerik Yer Tutucusu"/>
          <p:cNvSpPr txBox="1">
            <a:spLocks/>
          </p:cNvSpPr>
          <p:nvPr/>
        </p:nvSpPr>
        <p:spPr>
          <a:xfrm>
            <a:off x="428625" y="1709738"/>
            <a:ext cx="8258175" cy="4930775"/>
          </a:xfrm>
          <a:prstGeom prst="rect">
            <a:avLst/>
          </a:prstGeom>
        </p:spPr>
        <p:txBody>
          <a:bodyPr/>
          <a:lstStyle/>
          <a:p>
            <a:pPr marL="342900" marR="0" lvl="0" indent="-342900" algn="l" defTabSz="914400" rtl="0" eaLnBrk="1" fontAlgn="auto" latinLnBrk="0" hangingPunct="1">
              <a:lnSpc>
                <a:spcPct val="100000"/>
              </a:lnSpc>
              <a:spcBef>
                <a:spcPts val="1200"/>
              </a:spcBef>
              <a:spcAft>
                <a:spcPts val="0"/>
              </a:spcAft>
              <a:buClrTx/>
              <a:buSzTx/>
              <a:buFont typeface="Arial" pitchFamily="34" charset="0"/>
              <a:buChar char="•"/>
              <a:tabLst/>
              <a:defRPr/>
            </a:pPr>
            <a:r>
              <a:rPr kumimoji="0" lang="en-GB" sz="2000" b="0" i="0" u="none" strike="noStrike" kern="1200" cap="none" spc="0" normalizeH="0" baseline="0" noProof="0" smtClean="0">
                <a:ln>
                  <a:noFill/>
                </a:ln>
                <a:solidFill>
                  <a:schemeClr val="tx1"/>
                </a:solidFill>
                <a:effectLst/>
                <a:uLnTx/>
                <a:uFillTx/>
                <a:latin typeface="+mn-lt"/>
                <a:ea typeface="+mn-ea"/>
                <a:cs typeface="+mn-cs"/>
              </a:rPr>
              <a:t>In the complex interaction between (i) </a:t>
            </a:r>
            <a:r>
              <a:rPr kumimoji="0" lang="en-GB" sz="2000" b="0" i="0" u="none" strike="noStrike" kern="1200" cap="none" spc="0" normalizeH="0" baseline="0" noProof="0" smtClean="0">
                <a:ln>
                  <a:noFill/>
                </a:ln>
                <a:solidFill>
                  <a:schemeClr val="accent3"/>
                </a:solidFill>
                <a:effectLst/>
                <a:uLnTx/>
                <a:uFillTx/>
                <a:latin typeface="+mn-lt"/>
                <a:ea typeface="+mn-ea"/>
                <a:cs typeface="+mn-cs"/>
              </a:rPr>
              <a:t>energy producers,</a:t>
            </a:r>
            <a:r>
              <a:rPr kumimoji="0" lang="en-GB" sz="2000" b="0" i="0" u="none" strike="noStrike" kern="1200" cap="none" spc="0" normalizeH="0" baseline="0" noProof="0" smtClean="0">
                <a:ln>
                  <a:noFill/>
                </a:ln>
                <a:solidFill>
                  <a:schemeClr val="tx1"/>
                </a:solidFill>
                <a:effectLst/>
                <a:uLnTx/>
                <a:uFillTx/>
                <a:latin typeface="+mn-lt"/>
                <a:ea typeface="+mn-ea"/>
                <a:cs typeface="+mn-cs"/>
              </a:rPr>
              <a:t> (ii) </a:t>
            </a:r>
            <a:r>
              <a:rPr kumimoji="0" lang="en-GB" sz="2000" b="0" i="0" u="none" strike="noStrike" kern="1200" cap="none" spc="0" normalizeH="0" baseline="0" noProof="0" smtClean="0">
                <a:ln>
                  <a:noFill/>
                </a:ln>
                <a:solidFill>
                  <a:schemeClr val="accent3"/>
                </a:solidFill>
                <a:effectLst/>
                <a:uLnTx/>
                <a:uFillTx/>
                <a:latin typeface="+mn-lt"/>
                <a:ea typeface="+mn-ea"/>
                <a:cs typeface="+mn-cs"/>
              </a:rPr>
              <a:t>energy transit countries </a:t>
            </a:r>
            <a:r>
              <a:rPr kumimoji="0" lang="en-GB" sz="2000" b="0" i="0" u="none" strike="noStrike" kern="1200" cap="none" spc="0" normalizeH="0" baseline="0" noProof="0" smtClean="0">
                <a:ln>
                  <a:noFill/>
                </a:ln>
                <a:solidFill>
                  <a:schemeClr val="tx1"/>
                </a:solidFill>
                <a:effectLst/>
                <a:uLnTx/>
                <a:uFillTx/>
                <a:latin typeface="+mn-lt"/>
                <a:ea typeface="+mn-ea"/>
                <a:cs typeface="+mn-cs"/>
              </a:rPr>
              <a:t>and (iii) </a:t>
            </a:r>
            <a:r>
              <a:rPr kumimoji="0" lang="en-GB" sz="2000" b="0" i="0" u="none" strike="noStrike" kern="1200" cap="none" spc="0" normalizeH="0" baseline="0" noProof="0" smtClean="0">
                <a:ln>
                  <a:noFill/>
                </a:ln>
                <a:solidFill>
                  <a:schemeClr val="accent3"/>
                </a:solidFill>
                <a:effectLst/>
                <a:uLnTx/>
                <a:uFillTx/>
                <a:latin typeface="+mn-lt"/>
                <a:ea typeface="+mn-ea"/>
                <a:cs typeface="+mn-cs"/>
              </a:rPr>
              <a:t>energy consumers, </a:t>
            </a:r>
            <a:r>
              <a:rPr kumimoji="0" lang="en-GB" sz="2000" b="0" i="0" u="none" strike="noStrike" kern="1200" cap="none" spc="0" normalizeH="0" baseline="0" noProof="0" smtClean="0">
                <a:ln>
                  <a:noFill/>
                </a:ln>
                <a:solidFill>
                  <a:schemeClr val="tx1"/>
                </a:solidFill>
                <a:effectLst/>
                <a:uLnTx/>
                <a:uFillTx/>
                <a:latin typeface="+mn-lt"/>
                <a:ea typeface="+mn-ea"/>
                <a:cs typeface="+mn-cs"/>
              </a:rPr>
              <a:t>the Gulf region and the Middle East, as well as Eurasia and the Caspian Basin emerge as extremely critical areas for global energy security</a:t>
            </a:r>
            <a:endParaRPr kumimoji="0" lang="tr-TR" sz="2000" b="0" i="0"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1200"/>
              </a:spcBef>
              <a:spcAft>
                <a:spcPts val="0"/>
              </a:spcAft>
              <a:buClrTx/>
              <a:buSzTx/>
              <a:buFont typeface="Wingdings" pitchFamily="2" charset="2"/>
              <a:buChar char="Ø"/>
              <a:tabLst/>
              <a:defRPr/>
            </a:pPr>
            <a:r>
              <a:rPr kumimoji="0" lang="en-GB" sz="2000" b="0" i="1" u="none" strike="noStrike" kern="1200" cap="none" spc="0" normalizeH="0" baseline="0" noProof="0" smtClean="0">
                <a:ln>
                  <a:noFill/>
                </a:ln>
                <a:solidFill>
                  <a:schemeClr val="tx1"/>
                </a:solidFill>
                <a:effectLst/>
                <a:uLnTx/>
                <a:uFillTx/>
                <a:latin typeface="+mn-lt"/>
                <a:ea typeface="+mn-ea"/>
                <a:cs typeface="+mn-cs"/>
              </a:rPr>
              <a:t>The Gulf  region will maintain its position at the heart of energy politics</a:t>
            </a:r>
            <a:endParaRPr kumimoji="0" lang="tr-TR" sz="2000" b="0" i="1" u="none" strike="noStrike" kern="1200" cap="none" spc="0" normalizeH="0" baseline="0" noProof="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ts val="1200"/>
              </a:spcBef>
              <a:spcAft>
                <a:spcPts val="0"/>
              </a:spcAft>
              <a:buClrTx/>
              <a:buSzTx/>
              <a:buFont typeface="Wingdings" pitchFamily="2" charset="2"/>
              <a:buChar char="Ø"/>
              <a:tabLst/>
              <a:defRPr/>
            </a:pPr>
            <a:r>
              <a:rPr kumimoji="0" lang="en-US" sz="2000" b="0" i="1" u="none" strike="noStrike" kern="1200" cap="none" spc="0" normalizeH="0" baseline="0" noProof="0" smtClean="0">
                <a:ln>
                  <a:noFill/>
                </a:ln>
                <a:solidFill>
                  <a:schemeClr val="tx1"/>
                </a:solidFill>
                <a:effectLst/>
                <a:uLnTx/>
                <a:uFillTx/>
                <a:latin typeface="+mn-lt"/>
                <a:ea typeface="+mn-ea"/>
                <a:cs typeface="+mn-cs"/>
              </a:rPr>
              <a:t>Caspian </a:t>
            </a:r>
            <a:r>
              <a:rPr kumimoji="0" lang="tr-TR" sz="2000" b="0" i="1" u="none" strike="noStrike" kern="1200" cap="none" spc="0" normalizeH="0" baseline="0" noProof="0" smtClean="0">
                <a:ln>
                  <a:noFill/>
                </a:ln>
                <a:solidFill>
                  <a:schemeClr val="tx1"/>
                </a:solidFill>
                <a:effectLst/>
                <a:uLnTx/>
                <a:uFillTx/>
                <a:latin typeface="+mn-lt"/>
                <a:ea typeface="+mn-ea"/>
                <a:cs typeface="+mn-cs"/>
              </a:rPr>
              <a:t>energy </a:t>
            </a:r>
            <a:r>
              <a:rPr kumimoji="0" lang="en-US" sz="2000" b="0" i="1" u="none" strike="noStrike" kern="1200" cap="none" spc="0" normalizeH="0" baseline="0" noProof="0" smtClean="0">
                <a:ln>
                  <a:noFill/>
                </a:ln>
                <a:solidFill>
                  <a:schemeClr val="tx1"/>
                </a:solidFill>
                <a:effectLst/>
                <a:uLnTx/>
                <a:uFillTx/>
                <a:latin typeface="+mn-lt"/>
                <a:ea typeface="+mn-ea"/>
                <a:cs typeface="+mn-cs"/>
              </a:rPr>
              <a:t>reserves are also </a:t>
            </a:r>
            <a:r>
              <a:rPr kumimoji="0" lang="tr-TR" sz="2000" b="0" i="1" u="none" strike="noStrike" kern="1200" cap="none" spc="0" normalizeH="0" baseline="0" noProof="0" smtClean="0">
                <a:ln>
                  <a:noFill/>
                </a:ln>
                <a:solidFill>
                  <a:schemeClr val="tx1"/>
                </a:solidFill>
                <a:effectLst/>
                <a:uLnTx/>
                <a:uFillTx/>
                <a:latin typeface="+mn-lt"/>
                <a:ea typeface="+mn-ea"/>
                <a:cs typeface="+mn-cs"/>
              </a:rPr>
              <a:t>significant</a:t>
            </a:r>
            <a:r>
              <a:rPr kumimoji="0" lang="en-US" sz="2000" b="0" i="1" u="none" strike="noStrike" kern="1200" cap="none" spc="0" normalizeH="0" baseline="0" noProof="0" smtClean="0">
                <a:ln>
                  <a:noFill/>
                </a:ln>
                <a:solidFill>
                  <a:schemeClr val="tx1"/>
                </a:solidFill>
                <a:effectLst/>
                <a:uLnTx/>
                <a:uFillTx/>
                <a:latin typeface="+mn-lt"/>
                <a:ea typeface="+mn-ea"/>
                <a:cs typeface="+mn-cs"/>
              </a:rPr>
              <a:t> for responding to the increasing oil and gas demand</a:t>
            </a:r>
            <a:endParaRPr kumimoji="0" lang="en-US" sz="2000" b="0" i="1" u="none" strike="noStrike" kern="1200" cap="none" spc="0" normalizeH="0" baseline="0" noProof="0" dirty="0">
              <a:ln>
                <a:noFill/>
              </a:ln>
              <a:solidFill>
                <a:schemeClr val="tx1"/>
              </a:solidFill>
              <a:effectLst/>
              <a:uLnTx/>
              <a:uFillTx/>
              <a:latin typeface="+mn-lt"/>
              <a:ea typeface="+mn-ea"/>
              <a:cs typeface="+mn-cs"/>
            </a:endParaRPr>
          </a:p>
        </p:txBody>
      </p:sp>
      <p:pic>
        <p:nvPicPr>
          <p:cNvPr id="6" name="Picture 2" descr="G:\Kerem yedekler\Belgelerim\homeworks\2008 Sonbahar\Intl 204\Rusya sunum resimler\iraq%20oil.jpg"/>
          <p:cNvPicPr>
            <a:picLocks noChangeAspect="1" noChangeArrowheads="1"/>
          </p:cNvPicPr>
          <p:nvPr/>
        </p:nvPicPr>
        <p:blipFill>
          <a:blip r:embed="rId2" cstate="print">
            <a:extLst>
              <a:ext uri="{28A0092B-C50C-407E-A947-70E740481C1C}">
                <a14:useLocalDpi xmlns:a14="http://schemas.microsoft.com/office/drawing/2010/main" xmlns="" val="0"/>
              </a:ext>
            </a:extLst>
          </a:blip>
          <a:srcRect/>
          <a:stretch>
            <a:fillRect/>
          </a:stretch>
        </p:blipFill>
        <p:spPr bwMode="auto">
          <a:xfrm>
            <a:off x="857250" y="4567238"/>
            <a:ext cx="3500438" cy="2214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pic>
        <p:nvPicPr>
          <p:cNvPr id="7" name="Picture 7"/>
          <p:cNvPicPr>
            <a:picLocks noChangeAspect="1" noChangeArrowheads="1"/>
          </p:cNvPicPr>
          <p:nvPr/>
        </p:nvPicPr>
        <p:blipFill>
          <a:blip r:embed="rId3" cstate="print">
            <a:extLst>
              <a:ext uri="{28A0092B-C50C-407E-A947-70E740481C1C}">
                <a14:useLocalDpi xmlns:a14="http://schemas.microsoft.com/office/drawing/2010/main" xmlns="" val="0"/>
              </a:ext>
            </a:extLst>
          </a:blip>
          <a:srcRect/>
          <a:stretch>
            <a:fillRect/>
          </a:stretch>
        </p:blipFill>
        <p:spPr bwMode="auto">
          <a:xfrm>
            <a:off x="4786313" y="4567238"/>
            <a:ext cx="3429000" cy="221456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8" name="Slide Number Placeholder 5"/>
          <p:cNvSpPr>
            <a:spLocks noGrp="1"/>
          </p:cNvSpPr>
          <p:nvPr>
            <p:ph type="sldNum" sz="quarter" idx="12"/>
          </p:nvPr>
        </p:nvSpPr>
        <p:spPr>
          <a:xfrm>
            <a:off x="8174038" y="68263"/>
            <a:ext cx="762000" cy="366712"/>
          </a:xfrm>
        </p:spPr>
        <p:txBody>
          <a:bodyPr/>
          <a:lstStyle/>
          <a:p>
            <a:pPr>
              <a:defRPr/>
            </a:pPr>
            <a:fld id="{8B30B7E6-884A-403B-9559-DE18D5B3AF9C}" type="slidenum">
              <a:rPr lang="en-US" smtClean="0"/>
              <a:pPr>
                <a:defRPr/>
              </a:pPr>
              <a:t>7</a:t>
            </a:fld>
            <a:endParaRPr lang="en-US"/>
          </a:p>
        </p:txBody>
      </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txBox="1">
            <a:spLocks/>
          </p:cNvSpPr>
          <p:nvPr/>
        </p:nvSpPr>
        <p:spPr>
          <a:xfrm>
            <a:off x="500063" y="714375"/>
            <a:ext cx="8153400" cy="1143000"/>
          </a:xfrm>
          <a:prstGeom prst="rect">
            <a:avLst/>
          </a:prstGeom>
        </p:spPr>
        <p:txBody>
          <a:bodyPr vert="horz" lIns="91440" tIns="45720" rIns="91440" bIns="45720" rtlCol="0" anchor="ctr">
            <a:noAutofit/>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1" i="0" u="none" strike="noStrike" kern="1200" cap="none" spc="0" normalizeH="0" baseline="0" noProof="0" smtClean="0">
                <a:ln>
                  <a:noFill/>
                </a:ln>
                <a:solidFill>
                  <a:schemeClr val="tx2">
                    <a:satMod val="130000"/>
                  </a:schemeClr>
                </a:solidFill>
                <a:effectLst/>
                <a:uLnTx/>
                <a:uFillTx/>
                <a:latin typeface="+mj-lt"/>
                <a:ea typeface="+mj-ea"/>
                <a:cs typeface="+mj-cs"/>
              </a:rPr>
              <a:t>Future Production and Consumption</a:t>
            </a:r>
            <a:endParaRPr kumimoji="0" lang="en-US" sz="4400" b="1" i="0" u="none" strike="noStrike" kern="1200" cap="none" spc="0" normalizeH="0" baseline="0" noProof="0" dirty="0">
              <a:ln>
                <a:noFill/>
              </a:ln>
              <a:solidFill>
                <a:schemeClr val="tx2">
                  <a:satMod val="130000"/>
                </a:schemeClr>
              </a:solidFill>
              <a:effectLst/>
              <a:uLnTx/>
              <a:uFillTx/>
              <a:latin typeface="+mj-lt"/>
              <a:ea typeface="+mj-ea"/>
              <a:cs typeface="+mj-cs"/>
            </a:endParaRPr>
          </a:p>
        </p:txBody>
      </p:sp>
      <p:sp>
        <p:nvSpPr>
          <p:cNvPr id="3" name="Content Placeholder 2"/>
          <p:cNvSpPr txBox="1">
            <a:spLocks/>
          </p:cNvSpPr>
          <p:nvPr/>
        </p:nvSpPr>
        <p:spPr>
          <a:xfrm>
            <a:off x="323528" y="2405063"/>
            <a:ext cx="8358187" cy="4071937"/>
          </a:xfrm>
          <a:prstGeom prst="rect">
            <a:avLst/>
          </a:prstGeom>
        </p:spPr>
        <p:txBody>
          <a:bodyPr vert="horz" lIns="91440" tIns="45720" rIns="91440" bIns="45720" rtlCol="0">
            <a:normAutofit/>
          </a:bodyPr>
          <a:lstStyle/>
          <a:p>
            <a:pPr marL="342900" marR="0" lvl="0" indent="-282575" algn="l" defTabSz="914400" rtl="0" eaLnBrk="1" fontAlgn="auto" latinLnBrk="0" hangingPunct="1">
              <a:lnSpc>
                <a:spcPct val="100000"/>
              </a:lnSpc>
              <a:spcBef>
                <a:spcPct val="20000"/>
              </a:spcBef>
              <a:spcAft>
                <a:spcPts val="0"/>
              </a:spcAft>
              <a:buClrTx/>
              <a:buSzTx/>
              <a:buFont typeface="Wingdings 2" pitchFamily="18" charset="2"/>
              <a:buChar char=""/>
              <a:tabLst/>
              <a:defRPr/>
            </a:pPr>
            <a:r>
              <a:rPr kumimoji="0" lang="en-US" sz="3200" b="0" i="0" u="none" strike="noStrike" kern="1200" cap="none" spc="0" normalizeH="0" baseline="0" noProof="0" smtClean="0">
                <a:ln>
                  <a:noFill/>
                </a:ln>
                <a:solidFill>
                  <a:schemeClr val="tx1"/>
                </a:solidFill>
                <a:effectLst/>
                <a:uLnTx/>
                <a:uFillTx/>
                <a:latin typeface="+mn-lt"/>
                <a:ea typeface="+mn-ea"/>
                <a:cs typeface="+mn-cs"/>
              </a:rPr>
              <a:t>While the Middle East, North Africa and the Caspian regions offer the most </a:t>
            </a:r>
            <a:r>
              <a:rPr kumimoji="0" lang="tr-TR" sz="3200" b="0" i="0" u="none" strike="noStrike" kern="1200" cap="none" spc="0" normalizeH="0" baseline="0" noProof="0" smtClean="0">
                <a:ln>
                  <a:noFill/>
                </a:ln>
                <a:solidFill>
                  <a:schemeClr val="tx1"/>
                </a:solidFill>
                <a:effectLst/>
                <a:uLnTx/>
                <a:uFillTx/>
                <a:latin typeface="+mn-lt"/>
                <a:ea typeface="+mn-ea"/>
                <a:cs typeface="+mn-cs"/>
              </a:rPr>
              <a:t>(physically) </a:t>
            </a:r>
            <a:r>
              <a:rPr kumimoji="0" lang="en-US" sz="3200" b="0" i="0" u="none" strike="noStrike" kern="1200" cap="none" spc="0" normalizeH="0" baseline="0" noProof="0" smtClean="0">
                <a:ln>
                  <a:noFill/>
                </a:ln>
                <a:solidFill>
                  <a:schemeClr val="tx1"/>
                </a:solidFill>
                <a:effectLst/>
                <a:uLnTx/>
                <a:uFillTx/>
                <a:latin typeface="+mn-lt"/>
                <a:ea typeface="+mn-ea"/>
                <a:cs typeface="+mn-cs"/>
              </a:rPr>
              <a:t>reliable and rich resources for the coming decades; developing Asia, the U.S. and EU will continue to be the biggest energy</a:t>
            </a:r>
            <a:r>
              <a:rPr kumimoji="0" lang="tr-TR" sz="3200" b="0" i="0" u="none" strike="noStrike" kern="1200" cap="none" spc="0" normalizeH="0" baseline="0" noProof="0" smtClean="0">
                <a:ln>
                  <a:noFill/>
                </a:ln>
                <a:solidFill>
                  <a:schemeClr val="tx1"/>
                </a:solidFill>
                <a:effectLst/>
                <a:uLnTx/>
                <a:uFillTx/>
                <a:latin typeface="+mn-lt"/>
                <a:ea typeface="+mn-ea"/>
                <a:cs typeface="+mn-cs"/>
              </a:rPr>
              <a:t>-</a:t>
            </a:r>
            <a:r>
              <a:rPr kumimoji="0" lang="en-US" sz="3200" b="0" i="0" u="none" strike="noStrike" kern="1200" cap="none" spc="0" normalizeH="0" baseline="0" noProof="0" smtClean="0">
                <a:ln>
                  <a:noFill/>
                </a:ln>
                <a:solidFill>
                  <a:schemeClr val="tx1"/>
                </a:solidFill>
                <a:effectLst/>
                <a:uLnTx/>
                <a:uFillTx/>
                <a:latin typeface="+mn-lt"/>
                <a:ea typeface="+mn-ea"/>
                <a:cs typeface="+mn-cs"/>
              </a:rPr>
              <a:t>thirsty markets with increasing dependency on energy imports from these regions. </a:t>
            </a:r>
          </a:p>
          <a:p>
            <a:pPr marL="342900" marR="0" lvl="0" indent="-282575" algn="l" defTabSz="914400" rtl="0" eaLnBrk="1" fontAlgn="auto" latinLnBrk="0" hangingPunct="1">
              <a:lnSpc>
                <a:spcPct val="100000"/>
              </a:lnSpc>
              <a:spcBef>
                <a:spcPct val="20000"/>
              </a:spcBef>
              <a:spcAft>
                <a:spcPts val="0"/>
              </a:spcAft>
              <a:buClrTx/>
              <a:buSzTx/>
              <a:buFont typeface="Wingdings" pitchFamily="2" charset="2"/>
              <a:buNone/>
              <a:tabLst/>
              <a:defRPr/>
            </a:pPr>
            <a:endParaRPr kumimoji="0" lang="en-US" sz="3200" b="0" i="0" u="none" strike="noStrike" kern="1200" cap="none" spc="0" normalizeH="0" baseline="0" noProof="0" smtClean="0">
              <a:ln>
                <a:noFill/>
              </a:ln>
              <a:solidFill>
                <a:schemeClr val="tx1"/>
              </a:solidFill>
              <a:effectLst/>
              <a:uLnTx/>
              <a:uFillTx/>
              <a:latin typeface="+mn-lt"/>
              <a:ea typeface="+mn-ea"/>
              <a:cs typeface="+mn-cs"/>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txBox="1">
            <a:spLocks/>
          </p:cNvSpPr>
          <p:nvPr/>
        </p:nvSpPr>
        <p:spPr>
          <a:xfrm>
            <a:off x="428625" y="769937"/>
            <a:ext cx="8229600" cy="1066800"/>
          </a:xfrm>
          <a:prstGeom prst="rect">
            <a:avLst/>
          </a:prstGeom>
        </p:spPr>
        <p:txBody>
          <a:bodyPr/>
          <a:lstStyle/>
          <a:p>
            <a:pPr marL="0" marR="0" lvl="0" indent="0" algn="ctr" defTabSz="914400" rtl="0" eaLnBrk="1" fontAlgn="auto" latinLnBrk="0" hangingPunct="1">
              <a:lnSpc>
                <a:spcPct val="100000"/>
              </a:lnSpc>
              <a:spcBef>
                <a:spcPct val="0"/>
              </a:spcBef>
              <a:spcAft>
                <a:spcPts val="0"/>
              </a:spcAft>
              <a:buClrTx/>
              <a:buSzTx/>
              <a:buFontTx/>
              <a:buNone/>
              <a:tabLst/>
              <a:defRPr/>
            </a:pPr>
            <a:r>
              <a:rPr kumimoji="0" lang="en-US" sz="4400" b="0" i="0" u="none" strike="noStrike" kern="1200" cap="none" spc="0" normalizeH="0" baseline="0" noProof="0" smtClean="0">
                <a:ln>
                  <a:noFill/>
                </a:ln>
                <a:solidFill>
                  <a:schemeClr val="tx1"/>
                </a:solidFill>
                <a:effectLst/>
                <a:uLnTx/>
                <a:uFillTx/>
                <a:latin typeface="+mj-lt"/>
                <a:ea typeface="+mj-ea"/>
                <a:cs typeface="+mj-cs"/>
              </a:rPr>
              <a:t>EU Interest In Turkish Corridor</a:t>
            </a:r>
          </a:p>
        </p:txBody>
      </p:sp>
      <p:sp>
        <p:nvSpPr>
          <p:cNvPr id="3" name="7 İçerik Yer Tutucusu"/>
          <p:cNvSpPr txBox="1">
            <a:spLocks/>
          </p:cNvSpPr>
          <p:nvPr/>
        </p:nvSpPr>
        <p:spPr>
          <a:xfrm>
            <a:off x="428625" y="1770062"/>
            <a:ext cx="8501063" cy="4859338"/>
          </a:xfrm>
          <a:prstGeom prst="rect">
            <a:avLst/>
          </a:prstGeom>
        </p:spPr>
        <p:txBody>
          <a:bodyPr/>
          <a:lstStyle/>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400" b="0" i="0" u="none" strike="noStrike" kern="1200" cap="none" spc="0" normalizeH="0" baseline="0" noProof="0" dirty="0" smtClean="0">
                <a:ln>
                  <a:noFill/>
                </a:ln>
                <a:solidFill>
                  <a:schemeClr val="tx1"/>
                </a:solidFill>
                <a:effectLst/>
                <a:uLnTx/>
                <a:uFillTx/>
                <a:latin typeface="+mn-lt"/>
                <a:ea typeface="+mn-ea"/>
                <a:cs typeface="+mn-cs"/>
              </a:rPr>
              <a:t>Turkish </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terri</a:t>
            </a:r>
            <a:r>
              <a:rPr kumimoji="0" lang="tr-TR" sz="2400" b="0" i="0" u="none" strike="noStrike" kern="1200" cap="none" spc="0" normalizeH="0" baseline="0" noProof="0" dirty="0" smtClean="0">
                <a:ln>
                  <a:noFill/>
                </a:ln>
                <a:solidFill>
                  <a:schemeClr val="tx1"/>
                </a:solidFill>
                <a:effectLst/>
                <a:uLnTx/>
                <a:uFillTx/>
                <a:latin typeface="+mn-lt"/>
                <a:ea typeface="+mn-ea"/>
                <a:cs typeface="+mn-cs"/>
              </a:rPr>
              <a:t>t</a:t>
            </a:r>
            <a:r>
              <a:rPr kumimoji="0" lang="en-US" sz="2400" b="0" i="0" u="none" strike="noStrike" kern="1200" cap="none" spc="0" normalizeH="0" baseline="0" noProof="0" dirty="0" err="1" smtClean="0">
                <a:ln>
                  <a:noFill/>
                </a:ln>
                <a:solidFill>
                  <a:schemeClr val="tx1"/>
                </a:solidFill>
                <a:effectLst/>
                <a:uLnTx/>
                <a:uFillTx/>
                <a:latin typeface="+mn-lt"/>
                <a:ea typeface="+mn-ea"/>
                <a:cs typeface="+mn-cs"/>
              </a:rPr>
              <a:t>ory</a:t>
            </a:r>
            <a:r>
              <a:rPr kumimoji="0" lang="en-US" sz="2400" b="0" i="0" u="none" strike="noStrike" kern="1200" cap="none" spc="0" normalizeH="0" baseline="0" noProof="0" dirty="0" smtClean="0">
                <a:ln>
                  <a:noFill/>
                </a:ln>
                <a:solidFill>
                  <a:schemeClr val="tx1"/>
                </a:solidFill>
                <a:effectLst/>
                <a:uLnTx/>
                <a:uFillTx/>
                <a:latin typeface="+mn-lt"/>
                <a:ea typeface="+mn-ea"/>
                <a:cs typeface="+mn-cs"/>
              </a:rPr>
              <a:t>          e effective way to transport energy from west to east</a:t>
            </a: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endParaRPr kumimoji="0" lang="tr-TR" sz="2000" b="0" i="0" u="none" strike="noStrike" kern="1200" cap="none" spc="0" normalizeH="0" baseline="0" noProof="0" dirty="0" smtClean="0">
              <a:ln>
                <a:noFill/>
              </a:ln>
              <a:solidFill>
                <a:schemeClr val="tx1"/>
              </a:solidFill>
              <a:effectLst/>
              <a:uLnTx/>
              <a:uFillTx/>
              <a:latin typeface="+mn-lt"/>
              <a:ea typeface="+mn-ea"/>
              <a:cs typeface="+mn-cs"/>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2000" b="0" i="0" u="none" strike="noStrike" kern="1200" cap="none" spc="0" normalizeH="0" baseline="0" noProof="0" dirty="0" smtClean="0">
                <a:ln>
                  <a:noFill/>
                </a:ln>
                <a:solidFill>
                  <a:schemeClr val="tx1"/>
                </a:solidFill>
                <a:effectLst/>
                <a:uLnTx/>
                <a:uFillTx/>
                <a:latin typeface="+mn-lt"/>
                <a:ea typeface="+mn-ea"/>
                <a:cs typeface="+mn-cs"/>
              </a:rPr>
              <a:t>Important point </a:t>
            </a:r>
            <a:r>
              <a:rPr kumimoji="0" lang="en-US" sz="20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 Turkey needs more outside capital for infrastructure</a:t>
            </a: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à"/>
              <a:tabLst/>
              <a:defRPr/>
            </a:pPr>
            <a:endParaRPr kumimoji="0" lang="tr-TR" sz="20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342900" marR="0" lvl="0" indent="-342900" algn="l" defTabSz="914400" rtl="0" eaLnBrk="1" fontAlgn="auto" latinLnBrk="0" hangingPunct="1">
              <a:lnSpc>
                <a:spcPct val="100000"/>
              </a:lnSpc>
              <a:spcBef>
                <a:spcPct val="20000"/>
              </a:spcBef>
              <a:spcAft>
                <a:spcPts val="0"/>
              </a:spcAft>
              <a:buClrTx/>
              <a:buSzTx/>
              <a:buFont typeface="Wingdings" pitchFamily="2" charset="2"/>
              <a:buChar char="à"/>
              <a:tabLst/>
              <a:defRPr/>
            </a:pPr>
            <a:r>
              <a:rPr kumimoji="0" lang="en-US" sz="18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European Bank for Reconstruction and Development agreed to support </a:t>
            </a:r>
            <a:r>
              <a:rPr kumimoji="0" lang="en-US" sz="1800" b="0" i="0" u="none" strike="noStrike" kern="1200" cap="none" spc="0" normalizeH="0" baseline="0" noProof="0" dirty="0" err="1" smtClean="0">
                <a:ln>
                  <a:noFill/>
                </a:ln>
                <a:solidFill>
                  <a:schemeClr val="tx1"/>
                </a:solidFill>
                <a:effectLst/>
                <a:uLnTx/>
                <a:uFillTx/>
                <a:latin typeface="+mn-lt"/>
                <a:ea typeface="+mn-ea"/>
                <a:cs typeface="+mn-cs"/>
                <a:sym typeface="Wingdings" pitchFamily="2" charset="2"/>
              </a:rPr>
              <a:t>Nabuco</a:t>
            </a:r>
            <a:r>
              <a:rPr kumimoji="0" lang="en-US" sz="1800" b="0" i="0"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 pipeline by funding %70 of the cost</a:t>
            </a:r>
          </a:p>
          <a:p>
            <a:pPr marL="342900" marR="0" lvl="0" indent="-342900" algn="l" defTabSz="914400" rtl="0" eaLnBrk="1" fontAlgn="auto" latinLnBrk="0" hangingPunct="1">
              <a:lnSpc>
                <a:spcPct val="100000"/>
              </a:lnSpc>
              <a:spcBef>
                <a:spcPct val="20000"/>
              </a:spcBef>
              <a:spcAft>
                <a:spcPts val="0"/>
              </a:spcAft>
              <a:buClrTx/>
              <a:buSzTx/>
              <a:buFont typeface="Georgia" pitchFamily="18" charset="0"/>
              <a:buNone/>
              <a:tabLst/>
              <a:defRPr/>
            </a:pPr>
            <a:endParaRPr kumimoji="0" lang="tr-TR" sz="1800" b="0" i="1" u="none" strike="noStrike" kern="1200" cap="none" spc="0" normalizeH="0" baseline="0" noProof="0" dirty="0" smtClean="0">
              <a:ln>
                <a:noFill/>
              </a:ln>
              <a:solidFill>
                <a:schemeClr val="tx1"/>
              </a:solidFill>
              <a:effectLst/>
              <a:uLnTx/>
              <a:uFillTx/>
              <a:latin typeface="+mn-lt"/>
              <a:ea typeface="+mn-ea"/>
              <a:cs typeface="+mn-cs"/>
              <a:sym typeface="Wingdings" pitchFamily="2" charset="2"/>
            </a:endParaRPr>
          </a:p>
          <a:p>
            <a:pPr marL="342900" marR="0" lvl="0" indent="-342900" algn="l" defTabSz="914400" rtl="0" eaLnBrk="1" fontAlgn="auto" latinLnBrk="0" hangingPunct="1">
              <a:lnSpc>
                <a:spcPct val="100000"/>
              </a:lnSpc>
              <a:spcBef>
                <a:spcPct val="20000"/>
              </a:spcBef>
              <a:spcAft>
                <a:spcPts val="0"/>
              </a:spcAft>
              <a:buClrTx/>
              <a:buSzTx/>
              <a:buFont typeface="Arial" pitchFamily="34" charset="0"/>
              <a:buChar char="•"/>
              <a:tabLst/>
              <a:defRPr/>
            </a:pPr>
            <a:r>
              <a:rPr kumimoji="0" lang="en-US" sz="1800" b="0" i="0" u="sng" strike="noStrike" kern="1200" cap="none" spc="0" normalizeH="0" baseline="0" noProof="0" dirty="0" smtClean="0">
                <a:ln>
                  <a:noFill/>
                </a:ln>
                <a:solidFill>
                  <a:schemeClr val="tx1"/>
                </a:solidFill>
                <a:effectLst/>
                <a:uLnTx/>
                <a:uFillTx/>
                <a:latin typeface="+mn-lt"/>
                <a:ea typeface="+mn-ea"/>
                <a:cs typeface="+mn-cs"/>
                <a:sym typeface="Wingdings" pitchFamily="2" charset="2"/>
              </a:rPr>
              <a:t>Article of Carl </a:t>
            </a:r>
            <a:r>
              <a:rPr kumimoji="0" lang="en-US" sz="1800" b="0" i="0" u="sng" strike="noStrike" kern="1200" cap="none" spc="0" normalizeH="0" baseline="0" noProof="0" dirty="0" err="1" smtClean="0">
                <a:ln>
                  <a:noFill/>
                </a:ln>
                <a:solidFill>
                  <a:schemeClr val="tx1"/>
                </a:solidFill>
                <a:effectLst/>
                <a:uLnTx/>
                <a:uFillTx/>
                <a:latin typeface="+mn-lt"/>
                <a:ea typeface="+mn-ea"/>
                <a:cs typeface="+mn-cs"/>
                <a:sym typeface="Wingdings" pitchFamily="2" charset="2"/>
              </a:rPr>
              <a:t>Bildt</a:t>
            </a:r>
            <a:r>
              <a:rPr kumimoji="0" lang="en-US" sz="1800" b="0" i="0" u="sng" strike="noStrike" kern="1200" cap="none" spc="0" normalizeH="0" baseline="0" noProof="0" dirty="0" smtClean="0">
                <a:ln>
                  <a:noFill/>
                </a:ln>
                <a:solidFill>
                  <a:schemeClr val="tx1"/>
                </a:solidFill>
                <a:effectLst/>
                <a:uLnTx/>
                <a:uFillTx/>
                <a:latin typeface="+mn-lt"/>
                <a:ea typeface="+mn-ea"/>
                <a:cs typeface="+mn-cs"/>
                <a:sym typeface="Wingdings" pitchFamily="2" charset="2"/>
              </a:rPr>
              <a:t> and Massimo D’</a:t>
            </a:r>
            <a:r>
              <a:rPr kumimoji="0" lang="en-US" sz="1800" b="0" i="0" u="sng" strike="noStrike" kern="1200" cap="none" spc="0" normalizeH="0" baseline="0" noProof="0" dirty="0" err="1" smtClean="0">
                <a:ln>
                  <a:noFill/>
                </a:ln>
                <a:solidFill>
                  <a:schemeClr val="tx1"/>
                </a:solidFill>
                <a:effectLst/>
                <a:uLnTx/>
                <a:uFillTx/>
                <a:latin typeface="+mn-lt"/>
                <a:ea typeface="+mn-ea"/>
                <a:cs typeface="+mn-cs"/>
                <a:sym typeface="Wingdings" pitchFamily="2" charset="2"/>
              </a:rPr>
              <a:t>alema</a:t>
            </a:r>
            <a:r>
              <a:rPr kumimoji="0" lang="en-US" sz="1800" b="0" i="0" u="sng" strike="noStrike" kern="1200" cap="none" spc="0" normalizeH="0" baseline="0" noProof="0" dirty="0" smtClean="0">
                <a:ln>
                  <a:noFill/>
                </a:ln>
                <a:solidFill>
                  <a:schemeClr val="tx1"/>
                </a:solidFill>
                <a:effectLst/>
                <a:uLnTx/>
                <a:uFillTx/>
                <a:latin typeface="+mn-lt"/>
                <a:ea typeface="+mn-ea"/>
                <a:cs typeface="+mn-cs"/>
                <a:sym typeface="Wingdings" pitchFamily="2" charset="2"/>
              </a:rPr>
              <a:t>:‘</a:t>
            </a:r>
            <a:r>
              <a:rPr kumimoji="0" lang="en-US" sz="1800" b="0" i="1" u="none" strike="noStrike" kern="1200" cap="none" spc="0" normalizeH="0" baseline="0" noProof="0" dirty="0" smtClean="0">
                <a:ln>
                  <a:noFill/>
                </a:ln>
                <a:solidFill>
                  <a:schemeClr val="tx1"/>
                </a:solidFill>
                <a:effectLst/>
                <a:uLnTx/>
                <a:uFillTx/>
                <a:latin typeface="+mn-lt"/>
                <a:ea typeface="+mn-ea"/>
                <a:cs typeface="+mn-cs"/>
                <a:sym typeface="Wingdings" pitchFamily="2" charset="2"/>
              </a:rPr>
              <a:t>’Turkey is a key actor in the realm of energy security. Given the uncertain state of energy markets, and the stakes involved, it is our shared interest to incorporate  Turkey in a functioning integrated system’’</a:t>
            </a:r>
            <a:endParaRPr kumimoji="0" lang="en-US" sz="2000" b="0" i="1" u="none" strike="noStrike" kern="1200" cap="none" spc="0" normalizeH="0" baseline="0" noProof="0" dirty="0" smtClean="0">
              <a:ln>
                <a:noFill/>
              </a:ln>
              <a:solidFill>
                <a:schemeClr val="tx1"/>
              </a:solidFill>
              <a:effectLst/>
              <a:uLnTx/>
              <a:uFillTx/>
              <a:latin typeface="+mn-lt"/>
              <a:ea typeface="+mn-ea"/>
              <a:cs typeface="+mn-cs"/>
            </a:endParaRPr>
          </a:p>
        </p:txBody>
      </p:sp>
      <p:sp>
        <p:nvSpPr>
          <p:cNvPr id="4" name="8 Sağ Ok"/>
          <p:cNvSpPr/>
          <p:nvPr/>
        </p:nvSpPr>
        <p:spPr>
          <a:xfrm>
            <a:off x="3214688" y="1912937"/>
            <a:ext cx="500062" cy="214313"/>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cxnSp>
        <p:nvCxnSpPr>
          <p:cNvPr id="5" name="9 Düz Bağlayıcı"/>
          <p:cNvCxnSpPr/>
          <p:nvPr/>
        </p:nvCxnSpPr>
        <p:spPr>
          <a:xfrm>
            <a:off x="3071813" y="3268662"/>
            <a:ext cx="2071687" cy="1588"/>
          </a:xfrm>
          <a:prstGeom prst="line">
            <a:avLst/>
          </a:prstGeom>
          <a:ln w="28575"/>
        </p:spPr>
        <p:style>
          <a:lnRef idx="1">
            <a:schemeClr val="accent1"/>
          </a:lnRef>
          <a:fillRef idx="0">
            <a:schemeClr val="accent1"/>
          </a:fillRef>
          <a:effectRef idx="0">
            <a:schemeClr val="accent1"/>
          </a:effectRef>
          <a:fontRef idx="minor">
            <a:schemeClr val="tx1"/>
          </a:fontRef>
        </p:style>
      </p:cxnSp>
      <p:sp>
        <p:nvSpPr>
          <p:cNvPr id="6" name="10 Aşağı Ok"/>
          <p:cNvSpPr/>
          <p:nvPr/>
        </p:nvSpPr>
        <p:spPr>
          <a:xfrm>
            <a:off x="3929063" y="3270250"/>
            <a:ext cx="428625" cy="357187"/>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3940</TotalTime>
  <Words>2281</Words>
  <Application>Microsoft Office PowerPoint</Application>
  <PresentationFormat>On-screen Show (4:3)</PresentationFormat>
  <Paragraphs>252</Paragraphs>
  <Slides>48</Slides>
  <Notes>5</Notes>
  <HiddenSlides>0</HiddenSlides>
  <MMClips>0</MMClips>
  <ScaleCrop>false</ScaleCrop>
  <HeadingPairs>
    <vt:vector size="6" baseType="variant">
      <vt:variant>
        <vt:lpstr>Theme</vt:lpstr>
      </vt:variant>
      <vt:variant>
        <vt:i4>1</vt:i4>
      </vt:variant>
      <vt:variant>
        <vt:lpstr>Links</vt:lpstr>
      </vt:variant>
      <vt:variant>
        <vt:i4>3</vt:i4>
      </vt:variant>
      <vt:variant>
        <vt:lpstr>Slide Titles</vt:lpstr>
      </vt:variant>
      <vt:variant>
        <vt:i4>48</vt:i4>
      </vt:variant>
    </vt:vector>
  </HeadingPairs>
  <TitlesOfParts>
    <vt:vector size="52" baseType="lpstr">
      <vt:lpstr>Office Theme</vt:lpstr>
      <vt:lpstr>Macintosh HD:Users:alextgoeman:Documents:492presentationhandout.docx!OLE_LINK1</vt:lpstr>
      <vt:lpstr>https://angel.msu.edu/AngelUploads/Content/SS13-MC-492-001-97A8FN-EL-24-488/_assoc/3B104EA57381471C893E3152C2A449B7/localhost/Users/sonianaik/Desktop/Macintosh%20HD:Users:sonianaik:Desktop:presentation%20outline.docx!OLE_LINK2</vt:lpstr>
      <vt:lpstr>https://angel.msu.edu/AngelUploads/Content/SS13-MC-492-001-97A8FN-EL-24-488/_assoc/3B104EA57381471C893E3152C2A449B7/localhost/Users/sonianaik/Desktop/Macintosh%20HD:Users:sonianaik:Desktop:presentation%20outline.docx!OLE_LINK1</vt:lpstr>
      <vt:lpstr>Europe and the  Greater Middle East</vt:lpstr>
      <vt:lpstr>Slide 2</vt:lpstr>
      <vt:lpstr>                                                        IEA: Oil Producers                                                 and Trade </vt:lpstr>
      <vt:lpstr>Global Natural Gas Production and Trade    (IEA)</vt:lpstr>
      <vt:lpstr>Slide 5</vt:lpstr>
      <vt:lpstr>Slide 6</vt:lpstr>
      <vt:lpstr>Slide 7</vt:lpstr>
      <vt:lpstr>Slide 8</vt:lpstr>
      <vt:lpstr>Slide 9</vt:lpstr>
      <vt:lpstr>Slide 10</vt:lpstr>
      <vt:lpstr>Slide 11</vt:lpstr>
      <vt:lpstr>Slide 12</vt:lpstr>
      <vt:lpstr>BTC Oil Pipeline</vt:lpstr>
      <vt:lpstr>Baku-Ceyhan Pipeline and its prolongation to Kazakhstan  (Shah-Deniz Project)</vt:lpstr>
      <vt:lpstr>Slide 15</vt:lpstr>
      <vt:lpstr>Slide 16</vt:lpstr>
      <vt:lpstr>Nabucco</vt:lpstr>
      <vt:lpstr>Slide 18</vt:lpstr>
      <vt:lpstr>Slide 19</vt:lpstr>
      <vt:lpstr>Slide 20</vt:lpstr>
      <vt:lpstr>Slide 21</vt:lpstr>
      <vt:lpstr>Slide 22</vt:lpstr>
      <vt:lpstr>Slide 23</vt:lpstr>
      <vt:lpstr>Slide 24</vt:lpstr>
      <vt:lpstr>Slide 25</vt:lpstr>
      <vt:lpstr>Slide 26</vt:lpstr>
      <vt:lpstr>Turkmen Gas Exports</vt:lpstr>
      <vt:lpstr>Russia’s National Security Objectives</vt:lpstr>
      <vt:lpstr>Slide 29</vt:lpstr>
      <vt:lpstr>Slide 30</vt:lpstr>
      <vt:lpstr>Slide 31</vt:lpstr>
      <vt:lpstr>Slide 32</vt:lpstr>
      <vt:lpstr>2006 Ukraine dispute</vt:lpstr>
      <vt:lpstr>2009 Ukraine dispute</vt:lpstr>
      <vt:lpstr>Ukraine Natural Gas Dispute in 2013</vt:lpstr>
      <vt:lpstr>Slide 36</vt:lpstr>
      <vt:lpstr>Slide 37</vt:lpstr>
      <vt:lpstr>Soviet legacy of water management</vt:lpstr>
      <vt:lpstr>Slide 39</vt:lpstr>
      <vt:lpstr>Slide 40</vt:lpstr>
      <vt:lpstr>Slide 41</vt:lpstr>
      <vt:lpstr>Slide 42</vt:lpstr>
      <vt:lpstr>Slide 43</vt:lpstr>
      <vt:lpstr>Slide 44</vt:lpstr>
      <vt:lpstr>Slide 45</vt:lpstr>
      <vt:lpstr>Slide 46</vt:lpstr>
      <vt:lpstr>The role of Climate change</vt:lpstr>
      <vt:lpstr>Slide 48</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grahamn</dc:creator>
  <cp:lastModifiedBy>Norm Graham</cp:lastModifiedBy>
  <cp:revision>137</cp:revision>
  <dcterms:created xsi:type="dcterms:W3CDTF">2012-09-05T12:41:16Z</dcterms:created>
  <dcterms:modified xsi:type="dcterms:W3CDTF">2013-06-05T16:02:48Z</dcterms:modified>
</cp:coreProperties>
</file>