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2.xml" ContentType="application/vnd.openxmlformats-officedocument.drawingml.chart+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82" r:id="rId2"/>
    <p:sldId id="1437" r:id="rId3"/>
    <p:sldId id="1436" r:id="rId4"/>
    <p:sldId id="1500" r:id="rId5"/>
    <p:sldId id="1503" r:id="rId6"/>
    <p:sldId id="1236" r:id="rId7"/>
    <p:sldId id="1488" r:id="rId8"/>
    <p:sldId id="1438" r:id="rId9"/>
    <p:sldId id="1502" r:id="rId10"/>
    <p:sldId id="1489" r:id="rId11"/>
    <p:sldId id="1490" r:id="rId12"/>
    <p:sldId id="390" r:id="rId13"/>
    <p:sldId id="1501" r:id="rId14"/>
    <p:sldId id="1416" r:id="rId15"/>
    <p:sldId id="1265" r:id="rId16"/>
    <p:sldId id="1484" r:id="rId17"/>
    <p:sldId id="1486" r:id="rId18"/>
    <p:sldId id="1487" r:id="rId19"/>
    <p:sldId id="1354" r:id="rId20"/>
    <p:sldId id="393" r:id="rId21"/>
    <p:sldId id="449" r:id="rId22"/>
    <p:sldId id="1345" r:id="rId23"/>
    <p:sldId id="1347" r:id="rId24"/>
    <p:sldId id="1413" r:id="rId25"/>
    <p:sldId id="1406" r:id="rId26"/>
    <p:sldId id="1266" r:id="rId27"/>
    <p:sldId id="1269" r:id="rId28"/>
    <p:sldId id="1270" r:id="rId29"/>
    <p:sldId id="1355" r:id="rId30"/>
    <p:sldId id="1356" r:id="rId31"/>
    <p:sldId id="1418" r:id="rId32"/>
    <p:sldId id="1423" r:id="rId33"/>
    <p:sldId id="1424" r:id="rId34"/>
    <p:sldId id="1441" r:id="rId35"/>
    <p:sldId id="1432" r:id="rId36"/>
    <p:sldId id="1380" r:id="rId37"/>
    <p:sldId id="1414" r:id="rId38"/>
    <p:sldId id="1396" r:id="rId39"/>
    <p:sldId id="1395" r:id="rId40"/>
    <p:sldId id="1385" r:id="rId41"/>
    <p:sldId id="1434" r:id="rId42"/>
    <p:sldId id="1383" r:id="rId43"/>
    <p:sldId id="1384" r:id="rId44"/>
    <p:sldId id="1391" r:id="rId45"/>
    <p:sldId id="1440" r:id="rId46"/>
    <p:sldId id="1393" r:id="rId47"/>
    <p:sldId id="1439" r:id="rId48"/>
    <p:sldId id="1390" r:id="rId49"/>
    <p:sldId id="1442" r:id="rId50"/>
    <p:sldId id="1443" r:id="rId51"/>
    <p:sldId id="1444" r:id="rId52"/>
    <p:sldId id="1445" r:id="rId53"/>
    <p:sldId id="1447" r:id="rId54"/>
    <p:sldId id="1450" r:id="rId55"/>
    <p:sldId id="1451" r:id="rId56"/>
    <p:sldId id="1452" r:id="rId57"/>
    <p:sldId id="1453" r:id="rId58"/>
    <p:sldId id="1454" r:id="rId59"/>
    <p:sldId id="1455" r:id="rId60"/>
    <p:sldId id="1456" r:id="rId61"/>
    <p:sldId id="1457" r:id="rId62"/>
    <p:sldId id="1458" r:id="rId63"/>
    <p:sldId id="1459" r:id="rId64"/>
    <p:sldId id="1460" r:id="rId65"/>
    <p:sldId id="1461" r:id="rId66"/>
    <p:sldId id="1462" r:id="rId67"/>
    <p:sldId id="1463" r:id="rId68"/>
    <p:sldId id="1464" r:id="rId69"/>
    <p:sldId id="1465" r:id="rId70"/>
    <p:sldId id="1469" r:id="rId71"/>
    <p:sldId id="1470" r:id="rId72"/>
    <p:sldId id="1472" r:id="rId73"/>
    <p:sldId id="1475" r:id="rId74"/>
    <p:sldId id="1477" r:id="rId75"/>
    <p:sldId id="1478" r:id="rId76"/>
    <p:sldId id="1504" r:id="rId77"/>
    <p:sldId id="1505" r:id="rId78"/>
    <p:sldId id="1506" r:id="rId79"/>
    <p:sldId id="1507" r:id="rId80"/>
    <p:sldId id="1508" r:id="rId81"/>
    <p:sldId id="1483" r:id="rId82"/>
    <p:sldId id="1509" r:id="rId83"/>
    <p:sldId id="1510" r:id="rId84"/>
    <p:sldId id="1511" r:id="rId85"/>
    <p:sldId id="1512" r:id="rId86"/>
    <p:sldId id="1513" r:id="rId87"/>
    <p:sldId id="1514" r:id="rId8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880258210967"/>
          <c:y val="7.3248697173722913E-2"/>
          <c:w val="0.70609231278522622"/>
          <c:h val="0.80672885997945964"/>
        </c:manualLayout>
      </c:layout>
      <c:lineChart>
        <c:grouping val="standard"/>
        <c:varyColors val="0"/>
        <c:ser>
          <c:idx val="0"/>
          <c:order val="0"/>
          <c:tx>
            <c:strRef>
              <c:f>Sheet1!$B$1</c:f>
              <c:strCache>
                <c:ptCount val="1"/>
                <c:pt idx="0">
                  <c:v>Trade</c:v>
                </c:pt>
              </c:strCache>
            </c:strRef>
          </c:tx>
          <c:spPr>
            <a:ln w="88900">
              <a:solidFill>
                <a:schemeClr val="tx1"/>
              </a:solidFill>
            </a:ln>
            <a:effectLst>
              <a:outerShdw blurRad="50800" dist="38100" dir="2700000" algn="tl" rotWithShape="0">
                <a:prstClr val="black">
                  <a:alpha val="40000"/>
                </a:prstClr>
              </a:outerShdw>
            </a:effectLst>
          </c:spPr>
          <c:marker>
            <c:symbol val="none"/>
          </c:marker>
          <c:cat>
            <c:numRef>
              <c:f>Sheet1!$A$2:$A$53</c:f>
              <c:numCache>
                <c:formatCode>0.0</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Sheet1!$B$2:$B$53</c:f>
              <c:numCache>
                <c:formatCode>0.0</c:formatCode>
                <c:ptCount val="52"/>
                <c:pt idx="0">
                  <c:v>100</c:v>
                </c:pt>
                <c:pt idx="1">
                  <c:v>104.61538461538463</c:v>
                </c:pt>
                <c:pt idx="2">
                  <c:v>110.00000000000001</c:v>
                </c:pt>
                <c:pt idx="3">
                  <c:v>120.76923076923076</c:v>
                </c:pt>
                <c:pt idx="4">
                  <c:v>135.38461538461539</c:v>
                </c:pt>
                <c:pt idx="5">
                  <c:v>146.15384615384613</c:v>
                </c:pt>
                <c:pt idx="6">
                  <c:v>160</c:v>
                </c:pt>
                <c:pt idx="7">
                  <c:v>167.69230769230771</c:v>
                </c:pt>
                <c:pt idx="8">
                  <c:v>186.15384615384616</c:v>
                </c:pt>
                <c:pt idx="9">
                  <c:v>213.07692307692307</c:v>
                </c:pt>
                <c:pt idx="10">
                  <c:v>243.84615384615387</c:v>
                </c:pt>
                <c:pt idx="11">
                  <c:v>272.30769230769232</c:v>
                </c:pt>
                <c:pt idx="12">
                  <c:v>322.30769230769232</c:v>
                </c:pt>
                <c:pt idx="13">
                  <c:v>446.15384615384619</c:v>
                </c:pt>
                <c:pt idx="14">
                  <c:v>646.15384615384619</c:v>
                </c:pt>
                <c:pt idx="15">
                  <c:v>674.61538461538464</c:v>
                </c:pt>
                <c:pt idx="16">
                  <c:v>763.07692307692309</c:v>
                </c:pt>
                <c:pt idx="17">
                  <c:v>867.69230769230762</c:v>
                </c:pt>
                <c:pt idx="18">
                  <c:v>1005.3846153846154</c:v>
                </c:pt>
                <c:pt idx="19">
                  <c:v>1276.1538461538462</c:v>
                </c:pt>
                <c:pt idx="20">
                  <c:v>1564.6153846153845</c:v>
                </c:pt>
                <c:pt idx="21">
                  <c:v>1546.1538461538462</c:v>
                </c:pt>
                <c:pt idx="22">
                  <c:v>1448.4615384615386</c:v>
                </c:pt>
                <c:pt idx="23">
                  <c:v>1420</c:v>
                </c:pt>
                <c:pt idx="24">
                  <c:v>1504.6153846153845</c:v>
                </c:pt>
                <c:pt idx="25">
                  <c:v>1503.0769230769231</c:v>
                </c:pt>
                <c:pt idx="26">
                  <c:v>1644.6153846153845</c:v>
                </c:pt>
                <c:pt idx="27">
                  <c:v>1935.3846153846152</c:v>
                </c:pt>
                <c:pt idx="28">
                  <c:v>2206.9230769230771</c:v>
                </c:pt>
                <c:pt idx="29">
                  <c:v>2383.0769230769233</c:v>
                </c:pt>
                <c:pt idx="30">
                  <c:v>2653.0769230769229</c:v>
                </c:pt>
                <c:pt idx="31">
                  <c:v>2703.8461538461538</c:v>
                </c:pt>
                <c:pt idx="32">
                  <c:v>2896.9230769230771</c:v>
                </c:pt>
                <c:pt idx="33">
                  <c:v>2909.2307692307691</c:v>
                </c:pt>
                <c:pt idx="34">
                  <c:v>3327.6923076923076</c:v>
                </c:pt>
                <c:pt idx="35">
                  <c:v>3972.3076923076924</c:v>
                </c:pt>
                <c:pt idx="36">
                  <c:v>4156.1538461538457</c:v>
                </c:pt>
                <c:pt idx="37">
                  <c:v>4300.7692307692305</c:v>
                </c:pt>
                <c:pt idx="38">
                  <c:v>4231.5384615384619</c:v>
                </c:pt>
                <c:pt idx="39">
                  <c:v>4393.8461538461543</c:v>
                </c:pt>
                <c:pt idx="40">
                  <c:v>4966.1538461538466</c:v>
                </c:pt>
                <c:pt idx="41">
                  <c:v>4762.3076923076924</c:v>
                </c:pt>
                <c:pt idx="42">
                  <c:v>4993.8461538461543</c:v>
                </c:pt>
                <c:pt idx="43">
                  <c:v>5835.3846153846152</c:v>
                </c:pt>
                <c:pt idx="44">
                  <c:v>7090.7692307692305</c:v>
                </c:pt>
                <c:pt idx="45">
                  <c:v>8073.0769230769229</c:v>
                </c:pt>
                <c:pt idx="46">
                  <c:v>9323.076923076922</c:v>
                </c:pt>
                <c:pt idx="47">
                  <c:v>10778.461538461537</c:v>
                </c:pt>
                <c:pt idx="48">
                  <c:v>12415.384615384615</c:v>
                </c:pt>
                <c:pt idx="49">
                  <c:v>9647.6923076923067</c:v>
                </c:pt>
                <c:pt idx="50">
                  <c:v>11749.23076923077</c:v>
                </c:pt>
                <c:pt idx="51">
                  <c:v>14042.307692307693</c:v>
                </c:pt>
              </c:numCache>
            </c:numRef>
          </c:val>
          <c:smooth val="0"/>
        </c:ser>
        <c:ser>
          <c:idx val="1"/>
          <c:order val="1"/>
          <c:tx>
            <c:strRef>
              <c:f>Sheet1!$C$1</c:f>
              <c:strCache>
                <c:ptCount val="1"/>
                <c:pt idx="0">
                  <c:v>GDP</c:v>
                </c:pt>
              </c:strCache>
            </c:strRef>
          </c:tx>
          <c:spPr>
            <a:ln w="38100">
              <a:solidFill>
                <a:schemeClr val="tx1"/>
              </a:solidFill>
            </a:ln>
            <a:effectLst>
              <a:outerShdw blurRad="50800" dist="50800" dir="2700000" algn="tl" rotWithShape="0">
                <a:prstClr val="black">
                  <a:alpha val="40000"/>
                </a:prstClr>
              </a:outerShdw>
            </a:effectLst>
          </c:spPr>
          <c:marker>
            <c:symbol val="none"/>
          </c:marker>
          <c:cat>
            <c:numRef>
              <c:f>Sheet1!$A$2:$A$53</c:f>
              <c:numCache>
                <c:formatCode>0.0</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Sheet1!$C$2:$C$53</c:f>
              <c:numCache>
                <c:formatCode>0.0</c:formatCode>
                <c:ptCount val="52"/>
                <c:pt idx="0">
                  <c:v>100</c:v>
                </c:pt>
                <c:pt idx="1">
                  <c:v>103.77517889021823</c:v>
                </c:pt>
                <c:pt idx="2">
                  <c:v>111.3342802048419</c:v>
                </c:pt>
                <c:pt idx="3">
                  <c:v>119.56799869228527</c:v>
                </c:pt>
                <c:pt idx="4">
                  <c:v>130.7346579171342</c:v>
                </c:pt>
                <c:pt idx="5">
                  <c:v>142.49259322276308</c:v>
                </c:pt>
                <c:pt idx="6">
                  <c:v>156.22948836578499</c:v>
                </c:pt>
                <c:pt idx="7">
                  <c:v>166.07258063912866</c:v>
                </c:pt>
                <c:pt idx="8">
                  <c:v>179.11577032517215</c:v>
                </c:pt>
                <c:pt idx="9">
                  <c:v>197.10010257805547</c:v>
                </c:pt>
                <c:pt idx="10">
                  <c:v>214.60231089552647</c:v>
                </c:pt>
                <c:pt idx="11">
                  <c:v>237.08249578967511</c:v>
                </c:pt>
                <c:pt idx="12">
                  <c:v>273.80866451296606</c:v>
                </c:pt>
                <c:pt idx="13">
                  <c:v>334.40993010784206</c:v>
                </c:pt>
                <c:pt idx="14">
                  <c:v>385.94159588344803</c:v>
                </c:pt>
                <c:pt idx="15">
                  <c:v>430.55222831721164</c:v>
                </c:pt>
                <c:pt idx="16">
                  <c:v>468.8045379843735</c:v>
                </c:pt>
                <c:pt idx="17">
                  <c:v>530.67833372511791</c:v>
                </c:pt>
                <c:pt idx="18">
                  <c:v>624.85858688315466</c:v>
                </c:pt>
                <c:pt idx="19">
                  <c:v>725.56663713313026</c:v>
                </c:pt>
                <c:pt idx="20">
                  <c:v>816.46012275635837</c:v>
                </c:pt>
                <c:pt idx="21">
                  <c:v>837.80153054027551</c:v>
                </c:pt>
                <c:pt idx="22">
                  <c:v>829.66307010497235</c:v>
                </c:pt>
                <c:pt idx="23">
                  <c:v>847.70076976801681</c:v>
                </c:pt>
                <c:pt idx="24">
                  <c:v>879.90335298748778</c:v>
                </c:pt>
                <c:pt idx="25">
                  <c:v>924.0731936019024</c:v>
                </c:pt>
                <c:pt idx="26">
                  <c:v>1093.3775355468701</c:v>
                </c:pt>
                <c:pt idx="27">
                  <c:v>1241.9199898817503</c:v>
                </c:pt>
                <c:pt idx="28">
                  <c:v>1389.2374680026755</c:v>
                </c:pt>
                <c:pt idx="29">
                  <c:v>1457.8456064426621</c:v>
                </c:pt>
                <c:pt idx="30">
                  <c:v>1628.1235598309158</c:v>
                </c:pt>
                <c:pt idx="31">
                  <c:v>1708.0678944478348</c:v>
                </c:pt>
                <c:pt idx="32">
                  <c:v>1826.8561107823111</c:v>
                </c:pt>
                <c:pt idx="33">
                  <c:v>1851.8714404577586</c:v>
                </c:pt>
                <c:pt idx="34">
                  <c:v>1988.5356000658335</c:v>
                </c:pt>
                <c:pt idx="35">
                  <c:v>2206.1964421271964</c:v>
                </c:pt>
                <c:pt idx="36">
                  <c:v>2251.2078357568425</c:v>
                </c:pt>
                <c:pt idx="37">
                  <c:v>2245.1714728827005</c:v>
                </c:pt>
                <c:pt idx="38">
                  <c:v>2236.9740355646868</c:v>
                </c:pt>
                <c:pt idx="39">
                  <c:v>2320.2865565544166</c:v>
                </c:pt>
                <c:pt idx="40">
                  <c:v>2395.072441804909</c:v>
                </c:pt>
                <c:pt idx="41">
                  <c:v>2380.8269051017687</c:v>
                </c:pt>
                <c:pt idx="42">
                  <c:v>2474.0353071352306</c:v>
                </c:pt>
                <c:pt idx="43">
                  <c:v>2783.142226140702</c:v>
                </c:pt>
                <c:pt idx="44">
                  <c:v>3131.534106067932</c:v>
                </c:pt>
                <c:pt idx="45">
                  <c:v>3383.7911067821715</c:v>
                </c:pt>
                <c:pt idx="46">
                  <c:v>3666.1744378776748</c:v>
                </c:pt>
                <c:pt idx="47">
                  <c:v>4133.5738610802409</c:v>
                </c:pt>
                <c:pt idx="48">
                  <c:v>4534.9824077146131</c:v>
                </c:pt>
                <c:pt idx="49">
                  <c:v>4287.7129919463459</c:v>
                </c:pt>
                <c:pt idx="50">
                  <c:v>4677.3379674359621</c:v>
                </c:pt>
                <c:pt idx="51">
                  <c:v>5185.3805228578904</c:v>
                </c:pt>
              </c:numCache>
            </c:numRef>
          </c:val>
          <c:smooth val="0"/>
        </c:ser>
        <c:dLbls>
          <c:showLegendKey val="0"/>
          <c:showVal val="0"/>
          <c:showCatName val="0"/>
          <c:showSerName val="0"/>
          <c:showPercent val="0"/>
          <c:showBubbleSize val="0"/>
        </c:dLbls>
        <c:marker val="1"/>
        <c:smooth val="0"/>
        <c:axId val="189628416"/>
        <c:axId val="189629952"/>
      </c:lineChart>
      <c:dateAx>
        <c:axId val="189628416"/>
        <c:scaling>
          <c:orientation val="minMax"/>
        </c:scaling>
        <c:delete val="0"/>
        <c:axPos val="b"/>
        <c:numFmt formatCode="0" sourceLinked="0"/>
        <c:majorTickMark val="out"/>
        <c:minorTickMark val="none"/>
        <c:tickLblPos val="nextTo"/>
        <c:txPr>
          <a:bodyPr rot="-2700000" vert="horz" anchor="t" anchorCtr="0"/>
          <a:lstStyle/>
          <a:p>
            <a:pPr>
              <a:defRPr sz="1200" b="0"/>
            </a:pPr>
            <a:endParaRPr lang="en-US"/>
          </a:p>
        </c:txPr>
        <c:crossAx val="189629952"/>
        <c:crosses val="autoZero"/>
        <c:auto val="0"/>
        <c:lblOffset val="100"/>
        <c:baseTimeUnit val="days"/>
        <c:majorUnit val="5"/>
      </c:dateAx>
      <c:valAx>
        <c:axId val="189629952"/>
        <c:scaling>
          <c:orientation val="minMax"/>
          <c:max val="15000"/>
          <c:min val="0"/>
        </c:scaling>
        <c:delete val="0"/>
        <c:axPos val="l"/>
        <c:majorGridlines/>
        <c:numFmt formatCode="0" sourceLinked="0"/>
        <c:majorTickMark val="out"/>
        <c:minorTickMark val="none"/>
        <c:tickLblPos val="nextTo"/>
        <c:txPr>
          <a:bodyPr/>
          <a:lstStyle/>
          <a:p>
            <a:pPr>
              <a:defRPr sz="1200" b="0"/>
            </a:pPr>
            <a:endParaRPr lang="en-US"/>
          </a:p>
        </c:txPr>
        <c:crossAx val="189628416"/>
        <c:crosses val="autoZero"/>
        <c:crossBetween val="midCat"/>
        <c:majorUnit val="1000"/>
      </c:valAx>
    </c:plotArea>
    <c:legend>
      <c:legendPos val="r"/>
      <c:layout/>
      <c:overlay val="0"/>
    </c:legend>
    <c:plotVisOnly val="1"/>
    <c:dispBlanksAs val="gap"/>
    <c:showDLblsOverMax val="0"/>
  </c:chart>
  <c:spPr>
    <a:scene3d>
      <a:camera prst="orthographicFront"/>
      <a:lightRig rig="threePt" dir="t"/>
    </a:scene3d>
    <a:sp3d>
      <a:bevelT h="6350"/>
    </a:sp3d>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2013</c:v>
                </c:pt>
              </c:strCache>
            </c:strRef>
          </c:tx>
          <c:invertIfNegative val="0"/>
          <c:cat>
            <c:strRef>
              <c:f>Sheet1!$A$2</c:f>
              <c:strCache>
                <c:ptCount val="1"/>
                <c:pt idx="0">
                  <c:v>USA</c:v>
                </c:pt>
              </c:strCache>
            </c:strRef>
          </c:cat>
          <c:val>
            <c:numRef>
              <c:f>Sheet1!$B$2</c:f>
              <c:numCache>
                <c:formatCode>General</c:formatCode>
                <c:ptCount val="1"/>
                <c:pt idx="0">
                  <c:v>40</c:v>
                </c:pt>
              </c:numCache>
            </c:numRef>
          </c:val>
        </c:ser>
        <c:ser>
          <c:idx val="1"/>
          <c:order val="1"/>
          <c:tx>
            <c:strRef>
              <c:f>Sheet1!$C$1</c:f>
              <c:strCache>
                <c:ptCount val="1"/>
                <c:pt idx="0">
                  <c:v>2018</c:v>
                </c:pt>
              </c:strCache>
            </c:strRef>
          </c:tx>
          <c:invertIfNegative val="0"/>
          <c:cat>
            <c:strRef>
              <c:f>Sheet1!$A$2</c:f>
              <c:strCache>
                <c:ptCount val="1"/>
                <c:pt idx="0">
                  <c:v>USA</c:v>
                </c:pt>
              </c:strCache>
            </c:strRef>
          </c:cat>
          <c:val>
            <c:numRef>
              <c:f>Sheet1!$C$2</c:f>
              <c:numCache>
                <c:formatCode>General</c:formatCode>
                <c:ptCount val="1"/>
                <c:pt idx="0">
                  <c:v>9</c:v>
                </c:pt>
              </c:numCache>
            </c:numRef>
          </c:val>
        </c:ser>
        <c:ser>
          <c:idx val="2"/>
          <c:order val="2"/>
          <c:tx>
            <c:strRef>
              <c:f>Sheet1!$D$1</c:f>
              <c:strCache>
                <c:ptCount val="1"/>
                <c:pt idx="0">
                  <c:v>2023</c:v>
                </c:pt>
              </c:strCache>
            </c:strRef>
          </c:tx>
          <c:invertIfNegative val="0"/>
          <c:cat>
            <c:strRef>
              <c:f>Sheet1!$A$2</c:f>
              <c:strCache>
                <c:ptCount val="1"/>
                <c:pt idx="0">
                  <c:v>USA</c:v>
                </c:pt>
              </c:strCache>
            </c:strRef>
          </c:cat>
          <c:val>
            <c:numRef>
              <c:f>Sheet1!$D$2</c:f>
              <c:numCache>
                <c:formatCode>General</c:formatCode>
                <c:ptCount val="1"/>
                <c:pt idx="0">
                  <c:v>7</c:v>
                </c:pt>
              </c:numCache>
            </c:numRef>
          </c:val>
        </c:ser>
        <c:dLbls>
          <c:showLegendKey val="0"/>
          <c:showVal val="0"/>
          <c:showCatName val="0"/>
          <c:showSerName val="0"/>
          <c:showPercent val="0"/>
          <c:showBubbleSize val="0"/>
        </c:dLbls>
        <c:gapWidth val="150"/>
        <c:overlap val="100"/>
        <c:axId val="193977728"/>
        <c:axId val="194397312"/>
      </c:barChart>
      <c:catAx>
        <c:axId val="193977728"/>
        <c:scaling>
          <c:orientation val="minMax"/>
        </c:scaling>
        <c:delete val="1"/>
        <c:axPos val="b"/>
        <c:numFmt formatCode="General" sourceLinked="1"/>
        <c:majorTickMark val="out"/>
        <c:minorTickMark val="none"/>
        <c:tickLblPos val="nextTo"/>
        <c:crossAx val="194397312"/>
        <c:crosses val="autoZero"/>
        <c:auto val="1"/>
        <c:lblAlgn val="ctr"/>
        <c:lblOffset val="100"/>
        <c:noMultiLvlLbl val="0"/>
      </c:catAx>
      <c:valAx>
        <c:axId val="194397312"/>
        <c:scaling>
          <c:orientation val="minMax"/>
          <c:max val="100"/>
        </c:scaling>
        <c:delete val="0"/>
        <c:axPos val="l"/>
        <c:majorGridlines>
          <c:spPr>
            <a:ln>
              <a:noFill/>
            </a:ln>
          </c:spPr>
        </c:majorGridlines>
        <c:numFmt formatCode="General" sourceLinked="1"/>
        <c:majorTickMark val="out"/>
        <c:minorTickMark val="none"/>
        <c:tickLblPos val="nextTo"/>
        <c:crossAx val="193977728"/>
        <c:crosses val="autoZero"/>
        <c:crossBetween val="between"/>
      </c:valAx>
    </c:plotArea>
    <c:legend>
      <c:legendPos val="r"/>
      <c:layout>
        <c:manualLayout>
          <c:xMode val="edge"/>
          <c:yMode val="edge"/>
          <c:x val="0.64926290463692038"/>
          <c:y val="0.43929766991024893"/>
          <c:w val="9.6107465733449984E-2"/>
          <c:h val="0.2336459666152816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Agriculture, Forestry, &amp; Fisheries</c:v>
                </c:pt>
              </c:strCache>
            </c:strRef>
          </c:tx>
          <c:invertIfNegative val="0"/>
          <c:cat>
            <c:strRef>
              <c:f>Sheet1!$A$2</c:f>
              <c:strCache>
                <c:ptCount val="1"/>
                <c:pt idx="0">
                  <c:v>Inventories-to-Assets</c:v>
                </c:pt>
              </c:strCache>
            </c:strRef>
          </c:cat>
          <c:val>
            <c:numRef>
              <c:f>Sheet1!$B$2</c:f>
              <c:numCache>
                <c:formatCode>General</c:formatCode>
                <c:ptCount val="1"/>
                <c:pt idx="0">
                  <c:v>18.43</c:v>
                </c:pt>
              </c:numCache>
            </c:numRef>
          </c:val>
        </c:ser>
        <c:ser>
          <c:idx val="1"/>
          <c:order val="1"/>
          <c:tx>
            <c:strRef>
              <c:f>Sheet1!$C$1</c:f>
              <c:strCache>
                <c:ptCount val="1"/>
                <c:pt idx="0">
                  <c:v>Mineral Industries</c:v>
                </c:pt>
              </c:strCache>
            </c:strRef>
          </c:tx>
          <c:invertIfNegative val="0"/>
          <c:cat>
            <c:strRef>
              <c:f>Sheet1!$A$2</c:f>
              <c:strCache>
                <c:ptCount val="1"/>
                <c:pt idx="0">
                  <c:v>Inventories-to-Assets</c:v>
                </c:pt>
              </c:strCache>
            </c:strRef>
          </c:cat>
          <c:val>
            <c:numRef>
              <c:f>Sheet1!$C$2</c:f>
              <c:numCache>
                <c:formatCode>General</c:formatCode>
                <c:ptCount val="1"/>
                <c:pt idx="0">
                  <c:v>3.35</c:v>
                </c:pt>
              </c:numCache>
            </c:numRef>
          </c:val>
        </c:ser>
        <c:ser>
          <c:idx val="2"/>
          <c:order val="2"/>
          <c:tx>
            <c:strRef>
              <c:f>Sheet1!$D$1</c:f>
              <c:strCache>
                <c:ptCount val="1"/>
                <c:pt idx="0">
                  <c:v>Construction Industries</c:v>
                </c:pt>
              </c:strCache>
            </c:strRef>
          </c:tx>
          <c:invertIfNegative val="0"/>
          <c:cat>
            <c:strRef>
              <c:f>Sheet1!$A$2</c:f>
              <c:strCache>
                <c:ptCount val="1"/>
                <c:pt idx="0">
                  <c:v>Inventories-to-Assets</c:v>
                </c:pt>
              </c:strCache>
            </c:strRef>
          </c:cat>
          <c:val>
            <c:numRef>
              <c:f>Sheet1!$D$2</c:f>
              <c:numCache>
                <c:formatCode>General</c:formatCode>
                <c:ptCount val="1"/>
                <c:pt idx="0">
                  <c:v>21</c:v>
                </c:pt>
              </c:numCache>
            </c:numRef>
          </c:val>
        </c:ser>
        <c:ser>
          <c:idx val="3"/>
          <c:order val="3"/>
          <c:tx>
            <c:strRef>
              <c:f>Sheet1!$E$1</c:f>
              <c:strCache>
                <c:ptCount val="1"/>
                <c:pt idx="0">
                  <c:v>Manufacturing</c:v>
                </c:pt>
              </c:strCache>
            </c:strRef>
          </c:tx>
          <c:invertIfNegative val="0"/>
          <c:cat>
            <c:strRef>
              <c:f>Sheet1!$A$2</c:f>
              <c:strCache>
                <c:ptCount val="1"/>
                <c:pt idx="0">
                  <c:v>Inventories-to-Assets</c:v>
                </c:pt>
              </c:strCache>
            </c:strRef>
          </c:cat>
          <c:val>
            <c:numRef>
              <c:f>Sheet1!$E$2</c:f>
              <c:numCache>
                <c:formatCode>General</c:formatCode>
                <c:ptCount val="1"/>
                <c:pt idx="0">
                  <c:v>18.41</c:v>
                </c:pt>
              </c:numCache>
            </c:numRef>
          </c:val>
        </c:ser>
        <c:ser>
          <c:idx val="4"/>
          <c:order val="4"/>
          <c:tx>
            <c:strRef>
              <c:f>Sheet1!$F$1</c:f>
              <c:strCache>
                <c:ptCount val="1"/>
                <c:pt idx="0">
                  <c:v>Transportation, Communications, &amp; Utilities</c:v>
                </c:pt>
              </c:strCache>
            </c:strRef>
          </c:tx>
          <c:invertIfNegative val="0"/>
          <c:cat>
            <c:strRef>
              <c:f>Sheet1!$A$2</c:f>
              <c:strCache>
                <c:ptCount val="1"/>
                <c:pt idx="0">
                  <c:v>Inventories-to-Assets</c:v>
                </c:pt>
              </c:strCache>
            </c:strRef>
          </c:cat>
          <c:val>
            <c:numRef>
              <c:f>Sheet1!$F$2</c:f>
              <c:numCache>
                <c:formatCode>General</c:formatCode>
                <c:ptCount val="1"/>
                <c:pt idx="0">
                  <c:v>3.4</c:v>
                </c:pt>
              </c:numCache>
            </c:numRef>
          </c:val>
        </c:ser>
        <c:ser>
          <c:idx val="5"/>
          <c:order val="5"/>
          <c:tx>
            <c:strRef>
              <c:f>Sheet1!$G$1</c:f>
              <c:strCache>
                <c:ptCount val="1"/>
                <c:pt idx="0">
                  <c:v>Wholesale Trade</c:v>
                </c:pt>
              </c:strCache>
            </c:strRef>
          </c:tx>
          <c:invertIfNegative val="0"/>
          <c:cat>
            <c:strRef>
              <c:f>Sheet1!$A$2</c:f>
              <c:strCache>
                <c:ptCount val="1"/>
                <c:pt idx="0">
                  <c:v>Inventories-to-Assets</c:v>
                </c:pt>
              </c:strCache>
            </c:strRef>
          </c:cat>
          <c:val>
            <c:numRef>
              <c:f>Sheet1!$G$2</c:f>
              <c:numCache>
                <c:formatCode>General</c:formatCode>
                <c:ptCount val="1"/>
                <c:pt idx="0">
                  <c:v>22.35</c:v>
                </c:pt>
              </c:numCache>
            </c:numRef>
          </c:val>
        </c:ser>
        <c:ser>
          <c:idx val="6"/>
          <c:order val="6"/>
          <c:tx>
            <c:strRef>
              <c:f>Sheet1!$H$1</c:f>
              <c:strCache>
                <c:ptCount val="1"/>
                <c:pt idx="0">
                  <c:v>Retail Trade</c:v>
                </c:pt>
              </c:strCache>
            </c:strRef>
          </c:tx>
          <c:invertIfNegative val="0"/>
          <c:cat>
            <c:strRef>
              <c:f>Sheet1!$A$2</c:f>
              <c:strCache>
                <c:ptCount val="1"/>
                <c:pt idx="0">
                  <c:v>Inventories-to-Assets</c:v>
                </c:pt>
              </c:strCache>
            </c:strRef>
          </c:cat>
          <c:val>
            <c:numRef>
              <c:f>Sheet1!$H$2</c:f>
              <c:numCache>
                <c:formatCode>General</c:formatCode>
                <c:ptCount val="1"/>
                <c:pt idx="0">
                  <c:v>19.91</c:v>
                </c:pt>
              </c:numCache>
            </c:numRef>
          </c:val>
        </c:ser>
        <c:ser>
          <c:idx val="7"/>
          <c:order val="7"/>
          <c:tx>
            <c:strRef>
              <c:f>Sheet1!$I$1</c:f>
              <c:strCache>
                <c:ptCount val="1"/>
                <c:pt idx="0">
                  <c:v>Finance, Insurance, &amp; Real Estate</c:v>
                </c:pt>
              </c:strCache>
            </c:strRef>
          </c:tx>
          <c:invertIfNegative val="0"/>
          <c:cat>
            <c:strRef>
              <c:f>Sheet1!$A$2</c:f>
              <c:strCache>
                <c:ptCount val="1"/>
                <c:pt idx="0">
                  <c:v>Inventories-to-Assets</c:v>
                </c:pt>
              </c:strCache>
            </c:strRef>
          </c:cat>
          <c:val>
            <c:numRef>
              <c:f>Sheet1!$I$2</c:f>
              <c:numCache>
                <c:formatCode>General</c:formatCode>
                <c:ptCount val="1"/>
                <c:pt idx="0">
                  <c:v>5.5</c:v>
                </c:pt>
              </c:numCache>
            </c:numRef>
          </c:val>
        </c:ser>
        <c:ser>
          <c:idx val="8"/>
          <c:order val="8"/>
          <c:tx>
            <c:strRef>
              <c:f>Sheet1!$J$1</c:f>
              <c:strCache>
                <c:ptCount val="1"/>
                <c:pt idx="0">
                  <c:v>Service Industries</c:v>
                </c:pt>
              </c:strCache>
            </c:strRef>
          </c:tx>
          <c:invertIfNegative val="0"/>
          <c:cat>
            <c:strRef>
              <c:f>Sheet1!$A$2</c:f>
              <c:strCache>
                <c:ptCount val="1"/>
                <c:pt idx="0">
                  <c:v>Inventories-to-Assets</c:v>
                </c:pt>
              </c:strCache>
            </c:strRef>
          </c:cat>
          <c:val>
            <c:numRef>
              <c:f>Sheet1!$J$2</c:f>
              <c:numCache>
                <c:formatCode>General</c:formatCode>
                <c:ptCount val="1"/>
                <c:pt idx="0">
                  <c:v>5.28</c:v>
                </c:pt>
              </c:numCache>
            </c:numRef>
          </c:val>
        </c:ser>
        <c:dLbls>
          <c:showLegendKey val="0"/>
          <c:showVal val="0"/>
          <c:showCatName val="0"/>
          <c:showSerName val="0"/>
          <c:showPercent val="0"/>
          <c:showBubbleSize val="0"/>
        </c:dLbls>
        <c:gapWidth val="150"/>
        <c:axId val="194969984"/>
        <c:axId val="194971520"/>
      </c:barChart>
      <c:catAx>
        <c:axId val="194969984"/>
        <c:scaling>
          <c:orientation val="minMax"/>
        </c:scaling>
        <c:delete val="1"/>
        <c:axPos val="b"/>
        <c:majorTickMark val="out"/>
        <c:minorTickMark val="none"/>
        <c:tickLblPos val="nextTo"/>
        <c:crossAx val="194971520"/>
        <c:crosses val="autoZero"/>
        <c:auto val="1"/>
        <c:lblAlgn val="ctr"/>
        <c:lblOffset val="100"/>
        <c:noMultiLvlLbl val="0"/>
      </c:catAx>
      <c:valAx>
        <c:axId val="194971520"/>
        <c:scaling>
          <c:orientation val="minMax"/>
        </c:scaling>
        <c:delete val="0"/>
        <c:axPos val="l"/>
        <c:majorGridlines/>
        <c:numFmt formatCode="General" sourceLinked="1"/>
        <c:majorTickMark val="out"/>
        <c:minorTickMark val="none"/>
        <c:tickLblPos val="nextTo"/>
        <c:crossAx val="19496998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Parent Company</c:v>
                </c:pt>
              </c:strCache>
            </c:strRef>
          </c:tx>
          <c:spPr>
            <a:ln w="76200"/>
          </c:spPr>
          <c:marker>
            <c:symbol val="none"/>
          </c:marker>
          <c:cat>
            <c:numRef>
              <c:f>Sheet1!$A$2:$A$4</c:f>
              <c:numCache>
                <c:formatCode>General</c:formatCode>
                <c:ptCount val="3"/>
                <c:pt idx="0">
                  <c:v>1990</c:v>
                </c:pt>
                <c:pt idx="1">
                  <c:v>1998</c:v>
                </c:pt>
                <c:pt idx="2">
                  <c:v>2010</c:v>
                </c:pt>
              </c:numCache>
            </c:numRef>
          </c:cat>
          <c:val>
            <c:numRef>
              <c:f>Sheet1!$B$2:$B$4</c:f>
              <c:numCache>
                <c:formatCode>General</c:formatCode>
                <c:ptCount val="3"/>
                <c:pt idx="0">
                  <c:v>37000</c:v>
                </c:pt>
                <c:pt idx="1">
                  <c:v>60000</c:v>
                </c:pt>
                <c:pt idx="2">
                  <c:v>103786</c:v>
                </c:pt>
              </c:numCache>
            </c:numRef>
          </c:val>
          <c:smooth val="0"/>
        </c:ser>
        <c:ser>
          <c:idx val="1"/>
          <c:order val="1"/>
          <c:tx>
            <c:strRef>
              <c:f>Sheet1!$C$1</c:f>
              <c:strCache>
                <c:ptCount val="1"/>
                <c:pt idx="0">
                  <c:v>Foreign Affiliates</c:v>
                </c:pt>
              </c:strCache>
            </c:strRef>
          </c:tx>
          <c:spPr>
            <a:ln w="76200"/>
          </c:spPr>
          <c:marker>
            <c:symbol val="none"/>
          </c:marker>
          <c:cat>
            <c:numRef>
              <c:f>Sheet1!$A$2:$A$4</c:f>
              <c:numCache>
                <c:formatCode>General</c:formatCode>
                <c:ptCount val="3"/>
                <c:pt idx="0">
                  <c:v>1990</c:v>
                </c:pt>
                <c:pt idx="1">
                  <c:v>1998</c:v>
                </c:pt>
                <c:pt idx="2">
                  <c:v>2010</c:v>
                </c:pt>
              </c:numCache>
            </c:numRef>
          </c:cat>
          <c:val>
            <c:numRef>
              <c:f>Sheet1!$C$2:$C$4</c:f>
              <c:numCache>
                <c:formatCode>General</c:formatCode>
                <c:ptCount val="3"/>
                <c:pt idx="0">
                  <c:v>170000</c:v>
                </c:pt>
                <c:pt idx="1">
                  <c:v>550000</c:v>
                </c:pt>
                <c:pt idx="2">
                  <c:v>892114</c:v>
                </c:pt>
              </c:numCache>
            </c:numRef>
          </c:val>
          <c:smooth val="0"/>
        </c:ser>
        <c:dLbls>
          <c:showLegendKey val="0"/>
          <c:showVal val="0"/>
          <c:showCatName val="0"/>
          <c:showSerName val="0"/>
          <c:showPercent val="0"/>
          <c:showBubbleSize val="0"/>
        </c:dLbls>
        <c:marker val="1"/>
        <c:smooth val="0"/>
        <c:axId val="194625536"/>
        <c:axId val="194627072"/>
      </c:lineChart>
      <c:catAx>
        <c:axId val="194625536"/>
        <c:scaling>
          <c:orientation val="minMax"/>
        </c:scaling>
        <c:delete val="0"/>
        <c:axPos val="b"/>
        <c:numFmt formatCode="General" sourceLinked="1"/>
        <c:majorTickMark val="out"/>
        <c:minorTickMark val="none"/>
        <c:tickLblPos val="nextTo"/>
        <c:txPr>
          <a:bodyPr/>
          <a:lstStyle/>
          <a:p>
            <a:pPr>
              <a:defRPr sz="2800"/>
            </a:pPr>
            <a:endParaRPr lang="en-US"/>
          </a:p>
        </c:txPr>
        <c:crossAx val="194627072"/>
        <c:crosses val="autoZero"/>
        <c:auto val="1"/>
        <c:lblAlgn val="ctr"/>
        <c:lblOffset val="100"/>
        <c:noMultiLvlLbl val="0"/>
      </c:catAx>
      <c:valAx>
        <c:axId val="194627072"/>
        <c:scaling>
          <c:orientation val="minMax"/>
        </c:scaling>
        <c:delete val="0"/>
        <c:axPos val="l"/>
        <c:majorGridlines/>
        <c:numFmt formatCode="General" sourceLinked="1"/>
        <c:majorTickMark val="out"/>
        <c:minorTickMark val="none"/>
        <c:tickLblPos val="nextTo"/>
        <c:crossAx val="1946255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227900285828285"/>
          <c:y val="1.92262615594113E-2"/>
        </c:manualLayout>
      </c:layout>
      <c:overlay val="0"/>
    </c:title>
    <c:autoTitleDeleted val="0"/>
    <c:plotArea>
      <c:layout>
        <c:manualLayout>
          <c:layoutTarget val="inner"/>
          <c:xMode val="edge"/>
          <c:yMode val="edge"/>
          <c:x val="5.4720473403712923E-2"/>
          <c:y val="0.21338434454790475"/>
          <c:w val="0.59634304146242656"/>
          <c:h val="0.60976015921896853"/>
        </c:manualLayout>
      </c:layout>
      <c:pieChart>
        <c:varyColors val="1"/>
        <c:ser>
          <c:idx val="0"/>
          <c:order val="0"/>
          <c:tx>
            <c:strRef>
              <c:f>Sheet1!$B$1</c:f>
              <c:strCache>
                <c:ptCount val="1"/>
                <c:pt idx="0">
                  <c:v>1960</c:v>
                </c:pt>
              </c:strCache>
            </c:strRef>
          </c:tx>
          <c:spPr>
            <a:scene3d>
              <a:camera prst="orthographicFront"/>
              <a:lightRig rig="threePt" dir="t"/>
            </a:scene3d>
            <a:sp3d>
              <a:bevelT w="88900" h="25400"/>
            </a:sp3d>
          </c:spPr>
          <c:dPt>
            <c:idx val="1"/>
            <c:bubble3D val="0"/>
            <c:spPr>
              <a:solidFill>
                <a:schemeClr val="accent3"/>
              </a:solidFill>
              <a:scene3d>
                <a:camera prst="orthographicFront"/>
                <a:lightRig rig="threePt" dir="t"/>
              </a:scene3d>
              <a:sp3d>
                <a:bevelT w="88900" h="25400"/>
              </a:sp3d>
            </c:spPr>
          </c:dPt>
          <c:dPt>
            <c:idx val="2"/>
            <c:bubble3D val="0"/>
            <c:spPr>
              <a:solidFill>
                <a:schemeClr val="accent2"/>
              </a:solidFill>
              <a:scene3d>
                <a:camera prst="orthographicFront"/>
                <a:lightRig rig="threePt" dir="t"/>
              </a:scene3d>
              <a:sp3d>
                <a:bevelT w="88900" h="25400"/>
              </a:sp3d>
            </c:spPr>
          </c:dPt>
          <c:dPt>
            <c:idx val="3"/>
            <c:bubble3D val="0"/>
            <c:spPr>
              <a:solidFill>
                <a:schemeClr val="bg2">
                  <a:lumMod val="90000"/>
                </a:schemeClr>
              </a:solidFill>
              <a:scene3d>
                <a:camera prst="orthographicFront"/>
                <a:lightRig rig="threePt" dir="t"/>
              </a:scene3d>
              <a:sp3d>
                <a:bevelT w="88900" h="25400"/>
              </a:sp3d>
            </c:spPr>
          </c:dPt>
          <c:dLbls>
            <c:dLbl>
              <c:idx val="0"/>
              <c:layout>
                <c:manualLayout>
                  <c:x val="-0.14941012645946208"/>
                  <c:y val="0.10383171259599401"/>
                </c:manualLayout>
              </c:layout>
              <c:spPr/>
              <c:txPr>
                <a:bodyPr/>
                <a:lstStyle/>
                <a:p>
                  <a:pPr>
                    <a:defRPr sz="1400" b="1">
                      <a:solidFill>
                        <a:schemeClr val="bg1"/>
                      </a:solidFill>
                    </a:defRPr>
                  </a:pPr>
                  <a:endParaRPr lang="en-US"/>
                </a:p>
              </c:txPr>
              <c:showLegendKey val="0"/>
              <c:showVal val="1"/>
              <c:showCatName val="0"/>
              <c:showSerName val="0"/>
              <c:showPercent val="0"/>
              <c:showBubbleSize val="0"/>
            </c:dLbl>
            <c:dLbl>
              <c:idx val="1"/>
              <c:layout>
                <c:manualLayout>
                  <c:x val="-9.7998657488215901E-2"/>
                  <c:y val="-0.11887921103194705"/>
                </c:manualLayout>
              </c:layout>
              <c:showLegendKey val="0"/>
              <c:showVal val="1"/>
              <c:showCatName val="0"/>
              <c:showSerName val="0"/>
              <c:showPercent val="0"/>
              <c:showBubbleSize val="0"/>
            </c:dLbl>
            <c:dLbl>
              <c:idx val="2"/>
              <c:layout>
                <c:manualLayout>
                  <c:x val="1.1419270588398362E-2"/>
                  <c:y val="-8.8275519273715311E-2"/>
                </c:manualLayout>
              </c:layout>
              <c:showLegendKey val="0"/>
              <c:showVal val="1"/>
              <c:showCatName val="0"/>
              <c:showSerName val="0"/>
              <c:showPercent val="0"/>
              <c:showBubbleSize val="0"/>
            </c:dLbl>
            <c:dLbl>
              <c:idx val="3"/>
              <c:layout>
                <c:manualLayout>
                  <c:x val="0.1327701829716835"/>
                  <c:y val="-7.3808844103492328E-3"/>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Sheet1!$A$2:$A$5</c:f>
              <c:strCache>
                <c:ptCount val="4"/>
                <c:pt idx="0">
                  <c:v>USA</c:v>
                </c:pt>
                <c:pt idx="1">
                  <c:v>Euro Area</c:v>
                </c:pt>
                <c:pt idx="2">
                  <c:v>China</c:v>
                </c:pt>
                <c:pt idx="3">
                  <c:v>Rest of World</c:v>
                </c:pt>
              </c:strCache>
            </c:strRef>
          </c:cat>
          <c:val>
            <c:numRef>
              <c:f>Sheet1!$B$2:$B$5</c:f>
              <c:numCache>
                <c:formatCode>General</c:formatCode>
                <c:ptCount val="4"/>
                <c:pt idx="0">
                  <c:v>38.5</c:v>
                </c:pt>
                <c:pt idx="1">
                  <c:v>18.100000000000001</c:v>
                </c:pt>
                <c:pt idx="2">
                  <c:v>4.5</c:v>
                </c:pt>
                <c:pt idx="3">
                  <c:v>38.9</c:v>
                </c:pt>
              </c:numCache>
            </c:numRef>
          </c:val>
        </c:ser>
        <c:dLbls>
          <c:showLegendKey val="0"/>
          <c:showVal val="0"/>
          <c:showCatName val="0"/>
          <c:showSerName val="0"/>
          <c:showPercent val="0"/>
          <c:showBubbleSize val="0"/>
          <c:showLeaderLines val="1"/>
        </c:dLbls>
        <c:firstSliceAng val="334"/>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2010</a:t>
            </a:r>
            <a:endParaRPr lang="en-US" dirty="0"/>
          </a:p>
        </c:rich>
      </c:tx>
      <c:layout>
        <c:manualLayout>
          <c:xMode val="edge"/>
          <c:yMode val="edge"/>
          <c:x val="0.29905643021255673"/>
          <c:y val="1.9230769230769267E-2"/>
        </c:manualLayout>
      </c:layout>
      <c:overlay val="0"/>
    </c:title>
    <c:autoTitleDeleted val="0"/>
    <c:plotArea>
      <c:layout>
        <c:manualLayout>
          <c:layoutTarget val="inner"/>
          <c:xMode val="edge"/>
          <c:yMode val="edge"/>
          <c:x val="3.8993967957700201E-2"/>
          <c:y val="0.18961751690942091"/>
          <c:w val="0.59623374343429458"/>
          <c:h val="0.66034743566960963"/>
        </c:manualLayout>
      </c:layout>
      <c:pieChart>
        <c:varyColors val="1"/>
        <c:ser>
          <c:idx val="0"/>
          <c:order val="0"/>
          <c:tx>
            <c:strRef>
              <c:f>Sheet1!$B$1</c:f>
              <c:strCache>
                <c:ptCount val="1"/>
                <c:pt idx="0">
                  <c:v>2010</c:v>
                </c:pt>
              </c:strCache>
            </c:strRef>
          </c:tx>
          <c:spPr>
            <a:scene3d>
              <a:camera prst="orthographicFront"/>
              <a:lightRig rig="threePt" dir="t">
                <a:rot lat="0" lon="0" rev="0"/>
              </a:lightRig>
            </a:scene3d>
            <a:sp3d>
              <a:bevelT w="88900" h="25400" prst="coolSlant"/>
            </a:sp3d>
          </c:spPr>
          <c:dPt>
            <c:idx val="0"/>
            <c:bubble3D val="0"/>
            <c:spPr>
              <a:solidFill>
                <a:schemeClr val="accent1"/>
              </a:solidFill>
              <a:scene3d>
                <a:camera prst="orthographicFront"/>
                <a:lightRig rig="threePt" dir="t">
                  <a:rot lat="0" lon="0" rev="0"/>
                </a:lightRig>
              </a:scene3d>
              <a:sp3d>
                <a:bevelT w="88900" h="25400" prst="coolSlant"/>
              </a:sp3d>
            </c:spPr>
          </c:dPt>
          <c:dPt>
            <c:idx val="1"/>
            <c:bubble3D val="0"/>
            <c:spPr>
              <a:solidFill>
                <a:schemeClr val="accent3"/>
              </a:solidFill>
              <a:scene3d>
                <a:camera prst="orthographicFront"/>
                <a:lightRig rig="threePt" dir="t">
                  <a:rot lat="0" lon="0" rev="0"/>
                </a:lightRig>
              </a:scene3d>
              <a:sp3d>
                <a:bevelT w="88900" h="25400" prst="coolSlant"/>
              </a:sp3d>
            </c:spPr>
          </c:dPt>
          <c:dPt>
            <c:idx val="2"/>
            <c:bubble3D val="0"/>
            <c:spPr>
              <a:solidFill>
                <a:schemeClr val="accent2"/>
              </a:solidFill>
              <a:scene3d>
                <a:camera prst="orthographicFront"/>
                <a:lightRig rig="threePt" dir="t">
                  <a:rot lat="0" lon="0" rev="0"/>
                </a:lightRig>
              </a:scene3d>
              <a:sp3d>
                <a:bevelT w="88900" h="25400" prst="coolSlant"/>
              </a:sp3d>
            </c:spPr>
          </c:dPt>
          <c:dPt>
            <c:idx val="3"/>
            <c:bubble3D val="0"/>
            <c:spPr>
              <a:solidFill>
                <a:schemeClr val="bg2">
                  <a:lumMod val="90000"/>
                </a:schemeClr>
              </a:solidFill>
              <a:scene3d>
                <a:camera prst="orthographicFront"/>
                <a:lightRig rig="threePt" dir="t">
                  <a:rot lat="0" lon="0" rev="0"/>
                </a:lightRig>
              </a:scene3d>
              <a:sp3d>
                <a:bevelT w="88900" h="25400" prst="coolSlant"/>
              </a:sp3d>
            </c:spPr>
          </c:dPt>
          <c:dLbls>
            <c:dLbl>
              <c:idx val="0"/>
              <c:layout>
                <c:manualLayout>
                  <c:x val="-0.10420148175146876"/>
                  <c:y val="0.15002270677978372"/>
                </c:manualLayout>
              </c:layout>
              <c:spPr/>
              <c:txPr>
                <a:bodyPr/>
                <a:lstStyle/>
                <a:p>
                  <a:pPr>
                    <a:defRPr sz="1400" b="1">
                      <a:solidFill>
                        <a:schemeClr val="bg1"/>
                      </a:solidFill>
                    </a:defRPr>
                  </a:pPr>
                  <a:endParaRPr lang="en-US"/>
                </a:p>
              </c:txPr>
              <c:showLegendKey val="0"/>
              <c:showVal val="1"/>
              <c:showCatName val="0"/>
              <c:showSerName val="0"/>
              <c:showPercent val="0"/>
              <c:showBubbleSize val="0"/>
            </c:dLbl>
            <c:dLbl>
              <c:idx val="1"/>
              <c:layout>
                <c:manualLayout>
                  <c:x val="-0.13793620015257788"/>
                  <c:y val="6.1977442404856399E-3"/>
                </c:manualLayout>
              </c:layout>
              <c:showLegendKey val="0"/>
              <c:showVal val="1"/>
              <c:showCatName val="0"/>
              <c:showSerName val="0"/>
              <c:showPercent val="0"/>
              <c:showBubbleSize val="0"/>
            </c:dLbl>
            <c:dLbl>
              <c:idx val="2"/>
              <c:layout>
                <c:manualLayout>
                  <c:x val="-0.12325536652685749"/>
                  <c:y val="-0.11205384468562628"/>
                </c:manualLayout>
              </c:layout>
              <c:showLegendKey val="0"/>
              <c:showVal val="1"/>
              <c:showCatName val="0"/>
              <c:showSerName val="0"/>
              <c:showPercent val="0"/>
              <c:showBubbleSize val="0"/>
            </c:dLbl>
            <c:dLbl>
              <c:idx val="3"/>
              <c:layout>
                <c:manualLayout>
                  <c:x val="0.13007084882653613"/>
                  <c:y val="-6.3208489922358183E-2"/>
                </c:manualLayout>
              </c:layout>
              <c:showLegendKey val="0"/>
              <c:showVal val="1"/>
              <c:showCatName val="0"/>
              <c:showSerName val="0"/>
              <c:showPercent val="0"/>
              <c:showBubbleSize val="0"/>
            </c:dLbl>
            <c:txPr>
              <a:bodyPr/>
              <a:lstStyle/>
              <a:p>
                <a:pPr>
                  <a:defRPr sz="1400" b="1">
                    <a:solidFill>
                      <a:srgbClr val="002060"/>
                    </a:solidFill>
                  </a:defRPr>
                </a:pPr>
                <a:endParaRPr lang="en-US"/>
              </a:p>
            </c:txPr>
            <c:showLegendKey val="0"/>
            <c:showVal val="1"/>
            <c:showCatName val="0"/>
            <c:showSerName val="0"/>
            <c:showPercent val="0"/>
            <c:showBubbleSize val="0"/>
            <c:showLeaderLines val="1"/>
          </c:dLbls>
          <c:cat>
            <c:strRef>
              <c:f>Sheet1!$A$2:$A$5</c:f>
              <c:strCache>
                <c:ptCount val="4"/>
                <c:pt idx="0">
                  <c:v>USA</c:v>
                </c:pt>
                <c:pt idx="1">
                  <c:v>Euro Area</c:v>
                </c:pt>
                <c:pt idx="2">
                  <c:v>China</c:v>
                </c:pt>
                <c:pt idx="3">
                  <c:v>Rest of World</c:v>
                </c:pt>
              </c:strCache>
            </c:strRef>
          </c:cat>
          <c:val>
            <c:numRef>
              <c:f>Sheet1!$B$2:$B$5</c:f>
              <c:numCache>
                <c:formatCode>General</c:formatCode>
                <c:ptCount val="4"/>
                <c:pt idx="0">
                  <c:v>20.3</c:v>
                </c:pt>
                <c:pt idx="1">
                  <c:v>20.2</c:v>
                </c:pt>
                <c:pt idx="2">
                  <c:v>16.600000000000001</c:v>
                </c:pt>
                <c:pt idx="3">
                  <c:v>42.9</c:v>
                </c:pt>
              </c:numCache>
            </c:numRef>
          </c:val>
        </c:ser>
        <c:dLbls>
          <c:showLegendKey val="0"/>
          <c:showVal val="0"/>
          <c:showCatName val="0"/>
          <c:showSerName val="0"/>
          <c:showPercent val="0"/>
          <c:showBubbleSize val="0"/>
          <c:showLeaderLines val="1"/>
        </c:dLbls>
        <c:firstSliceAng val="351"/>
      </c:pieChart>
      <c:spPr>
        <a:scene3d>
          <a:camera prst="orthographicFront"/>
          <a:lightRig rig="threePt" dir="t"/>
        </a:scene3d>
        <a:sp3d>
          <a:bevelT/>
        </a:sp3d>
      </c:spPr>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16469816272965E-2"/>
          <c:y val="3.9249326607398251E-2"/>
          <c:w val="0.82523403324584432"/>
          <c:h val="0.84317326500459677"/>
        </c:manualLayout>
      </c:layout>
      <c:lineChart>
        <c:grouping val="standard"/>
        <c:varyColors val="0"/>
        <c:ser>
          <c:idx val="0"/>
          <c:order val="0"/>
          <c:tx>
            <c:strRef>
              <c:f>Sheet1!$B$1</c:f>
              <c:strCache>
                <c:ptCount val="1"/>
                <c:pt idx="0">
                  <c:v>USA</c:v>
                </c:pt>
              </c:strCache>
            </c:strRef>
          </c:tx>
          <c:spPr>
            <a:ln w="28575">
              <a:solidFill>
                <a:schemeClr val="tx1"/>
              </a:solidFill>
            </a:ln>
          </c:spPr>
          <c:marker>
            <c:symbol val="none"/>
          </c:marker>
          <c:cat>
            <c:numRef>
              <c:f>Sheet1!$A$2:$A$4</c:f>
              <c:numCache>
                <c:formatCode>General</c:formatCode>
                <c:ptCount val="3"/>
                <c:pt idx="0">
                  <c:v>2013</c:v>
                </c:pt>
                <c:pt idx="1">
                  <c:v>2018</c:v>
                </c:pt>
                <c:pt idx="2">
                  <c:v>2023</c:v>
                </c:pt>
              </c:numCache>
            </c:numRef>
          </c:cat>
          <c:val>
            <c:numRef>
              <c:f>Sheet1!$B$2:$B$4</c:f>
              <c:numCache>
                <c:formatCode>General</c:formatCode>
                <c:ptCount val="3"/>
                <c:pt idx="0">
                  <c:v>40</c:v>
                </c:pt>
                <c:pt idx="1">
                  <c:v>48</c:v>
                </c:pt>
                <c:pt idx="2">
                  <c:v>55</c:v>
                </c:pt>
              </c:numCache>
            </c:numRef>
          </c:val>
          <c:smooth val="0"/>
        </c:ser>
        <c:dLbls>
          <c:showLegendKey val="0"/>
          <c:showVal val="0"/>
          <c:showCatName val="0"/>
          <c:showSerName val="0"/>
          <c:showPercent val="0"/>
          <c:showBubbleSize val="0"/>
        </c:dLbls>
        <c:marker val="1"/>
        <c:smooth val="0"/>
        <c:axId val="189958016"/>
        <c:axId val="189959552"/>
      </c:lineChart>
      <c:catAx>
        <c:axId val="189958016"/>
        <c:scaling>
          <c:orientation val="minMax"/>
        </c:scaling>
        <c:delete val="0"/>
        <c:axPos val="b"/>
        <c:numFmt formatCode="General" sourceLinked="1"/>
        <c:majorTickMark val="out"/>
        <c:minorTickMark val="none"/>
        <c:tickLblPos val="nextTo"/>
        <c:crossAx val="189959552"/>
        <c:crosses val="autoZero"/>
        <c:auto val="1"/>
        <c:lblAlgn val="ctr"/>
        <c:lblOffset val="100"/>
        <c:noMultiLvlLbl val="0"/>
      </c:catAx>
      <c:valAx>
        <c:axId val="189959552"/>
        <c:scaling>
          <c:orientation val="minMax"/>
          <c:max val="100"/>
        </c:scaling>
        <c:delete val="0"/>
        <c:axPos val="l"/>
        <c:majorGridlines>
          <c:spPr>
            <a:ln>
              <a:noFill/>
            </a:ln>
          </c:spPr>
        </c:majorGridlines>
        <c:numFmt formatCode="General" sourceLinked="1"/>
        <c:majorTickMark val="out"/>
        <c:minorTickMark val="none"/>
        <c:tickLblPos val="nextTo"/>
        <c:crossAx val="189958016"/>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116469816272965E-2"/>
          <c:y val="3.9249326607398251E-2"/>
          <c:w val="0.82523403324584432"/>
          <c:h val="0.84317326500459677"/>
        </c:manualLayout>
      </c:layout>
      <c:lineChart>
        <c:grouping val="standard"/>
        <c:varyColors val="0"/>
        <c:ser>
          <c:idx val="0"/>
          <c:order val="0"/>
          <c:tx>
            <c:strRef>
              <c:f>Sheet1!$B$1</c:f>
              <c:strCache>
                <c:ptCount val="1"/>
                <c:pt idx="0">
                  <c:v>INDUSTRY</c:v>
                </c:pt>
              </c:strCache>
            </c:strRef>
          </c:tx>
          <c:spPr>
            <a:ln w="57150">
              <a:solidFill>
                <a:schemeClr val="tx1"/>
              </a:solidFill>
            </a:ln>
          </c:spPr>
          <c:marker>
            <c:symbol val="none"/>
          </c:marker>
          <c:cat>
            <c:numRef>
              <c:f>Sheet1!$A$2:$A$4</c:f>
              <c:numCache>
                <c:formatCode>General</c:formatCode>
                <c:ptCount val="3"/>
                <c:pt idx="0">
                  <c:v>2013</c:v>
                </c:pt>
                <c:pt idx="1">
                  <c:v>2018</c:v>
                </c:pt>
                <c:pt idx="2">
                  <c:v>2023</c:v>
                </c:pt>
              </c:numCache>
            </c:numRef>
          </c:cat>
          <c:val>
            <c:numRef>
              <c:f>Sheet1!$B$2:$B$4</c:f>
              <c:numCache>
                <c:formatCode>General</c:formatCode>
                <c:ptCount val="3"/>
                <c:pt idx="0">
                  <c:v>66</c:v>
                </c:pt>
                <c:pt idx="1">
                  <c:v>70</c:v>
                </c:pt>
                <c:pt idx="2">
                  <c:v>77</c:v>
                </c:pt>
              </c:numCache>
            </c:numRef>
          </c:val>
          <c:smooth val="0"/>
        </c:ser>
        <c:ser>
          <c:idx val="1"/>
          <c:order val="1"/>
          <c:tx>
            <c:strRef>
              <c:f>Sheet1!$C$1</c:f>
              <c:strCache>
                <c:ptCount val="1"/>
                <c:pt idx="0">
                  <c:v>USA</c:v>
                </c:pt>
              </c:strCache>
            </c:strRef>
          </c:tx>
          <c:marker>
            <c:symbol val="none"/>
          </c:marker>
          <c:cat>
            <c:numRef>
              <c:f>Sheet1!$A$2:$A$4</c:f>
              <c:numCache>
                <c:formatCode>General</c:formatCode>
                <c:ptCount val="3"/>
                <c:pt idx="0">
                  <c:v>2013</c:v>
                </c:pt>
                <c:pt idx="1">
                  <c:v>2018</c:v>
                </c:pt>
                <c:pt idx="2">
                  <c:v>2023</c:v>
                </c:pt>
              </c:numCache>
            </c:numRef>
          </c:cat>
          <c:val>
            <c:numRef>
              <c:f>Sheet1!$C$2:$C$4</c:f>
              <c:numCache>
                <c:formatCode>General</c:formatCode>
                <c:ptCount val="3"/>
                <c:pt idx="0">
                  <c:v>40</c:v>
                </c:pt>
                <c:pt idx="1">
                  <c:v>48</c:v>
                </c:pt>
                <c:pt idx="2">
                  <c:v>55</c:v>
                </c:pt>
              </c:numCache>
            </c:numRef>
          </c:val>
          <c:smooth val="0"/>
        </c:ser>
        <c:dLbls>
          <c:showLegendKey val="0"/>
          <c:showVal val="0"/>
          <c:showCatName val="0"/>
          <c:showSerName val="0"/>
          <c:showPercent val="0"/>
          <c:showBubbleSize val="0"/>
        </c:dLbls>
        <c:marker val="1"/>
        <c:smooth val="0"/>
        <c:axId val="190096512"/>
        <c:axId val="190098048"/>
      </c:lineChart>
      <c:catAx>
        <c:axId val="190096512"/>
        <c:scaling>
          <c:orientation val="minMax"/>
        </c:scaling>
        <c:delete val="0"/>
        <c:axPos val="b"/>
        <c:numFmt formatCode="General" sourceLinked="1"/>
        <c:majorTickMark val="out"/>
        <c:minorTickMark val="none"/>
        <c:tickLblPos val="nextTo"/>
        <c:crossAx val="190098048"/>
        <c:crosses val="autoZero"/>
        <c:auto val="1"/>
        <c:lblAlgn val="ctr"/>
        <c:lblOffset val="100"/>
        <c:noMultiLvlLbl val="0"/>
      </c:catAx>
      <c:valAx>
        <c:axId val="190098048"/>
        <c:scaling>
          <c:orientation val="minMax"/>
          <c:max val="100"/>
        </c:scaling>
        <c:delete val="0"/>
        <c:axPos val="l"/>
        <c:majorGridlines>
          <c:spPr>
            <a:ln>
              <a:noFill/>
            </a:ln>
          </c:spPr>
        </c:majorGridlines>
        <c:numFmt formatCode="General" sourceLinked="1"/>
        <c:majorTickMark val="out"/>
        <c:minorTickMark val="none"/>
        <c:tickLblPos val="nextTo"/>
        <c:crossAx val="190096512"/>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116469816272965E-2"/>
          <c:y val="3.9249326607398251E-2"/>
          <c:w val="0.82523403324584432"/>
          <c:h val="0.84317326500459677"/>
        </c:manualLayout>
      </c:layout>
      <c:lineChart>
        <c:grouping val="standard"/>
        <c:varyColors val="0"/>
        <c:ser>
          <c:idx val="0"/>
          <c:order val="0"/>
          <c:tx>
            <c:strRef>
              <c:f>Sheet1!$B$1</c:f>
              <c:strCache>
                <c:ptCount val="1"/>
                <c:pt idx="0">
                  <c:v>INDUSTRY</c:v>
                </c:pt>
              </c:strCache>
            </c:strRef>
          </c:tx>
          <c:spPr>
            <a:ln w="57150">
              <a:solidFill>
                <a:schemeClr val="tx1"/>
              </a:solidFill>
            </a:ln>
          </c:spPr>
          <c:marker>
            <c:symbol val="none"/>
          </c:marker>
          <c:cat>
            <c:numRef>
              <c:f>Sheet1!$A$2:$A$4</c:f>
              <c:numCache>
                <c:formatCode>General</c:formatCode>
                <c:ptCount val="3"/>
                <c:pt idx="0">
                  <c:v>2013</c:v>
                </c:pt>
                <c:pt idx="1">
                  <c:v>2018</c:v>
                </c:pt>
                <c:pt idx="2">
                  <c:v>2023</c:v>
                </c:pt>
              </c:numCache>
            </c:numRef>
          </c:cat>
          <c:val>
            <c:numRef>
              <c:f>Sheet1!$B$2:$B$4</c:f>
              <c:numCache>
                <c:formatCode>General</c:formatCode>
                <c:ptCount val="3"/>
                <c:pt idx="0">
                  <c:v>66</c:v>
                </c:pt>
                <c:pt idx="1">
                  <c:v>70</c:v>
                </c:pt>
                <c:pt idx="2">
                  <c:v>77</c:v>
                </c:pt>
              </c:numCache>
            </c:numRef>
          </c:val>
          <c:smooth val="0"/>
        </c:ser>
        <c:ser>
          <c:idx val="1"/>
          <c:order val="1"/>
          <c:tx>
            <c:strRef>
              <c:f>Sheet1!$C$1</c:f>
              <c:strCache>
                <c:ptCount val="1"/>
                <c:pt idx="0">
                  <c:v>USA</c:v>
                </c:pt>
              </c:strCache>
            </c:strRef>
          </c:tx>
          <c:marker>
            <c:symbol val="none"/>
          </c:marker>
          <c:cat>
            <c:numRef>
              <c:f>Sheet1!$A$2:$A$4</c:f>
              <c:numCache>
                <c:formatCode>General</c:formatCode>
                <c:ptCount val="3"/>
                <c:pt idx="0">
                  <c:v>2013</c:v>
                </c:pt>
                <c:pt idx="1">
                  <c:v>2018</c:v>
                </c:pt>
                <c:pt idx="2">
                  <c:v>2023</c:v>
                </c:pt>
              </c:numCache>
            </c:numRef>
          </c:cat>
          <c:val>
            <c:numRef>
              <c:f>Sheet1!$C$2:$C$4</c:f>
              <c:numCache>
                <c:formatCode>General</c:formatCode>
                <c:ptCount val="3"/>
                <c:pt idx="0">
                  <c:v>40</c:v>
                </c:pt>
                <c:pt idx="1">
                  <c:v>48</c:v>
                </c:pt>
                <c:pt idx="2">
                  <c:v>55</c:v>
                </c:pt>
              </c:numCache>
            </c:numRef>
          </c:val>
          <c:smooth val="0"/>
        </c:ser>
        <c:dLbls>
          <c:showLegendKey val="0"/>
          <c:showVal val="0"/>
          <c:showCatName val="0"/>
          <c:showSerName val="0"/>
          <c:showPercent val="0"/>
          <c:showBubbleSize val="0"/>
        </c:dLbls>
        <c:marker val="1"/>
        <c:smooth val="0"/>
        <c:axId val="192491904"/>
        <c:axId val="192493440"/>
      </c:lineChart>
      <c:catAx>
        <c:axId val="192491904"/>
        <c:scaling>
          <c:orientation val="minMax"/>
        </c:scaling>
        <c:delete val="0"/>
        <c:axPos val="b"/>
        <c:numFmt formatCode="General" sourceLinked="1"/>
        <c:majorTickMark val="out"/>
        <c:minorTickMark val="none"/>
        <c:tickLblPos val="nextTo"/>
        <c:crossAx val="192493440"/>
        <c:crosses val="autoZero"/>
        <c:auto val="1"/>
        <c:lblAlgn val="ctr"/>
        <c:lblOffset val="100"/>
        <c:noMultiLvlLbl val="0"/>
      </c:catAx>
      <c:valAx>
        <c:axId val="192493440"/>
        <c:scaling>
          <c:orientation val="minMax"/>
          <c:max val="100"/>
        </c:scaling>
        <c:delete val="0"/>
        <c:axPos val="l"/>
        <c:majorGridlines>
          <c:spPr>
            <a:ln>
              <a:noFill/>
            </a:ln>
          </c:spPr>
        </c:majorGridlines>
        <c:numFmt formatCode="General" sourceLinked="1"/>
        <c:majorTickMark val="out"/>
        <c:minorTickMark val="none"/>
        <c:tickLblPos val="nextTo"/>
        <c:crossAx val="192491904"/>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Market Participation</c:v>
                </c:pt>
              </c:strCache>
            </c:strRef>
          </c:tx>
          <c:invertIfNegative val="0"/>
          <c:cat>
            <c:strRef>
              <c:f>Sheet1!$A$2:$A$11</c:f>
              <c:strCache>
                <c:ptCount val="10"/>
                <c:pt idx="0">
                  <c:v>ABB</c:v>
                </c:pt>
                <c:pt idx="1">
                  <c:v>Amex</c:v>
                </c:pt>
                <c:pt idx="2">
                  <c:v>Cemex</c:v>
                </c:pt>
                <c:pt idx="3">
                  <c:v>Dell</c:v>
                </c:pt>
                <c:pt idx="4">
                  <c:v>FedEx</c:v>
                </c:pt>
                <c:pt idx="5">
                  <c:v>Mercedes</c:v>
                </c:pt>
                <c:pt idx="6">
                  <c:v>Microsoft</c:v>
                </c:pt>
                <c:pt idx="7">
                  <c:v>Nokia</c:v>
                </c:pt>
                <c:pt idx="8">
                  <c:v>Skandia</c:v>
                </c:pt>
                <c:pt idx="9">
                  <c:v>Swatch</c:v>
                </c:pt>
              </c:strCache>
            </c:strRef>
          </c:cat>
          <c:val>
            <c:numRef>
              <c:f>Sheet1!$B$2:$B$11</c:f>
              <c:numCache>
                <c:formatCode>General</c:formatCode>
                <c:ptCount val="10"/>
                <c:pt idx="0">
                  <c:v>20</c:v>
                </c:pt>
                <c:pt idx="1">
                  <c:v>23</c:v>
                </c:pt>
                <c:pt idx="2">
                  <c:v>30</c:v>
                </c:pt>
                <c:pt idx="3">
                  <c:v>21</c:v>
                </c:pt>
                <c:pt idx="4">
                  <c:v>21</c:v>
                </c:pt>
                <c:pt idx="5">
                  <c:v>20</c:v>
                </c:pt>
                <c:pt idx="6">
                  <c:v>22</c:v>
                </c:pt>
                <c:pt idx="7">
                  <c:v>18</c:v>
                </c:pt>
                <c:pt idx="8">
                  <c:v>21</c:v>
                </c:pt>
                <c:pt idx="9">
                  <c:v>23</c:v>
                </c:pt>
              </c:numCache>
            </c:numRef>
          </c:val>
        </c:ser>
        <c:ser>
          <c:idx val="1"/>
          <c:order val="1"/>
          <c:tx>
            <c:strRef>
              <c:f>Sheet1!$C$1</c:f>
              <c:strCache>
                <c:ptCount val="1"/>
                <c:pt idx="0">
                  <c:v>Products/Services</c:v>
                </c:pt>
              </c:strCache>
            </c:strRef>
          </c:tx>
          <c:invertIfNegative val="0"/>
          <c:cat>
            <c:strRef>
              <c:f>Sheet1!$A$2:$A$11</c:f>
              <c:strCache>
                <c:ptCount val="10"/>
                <c:pt idx="0">
                  <c:v>ABB</c:v>
                </c:pt>
                <c:pt idx="1">
                  <c:v>Amex</c:v>
                </c:pt>
                <c:pt idx="2">
                  <c:v>Cemex</c:v>
                </c:pt>
                <c:pt idx="3">
                  <c:v>Dell</c:v>
                </c:pt>
                <c:pt idx="4">
                  <c:v>FedEx</c:v>
                </c:pt>
                <c:pt idx="5">
                  <c:v>Mercedes</c:v>
                </c:pt>
                <c:pt idx="6">
                  <c:v>Microsoft</c:v>
                </c:pt>
                <c:pt idx="7">
                  <c:v>Nokia</c:v>
                </c:pt>
                <c:pt idx="8">
                  <c:v>Skandia</c:v>
                </c:pt>
                <c:pt idx="9">
                  <c:v>Swatch</c:v>
                </c:pt>
              </c:strCache>
            </c:strRef>
          </c:cat>
          <c:val>
            <c:numRef>
              <c:f>Sheet1!$C$2:$C$11</c:f>
              <c:numCache>
                <c:formatCode>General</c:formatCode>
                <c:ptCount val="10"/>
                <c:pt idx="0">
                  <c:v>14</c:v>
                </c:pt>
                <c:pt idx="1">
                  <c:v>23</c:v>
                </c:pt>
                <c:pt idx="2">
                  <c:v>13</c:v>
                </c:pt>
                <c:pt idx="3">
                  <c:v>18</c:v>
                </c:pt>
                <c:pt idx="4">
                  <c:v>20</c:v>
                </c:pt>
                <c:pt idx="5">
                  <c:v>21</c:v>
                </c:pt>
                <c:pt idx="6">
                  <c:v>20</c:v>
                </c:pt>
                <c:pt idx="7">
                  <c:v>20</c:v>
                </c:pt>
                <c:pt idx="8">
                  <c:v>21</c:v>
                </c:pt>
                <c:pt idx="9">
                  <c:v>22</c:v>
                </c:pt>
              </c:numCache>
            </c:numRef>
          </c:val>
        </c:ser>
        <c:ser>
          <c:idx val="2"/>
          <c:order val="2"/>
          <c:tx>
            <c:strRef>
              <c:f>Sheet1!$D$1</c:f>
              <c:strCache>
                <c:ptCount val="1"/>
                <c:pt idx="0">
                  <c:v>Locating Activities</c:v>
                </c:pt>
              </c:strCache>
            </c:strRef>
          </c:tx>
          <c:invertIfNegative val="0"/>
          <c:cat>
            <c:strRef>
              <c:f>Sheet1!$A$2:$A$11</c:f>
              <c:strCache>
                <c:ptCount val="10"/>
                <c:pt idx="0">
                  <c:v>ABB</c:v>
                </c:pt>
                <c:pt idx="1">
                  <c:v>Amex</c:v>
                </c:pt>
                <c:pt idx="2">
                  <c:v>Cemex</c:v>
                </c:pt>
                <c:pt idx="3">
                  <c:v>Dell</c:v>
                </c:pt>
                <c:pt idx="4">
                  <c:v>FedEx</c:v>
                </c:pt>
                <c:pt idx="5">
                  <c:v>Mercedes</c:v>
                </c:pt>
                <c:pt idx="6">
                  <c:v>Microsoft</c:v>
                </c:pt>
                <c:pt idx="7">
                  <c:v>Nokia</c:v>
                </c:pt>
                <c:pt idx="8">
                  <c:v>Skandia</c:v>
                </c:pt>
                <c:pt idx="9">
                  <c:v>Swatch</c:v>
                </c:pt>
              </c:strCache>
            </c:strRef>
          </c:cat>
          <c:val>
            <c:numRef>
              <c:f>Sheet1!$D$2:$D$11</c:f>
              <c:numCache>
                <c:formatCode>General</c:formatCode>
                <c:ptCount val="10"/>
                <c:pt idx="0">
                  <c:v>22</c:v>
                </c:pt>
                <c:pt idx="1">
                  <c:v>16</c:v>
                </c:pt>
                <c:pt idx="2">
                  <c:v>15</c:v>
                </c:pt>
                <c:pt idx="3">
                  <c:v>23</c:v>
                </c:pt>
                <c:pt idx="4">
                  <c:v>14</c:v>
                </c:pt>
                <c:pt idx="5">
                  <c:v>13</c:v>
                </c:pt>
                <c:pt idx="6">
                  <c:v>19</c:v>
                </c:pt>
                <c:pt idx="7">
                  <c:v>21</c:v>
                </c:pt>
                <c:pt idx="8">
                  <c:v>19</c:v>
                </c:pt>
                <c:pt idx="9">
                  <c:v>18</c:v>
                </c:pt>
              </c:numCache>
            </c:numRef>
          </c:val>
        </c:ser>
        <c:ser>
          <c:idx val="3"/>
          <c:order val="3"/>
          <c:tx>
            <c:strRef>
              <c:f>Sheet1!$E$1</c:f>
              <c:strCache>
                <c:ptCount val="1"/>
                <c:pt idx="0">
                  <c:v>Marketing</c:v>
                </c:pt>
              </c:strCache>
            </c:strRef>
          </c:tx>
          <c:invertIfNegative val="0"/>
          <c:cat>
            <c:strRef>
              <c:f>Sheet1!$A$2:$A$11</c:f>
              <c:strCache>
                <c:ptCount val="10"/>
                <c:pt idx="0">
                  <c:v>ABB</c:v>
                </c:pt>
                <c:pt idx="1">
                  <c:v>Amex</c:v>
                </c:pt>
                <c:pt idx="2">
                  <c:v>Cemex</c:v>
                </c:pt>
                <c:pt idx="3">
                  <c:v>Dell</c:v>
                </c:pt>
                <c:pt idx="4">
                  <c:v>FedEx</c:v>
                </c:pt>
                <c:pt idx="5">
                  <c:v>Mercedes</c:v>
                </c:pt>
                <c:pt idx="6">
                  <c:v>Microsoft</c:v>
                </c:pt>
                <c:pt idx="7">
                  <c:v>Nokia</c:v>
                </c:pt>
                <c:pt idx="8">
                  <c:v>Skandia</c:v>
                </c:pt>
                <c:pt idx="9">
                  <c:v>Swatch</c:v>
                </c:pt>
              </c:strCache>
            </c:strRef>
          </c:cat>
          <c:val>
            <c:numRef>
              <c:f>Sheet1!$E$2:$E$11</c:f>
              <c:numCache>
                <c:formatCode>General</c:formatCode>
                <c:ptCount val="10"/>
                <c:pt idx="0">
                  <c:v>24</c:v>
                </c:pt>
                <c:pt idx="1">
                  <c:v>21</c:v>
                </c:pt>
                <c:pt idx="2">
                  <c:v>18</c:v>
                </c:pt>
                <c:pt idx="3">
                  <c:v>20</c:v>
                </c:pt>
                <c:pt idx="4">
                  <c:v>23</c:v>
                </c:pt>
                <c:pt idx="5">
                  <c:v>16</c:v>
                </c:pt>
                <c:pt idx="6">
                  <c:v>22</c:v>
                </c:pt>
                <c:pt idx="7">
                  <c:v>24</c:v>
                </c:pt>
                <c:pt idx="8">
                  <c:v>19</c:v>
                </c:pt>
                <c:pt idx="9">
                  <c:v>19</c:v>
                </c:pt>
              </c:numCache>
            </c:numRef>
          </c:val>
        </c:ser>
        <c:ser>
          <c:idx val="4"/>
          <c:order val="4"/>
          <c:tx>
            <c:strRef>
              <c:f>Sheet1!$F$1</c:f>
              <c:strCache>
                <c:ptCount val="1"/>
                <c:pt idx="0">
                  <c:v>Competitive Moves</c:v>
                </c:pt>
              </c:strCache>
            </c:strRef>
          </c:tx>
          <c:invertIfNegative val="0"/>
          <c:cat>
            <c:strRef>
              <c:f>Sheet1!$A$2:$A$11</c:f>
              <c:strCache>
                <c:ptCount val="10"/>
                <c:pt idx="0">
                  <c:v>ABB</c:v>
                </c:pt>
                <c:pt idx="1">
                  <c:v>Amex</c:v>
                </c:pt>
                <c:pt idx="2">
                  <c:v>Cemex</c:v>
                </c:pt>
                <c:pt idx="3">
                  <c:v>Dell</c:v>
                </c:pt>
                <c:pt idx="4">
                  <c:v>FedEx</c:v>
                </c:pt>
                <c:pt idx="5">
                  <c:v>Mercedes</c:v>
                </c:pt>
                <c:pt idx="6">
                  <c:v>Microsoft</c:v>
                </c:pt>
                <c:pt idx="7">
                  <c:v>Nokia</c:v>
                </c:pt>
                <c:pt idx="8">
                  <c:v>Skandia</c:v>
                </c:pt>
                <c:pt idx="9">
                  <c:v>Swatch</c:v>
                </c:pt>
              </c:strCache>
            </c:strRef>
          </c:cat>
          <c:val>
            <c:numRef>
              <c:f>Sheet1!$F$2:$F$11</c:f>
              <c:numCache>
                <c:formatCode>General</c:formatCode>
                <c:ptCount val="10"/>
                <c:pt idx="0">
                  <c:v>20</c:v>
                </c:pt>
                <c:pt idx="1">
                  <c:v>17</c:v>
                </c:pt>
                <c:pt idx="2">
                  <c:v>24</c:v>
                </c:pt>
                <c:pt idx="3">
                  <c:v>18</c:v>
                </c:pt>
                <c:pt idx="4">
                  <c:v>22</c:v>
                </c:pt>
                <c:pt idx="5">
                  <c:v>30</c:v>
                </c:pt>
                <c:pt idx="6">
                  <c:v>17</c:v>
                </c:pt>
                <c:pt idx="7">
                  <c:v>17</c:v>
                </c:pt>
                <c:pt idx="8">
                  <c:v>20</c:v>
                </c:pt>
                <c:pt idx="9">
                  <c:v>18</c:v>
                </c:pt>
              </c:numCache>
            </c:numRef>
          </c:val>
        </c:ser>
        <c:dLbls>
          <c:showLegendKey val="0"/>
          <c:showVal val="0"/>
          <c:showCatName val="0"/>
          <c:showSerName val="0"/>
          <c:showPercent val="0"/>
          <c:showBubbleSize val="0"/>
        </c:dLbls>
        <c:gapWidth val="150"/>
        <c:overlap val="100"/>
        <c:axId val="192064512"/>
        <c:axId val="192074496"/>
      </c:barChart>
      <c:catAx>
        <c:axId val="192064512"/>
        <c:scaling>
          <c:orientation val="minMax"/>
        </c:scaling>
        <c:delete val="0"/>
        <c:axPos val="b"/>
        <c:majorTickMark val="out"/>
        <c:minorTickMark val="none"/>
        <c:tickLblPos val="nextTo"/>
        <c:txPr>
          <a:bodyPr/>
          <a:lstStyle/>
          <a:p>
            <a:pPr>
              <a:defRPr sz="2000"/>
            </a:pPr>
            <a:endParaRPr lang="en-US"/>
          </a:p>
        </c:txPr>
        <c:crossAx val="192074496"/>
        <c:crosses val="autoZero"/>
        <c:auto val="1"/>
        <c:lblAlgn val="ctr"/>
        <c:lblOffset val="100"/>
        <c:noMultiLvlLbl val="0"/>
      </c:catAx>
      <c:valAx>
        <c:axId val="192074496"/>
        <c:scaling>
          <c:orientation val="minMax"/>
        </c:scaling>
        <c:delete val="0"/>
        <c:axPos val="l"/>
        <c:majorGridlines/>
        <c:numFmt formatCode="0%" sourceLinked="1"/>
        <c:majorTickMark val="out"/>
        <c:minorTickMark val="none"/>
        <c:tickLblPos val="nextTo"/>
        <c:crossAx val="1920645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txPr>
              <a:bodyPr/>
              <a:lstStyle/>
              <a:p>
                <a:pPr>
                  <a:defRPr sz="2800" b="1">
                    <a:solidFill>
                      <a:schemeClr val="bg1"/>
                    </a:solidFill>
                  </a:defRPr>
                </a:pPr>
                <a:endParaRPr lang="en-US"/>
              </a:p>
            </c:txPr>
            <c:showLegendKey val="0"/>
            <c:showVal val="0"/>
            <c:showCatName val="0"/>
            <c:showSerName val="0"/>
            <c:showPercent val="1"/>
            <c:showBubbleSize val="0"/>
            <c:showLeaderLines val="1"/>
          </c:dLbls>
          <c:cat>
            <c:strRef>
              <c:f>Sheet1!$A$2:$A$6</c:f>
              <c:strCache>
                <c:ptCount val="5"/>
                <c:pt idx="0">
                  <c:v>Market Participation</c:v>
                </c:pt>
                <c:pt idx="1">
                  <c:v>Products/Services</c:v>
                </c:pt>
                <c:pt idx="2">
                  <c:v>Locating Activities</c:v>
                </c:pt>
                <c:pt idx="3">
                  <c:v>Marketing</c:v>
                </c:pt>
                <c:pt idx="4">
                  <c:v>Competitive Moves</c:v>
                </c:pt>
              </c:strCache>
            </c:strRef>
          </c:cat>
          <c:val>
            <c:numRef>
              <c:f>Sheet1!$B$2:$B$6</c:f>
              <c:numCache>
                <c:formatCode>General</c:formatCode>
                <c:ptCount val="5"/>
                <c:pt idx="0">
                  <c:v>67</c:v>
                </c:pt>
                <c:pt idx="1">
                  <c:v>57</c:v>
                </c:pt>
                <c:pt idx="2">
                  <c:v>76</c:v>
                </c:pt>
                <c:pt idx="3">
                  <c:v>64</c:v>
                </c:pt>
                <c:pt idx="4">
                  <c:v>60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79356226305045"/>
          <c:y val="0.6139586205189923"/>
          <c:w val="0.37897795761640907"/>
          <c:h val="0.3837978790370137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txPr>
              <a:bodyPr/>
              <a:lstStyle/>
              <a:p>
                <a:pPr>
                  <a:defRPr sz="2800" b="1">
                    <a:solidFill>
                      <a:schemeClr val="bg1"/>
                    </a:solidFill>
                  </a:defRPr>
                </a:pPr>
                <a:endParaRPr lang="en-US"/>
              </a:p>
            </c:txPr>
            <c:showLegendKey val="0"/>
            <c:showVal val="0"/>
            <c:showCatName val="0"/>
            <c:showSerName val="0"/>
            <c:showPercent val="1"/>
            <c:showBubbleSize val="0"/>
            <c:showLeaderLines val="1"/>
          </c:dLbls>
          <c:cat>
            <c:strRef>
              <c:f>Sheet1!$A$2:$A$6</c:f>
              <c:strCache>
                <c:ptCount val="5"/>
                <c:pt idx="0">
                  <c:v>Market Participation</c:v>
                </c:pt>
                <c:pt idx="1">
                  <c:v>Products/Services</c:v>
                </c:pt>
                <c:pt idx="2">
                  <c:v>Locating Activities</c:v>
                </c:pt>
                <c:pt idx="3">
                  <c:v>Marketing</c:v>
                </c:pt>
                <c:pt idx="4">
                  <c:v>Competitive Moves</c:v>
                </c:pt>
              </c:strCache>
            </c:strRef>
          </c:cat>
          <c:val>
            <c:numRef>
              <c:f>Sheet1!$B$2:$B$6</c:f>
              <c:numCache>
                <c:formatCode>General</c:formatCode>
                <c:ptCount val="5"/>
                <c:pt idx="0">
                  <c:v>66</c:v>
                </c:pt>
                <c:pt idx="1">
                  <c:v>63</c:v>
                </c:pt>
                <c:pt idx="2">
                  <c:v>45</c:v>
                </c:pt>
                <c:pt idx="3">
                  <c:v>71</c:v>
                </c:pt>
                <c:pt idx="4">
                  <c:v>68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79356226305045"/>
          <c:y val="0.6139586205189923"/>
          <c:w val="0.37897795761640907"/>
          <c:h val="0.3837978790370137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8C804-0529-4F69-A404-55F06CF5701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651976D-DE83-4D5E-AD8B-314BE25245AF}">
      <dgm:prSet phldrT="[Text]" custT="1"/>
      <dgm:spPr>
        <a:noFill/>
        <a:ln>
          <a:noFill/>
        </a:ln>
      </dgm:spPr>
      <dgm:t>
        <a:bodyPr/>
        <a:lstStyle/>
        <a:p>
          <a:r>
            <a:rPr lang="en-US" sz="2800" b="0" smtClean="0">
              <a:solidFill>
                <a:schemeClr val="tx1"/>
              </a:solidFill>
            </a:rPr>
            <a:t>Global Strategy Levers</a:t>
          </a:r>
        </a:p>
        <a:p>
          <a:r>
            <a:rPr lang="en-US" sz="1400" b="0" smtClean="0">
              <a:solidFill>
                <a:schemeClr val="tx1"/>
              </a:solidFill>
            </a:rPr>
            <a:t>(0 to 100, with 100 being “global”)</a:t>
          </a:r>
          <a:endParaRPr lang="en-US" sz="1400" b="0" dirty="0">
            <a:solidFill>
              <a:schemeClr val="tx1"/>
            </a:solidFill>
          </a:endParaRPr>
        </a:p>
      </dgm:t>
    </dgm:pt>
    <dgm:pt modelId="{2D0F3243-DE68-425A-8FDF-B364D00E8004}" type="parTrans" cxnId="{2FDF70EE-35C9-4B25-AC75-FB5B5075D0AA}">
      <dgm:prSet/>
      <dgm:spPr/>
      <dgm:t>
        <a:bodyPr/>
        <a:lstStyle/>
        <a:p>
          <a:endParaRPr lang="en-US" b="0"/>
        </a:p>
      </dgm:t>
    </dgm:pt>
    <dgm:pt modelId="{E5AD62CA-C871-4B9B-9EFC-FA0049A2A547}" type="sibTrans" cxnId="{2FDF70EE-35C9-4B25-AC75-FB5B5075D0AA}">
      <dgm:prSet/>
      <dgm:spPr/>
      <dgm:t>
        <a:bodyPr/>
        <a:lstStyle/>
        <a:p>
          <a:endParaRPr lang="en-US" b="0"/>
        </a:p>
      </dgm:t>
    </dgm:pt>
    <dgm:pt modelId="{812907D6-955A-45B6-92E6-56CC38FFA576}">
      <dgm:prSet phldrT="[Text]" custT="1"/>
      <dgm:spPr>
        <a:solidFill>
          <a:schemeClr val="bg1"/>
        </a:solidFill>
        <a:ln w="12700">
          <a:solidFill>
            <a:schemeClr val="tx1"/>
          </a:solidFill>
        </a:ln>
      </dgm:spPr>
      <dgm:t>
        <a:bodyPr/>
        <a:lstStyle/>
        <a:p>
          <a:r>
            <a:rPr lang="en-US" sz="1900" b="0" dirty="0" smtClean="0">
              <a:solidFill>
                <a:schemeClr val="tx1"/>
              </a:solidFill>
            </a:rPr>
            <a:t>Competitive Moves</a:t>
          </a:r>
          <a:endParaRPr lang="en-US" sz="1900" b="0" dirty="0">
            <a:solidFill>
              <a:schemeClr val="tx1"/>
            </a:solidFill>
          </a:endParaRPr>
        </a:p>
      </dgm:t>
    </dgm:pt>
    <dgm:pt modelId="{C333DF6D-5DE9-4CC3-92A6-5B042CC9B182}" type="sibTrans" cxnId="{F0196178-9E8C-4D68-A0DA-63D9E9442CDD}">
      <dgm:prSet/>
      <dgm:spPr>
        <a:solidFill>
          <a:schemeClr val="bg1">
            <a:lumMod val="50000"/>
          </a:schemeClr>
        </a:solidFill>
        <a:ln>
          <a:solidFill>
            <a:schemeClr val="bg1">
              <a:lumMod val="50000"/>
            </a:schemeClr>
          </a:solidFill>
        </a:ln>
      </dgm:spPr>
      <dgm:t>
        <a:bodyPr/>
        <a:lstStyle/>
        <a:p>
          <a:endParaRPr lang="en-US" b="0"/>
        </a:p>
      </dgm:t>
    </dgm:pt>
    <dgm:pt modelId="{61E04CB8-63BD-47ED-95F1-C6FD0CB569FC}" type="parTrans" cxnId="{F0196178-9E8C-4D68-A0DA-63D9E9442CDD}">
      <dgm:prSet/>
      <dgm:spPr/>
      <dgm:t>
        <a:bodyPr/>
        <a:lstStyle/>
        <a:p>
          <a:endParaRPr lang="en-US" b="0"/>
        </a:p>
      </dgm:t>
    </dgm:pt>
    <dgm:pt modelId="{47DDD4D7-BAEC-4598-89A8-BDDB151DE776}">
      <dgm:prSet phldrT="[Text]" custT="1"/>
      <dgm:spPr>
        <a:solidFill>
          <a:schemeClr val="bg1"/>
        </a:solidFill>
        <a:ln w="12700">
          <a:solidFill>
            <a:schemeClr val="tx1"/>
          </a:solidFill>
        </a:ln>
      </dgm:spPr>
      <dgm:t>
        <a:bodyPr/>
        <a:lstStyle/>
        <a:p>
          <a:r>
            <a:rPr lang="en-US" sz="2200" b="0" dirty="0" smtClean="0">
              <a:solidFill>
                <a:schemeClr val="tx1"/>
              </a:solidFill>
            </a:rPr>
            <a:t>Marketing</a:t>
          </a:r>
          <a:endParaRPr lang="en-US" sz="2200" b="0" dirty="0">
            <a:solidFill>
              <a:schemeClr val="tx1"/>
            </a:solidFill>
          </a:endParaRPr>
        </a:p>
      </dgm:t>
    </dgm:pt>
    <dgm:pt modelId="{6B612B93-CDF7-4254-8855-98AC5FB9AB4C}" type="sibTrans" cxnId="{8A19BB86-B4DD-47E8-BBF2-154A4E2DE301}">
      <dgm:prSet/>
      <dgm:spPr>
        <a:solidFill>
          <a:schemeClr val="bg1">
            <a:lumMod val="50000"/>
          </a:schemeClr>
        </a:solidFill>
        <a:ln>
          <a:solidFill>
            <a:schemeClr val="bg1">
              <a:lumMod val="50000"/>
            </a:schemeClr>
          </a:solidFill>
        </a:ln>
      </dgm:spPr>
      <dgm:t>
        <a:bodyPr/>
        <a:lstStyle/>
        <a:p>
          <a:endParaRPr lang="en-US" b="0"/>
        </a:p>
      </dgm:t>
    </dgm:pt>
    <dgm:pt modelId="{EC8170B6-370E-499A-9841-CF465B9E6FE4}" type="parTrans" cxnId="{8A19BB86-B4DD-47E8-BBF2-154A4E2DE301}">
      <dgm:prSet/>
      <dgm:spPr/>
      <dgm:t>
        <a:bodyPr/>
        <a:lstStyle/>
        <a:p>
          <a:endParaRPr lang="en-US" b="0"/>
        </a:p>
      </dgm:t>
    </dgm:pt>
    <dgm:pt modelId="{84F8B5DB-B662-4443-9FC8-D87E62C41F27}">
      <dgm:prSet phldrT="[Text]" custT="1"/>
      <dgm:spPr>
        <a:solidFill>
          <a:schemeClr val="bg1"/>
        </a:solidFill>
        <a:ln w="12700">
          <a:solidFill>
            <a:schemeClr val="tx1"/>
          </a:solidFill>
        </a:ln>
      </dgm:spPr>
      <dgm:t>
        <a:bodyPr/>
        <a:lstStyle/>
        <a:p>
          <a:r>
            <a:rPr lang="en-US" sz="2200" b="0" dirty="0" smtClean="0">
              <a:solidFill>
                <a:schemeClr val="tx1"/>
              </a:solidFill>
            </a:rPr>
            <a:t>Locating Activities</a:t>
          </a:r>
          <a:endParaRPr lang="en-US" sz="2200" b="0" dirty="0">
            <a:solidFill>
              <a:schemeClr val="tx1"/>
            </a:solidFill>
          </a:endParaRPr>
        </a:p>
      </dgm:t>
    </dgm:pt>
    <dgm:pt modelId="{3C380945-17DF-4487-A986-99685C03225A}" type="sibTrans" cxnId="{84F44592-6809-48FF-9E72-452636CD46BB}">
      <dgm:prSet/>
      <dgm:spPr>
        <a:solidFill>
          <a:schemeClr val="bg1">
            <a:lumMod val="50000"/>
          </a:schemeClr>
        </a:solidFill>
        <a:ln>
          <a:solidFill>
            <a:schemeClr val="bg1">
              <a:lumMod val="50000"/>
            </a:schemeClr>
          </a:solidFill>
        </a:ln>
      </dgm:spPr>
      <dgm:t>
        <a:bodyPr/>
        <a:lstStyle/>
        <a:p>
          <a:endParaRPr lang="en-US" b="0"/>
        </a:p>
      </dgm:t>
    </dgm:pt>
    <dgm:pt modelId="{5E5A71DF-E687-400E-96B2-44FBCBDAB157}" type="parTrans" cxnId="{84F44592-6809-48FF-9E72-452636CD46BB}">
      <dgm:prSet/>
      <dgm:spPr/>
      <dgm:t>
        <a:bodyPr/>
        <a:lstStyle/>
        <a:p>
          <a:endParaRPr lang="en-US" b="0"/>
        </a:p>
      </dgm:t>
    </dgm:pt>
    <dgm:pt modelId="{3EBB92BF-41FC-46AF-A3EE-28DC0DEB9AF9}">
      <dgm:prSet phldrT="[Text]" custT="1"/>
      <dgm:spPr>
        <a:solidFill>
          <a:schemeClr val="bg1"/>
        </a:solidFill>
        <a:ln w="12700">
          <a:solidFill>
            <a:schemeClr val="tx1"/>
          </a:solidFill>
        </a:ln>
      </dgm:spPr>
      <dgm:t>
        <a:bodyPr/>
        <a:lstStyle/>
        <a:p>
          <a:r>
            <a:rPr lang="en-US" sz="2200" b="0" dirty="0" smtClean="0">
              <a:solidFill>
                <a:schemeClr val="tx1"/>
              </a:solidFill>
            </a:rPr>
            <a:t>Products/ Services</a:t>
          </a:r>
          <a:endParaRPr lang="en-US" sz="2200" b="0" dirty="0">
            <a:solidFill>
              <a:schemeClr val="tx1"/>
            </a:solidFill>
          </a:endParaRPr>
        </a:p>
      </dgm:t>
    </dgm:pt>
    <dgm:pt modelId="{550C5D90-77FE-4AD9-B5F7-86D517F02A6E}" type="sibTrans" cxnId="{E7A5D8B4-9A31-425A-8F9D-2A744ECE5F49}">
      <dgm:prSet/>
      <dgm:spPr>
        <a:solidFill>
          <a:schemeClr val="bg1">
            <a:lumMod val="50000"/>
          </a:schemeClr>
        </a:solidFill>
        <a:ln>
          <a:solidFill>
            <a:schemeClr val="bg1">
              <a:lumMod val="50000"/>
            </a:schemeClr>
          </a:solidFill>
        </a:ln>
      </dgm:spPr>
      <dgm:t>
        <a:bodyPr/>
        <a:lstStyle/>
        <a:p>
          <a:endParaRPr lang="en-US" b="0"/>
        </a:p>
      </dgm:t>
    </dgm:pt>
    <dgm:pt modelId="{8530B0FC-5FF4-4342-B897-8CE315556EC8}" type="parTrans" cxnId="{E7A5D8B4-9A31-425A-8F9D-2A744ECE5F49}">
      <dgm:prSet/>
      <dgm:spPr/>
      <dgm:t>
        <a:bodyPr/>
        <a:lstStyle/>
        <a:p>
          <a:endParaRPr lang="en-US" b="0"/>
        </a:p>
      </dgm:t>
    </dgm:pt>
    <dgm:pt modelId="{B681B0AA-54CC-4F59-B4B5-DE0357B863DB}">
      <dgm:prSet phldrT="[Text]" custT="1"/>
      <dgm:spPr>
        <a:solidFill>
          <a:schemeClr val="bg1"/>
        </a:solidFill>
        <a:ln w="12700">
          <a:solidFill>
            <a:schemeClr val="tx1"/>
          </a:solidFill>
        </a:ln>
      </dgm:spPr>
      <dgm:t>
        <a:bodyPr/>
        <a:lstStyle/>
        <a:p>
          <a:r>
            <a:rPr lang="en-US" sz="1800" b="0" dirty="0" smtClean="0">
              <a:solidFill>
                <a:schemeClr val="tx1"/>
              </a:solidFill>
            </a:rPr>
            <a:t>Market Participation</a:t>
          </a:r>
          <a:endParaRPr lang="en-US" sz="1800" b="0" dirty="0">
            <a:solidFill>
              <a:schemeClr val="tx1"/>
            </a:solidFill>
          </a:endParaRPr>
        </a:p>
      </dgm:t>
    </dgm:pt>
    <dgm:pt modelId="{71B4D7F6-99C1-4DA0-804D-9F93CC7106AD}" type="sibTrans" cxnId="{02EE1548-519F-4B77-B77D-18A22BD6DE90}">
      <dgm:prSet/>
      <dgm:spPr>
        <a:solidFill>
          <a:schemeClr val="bg1">
            <a:lumMod val="50000"/>
          </a:schemeClr>
        </a:solidFill>
        <a:ln>
          <a:solidFill>
            <a:schemeClr val="bg1">
              <a:lumMod val="50000"/>
            </a:schemeClr>
          </a:solidFill>
        </a:ln>
      </dgm:spPr>
      <dgm:t>
        <a:bodyPr/>
        <a:lstStyle/>
        <a:p>
          <a:endParaRPr lang="en-US" b="0"/>
        </a:p>
      </dgm:t>
    </dgm:pt>
    <dgm:pt modelId="{7BFF48A5-C28F-4765-9650-E60656C187BB}" type="parTrans" cxnId="{02EE1548-519F-4B77-B77D-18A22BD6DE90}">
      <dgm:prSet/>
      <dgm:spPr/>
      <dgm:t>
        <a:bodyPr/>
        <a:lstStyle/>
        <a:p>
          <a:endParaRPr lang="en-US" b="0"/>
        </a:p>
      </dgm:t>
    </dgm:pt>
    <dgm:pt modelId="{F26B5607-1ADE-40D9-8492-1222F418ED13}" type="pres">
      <dgm:prSet presAssocID="{10F8C804-0529-4F69-A404-55F06CF57012}" presName="Name0" presStyleCnt="0">
        <dgm:presLayoutVars>
          <dgm:chMax val="1"/>
          <dgm:dir/>
          <dgm:animLvl val="ctr"/>
          <dgm:resizeHandles val="exact"/>
        </dgm:presLayoutVars>
      </dgm:prSet>
      <dgm:spPr/>
      <dgm:t>
        <a:bodyPr/>
        <a:lstStyle/>
        <a:p>
          <a:endParaRPr lang="en-US"/>
        </a:p>
      </dgm:t>
    </dgm:pt>
    <dgm:pt modelId="{EDC3A2EA-9F3E-4835-BE4C-0D096FF5909F}" type="pres">
      <dgm:prSet presAssocID="{B651976D-DE83-4D5E-AD8B-314BE25245AF}" presName="centerShape" presStyleLbl="node0" presStyleIdx="0" presStyleCnt="1"/>
      <dgm:spPr/>
      <dgm:t>
        <a:bodyPr/>
        <a:lstStyle/>
        <a:p>
          <a:endParaRPr lang="en-US"/>
        </a:p>
      </dgm:t>
    </dgm:pt>
    <dgm:pt modelId="{4F309A35-387A-4E32-A29A-DE00D3493717}" type="pres">
      <dgm:prSet presAssocID="{B681B0AA-54CC-4F59-B4B5-DE0357B863DB}" presName="node" presStyleLbl="node1" presStyleIdx="0" presStyleCnt="5">
        <dgm:presLayoutVars>
          <dgm:bulletEnabled val="1"/>
        </dgm:presLayoutVars>
      </dgm:prSet>
      <dgm:spPr/>
      <dgm:t>
        <a:bodyPr/>
        <a:lstStyle/>
        <a:p>
          <a:endParaRPr lang="en-US"/>
        </a:p>
      </dgm:t>
    </dgm:pt>
    <dgm:pt modelId="{4D72FB26-B0FE-4E47-A49F-B6059787396B}" type="pres">
      <dgm:prSet presAssocID="{B681B0AA-54CC-4F59-B4B5-DE0357B863DB}" presName="dummy" presStyleCnt="0"/>
      <dgm:spPr/>
    </dgm:pt>
    <dgm:pt modelId="{026842FC-CD4A-437B-8DB6-4CBE7291FAC4}" type="pres">
      <dgm:prSet presAssocID="{71B4D7F6-99C1-4DA0-804D-9F93CC7106AD}" presName="sibTrans" presStyleLbl="sibTrans2D1" presStyleIdx="0" presStyleCnt="5"/>
      <dgm:spPr/>
      <dgm:t>
        <a:bodyPr/>
        <a:lstStyle/>
        <a:p>
          <a:endParaRPr lang="en-US"/>
        </a:p>
      </dgm:t>
    </dgm:pt>
    <dgm:pt modelId="{270EF45A-1546-433A-85D1-6BE0A3E5EC51}" type="pres">
      <dgm:prSet presAssocID="{3EBB92BF-41FC-46AF-A3EE-28DC0DEB9AF9}" presName="node" presStyleLbl="node1" presStyleIdx="1" presStyleCnt="5">
        <dgm:presLayoutVars>
          <dgm:bulletEnabled val="1"/>
        </dgm:presLayoutVars>
      </dgm:prSet>
      <dgm:spPr/>
      <dgm:t>
        <a:bodyPr/>
        <a:lstStyle/>
        <a:p>
          <a:endParaRPr lang="en-US"/>
        </a:p>
      </dgm:t>
    </dgm:pt>
    <dgm:pt modelId="{86F67FF6-58D8-473E-A66A-652740A74063}" type="pres">
      <dgm:prSet presAssocID="{3EBB92BF-41FC-46AF-A3EE-28DC0DEB9AF9}" presName="dummy" presStyleCnt="0"/>
      <dgm:spPr/>
    </dgm:pt>
    <dgm:pt modelId="{569E67F2-EC58-4143-99D3-CB5E79687EC1}" type="pres">
      <dgm:prSet presAssocID="{550C5D90-77FE-4AD9-B5F7-86D517F02A6E}" presName="sibTrans" presStyleLbl="sibTrans2D1" presStyleIdx="1" presStyleCnt="5"/>
      <dgm:spPr/>
      <dgm:t>
        <a:bodyPr/>
        <a:lstStyle/>
        <a:p>
          <a:endParaRPr lang="en-US"/>
        </a:p>
      </dgm:t>
    </dgm:pt>
    <dgm:pt modelId="{202A5818-4660-49DB-B6D8-3C80AC94DE57}" type="pres">
      <dgm:prSet presAssocID="{84F8B5DB-B662-4443-9FC8-D87E62C41F27}" presName="node" presStyleLbl="node1" presStyleIdx="2" presStyleCnt="5">
        <dgm:presLayoutVars>
          <dgm:bulletEnabled val="1"/>
        </dgm:presLayoutVars>
      </dgm:prSet>
      <dgm:spPr/>
      <dgm:t>
        <a:bodyPr/>
        <a:lstStyle/>
        <a:p>
          <a:endParaRPr lang="en-US"/>
        </a:p>
      </dgm:t>
    </dgm:pt>
    <dgm:pt modelId="{17C4F478-3A97-4348-89DF-389831E5E701}" type="pres">
      <dgm:prSet presAssocID="{84F8B5DB-B662-4443-9FC8-D87E62C41F27}" presName="dummy" presStyleCnt="0"/>
      <dgm:spPr/>
    </dgm:pt>
    <dgm:pt modelId="{78B5A6C5-FC58-4480-A8AD-6822F4D26A7F}" type="pres">
      <dgm:prSet presAssocID="{3C380945-17DF-4487-A986-99685C03225A}" presName="sibTrans" presStyleLbl="sibTrans2D1" presStyleIdx="2" presStyleCnt="5"/>
      <dgm:spPr/>
      <dgm:t>
        <a:bodyPr/>
        <a:lstStyle/>
        <a:p>
          <a:endParaRPr lang="en-US"/>
        </a:p>
      </dgm:t>
    </dgm:pt>
    <dgm:pt modelId="{250011C7-546C-461C-8633-59DFAD43727C}" type="pres">
      <dgm:prSet presAssocID="{47DDD4D7-BAEC-4598-89A8-BDDB151DE776}" presName="node" presStyleLbl="node1" presStyleIdx="3" presStyleCnt="5">
        <dgm:presLayoutVars>
          <dgm:bulletEnabled val="1"/>
        </dgm:presLayoutVars>
      </dgm:prSet>
      <dgm:spPr/>
      <dgm:t>
        <a:bodyPr/>
        <a:lstStyle/>
        <a:p>
          <a:endParaRPr lang="en-US"/>
        </a:p>
      </dgm:t>
    </dgm:pt>
    <dgm:pt modelId="{CAE23692-787B-4EB3-BDC1-CBD429325EEA}" type="pres">
      <dgm:prSet presAssocID="{47DDD4D7-BAEC-4598-89A8-BDDB151DE776}" presName="dummy" presStyleCnt="0"/>
      <dgm:spPr/>
    </dgm:pt>
    <dgm:pt modelId="{D522A599-87B4-4B5D-BF9E-F2A49CC78C79}" type="pres">
      <dgm:prSet presAssocID="{6B612B93-CDF7-4254-8855-98AC5FB9AB4C}" presName="sibTrans" presStyleLbl="sibTrans2D1" presStyleIdx="3" presStyleCnt="5"/>
      <dgm:spPr/>
      <dgm:t>
        <a:bodyPr/>
        <a:lstStyle/>
        <a:p>
          <a:endParaRPr lang="en-US"/>
        </a:p>
      </dgm:t>
    </dgm:pt>
    <dgm:pt modelId="{9758842A-936E-4F8B-81A3-0E07BDC6A309}" type="pres">
      <dgm:prSet presAssocID="{812907D6-955A-45B6-92E6-56CC38FFA576}" presName="node" presStyleLbl="node1" presStyleIdx="4" presStyleCnt="5">
        <dgm:presLayoutVars>
          <dgm:bulletEnabled val="1"/>
        </dgm:presLayoutVars>
      </dgm:prSet>
      <dgm:spPr/>
      <dgm:t>
        <a:bodyPr/>
        <a:lstStyle/>
        <a:p>
          <a:endParaRPr lang="en-US"/>
        </a:p>
      </dgm:t>
    </dgm:pt>
    <dgm:pt modelId="{071B4105-B225-4B0C-B362-58E4C2EBBCDB}" type="pres">
      <dgm:prSet presAssocID="{812907D6-955A-45B6-92E6-56CC38FFA576}" presName="dummy" presStyleCnt="0"/>
      <dgm:spPr/>
    </dgm:pt>
    <dgm:pt modelId="{B0547BE5-5FBE-4653-9EF6-4C8AACC8A6A8}" type="pres">
      <dgm:prSet presAssocID="{C333DF6D-5DE9-4CC3-92A6-5B042CC9B182}" presName="sibTrans" presStyleLbl="sibTrans2D1" presStyleIdx="4" presStyleCnt="5"/>
      <dgm:spPr/>
      <dgm:t>
        <a:bodyPr/>
        <a:lstStyle/>
        <a:p>
          <a:endParaRPr lang="en-US"/>
        </a:p>
      </dgm:t>
    </dgm:pt>
  </dgm:ptLst>
  <dgm:cxnLst>
    <dgm:cxn modelId="{8A19BB86-B4DD-47E8-BBF2-154A4E2DE301}" srcId="{B651976D-DE83-4D5E-AD8B-314BE25245AF}" destId="{47DDD4D7-BAEC-4598-89A8-BDDB151DE776}" srcOrd="3" destOrd="0" parTransId="{EC8170B6-370E-499A-9841-CF465B9E6FE4}" sibTransId="{6B612B93-CDF7-4254-8855-98AC5FB9AB4C}"/>
    <dgm:cxn modelId="{4E5960A3-4461-40B3-A051-EF81558707AB}" type="presOf" srcId="{B681B0AA-54CC-4F59-B4B5-DE0357B863DB}" destId="{4F309A35-387A-4E32-A29A-DE00D3493717}" srcOrd="0" destOrd="0" presId="urn:microsoft.com/office/officeart/2005/8/layout/radial6"/>
    <dgm:cxn modelId="{743C3C7C-9D4E-42B4-9110-BEC93A1464ED}" type="presOf" srcId="{812907D6-955A-45B6-92E6-56CC38FFA576}" destId="{9758842A-936E-4F8B-81A3-0E07BDC6A309}" srcOrd="0" destOrd="0" presId="urn:microsoft.com/office/officeart/2005/8/layout/radial6"/>
    <dgm:cxn modelId="{F0D78885-7CB5-4DAC-BADD-9166149228DB}" type="presOf" srcId="{3C380945-17DF-4487-A986-99685C03225A}" destId="{78B5A6C5-FC58-4480-A8AD-6822F4D26A7F}" srcOrd="0" destOrd="0" presId="urn:microsoft.com/office/officeart/2005/8/layout/radial6"/>
    <dgm:cxn modelId="{DE07EF80-E37B-41DA-9C27-7AC10AEFC2F1}" type="presOf" srcId="{550C5D90-77FE-4AD9-B5F7-86D517F02A6E}" destId="{569E67F2-EC58-4143-99D3-CB5E79687EC1}" srcOrd="0" destOrd="0" presId="urn:microsoft.com/office/officeart/2005/8/layout/radial6"/>
    <dgm:cxn modelId="{84F44592-6809-48FF-9E72-452636CD46BB}" srcId="{B651976D-DE83-4D5E-AD8B-314BE25245AF}" destId="{84F8B5DB-B662-4443-9FC8-D87E62C41F27}" srcOrd="2" destOrd="0" parTransId="{5E5A71DF-E687-400E-96B2-44FBCBDAB157}" sibTransId="{3C380945-17DF-4487-A986-99685C03225A}"/>
    <dgm:cxn modelId="{2FDF70EE-35C9-4B25-AC75-FB5B5075D0AA}" srcId="{10F8C804-0529-4F69-A404-55F06CF57012}" destId="{B651976D-DE83-4D5E-AD8B-314BE25245AF}" srcOrd="0" destOrd="0" parTransId="{2D0F3243-DE68-425A-8FDF-B364D00E8004}" sibTransId="{E5AD62CA-C871-4B9B-9EFC-FA0049A2A547}"/>
    <dgm:cxn modelId="{829C6C58-EC01-4204-9E9F-7EA8A355583B}" type="presOf" srcId="{47DDD4D7-BAEC-4598-89A8-BDDB151DE776}" destId="{250011C7-546C-461C-8633-59DFAD43727C}" srcOrd="0" destOrd="0" presId="urn:microsoft.com/office/officeart/2005/8/layout/radial6"/>
    <dgm:cxn modelId="{02EE1548-519F-4B77-B77D-18A22BD6DE90}" srcId="{B651976D-DE83-4D5E-AD8B-314BE25245AF}" destId="{B681B0AA-54CC-4F59-B4B5-DE0357B863DB}" srcOrd="0" destOrd="0" parTransId="{7BFF48A5-C28F-4765-9650-E60656C187BB}" sibTransId="{71B4D7F6-99C1-4DA0-804D-9F93CC7106AD}"/>
    <dgm:cxn modelId="{EECBB96B-8DA3-422E-BF00-AF030E8B0D38}" type="presOf" srcId="{6B612B93-CDF7-4254-8855-98AC5FB9AB4C}" destId="{D522A599-87B4-4B5D-BF9E-F2A49CC78C79}" srcOrd="0" destOrd="0" presId="urn:microsoft.com/office/officeart/2005/8/layout/radial6"/>
    <dgm:cxn modelId="{E7A5D8B4-9A31-425A-8F9D-2A744ECE5F49}" srcId="{B651976D-DE83-4D5E-AD8B-314BE25245AF}" destId="{3EBB92BF-41FC-46AF-A3EE-28DC0DEB9AF9}" srcOrd="1" destOrd="0" parTransId="{8530B0FC-5FF4-4342-B897-8CE315556EC8}" sibTransId="{550C5D90-77FE-4AD9-B5F7-86D517F02A6E}"/>
    <dgm:cxn modelId="{DE9CD8BF-93FB-4712-8DED-0C342525081A}" type="presOf" srcId="{B651976D-DE83-4D5E-AD8B-314BE25245AF}" destId="{EDC3A2EA-9F3E-4835-BE4C-0D096FF5909F}" srcOrd="0" destOrd="0" presId="urn:microsoft.com/office/officeart/2005/8/layout/radial6"/>
    <dgm:cxn modelId="{80EA8DE1-B3D3-4B28-B848-ECF2DE58287C}" type="presOf" srcId="{C333DF6D-5DE9-4CC3-92A6-5B042CC9B182}" destId="{B0547BE5-5FBE-4653-9EF6-4C8AACC8A6A8}" srcOrd="0" destOrd="0" presId="urn:microsoft.com/office/officeart/2005/8/layout/radial6"/>
    <dgm:cxn modelId="{1D8B44BB-8A89-4257-8C4B-190EE1C6E53F}" type="presOf" srcId="{10F8C804-0529-4F69-A404-55F06CF57012}" destId="{F26B5607-1ADE-40D9-8492-1222F418ED13}" srcOrd="0" destOrd="0" presId="urn:microsoft.com/office/officeart/2005/8/layout/radial6"/>
    <dgm:cxn modelId="{82E351F1-FBDE-4883-87E7-81BA8B761EFF}" type="presOf" srcId="{3EBB92BF-41FC-46AF-A3EE-28DC0DEB9AF9}" destId="{270EF45A-1546-433A-85D1-6BE0A3E5EC51}" srcOrd="0" destOrd="0" presId="urn:microsoft.com/office/officeart/2005/8/layout/radial6"/>
    <dgm:cxn modelId="{1CC65CAC-8903-4439-BAEE-F3A349126650}" type="presOf" srcId="{71B4D7F6-99C1-4DA0-804D-9F93CC7106AD}" destId="{026842FC-CD4A-437B-8DB6-4CBE7291FAC4}" srcOrd="0" destOrd="0" presId="urn:microsoft.com/office/officeart/2005/8/layout/radial6"/>
    <dgm:cxn modelId="{F0196178-9E8C-4D68-A0DA-63D9E9442CDD}" srcId="{B651976D-DE83-4D5E-AD8B-314BE25245AF}" destId="{812907D6-955A-45B6-92E6-56CC38FFA576}" srcOrd="4" destOrd="0" parTransId="{61E04CB8-63BD-47ED-95F1-C6FD0CB569FC}" sibTransId="{C333DF6D-5DE9-4CC3-92A6-5B042CC9B182}"/>
    <dgm:cxn modelId="{B16EEFCD-1C71-4126-B208-5BDDCF96164D}" type="presOf" srcId="{84F8B5DB-B662-4443-9FC8-D87E62C41F27}" destId="{202A5818-4660-49DB-B6D8-3C80AC94DE57}" srcOrd="0" destOrd="0" presId="urn:microsoft.com/office/officeart/2005/8/layout/radial6"/>
    <dgm:cxn modelId="{6456031B-FC7D-48FD-8363-9E6D2862CEFE}" type="presParOf" srcId="{F26B5607-1ADE-40D9-8492-1222F418ED13}" destId="{EDC3A2EA-9F3E-4835-BE4C-0D096FF5909F}" srcOrd="0" destOrd="0" presId="urn:microsoft.com/office/officeart/2005/8/layout/radial6"/>
    <dgm:cxn modelId="{B3663786-39EC-4969-9092-BF404D6FCA19}" type="presParOf" srcId="{F26B5607-1ADE-40D9-8492-1222F418ED13}" destId="{4F309A35-387A-4E32-A29A-DE00D3493717}" srcOrd="1" destOrd="0" presId="urn:microsoft.com/office/officeart/2005/8/layout/radial6"/>
    <dgm:cxn modelId="{5E6C05EA-FB50-4EAA-AD0D-CEDBEA24D15C}" type="presParOf" srcId="{F26B5607-1ADE-40D9-8492-1222F418ED13}" destId="{4D72FB26-B0FE-4E47-A49F-B6059787396B}" srcOrd="2" destOrd="0" presId="urn:microsoft.com/office/officeart/2005/8/layout/radial6"/>
    <dgm:cxn modelId="{82C0AB78-8FE3-4C21-BBA0-8E47D4AD27A0}" type="presParOf" srcId="{F26B5607-1ADE-40D9-8492-1222F418ED13}" destId="{026842FC-CD4A-437B-8DB6-4CBE7291FAC4}" srcOrd="3" destOrd="0" presId="urn:microsoft.com/office/officeart/2005/8/layout/radial6"/>
    <dgm:cxn modelId="{26CCCED8-8A0F-4187-8F13-F3BC890155AB}" type="presParOf" srcId="{F26B5607-1ADE-40D9-8492-1222F418ED13}" destId="{270EF45A-1546-433A-85D1-6BE0A3E5EC51}" srcOrd="4" destOrd="0" presId="urn:microsoft.com/office/officeart/2005/8/layout/radial6"/>
    <dgm:cxn modelId="{E4DE38FE-7654-43C2-BFF2-E7A75E0C1433}" type="presParOf" srcId="{F26B5607-1ADE-40D9-8492-1222F418ED13}" destId="{86F67FF6-58D8-473E-A66A-652740A74063}" srcOrd="5" destOrd="0" presId="urn:microsoft.com/office/officeart/2005/8/layout/radial6"/>
    <dgm:cxn modelId="{9EA9AF8D-5CFF-449F-B840-0BCB499D6B80}" type="presParOf" srcId="{F26B5607-1ADE-40D9-8492-1222F418ED13}" destId="{569E67F2-EC58-4143-99D3-CB5E79687EC1}" srcOrd="6" destOrd="0" presId="urn:microsoft.com/office/officeart/2005/8/layout/radial6"/>
    <dgm:cxn modelId="{118F6CA7-9ECC-4566-B3A2-9D891ABF6188}" type="presParOf" srcId="{F26B5607-1ADE-40D9-8492-1222F418ED13}" destId="{202A5818-4660-49DB-B6D8-3C80AC94DE57}" srcOrd="7" destOrd="0" presId="urn:microsoft.com/office/officeart/2005/8/layout/radial6"/>
    <dgm:cxn modelId="{238C4090-DEE9-49BE-AE38-71BAE86C3571}" type="presParOf" srcId="{F26B5607-1ADE-40D9-8492-1222F418ED13}" destId="{17C4F478-3A97-4348-89DF-389831E5E701}" srcOrd="8" destOrd="0" presId="urn:microsoft.com/office/officeart/2005/8/layout/radial6"/>
    <dgm:cxn modelId="{3F5450CC-86AA-4788-AAB4-5BB044AD1EC8}" type="presParOf" srcId="{F26B5607-1ADE-40D9-8492-1222F418ED13}" destId="{78B5A6C5-FC58-4480-A8AD-6822F4D26A7F}" srcOrd="9" destOrd="0" presId="urn:microsoft.com/office/officeart/2005/8/layout/radial6"/>
    <dgm:cxn modelId="{CE9C07EB-C5AC-4833-910A-06AEE6BADC83}" type="presParOf" srcId="{F26B5607-1ADE-40D9-8492-1222F418ED13}" destId="{250011C7-546C-461C-8633-59DFAD43727C}" srcOrd="10" destOrd="0" presId="urn:microsoft.com/office/officeart/2005/8/layout/radial6"/>
    <dgm:cxn modelId="{4B78D14E-9B75-422E-B39F-9962D0BE1D80}" type="presParOf" srcId="{F26B5607-1ADE-40D9-8492-1222F418ED13}" destId="{CAE23692-787B-4EB3-BDC1-CBD429325EEA}" srcOrd="11" destOrd="0" presId="urn:microsoft.com/office/officeart/2005/8/layout/radial6"/>
    <dgm:cxn modelId="{3BC4AF53-5F4F-4E23-BAAE-BA25C8E9A3C4}" type="presParOf" srcId="{F26B5607-1ADE-40D9-8492-1222F418ED13}" destId="{D522A599-87B4-4B5D-BF9E-F2A49CC78C79}" srcOrd="12" destOrd="0" presId="urn:microsoft.com/office/officeart/2005/8/layout/radial6"/>
    <dgm:cxn modelId="{BC5FCE8F-5860-4149-9EC6-BB2A85C10815}" type="presParOf" srcId="{F26B5607-1ADE-40D9-8492-1222F418ED13}" destId="{9758842A-936E-4F8B-81A3-0E07BDC6A309}" srcOrd="13" destOrd="0" presId="urn:microsoft.com/office/officeart/2005/8/layout/radial6"/>
    <dgm:cxn modelId="{F4DC8E35-784D-42A9-BB74-7F00A1E3A861}" type="presParOf" srcId="{F26B5607-1ADE-40D9-8492-1222F418ED13}" destId="{071B4105-B225-4B0C-B362-58E4C2EBBCDB}" srcOrd="14" destOrd="0" presId="urn:microsoft.com/office/officeart/2005/8/layout/radial6"/>
    <dgm:cxn modelId="{F306AA22-10EA-405F-AD52-BB371625A5E6}" type="presParOf" srcId="{F26B5607-1ADE-40D9-8492-1222F418ED13}" destId="{B0547BE5-5FBE-4653-9EF6-4C8AACC8A6A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889BC1-6A0B-481D-9363-B16A896B64C9}"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B537B3D7-21FD-4AA6-81A3-DE300248D56C}">
      <dgm:prSet phldrT="[Text]"/>
      <dgm:spPr>
        <a:solidFill>
          <a:schemeClr val="tx1"/>
        </a:solidFill>
        <a:ln>
          <a:solidFill>
            <a:schemeClr val="tx1"/>
          </a:solidFill>
        </a:ln>
      </dgm:spPr>
      <dgm:t>
        <a:bodyPr/>
        <a:lstStyle/>
        <a:p>
          <a:r>
            <a:rPr lang="en-US" b="0" dirty="0" smtClean="0"/>
            <a:t>Cost</a:t>
          </a:r>
          <a:endParaRPr lang="en-US" b="0" dirty="0"/>
        </a:p>
      </dgm:t>
    </dgm:pt>
    <dgm:pt modelId="{753DC75E-C3CB-4566-B2A4-3A503F9F78C6}" type="parTrans" cxnId="{733A33AA-7D0E-45F3-B0BE-42886E1DC4B9}">
      <dgm:prSet/>
      <dgm:spPr/>
      <dgm:t>
        <a:bodyPr/>
        <a:lstStyle/>
        <a:p>
          <a:endParaRPr lang="en-US"/>
        </a:p>
      </dgm:t>
    </dgm:pt>
    <dgm:pt modelId="{6E1895BE-175A-4BCE-93BD-49A303977D50}" type="sibTrans" cxnId="{733A33AA-7D0E-45F3-B0BE-42886E1DC4B9}">
      <dgm:prSet/>
      <dgm:spPr>
        <a:solidFill>
          <a:schemeClr val="bg1">
            <a:lumMod val="50000"/>
          </a:schemeClr>
        </a:solidFill>
        <a:ln>
          <a:solidFill>
            <a:schemeClr val="tx1"/>
          </a:solidFill>
        </a:ln>
      </dgm:spPr>
      <dgm:t>
        <a:bodyPr/>
        <a:lstStyle/>
        <a:p>
          <a:endParaRPr lang="en-US"/>
        </a:p>
      </dgm:t>
    </dgm:pt>
    <dgm:pt modelId="{6D9F6688-B583-4361-8156-315A3FEC68DA}">
      <dgm:prSet phldrT="[Text]"/>
      <dgm:spPr>
        <a:solidFill>
          <a:schemeClr val="tx1"/>
        </a:solidFill>
        <a:ln>
          <a:solidFill>
            <a:schemeClr val="tx1"/>
          </a:solidFill>
        </a:ln>
      </dgm:spPr>
      <dgm:t>
        <a:bodyPr/>
        <a:lstStyle/>
        <a:p>
          <a:r>
            <a:rPr lang="en-US" b="0" dirty="0" smtClean="0"/>
            <a:t>Production Capacity</a:t>
          </a:r>
          <a:endParaRPr lang="en-US" b="0" dirty="0"/>
        </a:p>
      </dgm:t>
    </dgm:pt>
    <dgm:pt modelId="{99105AB8-051C-432B-9F80-53DAA25D3D96}" type="parTrans" cxnId="{19FE11E2-152C-41B7-8ABC-3F227C196F38}">
      <dgm:prSet/>
      <dgm:spPr/>
      <dgm:t>
        <a:bodyPr/>
        <a:lstStyle/>
        <a:p>
          <a:endParaRPr lang="en-US"/>
        </a:p>
      </dgm:t>
    </dgm:pt>
    <dgm:pt modelId="{5222D4BF-CB79-49D4-9ADB-0E12BF885B2F}" type="sibTrans" cxnId="{19FE11E2-152C-41B7-8ABC-3F227C196F38}">
      <dgm:prSet/>
      <dgm:spPr/>
      <dgm:t>
        <a:bodyPr/>
        <a:lstStyle/>
        <a:p>
          <a:endParaRPr lang="en-US"/>
        </a:p>
      </dgm:t>
    </dgm:pt>
    <dgm:pt modelId="{69B690C6-251E-4F71-B8EA-C12C5FEB268D}" type="pres">
      <dgm:prSet presAssocID="{DE889BC1-6A0B-481D-9363-B16A896B64C9}" presName="diagram" presStyleCnt="0">
        <dgm:presLayoutVars>
          <dgm:dir/>
          <dgm:resizeHandles/>
        </dgm:presLayoutVars>
      </dgm:prSet>
      <dgm:spPr/>
      <dgm:t>
        <a:bodyPr/>
        <a:lstStyle/>
        <a:p>
          <a:endParaRPr lang="en-US"/>
        </a:p>
      </dgm:t>
    </dgm:pt>
    <dgm:pt modelId="{F1B34D2A-69D2-4130-814A-41752EBDD239}" type="pres">
      <dgm:prSet presAssocID="{B537B3D7-21FD-4AA6-81A3-DE300248D56C}" presName="firstNode" presStyleLbl="node1" presStyleIdx="0" presStyleCnt="2" custLinFactNeighborX="-291" custLinFactNeighborY="400">
        <dgm:presLayoutVars>
          <dgm:bulletEnabled val="1"/>
        </dgm:presLayoutVars>
      </dgm:prSet>
      <dgm:spPr/>
      <dgm:t>
        <a:bodyPr/>
        <a:lstStyle/>
        <a:p>
          <a:endParaRPr lang="en-US"/>
        </a:p>
      </dgm:t>
    </dgm:pt>
    <dgm:pt modelId="{5A975155-3977-49DB-AAB7-911E32B562E7}" type="pres">
      <dgm:prSet presAssocID="{6E1895BE-175A-4BCE-93BD-49A303977D50}" presName="sibTrans" presStyleLbl="sibTrans2D1" presStyleIdx="0" presStyleCnt="1"/>
      <dgm:spPr/>
      <dgm:t>
        <a:bodyPr/>
        <a:lstStyle/>
        <a:p>
          <a:endParaRPr lang="en-US"/>
        </a:p>
      </dgm:t>
    </dgm:pt>
    <dgm:pt modelId="{D17DBF36-FD13-4B99-91C7-39C8E8BB7738}" type="pres">
      <dgm:prSet presAssocID="{6D9F6688-B583-4361-8156-315A3FEC68DA}" presName="lastNode" presStyleLbl="node1" presStyleIdx="1" presStyleCnt="2">
        <dgm:presLayoutVars>
          <dgm:bulletEnabled val="1"/>
        </dgm:presLayoutVars>
      </dgm:prSet>
      <dgm:spPr/>
      <dgm:t>
        <a:bodyPr/>
        <a:lstStyle/>
        <a:p>
          <a:endParaRPr lang="en-US"/>
        </a:p>
      </dgm:t>
    </dgm:pt>
  </dgm:ptLst>
  <dgm:cxnLst>
    <dgm:cxn modelId="{381F79FC-E264-4605-9827-486CE98158A7}" type="presOf" srcId="{B537B3D7-21FD-4AA6-81A3-DE300248D56C}" destId="{F1B34D2A-69D2-4130-814A-41752EBDD239}" srcOrd="0" destOrd="0" presId="urn:microsoft.com/office/officeart/2005/8/layout/bProcess2"/>
    <dgm:cxn modelId="{67411BF7-380E-4FA2-87BB-265807D0806C}" type="presOf" srcId="{6D9F6688-B583-4361-8156-315A3FEC68DA}" destId="{D17DBF36-FD13-4B99-91C7-39C8E8BB7738}" srcOrd="0" destOrd="0" presId="urn:microsoft.com/office/officeart/2005/8/layout/bProcess2"/>
    <dgm:cxn modelId="{F0C0F721-018A-455C-8682-F89CC824A67C}" type="presOf" srcId="{DE889BC1-6A0B-481D-9363-B16A896B64C9}" destId="{69B690C6-251E-4F71-B8EA-C12C5FEB268D}" srcOrd="0" destOrd="0" presId="urn:microsoft.com/office/officeart/2005/8/layout/bProcess2"/>
    <dgm:cxn modelId="{19FE11E2-152C-41B7-8ABC-3F227C196F38}" srcId="{DE889BC1-6A0B-481D-9363-B16A896B64C9}" destId="{6D9F6688-B583-4361-8156-315A3FEC68DA}" srcOrd="1" destOrd="0" parTransId="{99105AB8-051C-432B-9F80-53DAA25D3D96}" sibTransId="{5222D4BF-CB79-49D4-9ADB-0E12BF885B2F}"/>
    <dgm:cxn modelId="{BD86B6B6-3075-488B-993B-216F73FD57E6}" type="presOf" srcId="{6E1895BE-175A-4BCE-93BD-49A303977D50}" destId="{5A975155-3977-49DB-AAB7-911E32B562E7}" srcOrd="0" destOrd="0" presId="urn:microsoft.com/office/officeart/2005/8/layout/bProcess2"/>
    <dgm:cxn modelId="{733A33AA-7D0E-45F3-B0BE-42886E1DC4B9}" srcId="{DE889BC1-6A0B-481D-9363-B16A896B64C9}" destId="{B537B3D7-21FD-4AA6-81A3-DE300248D56C}" srcOrd="0" destOrd="0" parTransId="{753DC75E-C3CB-4566-B2A4-3A503F9F78C6}" sibTransId="{6E1895BE-175A-4BCE-93BD-49A303977D50}"/>
    <dgm:cxn modelId="{D0EF3946-89B2-4692-90E6-91397F4432F5}" type="presParOf" srcId="{69B690C6-251E-4F71-B8EA-C12C5FEB268D}" destId="{F1B34D2A-69D2-4130-814A-41752EBDD239}" srcOrd="0" destOrd="0" presId="urn:microsoft.com/office/officeart/2005/8/layout/bProcess2"/>
    <dgm:cxn modelId="{268FF5E3-9006-4ED1-890D-9C20D2E58175}" type="presParOf" srcId="{69B690C6-251E-4F71-B8EA-C12C5FEB268D}" destId="{5A975155-3977-49DB-AAB7-911E32B562E7}" srcOrd="1" destOrd="0" presId="urn:microsoft.com/office/officeart/2005/8/layout/bProcess2"/>
    <dgm:cxn modelId="{A85D1D65-76F6-4E63-9FBA-A5C553515230}" type="presParOf" srcId="{69B690C6-251E-4F71-B8EA-C12C5FEB268D}" destId="{D17DBF36-FD13-4B99-91C7-39C8E8BB7738}"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889BC1-6A0B-481D-9363-B16A896B64C9}"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B537B3D7-21FD-4AA6-81A3-DE300248D56C}">
      <dgm:prSet phldrT="[Text]"/>
      <dgm:spPr>
        <a:solidFill>
          <a:schemeClr val="tx1"/>
        </a:solidFill>
        <a:ln>
          <a:solidFill>
            <a:schemeClr val="tx1"/>
          </a:solidFill>
        </a:ln>
      </dgm:spPr>
      <dgm:t>
        <a:bodyPr/>
        <a:lstStyle/>
        <a:p>
          <a:r>
            <a:rPr lang="en-US" b="0" dirty="0" smtClean="0"/>
            <a:t> Cost</a:t>
          </a:r>
          <a:endParaRPr lang="en-US" b="0" dirty="0"/>
        </a:p>
      </dgm:t>
    </dgm:pt>
    <dgm:pt modelId="{753DC75E-C3CB-4566-B2A4-3A503F9F78C6}" type="parTrans" cxnId="{733A33AA-7D0E-45F3-B0BE-42886E1DC4B9}">
      <dgm:prSet/>
      <dgm:spPr/>
      <dgm:t>
        <a:bodyPr/>
        <a:lstStyle/>
        <a:p>
          <a:endParaRPr lang="en-US"/>
        </a:p>
      </dgm:t>
    </dgm:pt>
    <dgm:pt modelId="{6E1895BE-175A-4BCE-93BD-49A303977D50}" type="sibTrans" cxnId="{733A33AA-7D0E-45F3-B0BE-42886E1DC4B9}">
      <dgm:prSet/>
      <dgm:spPr>
        <a:solidFill>
          <a:schemeClr val="bg1">
            <a:lumMod val="50000"/>
          </a:schemeClr>
        </a:solidFill>
        <a:ln>
          <a:solidFill>
            <a:schemeClr val="tx1"/>
          </a:solidFill>
        </a:ln>
      </dgm:spPr>
      <dgm:t>
        <a:bodyPr/>
        <a:lstStyle/>
        <a:p>
          <a:endParaRPr lang="en-US"/>
        </a:p>
      </dgm:t>
    </dgm:pt>
    <dgm:pt modelId="{AC62AA95-B052-459F-A40A-BCA811950143}">
      <dgm:prSet phldrT="[Text]" custT="1"/>
      <dgm:spPr>
        <a:solidFill>
          <a:schemeClr val="bg1">
            <a:lumMod val="50000"/>
          </a:schemeClr>
        </a:solidFill>
        <a:ln>
          <a:solidFill>
            <a:schemeClr val="tx1"/>
          </a:solidFill>
        </a:ln>
      </dgm:spPr>
      <dgm:t>
        <a:bodyPr/>
        <a:lstStyle/>
        <a:p>
          <a:r>
            <a:rPr lang="en-US" sz="1200" dirty="0" smtClean="0"/>
            <a:t>Quality Control</a:t>
          </a:r>
          <a:endParaRPr lang="en-US" sz="1200" dirty="0"/>
        </a:p>
      </dgm:t>
    </dgm:pt>
    <dgm:pt modelId="{FA2A3D54-37FE-4941-AE24-A61EC62E0F85}" type="parTrans" cxnId="{EF642A42-4704-44B3-B45C-FAE4146B3C93}">
      <dgm:prSet/>
      <dgm:spPr/>
      <dgm:t>
        <a:bodyPr/>
        <a:lstStyle/>
        <a:p>
          <a:endParaRPr lang="en-US"/>
        </a:p>
      </dgm:t>
    </dgm:pt>
    <dgm:pt modelId="{2AF9F4AB-3062-4218-BEA3-230CB99B6F2B}" type="sibTrans" cxnId="{EF642A42-4704-44B3-B45C-FAE4146B3C93}">
      <dgm:prSet/>
      <dgm:spPr>
        <a:solidFill>
          <a:schemeClr val="bg1">
            <a:lumMod val="50000"/>
          </a:schemeClr>
        </a:solidFill>
        <a:ln>
          <a:solidFill>
            <a:schemeClr val="tx1"/>
          </a:solidFill>
        </a:ln>
      </dgm:spPr>
      <dgm:t>
        <a:bodyPr/>
        <a:lstStyle/>
        <a:p>
          <a:endParaRPr lang="en-US"/>
        </a:p>
      </dgm:t>
    </dgm:pt>
    <dgm:pt modelId="{AAB8BFDA-53CD-4EAC-AA5B-1F26CE313500}">
      <dgm:prSet phldrT="[Text]" custT="1"/>
      <dgm:spPr>
        <a:solidFill>
          <a:schemeClr val="bg1">
            <a:lumMod val="50000"/>
          </a:schemeClr>
        </a:solidFill>
        <a:ln>
          <a:solidFill>
            <a:schemeClr val="tx1"/>
          </a:solidFill>
        </a:ln>
      </dgm:spPr>
      <dgm:t>
        <a:bodyPr/>
        <a:lstStyle/>
        <a:p>
          <a:r>
            <a:rPr lang="en-US" sz="1100" dirty="0" smtClean="0"/>
            <a:t>Proprietary Technology</a:t>
          </a:r>
          <a:endParaRPr lang="en-US" sz="1100" dirty="0"/>
        </a:p>
      </dgm:t>
    </dgm:pt>
    <dgm:pt modelId="{5AEAB12E-1903-4D64-A7B5-CEE7348732EC}" type="parTrans" cxnId="{BF999D2B-8A29-4D5C-96A4-8249A2BF5EEC}">
      <dgm:prSet/>
      <dgm:spPr/>
      <dgm:t>
        <a:bodyPr/>
        <a:lstStyle/>
        <a:p>
          <a:endParaRPr lang="en-US"/>
        </a:p>
      </dgm:t>
    </dgm:pt>
    <dgm:pt modelId="{81D93BE9-2130-4829-B525-AFB944B56C3A}" type="sibTrans" cxnId="{BF999D2B-8A29-4D5C-96A4-8249A2BF5EEC}">
      <dgm:prSet/>
      <dgm:spPr>
        <a:solidFill>
          <a:schemeClr val="bg1">
            <a:lumMod val="50000"/>
          </a:schemeClr>
        </a:solidFill>
        <a:ln>
          <a:solidFill>
            <a:schemeClr val="tx1"/>
          </a:solidFill>
        </a:ln>
      </dgm:spPr>
      <dgm:t>
        <a:bodyPr/>
        <a:lstStyle/>
        <a:p>
          <a:endParaRPr lang="en-US"/>
        </a:p>
      </dgm:t>
    </dgm:pt>
    <dgm:pt modelId="{18A05F8B-5EEB-41EF-B06B-DF2316998B87}">
      <dgm:prSet phldrT="[Text]" custT="1"/>
      <dgm:spPr>
        <a:solidFill>
          <a:schemeClr val="bg1">
            <a:lumMod val="50000"/>
          </a:schemeClr>
        </a:solidFill>
        <a:ln>
          <a:solidFill>
            <a:schemeClr val="tx1"/>
          </a:solidFill>
        </a:ln>
      </dgm:spPr>
      <dgm:t>
        <a:bodyPr/>
        <a:lstStyle/>
        <a:p>
          <a:r>
            <a:rPr lang="en-US" sz="1200" dirty="0" smtClean="0"/>
            <a:t>Limited Suppliers</a:t>
          </a:r>
          <a:endParaRPr lang="en-US" sz="1200" dirty="0"/>
        </a:p>
      </dgm:t>
    </dgm:pt>
    <dgm:pt modelId="{F465D8C3-2053-47FE-A9EF-D223E6A8D349}" type="parTrans" cxnId="{2FDA478B-7144-4F9B-B63C-0350B90B71D1}">
      <dgm:prSet/>
      <dgm:spPr/>
      <dgm:t>
        <a:bodyPr/>
        <a:lstStyle/>
        <a:p>
          <a:endParaRPr lang="en-US"/>
        </a:p>
      </dgm:t>
    </dgm:pt>
    <dgm:pt modelId="{1943B5EA-B2ED-41E0-A924-0D6B7397F65D}" type="sibTrans" cxnId="{2FDA478B-7144-4F9B-B63C-0350B90B71D1}">
      <dgm:prSet/>
      <dgm:spPr>
        <a:solidFill>
          <a:schemeClr val="bg1">
            <a:lumMod val="50000"/>
          </a:schemeClr>
        </a:solidFill>
        <a:ln>
          <a:solidFill>
            <a:schemeClr val="tx1"/>
          </a:solidFill>
        </a:ln>
      </dgm:spPr>
      <dgm:t>
        <a:bodyPr/>
        <a:lstStyle/>
        <a:p>
          <a:endParaRPr lang="en-US"/>
        </a:p>
      </dgm:t>
    </dgm:pt>
    <dgm:pt modelId="{9A335861-6749-4A96-A275-6D3C3C5CBD62}">
      <dgm:prSet phldrT="[Text]" custT="1"/>
      <dgm:spPr>
        <a:solidFill>
          <a:schemeClr val="bg1">
            <a:lumMod val="50000"/>
          </a:schemeClr>
        </a:solidFill>
        <a:ln>
          <a:solidFill>
            <a:schemeClr val="tx1"/>
          </a:solidFill>
        </a:ln>
      </dgm:spPr>
      <dgm:t>
        <a:bodyPr/>
        <a:lstStyle/>
        <a:p>
          <a:r>
            <a:rPr lang="en-US" sz="1200" dirty="0" smtClean="0"/>
            <a:t>Excess Capacity</a:t>
          </a:r>
          <a:endParaRPr lang="en-US" sz="1200" dirty="0"/>
        </a:p>
      </dgm:t>
    </dgm:pt>
    <dgm:pt modelId="{659D5D15-1B1A-456B-8974-78C48FAE72E8}" type="parTrans" cxnId="{5A38A235-3A8A-48C9-A4FD-ABEE2680B6A5}">
      <dgm:prSet/>
      <dgm:spPr/>
      <dgm:t>
        <a:bodyPr/>
        <a:lstStyle/>
        <a:p>
          <a:endParaRPr lang="en-US"/>
        </a:p>
      </dgm:t>
    </dgm:pt>
    <dgm:pt modelId="{CAD83FA6-890F-4371-995E-CEC06793FCBA}" type="sibTrans" cxnId="{5A38A235-3A8A-48C9-A4FD-ABEE2680B6A5}">
      <dgm:prSet/>
      <dgm:spPr>
        <a:solidFill>
          <a:schemeClr val="bg1">
            <a:lumMod val="50000"/>
          </a:schemeClr>
        </a:solidFill>
        <a:ln>
          <a:solidFill>
            <a:schemeClr val="tx1"/>
          </a:solidFill>
        </a:ln>
      </dgm:spPr>
      <dgm:t>
        <a:bodyPr/>
        <a:lstStyle/>
        <a:p>
          <a:endParaRPr lang="en-US"/>
        </a:p>
      </dgm:t>
    </dgm:pt>
    <dgm:pt modelId="{8559217B-7239-49ED-808C-B63AC6587187}">
      <dgm:prSet phldrT="[Text]" custT="1"/>
      <dgm:spPr>
        <a:solidFill>
          <a:schemeClr val="bg1">
            <a:lumMod val="50000"/>
          </a:schemeClr>
        </a:solidFill>
        <a:ln>
          <a:solidFill>
            <a:schemeClr val="tx1"/>
          </a:solidFill>
        </a:ln>
      </dgm:spPr>
      <dgm:t>
        <a:bodyPr/>
        <a:lstStyle/>
        <a:p>
          <a:r>
            <a:rPr lang="en-US" sz="1200" dirty="0" smtClean="0"/>
            <a:t>Having Control</a:t>
          </a:r>
          <a:endParaRPr lang="en-US" sz="1200" dirty="0"/>
        </a:p>
      </dgm:t>
    </dgm:pt>
    <dgm:pt modelId="{5ACC424E-AC58-4F88-9450-733E277CA3C1}" type="parTrans" cxnId="{21DBCEBF-582A-4892-8535-C2A9DFE3ED05}">
      <dgm:prSet/>
      <dgm:spPr/>
      <dgm:t>
        <a:bodyPr/>
        <a:lstStyle/>
        <a:p>
          <a:endParaRPr lang="en-US"/>
        </a:p>
      </dgm:t>
    </dgm:pt>
    <dgm:pt modelId="{633783CB-2A87-49C4-8DD6-FABD509CCBEA}" type="sibTrans" cxnId="{21DBCEBF-582A-4892-8535-C2A9DFE3ED05}">
      <dgm:prSet/>
      <dgm:spPr>
        <a:solidFill>
          <a:schemeClr val="bg1">
            <a:lumMod val="50000"/>
          </a:schemeClr>
        </a:solidFill>
        <a:ln>
          <a:solidFill>
            <a:schemeClr val="tx1"/>
          </a:solidFill>
        </a:ln>
      </dgm:spPr>
      <dgm:t>
        <a:bodyPr/>
        <a:lstStyle/>
        <a:p>
          <a:endParaRPr lang="en-US"/>
        </a:p>
      </dgm:t>
    </dgm:pt>
    <dgm:pt modelId="{1F76D6EE-E9C8-48B6-9F67-DB72F225CC56}">
      <dgm:prSet phldrT="[Text]" custT="1"/>
      <dgm:spPr>
        <a:solidFill>
          <a:schemeClr val="bg1">
            <a:lumMod val="50000"/>
          </a:schemeClr>
        </a:solidFill>
        <a:ln>
          <a:solidFill>
            <a:schemeClr val="tx1"/>
          </a:solidFill>
        </a:ln>
      </dgm:spPr>
      <dgm:t>
        <a:bodyPr/>
        <a:lstStyle/>
        <a:p>
          <a:r>
            <a:rPr lang="en-US" sz="1200" dirty="0" smtClean="0"/>
            <a:t>Assurance of Continual Supply</a:t>
          </a:r>
          <a:endParaRPr lang="en-US" sz="1200" dirty="0"/>
        </a:p>
      </dgm:t>
    </dgm:pt>
    <dgm:pt modelId="{09DDD38A-1A70-4395-82A1-AD6DBA1562ED}" type="parTrans" cxnId="{F4D085C7-0FEC-4017-B698-A303B4587937}">
      <dgm:prSet/>
      <dgm:spPr/>
      <dgm:t>
        <a:bodyPr/>
        <a:lstStyle/>
        <a:p>
          <a:endParaRPr lang="en-US"/>
        </a:p>
      </dgm:t>
    </dgm:pt>
    <dgm:pt modelId="{B039953A-E5A8-4933-9882-BC670B7F34FF}" type="sibTrans" cxnId="{F4D085C7-0FEC-4017-B698-A303B4587937}">
      <dgm:prSet/>
      <dgm:spPr>
        <a:solidFill>
          <a:schemeClr val="bg1">
            <a:lumMod val="50000"/>
          </a:schemeClr>
        </a:solidFill>
        <a:ln>
          <a:solidFill>
            <a:schemeClr val="tx1"/>
          </a:solidFill>
        </a:ln>
      </dgm:spPr>
      <dgm:t>
        <a:bodyPr/>
        <a:lstStyle/>
        <a:p>
          <a:endParaRPr lang="en-US"/>
        </a:p>
      </dgm:t>
    </dgm:pt>
    <dgm:pt modelId="{AA24B556-31F6-4B71-B007-AC016F990B19}">
      <dgm:prSet phldrT="[Text]" custT="1"/>
      <dgm:spPr>
        <a:solidFill>
          <a:schemeClr val="bg1">
            <a:lumMod val="50000"/>
          </a:schemeClr>
        </a:solidFill>
        <a:ln>
          <a:solidFill>
            <a:schemeClr val="tx1"/>
          </a:solidFill>
        </a:ln>
      </dgm:spPr>
      <dgm:t>
        <a:bodyPr/>
        <a:lstStyle/>
        <a:p>
          <a:r>
            <a:rPr lang="en-US" sz="1200" dirty="0" smtClean="0"/>
            <a:t>Industry Drivers</a:t>
          </a:r>
          <a:endParaRPr lang="en-US" sz="1200" dirty="0"/>
        </a:p>
      </dgm:t>
    </dgm:pt>
    <dgm:pt modelId="{C6D6A806-A2E6-4F6D-9557-8989CBEF75D5}" type="parTrans" cxnId="{1DD38B84-A20D-4CB6-A4CE-50A82724DD78}">
      <dgm:prSet/>
      <dgm:spPr/>
      <dgm:t>
        <a:bodyPr/>
        <a:lstStyle/>
        <a:p>
          <a:endParaRPr lang="en-US"/>
        </a:p>
      </dgm:t>
    </dgm:pt>
    <dgm:pt modelId="{8A1ABE8C-EE92-44D2-9AFB-EE1B8C3E6950}" type="sibTrans" cxnId="{1DD38B84-A20D-4CB6-A4CE-50A82724DD78}">
      <dgm:prSet/>
      <dgm:spPr>
        <a:solidFill>
          <a:schemeClr val="bg1">
            <a:lumMod val="50000"/>
          </a:schemeClr>
        </a:solidFill>
        <a:ln>
          <a:solidFill>
            <a:schemeClr val="tx1"/>
          </a:solidFill>
        </a:ln>
      </dgm:spPr>
      <dgm:t>
        <a:bodyPr/>
        <a:lstStyle/>
        <a:p>
          <a:endParaRPr lang="en-US"/>
        </a:p>
      </dgm:t>
    </dgm:pt>
    <dgm:pt modelId="{6D9F6688-B583-4361-8156-315A3FEC68DA}">
      <dgm:prSet phldrT="[Text]"/>
      <dgm:spPr>
        <a:solidFill>
          <a:schemeClr val="tx1"/>
        </a:solidFill>
        <a:ln>
          <a:solidFill>
            <a:schemeClr val="tx1"/>
          </a:solidFill>
        </a:ln>
      </dgm:spPr>
      <dgm:t>
        <a:bodyPr/>
        <a:lstStyle/>
        <a:p>
          <a:r>
            <a:rPr lang="en-US" b="0" dirty="0" smtClean="0"/>
            <a:t>Production Capacity</a:t>
          </a:r>
          <a:endParaRPr lang="en-US" b="0" dirty="0"/>
        </a:p>
      </dgm:t>
    </dgm:pt>
    <dgm:pt modelId="{99105AB8-051C-432B-9F80-53DAA25D3D96}" type="parTrans" cxnId="{19FE11E2-152C-41B7-8ABC-3F227C196F38}">
      <dgm:prSet/>
      <dgm:spPr/>
      <dgm:t>
        <a:bodyPr/>
        <a:lstStyle/>
        <a:p>
          <a:endParaRPr lang="en-US"/>
        </a:p>
      </dgm:t>
    </dgm:pt>
    <dgm:pt modelId="{5222D4BF-CB79-49D4-9ADB-0E12BF885B2F}" type="sibTrans" cxnId="{19FE11E2-152C-41B7-8ABC-3F227C196F38}">
      <dgm:prSet/>
      <dgm:spPr/>
      <dgm:t>
        <a:bodyPr/>
        <a:lstStyle/>
        <a:p>
          <a:endParaRPr lang="en-US"/>
        </a:p>
      </dgm:t>
    </dgm:pt>
    <dgm:pt modelId="{69B690C6-251E-4F71-B8EA-C12C5FEB268D}" type="pres">
      <dgm:prSet presAssocID="{DE889BC1-6A0B-481D-9363-B16A896B64C9}" presName="diagram" presStyleCnt="0">
        <dgm:presLayoutVars>
          <dgm:dir/>
          <dgm:resizeHandles/>
        </dgm:presLayoutVars>
      </dgm:prSet>
      <dgm:spPr/>
      <dgm:t>
        <a:bodyPr/>
        <a:lstStyle/>
        <a:p>
          <a:endParaRPr lang="en-US"/>
        </a:p>
      </dgm:t>
    </dgm:pt>
    <dgm:pt modelId="{F1B34D2A-69D2-4130-814A-41752EBDD239}" type="pres">
      <dgm:prSet presAssocID="{B537B3D7-21FD-4AA6-81A3-DE300248D56C}" presName="firstNode" presStyleLbl="node1" presStyleIdx="0" presStyleCnt="9">
        <dgm:presLayoutVars>
          <dgm:bulletEnabled val="1"/>
        </dgm:presLayoutVars>
      </dgm:prSet>
      <dgm:spPr/>
      <dgm:t>
        <a:bodyPr/>
        <a:lstStyle/>
        <a:p>
          <a:endParaRPr lang="en-US"/>
        </a:p>
      </dgm:t>
    </dgm:pt>
    <dgm:pt modelId="{5A975155-3977-49DB-AAB7-911E32B562E7}" type="pres">
      <dgm:prSet presAssocID="{6E1895BE-175A-4BCE-93BD-49A303977D50}" presName="sibTrans" presStyleLbl="sibTrans2D1" presStyleIdx="0" presStyleCnt="8"/>
      <dgm:spPr/>
      <dgm:t>
        <a:bodyPr/>
        <a:lstStyle/>
        <a:p>
          <a:endParaRPr lang="en-US"/>
        </a:p>
      </dgm:t>
    </dgm:pt>
    <dgm:pt modelId="{88B38F86-37E3-485D-819D-1392F19FD07A}" type="pres">
      <dgm:prSet presAssocID="{AC62AA95-B052-459F-A40A-BCA811950143}" presName="middleNode" presStyleCnt="0"/>
      <dgm:spPr/>
    </dgm:pt>
    <dgm:pt modelId="{720789BD-750E-4259-AF58-DCA6E2A1D16F}" type="pres">
      <dgm:prSet presAssocID="{AC62AA95-B052-459F-A40A-BCA811950143}" presName="padding" presStyleLbl="node1" presStyleIdx="0" presStyleCnt="9"/>
      <dgm:spPr/>
    </dgm:pt>
    <dgm:pt modelId="{920C1B97-E62A-4A4E-96C1-3DFFD6BF1A7F}" type="pres">
      <dgm:prSet presAssocID="{AC62AA95-B052-459F-A40A-BCA811950143}" presName="shape" presStyleLbl="node1" presStyleIdx="1" presStyleCnt="9">
        <dgm:presLayoutVars>
          <dgm:bulletEnabled val="1"/>
        </dgm:presLayoutVars>
      </dgm:prSet>
      <dgm:spPr/>
      <dgm:t>
        <a:bodyPr/>
        <a:lstStyle/>
        <a:p>
          <a:endParaRPr lang="en-US"/>
        </a:p>
      </dgm:t>
    </dgm:pt>
    <dgm:pt modelId="{FFD7F387-18BB-4461-8FBD-B035EAEE22BD}" type="pres">
      <dgm:prSet presAssocID="{2AF9F4AB-3062-4218-BEA3-230CB99B6F2B}" presName="sibTrans" presStyleLbl="sibTrans2D1" presStyleIdx="1" presStyleCnt="8"/>
      <dgm:spPr/>
      <dgm:t>
        <a:bodyPr/>
        <a:lstStyle/>
        <a:p>
          <a:endParaRPr lang="en-US"/>
        </a:p>
      </dgm:t>
    </dgm:pt>
    <dgm:pt modelId="{808748BA-2852-4479-81ED-D67F457CFCE5}" type="pres">
      <dgm:prSet presAssocID="{AAB8BFDA-53CD-4EAC-AA5B-1F26CE313500}" presName="middleNode" presStyleCnt="0"/>
      <dgm:spPr/>
    </dgm:pt>
    <dgm:pt modelId="{6D0CA2E1-D61F-448E-82D5-6DEF211C922E}" type="pres">
      <dgm:prSet presAssocID="{AAB8BFDA-53CD-4EAC-AA5B-1F26CE313500}" presName="padding" presStyleLbl="node1" presStyleIdx="1" presStyleCnt="9"/>
      <dgm:spPr/>
    </dgm:pt>
    <dgm:pt modelId="{C87440CF-8E57-416A-9AD6-0FE8CFA8E3A4}" type="pres">
      <dgm:prSet presAssocID="{AAB8BFDA-53CD-4EAC-AA5B-1F26CE313500}" presName="shape" presStyleLbl="node1" presStyleIdx="2" presStyleCnt="9">
        <dgm:presLayoutVars>
          <dgm:bulletEnabled val="1"/>
        </dgm:presLayoutVars>
      </dgm:prSet>
      <dgm:spPr/>
      <dgm:t>
        <a:bodyPr/>
        <a:lstStyle/>
        <a:p>
          <a:endParaRPr lang="en-US"/>
        </a:p>
      </dgm:t>
    </dgm:pt>
    <dgm:pt modelId="{6E0CCA54-7028-4D26-A8A4-492B7B05E8E2}" type="pres">
      <dgm:prSet presAssocID="{81D93BE9-2130-4829-B525-AFB944B56C3A}" presName="sibTrans" presStyleLbl="sibTrans2D1" presStyleIdx="2" presStyleCnt="8"/>
      <dgm:spPr/>
      <dgm:t>
        <a:bodyPr/>
        <a:lstStyle/>
        <a:p>
          <a:endParaRPr lang="en-US"/>
        </a:p>
      </dgm:t>
    </dgm:pt>
    <dgm:pt modelId="{BB60F531-C248-47A3-A2B7-85A3FB3294B4}" type="pres">
      <dgm:prSet presAssocID="{18A05F8B-5EEB-41EF-B06B-DF2316998B87}" presName="middleNode" presStyleCnt="0"/>
      <dgm:spPr/>
    </dgm:pt>
    <dgm:pt modelId="{567167BC-3502-4A55-879B-3E7B7CC6EF19}" type="pres">
      <dgm:prSet presAssocID="{18A05F8B-5EEB-41EF-B06B-DF2316998B87}" presName="padding" presStyleLbl="node1" presStyleIdx="2" presStyleCnt="9"/>
      <dgm:spPr/>
    </dgm:pt>
    <dgm:pt modelId="{ACAFBD14-4C10-4E09-9FE9-B0C6B9AC8D2E}" type="pres">
      <dgm:prSet presAssocID="{18A05F8B-5EEB-41EF-B06B-DF2316998B87}" presName="shape" presStyleLbl="node1" presStyleIdx="3" presStyleCnt="9">
        <dgm:presLayoutVars>
          <dgm:bulletEnabled val="1"/>
        </dgm:presLayoutVars>
      </dgm:prSet>
      <dgm:spPr/>
      <dgm:t>
        <a:bodyPr/>
        <a:lstStyle/>
        <a:p>
          <a:endParaRPr lang="en-US"/>
        </a:p>
      </dgm:t>
    </dgm:pt>
    <dgm:pt modelId="{8C174C8B-9A2F-4BEF-A4B8-A1818B0724D1}" type="pres">
      <dgm:prSet presAssocID="{1943B5EA-B2ED-41E0-A924-0D6B7397F65D}" presName="sibTrans" presStyleLbl="sibTrans2D1" presStyleIdx="3" presStyleCnt="8"/>
      <dgm:spPr/>
      <dgm:t>
        <a:bodyPr/>
        <a:lstStyle/>
        <a:p>
          <a:endParaRPr lang="en-US"/>
        </a:p>
      </dgm:t>
    </dgm:pt>
    <dgm:pt modelId="{11BB28F8-AB8F-4E49-B149-11C08B947470}" type="pres">
      <dgm:prSet presAssocID="{9A335861-6749-4A96-A275-6D3C3C5CBD62}" presName="middleNode" presStyleCnt="0"/>
      <dgm:spPr/>
    </dgm:pt>
    <dgm:pt modelId="{CC7884F6-8F93-4C15-8ABE-10C1F80DF3CF}" type="pres">
      <dgm:prSet presAssocID="{9A335861-6749-4A96-A275-6D3C3C5CBD62}" presName="padding" presStyleLbl="node1" presStyleIdx="3" presStyleCnt="9"/>
      <dgm:spPr/>
    </dgm:pt>
    <dgm:pt modelId="{24D17CEF-4AA8-40EB-A3E3-113AA1EE1732}" type="pres">
      <dgm:prSet presAssocID="{9A335861-6749-4A96-A275-6D3C3C5CBD62}" presName="shape" presStyleLbl="node1" presStyleIdx="4" presStyleCnt="9">
        <dgm:presLayoutVars>
          <dgm:bulletEnabled val="1"/>
        </dgm:presLayoutVars>
      </dgm:prSet>
      <dgm:spPr/>
      <dgm:t>
        <a:bodyPr/>
        <a:lstStyle/>
        <a:p>
          <a:endParaRPr lang="en-US"/>
        </a:p>
      </dgm:t>
    </dgm:pt>
    <dgm:pt modelId="{9220F998-3D2D-4B79-80CA-699B1BDBCF57}" type="pres">
      <dgm:prSet presAssocID="{CAD83FA6-890F-4371-995E-CEC06793FCBA}" presName="sibTrans" presStyleLbl="sibTrans2D1" presStyleIdx="4" presStyleCnt="8"/>
      <dgm:spPr/>
      <dgm:t>
        <a:bodyPr/>
        <a:lstStyle/>
        <a:p>
          <a:endParaRPr lang="en-US"/>
        </a:p>
      </dgm:t>
    </dgm:pt>
    <dgm:pt modelId="{9F681866-A63D-435D-89C8-9DF673EE96B8}" type="pres">
      <dgm:prSet presAssocID="{8559217B-7239-49ED-808C-B63AC6587187}" presName="middleNode" presStyleCnt="0"/>
      <dgm:spPr/>
    </dgm:pt>
    <dgm:pt modelId="{E62A316A-6799-44C3-8635-6248F1A5678B}" type="pres">
      <dgm:prSet presAssocID="{8559217B-7239-49ED-808C-B63AC6587187}" presName="padding" presStyleLbl="node1" presStyleIdx="4" presStyleCnt="9"/>
      <dgm:spPr/>
    </dgm:pt>
    <dgm:pt modelId="{89BBE563-FCEF-417C-B567-CAE8DEA7383D}" type="pres">
      <dgm:prSet presAssocID="{8559217B-7239-49ED-808C-B63AC6587187}" presName="shape" presStyleLbl="node1" presStyleIdx="5" presStyleCnt="9">
        <dgm:presLayoutVars>
          <dgm:bulletEnabled val="1"/>
        </dgm:presLayoutVars>
      </dgm:prSet>
      <dgm:spPr/>
      <dgm:t>
        <a:bodyPr/>
        <a:lstStyle/>
        <a:p>
          <a:endParaRPr lang="en-US"/>
        </a:p>
      </dgm:t>
    </dgm:pt>
    <dgm:pt modelId="{C5F23A4A-D830-4E7D-BBDF-876FD84E3B35}" type="pres">
      <dgm:prSet presAssocID="{633783CB-2A87-49C4-8DD6-FABD509CCBEA}" presName="sibTrans" presStyleLbl="sibTrans2D1" presStyleIdx="5" presStyleCnt="8"/>
      <dgm:spPr/>
      <dgm:t>
        <a:bodyPr/>
        <a:lstStyle/>
        <a:p>
          <a:endParaRPr lang="en-US"/>
        </a:p>
      </dgm:t>
    </dgm:pt>
    <dgm:pt modelId="{34B60936-CF11-4E8D-80F3-6C36EAC2A830}" type="pres">
      <dgm:prSet presAssocID="{1F76D6EE-E9C8-48B6-9F67-DB72F225CC56}" presName="middleNode" presStyleCnt="0"/>
      <dgm:spPr/>
    </dgm:pt>
    <dgm:pt modelId="{4757E5A8-981E-4657-8E83-BA650BF6D526}" type="pres">
      <dgm:prSet presAssocID="{1F76D6EE-E9C8-48B6-9F67-DB72F225CC56}" presName="padding" presStyleLbl="node1" presStyleIdx="5" presStyleCnt="9"/>
      <dgm:spPr/>
    </dgm:pt>
    <dgm:pt modelId="{97AA838E-C3D1-4577-AFB0-8F8DB3696D30}" type="pres">
      <dgm:prSet presAssocID="{1F76D6EE-E9C8-48B6-9F67-DB72F225CC56}" presName="shape" presStyleLbl="node1" presStyleIdx="6" presStyleCnt="9">
        <dgm:presLayoutVars>
          <dgm:bulletEnabled val="1"/>
        </dgm:presLayoutVars>
      </dgm:prSet>
      <dgm:spPr/>
      <dgm:t>
        <a:bodyPr/>
        <a:lstStyle/>
        <a:p>
          <a:endParaRPr lang="en-US"/>
        </a:p>
      </dgm:t>
    </dgm:pt>
    <dgm:pt modelId="{5E790767-6D6A-40C1-8973-EA457974F760}" type="pres">
      <dgm:prSet presAssocID="{B039953A-E5A8-4933-9882-BC670B7F34FF}" presName="sibTrans" presStyleLbl="sibTrans2D1" presStyleIdx="6" presStyleCnt="8"/>
      <dgm:spPr/>
      <dgm:t>
        <a:bodyPr/>
        <a:lstStyle/>
        <a:p>
          <a:endParaRPr lang="en-US"/>
        </a:p>
      </dgm:t>
    </dgm:pt>
    <dgm:pt modelId="{8DEFC1A9-15F1-49B9-9809-6C64C025AC1E}" type="pres">
      <dgm:prSet presAssocID="{AA24B556-31F6-4B71-B007-AC016F990B19}" presName="middleNode" presStyleCnt="0"/>
      <dgm:spPr/>
    </dgm:pt>
    <dgm:pt modelId="{E6622615-766A-4A38-AFDE-7433590B94DB}" type="pres">
      <dgm:prSet presAssocID="{AA24B556-31F6-4B71-B007-AC016F990B19}" presName="padding" presStyleLbl="node1" presStyleIdx="6" presStyleCnt="9"/>
      <dgm:spPr/>
    </dgm:pt>
    <dgm:pt modelId="{B5890B17-3B07-41CD-958B-36AA581CD6BD}" type="pres">
      <dgm:prSet presAssocID="{AA24B556-31F6-4B71-B007-AC016F990B19}" presName="shape" presStyleLbl="node1" presStyleIdx="7" presStyleCnt="9">
        <dgm:presLayoutVars>
          <dgm:bulletEnabled val="1"/>
        </dgm:presLayoutVars>
      </dgm:prSet>
      <dgm:spPr/>
      <dgm:t>
        <a:bodyPr/>
        <a:lstStyle/>
        <a:p>
          <a:endParaRPr lang="en-US"/>
        </a:p>
      </dgm:t>
    </dgm:pt>
    <dgm:pt modelId="{009F006C-2E4D-4E3A-8659-5E0F5A7B3C31}" type="pres">
      <dgm:prSet presAssocID="{8A1ABE8C-EE92-44D2-9AFB-EE1B8C3E6950}" presName="sibTrans" presStyleLbl="sibTrans2D1" presStyleIdx="7" presStyleCnt="8"/>
      <dgm:spPr/>
      <dgm:t>
        <a:bodyPr/>
        <a:lstStyle/>
        <a:p>
          <a:endParaRPr lang="en-US"/>
        </a:p>
      </dgm:t>
    </dgm:pt>
    <dgm:pt modelId="{D17DBF36-FD13-4B99-91C7-39C8E8BB7738}" type="pres">
      <dgm:prSet presAssocID="{6D9F6688-B583-4361-8156-315A3FEC68DA}" presName="lastNode" presStyleLbl="node1" presStyleIdx="8" presStyleCnt="9">
        <dgm:presLayoutVars>
          <dgm:bulletEnabled val="1"/>
        </dgm:presLayoutVars>
      </dgm:prSet>
      <dgm:spPr/>
      <dgm:t>
        <a:bodyPr/>
        <a:lstStyle/>
        <a:p>
          <a:endParaRPr lang="en-US"/>
        </a:p>
      </dgm:t>
    </dgm:pt>
  </dgm:ptLst>
  <dgm:cxnLst>
    <dgm:cxn modelId="{733A33AA-7D0E-45F3-B0BE-42886E1DC4B9}" srcId="{DE889BC1-6A0B-481D-9363-B16A896B64C9}" destId="{B537B3D7-21FD-4AA6-81A3-DE300248D56C}" srcOrd="0" destOrd="0" parTransId="{753DC75E-C3CB-4566-B2A4-3A503F9F78C6}" sibTransId="{6E1895BE-175A-4BCE-93BD-49A303977D50}"/>
    <dgm:cxn modelId="{C7B154F3-6C7A-431B-AB3C-3FA439E0403C}" type="presOf" srcId="{B039953A-E5A8-4933-9882-BC670B7F34FF}" destId="{5E790767-6D6A-40C1-8973-EA457974F760}" srcOrd="0" destOrd="0" presId="urn:microsoft.com/office/officeart/2005/8/layout/bProcess2"/>
    <dgm:cxn modelId="{50BC1DA5-F1C1-4E40-B2F8-186796E3C478}" type="presOf" srcId="{633783CB-2A87-49C4-8DD6-FABD509CCBEA}" destId="{C5F23A4A-D830-4E7D-BBDF-876FD84E3B35}" srcOrd="0" destOrd="0" presId="urn:microsoft.com/office/officeart/2005/8/layout/bProcess2"/>
    <dgm:cxn modelId="{580A8494-1BF1-45ED-A68E-B514E57467D1}" type="presOf" srcId="{AA24B556-31F6-4B71-B007-AC016F990B19}" destId="{B5890B17-3B07-41CD-958B-36AA581CD6BD}" srcOrd="0" destOrd="0" presId="urn:microsoft.com/office/officeart/2005/8/layout/bProcess2"/>
    <dgm:cxn modelId="{1DD38B84-A20D-4CB6-A4CE-50A82724DD78}" srcId="{DE889BC1-6A0B-481D-9363-B16A896B64C9}" destId="{AA24B556-31F6-4B71-B007-AC016F990B19}" srcOrd="7" destOrd="0" parTransId="{C6D6A806-A2E6-4F6D-9557-8989CBEF75D5}" sibTransId="{8A1ABE8C-EE92-44D2-9AFB-EE1B8C3E6950}"/>
    <dgm:cxn modelId="{3E154171-6D12-40F0-A370-B5ED5E9E30AF}" type="presOf" srcId="{6E1895BE-175A-4BCE-93BD-49A303977D50}" destId="{5A975155-3977-49DB-AAB7-911E32B562E7}" srcOrd="0" destOrd="0" presId="urn:microsoft.com/office/officeart/2005/8/layout/bProcess2"/>
    <dgm:cxn modelId="{5A38A235-3A8A-48C9-A4FD-ABEE2680B6A5}" srcId="{DE889BC1-6A0B-481D-9363-B16A896B64C9}" destId="{9A335861-6749-4A96-A275-6D3C3C5CBD62}" srcOrd="4" destOrd="0" parTransId="{659D5D15-1B1A-456B-8974-78C48FAE72E8}" sibTransId="{CAD83FA6-890F-4371-995E-CEC06793FCBA}"/>
    <dgm:cxn modelId="{7A91D2F7-B502-459E-BAAD-D941CF609512}" type="presOf" srcId="{81D93BE9-2130-4829-B525-AFB944B56C3A}" destId="{6E0CCA54-7028-4D26-A8A4-492B7B05E8E2}" srcOrd="0" destOrd="0" presId="urn:microsoft.com/office/officeart/2005/8/layout/bProcess2"/>
    <dgm:cxn modelId="{2709DEC7-C6C6-421C-BFA0-29A1D1AF6AFE}" type="presOf" srcId="{9A335861-6749-4A96-A275-6D3C3C5CBD62}" destId="{24D17CEF-4AA8-40EB-A3E3-113AA1EE1732}" srcOrd="0" destOrd="0" presId="urn:microsoft.com/office/officeart/2005/8/layout/bProcess2"/>
    <dgm:cxn modelId="{2FDA478B-7144-4F9B-B63C-0350B90B71D1}" srcId="{DE889BC1-6A0B-481D-9363-B16A896B64C9}" destId="{18A05F8B-5EEB-41EF-B06B-DF2316998B87}" srcOrd="3" destOrd="0" parTransId="{F465D8C3-2053-47FE-A9EF-D223E6A8D349}" sibTransId="{1943B5EA-B2ED-41E0-A924-0D6B7397F65D}"/>
    <dgm:cxn modelId="{E4D578E0-A1DD-4246-BDF9-DD7CE51B9DAA}" type="presOf" srcId="{8559217B-7239-49ED-808C-B63AC6587187}" destId="{89BBE563-FCEF-417C-B567-CAE8DEA7383D}" srcOrd="0" destOrd="0" presId="urn:microsoft.com/office/officeart/2005/8/layout/bProcess2"/>
    <dgm:cxn modelId="{C04EB391-D23D-49CD-B082-8F8AAA710691}" type="presOf" srcId="{B537B3D7-21FD-4AA6-81A3-DE300248D56C}" destId="{F1B34D2A-69D2-4130-814A-41752EBDD239}" srcOrd="0" destOrd="0" presId="urn:microsoft.com/office/officeart/2005/8/layout/bProcess2"/>
    <dgm:cxn modelId="{F4D085C7-0FEC-4017-B698-A303B4587937}" srcId="{DE889BC1-6A0B-481D-9363-B16A896B64C9}" destId="{1F76D6EE-E9C8-48B6-9F67-DB72F225CC56}" srcOrd="6" destOrd="0" parTransId="{09DDD38A-1A70-4395-82A1-AD6DBA1562ED}" sibTransId="{B039953A-E5A8-4933-9882-BC670B7F34FF}"/>
    <dgm:cxn modelId="{E0ACBFC2-6781-486C-9A10-BE74D9AC87F5}" type="presOf" srcId="{18A05F8B-5EEB-41EF-B06B-DF2316998B87}" destId="{ACAFBD14-4C10-4E09-9FE9-B0C6B9AC8D2E}" srcOrd="0" destOrd="0" presId="urn:microsoft.com/office/officeart/2005/8/layout/bProcess2"/>
    <dgm:cxn modelId="{19FE11E2-152C-41B7-8ABC-3F227C196F38}" srcId="{DE889BC1-6A0B-481D-9363-B16A896B64C9}" destId="{6D9F6688-B583-4361-8156-315A3FEC68DA}" srcOrd="8" destOrd="0" parTransId="{99105AB8-051C-432B-9F80-53DAA25D3D96}" sibTransId="{5222D4BF-CB79-49D4-9ADB-0E12BF885B2F}"/>
    <dgm:cxn modelId="{AE588A6D-4996-4340-BE00-39B9BE3C08C1}" type="presOf" srcId="{2AF9F4AB-3062-4218-BEA3-230CB99B6F2B}" destId="{FFD7F387-18BB-4461-8FBD-B035EAEE22BD}" srcOrd="0" destOrd="0" presId="urn:microsoft.com/office/officeart/2005/8/layout/bProcess2"/>
    <dgm:cxn modelId="{21DBCEBF-582A-4892-8535-C2A9DFE3ED05}" srcId="{DE889BC1-6A0B-481D-9363-B16A896B64C9}" destId="{8559217B-7239-49ED-808C-B63AC6587187}" srcOrd="5" destOrd="0" parTransId="{5ACC424E-AC58-4F88-9450-733E277CA3C1}" sibTransId="{633783CB-2A87-49C4-8DD6-FABD509CCBEA}"/>
    <dgm:cxn modelId="{07A0EF1D-1EC2-46A3-8AB4-DBA1660377FE}" type="presOf" srcId="{8A1ABE8C-EE92-44D2-9AFB-EE1B8C3E6950}" destId="{009F006C-2E4D-4E3A-8659-5E0F5A7B3C31}" srcOrd="0" destOrd="0" presId="urn:microsoft.com/office/officeart/2005/8/layout/bProcess2"/>
    <dgm:cxn modelId="{3F0B354C-3B6E-4B01-ABFD-7BB19077DBEE}" type="presOf" srcId="{DE889BC1-6A0B-481D-9363-B16A896B64C9}" destId="{69B690C6-251E-4F71-B8EA-C12C5FEB268D}" srcOrd="0" destOrd="0" presId="urn:microsoft.com/office/officeart/2005/8/layout/bProcess2"/>
    <dgm:cxn modelId="{43E02C7D-7F81-4DE6-83E3-C3C9232D8E21}" type="presOf" srcId="{1943B5EA-B2ED-41E0-A924-0D6B7397F65D}" destId="{8C174C8B-9A2F-4BEF-A4B8-A1818B0724D1}" srcOrd="0" destOrd="0" presId="urn:microsoft.com/office/officeart/2005/8/layout/bProcess2"/>
    <dgm:cxn modelId="{B2788E41-8579-4195-BD8E-9FC46A7A50DA}" type="presOf" srcId="{AC62AA95-B052-459F-A40A-BCA811950143}" destId="{920C1B97-E62A-4A4E-96C1-3DFFD6BF1A7F}" srcOrd="0" destOrd="0" presId="urn:microsoft.com/office/officeart/2005/8/layout/bProcess2"/>
    <dgm:cxn modelId="{31638D87-A463-4A1A-9142-ED32629867F2}" type="presOf" srcId="{1F76D6EE-E9C8-48B6-9F67-DB72F225CC56}" destId="{97AA838E-C3D1-4577-AFB0-8F8DB3696D30}" srcOrd="0" destOrd="0" presId="urn:microsoft.com/office/officeart/2005/8/layout/bProcess2"/>
    <dgm:cxn modelId="{9563BDF8-8F14-4EAD-8D62-77D189BA0A98}" type="presOf" srcId="{6D9F6688-B583-4361-8156-315A3FEC68DA}" destId="{D17DBF36-FD13-4B99-91C7-39C8E8BB7738}" srcOrd="0" destOrd="0" presId="urn:microsoft.com/office/officeart/2005/8/layout/bProcess2"/>
    <dgm:cxn modelId="{BF999D2B-8A29-4D5C-96A4-8249A2BF5EEC}" srcId="{DE889BC1-6A0B-481D-9363-B16A896B64C9}" destId="{AAB8BFDA-53CD-4EAC-AA5B-1F26CE313500}" srcOrd="2" destOrd="0" parTransId="{5AEAB12E-1903-4D64-A7B5-CEE7348732EC}" sibTransId="{81D93BE9-2130-4829-B525-AFB944B56C3A}"/>
    <dgm:cxn modelId="{2E747F56-AAC9-4929-8CE6-49EE9C295732}" type="presOf" srcId="{CAD83FA6-890F-4371-995E-CEC06793FCBA}" destId="{9220F998-3D2D-4B79-80CA-699B1BDBCF57}" srcOrd="0" destOrd="0" presId="urn:microsoft.com/office/officeart/2005/8/layout/bProcess2"/>
    <dgm:cxn modelId="{6E28F50E-61DE-4C64-BA2D-BE51F945349C}" type="presOf" srcId="{AAB8BFDA-53CD-4EAC-AA5B-1F26CE313500}" destId="{C87440CF-8E57-416A-9AD6-0FE8CFA8E3A4}" srcOrd="0" destOrd="0" presId="urn:microsoft.com/office/officeart/2005/8/layout/bProcess2"/>
    <dgm:cxn modelId="{EF642A42-4704-44B3-B45C-FAE4146B3C93}" srcId="{DE889BC1-6A0B-481D-9363-B16A896B64C9}" destId="{AC62AA95-B052-459F-A40A-BCA811950143}" srcOrd="1" destOrd="0" parTransId="{FA2A3D54-37FE-4941-AE24-A61EC62E0F85}" sibTransId="{2AF9F4AB-3062-4218-BEA3-230CB99B6F2B}"/>
    <dgm:cxn modelId="{BE503163-EF82-43D0-9D94-A15F756F2826}" type="presParOf" srcId="{69B690C6-251E-4F71-B8EA-C12C5FEB268D}" destId="{F1B34D2A-69D2-4130-814A-41752EBDD239}" srcOrd="0" destOrd="0" presId="urn:microsoft.com/office/officeart/2005/8/layout/bProcess2"/>
    <dgm:cxn modelId="{F19FFB34-F530-4AA5-A4E8-0F2ECBA84CBD}" type="presParOf" srcId="{69B690C6-251E-4F71-B8EA-C12C5FEB268D}" destId="{5A975155-3977-49DB-AAB7-911E32B562E7}" srcOrd="1" destOrd="0" presId="urn:microsoft.com/office/officeart/2005/8/layout/bProcess2"/>
    <dgm:cxn modelId="{EBE5076A-5A40-4E75-B124-2B3CA5FA6772}" type="presParOf" srcId="{69B690C6-251E-4F71-B8EA-C12C5FEB268D}" destId="{88B38F86-37E3-485D-819D-1392F19FD07A}" srcOrd="2" destOrd="0" presId="urn:microsoft.com/office/officeart/2005/8/layout/bProcess2"/>
    <dgm:cxn modelId="{470F7098-162A-482C-9363-FCB92EE65B94}" type="presParOf" srcId="{88B38F86-37E3-485D-819D-1392F19FD07A}" destId="{720789BD-750E-4259-AF58-DCA6E2A1D16F}" srcOrd="0" destOrd="0" presId="urn:microsoft.com/office/officeart/2005/8/layout/bProcess2"/>
    <dgm:cxn modelId="{B1A7FB38-17D7-40C5-8E85-6C3F40D663E6}" type="presParOf" srcId="{88B38F86-37E3-485D-819D-1392F19FD07A}" destId="{920C1B97-E62A-4A4E-96C1-3DFFD6BF1A7F}" srcOrd="1" destOrd="0" presId="urn:microsoft.com/office/officeart/2005/8/layout/bProcess2"/>
    <dgm:cxn modelId="{F56A8D2A-ECA5-4363-A10E-553087FE0F28}" type="presParOf" srcId="{69B690C6-251E-4F71-B8EA-C12C5FEB268D}" destId="{FFD7F387-18BB-4461-8FBD-B035EAEE22BD}" srcOrd="3" destOrd="0" presId="urn:microsoft.com/office/officeart/2005/8/layout/bProcess2"/>
    <dgm:cxn modelId="{6746B94E-D55F-4127-A944-6C23F859120E}" type="presParOf" srcId="{69B690C6-251E-4F71-B8EA-C12C5FEB268D}" destId="{808748BA-2852-4479-81ED-D67F457CFCE5}" srcOrd="4" destOrd="0" presId="urn:microsoft.com/office/officeart/2005/8/layout/bProcess2"/>
    <dgm:cxn modelId="{AEF44FAF-C689-4C17-87F6-85F43C0BF693}" type="presParOf" srcId="{808748BA-2852-4479-81ED-D67F457CFCE5}" destId="{6D0CA2E1-D61F-448E-82D5-6DEF211C922E}" srcOrd="0" destOrd="0" presId="urn:microsoft.com/office/officeart/2005/8/layout/bProcess2"/>
    <dgm:cxn modelId="{E547596C-5166-4788-B1D6-5B8FF459FC24}" type="presParOf" srcId="{808748BA-2852-4479-81ED-D67F457CFCE5}" destId="{C87440CF-8E57-416A-9AD6-0FE8CFA8E3A4}" srcOrd="1" destOrd="0" presId="urn:microsoft.com/office/officeart/2005/8/layout/bProcess2"/>
    <dgm:cxn modelId="{1E19ED05-3CEA-477E-B045-C2879EAA0624}" type="presParOf" srcId="{69B690C6-251E-4F71-B8EA-C12C5FEB268D}" destId="{6E0CCA54-7028-4D26-A8A4-492B7B05E8E2}" srcOrd="5" destOrd="0" presId="urn:microsoft.com/office/officeart/2005/8/layout/bProcess2"/>
    <dgm:cxn modelId="{C8472522-B633-4265-9FE9-3D7B158AA97F}" type="presParOf" srcId="{69B690C6-251E-4F71-B8EA-C12C5FEB268D}" destId="{BB60F531-C248-47A3-A2B7-85A3FB3294B4}" srcOrd="6" destOrd="0" presId="urn:microsoft.com/office/officeart/2005/8/layout/bProcess2"/>
    <dgm:cxn modelId="{4DFBD222-19DD-4C34-803C-200B6E6C5192}" type="presParOf" srcId="{BB60F531-C248-47A3-A2B7-85A3FB3294B4}" destId="{567167BC-3502-4A55-879B-3E7B7CC6EF19}" srcOrd="0" destOrd="0" presId="urn:microsoft.com/office/officeart/2005/8/layout/bProcess2"/>
    <dgm:cxn modelId="{215E5CBC-6441-4263-A5E0-A934A9617A16}" type="presParOf" srcId="{BB60F531-C248-47A3-A2B7-85A3FB3294B4}" destId="{ACAFBD14-4C10-4E09-9FE9-B0C6B9AC8D2E}" srcOrd="1" destOrd="0" presId="urn:microsoft.com/office/officeart/2005/8/layout/bProcess2"/>
    <dgm:cxn modelId="{5EA93826-408F-41ED-92E4-4589E03D4EC0}" type="presParOf" srcId="{69B690C6-251E-4F71-B8EA-C12C5FEB268D}" destId="{8C174C8B-9A2F-4BEF-A4B8-A1818B0724D1}" srcOrd="7" destOrd="0" presId="urn:microsoft.com/office/officeart/2005/8/layout/bProcess2"/>
    <dgm:cxn modelId="{23EBE624-513D-41BC-9A86-4E5DD3270DC7}" type="presParOf" srcId="{69B690C6-251E-4F71-B8EA-C12C5FEB268D}" destId="{11BB28F8-AB8F-4E49-B149-11C08B947470}" srcOrd="8" destOrd="0" presId="urn:microsoft.com/office/officeart/2005/8/layout/bProcess2"/>
    <dgm:cxn modelId="{D006ECA6-0850-47FC-9F87-643B38D0E99D}" type="presParOf" srcId="{11BB28F8-AB8F-4E49-B149-11C08B947470}" destId="{CC7884F6-8F93-4C15-8ABE-10C1F80DF3CF}" srcOrd="0" destOrd="0" presId="urn:microsoft.com/office/officeart/2005/8/layout/bProcess2"/>
    <dgm:cxn modelId="{3570AAD5-3198-40E3-A3F3-44844AACE713}" type="presParOf" srcId="{11BB28F8-AB8F-4E49-B149-11C08B947470}" destId="{24D17CEF-4AA8-40EB-A3E3-113AA1EE1732}" srcOrd="1" destOrd="0" presId="urn:microsoft.com/office/officeart/2005/8/layout/bProcess2"/>
    <dgm:cxn modelId="{813C7248-8A61-4866-ACCB-92319747987F}" type="presParOf" srcId="{69B690C6-251E-4F71-B8EA-C12C5FEB268D}" destId="{9220F998-3D2D-4B79-80CA-699B1BDBCF57}" srcOrd="9" destOrd="0" presId="urn:microsoft.com/office/officeart/2005/8/layout/bProcess2"/>
    <dgm:cxn modelId="{5DC679C8-C6B3-49DD-BD86-278676F0C97F}" type="presParOf" srcId="{69B690C6-251E-4F71-B8EA-C12C5FEB268D}" destId="{9F681866-A63D-435D-89C8-9DF673EE96B8}" srcOrd="10" destOrd="0" presId="urn:microsoft.com/office/officeart/2005/8/layout/bProcess2"/>
    <dgm:cxn modelId="{9A68A7A7-63B8-41B9-AC4D-A2C698685F4B}" type="presParOf" srcId="{9F681866-A63D-435D-89C8-9DF673EE96B8}" destId="{E62A316A-6799-44C3-8635-6248F1A5678B}" srcOrd="0" destOrd="0" presId="urn:microsoft.com/office/officeart/2005/8/layout/bProcess2"/>
    <dgm:cxn modelId="{F6E71CC6-49B7-4096-BDF0-3A4D8F0964C3}" type="presParOf" srcId="{9F681866-A63D-435D-89C8-9DF673EE96B8}" destId="{89BBE563-FCEF-417C-B567-CAE8DEA7383D}" srcOrd="1" destOrd="0" presId="urn:microsoft.com/office/officeart/2005/8/layout/bProcess2"/>
    <dgm:cxn modelId="{608ABDB3-5109-48B7-955E-BB2EB0798058}" type="presParOf" srcId="{69B690C6-251E-4F71-B8EA-C12C5FEB268D}" destId="{C5F23A4A-D830-4E7D-BBDF-876FD84E3B35}" srcOrd="11" destOrd="0" presId="urn:microsoft.com/office/officeart/2005/8/layout/bProcess2"/>
    <dgm:cxn modelId="{F62ADD73-A41E-4DA1-AD6F-B6D12B09E329}" type="presParOf" srcId="{69B690C6-251E-4F71-B8EA-C12C5FEB268D}" destId="{34B60936-CF11-4E8D-80F3-6C36EAC2A830}" srcOrd="12" destOrd="0" presId="urn:microsoft.com/office/officeart/2005/8/layout/bProcess2"/>
    <dgm:cxn modelId="{9455CA7B-22B2-4ECE-BF2E-8E9F2B6CEC28}" type="presParOf" srcId="{34B60936-CF11-4E8D-80F3-6C36EAC2A830}" destId="{4757E5A8-981E-4657-8E83-BA650BF6D526}" srcOrd="0" destOrd="0" presId="urn:microsoft.com/office/officeart/2005/8/layout/bProcess2"/>
    <dgm:cxn modelId="{5B08F574-F7E1-411F-A0F8-2E2C595A4DB6}" type="presParOf" srcId="{34B60936-CF11-4E8D-80F3-6C36EAC2A830}" destId="{97AA838E-C3D1-4577-AFB0-8F8DB3696D30}" srcOrd="1" destOrd="0" presId="urn:microsoft.com/office/officeart/2005/8/layout/bProcess2"/>
    <dgm:cxn modelId="{D75622B4-EC1C-48C9-8072-F375024B9D26}" type="presParOf" srcId="{69B690C6-251E-4F71-B8EA-C12C5FEB268D}" destId="{5E790767-6D6A-40C1-8973-EA457974F760}" srcOrd="13" destOrd="0" presId="urn:microsoft.com/office/officeart/2005/8/layout/bProcess2"/>
    <dgm:cxn modelId="{33D85C76-87E5-46C4-B7F1-788BE1042C6A}" type="presParOf" srcId="{69B690C6-251E-4F71-B8EA-C12C5FEB268D}" destId="{8DEFC1A9-15F1-49B9-9809-6C64C025AC1E}" srcOrd="14" destOrd="0" presId="urn:microsoft.com/office/officeart/2005/8/layout/bProcess2"/>
    <dgm:cxn modelId="{E8C49DB9-86A7-42B3-8F92-34575901B599}" type="presParOf" srcId="{8DEFC1A9-15F1-49B9-9809-6C64C025AC1E}" destId="{E6622615-766A-4A38-AFDE-7433590B94DB}" srcOrd="0" destOrd="0" presId="urn:microsoft.com/office/officeart/2005/8/layout/bProcess2"/>
    <dgm:cxn modelId="{4B0C478B-0D64-4A85-98C5-BAAE4AC5C148}" type="presParOf" srcId="{8DEFC1A9-15F1-49B9-9809-6C64C025AC1E}" destId="{B5890B17-3B07-41CD-958B-36AA581CD6BD}" srcOrd="1" destOrd="0" presId="urn:microsoft.com/office/officeart/2005/8/layout/bProcess2"/>
    <dgm:cxn modelId="{ECB6D6C3-AFD7-46CB-AE84-D61308FDEBAF}" type="presParOf" srcId="{69B690C6-251E-4F71-B8EA-C12C5FEB268D}" destId="{009F006C-2E4D-4E3A-8659-5E0F5A7B3C31}" srcOrd="15" destOrd="0" presId="urn:microsoft.com/office/officeart/2005/8/layout/bProcess2"/>
    <dgm:cxn modelId="{5F4EFB11-FE8E-4847-8611-B8D596508146}" type="presParOf" srcId="{69B690C6-251E-4F71-B8EA-C12C5FEB268D}" destId="{D17DBF36-FD13-4B99-91C7-39C8E8BB7738}"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889BC1-6A0B-481D-9363-B16A896B64C9}"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B537B3D7-21FD-4AA6-81A3-DE300248D56C}">
      <dgm:prSet phldrT="[Text]"/>
      <dgm:spPr>
        <a:solidFill>
          <a:schemeClr val="tx1"/>
        </a:solidFill>
        <a:ln>
          <a:solidFill>
            <a:schemeClr val="tx1"/>
          </a:solidFill>
        </a:ln>
      </dgm:spPr>
      <dgm:t>
        <a:bodyPr/>
        <a:lstStyle/>
        <a:p>
          <a:r>
            <a:rPr lang="en-US" b="0" dirty="0" smtClean="0"/>
            <a:t> Cost</a:t>
          </a:r>
          <a:endParaRPr lang="en-US" b="0" dirty="0"/>
        </a:p>
      </dgm:t>
    </dgm:pt>
    <dgm:pt modelId="{753DC75E-C3CB-4566-B2A4-3A503F9F78C6}" type="parTrans" cxnId="{733A33AA-7D0E-45F3-B0BE-42886E1DC4B9}">
      <dgm:prSet/>
      <dgm:spPr/>
      <dgm:t>
        <a:bodyPr/>
        <a:lstStyle/>
        <a:p>
          <a:endParaRPr lang="en-US"/>
        </a:p>
      </dgm:t>
    </dgm:pt>
    <dgm:pt modelId="{6E1895BE-175A-4BCE-93BD-49A303977D50}" type="sibTrans" cxnId="{733A33AA-7D0E-45F3-B0BE-42886E1DC4B9}">
      <dgm:prSet/>
      <dgm:spPr>
        <a:solidFill>
          <a:schemeClr val="bg1">
            <a:lumMod val="50000"/>
          </a:schemeClr>
        </a:solidFill>
        <a:ln>
          <a:solidFill>
            <a:schemeClr val="tx1"/>
          </a:solidFill>
        </a:ln>
      </dgm:spPr>
      <dgm:t>
        <a:bodyPr/>
        <a:lstStyle/>
        <a:p>
          <a:endParaRPr lang="en-US"/>
        </a:p>
      </dgm:t>
    </dgm:pt>
    <dgm:pt modelId="{6D9F6688-B583-4361-8156-315A3FEC68DA}">
      <dgm:prSet phldrT="[Text]"/>
      <dgm:spPr>
        <a:solidFill>
          <a:schemeClr val="tx1"/>
        </a:solidFill>
        <a:ln>
          <a:solidFill>
            <a:schemeClr val="tx1"/>
          </a:solidFill>
        </a:ln>
      </dgm:spPr>
      <dgm:t>
        <a:bodyPr/>
        <a:lstStyle/>
        <a:p>
          <a:r>
            <a:rPr lang="en-US" b="0" dirty="0" smtClean="0"/>
            <a:t>Production Capacity</a:t>
          </a:r>
          <a:endParaRPr lang="en-US" b="0" dirty="0"/>
        </a:p>
      </dgm:t>
    </dgm:pt>
    <dgm:pt modelId="{99105AB8-051C-432B-9F80-53DAA25D3D96}" type="parTrans" cxnId="{19FE11E2-152C-41B7-8ABC-3F227C196F38}">
      <dgm:prSet/>
      <dgm:spPr/>
      <dgm:t>
        <a:bodyPr/>
        <a:lstStyle/>
        <a:p>
          <a:endParaRPr lang="en-US"/>
        </a:p>
      </dgm:t>
    </dgm:pt>
    <dgm:pt modelId="{5222D4BF-CB79-49D4-9ADB-0E12BF885B2F}" type="sibTrans" cxnId="{19FE11E2-152C-41B7-8ABC-3F227C196F38}">
      <dgm:prSet/>
      <dgm:spPr/>
      <dgm:t>
        <a:bodyPr/>
        <a:lstStyle/>
        <a:p>
          <a:endParaRPr lang="en-US"/>
        </a:p>
      </dgm:t>
    </dgm:pt>
    <dgm:pt modelId="{AA24B556-31F6-4B71-B007-AC016F990B19}">
      <dgm:prSet phldrT="[Text]" custT="1"/>
      <dgm:spPr>
        <a:solidFill>
          <a:schemeClr val="bg1">
            <a:lumMod val="50000"/>
          </a:schemeClr>
        </a:solidFill>
        <a:ln>
          <a:solidFill>
            <a:schemeClr val="tx1"/>
          </a:solidFill>
        </a:ln>
      </dgm:spPr>
      <dgm:t>
        <a:bodyPr/>
        <a:lstStyle/>
        <a:p>
          <a:r>
            <a:rPr lang="en-US" sz="1200" dirty="0" smtClean="0"/>
            <a:t>Non-Essential Item</a:t>
          </a:r>
          <a:endParaRPr lang="en-US" sz="1200" dirty="0"/>
        </a:p>
      </dgm:t>
    </dgm:pt>
    <dgm:pt modelId="{8A1ABE8C-EE92-44D2-9AFB-EE1B8C3E6950}" type="sibTrans" cxnId="{1DD38B84-A20D-4CB6-A4CE-50A82724DD78}">
      <dgm:prSet/>
      <dgm:spPr>
        <a:solidFill>
          <a:schemeClr val="bg1">
            <a:lumMod val="50000"/>
          </a:schemeClr>
        </a:solidFill>
        <a:ln>
          <a:solidFill>
            <a:schemeClr val="tx1"/>
          </a:solidFill>
        </a:ln>
      </dgm:spPr>
      <dgm:t>
        <a:bodyPr/>
        <a:lstStyle/>
        <a:p>
          <a:endParaRPr lang="en-US"/>
        </a:p>
      </dgm:t>
    </dgm:pt>
    <dgm:pt modelId="{C6D6A806-A2E6-4F6D-9557-8989CBEF75D5}" type="parTrans" cxnId="{1DD38B84-A20D-4CB6-A4CE-50A82724DD78}">
      <dgm:prSet/>
      <dgm:spPr/>
      <dgm:t>
        <a:bodyPr/>
        <a:lstStyle/>
        <a:p>
          <a:endParaRPr lang="en-US"/>
        </a:p>
      </dgm:t>
    </dgm:pt>
    <dgm:pt modelId="{1F76D6EE-E9C8-48B6-9F67-DB72F225CC56}">
      <dgm:prSet phldrT="[Text]" custT="1"/>
      <dgm:spPr>
        <a:solidFill>
          <a:schemeClr val="bg1">
            <a:lumMod val="50000"/>
          </a:schemeClr>
        </a:solidFill>
        <a:ln>
          <a:solidFill>
            <a:schemeClr val="tx1"/>
          </a:solidFill>
        </a:ln>
      </dgm:spPr>
      <dgm:t>
        <a:bodyPr/>
        <a:lstStyle/>
        <a:p>
          <a:r>
            <a:rPr lang="en-US" sz="1200" dirty="0" smtClean="0"/>
            <a:t>Brand preference</a:t>
          </a:r>
          <a:endParaRPr lang="en-US" sz="1200" dirty="0"/>
        </a:p>
      </dgm:t>
    </dgm:pt>
    <dgm:pt modelId="{B039953A-E5A8-4933-9882-BC670B7F34FF}" type="sibTrans" cxnId="{F4D085C7-0FEC-4017-B698-A303B4587937}">
      <dgm:prSet/>
      <dgm:spPr>
        <a:solidFill>
          <a:schemeClr val="bg1">
            <a:lumMod val="50000"/>
          </a:schemeClr>
        </a:solidFill>
        <a:ln>
          <a:solidFill>
            <a:schemeClr val="tx1"/>
          </a:solidFill>
        </a:ln>
      </dgm:spPr>
      <dgm:t>
        <a:bodyPr/>
        <a:lstStyle/>
        <a:p>
          <a:endParaRPr lang="en-US"/>
        </a:p>
      </dgm:t>
    </dgm:pt>
    <dgm:pt modelId="{09DDD38A-1A70-4395-82A1-AD6DBA1562ED}" type="parTrans" cxnId="{F4D085C7-0FEC-4017-B698-A303B4587937}">
      <dgm:prSet/>
      <dgm:spPr/>
      <dgm:t>
        <a:bodyPr/>
        <a:lstStyle/>
        <a:p>
          <a:endParaRPr lang="en-US"/>
        </a:p>
      </dgm:t>
    </dgm:pt>
    <dgm:pt modelId="{8559217B-7239-49ED-808C-B63AC6587187}">
      <dgm:prSet phldrT="[Text]" custT="1"/>
      <dgm:spPr>
        <a:solidFill>
          <a:schemeClr val="bg1">
            <a:lumMod val="50000"/>
          </a:schemeClr>
        </a:solidFill>
        <a:ln>
          <a:solidFill>
            <a:schemeClr val="tx1"/>
          </a:solidFill>
        </a:ln>
      </dgm:spPr>
      <dgm:t>
        <a:bodyPr/>
        <a:lstStyle/>
        <a:p>
          <a:r>
            <a:rPr lang="en-US" sz="1200" dirty="0" smtClean="0"/>
            <a:t>Inventory Planning</a:t>
          </a:r>
          <a:endParaRPr lang="en-US" sz="1200" dirty="0"/>
        </a:p>
      </dgm:t>
    </dgm:pt>
    <dgm:pt modelId="{633783CB-2A87-49C4-8DD6-FABD509CCBEA}" type="sibTrans" cxnId="{21DBCEBF-582A-4892-8535-C2A9DFE3ED05}">
      <dgm:prSet/>
      <dgm:spPr>
        <a:solidFill>
          <a:schemeClr val="bg1">
            <a:lumMod val="50000"/>
          </a:schemeClr>
        </a:solidFill>
        <a:ln>
          <a:solidFill>
            <a:schemeClr val="tx1"/>
          </a:solidFill>
        </a:ln>
      </dgm:spPr>
      <dgm:t>
        <a:bodyPr/>
        <a:lstStyle/>
        <a:p>
          <a:endParaRPr lang="en-US"/>
        </a:p>
      </dgm:t>
    </dgm:pt>
    <dgm:pt modelId="{5ACC424E-AC58-4F88-9450-733E277CA3C1}" type="parTrans" cxnId="{21DBCEBF-582A-4892-8535-C2A9DFE3ED05}">
      <dgm:prSet/>
      <dgm:spPr/>
      <dgm:t>
        <a:bodyPr/>
        <a:lstStyle/>
        <a:p>
          <a:endParaRPr lang="en-US"/>
        </a:p>
      </dgm:t>
    </dgm:pt>
    <dgm:pt modelId="{9A335861-6749-4A96-A275-6D3C3C5CBD62}">
      <dgm:prSet phldrT="[Text]" custT="1"/>
      <dgm:spPr>
        <a:solidFill>
          <a:schemeClr val="bg1">
            <a:lumMod val="50000"/>
          </a:schemeClr>
        </a:solidFill>
        <a:ln>
          <a:solidFill>
            <a:schemeClr val="tx1"/>
          </a:solidFill>
        </a:ln>
      </dgm:spPr>
      <dgm:t>
        <a:bodyPr/>
        <a:lstStyle/>
        <a:p>
          <a:r>
            <a:rPr lang="en-US" sz="1200" dirty="0" smtClean="0"/>
            <a:t>Small Volumes</a:t>
          </a:r>
          <a:endParaRPr lang="en-US" sz="1200" dirty="0"/>
        </a:p>
      </dgm:t>
    </dgm:pt>
    <dgm:pt modelId="{CAD83FA6-890F-4371-995E-CEC06793FCBA}" type="sibTrans" cxnId="{5A38A235-3A8A-48C9-A4FD-ABEE2680B6A5}">
      <dgm:prSet/>
      <dgm:spPr>
        <a:solidFill>
          <a:schemeClr val="bg1">
            <a:lumMod val="50000"/>
          </a:schemeClr>
        </a:solidFill>
        <a:ln>
          <a:solidFill>
            <a:schemeClr val="tx1"/>
          </a:solidFill>
        </a:ln>
      </dgm:spPr>
      <dgm:t>
        <a:bodyPr/>
        <a:lstStyle/>
        <a:p>
          <a:endParaRPr lang="en-US"/>
        </a:p>
      </dgm:t>
    </dgm:pt>
    <dgm:pt modelId="{659D5D15-1B1A-456B-8974-78C48FAE72E8}" type="parTrans" cxnId="{5A38A235-3A8A-48C9-A4FD-ABEE2680B6A5}">
      <dgm:prSet/>
      <dgm:spPr/>
      <dgm:t>
        <a:bodyPr/>
        <a:lstStyle/>
        <a:p>
          <a:endParaRPr lang="en-US"/>
        </a:p>
      </dgm:t>
    </dgm:pt>
    <dgm:pt modelId="{18A05F8B-5EEB-41EF-B06B-DF2316998B87}">
      <dgm:prSet phldrT="[Text]" custT="1"/>
      <dgm:spPr>
        <a:solidFill>
          <a:schemeClr val="bg1">
            <a:lumMod val="50000"/>
          </a:schemeClr>
        </a:solidFill>
        <a:ln>
          <a:solidFill>
            <a:schemeClr val="tx1"/>
          </a:solidFill>
        </a:ln>
      </dgm:spPr>
      <dgm:t>
        <a:bodyPr/>
        <a:lstStyle/>
        <a:p>
          <a:r>
            <a:rPr lang="en-US" sz="1200" dirty="0" smtClean="0"/>
            <a:t>Supplier </a:t>
          </a:r>
          <a:r>
            <a:rPr lang="en-US" sz="1200" dirty="0" err="1" smtClean="0"/>
            <a:t>Compe-tencies</a:t>
          </a:r>
          <a:endParaRPr lang="en-US" sz="1200" dirty="0"/>
        </a:p>
      </dgm:t>
    </dgm:pt>
    <dgm:pt modelId="{1943B5EA-B2ED-41E0-A924-0D6B7397F65D}" type="sibTrans" cxnId="{2FDA478B-7144-4F9B-B63C-0350B90B71D1}">
      <dgm:prSet/>
      <dgm:spPr>
        <a:solidFill>
          <a:schemeClr val="bg1">
            <a:lumMod val="50000"/>
          </a:schemeClr>
        </a:solidFill>
        <a:ln>
          <a:solidFill>
            <a:schemeClr val="tx1"/>
          </a:solidFill>
        </a:ln>
      </dgm:spPr>
      <dgm:t>
        <a:bodyPr/>
        <a:lstStyle/>
        <a:p>
          <a:endParaRPr lang="en-US"/>
        </a:p>
      </dgm:t>
    </dgm:pt>
    <dgm:pt modelId="{F465D8C3-2053-47FE-A9EF-D223E6A8D349}" type="parTrans" cxnId="{2FDA478B-7144-4F9B-B63C-0350B90B71D1}">
      <dgm:prSet/>
      <dgm:spPr/>
      <dgm:t>
        <a:bodyPr/>
        <a:lstStyle/>
        <a:p>
          <a:endParaRPr lang="en-US"/>
        </a:p>
      </dgm:t>
    </dgm:pt>
    <dgm:pt modelId="{AAB8BFDA-53CD-4EAC-AA5B-1F26CE313500}">
      <dgm:prSet phldrT="[Text]" custT="1"/>
      <dgm:spPr>
        <a:solidFill>
          <a:schemeClr val="bg1">
            <a:lumMod val="50000"/>
          </a:schemeClr>
        </a:solidFill>
        <a:ln>
          <a:solidFill>
            <a:schemeClr val="tx1"/>
          </a:solidFill>
        </a:ln>
      </dgm:spPr>
      <dgm:t>
        <a:bodyPr/>
        <a:lstStyle/>
        <a:p>
          <a:r>
            <a:rPr lang="en-US" sz="1200" dirty="0" smtClean="0"/>
            <a:t>Lack of Expertise</a:t>
          </a:r>
          <a:endParaRPr lang="en-US" sz="1200" dirty="0"/>
        </a:p>
      </dgm:t>
    </dgm:pt>
    <dgm:pt modelId="{81D93BE9-2130-4829-B525-AFB944B56C3A}" type="sibTrans" cxnId="{BF999D2B-8A29-4D5C-96A4-8249A2BF5EEC}">
      <dgm:prSet/>
      <dgm:spPr>
        <a:solidFill>
          <a:schemeClr val="bg1">
            <a:lumMod val="50000"/>
          </a:schemeClr>
        </a:solidFill>
        <a:ln>
          <a:solidFill>
            <a:schemeClr val="tx1"/>
          </a:solidFill>
        </a:ln>
      </dgm:spPr>
      <dgm:t>
        <a:bodyPr/>
        <a:lstStyle/>
        <a:p>
          <a:endParaRPr lang="en-US"/>
        </a:p>
      </dgm:t>
    </dgm:pt>
    <dgm:pt modelId="{5AEAB12E-1903-4D64-A7B5-CEE7348732EC}" type="parTrans" cxnId="{BF999D2B-8A29-4D5C-96A4-8249A2BF5EEC}">
      <dgm:prSet/>
      <dgm:spPr/>
      <dgm:t>
        <a:bodyPr/>
        <a:lstStyle/>
        <a:p>
          <a:endParaRPr lang="en-US"/>
        </a:p>
      </dgm:t>
    </dgm:pt>
    <dgm:pt modelId="{AC62AA95-B052-459F-A40A-BCA811950143}">
      <dgm:prSet phldrT="[Text]" custT="1"/>
      <dgm:spPr>
        <a:solidFill>
          <a:schemeClr val="bg1">
            <a:lumMod val="50000"/>
          </a:schemeClr>
        </a:solidFill>
        <a:ln>
          <a:solidFill>
            <a:schemeClr val="tx1"/>
          </a:solidFill>
        </a:ln>
      </dgm:spPr>
      <dgm:t>
        <a:bodyPr/>
        <a:lstStyle/>
        <a:p>
          <a:r>
            <a:rPr lang="en-US" sz="1200" dirty="0" smtClean="0"/>
            <a:t>Multi-Source Policy</a:t>
          </a:r>
          <a:endParaRPr lang="en-US" sz="1200" dirty="0"/>
        </a:p>
      </dgm:t>
    </dgm:pt>
    <dgm:pt modelId="{2AF9F4AB-3062-4218-BEA3-230CB99B6F2B}" type="sibTrans" cxnId="{EF642A42-4704-44B3-B45C-FAE4146B3C93}">
      <dgm:prSet/>
      <dgm:spPr>
        <a:solidFill>
          <a:schemeClr val="bg1">
            <a:lumMod val="50000"/>
          </a:schemeClr>
        </a:solidFill>
        <a:ln>
          <a:solidFill>
            <a:schemeClr val="tx1"/>
          </a:solidFill>
        </a:ln>
      </dgm:spPr>
      <dgm:t>
        <a:bodyPr/>
        <a:lstStyle/>
        <a:p>
          <a:endParaRPr lang="en-US"/>
        </a:p>
      </dgm:t>
    </dgm:pt>
    <dgm:pt modelId="{FA2A3D54-37FE-4941-AE24-A61EC62E0F85}" type="parTrans" cxnId="{EF642A42-4704-44B3-B45C-FAE4146B3C93}">
      <dgm:prSet/>
      <dgm:spPr/>
      <dgm:t>
        <a:bodyPr/>
        <a:lstStyle/>
        <a:p>
          <a:endParaRPr lang="en-US"/>
        </a:p>
      </dgm:t>
    </dgm:pt>
    <dgm:pt modelId="{69B690C6-251E-4F71-B8EA-C12C5FEB268D}" type="pres">
      <dgm:prSet presAssocID="{DE889BC1-6A0B-481D-9363-B16A896B64C9}" presName="diagram" presStyleCnt="0">
        <dgm:presLayoutVars>
          <dgm:dir/>
          <dgm:resizeHandles/>
        </dgm:presLayoutVars>
      </dgm:prSet>
      <dgm:spPr/>
      <dgm:t>
        <a:bodyPr/>
        <a:lstStyle/>
        <a:p>
          <a:endParaRPr lang="en-US"/>
        </a:p>
      </dgm:t>
    </dgm:pt>
    <dgm:pt modelId="{F1B34D2A-69D2-4130-814A-41752EBDD239}" type="pres">
      <dgm:prSet presAssocID="{B537B3D7-21FD-4AA6-81A3-DE300248D56C}" presName="firstNode" presStyleLbl="node1" presStyleIdx="0" presStyleCnt="9">
        <dgm:presLayoutVars>
          <dgm:bulletEnabled val="1"/>
        </dgm:presLayoutVars>
      </dgm:prSet>
      <dgm:spPr/>
      <dgm:t>
        <a:bodyPr/>
        <a:lstStyle/>
        <a:p>
          <a:endParaRPr lang="en-US"/>
        </a:p>
      </dgm:t>
    </dgm:pt>
    <dgm:pt modelId="{5A975155-3977-49DB-AAB7-911E32B562E7}" type="pres">
      <dgm:prSet presAssocID="{6E1895BE-175A-4BCE-93BD-49A303977D50}" presName="sibTrans" presStyleLbl="sibTrans2D1" presStyleIdx="0" presStyleCnt="8"/>
      <dgm:spPr/>
      <dgm:t>
        <a:bodyPr/>
        <a:lstStyle/>
        <a:p>
          <a:endParaRPr lang="en-US"/>
        </a:p>
      </dgm:t>
    </dgm:pt>
    <dgm:pt modelId="{88B38F86-37E3-485D-819D-1392F19FD07A}" type="pres">
      <dgm:prSet presAssocID="{AC62AA95-B052-459F-A40A-BCA811950143}" presName="middleNode" presStyleCnt="0"/>
      <dgm:spPr/>
    </dgm:pt>
    <dgm:pt modelId="{720789BD-750E-4259-AF58-DCA6E2A1D16F}" type="pres">
      <dgm:prSet presAssocID="{AC62AA95-B052-459F-A40A-BCA811950143}" presName="padding" presStyleLbl="node1" presStyleIdx="0" presStyleCnt="9"/>
      <dgm:spPr/>
    </dgm:pt>
    <dgm:pt modelId="{920C1B97-E62A-4A4E-96C1-3DFFD6BF1A7F}" type="pres">
      <dgm:prSet presAssocID="{AC62AA95-B052-459F-A40A-BCA811950143}" presName="shape" presStyleLbl="node1" presStyleIdx="1" presStyleCnt="9">
        <dgm:presLayoutVars>
          <dgm:bulletEnabled val="1"/>
        </dgm:presLayoutVars>
      </dgm:prSet>
      <dgm:spPr/>
      <dgm:t>
        <a:bodyPr/>
        <a:lstStyle/>
        <a:p>
          <a:endParaRPr lang="en-US"/>
        </a:p>
      </dgm:t>
    </dgm:pt>
    <dgm:pt modelId="{FFD7F387-18BB-4461-8FBD-B035EAEE22BD}" type="pres">
      <dgm:prSet presAssocID="{2AF9F4AB-3062-4218-BEA3-230CB99B6F2B}" presName="sibTrans" presStyleLbl="sibTrans2D1" presStyleIdx="1" presStyleCnt="8"/>
      <dgm:spPr/>
      <dgm:t>
        <a:bodyPr/>
        <a:lstStyle/>
        <a:p>
          <a:endParaRPr lang="en-US"/>
        </a:p>
      </dgm:t>
    </dgm:pt>
    <dgm:pt modelId="{808748BA-2852-4479-81ED-D67F457CFCE5}" type="pres">
      <dgm:prSet presAssocID="{AAB8BFDA-53CD-4EAC-AA5B-1F26CE313500}" presName="middleNode" presStyleCnt="0"/>
      <dgm:spPr/>
    </dgm:pt>
    <dgm:pt modelId="{6D0CA2E1-D61F-448E-82D5-6DEF211C922E}" type="pres">
      <dgm:prSet presAssocID="{AAB8BFDA-53CD-4EAC-AA5B-1F26CE313500}" presName="padding" presStyleLbl="node1" presStyleIdx="1" presStyleCnt="9"/>
      <dgm:spPr/>
    </dgm:pt>
    <dgm:pt modelId="{C87440CF-8E57-416A-9AD6-0FE8CFA8E3A4}" type="pres">
      <dgm:prSet presAssocID="{AAB8BFDA-53CD-4EAC-AA5B-1F26CE313500}" presName="shape" presStyleLbl="node1" presStyleIdx="2" presStyleCnt="9">
        <dgm:presLayoutVars>
          <dgm:bulletEnabled val="1"/>
        </dgm:presLayoutVars>
      </dgm:prSet>
      <dgm:spPr/>
      <dgm:t>
        <a:bodyPr/>
        <a:lstStyle/>
        <a:p>
          <a:endParaRPr lang="en-US"/>
        </a:p>
      </dgm:t>
    </dgm:pt>
    <dgm:pt modelId="{6E0CCA54-7028-4D26-A8A4-492B7B05E8E2}" type="pres">
      <dgm:prSet presAssocID="{81D93BE9-2130-4829-B525-AFB944B56C3A}" presName="sibTrans" presStyleLbl="sibTrans2D1" presStyleIdx="2" presStyleCnt="8"/>
      <dgm:spPr/>
      <dgm:t>
        <a:bodyPr/>
        <a:lstStyle/>
        <a:p>
          <a:endParaRPr lang="en-US"/>
        </a:p>
      </dgm:t>
    </dgm:pt>
    <dgm:pt modelId="{BB60F531-C248-47A3-A2B7-85A3FB3294B4}" type="pres">
      <dgm:prSet presAssocID="{18A05F8B-5EEB-41EF-B06B-DF2316998B87}" presName="middleNode" presStyleCnt="0"/>
      <dgm:spPr/>
    </dgm:pt>
    <dgm:pt modelId="{567167BC-3502-4A55-879B-3E7B7CC6EF19}" type="pres">
      <dgm:prSet presAssocID="{18A05F8B-5EEB-41EF-B06B-DF2316998B87}" presName="padding" presStyleLbl="node1" presStyleIdx="2" presStyleCnt="9"/>
      <dgm:spPr/>
    </dgm:pt>
    <dgm:pt modelId="{ACAFBD14-4C10-4E09-9FE9-B0C6B9AC8D2E}" type="pres">
      <dgm:prSet presAssocID="{18A05F8B-5EEB-41EF-B06B-DF2316998B87}" presName="shape" presStyleLbl="node1" presStyleIdx="3" presStyleCnt="9">
        <dgm:presLayoutVars>
          <dgm:bulletEnabled val="1"/>
        </dgm:presLayoutVars>
      </dgm:prSet>
      <dgm:spPr/>
      <dgm:t>
        <a:bodyPr/>
        <a:lstStyle/>
        <a:p>
          <a:endParaRPr lang="en-US"/>
        </a:p>
      </dgm:t>
    </dgm:pt>
    <dgm:pt modelId="{8C174C8B-9A2F-4BEF-A4B8-A1818B0724D1}" type="pres">
      <dgm:prSet presAssocID="{1943B5EA-B2ED-41E0-A924-0D6B7397F65D}" presName="sibTrans" presStyleLbl="sibTrans2D1" presStyleIdx="3" presStyleCnt="8"/>
      <dgm:spPr/>
      <dgm:t>
        <a:bodyPr/>
        <a:lstStyle/>
        <a:p>
          <a:endParaRPr lang="en-US"/>
        </a:p>
      </dgm:t>
    </dgm:pt>
    <dgm:pt modelId="{11BB28F8-AB8F-4E49-B149-11C08B947470}" type="pres">
      <dgm:prSet presAssocID="{9A335861-6749-4A96-A275-6D3C3C5CBD62}" presName="middleNode" presStyleCnt="0"/>
      <dgm:spPr/>
    </dgm:pt>
    <dgm:pt modelId="{CC7884F6-8F93-4C15-8ABE-10C1F80DF3CF}" type="pres">
      <dgm:prSet presAssocID="{9A335861-6749-4A96-A275-6D3C3C5CBD62}" presName="padding" presStyleLbl="node1" presStyleIdx="3" presStyleCnt="9"/>
      <dgm:spPr/>
    </dgm:pt>
    <dgm:pt modelId="{24D17CEF-4AA8-40EB-A3E3-113AA1EE1732}" type="pres">
      <dgm:prSet presAssocID="{9A335861-6749-4A96-A275-6D3C3C5CBD62}" presName="shape" presStyleLbl="node1" presStyleIdx="4" presStyleCnt="9">
        <dgm:presLayoutVars>
          <dgm:bulletEnabled val="1"/>
        </dgm:presLayoutVars>
      </dgm:prSet>
      <dgm:spPr/>
      <dgm:t>
        <a:bodyPr/>
        <a:lstStyle/>
        <a:p>
          <a:endParaRPr lang="en-US"/>
        </a:p>
      </dgm:t>
    </dgm:pt>
    <dgm:pt modelId="{9220F998-3D2D-4B79-80CA-699B1BDBCF57}" type="pres">
      <dgm:prSet presAssocID="{CAD83FA6-890F-4371-995E-CEC06793FCBA}" presName="sibTrans" presStyleLbl="sibTrans2D1" presStyleIdx="4" presStyleCnt="8"/>
      <dgm:spPr/>
      <dgm:t>
        <a:bodyPr/>
        <a:lstStyle/>
        <a:p>
          <a:endParaRPr lang="en-US"/>
        </a:p>
      </dgm:t>
    </dgm:pt>
    <dgm:pt modelId="{9F681866-A63D-435D-89C8-9DF673EE96B8}" type="pres">
      <dgm:prSet presAssocID="{8559217B-7239-49ED-808C-B63AC6587187}" presName="middleNode" presStyleCnt="0"/>
      <dgm:spPr/>
    </dgm:pt>
    <dgm:pt modelId="{E62A316A-6799-44C3-8635-6248F1A5678B}" type="pres">
      <dgm:prSet presAssocID="{8559217B-7239-49ED-808C-B63AC6587187}" presName="padding" presStyleLbl="node1" presStyleIdx="4" presStyleCnt="9"/>
      <dgm:spPr/>
    </dgm:pt>
    <dgm:pt modelId="{89BBE563-FCEF-417C-B567-CAE8DEA7383D}" type="pres">
      <dgm:prSet presAssocID="{8559217B-7239-49ED-808C-B63AC6587187}" presName="shape" presStyleLbl="node1" presStyleIdx="5" presStyleCnt="9">
        <dgm:presLayoutVars>
          <dgm:bulletEnabled val="1"/>
        </dgm:presLayoutVars>
      </dgm:prSet>
      <dgm:spPr/>
      <dgm:t>
        <a:bodyPr/>
        <a:lstStyle/>
        <a:p>
          <a:endParaRPr lang="en-US"/>
        </a:p>
      </dgm:t>
    </dgm:pt>
    <dgm:pt modelId="{C5F23A4A-D830-4E7D-BBDF-876FD84E3B35}" type="pres">
      <dgm:prSet presAssocID="{633783CB-2A87-49C4-8DD6-FABD509CCBEA}" presName="sibTrans" presStyleLbl="sibTrans2D1" presStyleIdx="5" presStyleCnt="8"/>
      <dgm:spPr/>
      <dgm:t>
        <a:bodyPr/>
        <a:lstStyle/>
        <a:p>
          <a:endParaRPr lang="en-US"/>
        </a:p>
      </dgm:t>
    </dgm:pt>
    <dgm:pt modelId="{34B60936-CF11-4E8D-80F3-6C36EAC2A830}" type="pres">
      <dgm:prSet presAssocID="{1F76D6EE-E9C8-48B6-9F67-DB72F225CC56}" presName="middleNode" presStyleCnt="0"/>
      <dgm:spPr/>
    </dgm:pt>
    <dgm:pt modelId="{4757E5A8-981E-4657-8E83-BA650BF6D526}" type="pres">
      <dgm:prSet presAssocID="{1F76D6EE-E9C8-48B6-9F67-DB72F225CC56}" presName="padding" presStyleLbl="node1" presStyleIdx="5" presStyleCnt="9"/>
      <dgm:spPr/>
    </dgm:pt>
    <dgm:pt modelId="{97AA838E-C3D1-4577-AFB0-8F8DB3696D30}" type="pres">
      <dgm:prSet presAssocID="{1F76D6EE-E9C8-48B6-9F67-DB72F225CC56}" presName="shape" presStyleLbl="node1" presStyleIdx="6" presStyleCnt="9">
        <dgm:presLayoutVars>
          <dgm:bulletEnabled val="1"/>
        </dgm:presLayoutVars>
      </dgm:prSet>
      <dgm:spPr/>
      <dgm:t>
        <a:bodyPr/>
        <a:lstStyle/>
        <a:p>
          <a:endParaRPr lang="en-US"/>
        </a:p>
      </dgm:t>
    </dgm:pt>
    <dgm:pt modelId="{5E790767-6D6A-40C1-8973-EA457974F760}" type="pres">
      <dgm:prSet presAssocID="{B039953A-E5A8-4933-9882-BC670B7F34FF}" presName="sibTrans" presStyleLbl="sibTrans2D1" presStyleIdx="6" presStyleCnt="8"/>
      <dgm:spPr/>
      <dgm:t>
        <a:bodyPr/>
        <a:lstStyle/>
        <a:p>
          <a:endParaRPr lang="en-US"/>
        </a:p>
      </dgm:t>
    </dgm:pt>
    <dgm:pt modelId="{8DEFC1A9-15F1-49B9-9809-6C64C025AC1E}" type="pres">
      <dgm:prSet presAssocID="{AA24B556-31F6-4B71-B007-AC016F990B19}" presName="middleNode" presStyleCnt="0"/>
      <dgm:spPr/>
    </dgm:pt>
    <dgm:pt modelId="{E6622615-766A-4A38-AFDE-7433590B94DB}" type="pres">
      <dgm:prSet presAssocID="{AA24B556-31F6-4B71-B007-AC016F990B19}" presName="padding" presStyleLbl="node1" presStyleIdx="6" presStyleCnt="9"/>
      <dgm:spPr/>
    </dgm:pt>
    <dgm:pt modelId="{B5890B17-3B07-41CD-958B-36AA581CD6BD}" type="pres">
      <dgm:prSet presAssocID="{AA24B556-31F6-4B71-B007-AC016F990B19}" presName="shape" presStyleLbl="node1" presStyleIdx="7" presStyleCnt="9">
        <dgm:presLayoutVars>
          <dgm:bulletEnabled val="1"/>
        </dgm:presLayoutVars>
      </dgm:prSet>
      <dgm:spPr/>
      <dgm:t>
        <a:bodyPr/>
        <a:lstStyle/>
        <a:p>
          <a:endParaRPr lang="en-US"/>
        </a:p>
      </dgm:t>
    </dgm:pt>
    <dgm:pt modelId="{009F006C-2E4D-4E3A-8659-5E0F5A7B3C31}" type="pres">
      <dgm:prSet presAssocID="{8A1ABE8C-EE92-44D2-9AFB-EE1B8C3E6950}" presName="sibTrans" presStyleLbl="sibTrans2D1" presStyleIdx="7" presStyleCnt="8"/>
      <dgm:spPr/>
      <dgm:t>
        <a:bodyPr/>
        <a:lstStyle/>
        <a:p>
          <a:endParaRPr lang="en-US"/>
        </a:p>
      </dgm:t>
    </dgm:pt>
    <dgm:pt modelId="{D17DBF36-FD13-4B99-91C7-39C8E8BB7738}" type="pres">
      <dgm:prSet presAssocID="{6D9F6688-B583-4361-8156-315A3FEC68DA}" presName="lastNode" presStyleLbl="node1" presStyleIdx="8" presStyleCnt="9">
        <dgm:presLayoutVars>
          <dgm:bulletEnabled val="1"/>
        </dgm:presLayoutVars>
      </dgm:prSet>
      <dgm:spPr/>
      <dgm:t>
        <a:bodyPr/>
        <a:lstStyle/>
        <a:p>
          <a:endParaRPr lang="en-US"/>
        </a:p>
      </dgm:t>
    </dgm:pt>
  </dgm:ptLst>
  <dgm:cxnLst>
    <dgm:cxn modelId="{736678E1-2B95-4881-9ED7-5FCD6B40C4FA}" type="presOf" srcId="{CAD83FA6-890F-4371-995E-CEC06793FCBA}" destId="{9220F998-3D2D-4B79-80CA-699B1BDBCF57}" srcOrd="0" destOrd="0" presId="urn:microsoft.com/office/officeart/2005/8/layout/bProcess2"/>
    <dgm:cxn modelId="{70713039-5DF8-4D5C-BAE1-8E8D211F33BE}" type="presOf" srcId="{1943B5EA-B2ED-41E0-A924-0D6B7397F65D}" destId="{8C174C8B-9A2F-4BEF-A4B8-A1818B0724D1}" srcOrd="0" destOrd="0" presId="urn:microsoft.com/office/officeart/2005/8/layout/bProcess2"/>
    <dgm:cxn modelId="{BF999D2B-8A29-4D5C-96A4-8249A2BF5EEC}" srcId="{DE889BC1-6A0B-481D-9363-B16A896B64C9}" destId="{AAB8BFDA-53CD-4EAC-AA5B-1F26CE313500}" srcOrd="2" destOrd="0" parTransId="{5AEAB12E-1903-4D64-A7B5-CEE7348732EC}" sibTransId="{81D93BE9-2130-4829-B525-AFB944B56C3A}"/>
    <dgm:cxn modelId="{0638F4E0-6374-47F7-9FC8-67047C33EA2C}" type="presOf" srcId="{6D9F6688-B583-4361-8156-315A3FEC68DA}" destId="{D17DBF36-FD13-4B99-91C7-39C8E8BB7738}" srcOrd="0" destOrd="0" presId="urn:microsoft.com/office/officeart/2005/8/layout/bProcess2"/>
    <dgm:cxn modelId="{1CB8E785-10B9-4669-B63D-B40943218365}" type="presOf" srcId="{B537B3D7-21FD-4AA6-81A3-DE300248D56C}" destId="{F1B34D2A-69D2-4130-814A-41752EBDD239}" srcOrd="0" destOrd="0" presId="urn:microsoft.com/office/officeart/2005/8/layout/bProcess2"/>
    <dgm:cxn modelId="{6B26239F-64CA-4D97-B914-1D4CC41DAD12}" type="presOf" srcId="{8559217B-7239-49ED-808C-B63AC6587187}" destId="{89BBE563-FCEF-417C-B567-CAE8DEA7383D}" srcOrd="0" destOrd="0" presId="urn:microsoft.com/office/officeart/2005/8/layout/bProcess2"/>
    <dgm:cxn modelId="{F4D085C7-0FEC-4017-B698-A303B4587937}" srcId="{DE889BC1-6A0B-481D-9363-B16A896B64C9}" destId="{1F76D6EE-E9C8-48B6-9F67-DB72F225CC56}" srcOrd="6" destOrd="0" parTransId="{09DDD38A-1A70-4395-82A1-AD6DBA1562ED}" sibTransId="{B039953A-E5A8-4933-9882-BC670B7F34FF}"/>
    <dgm:cxn modelId="{6FEBC14A-43C6-4C13-A309-E9C4E477B37B}" type="presOf" srcId="{2AF9F4AB-3062-4218-BEA3-230CB99B6F2B}" destId="{FFD7F387-18BB-4461-8FBD-B035EAEE22BD}" srcOrd="0" destOrd="0" presId="urn:microsoft.com/office/officeart/2005/8/layout/bProcess2"/>
    <dgm:cxn modelId="{2FDA478B-7144-4F9B-B63C-0350B90B71D1}" srcId="{DE889BC1-6A0B-481D-9363-B16A896B64C9}" destId="{18A05F8B-5EEB-41EF-B06B-DF2316998B87}" srcOrd="3" destOrd="0" parTransId="{F465D8C3-2053-47FE-A9EF-D223E6A8D349}" sibTransId="{1943B5EA-B2ED-41E0-A924-0D6B7397F65D}"/>
    <dgm:cxn modelId="{3FE16E48-8E8C-44F5-A637-7A3BB9271EB0}" type="presOf" srcId="{DE889BC1-6A0B-481D-9363-B16A896B64C9}" destId="{69B690C6-251E-4F71-B8EA-C12C5FEB268D}" srcOrd="0" destOrd="0" presId="urn:microsoft.com/office/officeart/2005/8/layout/bProcess2"/>
    <dgm:cxn modelId="{3B755970-5C63-4252-B03C-F0AD496006D2}" type="presOf" srcId="{B039953A-E5A8-4933-9882-BC670B7F34FF}" destId="{5E790767-6D6A-40C1-8973-EA457974F760}" srcOrd="0" destOrd="0" presId="urn:microsoft.com/office/officeart/2005/8/layout/bProcess2"/>
    <dgm:cxn modelId="{19FE11E2-152C-41B7-8ABC-3F227C196F38}" srcId="{DE889BC1-6A0B-481D-9363-B16A896B64C9}" destId="{6D9F6688-B583-4361-8156-315A3FEC68DA}" srcOrd="8" destOrd="0" parTransId="{99105AB8-051C-432B-9F80-53DAA25D3D96}" sibTransId="{5222D4BF-CB79-49D4-9ADB-0E12BF885B2F}"/>
    <dgm:cxn modelId="{1DD38B84-A20D-4CB6-A4CE-50A82724DD78}" srcId="{DE889BC1-6A0B-481D-9363-B16A896B64C9}" destId="{AA24B556-31F6-4B71-B007-AC016F990B19}" srcOrd="7" destOrd="0" parTransId="{C6D6A806-A2E6-4F6D-9557-8989CBEF75D5}" sibTransId="{8A1ABE8C-EE92-44D2-9AFB-EE1B8C3E6950}"/>
    <dgm:cxn modelId="{21DBCEBF-582A-4892-8535-C2A9DFE3ED05}" srcId="{DE889BC1-6A0B-481D-9363-B16A896B64C9}" destId="{8559217B-7239-49ED-808C-B63AC6587187}" srcOrd="5" destOrd="0" parTransId="{5ACC424E-AC58-4F88-9450-733E277CA3C1}" sibTransId="{633783CB-2A87-49C4-8DD6-FABD509CCBEA}"/>
    <dgm:cxn modelId="{733A33AA-7D0E-45F3-B0BE-42886E1DC4B9}" srcId="{DE889BC1-6A0B-481D-9363-B16A896B64C9}" destId="{B537B3D7-21FD-4AA6-81A3-DE300248D56C}" srcOrd="0" destOrd="0" parTransId="{753DC75E-C3CB-4566-B2A4-3A503F9F78C6}" sibTransId="{6E1895BE-175A-4BCE-93BD-49A303977D50}"/>
    <dgm:cxn modelId="{5A38A235-3A8A-48C9-A4FD-ABEE2680B6A5}" srcId="{DE889BC1-6A0B-481D-9363-B16A896B64C9}" destId="{9A335861-6749-4A96-A275-6D3C3C5CBD62}" srcOrd="4" destOrd="0" parTransId="{659D5D15-1B1A-456B-8974-78C48FAE72E8}" sibTransId="{CAD83FA6-890F-4371-995E-CEC06793FCBA}"/>
    <dgm:cxn modelId="{04C20675-5AD4-4F1F-AFEC-8C9E13F73363}" type="presOf" srcId="{9A335861-6749-4A96-A275-6D3C3C5CBD62}" destId="{24D17CEF-4AA8-40EB-A3E3-113AA1EE1732}" srcOrd="0" destOrd="0" presId="urn:microsoft.com/office/officeart/2005/8/layout/bProcess2"/>
    <dgm:cxn modelId="{CCDEC98D-F20E-4FC1-A0A4-4F5E9AC9D619}" type="presOf" srcId="{1F76D6EE-E9C8-48B6-9F67-DB72F225CC56}" destId="{97AA838E-C3D1-4577-AFB0-8F8DB3696D30}" srcOrd="0" destOrd="0" presId="urn:microsoft.com/office/officeart/2005/8/layout/bProcess2"/>
    <dgm:cxn modelId="{B8ABBAB8-B7F9-48AC-9307-0AA227581132}" type="presOf" srcId="{81D93BE9-2130-4829-B525-AFB944B56C3A}" destId="{6E0CCA54-7028-4D26-A8A4-492B7B05E8E2}" srcOrd="0" destOrd="0" presId="urn:microsoft.com/office/officeart/2005/8/layout/bProcess2"/>
    <dgm:cxn modelId="{ACC60DD7-2B36-4A4A-B372-EFF8A34D10F2}" type="presOf" srcId="{8A1ABE8C-EE92-44D2-9AFB-EE1B8C3E6950}" destId="{009F006C-2E4D-4E3A-8659-5E0F5A7B3C31}" srcOrd="0" destOrd="0" presId="urn:microsoft.com/office/officeart/2005/8/layout/bProcess2"/>
    <dgm:cxn modelId="{F5734C7C-CAF5-4E6D-8E59-010FEDE67827}" type="presOf" srcId="{18A05F8B-5EEB-41EF-B06B-DF2316998B87}" destId="{ACAFBD14-4C10-4E09-9FE9-B0C6B9AC8D2E}" srcOrd="0" destOrd="0" presId="urn:microsoft.com/office/officeart/2005/8/layout/bProcess2"/>
    <dgm:cxn modelId="{313836C1-194B-4181-85CA-46D918E8C268}" type="presOf" srcId="{AA24B556-31F6-4B71-B007-AC016F990B19}" destId="{B5890B17-3B07-41CD-958B-36AA581CD6BD}" srcOrd="0" destOrd="0" presId="urn:microsoft.com/office/officeart/2005/8/layout/bProcess2"/>
    <dgm:cxn modelId="{EF642A42-4704-44B3-B45C-FAE4146B3C93}" srcId="{DE889BC1-6A0B-481D-9363-B16A896B64C9}" destId="{AC62AA95-B052-459F-A40A-BCA811950143}" srcOrd="1" destOrd="0" parTransId="{FA2A3D54-37FE-4941-AE24-A61EC62E0F85}" sibTransId="{2AF9F4AB-3062-4218-BEA3-230CB99B6F2B}"/>
    <dgm:cxn modelId="{DEB89ED6-5BBF-4BE8-B2C4-EA19D6157BD8}" type="presOf" srcId="{AAB8BFDA-53CD-4EAC-AA5B-1F26CE313500}" destId="{C87440CF-8E57-416A-9AD6-0FE8CFA8E3A4}" srcOrd="0" destOrd="0" presId="urn:microsoft.com/office/officeart/2005/8/layout/bProcess2"/>
    <dgm:cxn modelId="{0CAF69D9-5D29-495E-91BF-44FDF8328027}" type="presOf" srcId="{AC62AA95-B052-459F-A40A-BCA811950143}" destId="{920C1B97-E62A-4A4E-96C1-3DFFD6BF1A7F}" srcOrd="0" destOrd="0" presId="urn:microsoft.com/office/officeart/2005/8/layout/bProcess2"/>
    <dgm:cxn modelId="{C5B83F91-863B-489B-B262-64263640602E}" type="presOf" srcId="{633783CB-2A87-49C4-8DD6-FABD509CCBEA}" destId="{C5F23A4A-D830-4E7D-BBDF-876FD84E3B35}" srcOrd="0" destOrd="0" presId="urn:microsoft.com/office/officeart/2005/8/layout/bProcess2"/>
    <dgm:cxn modelId="{50B53890-B905-4EA1-83A9-1E76F2362A3B}" type="presOf" srcId="{6E1895BE-175A-4BCE-93BD-49A303977D50}" destId="{5A975155-3977-49DB-AAB7-911E32B562E7}" srcOrd="0" destOrd="0" presId="urn:microsoft.com/office/officeart/2005/8/layout/bProcess2"/>
    <dgm:cxn modelId="{70FF118B-40FF-4B27-940B-F6346CDADC3C}" type="presParOf" srcId="{69B690C6-251E-4F71-B8EA-C12C5FEB268D}" destId="{F1B34D2A-69D2-4130-814A-41752EBDD239}" srcOrd="0" destOrd="0" presId="urn:microsoft.com/office/officeart/2005/8/layout/bProcess2"/>
    <dgm:cxn modelId="{E9622086-C97A-4325-9EB8-487E55B7AA5A}" type="presParOf" srcId="{69B690C6-251E-4F71-B8EA-C12C5FEB268D}" destId="{5A975155-3977-49DB-AAB7-911E32B562E7}" srcOrd="1" destOrd="0" presId="urn:microsoft.com/office/officeart/2005/8/layout/bProcess2"/>
    <dgm:cxn modelId="{6D1D80C3-10AE-4356-B1AF-4177CFC0BF6A}" type="presParOf" srcId="{69B690C6-251E-4F71-B8EA-C12C5FEB268D}" destId="{88B38F86-37E3-485D-819D-1392F19FD07A}" srcOrd="2" destOrd="0" presId="urn:microsoft.com/office/officeart/2005/8/layout/bProcess2"/>
    <dgm:cxn modelId="{282ED5C6-13F0-4DC3-85E1-2657B792F4A5}" type="presParOf" srcId="{88B38F86-37E3-485D-819D-1392F19FD07A}" destId="{720789BD-750E-4259-AF58-DCA6E2A1D16F}" srcOrd="0" destOrd="0" presId="urn:microsoft.com/office/officeart/2005/8/layout/bProcess2"/>
    <dgm:cxn modelId="{C1A0F4F1-BB8C-4D8A-A800-47D09F8746F9}" type="presParOf" srcId="{88B38F86-37E3-485D-819D-1392F19FD07A}" destId="{920C1B97-E62A-4A4E-96C1-3DFFD6BF1A7F}" srcOrd="1" destOrd="0" presId="urn:microsoft.com/office/officeart/2005/8/layout/bProcess2"/>
    <dgm:cxn modelId="{5BEA1406-E54F-46F9-AF3B-84DCEF8C2D96}" type="presParOf" srcId="{69B690C6-251E-4F71-B8EA-C12C5FEB268D}" destId="{FFD7F387-18BB-4461-8FBD-B035EAEE22BD}" srcOrd="3" destOrd="0" presId="urn:microsoft.com/office/officeart/2005/8/layout/bProcess2"/>
    <dgm:cxn modelId="{2E6EAF70-03CF-4332-A54F-5A2F24DE9284}" type="presParOf" srcId="{69B690C6-251E-4F71-B8EA-C12C5FEB268D}" destId="{808748BA-2852-4479-81ED-D67F457CFCE5}" srcOrd="4" destOrd="0" presId="urn:microsoft.com/office/officeart/2005/8/layout/bProcess2"/>
    <dgm:cxn modelId="{E2827CDD-D6E6-4AAF-8A85-895DD63432E3}" type="presParOf" srcId="{808748BA-2852-4479-81ED-D67F457CFCE5}" destId="{6D0CA2E1-D61F-448E-82D5-6DEF211C922E}" srcOrd="0" destOrd="0" presId="urn:microsoft.com/office/officeart/2005/8/layout/bProcess2"/>
    <dgm:cxn modelId="{700CB15F-01E3-4858-9F63-51C51E158E4D}" type="presParOf" srcId="{808748BA-2852-4479-81ED-D67F457CFCE5}" destId="{C87440CF-8E57-416A-9AD6-0FE8CFA8E3A4}" srcOrd="1" destOrd="0" presId="urn:microsoft.com/office/officeart/2005/8/layout/bProcess2"/>
    <dgm:cxn modelId="{0580D060-0997-4611-9F00-E55F90038659}" type="presParOf" srcId="{69B690C6-251E-4F71-B8EA-C12C5FEB268D}" destId="{6E0CCA54-7028-4D26-A8A4-492B7B05E8E2}" srcOrd="5" destOrd="0" presId="urn:microsoft.com/office/officeart/2005/8/layout/bProcess2"/>
    <dgm:cxn modelId="{D8C96319-CEFE-461E-B0D3-84678F0987D7}" type="presParOf" srcId="{69B690C6-251E-4F71-B8EA-C12C5FEB268D}" destId="{BB60F531-C248-47A3-A2B7-85A3FB3294B4}" srcOrd="6" destOrd="0" presId="urn:microsoft.com/office/officeart/2005/8/layout/bProcess2"/>
    <dgm:cxn modelId="{6065C44B-F6E8-4D7E-B2A2-DB3A76BE6A18}" type="presParOf" srcId="{BB60F531-C248-47A3-A2B7-85A3FB3294B4}" destId="{567167BC-3502-4A55-879B-3E7B7CC6EF19}" srcOrd="0" destOrd="0" presId="urn:microsoft.com/office/officeart/2005/8/layout/bProcess2"/>
    <dgm:cxn modelId="{967CFC7B-7D03-4767-9DD1-A5149C7497FC}" type="presParOf" srcId="{BB60F531-C248-47A3-A2B7-85A3FB3294B4}" destId="{ACAFBD14-4C10-4E09-9FE9-B0C6B9AC8D2E}" srcOrd="1" destOrd="0" presId="urn:microsoft.com/office/officeart/2005/8/layout/bProcess2"/>
    <dgm:cxn modelId="{DC459795-5E50-4DFF-8070-6721460F5DF7}" type="presParOf" srcId="{69B690C6-251E-4F71-B8EA-C12C5FEB268D}" destId="{8C174C8B-9A2F-4BEF-A4B8-A1818B0724D1}" srcOrd="7" destOrd="0" presId="urn:microsoft.com/office/officeart/2005/8/layout/bProcess2"/>
    <dgm:cxn modelId="{F704954B-7EEB-4E74-895F-9E125744306B}" type="presParOf" srcId="{69B690C6-251E-4F71-B8EA-C12C5FEB268D}" destId="{11BB28F8-AB8F-4E49-B149-11C08B947470}" srcOrd="8" destOrd="0" presId="urn:microsoft.com/office/officeart/2005/8/layout/bProcess2"/>
    <dgm:cxn modelId="{3589DF45-D6D0-461D-9CF6-538CE7980A70}" type="presParOf" srcId="{11BB28F8-AB8F-4E49-B149-11C08B947470}" destId="{CC7884F6-8F93-4C15-8ABE-10C1F80DF3CF}" srcOrd="0" destOrd="0" presId="urn:microsoft.com/office/officeart/2005/8/layout/bProcess2"/>
    <dgm:cxn modelId="{0B425D8C-43FF-4F80-B5A5-711202D6C317}" type="presParOf" srcId="{11BB28F8-AB8F-4E49-B149-11C08B947470}" destId="{24D17CEF-4AA8-40EB-A3E3-113AA1EE1732}" srcOrd="1" destOrd="0" presId="urn:microsoft.com/office/officeart/2005/8/layout/bProcess2"/>
    <dgm:cxn modelId="{105A9D54-7CCE-4014-B75F-ECACB52EF4BF}" type="presParOf" srcId="{69B690C6-251E-4F71-B8EA-C12C5FEB268D}" destId="{9220F998-3D2D-4B79-80CA-699B1BDBCF57}" srcOrd="9" destOrd="0" presId="urn:microsoft.com/office/officeart/2005/8/layout/bProcess2"/>
    <dgm:cxn modelId="{B1953DA8-9B11-4E66-8E8E-56D6A6209EE7}" type="presParOf" srcId="{69B690C6-251E-4F71-B8EA-C12C5FEB268D}" destId="{9F681866-A63D-435D-89C8-9DF673EE96B8}" srcOrd="10" destOrd="0" presId="urn:microsoft.com/office/officeart/2005/8/layout/bProcess2"/>
    <dgm:cxn modelId="{C60ED70C-9BF5-4B0E-9E65-9863606EED58}" type="presParOf" srcId="{9F681866-A63D-435D-89C8-9DF673EE96B8}" destId="{E62A316A-6799-44C3-8635-6248F1A5678B}" srcOrd="0" destOrd="0" presId="urn:microsoft.com/office/officeart/2005/8/layout/bProcess2"/>
    <dgm:cxn modelId="{F5278ECC-77B8-446B-9007-55CD38C8DA4D}" type="presParOf" srcId="{9F681866-A63D-435D-89C8-9DF673EE96B8}" destId="{89BBE563-FCEF-417C-B567-CAE8DEA7383D}" srcOrd="1" destOrd="0" presId="urn:microsoft.com/office/officeart/2005/8/layout/bProcess2"/>
    <dgm:cxn modelId="{5BE452CA-871D-4983-9FDA-9166399F803A}" type="presParOf" srcId="{69B690C6-251E-4F71-B8EA-C12C5FEB268D}" destId="{C5F23A4A-D830-4E7D-BBDF-876FD84E3B35}" srcOrd="11" destOrd="0" presId="urn:microsoft.com/office/officeart/2005/8/layout/bProcess2"/>
    <dgm:cxn modelId="{449B8D39-517C-48F3-9A04-8601DB7E3F83}" type="presParOf" srcId="{69B690C6-251E-4F71-B8EA-C12C5FEB268D}" destId="{34B60936-CF11-4E8D-80F3-6C36EAC2A830}" srcOrd="12" destOrd="0" presId="urn:microsoft.com/office/officeart/2005/8/layout/bProcess2"/>
    <dgm:cxn modelId="{3EFA57FC-8A40-42FE-BAE4-C8833532D4BF}" type="presParOf" srcId="{34B60936-CF11-4E8D-80F3-6C36EAC2A830}" destId="{4757E5A8-981E-4657-8E83-BA650BF6D526}" srcOrd="0" destOrd="0" presId="urn:microsoft.com/office/officeart/2005/8/layout/bProcess2"/>
    <dgm:cxn modelId="{68C4CFC0-5E70-469C-B00B-4F1E8F722570}" type="presParOf" srcId="{34B60936-CF11-4E8D-80F3-6C36EAC2A830}" destId="{97AA838E-C3D1-4577-AFB0-8F8DB3696D30}" srcOrd="1" destOrd="0" presId="urn:microsoft.com/office/officeart/2005/8/layout/bProcess2"/>
    <dgm:cxn modelId="{A4531470-8F12-44EB-A706-856DD1ECF03D}" type="presParOf" srcId="{69B690C6-251E-4F71-B8EA-C12C5FEB268D}" destId="{5E790767-6D6A-40C1-8973-EA457974F760}" srcOrd="13" destOrd="0" presId="urn:microsoft.com/office/officeart/2005/8/layout/bProcess2"/>
    <dgm:cxn modelId="{935666DF-09AF-40D3-8FBE-FEAED584E116}" type="presParOf" srcId="{69B690C6-251E-4F71-B8EA-C12C5FEB268D}" destId="{8DEFC1A9-15F1-49B9-9809-6C64C025AC1E}" srcOrd="14" destOrd="0" presId="urn:microsoft.com/office/officeart/2005/8/layout/bProcess2"/>
    <dgm:cxn modelId="{F6805DF4-6670-4593-97A8-206186FBBEA7}" type="presParOf" srcId="{8DEFC1A9-15F1-49B9-9809-6C64C025AC1E}" destId="{E6622615-766A-4A38-AFDE-7433590B94DB}" srcOrd="0" destOrd="0" presId="urn:microsoft.com/office/officeart/2005/8/layout/bProcess2"/>
    <dgm:cxn modelId="{CBF9B1DA-3B84-476B-98AB-9AC7194D48E9}" type="presParOf" srcId="{8DEFC1A9-15F1-49B9-9809-6C64C025AC1E}" destId="{B5890B17-3B07-41CD-958B-36AA581CD6BD}" srcOrd="1" destOrd="0" presId="urn:microsoft.com/office/officeart/2005/8/layout/bProcess2"/>
    <dgm:cxn modelId="{E19C7DCC-4BEA-41D6-8D3F-584D3F956112}" type="presParOf" srcId="{69B690C6-251E-4F71-B8EA-C12C5FEB268D}" destId="{009F006C-2E4D-4E3A-8659-5E0F5A7B3C31}" srcOrd="15" destOrd="0" presId="urn:microsoft.com/office/officeart/2005/8/layout/bProcess2"/>
    <dgm:cxn modelId="{6A169D32-FC2B-4AEA-AAFA-D747D6D53C61}" type="presParOf" srcId="{69B690C6-251E-4F71-B8EA-C12C5FEB268D}" destId="{D17DBF36-FD13-4B99-91C7-39C8E8BB7738}"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7BE5-5FBE-4653-9EF6-4C8AACC8A6A8}">
      <dsp:nvSpPr>
        <dsp:cNvPr id="0" name=""/>
        <dsp:cNvSpPr/>
      </dsp:nvSpPr>
      <dsp:spPr>
        <a:xfrm>
          <a:off x="1755666" y="841255"/>
          <a:ext cx="5632666" cy="5632666"/>
        </a:xfrm>
        <a:prstGeom prst="blockArc">
          <a:avLst>
            <a:gd name="adj1" fmla="val 11880000"/>
            <a:gd name="adj2" fmla="val 16200000"/>
            <a:gd name="adj3" fmla="val 4634"/>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sp>
    <dsp:sp modelId="{D522A599-87B4-4B5D-BF9E-F2A49CC78C79}">
      <dsp:nvSpPr>
        <dsp:cNvPr id="0" name=""/>
        <dsp:cNvSpPr/>
      </dsp:nvSpPr>
      <dsp:spPr>
        <a:xfrm>
          <a:off x="1755666" y="841255"/>
          <a:ext cx="5632666" cy="5632666"/>
        </a:xfrm>
        <a:prstGeom prst="blockArc">
          <a:avLst>
            <a:gd name="adj1" fmla="val 7560000"/>
            <a:gd name="adj2" fmla="val 11880000"/>
            <a:gd name="adj3" fmla="val 4634"/>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sp>
    <dsp:sp modelId="{78B5A6C5-FC58-4480-A8AD-6822F4D26A7F}">
      <dsp:nvSpPr>
        <dsp:cNvPr id="0" name=""/>
        <dsp:cNvSpPr/>
      </dsp:nvSpPr>
      <dsp:spPr>
        <a:xfrm>
          <a:off x="1755666" y="841255"/>
          <a:ext cx="5632666" cy="5632666"/>
        </a:xfrm>
        <a:prstGeom prst="blockArc">
          <a:avLst>
            <a:gd name="adj1" fmla="val 3240000"/>
            <a:gd name="adj2" fmla="val 7560000"/>
            <a:gd name="adj3" fmla="val 4634"/>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sp>
    <dsp:sp modelId="{569E67F2-EC58-4143-99D3-CB5E79687EC1}">
      <dsp:nvSpPr>
        <dsp:cNvPr id="0" name=""/>
        <dsp:cNvSpPr/>
      </dsp:nvSpPr>
      <dsp:spPr>
        <a:xfrm>
          <a:off x="1755666" y="841255"/>
          <a:ext cx="5632666" cy="5632666"/>
        </a:xfrm>
        <a:prstGeom prst="blockArc">
          <a:avLst>
            <a:gd name="adj1" fmla="val 20520000"/>
            <a:gd name="adj2" fmla="val 3240000"/>
            <a:gd name="adj3" fmla="val 4634"/>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sp>
    <dsp:sp modelId="{026842FC-CD4A-437B-8DB6-4CBE7291FAC4}">
      <dsp:nvSpPr>
        <dsp:cNvPr id="0" name=""/>
        <dsp:cNvSpPr/>
      </dsp:nvSpPr>
      <dsp:spPr>
        <a:xfrm>
          <a:off x="1755666" y="841255"/>
          <a:ext cx="5632666" cy="5632666"/>
        </a:xfrm>
        <a:prstGeom prst="blockArc">
          <a:avLst>
            <a:gd name="adj1" fmla="val 16200000"/>
            <a:gd name="adj2" fmla="val 20520000"/>
            <a:gd name="adj3" fmla="val 4634"/>
          </a:avLst>
        </a:prstGeom>
        <a:solidFill>
          <a:schemeClr val="bg1">
            <a:lumMod val="50000"/>
          </a:schemeClr>
        </a:solidFill>
        <a:ln>
          <a:solidFill>
            <a:schemeClr val="bg1">
              <a:lumMod val="50000"/>
            </a:schemeClr>
          </a:solidFill>
        </a:ln>
        <a:effectLst/>
      </dsp:spPr>
      <dsp:style>
        <a:lnRef idx="0">
          <a:scrgbClr r="0" g="0" b="0"/>
        </a:lnRef>
        <a:fillRef idx="1">
          <a:scrgbClr r="0" g="0" b="0"/>
        </a:fillRef>
        <a:effectRef idx="0">
          <a:scrgbClr r="0" g="0" b="0"/>
        </a:effectRef>
        <a:fontRef idx="minor">
          <a:schemeClr val="lt1"/>
        </a:fontRef>
      </dsp:style>
    </dsp:sp>
    <dsp:sp modelId="{EDC3A2EA-9F3E-4835-BE4C-0D096FF5909F}">
      <dsp:nvSpPr>
        <dsp:cNvPr id="0" name=""/>
        <dsp:cNvSpPr/>
      </dsp:nvSpPr>
      <dsp:spPr>
        <a:xfrm>
          <a:off x="3277195" y="2362784"/>
          <a:ext cx="2589609" cy="2589609"/>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smtClean="0">
              <a:solidFill>
                <a:schemeClr val="tx1"/>
              </a:solidFill>
            </a:rPr>
            <a:t>Global Strategy Levers</a:t>
          </a:r>
        </a:p>
        <a:p>
          <a:pPr lvl="0" algn="ctr" defTabSz="1244600">
            <a:lnSpc>
              <a:spcPct val="90000"/>
            </a:lnSpc>
            <a:spcBef>
              <a:spcPct val="0"/>
            </a:spcBef>
            <a:spcAft>
              <a:spcPct val="35000"/>
            </a:spcAft>
          </a:pPr>
          <a:r>
            <a:rPr lang="en-US" sz="1400" b="0" kern="1200" smtClean="0">
              <a:solidFill>
                <a:schemeClr val="tx1"/>
              </a:solidFill>
            </a:rPr>
            <a:t>(0 to 100, with 100 being “global”)</a:t>
          </a:r>
          <a:endParaRPr lang="en-US" sz="1400" b="0" kern="1200" dirty="0">
            <a:solidFill>
              <a:schemeClr val="tx1"/>
            </a:solidFill>
          </a:endParaRPr>
        </a:p>
      </dsp:txBody>
      <dsp:txXfrm>
        <a:off x="3656434" y="2742023"/>
        <a:ext cx="1831131" cy="1831131"/>
      </dsp:txXfrm>
    </dsp:sp>
    <dsp:sp modelId="{4F309A35-387A-4E32-A29A-DE00D3493717}">
      <dsp:nvSpPr>
        <dsp:cNvPr id="0" name=""/>
        <dsp:cNvSpPr/>
      </dsp:nvSpPr>
      <dsp:spPr>
        <a:xfrm>
          <a:off x="3665636" y="150"/>
          <a:ext cx="1812726" cy="1812726"/>
        </a:xfrm>
        <a:prstGeom prst="ellipse">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rPr>
            <a:t>Market Participation</a:t>
          </a:r>
          <a:endParaRPr lang="en-US" sz="1800" b="0" kern="1200" dirty="0">
            <a:solidFill>
              <a:schemeClr val="tx1"/>
            </a:solidFill>
          </a:endParaRPr>
        </a:p>
      </dsp:txBody>
      <dsp:txXfrm>
        <a:off x="3931104" y="265618"/>
        <a:ext cx="1281790" cy="1281790"/>
      </dsp:txXfrm>
    </dsp:sp>
    <dsp:sp modelId="{270EF45A-1546-433A-85D1-6BE0A3E5EC51}">
      <dsp:nvSpPr>
        <dsp:cNvPr id="0" name=""/>
        <dsp:cNvSpPr/>
      </dsp:nvSpPr>
      <dsp:spPr>
        <a:xfrm>
          <a:off x="6282064" y="1901097"/>
          <a:ext cx="1812726" cy="1812726"/>
        </a:xfrm>
        <a:prstGeom prst="ellipse">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tx1"/>
              </a:solidFill>
            </a:rPr>
            <a:t>Products/ Services</a:t>
          </a:r>
          <a:endParaRPr lang="en-US" sz="2200" b="0" kern="1200" dirty="0">
            <a:solidFill>
              <a:schemeClr val="tx1"/>
            </a:solidFill>
          </a:endParaRPr>
        </a:p>
      </dsp:txBody>
      <dsp:txXfrm>
        <a:off x="6547532" y="2166565"/>
        <a:ext cx="1281790" cy="1281790"/>
      </dsp:txXfrm>
    </dsp:sp>
    <dsp:sp modelId="{202A5818-4660-49DB-B6D8-3C80AC94DE57}">
      <dsp:nvSpPr>
        <dsp:cNvPr id="0" name=""/>
        <dsp:cNvSpPr/>
      </dsp:nvSpPr>
      <dsp:spPr>
        <a:xfrm>
          <a:off x="5282678" y="4976892"/>
          <a:ext cx="1812726" cy="1812726"/>
        </a:xfrm>
        <a:prstGeom prst="ellipse">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tx1"/>
              </a:solidFill>
            </a:rPr>
            <a:t>Locating Activities</a:t>
          </a:r>
          <a:endParaRPr lang="en-US" sz="2200" b="0" kern="1200" dirty="0">
            <a:solidFill>
              <a:schemeClr val="tx1"/>
            </a:solidFill>
          </a:endParaRPr>
        </a:p>
      </dsp:txBody>
      <dsp:txXfrm>
        <a:off x="5548146" y="5242360"/>
        <a:ext cx="1281790" cy="1281790"/>
      </dsp:txXfrm>
    </dsp:sp>
    <dsp:sp modelId="{250011C7-546C-461C-8633-59DFAD43727C}">
      <dsp:nvSpPr>
        <dsp:cNvPr id="0" name=""/>
        <dsp:cNvSpPr/>
      </dsp:nvSpPr>
      <dsp:spPr>
        <a:xfrm>
          <a:off x="2048595" y="4976892"/>
          <a:ext cx="1812726" cy="1812726"/>
        </a:xfrm>
        <a:prstGeom prst="ellipse">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tx1"/>
              </a:solidFill>
            </a:rPr>
            <a:t>Marketing</a:t>
          </a:r>
          <a:endParaRPr lang="en-US" sz="2200" b="0" kern="1200" dirty="0">
            <a:solidFill>
              <a:schemeClr val="tx1"/>
            </a:solidFill>
          </a:endParaRPr>
        </a:p>
      </dsp:txBody>
      <dsp:txXfrm>
        <a:off x="2314063" y="5242360"/>
        <a:ext cx="1281790" cy="1281790"/>
      </dsp:txXfrm>
    </dsp:sp>
    <dsp:sp modelId="{9758842A-936E-4F8B-81A3-0E07BDC6A309}">
      <dsp:nvSpPr>
        <dsp:cNvPr id="0" name=""/>
        <dsp:cNvSpPr/>
      </dsp:nvSpPr>
      <dsp:spPr>
        <a:xfrm>
          <a:off x="1049208" y="1901097"/>
          <a:ext cx="1812726" cy="1812726"/>
        </a:xfrm>
        <a:prstGeom prst="ellipse">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kern="1200" dirty="0" smtClean="0">
              <a:solidFill>
                <a:schemeClr val="tx1"/>
              </a:solidFill>
            </a:rPr>
            <a:t>Competitive Moves</a:t>
          </a:r>
          <a:endParaRPr lang="en-US" sz="1900" b="0" kern="1200" dirty="0">
            <a:solidFill>
              <a:schemeClr val="tx1"/>
            </a:solidFill>
          </a:endParaRPr>
        </a:p>
      </dsp:txBody>
      <dsp:txXfrm>
        <a:off x="1314676" y="2166565"/>
        <a:ext cx="1281790" cy="1281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34D2A-69D2-4130-814A-41752EBDD239}">
      <dsp:nvSpPr>
        <dsp:cNvPr id="0" name=""/>
        <dsp:cNvSpPr/>
      </dsp:nvSpPr>
      <dsp:spPr>
        <a:xfrm>
          <a:off x="0" y="806674"/>
          <a:ext cx="3443399" cy="3443399"/>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b="0" kern="1200" dirty="0" smtClean="0"/>
            <a:t>Cost</a:t>
          </a:r>
          <a:endParaRPr lang="en-US" sz="4100" b="0" kern="1200" dirty="0"/>
        </a:p>
      </dsp:txBody>
      <dsp:txXfrm>
        <a:off x="504274" y="1310948"/>
        <a:ext cx="2434851" cy="2434851"/>
      </dsp:txXfrm>
    </dsp:sp>
    <dsp:sp modelId="{5A975155-3977-49DB-AAB7-911E32B562E7}">
      <dsp:nvSpPr>
        <dsp:cNvPr id="0" name=""/>
        <dsp:cNvSpPr/>
      </dsp:nvSpPr>
      <dsp:spPr>
        <a:xfrm rot="5390835">
          <a:off x="3728021" y="2064884"/>
          <a:ext cx="1205189" cy="913067"/>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17DBF36-FD13-4B99-91C7-39C8E8BB7738}">
      <dsp:nvSpPr>
        <dsp:cNvPr id="0" name=""/>
        <dsp:cNvSpPr/>
      </dsp:nvSpPr>
      <dsp:spPr>
        <a:xfrm>
          <a:off x="5166149" y="792900"/>
          <a:ext cx="3443399" cy="3443399"/>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b="0" kern="1200" dirty="0" smtClean="0"/>
            <a:t>Production Capacity</a:t>
          </a:r>
          <a:endParaRPr lang="en-US" sz="4100" b="0" kern="1200" dirty="0"/>
        </a:p>
      </dsp:txBody>
      <dsp:txXfrm>
        <a:off x="5670423" y="1297174"/>
        <a:ext cx="2434851" cy="2434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34D2A-69D2-4130-814A-41752EBDD239}">
      <dsp:nvSpPr>
        <dsp:cNvPr id="0" name=""/>
        <dsp:cNvSpPr/>
      </dsp:nvSpPr>
      <dsp:spPr>
        <a:xfrm>
          <a:off x="1593949" y="3584"/>
          <a:ext cx="1489025" cy="1489025"/>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 Cost</a:t>
          </a:r>
          <a:endParaRPr lang="en-US" sz="1700" b="0" kern="1200" dirty="0"/>
        </a:p>
      </dsp:txBody>
      <dsp:txXfrm>
        <a:off x="1812012" y="221647"/>
        <a:ext cx="1052899" cy="1052899"/>
      </dsp:txXfrm>
    </dsp:sp>
    <dsp:sp modelId="{5A975155-3977-49DB-AAB7-911E32B562E7}">
      <dsp:nvSpPr>
        <dsp:cNvPr id="0" name=""/>
        <dsp:cNvSpPr/>
      </dsp:nvSpPr>
      <dsp:spPr>
        <a:xfrm rot="10800000">
          <a:off x="2077882" y="1684880"/>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20C1B97-E62A-4A4E-96C1-3DFFD6BF1A7F}">
      <dsp:nvSpPr>
        <dsp:cNvPr id="0" name=""/>
        <dsp:cNvSpPr/>
      </dsp:nvSpPr>
      <dsp:spPr>
        <a:xfrm>
          <a:off x="1841871" y="2261691"/>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Quality Control</a:t>
          </a:r>
          <a:endParaRPr lang="en-US" sz="1200" kern="1200" dirty="0"/>
        </a:p>
      </dsp:txBody>
      <dsp:txXfrm>
        <a:off x="1987319" y="2407139"/>
        <a:ext cx="702283" cy="702283"/>
      </dsp:txXfrm>
    </dsp:sp>
    <dsp:sp modelId="{FFD7F387-18BB-4461-8FBD-B035EAEE22BD}">
      <dsp:nvSpPr>
        <dsp:cNvPr id="0" name=""/>
        <dsp:cNvSpPr/>
      </dsp:nvSpPr>
      <dsp:spPr>
        <a:xfrm rot="10800000">
          <a:off x="2077882" y="3571103"/>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C87440CF-8E57-416A-9AD6-0FE8CFA8E3A4}">
      <dsp:nvSpPr>
        <dsp:cNvPr id="0" name=""/>
        <dsp:cNvSpPr/>
      </dsp:nvSpPr>
      <dsp:spPr>
        <a:xfrm>
          <a:off x="1841871" y="4271875"/>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Proprietary Technology</a:t>
          </a:r>
          <a:endParaRPr lang="en-US" sz="1100" kern="1200" dirty="0"/>
        </a:p>
      </dsp:txBody>
      <dsp:txXfrm>
        <a:off x="1987319" y="4417323"/>
        <a:ext cx="702283" cy="702283"/>
      </dsp:txXfrm>
    </dsp:sp>
    <dsp:sp modelId="{6E0CCA54-7028-4D26-A8A4-492B7B05E8E2}">
      <dsp:nvSpPr>
        <dsp:cNvPr id="0" name=""/>
        <dsp:cNvSpPr/>
      </dsp:nvSpPr>
      <dsp:spPr>
        <a:xfrm rot="5400000">
          <a:off x="3206187" y="4564659"/>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ACAFBD14-4C10-4E09-9FE9-B0C6B9AC8D2E}">
      <dsp:nvSpPr>
        <dsp:cNvPr id="0" name=""/>
        <dsp:cNvSpPr/>
      </dsp:nvSpPr>
      <dsp:spPr>
        <a:xfrm>
          <a:off x="4075410" y="4271875"/>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Limited Suppliers</a:t>
          </a:r>
          <a:endParaRPr lang="en-US" sz="1200" kern="1200" dirty="0"/>
        </a:p>
      </dsp:txBody>
      <dsp:txXfrm>
        <a:off x="4220858" y="4417323"/>
        <a:ext cx="702283" cy="702283"/>
      </dsp:txXfrm>
    </dsp:sp>
    <dsp:sp modelId="{8C174C8B-9A2F-4BEF-A4B8-A1818B0724D1}">
      <dsp:nvSpPr>
        <dsp:cNvPr id="0" name=""/>
        <dsp:cNvSpPr/>
      </dsp:nvSpPr>
      <dsp:spPr>
        <a:xfrm>
          <a:off x="4311420" y="3548030"/>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24D17CEF-4AA8-40EB-A3E3-113AA1EE1732}">
      <dsp:nvSpPr>
        <dsp:cNvPr id="0" name=""/>
        <dsp:cNvSpPr/>
      </dsp:nvSpPr>
      <dsp:spPr>
        <a:xfrm>
          <a:off x="4075410" y="2261691"/>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Excess Capacity</a:t>
          </a:r>
          <a:endParaRPr lang="en-US" sz="1200" kern="1200" dirty="0"/>
        </a:p>
      </dsp:txBody>
      <dsp:txXfrm>
        <a:off x="4220858" y="2407139"/>
        <a:ext cx="702283" cy="702283"/>
      </dsp:txXfrm>
    </dsp:sp>
    <dsp:sp modelId="{9220F998-3D2D-4B79-80CA-699B1BDBCF57}">
      <dsp:nvSpPr>
        <dsp:cNvPr id="0" name=""/>
        <dsp:cNvSpPr/>
      </dsp:nvSpPr>
      <dsp:spPr>
        <a:xfrm>
          <a:off x="4311420" y="1537846"/>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9BBE563-FCEF-417C-B567-CAE8DEA7383D}">
      <dsp:nvSpPr>
        <dsp:cNvPr id="0" name=""/>
        <dsp:cNvSpPr/>
      </dsp:nvSpPr>
      <dsp:spPr>
        <a:xfrm>
          <a:off x="4075410" y="251507"/>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Having Control</a:t>
          </a:r>
          <a:endParaRPr lang="en-US" sz="1200" kern="1200" dirty="0"/>
        </a:p>
      </dsp:txBody>
      <dsp:txXfrm>
        <a:off x="4220858" y="396955"/>
        <a:ext cx="702283" cy="702283"/>
      </dsp:txXfrm>
    </dsp:sp>
    <dsp:sp modelId="{C5F23A4A-D830-4E7D-BBDF-876FD84E3B35}">
      <dsp:nvSpPr>
        <dsp:cNvPr id="0" name=""/>
        <dsp:cNvSpPr/>
      </dsp:nvSpPr>
      <dsp:spPr>
        <a:xfrm rot="5400000">
          <a:off x="5439725" y="544290"/>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7AA838E-C3D1-4577-AFB0-8F8DB3696D30}">
      <dsp:nvSpPr>
        <dsp:cNvPr id="0" name=""/>
        <dsp:cNvSpPr/>
      </dsp:nvSpPr>
      <dsp:spPr>
        <a:xfrm>
          <a:off x="6308948" y="251507"/>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Assurance of Continual Supply</a:t>
          </a:r>
          <a:endParaRPr lang="en-US" sz="1200" kern="1200" dirty="0"/>
        </a:p>
      </dsp:txBody>
      <dsp:txXfrm>
        <a:off x="6454396" y="396955"/>
        <a:ext cx="702283" cy="702283"/>
      </dsp:txXfrm>
    </dsp:sp>
    <dsp:sp modelId="{5E790767-6D6A-40C1-8973-EA457974F760}">
      <dsp:nvSpPr>
        <dsp:cNvPr id="0" name=""/>
        <dsp:cNvSpPr/>
      </dsp:nvSpPr>
      <dsp:spPr>
        <a:xfrm rot="10800000">
          <a:off x="6544958" y="1560918"/>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5890B17-3B07-41CD-958B-36AA581CD6BD}">
      <dsp:nvSpPr>
        <dsp:cNvPr id="0" name=""/>
        <dsp:cNvSpPr/>
      </dsp:nvSpPr>
      <dsp:spPr>
        <a:xfrm>
          <a:off x="6308948" y="2261691"/>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Industry Drivers</a:t>
          </a:r>
          <a:endParaRPr lang="en-US" sz="1200" kern="1200" dirty="0"/>
        </a:p>
      </dsp:txBody>
      <dsp:txXfrm>
        <a:off x="6454396" y="2407139"/>
        <a:ext cx="702283" cy="702283"/>
      </dsp:txXfrm>
    </dsp:sp>
    <dsp:sp modelId="{009F006C-2E4D-4E3A-8659-5E0F5A7B3C31}">
      <dsp:nvSpPr>
        <dsp:cNvPr id="0" name=""/>
        <dsp:cNvSpPr/>
      </dsp:nvSpPr>
      <dsp:spPr>
        <a:xfrm rot="10800000">
          <a:off x="6544958" y="3447141"/>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17DBF36-FD13-4B99-91C7-39C8E8BB7738}">
      <dsp:nvSpPr>
        <dsp:cNvPr id="0" name=""/>
        <dsp:cNvSpPr/>
      </dsp:nvSpPr>
      <dsp:spPr>
        <a:xfrm>
          <a:off x="6061025" y="4023953"/>
          <a:ext cx="1489025" cy="1489025"/>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Production Capacity</a:t>
          </a:r>
          <a:endParaRPr lang="en-US" sz="1700" b="0" kern="1200" dirty="0"/>
        </a:p>
      </dsp:txBody>
      <dsp:txXfrm>
        <a:off x="6279088" y="4242016"/>
        <a:ext cx="1052899" cy="1052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34D2A-69D2-4130-814A-41752EBDD239}">
      <dsp:nvSpPr>
        <dsp:cNvPr id="0" name=""/>
        <dsp:cNvSpPr/>
      </dsp:nvSpPr>
      <dsp:spPr>
        <a:xfrm>
          <a:off x="1593949" y="3584"/>
          <a:ext cx="1489025" cy="1489025"/>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 Cost</a:t>
          </a:r>
          <a:endParaRPr lang="en-US" sz="1700" b="0" kern="1200" dirty="0"/>
        </a:p>
      </dsp:txBody>
      <dsp:txXfrm>
        <a:off x="1812012" y="221647"/>
        <a:ext cx="1052899" cy="1052899"/>
      </dsp:txXfrm>
    </dsp:sp>
    <dsp:sp modelId="{5A975155-3977-49DB-AAB7-911E32B562E7}">
      <dsp:nvSpPr>
        <dsp:cNvPr id="0" name=""/>
        <dsp:cNvSpPr/>
      </dsp:nvSpPr>
      <dsp:spPr>
        <a:xfrm rot="10800000">
          <a:off x="2077882" y="1684880"/>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20C1B97-E62A-4A4E-96C1-3DFFD6BF1A7F}">
      <dsp:nvSpPr>
        <dsp:cNvPr id="0" name=""/>
        <dsp:cNvSpPr/>
      </dsp:nvSpPr>
      <dsp:spPr>
        <a:xfrm>
          <a:off x="1841871" y="2261691"/>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Multi-Source Policy</a:t>
          </a:r>
          <a:endParaRPr lang="en-US" sz="1200" kern="1200" dirty="0"/>
        </a:p>
      </dsp:txBody>
      <dsp:txXfrm>
        <a:off x="1987319" y="2407139"/>
        <a:ext cx="702283" cy="702283"/>
      </dsp:txXfrm>
    </dsp:sp>
    <dsp:sp modelId="{FFD7F387-18BB-4461-8FBD-B035EAEE22BD}">
      <dsp:nvSpPr>
        <dsp:cNvPr id="0" name=""/>
        <dsp:cNvSpPr/>
      </dsp:nvSpPr>
      <dsp:spPr>
        <a:xfrm rot="10800000">
          <a:off x="2077882" y="3571103"/>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C87440CF-8E57-416A-9AD6-0FE8CFA8E3A4}">
      <dsp:nvSpPr>
        <dsp:cNvPr id="0" name=""/>
        <dsp:cNvSpPr/>
      </dsp:nvSpPr>
      <dsp:spPr>
        <a:xfrm>
          <a:off x="1841871" y="4271875"/>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Lack of Expertise</a:t>
          </a:r>
          <a:endParaRPr lang="en-US" sz="1200" kern="1200" dirty="0"/>
        </a:p>
      </dsp:txBody>
      <dsp:txXfrm>
        <a:off x="1987319" y="4417323"/>
        <a:ext cx="702283" cy="702283"/>
      </dsp:txXfrm>
    </dsp:sp>
    <dsp:sp modelId="{6E0CCA54-7028-4D26-A8A4-492B7B05E8E2}">
      <dsp:nvSpPr>
        <dsp:cNvPr id="0" name=""/>
        <dsp:cNvSpPr/>
      </dsp:nvSpPr>
      <dsp:spPr>
        <a:xfrm rot="5400000">
          <a:off x="3206187" y="4564659"/>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ACAFBD14-4C10-4E09-9FE9-B0C6B9AC8D2E}">
      <dsp:nvSpPr>
        <dsp:cNvPr id="0" name=""/>
        <dsp:cNvSpPr/>
      </dsp:nvSpPr>
      <dsp:spPr>
        <a:xfrm>
          <a:off x="4075410" y="4271875"/>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Supplier </a:t>
          </a:r>
          <a:r>
            <a:rPr lang="en-US" sz="1200" kern="1200" dirty="0" err="1" smtClean="0"/>
            <a:t>Compe-tencies</a:t>
          </a:r>
          <a:endParaRPr lang="en-US" sz="1200" kern="1200" dirty="0"/>
        </a:p>
      </dsp:txBody>
      <dsp:txXfrm>
        <a:off x="4220858" y="4417323"/>
        <a:ext cx="702283" cy="702283"/>
      </dsp:txXfrm>
    </dsp:sp>
    <dsp:sp modelId="{8C174C8B-9A2F-4BEF-A4B8-A1818B0724D1}">
      <dsp:nvSpPr>
        <dsp:cNvPr id="0" name=""/>
        <dsp:cNvSpPr/>
      </dsp:nvSpPr>
      <dsp:spPr>
        <a:xfrm>
          <a:off x="4311420" y="3548030"/>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24D17CEF-4AA8-40EB-A3E3-113AA1EE1732}">
      <dsp:nvSpPr>
        <dsp:cNvPr id="0" name=""/>
        <dsp:cNvSpPr/>
      </dsp:nvSpPr>
      <dsp:spPr>
        <a:xfrm>
          <a:off x="4075410" y="2261691"/>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Small Volumes</a:t>
          </a:r>
          <a:endParaRPr lang="en-US" sz="1200" kern="1200" dirty="0"/>
        </a:p>
      </dsp:txBody>
      <dsp:txXfrm>
        <a:off x="4220858" y="2407139"/>
        <a:ext cx="702283" cy="702283"/>
      </dsp:txXfrm>
    </dsp:sp>
    <dsp:sp modelId="{9220F998-3D2D-4B79-80CA-699B1BDBCF57}">
      <dsp:nvSpPr>
        <dsp:cNvPr id="0" name=""/>
        <dsp:cNvSpPr/>
      </dsp:nvSpPr>
      <dsp:spPr>
        <a:xfrm>
          <a:off x="4311420" y="1537846"/>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9BBE563-FCEF-417C-B567-CAE8DEA7383D}">
      <dsp:nvSpPr>
        <dsp:cNvPr id="0" name=""/>
        <dsp:cNvSpPr/>
      </dsp:nvSpPr>
      <dsp:spPr>
        <a:xfrm>
          <a:off x="4075410" y="251507"/>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Inventory Planning</a:t>
          </a:r>
          <a:endParaRPr lang="en-US" sz="1200" kern="1200" dirty="0"/>
        </a:p>
      </dsp:txBody>
      <dsp:txXfrm>
        <a:off x="4220858" y="396955"/>
        <a:ext cx="702283" cy="702283"/>
      </dsp:txXfrm>
    </dsp:sp>
    <dsp:sp modelId="{C5F23A4A-D830-4E7D-BBDF-876FD84E3B35}">
      <dsp:nvSpPr>
        <dsp:cNvPr id="0" name=""/>
        <dsp:cNvSpPr/>
      </dsp:nvSpPr>
      <dsp:spPr>
        <a:xfrm rot="5400000">
          <a:off x="5439725" y="544290"/>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7AA838E-C3D1-4577-AFB0-8F8DB3696D30}">
      <dsp:nvSpPr>
        <dsp:cNvPr id="0" name=""/>
        <dsp:cNvSpPr/>
      </dsp:nvSpPr>
      <dsp:spPr>
        <a:xfrm>
          <a:off x="6308948" y="251507"/>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Brand preference</a:t>
          </a:r>
          <a:endParaRPr lang="en-US" sz="1200" kern="1200" dirty="0"/>
        </a:p>
      </dsp:txBody>
      <dsp:txXfrm>
        <a:off x="6454396" y="396955"/>
        <a:ext cx="702283" cy="702283"/>
      </dsp:txXfrm>
    </dsp:sp>
    <dsp:sp modelId="{5E790767-6D6A-40C1-8973-EA457974F760}">
      <dsp:nvSpPr>
        <dsp:cNvPr id="0" name=""/>
        <dsp:cNvSpPr/>
      </dsp:nvSpPr>
      <dsp:spPr>
        <a:xfrm rot="10800000">
          <a:off x="6544958" y="1560918"/>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5890B17-3B07-41CD-958B-36AA581CD6BD}">
      <dsp:nvSpPr>
        <dsp:cNvPr id="0" name=""/>
        <dsp:cNvSpPr/>
      </dsp:nvSpPr>
      <dsp:spPr>
        <a:xfrm>
          <a:off x="6308948" y="2261691"/>
          <a:ext cx="993179" cy="993179"/>
        </a:xfrm>
        <a:prstGeom prst="ellipse">
          <a:avLst/>
        </a:prstGeom>
        <a:solidFill>
          <a:schemeClr val="bg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Non-Essential Item</a:t>
          </a:r>
          <a:endParaRPr lang="en-US" sz="1200" kern="1200" dirty="0"/>
        </a:p>
      </dsp:txBody>
      <dsp:txXfrm>
        <a:off x="6454396" y="2407139"/>
        <a:ext cx="702283" cy="702283"/>
      </dsp:txXfrm>
    </dsp:sp>
    <dsp:sp modelId="{009F006C-2E4D-4E3A-8659-5E0F5A7B3C31}">
      <dsp:nvSpPr>
        <dsp:cNvPr id="0" name=""/>
        <dsp:cNvSpPr/>
      </dsp:nvSpPr>
      <dsp:spPr>
        <a:xfrm rot="10800000">
          <a:off x="6544958" y="3447141"/>
          <a:ext cx="521158" cy="407613"/>
        </a:xfrm>
        <a:prstGeom prst="triangle">
          <a:avLst/>
        </a:prstGeom>
        <a:solidFill>
          <a:schemeClr val="bg1">
            <a:lumMod val="5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17DBF36-FD13-4B99-91C7-39C8E8BB7738}">
      <dsp:nvSpPr>
        <dsp:cNvPr id="0" name=""/>
        <dsp:cNvSpPr/>
      </dsp:nvSpPr>
      <dsp:spPr>
        <a:xfrm>
          <a:off x="6061025" y="4023953"/>
          <a:ext cx="1489025" cy="1489025"/>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Production Capacity</a:t>
          </a:r>
          <a:endParaRPr lang="en-US" sz="1700" b="0" kern="1200" dirty="0"/>
        </a:p>
      </dsp:txBody>
      <dsp:txXfrm>
        <a:off x="6279088" y="4242016"/>
        <a:ext cx="1052899" cy="10528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3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8" tIns="46639" rIns="93278" bIns="46639" rtlCol="0"/>
          <a:lstStyle>
            <a:lvl1pPr algn="r">
              <a:defRPr sz="1300"/>
            </a:lvl1pPr>
          </a:lstStyle>
          <a:p>
            <a:fld id="{A4004A60-1F2F-4FC3-B055-9F83C7E20934}" type="datetimeFigureOut">
              <a:rPr lang="en-US" smtClean="0"/>
              <a:t>5/28/2013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8" tIns="46639" rIns="93278" bIns="46639"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8" tIns="46639" rIns="93278" bIns="466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8" tIns="46639" rIns="93278" bIns="46639" rtlCol="0" anchor="b"/>
          <a:lstStyle>
            <a:lvl1pPr algn="l">
              <a:defRPr sz="13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8" tIns="46639" rIns="93278" bIns="46639" rtlCol="0" anchor="b"/>
          <a:lstStyle>
            <a:lvl1pPr algn="r">
              <a:defRPr sz="1300"/>
            </a:lvl1pPr>
          </a:lstStyle>
          <a:p>
            <a:fld id="{572B223D-320B-4A4F-BF7D-C091D5F045D9}" type="slidenum">
              <a:rPr lang="en-US" smtClean="0"/>
              <a:t>‹#›</a:t>
            </a:fld>
            <a:endParaRPr lang="en-US"/>
          </a:p>
        </p:txBody>
      </p:sp>
    </p:spTree>
    <p:extLst>
      <p:ext uri="{BB962C8B-B14F-4D97-AF65-F5344CB8AC3E}">
        <p14:creationId xmlns:p14="http://schemas.microsoft.com/office/powerpoint/2010/main" val="259463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00" eaLnBrk="0" hangingPunct="0">
              <a:defRPr>
                <a:solidFill>
                  <a:schemeClr val="tx1"/>
                </a:solidFill>
                <a:latin typeface="Arial" charset="0"/>
              </a:defRPr>
            </a:lvl1pPr>
            <a:lvl2pPr marL="743689" indent="-286034" defTabSz="931200" eaLnBrk="0" hangingPunct="0">
              <a:defRPr>
                <a:solidFill>
                  <a:schemeClr val="tx1"/>
                </a:solidFill>
                <a:latin typeface="Arial" charset="0"/>
              </a:defRPr>
            </a:lvl2pPr>
            <a:lvl3pPr marL="1144137" indent="-228828" defTabSz="931200" eaLnBrk="0" hangingPunct="0">
              <a:defRPr>
                <a:solidFill>
                  <a:schemeClr val="tx1"/>
                </a:solidFill>
                <a:latin typeface="Arial" charset="0"/>
              </a:defRPr>
            </a:lvl3pPr>
            <a:lvl4pPr marL="1601791" indent="-228828" defTabSz="931200" eaLnBrk="0" hangingPunct="0">
              <a:defRPr>
                <a:solidFill>
                  <a:schemeClr val="tx1"/>
                </a:solidFill>
                <a:latin typeface="Arial" charset="0"/>
              </a:defRPr>
            </a:lvl4pPr>
            <a:lvl5pPr marL="2059446" indent="-228828" defTabSz="931200" eaLnBrk="0" hangingPunct="0">
              <a:defRPr>
                <a:solidFill>
                  <a:schemeClr val="tx1"/>
                </a:solidFill>
                <a:latin typeface="Arial" charset="0"/>
              </a:defRPr>
            </a:lvl5pPr>
            <a:lvl6pPr marL="2517101" indent="-228828" defTabSz="931200" eaLnBrk="0" fontAlgn="base" hangingPunct="0">
              <a:spcBef>
                <a:spcPct val="0"/>
              </a:spcBef>
              <a:spcAft>
                <a:spcPct val="0"/>
              </a:spcAft>
              <a:defRPr>
                <a:solidFill>
                  <a:schemeClr val="tx1"/>
                </a:solidFill>
                <a:latin typeface="Arial" charset="0"/>
              </a:defRPr>
            </a:lvl6pPr>
            <a:lvl7pPr marL="2974755" indent="-228828" defTabSz="931200" eaLnBrk="0" fontAlgn="base" hangingPunct="0">
              <a:spcBef>
                <a:spcPct val="0"/>
              </a:spcBef>
              <a:spcAft>
                <a:spcPct val="0"/>
              </a:spcAft>
              <a:defRPr>
                <a:solidFill>
                  <a:schemeClr val="tx1"/>
                </a:solidFill>
                <a:latin typeface="Arial" charset="0"/>
              </a:defRPr>
            </a:lvl7pPr>
            <a:lvl8pPr marL="3432410" indent="-228828" defTabSz="931200" eaLnBrk="0" fontAlgn="base" hangingPunct="0">
              <a:spcBef>
                <a:spcPct val="0"/>
              </a:spcBef>
              <a:spcAft>
                <a:spcPct val="0"/>
              </a:spcAft>
              <a:defRPr>
                <a:solidFill>
                  <a:schemeClr val="tx1"/>
                </a:solidFill>
                <a:latin typeface="Arial" charset="0"/>
              </a:defRPr>
            </a:lvl8pPr>
            <a:lvl9pPr marL="3890065" indent="-228828" defTabSz="931200" eaLnBrk="0" fontAlgn="base" hangingPunct="0">
              <a:spcBef>
                <a:spcPct val="0"/>
              </a:spcBef>
              <a:spcAft>
                <a:spcPct val="0"/>
              </a:spcAft>
              <a:defRPr>
                <a:solidFill>
                  <a:schemeClr val="tx1"/>
                </a:solidFill>
                <a:latin typeface="Arial" charset="0"/>
              </a:defRPr>
            </a:lvl9pPr>
          </a:lstStyle>
          <a:p>
            <a:fld id="{D37F139F-177E-4DD0-8D6A-6075DDBE9A64}" type="slidenum">
              <a:rPr lang="en-US" smtClean="0">
                <a:latin typeface="Times New Roman" pitchFamily="18" charset="0"/>
              </a:rPr>
              <a:pPr/>
              <a:t>8</a:t>
            </a:fld>
            <a:endParaRPr lang="en-US" smtClean="0">
              <a:latin typeface="Times New Roman" pitchFamily="18" charset="0"/>
            </a:endParaRPr>
          </a:p>
        </p:txBody>
      </p:sp>
      <p:sp>
        <p:nvSpPr>
          <p:cNvPr id="63491" name="Rectangle 2"/>
          <p:cNvSpPr>
            <a:spLocks noGrp="1" noRot="1" noChangeAspect="1" noChangeArrowheads="1" noTextEdit="1"/>
          </p:cNvSpPr>
          <p:nvPr>
            <p:ph type="sldImg"/>
          </p:nvPr>
        </p:nvSpPr>
        <p:spPr>
          <a:xfrm>
            <a:off x="1206550" y="698560"/>
            <a:ext cx="4606826" cy="3489722"/>
          </a:xfrm>
          <a:ln/>
        </p:spPr>
      </p:sp>
      <p:sp>
        <p:nvSpPr>
          <p:cNvPr id="63492" name="Rectangle 3"/>
          <p:cNvSpPr>
            <a:spLocks noGrp="1" noChangeArrowheads="1"/>
          </p:cNvSpPr>
          <p:nvPr>
            <p:ph type="body" idx="1"/>
          </p:nvPr>
        </p:nvSpPr>
        <p:spPr>
          <a:xfrm>
            <a:off x="934719" y="4420951"/>
            <a:ext cx="5150488" cy="4185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810460" y="827809"/>
            <a:ext cx="8750532" cy="6628625"/>
          </a:xfrm>
          <a:ln cap="flat"/>
          <a:effectLst>
            <a:outerShdw dist="107763" dir="2700000" algn="ctr" rotWithShape="0">
              <a:srgbClr val="000000"/>
            </a:outerShdw>
          </a:effec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29" eaLnBrk="0" hangingPunct="0">
              <a:defRPr>
                <a:solidFill>
                  <a:schemeClr val="tx1"/>
                </a:solidFill>
                <a:latin typeface="Arial" charset="0"/>
              </a:defRPr>
            </a:lvl1pPr>
            <a:lvl2pPr marL="743712" indent="-286042" defTabSz="931229" eaLnBrk="0" hangingPunct="0">
              <a:defRPr>
                <a:solidFill>
                  <a:schemeClr val="tx1"/>
                </a:solidFill>
                <a:latin typeface="Arial" charset="0"/>
              </a:defRPr>
            </a:lvl2pPr>
            <a:lvl3pPr marL="1144173" indent="-228834" defTabSz="931229" eaLnBrk="0" hangingPunct="0">
              <a:defRPr>
                <a:solidFill>
                  <a:schemeClr val="tx1"/>
                </a:solidFill>
                <a:latin typeface="Arial" charset="0"/>
              </a:defRPr>
            </a:lvl3pPr>
            <a:lvl4pPr marL="1601841" indent="-228834" defTabSz="931229" eaLnBrk="0" hangingPunct="0">
              <a:defRPr>
                <a:solidFill>
                  <a:schemeClr val="tx1"/>
                </a:solidFill>
                <a:latin typeface="Arial" charset="0"/>
              </a:defRPr>
            </a:lvl4pPr>
            <a:lvl5pPr marL="2059511" indent="-228834" defTabSz="931229" eaLnBrk="0" hangingPunct="0">
              <a:defRPr>
                <a:solidFill>
                  <a:schemeClr val="tx1"/>
                </a:solidFill>
                <a:latin typeface="Arial" charset="0"/>
              </a:defRPr>
            </a:lvl5pPr>
            <a:lvl6pPr marL="2517179" indent="-228834" defTabSz="931229" eaLnBrk="0" fontAlgn="base" hangingPunct="0">
              <a:spcBef>
                <a:spcPct val="0"/>
              </a:spcBef>
              <a:spcAft>
                <a:spcPct val="0"/>
              </a:spcAft>
              <a:defRPr>
                <a:solidFill>
                  <a:schemeClr val="tx1"/>
                </a:solidFill>
                <a:latin typeface="Arial" charset="0"/>
              </a:defRPr>
            </a:lvl6pPr>
            <a:lvl7pPr marL="2974848" indent="-228834" defTabSz="931229" eaLnBrk="0" fontAlgn="base" hangingPunct="0">
              <a:spcBef>
                <a:spcPct val="0"/>
              </a:spcBef>
              <a:spcAft>
                <a:spcPct val="0"/>
              </a:spcAft>
              <a:defRPr>
                <a:solidFill>
                  <a:schemeClr val="tx1"/>
                </a:solidFill>
                <a:latin typeface="Arial" charset="0"/>
              </a:defRPr>
            </a:lvl7pPr>
            <a:lvl8pPr marL="3432518" indent="-228834" defTabSz="931229" eaLnBrk="0" fontAlgn="base" hangingPunct="0">
              <a:spcBef>
                <a:spcPct val="0"/>
              </a:spcBef>
              <a:spcAft>
                <a:spcPct val="0"/>
              </a:spcAft>
              <a:defRPr>
                <a:solidFill>
                  <a:schemeClr val="tx1"/>
                </a:solidFill>
                <a:latin typeface="Arial" charset="0"/>
              </a:defRPr>
            </a:lvl8pPr>
            <a:lvl9pPr marL="3890185" indent="-228834" defTabSz="931229" eaLnBrk="0" fontAlgn="base" hangingPunct="0">
              <a:spcBef>
                <a:spcPct val="0"/>
              </a:spcBef>
              <a:spcAft>
                <a:spcPct val="0"/>
              </a:spcAft>
              <a:defRPr>
                <a:solidFill>
                  <a:schemeClr val="tx1"/>
                </a:solidFill>
                <a:latin typeface="Arial" charset="0"/>
              </a:defRPr>
            </a:lvl9pPr>
          </a:lstStyle>
          <a:p>
            <a:fld id="{E1A79387-C725-45E7-96E3-10D856630B5D}" type="slidenum">
              <a:rPr lang="en-US" smtClean="0">
                <a:latin typeface="Times New Roman" pitchFamily="18" charset="0"/>
              </a:rPr>
              <a:pPr/>
              <a:t>38</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xfrm>
            <a:off x="1195388" y="706438"/>
            <a:ext cx="4629150" cy="3473450"/>
          </a:xfrm>
          <a:ln/>
        </p:spPr>
      </p:sp>
      <p:sp>
        <p:nvSpPr>
          <p:cNvPr id="77828" name="Rectangle 3"/>
          <p:cNvSpPr>
            <a:spLocks noGrp="1" noChangeArrowheads="1"/>
          </p:cNvSpPr>
          <p:nvPr>
            <p:ph type="body" idx="1"/>
          </p:nvPr>
        </p:nvSpPr>
        <p:spPr>
          <a:xfrm>
            <a:off x="934720" y="4419363"/>
            <a:ext cx="5150489" cy="41873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96">
              <a:defRPr/>
            </a:pPr>
            <a:r>
              <a:rPr lang="en-US" dirty="0" smtClean="0"/>
              <a:t>The framework is based on </a:t>
            </a:r>
            <a:r>
              <a:rPr lang="en-US" dirty="0" err="1" smtClean="0"/>
              <a:t>Monczka</a:t>
            </a:r>
            <a:r>
              <a:rPr lang="en-US" dirty="0" smtClean="0"/>
              <a:t> et al. (2005), Purchasing and Supply</a:t>
            </a:r>
            <a:r>
              <a:rPr lang="en-US" baseline="0" dirty="0" smtClean="0"/>
              <a:t> Chain Management. The 2005 data are based on Trent and </a:t>
            </a:r>
            <a:r>
              <a:rPr lang="en-US" baseline="0" dirty="0" err="1" smtClean="0"/>
              <a:t>Monczka</a:t>
            </a:r>
            <a:r>
              <a:rPr lang="en-US" baseline="0" dirty="0" smtClean="0"/>
              <a:t> (2005, Sloan </a:t>
            </a:r>
            <a:r>
              <a:rPr lang="en-US" baseline="0" dirty="0" err="1" smtClean="0"/>
              <a:t>Mgmt</a:t>
            </a:r>
            <a:r>
              <a:rPr lang="en-US" baseline="0" dirty="0" smtClean="0"/>
              <a:t> Review). The 2013, 2018, and 2023 data are based on my benchmarking study</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29" eaLnBrk="0" hangingPunct="0">
              <a:defRPr>
                <a:solidFill>
                  <a:schemeClr val="tx1"/>
                </a:solidFill>
                <a:latin typeface="Arial" charset="0"/>
              </a:defRPr>
            </a:lvl1pPr>
            <a:lvl2pPr marL="743712" indent="-286042" defTabSz="931229" eaLnBrk="0" hangingPunct="0">
              <a:defRPr>
                <a:solidFill>
                  <a:schemeClr val="tx1"/>
                </a:solidFill>
                <a:latin typeface="Arial" charset="0"/>
              </a:defRPr>
            </a:lvl2pPr>
            <a:lvl3pPr marL="1144173" indent="-228834" defTabSz="931229" eaLnBrk="0" hangingPunct="0">
              <a:defRPr>
                <a:solidFill>
                  <a:schemeClr val="tx1"/>
                </a:solidFill>
                <a:latin typeface="Arial" charset="0"/>
              </a:defRPr>
            </a:lvl3pPr>
            <a:lvl4pPr marL="1601841" indent="-228834" defTabSz="931229" eaLnBrk="0" hangingPunct="0">
              <a:defRPr>
                <a:solidFill>
                  <a:schemeClr val="tx1"/>
                </a:solidFill>
                <a:latin typeface="Arial" charset="0"/>
              </a:defRPr>
            </a:lvl4pPr>
            <a:lvl5pPr marL="2059511" indent="-228834" defTabSz="931229" eaLnBrk="0" hangingPunct="0">
              <a:defRPr>
                <a:solidFill>
                  <a:schemeClr val="tx1"/>
                </a:solidFill>
                <a:latin typeface="Arial" charset="0"/>
              </a:defRPr>
            </a:lvl5pPr>
            <a:lvl6pPr marL="2517179" indent="-228834" defTabSz="931229" eaLnBrk="0" fontAlgn="base" hangingPunct="0">
              <a:spcBef>
                <a:spcPct val="0"/>
              </a:spcBef>
              <a:spcAft>
                <a:spcPct val="0"/>
              </a:spcAft>
              <a:defRPr>
                <a:solidFill>
                  <a:schemeClr val="tx1"/>
                </a:solidFill>
                <a:latin typeface="Arial" charset="0"/>
              </a:defRPr>
            </a:lvl6pPr>
            <a:lvl7pPr marL="2974848" indent="-228834" defTabSz="931229" eaLnBrk="0" fontAlgn="base" hangingPunct="0">
              <a:spcBef>
                <a:spcPct val="0"/>
              </a:spcBef>
              <a:spcAft>
                <a:spcPct val="0"/>
              </a:spcAft>
              <a:defRPr>
                <a:solidFill>
                  <a:schemeClr val="tx1"/>
                </a:solidFill>
                <a:latin typeface="Arial" charset="0"/>
              </a:defRPr>
            </a:lvl7pPr>
            <a:lvl8pPr marL="3432518" indent="-228834" defTabSz="931229" eaLnBrk="0" fontAlgn="base" hangingPunct="0">
              <a:spcBef>
                <a:spcPct val="0"/>
              </a:spcBef>
              <a:spcAft>
                <a:spcPct val="0"/>
              </a:spcAft>
              <a:defRPr>
                <a:solidFill>
                  <a:schemeClr val="tx1"/>
                </a:solidFill>
                <a:latin typeface="Arial" charset="0"/>
              </a:defRPr>
            </a:lvl8pPr>
            <a:lvl9pPr marL="3890185" indent="-228834" defTabSz="931229" eaLnBrk="0" fontAlgn="base" hangingPunct="0">
              <a:spcBef>
                <a:spcPct val="0"/>
              </a:spcBef>
              <a:spcAft>
                <a:spcPct val="0"/>
              </a:spcAft>
              <a:defRPr>
                <a:solidFill>
                  <a:schemeClr val="tx1"/>
                </a:solidFill>
                <a:latin typeface="Arial" charset="0"/>
              </a:defRPr>
            </a:lvl9pPr>
          </a:lstStyle>
          <a:p>
            <a:fld id="{E1A79387-C725-45E7-96E3-10D856630B5D}" type="slidenum">
              <a:rPr lang="en-US" smtClean="0">
                <a:latin typeface="Times New Roman" pitchFamily="18" charset="0"/>
              </a:rPr>
              <a:pPr/>
              <a:t>39</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xfrm>
            <a:off x="1195388" y="706438"/>
            <a:ext cx="4629150" cy="3473450"/>
          </a:xfrm>
          <a:ln/>
        </p:spPr>
      </p:sp>
      <p:sp>
        <p:nvSpPr>
          <p:cNvPr id="77828" name="Rectangle 3"/>
          <p:cNvSpPr>
            <a:spLocks noGrp="1" noChangeArrowheads="1"/>
          </p:cNvSpPr>
          <p:nvPr>
            <p:ph type="body" idx="1"/>
          </p:nvPr>
        </p:nvSpPr>
        <p:spPr>
          <a:xfrm>
            <a:off x="934720" y="4419363"/>
            <a:ext cx="5150489" cy="41873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96">
              <a:defRPr/>
            </a:pPr>
            <a:r>
              <a:rPr lang="en-US" dirty="0" smtClean="0"/>
              <a:t>The framework is based on </a:t>
            </a:r>
            <a:r>
              <a:rPr lang="en-US" dirty="0" err="1" smtClean="0"/>
              <a:t>Monczka</a:t>
            </a:r>
            <a:r>
              <a:rPr lang="en-US" dirty="0" smtClean="0"/>
              <a:t> et al. (2005), Purchasing and Supply</a:t>
            </a:r>
            <a:r>
              <a:rPr lang="en-US" baseline="0" dirty="0" smtClean="0"/>
              <a:t> Chain Management. The 2005 data are based on Trent and </a:t>
            </a:r>
            <a:r>
              <a:rPr lang="en-US" baseline="0" dirty="0" err="1" smtClean="0"/>
              <a:t>Monczka</a:t>
            </a:r>
            <a:r>
              <a:rPr lang="en-US" baseline="0" dirty="0" smtClean="0"/>
              <a:t> (2005, Sloan </a:t>
            </a:r>
            <a:r>
              <a:rPr lang="en-US" baseline="0" dirty="0" err="1" smtClean="0"/>
              <a:t>Mgmt</a:t>
            </a:r>
            <a:r>
              <a:rPr lang="en-US" baseline="0" dirty="0" smtClean="0"/>
              <a:t> Review). The 2013, 2018, and 2023 data are based on my benchmark study</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http://www.enotes.com/make-buy-decisions-reference/make-buy-decisions</a:t>
            </a:r>
            <a:endParaRPr lang="en-US" dirty="0"/>
          </a:p>
        </p:txBody>
      </p:sp>
      <p:sp>
        <p:nvSpPr>
          <p:cNvPr id="4" name="Slide Number Placeholder 3"/>
          <p:cNvSpPr>
            <a:spLocks noGrp="1"/>
          </p:cNvSpPr>
          <p:nvPr>
            <p:ph type="sldNum" sz="quarter" idx="10"/>
          </p:nvPr>
        </p:nvSpPr>
        <p:spPr/>
        <p:txBody>
          <a:bodyPr/>
          <a:lstStyle/>
          <a:p>
            <a:fld id="{572B223D-320B-4A4F-BF7D-C091D5F045D9}" type="slidenum">
              <a:rPr lang="en-US" smtClean="0"/>
              <a:t>41</a:t>
            </a:fld>
            <a:endParaRPr lang="en-US"/>
          </a:p>
        </p:txBody>
      </p:sp>
    </p:spTree>
    <p:extLst>
      <p:ext uri="{BB962C8B-B14F-4D97-AF65-F5344CB8AC3E}">
        <p14:creationId xmlns:p14="http://schemas.microsoft.com/office/powerpoint/2010/main" val="416253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http://www.enotes.com/make-buy-decisions-reference/make-buy-decisions</a:t>
            </a:r>
            <a:endParaRPr lang="en-US" dirty="0"/>
          </a:p>
        </p:txBody>
      </p:sp>
      <p:sp>
        <p:nvSpPr>
          <p:cNvPr id="4" name="Slide Number Placeholder 3"/>
          <p:cNvSpPr>
            <a:spLocks noGrp="1"/>
          </p:cNvSpPr>
          <p:nvPr>
            <p:ph type="sldNum" sz="quarter" idx="10"/>
          </p:nvPr>
        </p:nvSpPr>
        <p:spPr/>
        <p:txBody>
          <a:bodyPr/>
          <a:lstStyle/>
          <a:p>
            <a:fld id="{572B223D-320B-4A4F-BF7D-C091D5F045D9}" type="slidenum">
              <a:rPr lang="en-US" smtClean="0"/>
              <a:t>42</a:t>
            </a:fld>
            <a:endParaRPr lang="en-US"/>
          </a:p>
        </p:txBody>
      </p:sp>
    </p:spTree>
    <p:extLst>
      <p:ext uri="{BB962C8B-B14F-4D97-AF65-F5344CB8AC3E}">
        <p14:creationId xmlns:p14="http://schemas.microsoft.com/office/powerpoint/2010/main" val="416253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http://www.enotes.com/make-buy-decisions-reference/make-buy-decisions</a:t>
            </a:r>
            <a:endParaRPr lang="en-US" dirty="0"/>
          </a:p>
        </p:txBody>
      </p:sp>
      <p:sp>
        <p:nvSpPr>
          <p:cNvPr id="4" name="Slide Number Placeholder 3"/>
          <p:cNvSpPr>
            <a:spLocks noGrp="1"/>
          </p:cNvSpPr>
          <p:nvPr>
            <p:ph type="sldNum" sz="quarter" idx="10"/>
          </p:nvPr>
        </p:nvSpPr>
        <p:spPr/>
        <p:txBody>
          <a:bodyPr/>
          <a:lstStyle/>
          <a:p>
            <a:fld id="{572B223D-320B-4A4F-BF7D-C091D5F045D9}" type="slidenum">
              <a:rPr lang="en-US" smtClean="0"/>
              <a:t>43</a:t>
            </a:fld>
            <a:endParaRPr lang="en-US"/>
          </a:p>
        </p:txBody>
      </p:sp>
    </p:spTree>
    <p:extLst>
      <p:ext uri="{BB962C8B-B14F-4D97-AF65-F5344CB8AC3E}">
        <p14:creationId xmlns:p14="http://schemas.microsoft.com/office/powerpoint/2010/main" val="39708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6843" indent="-275708" defTabSz="929750" eaLnBrk="0" hangingPunct="0">
              <a:defRPr>
                <a:solidFill>
                  <a:schemeClr val="tx1"/>
                </a:solidFill>
                <a:latin typeface="Arial" charset="0"/>
              </a:defRPr>
            </a:lvl2pPr>
            <a:lvl3pPr marL="1102834" indent="-220567" defTabSz="929750" eaLnBrk="0" hangingPunct="0">
              <a:defRPr>
                <a:solidFill>
                  <a:schemeClr val="tx1"/>
                </a:solidFill>
                <a:latin typeface="Arial" charset="0"/>
              </a:defRPr>
            </a:lvl3pPr>
            <a:lvl4pPr marL="1543967" indent="-220567" defTabSz="929750" eaLnBrk="0" hangingPunct="0">
              <a:defRPr>
                <a:solidFill>
                  <a:schemeClr val="tx1"/>
                </a:solidFill>
                <a:latin typeface="Arial" charset="0"/>
              </a:defRPr>
            </a:lvl4pPr>
            <a:lvl5pPr marL="1985101" indent="-220567" defTabSz="929750" eaLnBrk="0" hangingPunct="0">
              <a:defRPr>
                <a:solidFill>
                  <a:schemeClr val="tx1"/>
                </a:solidFill>
                <a:latin typeface="Arial" charset="0"/>
              </a:defRPr>
            </a:lvl5pPr>
            <a:lvl6pPr marL="2426234" indent="-220567" defTabSz="929750" eaLnBrk="0" fontAlgn="base" hangingPunct="0">
              <a:spcBef>
                <a:spcPct val="0"/>
              </a:spcBef>
              <a:spcAft>
                <a:spcPct val="0"/>
              </a:spcAft>
              <a:defRPr>
                <a:solidFill>
                  <a:schemeClr val="tx1"/>
                </a:solidFill>
                <a:latin typeface="Arial" charset="0"/>
              </a:defRPr>
            </a:lvl6pPr>
            <a:lvl7pPr marL="2867367" indent="-220567" defTabSz="929750" eaLnBrk="0" fontAlgn="base" hangingPunct="0">
              <a:spcBef>
                <a:spcPct val="0"/>
              </a:spcBef>
              <a:spcAft>
                <a:spcPct val="0"/>
              </a:spcAft>
              <a:defRPr>
                <a:solidFill>
                  <a:schemeClr val="tx1"/>
                </a:solidFill>
                <a:latin typeface="Arial" charset="0"/>
              </a:defRPr>
            </a:lvl7pPr>
            <a:lvl8pPr marL="3308500" indent="-220567" defTabSz="929750" eaLnBrk="0" fontAlgn="base" hangingPunct="0">
              <a:spcBef>
                <a:spcPct val="0"/>
              </a:spcBef>
              <a:spcAft>
                <a:spcPct val="0"/>
              </a:spcAft>
              <a:defRPr>
                <a:solidFill>
                  <a:schemeClr val="tx1"/>
                </a:solidFill>
                <a:latin typeface="Arial" charset="0"/>
              </a:defRPr>
            </a:lvl8pPr>
            <a:lvl9pPr marL="3749633" indent="-220567" defTabSz="929750" eaLnBrk="0" fontAlgn="base" hangingPunct="0">
              <a:spcBef>
                <a:spcPct val="0"/>
              </a:spcBef>
              <a:spcAft>
                <a:spcPct val="0"/>
              </a:spcAft>
              <a:defRPr>
                <a:solidFill>
                  <a:schemeClr val="tx1"/>
                </a:solidFill>
                <a:latin typeface="Arial" charset="0"/>
              </a:defRPr>
            </a:lvl9pPr>
          </a:lstStyle>
          <a:p>
            <a:fld id="{BD6D1B46-F166-4E7A-9BD8-1975998FDB8F}" type="slidenum">
              <a:rPr lang="en-US" smtClean="0">
                <a:latin typeface="Times New Roman" pitchFamily="18" charset="0"/>
              </a:rPr>
              <a:pPr/>
              <a:t>51</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6843" indent="-275708" defTabSz="929750" eaLnBrk="0" hangingPunct="0">
              <a:defRPr>
                <a:solidFill>
                  <a:schemeClr val="tx1"/>
                </a:solidFill>
                <a:latin typeface="Arial" charset="0"/>
              </a:defRPr>
            </a:lvl2pPr>
            <a:lvl3pPr marL="1102834" indent="-220567" defTabSz="929750" eaLnBrk="0" hangingPunct="0">
              <a:defRPr>
                <a:solidFill>
                  <a:schemeClr val="tx1"/>
                </a:solidFill>
                <a:latin typeface="Arial" charset="0"/>
              </a:defRPr>
            </a:lvl3pPr>
            <a:lvl4pPr marL="1543967" indent="-220567" defTabSz="929750" eaLnBrk="0" hangingPunct="0">
              <a:defRPr>
                <a:solidFill>
                  <a:schemeClr val="tx1"/>
                </a:solidFill>
                <a:latin typeface="Arial" charset="0"/>
              </a:defRPr>
            </a:lvl4pPr>
            <a:lvl5pPr marL="1985101" indent="-220567" defTabSz="929750" eaLnBrk="0" hangingPunct="0">
              <a:defRPr>
                <a:solidFill>
                  <a:schemeClr val="tx1"/>
                </a:solidFill>
                <a:latin typeface="Arial" charset="0"/>
              </a:defRPr>
            </a:lvl5pPr>
            <a:lvl6pPr marL="2426234" indent="-220567" defTabSz="929750" eaLnBrk="0" fontAlgn="base" hangingPunct="0">
              <a:spcBef>
                <a:spcPct val="0"/>
              </a:spcBef>
              <a:spcAft>
                <a:spcPct val="0"/>
              </a:spcAft>
              <a:defRPr>
                <a:solidFill>
                  <a:schemeClr val="tx1"/>
                </a:solidFill>
                <a:latin typeface="Arial" charset="0"/>
              </a:defRPr>
            </a:lvl6pPr>
            <a:lvl7pPr marL="2867367" indent="-220567" defTabSz="929750" eaLnBrk="0" fontAlgn="base" hangingPunct="0">
              <a:spcBef>
                <a:spcPct val="0"/>
              </a:spcBef>
              <a:spcAft>
                <a:spcPct val="0"/>
              </a:spcAft>
              <a:defRPr>
                <a:solidFill>
                  <a:schemeClr val="tx1"/>
                </a:solidFill>
                <a:latin typeface="Arial" charset="0"/>
              </a:defRPr>
            </a:lvl7pPr>
            <a:lvl8pPr marL="3308500" indent="-220567" defTabSz="929750" eaLnBrk="0" fontAlgn="base" hangingPunct="0">
              <a:spcBef>
                <a:spcPct val="0"/>
              </a:spcBef>
              <a:spcAft>
                <a:spcPct val="0"/>
              </a:spcAft>
              <a:defRPr>
                <a:solidFill>
                  <a:schemeClr val="tx1"/>
                </a:solidFill>
                <a:latin typeface="Arial" charset="0"/>
              </a:defRPr>
            </a:lvl8pPr>
            <a:lvl9pPr marL="3749633" indent="-220567" defTabSz="929750" eaLnBrk="0" fontAlgn="base" hangingPunct="0">
              <a:spcBef>
                <a:spcPct val="0"/>
              </a:spcBef>
              <a:spcAft>
                <a:spcPct val="0"/>
              </a:spcAft>
              <a:defRPr>
                <a:solidFill>
                  <a:schemeClr val="tx1"/>
                </a:solidFill>
                <a:latin typeface="Arial" charset="0"/>
              </a:defRPr>
            </a:lvl9pPr>
          </a:lstStyle>
          <a:p>
            <a:fld id="{C82F5919-60D0-47F7-A367-E6D132A491DC}"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FB9FDB-1BCE-415A-839C-3C4AFD7D2CB5}"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4811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B9FDB-1BCE-415A-839C-3C4AFD7D2CB5}"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225875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B9FDB-1BCE-415A-839C-3C4AFD7D2CB5}"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424687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B9FDB-1BCE-415A-839C-3C4AFD7D2CB5}"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243265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B9FDB-1BCE-415A-839C-3C4AFD7D2CB5}"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321237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FB9FDB-1BCE-415A-839C-3C4AFD7D2CB5}"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201158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FB9FDB-1BCE-415A-839C-3C4AFD7D2CB5}" type="datetimeFigureOut">
              <a:rPr lang="en-US" smtClean="0"/>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7538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3FB9FDB-1BCE-415A-839C-3C4AFD7D2CB5}" type="datetimeFigureOut">
              <a:rPr lang="en-US" smtClean="0"/>
              <a:t>5/28/2013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427868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B9FDB-1BCE-415A-839C-3C4AFD7D2CB5}" type="datetimeFigureOut">
              <a:rPr lang="en-US" smtClean="0"/>
              <a:t>5/28/2013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294801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B9FDB-1BCE-415A-839C-3C4AFD7D2CB5}"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392134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B9FDB-1BCE-415A-839C-3C4AFD7D2CB5}"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2110-1733-48FC-8A5B-A45CE3470F3D}" type="slidenum">
              <a:rPr lang="en-US" smtClean="0"/>
              <a:t>‹#›</a:t>
            </a:fld>
            <a:endParaRPr lang="en-US"/>
          </a:p>
        </p:txBody>
      </p:sp>
    </p:spTree>
    <p:extLst>
      <p:ext uri="{BB962C8B-B14F-4D97-AF65-F5344CB8AC3E}">
        <p14:creationId xmlns:p14="http://schemas.microsoft.com/office/powerpoint/2010/main" val="307961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B9FDB-1BCE-415A-839C-3C4AFD7D2CB5}" type="datetimeFigureOut">
              <a:rPr lang="en-US" smtClean="0"/>
              <a:t>5/28/2013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12110-1733-48FC-8A5B-A45CE3470F3D}" type="slidenum">
              <a:rPr lang="en-US" smtClean="0"/>
              <a:t>‹#›</a:t>
            </a:fld>
            <a:endParaRPr lang="en-US"/>
          </a:p>
        </p:txBody>
      </p:sp>
    </p:spTree>
    <p:extLst>
      <p:ext uri="{BB962C8B-B14F-4D97-AF65-F5344CB8AC3E}">
        <p14:creationId xmlns:p14="http://schemas.microsoft.com/office/powerpoint/2010/main" val="1412734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globaledge.msu.edu/"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http://icsec.org/images/Img17.gif" TargetMode="Externa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143000"/>
            <a:ext cx="8229600" cy="3276600"/>
          </a:xfrm>
        </p:spPr>
        <p:txBody>
          <a:bodyPr>
            <a:normAutofit/>
          </a:bodyPr>
          <a:lstStyle/>
          <a:p>
            <a:r>
              <a:rPr lang="en-US" sz="4000" dirty="0" smtClean="0"/>
              <a:t>Globalization and Community Colleges</a:t>
            </a:r>
            <a:br>
              <a:rPr lang="en-US" sz="4000" dirty="0" smtClean="0"/>
            </a:br>
            <a:r>
              <a:rPr lang="en-US" sz="4000" dirty="0"/>
              <a:t/>
            </a:r>
            <a:br>
              <a:rPr lang="en-US" sz="4000" dirty="0"/>
            </a:br>
            <a:r>
              <a:rPr lang="en-US" sz="2800" dirty="0" smtClean="0"/>
              <a:t>Dr. Tomas Hult</a:t>
            </a:r>
            <a:endParaRPr lang="en-US" sz="1800" dirty="0"/>
          </a:p>
        </p:txBody>
      </p:sp>
      <p:sp>
        <p:nvSpPr>
          <p:cNvPr id="5" name="Rectangle 4"/>
          <p:cNvSpPr/>
          <p:nvPr/>
        </p:nvSpPr>
        <p:spPr>
          <a:xfrm>
            <a:off x="1118075" y="4191000"/>
            <a:ext cx="6858000" cy="1384995"/>
          </a:xfrm>
          <a:prstGeom prst="rect">
            <a:avLst/>
          </a:prstGeom>
        </p:spPr>
        <p:txBody>
          <a:bodyPr wrap="square">
            <a:spAutoFit/>
          </a:bodyPr>
          <a:lstStyle/>
          <a:p>
            <a:pPr algn="ctr"/>
            <a:r>
              <a:rPr lang="en-US" sz="1400" dirty="0" err="1" smtClean="0">
                <a:solidFill>
                  <a:schemeClr val="tx1">
                    <a:lumMod val="65000"/>
                    <a:lumOff val="35000"/>
                  </a:schemeClr>
                </a:solidFill>
              </a:rPr>
              <a:t>Byington</a:t>
            </a:r>
            <a:r>
              <a:rPr lang="en-US" sz="1400" dirty="0" smtClean="0">
                <a:solidFill>
                  <a:schemeClr val="tx1">
                    <a:lumMod val="65000"/>
                    <a:lumOff val="35000"/>
                  </a:schemeClr>
                </a:solidFill>
              </a:rPr>
              <a:t> </a:t>
            </a:r>
            <a:r>
              <a:rPr lang="en-US" sz="1400" dirty="0">
                <a:solidFill>
                  <a:schemeClr val="tx1">
                    <a:lumMod val="65000"/>
                    <a:lumOff val="35000"/>
                  </a:schemeClr>
                </a:solidFill>
              </a:rPr>
              <a:t>Endowed Chair </a:t>
            </a:r>
            <a:r>
              <a:rPr lang="en-US" sz="1400" dirty="0" smtClean="0">
                <a:solidFill>
                  <a:schemeClr val="tx1">
                    <a:lumMod val="65000"/>
                    <a:lumOff val="35000"/>
                  </a:schemeClr>
                </a:solidFill>
              </a:rPr>
              <a:t>&amp; Professor of International Business</a:t>
            </a:r>
          </a:p>
          <a:p>
            <a:pPr algn="ctr"/>
            <a:r>
              <a:rPr lang="en-US" sz="1400" dirty="0" smtClean="0">
                <a:solidFill>
                  <a:schemeClr val="tx1">
                    <a:lumMod val="65000"/>
                    <a:lumOff val="35000"/>
                  </a:schemeClr>
                </a:solidFill>
              </a:rPr>
              <a:t>Director</a:t>
            </a:r>
            <a:r>
              <a:rPr lang="en-US" sz="1400" dirty="0">
                <a:solidFill>
                  <a:schemeClr val="tx1">
                    <a:lumMod val="65000"/>
                    <a:lumOff val="35000"/>
                  </a:schemeClr>
                </a:solidFill>
              </a:rPr>
              <a:t>, </a:t>
            </a:r>
            <a:r>
              <a:rPr lang="en-US" sz="1400" dirty="0" smtClean="0">
                <a:solidFill>
                  <a:schemeClr val="tx1">
                    <a:lumMod val="65000"/>
                    <a:lumOff val="35000"/>
                  </a:schemeClr>
                </a:solidFill>
              </a:rPr>
              <a:t>Center for International Business Education and Research</a:t>
            </a:r>
          </a:p>
          <a:p>
            <a:pPr algn="ctr"/>
            <a:r>
              <a:rPr lang="en-US" sz="1400" dirty="0">
                <a:solidFill>
                  <a:schemeClr val="tx1">
                    <a:lumMod val="65000"/>
                    <a:lumOff val="35000"/>
                  </a:schemeClr>
                </a:solidFill>
              </a:rPr>
              <a:t>Michigan State University</a:t>
            </a:r>
          </a:p>
          <a:p>
            <a:pPr algn="ctr"/>
            <a:r>
              <a:rPr lang="en-US" sz="1400" dirty="0">
                <a:solidFill>
                  <a:schemeClr val="tx1">
                    <a:lumMod val="65000"/>
                    <a:lumOff val="35000"/>
                  </a:schemeClr>
                </a:solidFill>
              </a:rPr>
              <a:t/>
            </a:r>
            <a:br>
              <a:rPr lang="en-US" sz="1400" dirty="0">
                <a:solidFill>
                  <a:schemeClr val="tx1">
                    <a:lumMod val="65000"/>
                    <a:lumOff val="35000"/>
                  </a:schemeClr>
                </a:solidFill>
              </a:rPr>
            </a:br>
            <a:r>
              <a:rPr lang="en-US" sz="1400" dirty="0">
                <a:solidFill>
                  <a:schemeClr val="tx1">
                    <a:lumMod val="65000"/>
                    <a:lumOff val="35000"/>
                  </a:schemeClr>
                </a:solidFill>
              </a:rPr>
              <a:t>Executive </a:t>
            </a:r>
            <a:r>
              <a:rPr lang="en-US" sz="1400" dirty="0" smtClean="0">
                <a:solidFill>
                  <a:schemeClr val="tx1">
                    <a:lumMod val="65000"/>
                    <a:lumOff val="35000"/>
                  </a:schemeClr>
                </a:solidFill>
              </a:rPr>
              <a:t>Director, Academy </a:t>
            </a:r>
            <a:r>
              <a:rPr lang="en-US" sz="1400" dirty="0">
                <a:solidFill>
                  <a:schemeClr val="tx1">
                    <a:lumMod val="65000"/>
                    <a:lumOff val="35000"/>
                  </a:schemeClr>
                </a:solidFill>
              </a:rPr>
              <a:t>of International </a:t>
            </a:r>
            <a:r>
              <a:rPr lang="en-US" sz="1400" dirty="0" smtClean="0">
                <a:solidFill>
                  <a:schemeClr val="tx1">
                    <a:lumMod val="65000"/>
                    <a:lumOff val="35000"/>
                  </a:schemeClr>
                </a:solidFill>
              </a:rPr>
              <a:t>Business</a:t>
            </a:r>
          </a:p>
          <a:p>
            <a:pPr algn="ctr"/>
            <a:r>
              <a:rPr lang="en-US" sz="1400" dirty="0" smtClean="0">
                <a:solidFill>
                  <a:schemeClr val="tx1">
                    <a:lumMod val="65000"/>
                    <a:lumOff val="35000"/>
                  </a:schemeClr>
                </a:solidFill>
              </a:rPr>
              <a:t>President, Sheth Foundation</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916132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143000" y="381000"/>
            <a:ext cx="6781800" cy="838200"/>
          </a:xfrm>
        </p:spPr>
        <p:txBody>
          <a:bodyPr>
            <a:noAutofit/>
          </a:bodyPr>
          <a:lstStyle/>
          <a:p>
            <a:pPr algn="ctr" eaLnBrk="1" hangingPunct="1"/>
            <a:r>
              <a:rPr lang="en-US" sz="4000" dirty="0" smtClean="0">
                <a:solidFill>
                  <a:schemeClr val="tx1"/>
                </a:solidFill>
                <a:latin typeface="Calibri" pitchFamily="34" charset="0"/>
                <a:cs typeface="Calibri" pitchFamily="34" charset="0"/>
              </a:rPr>
              <a:t>Fundamental Drivers</a:t>
            </a:r>
          </a:p>
        </p:txBody>
      </p:sp>
      <p:sp>
        <p:nvSpPr>
          <p:cNvPr id="12" name="Line 3"/>
          <p:cNvSpPr>
            <a:spLocks noChangeShapeType="1"/>
          </p:cNvSpPr>
          <p:nvPr/>
        </p:nvSpPr>
        <p:spPr bwMode="auto">
          <a:xfrm>
            <a:off x="4569178" y="2427288"/>
            <a:ext cx="0" cy="31607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600" smtClean="0">
              <a:solidFill>
                <a:srgbClr val="000000"/>
              </a:solidFill>
              <a:latin typeface="Arial Narrow" pitchFamily="34" charset="0"/>
            </a:endParaRPr>
          </a:p>
        </p:txBody>
      </p:sp>
      <p:sp>
        <p:nvSpPr>
          <p:cNvPr id="13" name="Line 4"/>
          <p:cNvSpPr>
            <a:spLocks noChangeShapeType="1"/>
          </p:cNvSpPr>
          <p:nvPr/>
        </p:nvSpPr>
        <p:spPr bwMode="auto">
          <a:xfrm>
            <a:off x="2877256" y="4044950"/>
            <a:ext cx="3733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600" smtClean="0">
              <a:solidFill>
                <a:srgbClr val="000000"/>
              </a:solidFill>
              <a:latin typeface="Arial Narrow" pitchFamily="34" charset="0"/>
            </a:endParaRPr>
          </a:p>
        </p:txBody>
      </p:sp>
      <p:sp>
        <p:nvSpPr>
          <p:cNvPr id="15" name="Rectangle 5"/>
          <p:cNvSpPr>
            <a:spLocks noChangeArrowheads="1"/>
          </p:cNvSpPr>
          <p:nvPr/>
        </p:nvSpPr>
        <p:spPr bwMode="auto">
          <a:xfrm>
            <a:off x="3352800" y="1524000"/>
            <a:ext cx="2402775" cy="8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lnSpc>
                <a:spcPct val="91000"/>
              </a:lnSpc>
              <a:spcBef>
                <a:spcPct val="0"/>
              </a:spcBef>
              <a:spcAft>
                <a:spcPct val="0"/>
              </a:spcAft>
            </a:pPr>
            <a:r>
              <a:rPr lang="en-US" sz="2800" dirty="0" smtClean="0">
                <a:solidFill>
                  <a:srgbClr val="000000"/>
                </a:solidFill>
              </a:rPr>
              <a:t>Focused Global</a:t>
            </a:r>
          </a:p>
          <a:p>
            <a:pPr algn="ctr" eaLnBrk="0" fontAlgn="base" hangingPunct="0">
              <a:lnSpc>
                <a:spcPct val="91000"/>
              </a:lnSpc>
              <a:spcBef>
                <a:spcPct val="0"/>
              </a:spcBef>
              <a:spcAft>
                <a:spcPct val="0"/>
              </a:spcAft>
            </a:pPr>
            <a:r>
              <a:rPr lang="en-US" sz="2800" dirty="0" smtClean="0">
                <a:solidFill>
                  <a:srgbClr val="000000"/>
                </a:solidFill>
              </a:rPr>
              <a:t>Businesses</a:t>
            </a:r>
          </a:p>
        </p:txBody>
      </p:sp>
      <p:sp>
        <p:nvSpPr>
          <p:cNvPr id="16" name="Rectangle 6"/>
          <p:cNvSpPr>
            <a:spLocks noChangeArrowheads="1"/>
          </p:cNvSpPr>
          <p:nvPr/>
        </p:nvSpPr>
        <p:spPr bwMode="auto">
          <a:xfrm>
            <a:off x="6539089" y="3657600"/>
            <a:ext cx="2300111" cy="12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fontAlgn="base" hangingPunct="0">
              <a:lnSpc>
                <a:spcPct val="91000"/>
              </a:lnSpc>
              <a:spcBef>
                <a:spcPct val="0"/>
              </a:spcBef>
              <a:spcAft>
                <a:spcPct val="0"/>
              </a:spcAft>
            </a:pPr>
            <a:r>
              <a:rPr lang="en-US" sz="2800" dirty="0" smtClean="0">
                <a:solidFill>
                  <a:srgbClr val="000000"/>
                </a:solidFill>
              </a:rPr>
              <a:t>Globally Integrated Economy</a:t>
            </a:r>
          </a:p>
        </p:txBody>
      </p:sp>
      <p:sp>
        <p:nvSpPr>
          <p:cNvPr id="17" name="AutoShape 7"/>
          <p:cNvSpPr>
            <a:spLocks noChangeArrowheads="1"/>
          </p:cNvSpPr>
          <p:nvPr/>
        </p:nvSpPr>
        <p:spPr bwMode="auto">
          <a:xfrm>
            <a:off x="5645857" y="2562225"/>
            <a:ext cx="2216855" cy="877888"/>
          </a:xfrm>
          <a:prstGeom prst="roundRect">
            <a:avLst>
              <a:gd name="adj" fmla="val 12495"/>
            </a:avLst>
          </a:prstGeom>
          <a:solidFill>
            <a:schemeClr val="tx1"/>
          </a:solidFill>
          <a:ln w="76200">
            <a:solidFill>
              <a:schemeClr val="tx1"/>
            </a:solidFill>
            <a:round/>
            <a:headEnd/>
            <a:tailEnd/>
          </a:ln>
        </p:spPr>
        <p:txBody>
          <a:bodyPr lIns="46038" tIns="46038" rIns="46038" bIns="46038" anchor="ctr" anchorCtr="1"/>
          <a:lstStyle/>
          <a:p>
            <a:pPr algn="ctr" eaLnBrk="0" fontAlgn="base" hangingPunct="0">
              <a:lnSpc>
                <a:spcPct val="91000"/>
              </a:lnSpc>
              <a:spcBef>
                <a:spcPct val="0"/>
              </a:spcBef>
              <a:spcAft>
                <a:spcPct val="0"/>
              </a:spcAft>
            </a:pPr>
            <a:r>
              <a:rPr lang="en-US" sz="3200" i="1" dirty="0" smtClean="0">
                <a:solidFill>
                  <a:schemeClr val="bg1"/>
                </a:solidFill>
              </a:rPr>
              <a:t>Emerging Reality</a:t>
            </a:r>
          </a:p>
        </p:txBody>
      </p:sp>
      <p:sp>
        <p:nvSpPr>
          <p:cNvPr id="18" name="Rectangle 8"/>
          <p:cNvSpPr>
            <a:spLocks noChangeArrowheads="1"/>
          </p:cNvSpPr>
          <p:nvPr/>
        </p:nvSpPr>
        <p:spPr bwMode="auto">
          <a:xfrm>
            <a:off x="2987080" y="5831643"/>
            <a:ext cx="3169843" cy="8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lnSpc>
                <a:spcPct val="91000"/>
              </a:lnSpc>
              <a:spcBef>
                <a:spcPct val="0"/>
              </a:spcBef>
              <a:spcAft>
                <a:spcPct val="0"/>
              </a:spcAft>
            </a:pPr>
            <a:r>
              <a:rPr lang="en-US" sz="2800" dirty="0" smtClean="0">
                <a:solidFill>
                  <a:srgbClr val="000000"/>
                </a:solidFill>
              </a:rPr>
              <a:t>Diversified Domestic</a:t>
            </a:r>
          </a:p>
          <a:p>
            <a:pPr algn="ctr" eaLnBrk="0" fontAlgn="base" hangingPunct="0">
              <a:lnSpc>
                <a:spcPct val="91000"/>
              </a:lnSpc>
              <a:spcBef>
                <a:spcPct val="0"/>
              </a:spcBef>
              <a:spcAft>
                <a:spcPct val="0"/>
              </a:spcAft>
            </a:pPr>
            <a:r>
              <a:rPr lang="en-US" sz="2800" dirty="0" smtClean="0">
                <a:solidFill>
                  <a:srgbClr val="000000"/>
                </a:solidFill>
              </a:rPr>
              <a:t>Conglomerates</a:t>
            </a:r>
          </a:p>
        </p:txBody>
      </p:sp>
      <p:sp>
        <p:nvSpPr>
          <p:cNvPr id="19" name="Rectangle 9"/>
          <p:cNvSpPr>
            <a:spLocks noChangeArrowheads="1"/>
          </p:cNvSpPr>
          <p:nvPr/>
        </p:nvSpPr>
        <p:spPr bwMode="auto">
          <a:xfrm>
            <a:off x="228600" y="3505200"/>
            <a:ext cx="2784418" cy="8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lnSpc>
                <a:spcPct val="91000"/>
              </a:lnSpc>
              <a:spcBef>
                <a:spcPct val="0"/>
              </a:spcBef>
              <a:spcAft>
                <a:spcPct val="0"/>
              </a:spcAft>
            </a:pPr>
            <a:r>
              <a:rPr lang="en-US" sz="2800" dirty="0" smtClean="0">
                <a:solidFill>
                  <a:srgbClr val="000000"/>
                </a:solidFill>
              </a:rPr>
              <a:t>Domestic Isolated</a:t>
            </a:r>
          </a:p>
          <a:p>
            <a:pPr algn="ctr" eaLnBrk="0" fontAlgn="base" hangingPunct="0">
              <a:lnSpc>
                <a:spcPct val="91000"/>
              </a:lnSpc>
              <a:spcBef>
                <a:spcPct val="0"/>
              </a:spcBef>
              <a:spcAft>
                <a:spcPct val="0"/>
              </a:spcAft>
            </a:pPr>
            <a:r>
              <a:rPr lang="en-US" sz="2800" dirty="0" smtClean="0">
                <a:solidFill>
                  <a:srgbClr val="000000"/>
                </a:solidFill>
              </a:rPr>
              <a:t>Economy</a:t>
            </a:r>
          </a:p>
        </p:txBody>
      </p:sp>
      <p:sp>
        <p:nvSpPr>
          <p:cNvPr id="20" name="Freeform 10"/>
          <p:cNvSpPr>
            <a:spLocks/>
          </p:cNvSpPr>
          <p:nvPr/>
        </p:nvSpPr>
        <p:spPr bwMode="auto">
          <a:xfrm>
            <a:off x="3330222" y="3165476"/>
            <a:ext cx="2246489" cy="1903413"/>
          </a:xfrm>
          <a:custGeom>
            <a:avLst/>
            <a:gdLst>
              <a:gd name="T0" fmla="*/ 1591 w 1592"/>
              <a:gd name="T1" fmla="*/ 0 h 1199"/>
              <a:gd name="T2" fmla="*/ 1330 w 1592"/>
              <a:gd name="T3" fmla="*/ 53 h 1199"/>
              <a:gd name="T4" fmla="*/ 1376 w 1592"/>
              <a:gd name="T5" fmla="*/ 89 h 1199"/>
              <a:gd name="T6" fmla="*/ 0 w 1592"/>
              <a:gd name="T7" fmla="*/ 1198 h 1199"/>
              <a:gd name="T8" fmla="*/ 1465 w 1592"/>
              <a:gd name="T9" fmla="*/ 159 h 1199"/>
              <a:gd name="T10" fmla="*/ 1516 w 1592"/>
              <a:gd name="T11" fmla="*/ 198 h 1199"/>
              <a:gd name="T12" fmla="*/ 1591 w 1592"/>
              <a:gd name="T13" fmla="*/ 0 h 1199"/>
              <a:gd name="T14" fmla="*/ 0 60000 65536"/>
              <a:gd name="T15" fmla="*/ 0 60000 65536"/>
              <a:gd name="T16" fmla="*/ 0 60000 65536"/>
              <a:gd name="T17" fmla="*/ 0 60000 65536"/>
              <a:gd name="T18" fmla="*/ 0 60000 65536"/>
              <a:gd name="T19" fmla="*/ 0 60000 65536"/>
              <a:gd name="T20" fmla="*/ 0 60000 65536"/>
              <a:gd name="T21" fmla="*/ 0 w 1592"/>
              <a:gd name="T22" fmla="*/ 0 h 1199"/>
              <a:gd name="T23" fmla="*/ 1592 w 1592"/>
              <a:gd name="T24" fmla="*/ 1199 h 1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2" h="1199">
                <a:moveTo>
                  <a:pt x="1591" y="0"/>
                </a:moveTo>
                <a:lnTo>
                  <a:pt x="1330" y="53"/>
                </a:lnTo>
                <a:lnTo>
                  <a:pt x="1376" y="89"/>
                </a:lnTo>
                <a:lnTo>
                  <a:pt x="0" y="1198"/>
                </a:lnTo>
                <a:lnTo>
                  <a:pt x="1465" y="159"/>
                </a:lnTo>
                <a:lnTo>
                  <a:pt x="1516" y="198"/>
                </a:lnTo>
                <a:lnTo>
                  <a:pt x="1591" y="0"/>
                </a:lnTo>
              </a:path>
            </a:pathLst>
          </a:custGeom>
          <a:solidFill>
            <a:schemeClr val="tx1"/>
          </a:solidFill>
          <a:ln w="12700" cap="rnd" cmpd="sng">
            <a:solidFill>
              <a:srgbClr val="000000"/>
            </a:solidFill>
            <a:prstDash val="solid"/>
            <a:round/>
            <a:headEnd type="none" w="med" len="med"/>
            <a:tailEnd type="none" w="med" len="med"/>
          </a:ln>
        </p:spPr>
        <p:txBody>
          <a:bodyPr/>
          <a:lstStyle/>
          <a:p>
            <a:pPr eaLnBrk="0" fontAlgn="base" hangingPunct="0">
              <a:spcBef>
                <a:spcPct val="0"/>
              </a:spcBef>
              <a:spcAft>
                <a:spcPct val="0"/>
              </a:spcAft>
            </a:pPr>
            <a:endParaRPr lang="en-US" sz="1600" smtClean="0">
              <a:solidFill>
                <a:srgbClr val="000000"/>
              </a:solidFill>
              <a:latin typeface="Arial Narrow" pitchFamily="34" charset="0"/>
            </a:endParaRPr>
          </a:p>
        </p:txBody>
      </p:sp>
      <p:sp>
        <p:nvSpPr>
          <p:cNvPr id="21" name="AutoShape 11"/>
          <p:cNvSpPr>
            <a:spLocks noChangeArrowheads="1"/>
          </p:cNvSpPr>
          <p:nvPr/>
        </p:nvSpPr>
        <p:spPr bwMode="auto">
          <a:xfrm>
            <a:off x="1185335" y="4565653"/>
            <a:ext cx="2307167" cy="860425"/>
          </a:xfrm>
          <a:prstGeom prst="roundRect">
            <a:avLst>
              <a:gd name="adj" fmla="val 12495"/>
            </a:avLst>
          </a:prstGeom>
          <a:solidFill>
            <a:schemeClr val="tx1"/>
          </a:solidFill>
          <a:ln w="76200">
            <a:solidFill>
              <a:schemeClr val="tx1"/>
            </a:solidFill>
            <a:round/>
            <a:headEnd/>
            <a:tailEnd/>
          </a:ln>
        </p:spPr>
        <p:txBody>
          <a:bodyPr lIns="46038" tIns="46038" rIns="46038" bIns="46038" anchor="ctr" anchorCtr="1"/>
          <a:lstStyle/>
          <a:p>
            <a:pPr algn="ctr" eaLnBrk="0" fontAlgn="base" hangingPunct="0">
              <a:lnSpc>
                <a:spcPct val="91000"/>
              </a:lnSpc>
              <a:spcBef>
                <a:spcPct val="0"/>
              </a:spcBef>
              <a:spcAft>
                <a:spcPct val="0"/>
              </a:spcAft>
            </a:pPr>
            <a:r>
              <a:rPr lang="en-US" sz="3200" i="1" dirty="0" smtClean="0">
                <a:solidFill>
                  <a:schemeClr val="bg1"/>
                </a:solidFill>
              </a:rPr>
              <a:t>Past Reality</a:t>
            </a:r>
          </a:p>
        </p:txBody>
      </p:sp>
    </p:spTree>
    <p:extLst>
      <p:ext uri="{BB962C8B-B14F-4D97-AF65-F5344CB8AC3E}">
        <p14:creationId xmlns:p14="http://schemas.microsoft.com/office/powerpoint/2010/main" val="26427697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normAutofit/>
          </a:bodyPr>
          <a:lstStyle/>
          <a:p>
            <a:r>
              <a:rPr lang="en-US" dirty="0" smtClean="0"/>
              <a:t>Globalizing Strategy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5410200" cy="527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314" y="2137"/>
            <a:ext cx="2256686" cy="685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67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Basics</a:t>
            </a:r>
            <a:endParaRPr lang="en-US" sz="4000" dirty="0"/>
          </a:p>
        </p:txBody>
      </p:sp>
      <p:sp>
        <p:nvSpPr>
          <p:cNvPr id="3" name="Content Placeholder 2"/>
          <p:cNvSpPr>
            <a:spLocks noGrp="1"/>
          </p:cNvSpPr>
          <p:nvPr>
            <p:ph idx="1"/>
          </p:nvPr>
        </p:nvSpPr>
        <p:spPr/>
        <p:txBody>
          <a:bodyPr/>
          <a:lstStyle/>
          <a:p>
            <a:r>
              <a:rPr lang="en-US" sz="2400" dirty="0" smtClean="0"/>
              <a:t>Today, many firms need to be more globally integrated, use globally coherent strategies, operating within global networks, and maximizing profits on a global basis</a:t>
            </a:r>
          </a:p>
          <a:p>
            <a:endParaRPr lang="en-US" sz="2000" dirty="0"/>
          </a:p>
          <a:p>
            <a:pPr lvl="1"/>
            <a:r>
              <a:rPr lang="en-US" sz="3200" dirty="0"/>
              <a:t>How global is </a:t>
            </a:r>
            <a:r>
              <a:rPr lang="en-US" sz="3200" dirty="0" smtClean="0"/>
              <a:t>your industry</a:t>
            </a:r>
            <a:r>
              <a:rPr lang="en-US" sz="3200" dirty="0"/>
              <a:t>?</a:t>
            </a:r>
          </a:p>
          <a:p>
            <a:pPr lvl="1"/>
            <a:r>
              <a:rPr lang="en-US" sz="3200" dirty="0"/>
              <a:t>How global should </a:t>
            </a:r>
            <a:r>
              <a:rPr lang="en-US" sz="3200" dirty="0" smtClean="0"/>
              <a:t>your firm’s </a:t>
            </a:r>
            <a:r>
              <a:rPr lang="en-US" sz="3200" dirty="0"/>
              <a:t>strategy be?</a:t>
            </a:r>
          </a:p>
          <a:p>
            <a:pPr lvl="1"/>
            <a:r>
              <a:rPr lang="en-US" sz="3200" dirty="0"/>
              <a:t>How global should </a:t>
            </a:r>
            <a:r>
              <a:rPr lang="en-US" sz="3200" dirty="0" smtClean="0"/>
              <a:t>your supply </a:t>
            </a:r>
            <a:r>
              <a:rPr lang="en-US" sz="3200" dirty="0"/>
              <a:t>chains be?</a:t>
            </a:r>
          </a:p>
        </p:txBody>
      </p:sp>
    </p:spTree>
    <p:extLst>
      <p:ext uri="{BB962C8B-B14F-4D97-AF65-F5344CB8AC3E}">
        <p14:creationId xmlns:p14="http://schemas.microsoft.com/office/powerpoint/2010/main" val="180981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17" y="254093"/>
            <a:ext cx="4741329" cy="152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4023" y="2311493"/>
            <a:ext cx="2605577" cy="39083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029" y="1778093"/>
            <a:ext cx="4038600" cy="48513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374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a:off x="7543800" y="1371599"/>
            <a:ext cx="0" cy="502920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52477" y="3047999"/>
            <a:ext cx="5816606" cy="167639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371600" y="3904566"/>
            <a:ext cx="675566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52477" y="2209798"/>
            <a:ext cx="5816606" cy="8382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Need to educate the global marketplace</a:t>
            </a:r>
            <a:endParaRPr lang="en-US" sz="2400" dirty="0">
              <a:solidFill>
                <a:schemeClr val="tx1"/>
              </a:solidFill>
            </a:endParaRPr>
          </a:p>
        </p:txBody>
      </p:sp>
      <p:sp>
        <p:nvSpPr>
          <p:cNvPr id="15" name="Rectangle 14"/>
          <p:cNvSpPr/>
          <p:nvPr/>
        </p:nvSpPr>
        <p:spPr>
          <a:xfrm>
            <a:off x="1652477" y="1371600"/>
            <a:ext cx="5816606" cy="838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52477" y="4724399"/>
            <a:ext cx="5816606" cy="8382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Not leveraging the global marketplace</a:t>
            </a:r>
            <a:endParaRPr lang="en-US" sz="2400" dirty="0">
              <a:solidFill>
                <a:schemeClr val="tx1"/>
              </a:solidFill>
            </a:endParaRPr>
          </a:p>
        </p:txBody>
      </p:sp>
      <p:sp>
        <p:nvSpPr>
          <p:cNvPr id="17" name="Rectangle 16"/>
          <p:cNvSpPr/>
          <p:nvPr/>
        </p:nvSpPr>
        <p:spPr>
          <a:xfrm>
            <a:off x="1652477" y="5562600"/>
            <a:ext cx="5816606" cy="838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nvPr>
        </p:nvSpPr>
        <p:spPr/>
        <p:txBody>
          <a:bodyPr/>
          <a:lstStyle/>
          <a:p>
            <a:r>
              <a:rPr lang="en-US" dirty="0" smtClean="0"/>
              <a:t>Global Alignment</a:t>
            </a:r>
            <a:endParaRPr lang="en-US" dirty="0"/>
          </a:p>
        </p:txBody>
      </p:sp>
      <p:sp>
        <p:nvSpPr>
          <p:cNvPr id="21" name="TextBox 20"/>
          <p:cNvSpPr txBox="1"/>
          <p:nvPr/>
        </p:nvSpPr>
        <p:spPr>
          <a:xfrm>
            <a:off x="7543800" y="1295400"/>
            <a:ext cx="1166923" cy="646331"/>
          </a:xfrm>
          <a:prstGeom prst="rect">
            <a:avLst/>
          </a:prstGeom>
          <a:noFill/>
        </p:spPr>
        <p:txBody>
          <a:bodyPr wrap="none" rtlCol="0">
            <a:spAutoFit/>
          </a:bodyPr>
          <a:lstStyle/>
          <a:p>
            <a:r>
              <a:rPr lang="en-US" dirty="0" smtClean="0"/>
              <a:t>100%</a:t>
            </a:r>
          </a:p>
          <a:p>
            <a:r>
              <a:rPr lang="en-US" dirty="0" smtClean="0"/>
              <a:t>Globalized</a:t>
            </a:r>
            <a:endParaRPr lang="en-US" dirty="0"/>
          </a:p>
        </p:txBody>
      </p:sp>
      <p:sp>
        <p:nvSpPr>
          <p:cNvPr id="22" name="TextBox 21"/>
          <p:cNvSpPr txBox="1"/>
          <p:nvPr/>
        </p:nvSpPr>
        <p:spPr>
          <a:xfrm>
            <a:off x="7543800" y="5830669"/>
            <a:ext cx="1063753" cy="646331"/>
          </a:xfrm>
          <a:prstGeom prst="rect">
            <a:avLst/>
          </a:prstGeom>
          <a:noFill/>
        </p:spPr>
        <p:txBody>
          <a:bodyPr wrap="none" rtlCol="0">
            <a:spAutoFit/>
          </a:bodyPr>
          <a:lstStyle/>
          <a:p>
            <a:r>
              <a:rPr lang="en-US" dirty="0" smtClean="0"/>
              <a:t>100%</a:t>
            </a:r>
          </a:p>
          <a:p>
            <a:r>
              <a:rPr lang="en-US" dirty="0" smtClean="0"/>
              <a:t>Domestic</a:t>
            </a:r>
            <a:endParaRPr lang="en-US" dirty="0"/>
          </a:p>
        </p:txBody>
      </p:sp>
      <p:sp>
        <p:nvSpPr>
          <p:cNvPr id="23" name="TextBox 22"/>
          <p:cNvSpPr txBox="1"/>
          <p:nvPr/>
        </p:nvSpPr>
        <p:spPr>
          <a:xfrm>
            <a:off x="228600" y="3352800"/>
            <a:ext cx="1421351" cy="954107"/>
          </a:xfrm>
          <a:prstGeom prst="rect">
            <a:avLst/>
          </a:prstGeom>
          <a:noFill/>
        </p:spPr>
        <p:txBody>
          <a:bodyPr wrap="none" rtlCol="0">
            <a:spAutoFit/>
          </a:bodyPr>
          <a:lstStyle/>
          <a:p>
            <a:r>
              <a:rPr lang="en-US" sz="2800" b="1" dirty="0" smtClean="0">
                <a:solidFill>
                  <a:srgbClr val="FF0000"/>
                </a:solidFill>
              </a:rPr>
              <a:t>Industry</a:t>
            </a:r>
          </a:p>
          <a:p>
            <a:r>
              <a:rPr lang="en-US" sz="2800" b="1" dirty="0" smtClean="0">
                <a:solidFill>
                  <a:srgbClr val="FF0000"/>
                </a:solidFill>
              </a:rPr>
              <a:t>Average</a:t>
            </a:r>
            <a:endParaRPr lang="en-US" sz="2800" b="1" dirty="0">
              <a:solidFill>
                <a:srgbClr val="FF0000"/>
              </a:solidFill>
            </a:endParaRPr>
          </a:p>
        </p:txBody>
      </p:sp>
    </p:spTree>
    <p:extLst>
      <p:ext uri="{BB962C8B-B14F-4D97-AF65-F5344CB8AC3E}">
        <p14:creationId xmlns:p14="http://schemas.microsoft.com/office/powerpoint/2010/main" val="137572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6248400" cy="623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5110162" y="739775"/>
            <a:ext cx="2509838" cy="9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100013" indent="-100013">
              <a:buFontTx/>
              <a:buChar char="•"/>
            </a:pPr>
            <a:r>
              <a:rPr lang="en-GB" sz="1400" dirty="0">
                <a:solidFill>
                  <a:schemeClr val="bg1">
                    <a:lumMod val="50000"/>
                  </a:schemeClr>
                </a:solidFill>
              </a:rPr>
              <a:t>Common customer needs</a:t>
            </a:r>
          </a:p>
          <a:p>
            <a:pPr marL="100013" indent="-100013">
              <a:buFontTx/>
              <a:buChar char="•"/>
            </a:pPr>
            <a:r>
              <a:rPr lang="en-GB" sz="1400" dirty="0">
                <a:solidFill>
                  <a:schemeClr val="bg1">
                    <a:lumMod val="50000"/>
                  </a:schemeClr>
                </a:solidFill>
              </a:rPr>
              <a:t>Global customers</a:t>
            </a:r>
          </a:p>
          <a:p>
            <a:pPr marL="100013" indent="-100013">
              <a:buFontTx/>
              <a:buChar char="•"/>
            </a:pPr>
            <a:r>
              <a:rPr lang="en-GB" sz="1400" dirty="0">
                <a:solidFill>
                  <a:schemeClr val="bg1">
                    <a:lumMod val="50000"/>
                  </a:schemeClr>
                </a:solidFill>
              </a:rPr>
              <a:t>Global channels</a:t>
            </a:r>
          </a:p>
          <a:p>
            <a:pPr marL="100013" indent="-100013">
              <a:buFontTx/>
              <a:buChar char="•"/>
            </a:pPr>
            <a:r>
              <a:rPr lang="en-GB" sz="1400" dirty="0">
                <a:solidFill>
                  <a:schemeClr val="bg1">
                    <a:lumMod val="50000"/>
                  </a:schemeClr>
                </a:solidFill>
              </a:rPr>
              <a:t>Transferable marketing</a:t>
            </a:r>
          </a:p>
        </p:txBody>
      </p:sp>
      <p:sp>
        <p:nvSpPr>
          <p:cNvPr id="7" name="Rectangle 6"/>
          <p:cNvSpPr>
            <a:spLocks noChangeArrowheads="1"/>
          </p:cNvSpPr>
          <p:nvPr/>
        </p:nvSpPr>
        <p:spPr bwMode="auto">
          <a:xfrm>
            <a:off x="6401980" y="3756494"/>
            <a:ext cx="2589620" cy="73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marL="100013" indent="-100013">
              <a:buFontTx/>
              <a:buChar char="•"/>
            </a:pPr>
            <a:r>
              <a:rPr lang="en-GB" sz="1400" dirty="0" err="1">
                <a:solidFill>
                  <a:schemeClr val="bg1">
                    <a:lumMod val="50000"/>
                  </a:schemeClr>
                </a:solidFill>
              </a:rPr>
              <a:t>Favorable</a:t>
            </a:r>
            <a:r>
              <a:rPr lang="en-GB" sz="1400" dirty="0">
                <a:solidFill>
                  <a:schemeClr val="bg1">
                    <a:lumMod val="50000"/>
                  </a:schemeClr>
                </a:solidFill>
              </a:rPr>
              <a:t> trade policies</a:t>
            </a:r>
          </a:p>
          <a:p>
            <a:pPr marL="100013" indent="-100013">
              <a:buFontTx/>
              <a:buChar char="•"/>
            </a:pPr>
            <a:r>
              <a:rPr lang="en-GB" sz="1400" dirty="0">
                <a:solidFill>
                  <a:schemeClr val="bg1">
                    <a:lumMod val="50000"/>
                  </a:schemeClr>
                </a:solidFill>
              </a:rPr>
              <a:t>Compatible </a:t>
            </a:r>
            <a:r>
              <a:rPr lang="en-GB" sz="1400" dirty="0" smtClean="0">
                <a:solidFill>
                  <a:schemeClr val="bg1">
                    <a:lumMod val="50000"/>
                  </a:schemeClr>
                </a:solidFill>
              </a:rPr>
              <a:t>technical standards</a:t>
            </a:r>
            <a:endParaRPr lang="en-GB" sz="1400" dirty="0">
              <a:solidFill>
                <a:schemeClr val="bg1">
                  <a:lumMod val="50000"/>
                </a:schemeClr>
              </a:solidFill>
            </a:endParaRPr>
          </a:p>
          <a:p>
            <a:pPr marL="100013" indent="-100013">
              <a:buFontTx/>
              <a:buChar char="•"/>
            </a:pPr>
            <a:r>
              <a:rPr lang="en-GB" sz="1400" dirty="0">
                <a:solidFill>
                  <a:schemeClr val="bg1">
                    <a:lumMod val="50000"/>
                  </a:schemeClr>
                </a:solidFill>
              </a:rPr>
              <a:t>Common marketing </a:t>
            </a:r>
            <a:r>
              <a:rPr lang="en-GB" sz="1400" dirty="0" smtClean="0">
                <a:solidFill>
                  <a:schemeClr val="bg1">
                    <a:lumMod val="50000"/>
                  </a:schemeClr>
                </a:solidFill>
              </a:rPr>
              <a:t>regulations</a:t>
            </a:r>
            <a:endParaRPr lang="en-GB" sz="1400" dirty="0">
              <a:solidFill>
                <a:schemeClr val="bg1">
                  <a:lumMod val="50000"/>
                </a:schemeClr>
              </a:solidFill>
            </a:endParaRPr>
          </a:p>
        </p:txBody>
      </p:sp>
      <p:sp>
        <p:nvSpPr>
          <p:cNvPr id="8" name="Rectangle 8"/>
          <p:cNvSpPr>
            <a:spLocks noChangeArrowheads="1"/>
          </p:cNvSpPr>
          <p:nvPr/>
        </p:nvSpPr>
        <p:spPr bwMode="auto">
          <a:xfrm>
            <a:off x="381000" y="1509963"/>
            <a:ext cx="274320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100013" indent="-100013">
              <a:buFontTx/>
              <a:buChar char="•"/>
            </a:pPr>
            <a:r>
              <a:rPr lang="en-GB" sz="1400" dirty="0">
                <a:solidFill>
                  <a:schemeClr val="bg1">
                    <a:lumMod val="50000"/>
                  </a:schemeClr>
                </a:solidFill>
              </a:rPr>
              <a:t>Global scale </a:t>
            </a:r>
            <a:r>
              <a:rPr lang="en-GB" sz="1400" dirty="0" smtClean="0">
                <a:solidFill>
                  <a:schemeClr val="bg1">
                    <a:lumMod val="50000"/>
                  </a:schemeClr>
                </a:solidFill>
              </a:rPr>
              <a:t>economies</a:t>
            </a:r>
            <a:endParaRPr lang="en-GB" sz="1400" dirty="0">
              <a:solidFill>
                <a:schemeClr val="bg1">
                  <a:lumMod val="50000"/>
                </a:schemeClr>
              </a:solidFill>
            </a:endParaRPr>
          </a:p>
          <a:p>
            <a:pPr marL="100013" indent="-100013">
              <a:buFontTx/>
              <a:buChar char="•"/>
            </a:pPr>
            <a:r>
              <a:rPr lang="en-GB" sz="1400" dirty="0">
                <a:solidFill>
                  <a:schemeClr val="bg1">
                    <a:lumMod val="50000"/>
                  </a:schemeClr>
                </a:solidFill>
              </a:rPr>
              <a:t>Steep experience curve</a:t>
            </a:r>
          </a:p>
          <a:p>
            <a:pPr marL="100013" indent="-100013">
              <a:buFontTx/>
              <a:buChar char="•"/>
            </a:pPr>
            <a:r>
              <a:rPr lang="en-GB" sz="1400" dirty="0">
                <a:solidFill>
                  <a:schemeClr val="bg1">
                    <a:lumMod val="50000"/>
                  </a:schemeClr>
                </a:solidFill>
              </a:rPr>
              <a:t>Low transportation costs</a:t>
            </a:r>
          </a:p>
          <a:p>
            <a:pPr marL="100013" indent="-100013">
              <a:buFontTx/>
              <a:buChar char="•"/>
            </a:pPr>
            <a:r>
              <a:rPr lang="en-GB" sz="1400" dirty="0">
                <a:solidFill>
                  <a:schemeClr val="bg1">
                    <a:lumMod val="50000"/>
                  </a:schemeClr>
                </a:solidFill>
              </a:rPr>
              <a:t>Differences in country </a:t>
            </a:r>
            <a:r>
              <a:rPr lang="en-GB" sz="1400" dirty="0" smtClean="0">
                <a:solidFill>
                  <a:schemeClr val="bg1">
                    <a:lumMod val="50000"/>
                  </a:schemeClr>
                </a:solidFill>
              </a:rPr>
              <a:t>costs</a:t>
            </a:r>
            <a:endParaRPr lang="en-GB" sz="1400" dirty="0">
              <a:solidFill>
                <a:schemeClr val="bg1">
                  <a:lumMod val="50000"/>
                </a:schemeClr>
              </a:solidFill>
            </a:endParaRPr>
          </a:p>
          <a:p>
            <a:pPr marL="100013" indent="-100013">
              <a:buFontTx/>
              <a:buChar char="•"/>
            </a:pPr>
            <a:r>
              <a:rPr lang="en-GB" sz="1400" dirty="0">
                <a:solidFill>
                  <a:schemeClr val="bg1">
                    <a:lumMod val="50000"/>
                  </a:schemeClr>
                </a:solidFill>
              </a:rPr>
              <a:t>High product development costs</a:t>
            </a:r>
          </a:p>
          <a:p>
            <a:pPr marL="100013" indent="-100013">
              <a:buFontTx/>
              <a:buChar char="•"/>
            </a:pPr>
            <a:r>
              <a:rPr lang="en-GB" sz="1400" dirty="0">
                <a:solidFill>
                  <a:schemeClr val="bg1">
                    <a:lumMod val="50000"/>
                  </a:schemeClr>
                </a:solidFill>
              </a:rPr>
              <a:t>Need for technology transfer</a:t>
            </a:r>
          </a:p>
        </p:txBody>
      </p:sp>
      <p:sp>
        <p:nvSpPr>
          <p:cNvPr id="9" name="Rectangle 63"/>
          <p:cNvSpPr>
            <a:spLocks noChangeArrowheads="1"/>
          </p:cNvSpPr>
          <p:nvPr/>
        </p:nvSpPr>
        <p:spPr bwMode="auto">
          <a:xfrm>
            <a:off x="1219200" y="5002007"/>
            <a:ext cx="2971800" cy="117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100013" indent="-100013">
              <a:buFontTx/>
              <a:buChar char="•"/>
            </a:pPr>
            <a:r>
              <a:rPr lang="en-GB" sz="1400" dirty="0">
                <a:solidFill>
                  <a:schemeClr val="bg1">
                    <a:lumMod val="50000"/>
                  </a:schemeClr>
                </a:solidFill>
              </a:rPr>
              <a:t>High exports and imports</a:t>
            </a:r>
          </a:p>
          <a:p>
            <a:pPr marL="100013" indent="-100013">
              <a:buFontTx/>
              <a:buChar char="•"/>
            </a:pPr>
            <a:r>
              <a:rPr lang="en-GB" sz="1400" dirty="0">
                <a:solidFill>
                  <a:schemeClr val="bg1">
                    <a:lumMod val="50000"/>
                  </a:schemeClr>
                </a:solidFill>
              </a:rPr>
              <a:t>Interdependence of countries</a:t>
            </a:r>
          </a:p>
          <a:p>
            <a:pPr marL="100013" indent="-100013">
              <a:buFontTx/>
              <a:buChar char="•"/>
            </a:pPr>
            <a:r>
              <a:rPr lang="en-GB" sz="1400" dirty="0">
                <a:solidFill>
                  <a:schemeClr val="bg1">
                    <a:lumMod val="50000"/>
                  </a:schemeClr>
                </a:solidFill>
              </a:rPr>
              <a:t>Competitors from different countries</a:t>
            </a:r>
          </a:p>
          <a:p>
            <a:pPr marL="100013" indent="-100013">
              <a:buFontTx/>
              <a:buChar char="•"/>
            </a:pPr>
            <a:r>
              <a:rPr lang="en-GB" sz="1400" dirty="0">
                <a:solidFill>
                  <a:schemeClr val="bg1">
                    <a:lumMod val="50000"/>
                  </a:schemeClr>
                </a:solidFill>
              </a:rPr>
              <a:t>Globalized competitors</a:t>
            </a:r>
          </a:p>
          <a:p>
            <a:pPr marL="100013" indent="-100013">
              <a:buFontTx/>
              <a:buChar char="•"/>
            </a:pPr>
            <a:r>
              <a:rPr lang="en-GB" sz="1400" dirty="0">
                <a:solidFill>
                  <a:schemeClr val="bg1">
                    <a:lumMod val="50000"/>
                  </a:schemeClr>
                </a:solidFill>
              </a:rPr>
              <a:t>Transferable Competitive Advantage</a:t>
            </a:r>
          </a:p>
        </p:txBody>
      </p:sp>
    </p:spTree>
    <p:extLst>
      <p:ext uri="{BB962C8B-B14F-4D97-AF65-F5344CB8AC3E}">
        <p14:creationId xmlns:p14="http://schemas.microsoft.com/office/powerpoint/2010/main" val="1544112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Globalization Efforts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276098"/>
              </p:ext>
            </p:extLst>
          </p:nvPr>
        </p:nvGraphicFramePr>
        <p:xfrm>
          <a:off x="1524000" y="1600200"/>
          <a:ext cx="6096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657600" y="2686050"/>
            <a:ext cx="1929182" cy="646331"/>
          </a:xfrm>
          <a:prstGeom prst="rect">
            <a:avLst/>
          </a:prstGeom>
          <a:noFill/>
        </p:spPr>
        <p:txBody>
          <a:bodyPr wrap="none" rtlCol="0">
            <a:spAutoFit/>
          </a:bodyPr>
          <a:lstStyle/>
          <a:p>
            <a:pPr algn="ctr"/>
            <a:r>
              <a:rPr lang="en-US" b="1" dirty="0" smtClean="0">
                <a:solidFill>
                  <a:srgbClr val="FF0000"/>
                </a:solidFill>
              </a:rPr>
              <a:t>20% Increase</a:t>
            </a:r>
          </a:p>
          <a:p>
            <a:pPr algn="ctr"/>
            <a:r>
              <a:rPr lang="en-US" b="1" dirty="0">
                <a:solidFill>
                  <a:srgbClr val="FF0000"/>
                </a:solidFill>
              </a:rPr>
              <a:t>f</a:t>
            </a:r>
            <a:r>
              <a:rPr lang="en-US" b="1" dirty="0" smtClean="0">
                <a:solidFill>
                  <a:srgbClr val="FF0000"/>
                </a:solidFill>
              </a:rPr>
              <a:t>rom 2013 to 2018</a:t>
            </a:r>
            <a:endParaRPr lang="en-US" b="1" dirty="0">
              <a:solidFill>
                <a:srgbClr val="FF0000"/>
              </a:solidFill>
            </a:endParaRPr>
          </a:p>
        </p:txBody>
      </p:sp>
      <p:sp>
        <p:nvSpPr>
          <p:cNvPr id="7" name="TextBox 6"/>
          <p:cNvSpPr txBox="1"/>
          <p:nvPr/>
        </p:nvSpPr>
        <p:spPr>
          <a:xfrm>
            <a:off x="5867400" y="3554194"/>
            <a:ext cx="1929182" cy="646331"/>
          </a:xfrm>
          <a:prstGeom prst="rect">
            <a:avLst/>
          </a:prstGeom>
          <a:noFill/>
        </p:spPr>
        <p:txBody>
          <a:bodyPr wrap="none" rtlCol="0">
            <a:spAutoFit/>
          </a:bodyPr>
          <a:lstStyle/>
          <a:p>
            <a:pPr algn="ctr"/>
            <a:r>
              <a:rPr lang="en-US" b="1" dirty="0" smtClean="0">
                <a:solidFill>
                  <a:srgbClr val="FF0000"/>
                </a:solidFill>
              </a:rPr>
              <a:t>38% Increase</a:t>
            </a:r>
          </a:p>
          <a:p>
            <a:pPr algn="ctr"/>
            <a:r>
              <a:rPr lang="en-US" b="1" dirty="0">
                <a:solidFill>
                  <a:srgbClr val="FF0000"/>
                </a:solidFill>
              </a:rPr>
              <a:t>f</a:t>
            </a:r>
            <a:r>
              <a:rPr lang="en-US" b="1" dirty="0" smtClean="0">
                <a:solidFill>
                  <a:srgbClr val="FF0000"/>
                </a:solidFill>
              </a:rPr>
              <a:t>rom 2013 to 2023</a:t>
            </a:r>
            <a:endParaRPr lang="en-US" b="1" dirty="0">
              <a:solidFill>
                <a:srgbClr val="FF0000"/>
              </a:solidFill>
            </a:endParaRPr>
          </a:p>
        </p:txBody>
      </p:sp>
    </p:spTree>
    <p:extLst>
      <p:ext uri="{BB962C8B-B14F-4D97-AF65-F5344CB8AC3E}">
        <p14:creationId xmlns:p14="http://schemas.microsoft.com/office/powerpoint/2010/main" val="401492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Potential to Globalize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6713040"/>
              </p:ext>
            </p:extLst>
          </p:nvPr>
        </p:nvGraphicFramePr>
        <p:xfrm>
          <a:off x="1558784" y="1828800"/>
          <a:ext cx="6096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359384" y="2667000"/>
            <a:ext cx="1160767" cy="369332"/>
          </a:xfrm>
          <a:prstGeom prst="rect">
            <a:avLst/>
          </a:prstGeom>
          <a:noFill/>
        </p:spPr>
        <p:txBody>
          <a:bodyPr wrap="none" rtlCol="0">
            <a:spAutoFit/>
          </a:bodyPr>
          <a:lstStyle/>
          <a:p>
            <a:r>
              <a:rPr lang="en-US" b="1" dirty="0" smtClean="0">
                <a:solidFill>
                  <a:srgbClr val="FF0000"/>
                </a:solidFill>
              </a:rPr>
              <a:t>INDUSTRY</a:t>
            </a:r>
            <a:endParaRPr lang="en-US" b="1" dirty="0">
              <a:solidFill>
                <a:srgbClr val="FF0000"/>
              </a:solidFill>
            </a:endParaRPr>
          </a:p>
        </p:txBody>
      </p:sp>
      <p:sp>
        <p:nvSpPr>
          <p:cNvPr id="6" name="TextBox 5"/>
          <p:cNvSpPr txBox="1"/>
          <p:nvPr/>
        </p:nvSpPr>
        <p:spPr>
          <a:xfrm>
            <a:off x="6359384" y="3352800"/>
            <a:ext cx="1413016" cy="369332"/>
          </a:xfrm>
          <a:prstGeom prst="rect">
            <a:avLst/>
          </a:prstGeom>
          <a:noFill/>
        </p:spPr>
        <p:txBody>
          <a:bodyPr wrap="none" rtlCol="0">
            <a:spAutoFit/>
          </a:bodyPr>
          <a:lstStyle/>
          <a:p>
            <a:r>
              <a:rPr lang="en-US" dirty="0" smtClean="0"/>
              <a:t>Globalization</a:t>
            </a:r>
            <a:endParaRPr lang="en-US" dirty="0"/>
          </a:p>
        </p:txBody>
      </p:sp>
    </p:spTree>
    <p:extLst>
      <p:ext uri="{BB962C8B-B14F-4D97-AF65-F5344CB8AC3E}">
        <p14:creationId xmlns:p14="http://schemas.microsoft.com/office/powerpoint/2010/main" val="1074289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Potential to Globalize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3395939"/>
              </p:ext>
            </p:extLst>
          </p:nvPr>
        </p:nvGraphicFramePr>
        <p:xfrm>
          <a:off x="1558784" y="1828800"/>
          <a:ext cx="6096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359384" y="2667000"/>
            <a:ext cx="1160767" cy="369332"/>
          </a:xfrm>
          <a:prstGeom prst="rect">
            <a:avLst/>
          </a:prstGeom>
          <a:noFill/>
        </p:spPr>
        <p:txBody>
          <a:bodyPr wrap="none" rtlCol="0">
            <a:spAutoFit/>
          </a:bodyPr>
          <a:lstStyle/>
          <a:p>
            <a:r>
              <a:rPr lang="en-US" b="1" dirty="0" smtClean="0">
                <a:solidFill>
                  <a:srgbClr val="FF0000"/>
                </a:solidFill>
              </a:rPr>
              <a:t>INDUSTRY</a:t>
            </a:r>
            <a:endParaRPr lang="en-US" b="1" dirty="0">
              <a:solidFill>
                <a:srgbClr val="FF0000"/>
              </a:solidFill>
            </a:endParaRPr>
          </a:p>
        </p:txBody>
      </p:sp>
      <p:sp>
        <p:nvSpPr>
          <p:cNvPr id="6" name="TextBox 5"/>
          <p:cNvSpPr txBox="1"/>
          <p:nvPr/>
        </p:nvSpPr>
        <p:spPr>
          <a:xfrm>
            <a:off x="6359384" y="3352800"/>
            <a:ext cx="1413016" cy="369332"/>
          </a:xfrm>
          <a:prstGeom prst="rect">
            <a:avLst/>
          </a:prstGeom>
          <a:noFill/>
        </p:spPr>
        <p:txBody>
          <a:bodyPr wrap="none" rtlCol="0">
            <a:spAutoFit/>
          </a:bodyPr>
          <a:lstStyle/>
          <a:p>
            <a:r>
              <a:rPr lang="en-US" dirty="0" smtClean="0"/>
              <a:t>Globalization</a:t>
            </a:r>
            <a:endParaRPr lang="en-US" dirty="0"/>
          </a:p>
        </p:txBody>
      </p:sp>
      <p:cxnSp>
        <p:nvCxnSpPr>
          <p:cNvPr id="7" name="Straight Arrow Connector 6"/>
          <p:cNvCxnSpPr/>
          <p:nvPr/>
        </p:nvCxnSpPr>
        <p:spPr>
          <a:xfrm>
            <a:off x="3768584" y="3299936"/>
            <a:ext cx="0" cy="814864"/>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20984" y="3276600"/>
            <a:ext cx="1166923" cy="646331"/>
          </a:xfrm>
          <a:prstGeom prst="rect">
            <a:avLst/>
          </a:prstGeom>
          <a:noFill/>
        </p:spPr>
        <p:txBody>
          <a:bodyPr wrap="none" rtlCol="0">
            <a:spAutoFit/>
          </a:bodyPr>
          <a:lstStyle/>
          <a:p>
            <a:r>
              <a:rPr lang="en-US" dirty="0" smtClean="0"/>
              <a:t>Under-</a:t>
            </a:r>
          </a:p>
          <a:p>
            <a:r>
              <a:rPr lang="en-US" dirty="0" smtClean="0"/>
              <a:t>Globalized</a:t>
            </a:r>
            <a:endParaRPr lang="en-US" dirty="0"/>
          </a:p>
        </p:txBody>
      </p:sp>
      <p:cxnSp>
        <p:nvCxnSpPr>
          <p:cNvPr id="9" name="Straight Arrow Connector 8"/>
          <p:cNvCxnSpPr/>
          <p:nvPr/>
        </p:nvCxnSpPr>
        <p:spPr>
          <a:xfrm>
            <a:off x="3158984" y="3376136"/>
            <a:ext cx="0" cy="814864"/>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40184" y="3124200"/>
            <a:ext cx="0" cy="762000"/>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283184" y="2918936"/>
            <a:ext cx="0" cy="680829"/>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49784" y="3021568"/>
            <a:ext cx="0" cy="712232"/>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77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324" y="0"/>
            <a:ext cx="8229600" cy="1143000"/>
          </a:xfrm>
        </p:spPr>
        <p:txBody>
          <a:bodyPr>
            <a:normAutofit fontScale="90000"/>
          </a:bodyPr>
          <a:lstStyle/>
          <a:p>
            <a:r>
              <a:rPr lang="en-US" dirty="0" smtClean="0"/>
              <a:t>Are U.S. Firms Ready to Globalize More?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93520" cy="586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712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054"/>
            <a:ext cx="9137274" cy="664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398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29167"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914400"/>
            <a:ext cx="2362200" cy="152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76800" y="4495800"/>
            <a:ext cx="2362200" cy="152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878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799"/>
            <a:ext cx="7439309" cy="53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225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6967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Analyzing Industry Globalization</a:t>
            </a:r>
            <a:br>
              <a:rPr lang="en-US" dirty="0" smtClean="0"/>
            </a:br>
            <a:r>
              <a:rPr lang="en-US" sz="2200" u="sng" dirty="0" smtClean="0"/>
              <a:t>Market</a:t>
            </a:r>
            <a:r>
              <a:rPr lang="en-US" sz="2200" dirty="0" smtClean="0"/>
              <a:t>, Cost, Government, and Competitive Drivers</a:t>
            </a:r>
            <a:endParaRPr lang="en-US" sz="2200" dirty="0"/>
          </a:p>
        </p:txBody>
      </p:sp>
      <p:sp>
        <p:nvSpPr>
          <p:cNvPr id="3" name="TextBox 2"/>
          <p:cNvSpPr txBox="1"/>
          <p:nvPr/>
        </p:nvSpPr>
        <p:spPr>
          <a:xfrm>
            <a:off x="838200" y="1390116"/>
            <a:ext cx="269626" cy="1015663"/>
          </a:xfrm>
          <a:prstGeom prst="rect">
            <a:avLst/>
          </a:prstGeom>
          <a:noFill/>
        </p:spPr>
        <p:txBody>
          <a:bodyPr wrap="none" rtlCol="0">
            <a:spAutoFit/>
          </a:bodyPr>
          <a:lstStyle/>
          <a:p>
            <a:r>
              <a:rPr lang="en-US" sz="1000" dirty="0" smtClean="0"/>
              <a:t>G</a:t>
            </a:r>
          </a:p>
          <a:p>
            <a:r>
              <a:rPr lang="en-US" sz="1000" dirty="0" smtClean="0"/>
              <a:t>L</a:t>
            </a:r>
          </a:p>
          <a:p>
            <a:r>
              <a:rPr lang="en-US" sz="1000" dirty="0" smtClean="0"/>
              <a:t>O</a:t>
            </a:r>
          </a:p>
          <a:p>
            <a:r>
              <a:rPr lang="en-US" sz="1000" dirty="0" smtClean="0"/>
              <a:t>B</a:t>
            </a:r>
          </a:p>
          <a:p>
            <a:r>
              <a:rPr lang="en-US" sz="1000" dirty="0" smtClean="0"/>
              <a:t>A</a:t>
            </a:r>
          </a:p>
          <a:p>
            <a:r>
              <a:rPr lang="en-US" sz="1000" dirty="0" smtClean="0"/>
              <a:t>L</a:t>
            </a:r>
            <a:endParaRPr lang="en-US" sz="1000" dirty="0"/>
          </a:p>
        </p:txBody>
      </p:sp>
    </p:spTree>
    <p:extLst>
      <p:ext uri="{BB962C8B-B14F-4D97-AF65-F5344CB8AC3E}">
        <p14:creationId xmlns:p14="http://schemas.microsoft.com/office/powerpoint/2010/main" val="2196077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6248400" cy="623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6950" y="122768"/>
            <a:ext cx="2752725" cy="16041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910435"/>
            <a:ext cx="2767046" cy="16041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1054" y="4110691"/>
            <a:ext cx="2753588" cy="1532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4876800"/>
            <a:ext cx="2752725" cy="16069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6867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6248400" cy="623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22417" y="457200"/>
            <a:ext cx="1325983" cy="1077218"/>
          </a:xfrm>
          <a:prstGeom prst="rect">
            <a:avLst/>
          </a:prstGeom>
          <a:noFill/>
        </p:spPr>
        <p:txBody>
          <a:bodyPr wrap="square" rtlCol="0">
            <a:spAutoFit/>
          </a:bodyPr>
          <a:lstStyle/>
          <a:p>
            <a:pPr algn="ctr"/>
            <a:r>
              <a:rPr lang="en-US" sz="3200" b="1" dirty="0" smtClean="0">
                <a:solidFill>
                  <a:srgbClr val="FF0000"/>
                </a:solidFill>
              </a:rPr>
              <a:t>4.4%</a:t>
            </a:r>
          </a:p>
          <a:p>
            <a:pPr algn="ctr"/>
            <a:r>
              <a:rPr lang="en-US" sz="3200" b="1" dirty="0" smtClean="0">
                <a:solidFill>
                  <a:srgbClr val="FF0000"/>
                </a:solidFill>
              </a:rPr>
              <a:t>19.1%</a:t>
            </a:r>
            <a:endParaRPr lang="en-US" sz="3200" b="1" dirty="0">
              <a:solidFill>
                <a:srgbClr val="FF0000"/>
              </a:solidFill>
            </a:endParaRPr>
          </a:p>
        </p:txBody>
      </p:sp>
      <p:sp>
        <p:nvSpPr>
          <p:cNvPr id="8" name="TextBox 7"/>
          <p:cNvSpPr txBox="1"/>
          <p:nvPr/>
        </p:nvSpPr>
        <p:spPr>
          <a:xfrm>
            <a:off x="1753197" y="3657600"/>
            <a:ext cx="1218603" cy="1077218"/>
          </a:xfrm>
          <a:prstGeom prst="rect">
            <a:avLst/>
          </a:prstGeom>
          <a:noFill/>
        </p:spPr>
        <p:txBody>
          <a:bodyPr wrap="none" rtlCol="0">
            <a:spAutoFit/>
          </a:bodyPr>
          <a:lstStyle/>
          <a:p>
            <a:pPr algn="ctr"/>
            <a:r>
              <a:rPr lang="en-US" sz="3200" b="1" dirty="0" smtClean="0">
                <a:solidFill>
                  <a:srgbClr val="FF0000"/>
                </a:solidFill>
              </a:rPr>
              <a:t>4.6%</a:t>
            </a:r>
          </a:p>
          <a:p>
            <a:pPr algn="ctr"/>
            <a:r>
              <a:rPr lang="en-US" sz="3200" b="1" dirty="0" smtClean="0">
                <a:solidFill>
                  <a:srgbClr val="FF0000"/>
                </a:solidFill>
              </a:rPr>
              <a:t>19.6%</a:t>
            </a:r>
          </a:p>
        </p:txBody>
      </p:sp>
      <p:sp>
        <p:nvSpPr>
          <p:cNvPr id="9" name="TextBox 8"/>
          <p:cNvSpPr txBox="1"/>
          <p:nvPr/>
        </p:nvSpPr>
        <p:spPr>
          <a:xfrm>
            <a:off x="6401397" y="3647182"/>
            <a:ext cx="1218603" cy="1077218"/>
          </a:xfrm>
          <a:prstGeom prst="rect">
            <a:avLst/>
          </a:prstGeom>
          <a:noFill/>
        </p:spPr>
        <p:txBody>
          <a:bodyPr wrap="none" rtlCol="0">
            <a:spAutoFit/>
          </a:bodyPr>
          <a:lstStyle/>
          <a:p>
            <a:pPr algn="ctr"/>
            <a:r>
              <a:rPr lang="en-US" sz="3200" b="1" dirty="0" smtClean="0">
                <a:solidFill>
                  <a:srgbClr val="FF0000"/>
                </a:solidFill>
              </a:rPr>
              <a:t>8.2%</a:t>
            </a:r>
          </a:p>
          <a:p>
            <a:pPr algn="ctr"/>
            <a:r>
              <a:rPr lang="en-US" sz="3200" b="1" dirty="0" smtClean="0">
                <a:solidFill>
                  <a:srgbClr val="FF0000"/>
                </a:solidFill>
              </a:rPr>
              <a:t>23.0%</a:t>
            </a:r>
            <a:endParaRPr lang="en-US" sz="3200" b="1" dirty="0">
              <a:solidFill>
                <a:srgbClr val="FF0000"/>
              </a:solidFill>
            </a:endParaRPr>
          </a:p>
        </p:txBody>
      </p:sp>
      <p:sp>
        <p:nvSpPr>
          <p:cNvPr id="11" name="TextBox 10"/>
          <p:cNvSpPr txBox="1"/>
          <p:nvPr/>
        </p:nvSpPr>
        <p:spPr>
          <a:xfrm>
            <a:off x="4953598" y="5105400"/>
            <a:ext cx="1218602" cy="1077218"/>
          </a:xfrm>
          <a:prstGeom prst="rect">
            <a:avLst/>
          </a:prstGeom>
          <a:noFill/>
        </p:spPr>
        <p:txBody>
          <a:bodyPr wrap="none" rtlCol="0">
            <a:spAutoFit/>
          </a:bodyPr>
          <a:lstStyle/>
          <a:p>
            <a:pPr algn="ctr"/>
            <a:r>
              <a:rPr lang="en-US" sz="3200" b="1" dirty="0" smtClean="0">
                <a:solidFill>
                  <a:srgbClr val="FF0000"/>
                </a:solidFill>
              </a:rPr>
              <a:t>6.0%</a:t>
            </a:r>
          </a:p>
          <a:p>
            <a:pPr algn="ctr"/>
            <a:r>
              <a:rPr lang="en-US" sz="3200" b="1" dirty="0">
                <a:solidFill>
                  <a:srgbClr val="FF0000"/>
                </a:solidFill>
              </a:rPr>
              <a:t>20.9</a:t>
            </a:r>
            <a:r>
              <a:rPr lang="en-US" sz="3200" b="1" dirty="0" smtClean="0">
                <a:solidFill>
                  <a:srgbClr val="FF0000"/>
                </a:solidFill>
              </a:rPr>
              <a:t>%</a:t>
            </a:r>
            <a:endParaRPr lang="en-US" sz="3200" b="1" dirty="0">
              <a:solidFill>
                <a:srgbClr val="FF0000"/>
              </a:solidFill>
            </a:endParaRPr>
          </a:p>
        </p:txBody>
      </p:sp>
      <p:sp>
        <p:nvSpPr>
          <p:cNvPr id="3" name="TextBox 2"/>
          <p:cNvSpPr txBox="1"/>
          <p:nvPr/>
        </p:nvSpPr>
        <p:spPr>
          <a:xfrm>
            <a:off x="368825" y="568623"/>
            <a:ext cx="2952475" cy="1384995"/>
          </a:xfrm>
          <a:prstGeom prst="rect">
            <a:avLst/>
          </a:prstGeom>
          <a:noFill/>
        </p:spPr>
        <p:txBody>
          <a:bodyPr wrap="none" rtlCol="0">
            <a:spAutoFit/>
          </a:bodyPr>
          <a:lstStyle/>
          <a:p>
            <a:r>
              <a:rPr lang="en-US" sz="2800" dirty="0" smtClean="0"/>
              <a:t>Expected increases</a:t>
            </a:r>
          </a:p>
          <a:p>
            <a:r>
              <a:rPr lang="en-US" sz="2800" dirty="0" smtClean="0"/>
              <a:t>from 2013 to 2018</a:t>
            </a:r>
          </a:p>
          <a:p>
            <a:r>
              <a:rPr lang="en-US" sz="2800" dirty="0"/>
              <a:t>a</a:t>
            </a:r>
            <a:r>
              <a:rPr lang="en-US" sz="2800" dirty="0" smtClean="0"/>
              <a:t>nd 2018 to 2023</a:t>
            </a:r>
            <a:endParaRPr lang="en-US" sz="2800" dirty="0"/>
          </a:p>
        </p:txBody>
      </p:sp>
    </p:spTree>
    <p:extLst>
      <p:ext uri="{BB962C8B-B14F-4D97-AF65-F5344CB8AC3E}">
        <p14:creationId xmlns:p14="http://schemas.microsoft.com/office/powerpoint/2010/main" val="705074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0068084"/>
              </p:ext>
            </p:extLst>
          </p:nvPr>
        </p:nvGraphicFramePr>
        <p:xfrm>
          <a:off x="0" y="19228"/>
          <a:ext cx="9144000" cy="6838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962400" y="1076980"/>
            <a:ext cx="1371600" cy="523220"/>
          </a:xfrm>
          <a:prstGeom prst="rect">
            <a:avLst/>
          </a:prstGeom>
          <a:noFill/>
        </p:spPr>
        <p:txBody>
          <a:bodyPr wrap="square" rtlCol="0">
            <a:spAutoFit/>
          </a:bodyPr>
          <a:lstStyle/>
          <a:p>
            <a:pPr algn="ctr"/>
            <a:r>
              <a:rPr lang="en-US" sz="2800" b="1" dirty="0" smtClean="0">
                <a:solidFill>
                  <a:srgbClr val="FF0000"/>
                </a:solidFill>
              </a:rPr>
              <a:t>11.3%</a:t>
            </a:r>
            <a:endParaRPr lang="en-US" sz="2800" b="1" dirty="0">
              <a:solidFill>
                <a:srgbClr val="FF0000"/>
              </a:solidFill>
            </a:endParaRPr>
          </a:p>
        </p:txBody>
      </p:sp>
      <p:sp>
        <p:nvSpPr>
          <p:cNvPr id="9" name="TextBox 8"/>
          <p:cNvSpPr txBox="1"/>
          <p:nvPr/>
        </p:nvSpPr>
        <p:spPr>
          <a:xfrm>
            <a:off x="6781800" y="2971800"/>
            <a:ext cx="1066800" cy="523220"/>
          </a:xfrm>
          <a:prstGeom prst="rect">
            <a:avLst/>
          </a:prstGeom>
          <a:noFill/>
        </p:spPr>
        <p:txBody>
          <a:bodyPr wrap="square" rtlCol="0">
            <a:spAutoFit/>
          </a:bodyPr>
          <a:lstStyle/>
          <a:p>
            <a:pPr algn="ctr"/>
            <a:r>
              <a:rPr lang="en-US" sz="2800" b="1" dirty="0" smtClean="0">
                <a:solidFill>
                  <a:srgbClr val="FF0000"/>
                </a:solidFill>
              </a:rPr>
              <a:t>6.0%</a:t>
            </a:r>
            <a:endParaRPr lang="en-US" sz="2800" b="1" dirty="0">
              <a:solidFill>
                <a:srgbClr val="FF0000"/>
              </a:solidFill>
            </a:endParaRPr>
          </a:p>
        </p:txBody>
      </p:sp>
      <p:sp>
        <p:nvSpPr>
          <p:cNvPr id="10" name="TextBox 9"/>
          <p:cNvSpPr txBox="1"/>
          <p:nvPr/>
        </p:nvSpPr>
        <p:spPr>
          <a:xfrm>
            <a:off x="5562600" y="6096000"/>
            <a:ext cx="1371600" cy="523220"/>
          </a:xfrm>
          <a:prstGeom prst="rect">
            <a:avLst/>
          </a:prstGeom>
          <a:noFill/>
        </p:spPr>
        <p:txBody>
          <a:bodyPr wrap="square" rtlCol="0">
            <a:spAutoFit/>
          </a:bodyPr>
          <a:lstStyle/>
          <a:p>
            <a:pPr algn="ctr"/>
            <a:r>
              <a:rPr lang="en-US" sz="2800" b="1" dirty="0" smtClean="0">
                <a:solidFill>
                  <a:srgbClr val="FF0000"/>
                </a:solidFill>
              </a:rPr>
              <a:t>15.3%</a:t>
            </a:r>
            <a:endParaRPr lang="en-US" sz="2800" b="1" dirty="0">
              <a:solidFill>
                <a:srgbClr val="FF0000"/>
              </a:solidFill>
            </a:endParaRPr>
          </a:p>
        </p:txBody>
      </p:sp>
      <p:sp>
        <p:nvSpPr>
          <p:cNvPr id="11" name="TextBox 10"/>
          <p:cNvSpPr txBox="1"/>
          <p:nvPr/>
        </p:nvSpPr>
        <p:spPr>
          <a:xfrm>
            <a:off x="2362200" y="5943600"/>
            <a:ext cx="1371600" cy="523220"/>
          </a:xfrm>
          <a:prstGeom prst="rect">
            <a:avLst/>
          </a:prstGeom>
          <a:noFill/>
        </p:spPr>
        <p:txBody>
          <a:bodyPr wrap="square" rtlCol="0">
            <a:spAutoFit/>
          </a:bodyPr>
          <a:lstStyle/>
          <a:p>
            <a:pPr algn="ctr"/>
            <a:r>
              <a:rPr lang="en-US" sz="2800" b="1" dirty="0" smtClean="0">
                <a:solidFill>
                  <a:srgbClr val="FF0000"/>
                </a:solidFill>
              </a:rPr>
              <a:t>15.0%</a:t>
            </a:r>
            <a:endParaRPr lang="en-US" sz="2800" b="1" dirty="0">
              <a:solidFill>
                <a:srgbClr val="FF0000"/>
              </a:solidFill>
            </a:endParaRPr>
          </a:p>
        </p:txBody>
      </p:sp>
      <p:sp>
        <p:nvSpPr>
          <p:cNvPr id="12" name="TextBox 11"/>
          <p:cNvSpPr txBox="1"/>
          <p:nvPr/>
        </p:nvSpPr>
        <p:spPr>
          <a:xfrm>
            <a:off x="1371600" y="2971800"/>
            <a:ext cx="1371600" cy="523220"/>
          </a:xfrm>
          <a:prstGeom prst="rect">
            <a:avLst/>
          </a:prstGeom>
          <a:noFill/>
        </p:spPr>
        <p:txBody>
          <a:bodyPr wrap="square" rtlCol="0">
            <a:spAutoFit/>
          </a:bodyPr>
          <a:lstStyle/>
          <a:p>
            <a:pPr algn="ctr"/>
            <a:r>
              <a:rPr lang="en-US" sz="2800" b="1" dirty="0" smtClean="0">
                <a:solidFill>
                  <a:srgbClr val="FF0000"/>
                </a:solidFill>
              </a:rPr>
              <a:t>13.1%</a:t>
            </a:r>
            <a:endParaRPr lang="en-US" sz="2800" b="1" dirty="0">
              <a:solidFill>
                <a:srgbClr val="FF0000"/>
              </a:solidFill>
            </a:endParaRPr>
          </a:p>
        </p:txBody>
      </p:sp>
      <p:sp>
        <p:nvSpPr>
          <p:cNvPr id="19" name="Rectangle 18"/>
          <p:cNvSpPr/>
          <p:nvPr/>
        </p:nvSpPr>
        <p:spPr>
          <a:xfrm>
            <a:off x="129652" y="215205"/>
            <a:ext cx="3375548" cy="1384995"/>
          </a:xfrm>
          <a:prstGeom prst="rect">
            <a:avLst/>
          </a:prstGeom>
        </p:spPr>
        <p:txBody>
          <a:bodyPr wrap="square">
            <a:spAutoFit/>
          </a:bodyPr>
          <a:lstStyle/>
          <a:p>
            <a:r>
              <a:rPr lang="en-US" sz="2800" dirty="0" smtClean="0"/>
              <a:t>Scores in 2013</a:t>
            </a:r>
          </a:p>
          <a:p>
            <a:r>
              <a:rPr lang="en-US" sz="2800" dirty="0" smtClean="0"/>
              <a:t>and expected increase by 2018</a:t>
            </a:r>
            <a:endParaRPr lang="en-US" sz="2800" dirty="0"/>
          </a:p>
        </p:txBody>
      </p:sp>
    </p:spTree>
    <p:extLst>
      <p:ext uri="{BB962C8B-B14F-4D97-AF65-F5344CB8AC3E}">
        <p14:creationId xmlns:p14="http://schemas.microsoft.com/office/powerpoint/2010/main" val="3947978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fontScale="90000"/>
          </a:bodyPr>
          <a:lstStyle/>
          <a:p>
            <a:r>
              <a:rPr lang="en-US" dirty="0" smtClean="0"/>
              <a:t>Effort of Select Global Companies</a:t>
            </a:r>
            <a:br>
              <a:rPr lang="en-US" dirty="0" smtClean="0"/>
            </a:br>
            <a:r>
              <a:rPr lang="en-US" sz="2200" dirty="0" err="1" smtClean="0"/>
              <a:t>Cemex</a:t>
            </a:r>
            <a:r>
              <a:rPr lang="en-US" sz="2200" dirty="0" smtClean="0"/>
              <a:t> emphasizes market participation</a:t>
            </a:r>
            <a:br>
              <a:rPr lang="en-US" sz="2200" dirty="0" smtClean="0"/>
            </a:br>
            <a:r>
              <a:rPr lang="en-US" sz="2200" dirty="0" smtClean="0"/>
              <a:t>Mercedes emphasizes making competitive moves</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3712433"/>
              </p:ext>
            </p:extLst>
          </p:nvPr>
        </p:nvGraphicFramePr>
        <p:xfrm>
          <a:off x="457200" y="2057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5436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
            <a:ext cx="284846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694182192"/>
              </p:ext>
            </p:extLst>
          </p:nvPr>
        </p:nvGraphicFramePr>
        <p:xfrm>
          <a:off x="381000" y="179863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029200" y="2514600"/>
            <a:ext cx="3733800" cy="1631216"/>
          </a:xfrm>
          <a:prstGeom prst="rect">
            <a:avLst/>
          </a:prstGeom>
        </p:spPr>
        <p:txBody>
          <a:bodyPr wrap="square">
            <a:spAutoFit/>
          </a:bodyPr>
          <a:lstStyle/>
          <a:p>
            <a:r>
              <a:rPr lang="en-US" sz="2000" dirty="0" smtClean="0"/>
              <a:t>Dell made vertical supply chain integration their initial success and still relies on global supply chains for the largest share of their success at 23%.</a:t>
            </a:r>
            <a:endParaRPr lang="en-US" sz="2000" dirty="0"/>
          </a:p>
        </p:txBody>
      </p:sp>
    </p:spTree>
    <p:extLst>
      <p:ext uri="{BB962C8B-B14F-4D97-AF65-F5344CB8AC3E}">
        <p14:creationId xmlns:p14="http://schemas.microsoft.com/office/powerpoint/2010/main" val="1577031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6325781"/>
              </p:ext>
            </p:extLst>
          </p:nvPr>
        </p:nvGraphicFramePr>
        <p:xfrm>
          <a:off x="381000" y="1798637"/>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105400" y="2362200"/>
            <a:ext cx="3733800" cy="1938992"/>
          </a:xfrm>
          <a:prstGeom prst="rect">
            <a:avLst/>
          </a:prstGeom>
        </p:spPr>
        <p:txBody>
          <a:bodyPr wrap="square">
            <a:spAutoFit/>
          </a:bodyPr>
          <a:lstStyle/>
          <a:p>
            <a:r>
              <a:rPr lang="en-US" sz="2000" dirty="0" smtClean="0"/>
              <a:t>FedEx based in Memphis, Tennessee relies the least on global supply chains for their success but offers supply chain solutions for others companies’ success.</a:t>
            </a:r>
            <a:endParaRPr lang="en-US" sz="20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33400"/>
            <a:ext cx="35814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917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738" y="1219200"/>
            <a:ext cx="4932662" cy="523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69762" y="0"/>
            <a:ext cx="8229600" cy="1143000"/>
          </a:xfrm>
        </p:spPr>
        <p:txBody>
          <a:bodyPr/>
          <a:lstStyle/>
          <a:p>
            <a:r>
              <a:rPr lang="en-US" dirty="0" smtClean="0"/>
              <a:t>We Generally Know the Ideal Product</a:t>
            </a:r>
            <a:endParaRPr lang="en-US" dirty="0"/>
          </a:p>
        </p:txBody>
      </p:sp>
    </p:spTree>
    <p:extLst>
      <p:ext uri="{BB962C8B-B14F-4D97-AF65-F5344CB8AC3E}">
        <p14:creationId xmlns:p14="http://schemas.microsoft.com/office/powerpoint/2010/main" val="1258140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05900" cy="622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11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703259" cy="484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0"/>
            <a:ext cx="8229600" cy="1143000"/>
          </a:xfrm>
        </p:spPr>
        <p:txBody>
          <a:bodyPr/>
          <a:lstStyle/>
          <a:p>
            <a:r>
              <a:rPr lang="en-US" dirty="0" smtClean="0"/>
              <a:t>What Is the Ideal Value Chain?</a:t>
            </a:r>
            <a:endParaRPr lang="en-US" dirty="0"/>
          </a:p>
        </p:txBody>
      </p:sp>
    </p:spTree>
    <p:extLst>
      <p:ext uri="{BB962C8B-B14F-4D97-AF65-F5344CB8AC3E}">
        <p14:creationId xmlns:p14="http://schemas.microsoft.com/office/powerpoint/2010/main" val="2101610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477962"/>
          </a:xfrm>
        </p:spPr>
        <p:txBody>
          <a:bodyPr>
            <a:normAutofit/>
          </a:bodyPr>
          <a:lstStyle/>
          <a:p>
            <a:r>
              <a:rPr lang="en-US" dirty="0" smtClean="0"/>
              <a:t>Global Supply Chains</a:t>
            </a:r>
            <a:br>
              <a:rPr lang="en-US" dirty="0" smtClean="0"/>
            </a:br>
            <a:r>
              <a:rPr lang="en-US" sz="2800" dirty="0" smtClean="0"/>
              <a:t>2013, 2018, 2023</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12366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412614" y="3928646"/>
            <a:ext cx="542136" cy="338554"/>
          </a:xfrm>
          <a:prstGeom prst="rect">
            <a:avLst/>
          </a:prstGeom>
          <a:noFill/>
        </p:spPr>
        <p:txBody>
          <a:bodyPr wrap="none" rtlCol="0">
            <a:spAutoFit/>
          </a:bodyPr>
          <a:lstStyle/>
          <a:p>
            <a:r>
              <a:rPr lang="en-US" sz="1600" b="1" dirty="0" smtClean="0"/>
              <a:t>23%</a:t>
            </a:r>
            <a:endParaRPr lang="en-US" sz="1600" b="1" dirty="0"/>
          </a:p>
        </p:txBody>
      </p:sp>
      <p:sp>
        <p:nvSpPr>
          <p:cNvPr id="14" name="TextBox 13"/>
          <p:cNvSpPr txBox="1"/>
          <p:nvPr/>
        </p:nvSpPr>
        <p:spPr>
          <a:xfrm>
            <a:off x="2399795" y="3547646"/>
            <a:ext cx="542136" cy="338554"/>
          </a:xfrm>
          <a:prstGeom prst="rect">
            <a:avLst/>
          </a:prstGeom>
          <a:noFill/>
        </p:spPr>
        <p:txBody>
          <a:bodyPr wrap="none" rtlCol="0">
            <a:spAutoFit/>
          </a:bodyPr>
          <a:lstStyle/>
          <a:p>
            <a:r>
              <a:rPr lang="en-US" sz="1600" b="1" dirty="0" smtClean="0"/>
              <a:t>40%</a:t>
            </a:r>
            <a:endParaRPr lang="en-US" sz="1600" b="1" dirty="0"/>
          </a:p>
        </p:txBody>
      </p:sp>
      <p:sp>
        <p:nvSpPr>
          <p:cNvPr id="20" name="TextBox 19"/>
          <p:cNvSpPr txBox="1"/>
          <p:nvPr/>
        </p:nvSpPr>
        <p:spPr>
          <a:xfrm>
            <a:off x="3657600" y="4495800"/>
            <a:ext cx="1524000" cy="1200329"/>
          </a:xfrm>
          <a:prstGeom prst="rect">
            <a:avLst/>
          </a:prstGeom>
          <a:noFill/>
        </p:spPr>
        <p:txBody>
          <a:bodyPr wrap="square" rtlCol="0">
            <a:spAutoFit/>
          </a:bodyPr>
          <a:lstStyle/>
          <a:p>
            <a:pPr algn="ctr"/>
            <a:r>
              <a:rPr lang="en-US" sz="7200" b="1" dirty="0" smtClean="0">
                <a:solidFill>
                  <a:schemeClr val="bg1"/>
                </a:solidFill>
              </a:rPr>
              <a:t>40</a:t>
            </a:r>
            <a:endParaRPr lang="en-US" sz="7200" b="1" dirty="0">
              <a:solidFill>
                <a:schemeClr val="bg1"/>
              </a:solidFill>
            </a:endParaRPr>
          </a:p>
        </p:txBody>
      </p:sp>
      <p:sp>
        <p:nvSpPr>
          <p:cNvPr id="21" name="TextBox 20"/>
          <p:cNvSpPr txBox="1"/>
          <p:nvPr/>
        </p:nvSpPr>
        <p:spPr>
          <a:xfrm>
            <a:off x="1202870" y="1752600"/>
            <a:ext cx="838435" cy="461665"/>
          </a:xfrm>
          <a:prstGeom prst="rect">
            <a:avLst/>
          </a:prstGeom>
          <a:noFill/>
        </p:spPr>
        <p:txBody>
          <a:bodyPr wrap="none" rtlCol="0">
            <a:spAutoFit/>
          </a:bodyPr>
          <a:lstStyle/>
          <a:p>
            <a:r>
              <a:rPr lang="en-US" sz="1200" dirty="0" smtClean="0"/>
              <a:t>100%</a:t>
            </a:r>
          </a:p>
          <a:p>
            <a:r>
              <a:rPr lang="en-US" sz="1200" dirty="0" smtClean="0"/>
              <a:t>Globalized</a:t>
            </a:r>
            <a:endParaRPr lang="en-US" sz="1200" dirty="0"/>
          </a:p>
        </p:txBody>
      </p:sp>
    </p:spTree>
    <p:extLst>
      <p:ext uri="{BB962C8B-B14F-4D97-AF65-F5344CB8AC3E}">
        <p14:creationId xmlns:p14="http://schemas.microsoft.com/office/powerpoint/2010/main" val="3791489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U.S. Multinational Corporations</a:t>
            </a:r>
            <a:br>
              <a:rPr lang="en-US" dirty="0" smtClean="0"/>
            </a:br>
            <a:r>
              <a:rPr lang="en-US" sz="2000" dirty="0"/>
              <a:t>Market channels (“last mile”) of the global SCM drives success</a:t>
            </a:r>
          </a:p>
        </p:txBody>
      </p:sp>
      <p:sp>
        <p:nvSpPr>
          <p:cNvPr id="8" name="Rectangle 7"/>
          <p:cNvSpPr/>
          <p:nvPr/>
        </p:nvSpPr>
        <p:spPr>
          <a:xfrm>
            <a:off x="2200276" y="5029199"/>
            <a:ext cx="4953000" cy="12191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Global Operations</a:t>
            </a:r>
            <a:endParaRPr lang="en-US" sz="2800" dirty="0"/>
          </a:p>
        </p:txBody>
      </p:sp>
      <p:sp>
        <p:nvSpPr>
          <p:cNvPr id="11" name="Rectangle 10"/>
          <p:cNvSpPr/>
          <p:nvPr/>
        </p:nvSpPr>
        <p:spPr>
          <a:xfrm>
            <a:off x="2209802" y="1371599"/>
            <a:ext cx="4953000" cy="121920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Global Logistics</a:t>
            </a:r>
            <a:endParaRPr lang="en-US" sz="2800" dirty="0"/>
          </a:p>
        </p:txBody>
      </p:sp>
      <p:sp>
        <p:nvSpPr>
          <p:cNvPr id="13" name="Rectangle 12"/>
          <p:cNvSpPr/>
          <p:nvPr/>
        </p:nvSpPr>
        <p:spPr>
          <a:xfrm>
            <a:off x="2209801" y="2590799"/>
            <a:ext cx="2476500" cy="2438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Global Purchasing</a:t>
            </a:r>
            <a:endParaRPr lang="en-US" sz="2800" dirty="0"/>
          </a:p>
        </p:txBody>
      </p:sp>
      <p:sp>
        <p:nvSpPr>
          <p:cNvPr id="14" name="Rectangle 13"/>
          <p:cNvSpPr/>
          <p:nvPr/>
        </p:nvSpPr>
        <p:spPr>
          <a:xfrm>
            <a:off x="4664224" y="2590799"/>
            <a:ext cx="2476500" cy="2438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Global Market Channels</a:t>
            </a:r>
            <a:endParaRPr lang="en-US" sz="2800" dirty="0"/>
          </a:p>
        </p:txBody>
      </p:sp>
      <p:sp>
        <p:nvSpPr>
          <p:cNvPr id="16" name="Rectangle 15"/>
          <p:cNvSpPr/>
          <p:nvPr/>
        </p:nvSpPr>
        <p:spPr>
          <a:xfrm rot="16200000">
            <a:off x="-685798" y="3352802"/>
            <a:ext cx="4876798" cy="914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Global Suppliers</a:t>
            </a:r>
            <a:endParaRPr lang="en-US" sz="2800" dirty="0"/>
          </a:p>
        </p:txBody>
      </p:sp>
      <p:sp>
        <p:nvSpPr>
          <p:cNvPr id="17" name="Rectangle 16"/>
          <p:cNvSpPr/>
          <p:nvPr/>
        </p:nvSpPr>
        <p:spPr>
          <a:xfrm rot="5400000">
            <a:off x="5159526" y="3352801"/>
            <a:ext cx="4876797" cy="914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Global Customers</a:t>
            </a:r>
            <a:endParaRPr lang="en-US" sz="2800" dirty="0"/>
          </a:p>
        </p:txBody>
      </p:sp>
      <p:sp>
        <p:nvSpPr>
          <p:cNvPr id="9" name="TextBox 8"/>
          <p:cNvSpPr txBox="1"/>
          <p:nvPr/>
        </p:nvSpPr>
        <p:spPr>
          <a:xfrm>
            <a:off x="2895600" y="2133600"/>
            <a:ext cx="3505198" cy="369332"/>
          </a:xfrm>
          <a:prstGeom prst="rect">
            <a:avLst/>
          </a:prstGeom>
          <a:noFill/>
        </p:spPr>
        <p:txBody>
          <a:bodyPr wrap="square" rtlCol="0">
            <a:spAutoFit/>
          </a:bodyPr>
          <a:lstStyle/>
          <a:p>
            <a:r>
              <a:rPr lang="en-US" dirty="0" smtClean="0">
                <a:solidFill>
                  <a:schemeClr val="bg1">
                    <a:lumMod val="75000"/>
                  </a:schemeClr>
                </a:solidFill>
              </a:rPr>
              <a:t>Importance:  93	</a:t>
            </a:r>
            <a:r>
              <a:rPr lang="en-US" dirty="0" err="1">
                <a:solidFill>
                  <a:schemeClr val="bg1">
                    <a:lumMod val="75000"/>
                  </a:schemeClr>
                </a:solidFill>
              </a:rPr>
              <a:t>Globalness</a:t>
            </a:r>
            <a:r>
              <a:rPr lang="en-US" dirty="0">
                <a:solidFill>
                  <a:schemeClr val="bg1">
                    <a:lumMod val="75000"/>
                  </a:schemeClr>
                </a:solidFill>
              </a:rPr>
              <a:t>:   </a:t>
            </a:r>
            <a:r>
              <a:rPr lang="en-US" dirty="0" smtClean="0">
                <a:solidFill>
                  <a:schemeClr val="bg1">
                    <a:lumMod val="75000"/>
                  </a:schemeClr>
                </a:solidFill>
              </a:rPr>
              <a:t>65</a:t>
            </a:r>
            <a:endParaRPr lang="en-US" dirty="0">
              <a:solidFill>
                <a:schemeClr val="bg1">
                  <a:lumMod val="75000"/>
                </a:schemeClr>
              </a:solidFill>
            </a:endParaRPr>
          </a:p>
        </p:txBody>
      </p:sp>
      <p:sp>
        <p:nvSpPr>
          <p:cNvPr id="12" name="TextBox 11"/>
          <p:cNvSpPr txBox="1"/>
          <p:nvPr/>
        </p:nvSpPr>
        <p:spPr>
          <a:xfrm>
            <a:off x="2667000" y="4230469"/>
            <a:ext cx="1752599" cy="646331"/>
          </a:xfrm>
          <a:prstGeom prst="rect">
            <a:avLst/>
          </a:prstGeom>
          <a:noFill/>
        </p:spPr>
        <p:txBody>
          <a:bodyPr wrap="square" rtlCol="0">
            <a:spAutoFit/>
          </a:bodyPr>
          <a:lstStyle/>
          <a:p>
            <a:r>
              <a:rPr lang="en-US" dirty="0" smtClean="0">
                <a:solidFill>
                  <a:schemeClr val="bg1">
                    <a:lumMod val="75000"/>
                  </a:schemeClr>
                </a:solidFill>
              </a:rPr>
              <a:t>Importance:  89</a:t>
            </a:r>
          </a:p>
          <a:p>
            <a:r>
              <a:rPr lang="en-US" dirty="0" err="1" smtClean="0">
                <a:solidFill>
                  <a:schemeClr val="bg1">
                    <a:lumMod val="75000"/>
                  </a:schemeClr>
                </a:solidFill>
              </a:rPr>
              <a:t>Globalness</a:t>
            </a:r>
            <a:r>
              <a:rPr lang="en-US" dirty="0">
                <a:solidFill>
                  <a:schemeClr val="bg1">
                    <a:lumMod val="75000"/>
                  </a:schemeClr>
                </a:solidFill>
              </a:rPr>
              <a:t>:   </a:t>
            </a:r>
            <a:r>
              <a:rPr lang="en-US" dirty="0" smtClean="0">
                <a:solidFill>
                  <a:schemeClr val="bg1">
                    <a:lumMod val="75000"/>
                  </a:schemeClr>
                </a:solidFill>
              </a:rPr>
              <a:t>66</a:t>
            </a:r>
            <a:endParaRPr lang="en-US" dirty="0">
              <a:solidFill>
                <a:schemeClr val="bg1">
                  <a:lumMod val="75000"/>
                </a:schemeClr>
              </a:solidFill>
            </a:endParaRPr>
          </a:p>
        </p:txBody>
      </p:sp>
      <p:sp>
        <p:nvSpPr>
          <p:cNvPr id="15" name="TextBox 14"/>
          <p:cNvSpPr txBox="1"/>
          <p:nvPr/>
        </p:nvSpPr>
        <p:spPr>
          <a:xfrm>
            <a:off x="5029200" y="4230469"/>
            <a:ext cx="1752599" cy="646331"/>
          </a:xfrm>
          <a:prstGeom prst="rect">
            <a:avLst/>
          </a:prstGeom>
          <a:noFill/>
        </p:spPr>
        <p:txBody>
          <a:bodyPr wrap="square" rtlCol="0">
            <a:spAutoFit/>
          </a:bodyPr>
          <a:lstStyle/>
          <a:p>
            <a:r>
              <a:rPr lang="en-US" dirty="0" smtClean="0">
                <a:solidFill>
                  <a:schemeClr val="bg1">
                    <a:lumMod val="75000"/>
                  </a:schemeClr>
                </a:solidFill>
              </a:rPr>
              <a:t>Importance:  95</a:t>
            </a:r>
          </a:p>
          <a:p>
            <a:r>
              <a:rPr lang="en-US" dirty="0" err="1" smtClean="0">
                <a:solidFill>
                  <a:schemeClr val="bg1">
                    <a:lumMod val="75000"/>
                  </a:schemeClr>
                </a:solidFill>
              </a:rPr>
              <a:t>Globalness</a:t>
            </a:r>
            <a:r>
              <a:rPr lang="en-US" dirty="0">
                <a:solidFill>
                  <a:schemeClr val="bg1">
                    <a:lumMod val="75000"/>
                  </a:schemeClr>
                </a:solidFill>
              </a:rPr>
              <a:t>:   </a:t>
            </a:r>
            <a:r>
              <a:rPr lang="en-US" dirty="0" smtClean="0">
                <a:solidFill>
                  <a:schemeClr val="bg1">
                    <a:lumMod val="75000"/>
                  </a:schemeClr>
                </a:solidFill>
              </a:rPr>
              <a:t>65</a:t>
            </a:r>
            <a:endParaRPr lang="en-US" dirty="0">
              <a:solidFill>
                <a:schemeClr val="bg1">
                  <a:lumMod val="75000"/>
                </a:schemeClr>
              </a:solidFill>
            </a:endParaRPr>
          </a:p>
        </p:txBody>
      </p:sp>
      <p:sp>
        <p:nvSpPr>
          <p:cNvPr id="18" name="TextBox 17"/>
          <p:cNvSpPr txBox="1"/>
          <p:nvPr/>
        </p:nvSpPr>
        <p:spPr>
          <a:xfrm>
            <a:off x="2895600" y="5802868"/>
            <a:ext cx="3505198" cy="369332"/>
          </a:xfrm>
          <a:prstGeom prst="rect">
            <a:avLst/>
          </a:prstGeom>
          <a:noFill/>
        </p:spPr>
        <p:txBody>
          <a:bodyPr wrap="square" rtlCol="0">
            <a:spAutoFit/>
          </a:bodyPr>
          <a:lstStyle/>
          <a:p>
            <a:r>
              <a:rPr lang="en-US" dirty="0" smtClean="0">
                <a:solidFill>
                  <a:schemeClr val="bg1">
                    <a:lumMod val="75000"/>
                  </a:schemeClr>
                </a:solidFill>
              </a:rPr>
              <a:t>Importance:  92	</a:t>
            </a:r>
            <a:r>
              <a:rPr lang="en-US" dirty="0" err="1">
                <a:solidFill>
                  <a:schemeClr val="bg1">
                    <a:lumMod val="75000"/>
                  </a:schemeClr>
                </a:solidFill>
              </a:rPr>
              <a:t>Globalness</a:t>
            </a:r>
            <a:r>
              <a:rPr lang="en-US" dirty="0">
                <a:solidFill>
                  <a:schemeClr val="bg1">
                    <a:lumMod val="75000"/>
                  </a:schemeClr>
                </a:solidFill>
              </a:rPr>
              <a:t>:   </a:t>
            </a:r>
            <a:r>
              <a:rPr lang="en-US" dirty="0" smtClean="0">
                <a:solidFill>
                  <a:schemeClr val="bg1">
                    <a:lumMod val="75000"/>
                  </a:schemeClr>
                </a:solidFill>
              </a:rPr>
              <a:t>64</a:t>
            </a:r>
            <a:endParaRPr lang="en-US" dirty="0">
              <a:solidFill>
                <a:schemeClr val="bg1">
                  <a:lumMod val="75000"/>
                </a:schemeClr>
              </a:solidFill>
            </a:endParaRPr>
          </a:p>
        </p:txBody>
      </p:sp>
    </p:spTree>
    <p:extLst>
      <p:ext uri="{BB962C8B-B14F-4D97-AF65-F5344CB8AC3E}">
        <p14:creationId xmlns:p14="http://schemas.microsoft.com/office/powerpoint/2010/main" val="2080398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36263"/>
            <a:ext cx="4523732" cy="286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274638"/>
            <a:ext cx="8229600" cy="1477962"/>
          </a:xfrm>
        </p:spPr>
        <p:txBody>
          <a:bodyPr>
            <a:noAutofit/>
          </a:bodyPr>
          <a:lstStyle/>
          <a:p>
            <a:r>
              <a:rPr lang="en-US" dirty="0" smtClean="0"/>
              <a:t>Functional Alignment</a:t>
            </a:r>
            <a:br>
              <a:rPr lang="en-US" dirty="0" smtClean="0"/>
            </a:br>
            <a:r>
              <a:rPr lang="en-US" dirty="0" smtClean="0"/>
              <a:t>and Globalization</a:t>
            </a:r>
            <a:endParaRPr lang="en-US" dirty="0"/>
          </a:p>
        </p:txBody>
      </p:sp>
      <p:sp>
        <p:nvSpPr>
          <p:cNvPr id="3" name="Content Placeholder 2"/>
          <p:cNvSpPr>
            <a:spLocks noGrp="1"/>
          </p:cNvSpPr>
          <p:nvPr>
            <p:ph type="subTitle" idx="4294967295"/>
          </p:nvPr>
        </p:nvSpPr>
        <p:spPr>
          <a:xfrm>
            <a:off x="0" y="2636313"/>
            <a:ext cx="3962400" cy="2068513"/>
          </a:xfrm>
        </p:spPr>
        <p:txBody>
          <a:bodyPr>
            <a:noAutofit/>
          </a:bodyPr>
          <a:lstStyle/>
          <a:p>
            <a:pPr marL="0" indent="0" algn="ctr">
              <a:buNone/>
            </a:pPr>
            <a:r>
              <a:rPr lang="en-US" sz="2800" dirty="0" smtClean="0">
                <a:solidFill>
                  <a:schemeClr val="tx1"/>
                </a:solidFill>
              </a:rPr>
              <a:t>Logistics</a:t>
            </a:r>
          </a:p>
          <a:p>
            <a:pPr marL="0" indent="0" algn="ctr">
              <a:buNone/>
            </a:pPr>
            <a:r>
              <a:rPr lang="en-US" sz="2800" dirty="0" smtClean="0">
                <a:solidFill>
                  <a:schemeClr val="tx1"/>
                </a:solidFill>
              </a:rPr>
              <a:t>Purchasing</a:t>
            </a:r>
          </a:p>
          <a:p>
            <a:pPr marL="0" indent="0" algn="ctr">
              <a:buNone/>
            </a:pPr>
            <a:r>
              <a:rPr lang="en-US" sz="2800" dirty="0" smtClean="0">
                <a:solidFill>
                  <a:schemeClr val="tx1"/>
                </a:solidFill>
              </a:rPr>
              <a:t>Operations</a:t>
            </a:r>
          </a:p>
          <a:p>
            <a:pPr marL="0" indent="0" algn="ctr">
              <a:buNone/>
            </a:pPr>
            <a:r>
              <a:rPr lang="en-US" sz="2800" dirty="0" smtClean="0">
                <a:solidFill>
                  <a:schemeClr val="tx1"/>
                </a:solidFill>
              </a:rPr>
              <a:t>Market Channels</a:t>
            </a:r>
            <a:endParaRPr lang="en-US" sz="2800" dirty="0">
              <a:solidFill>
                <a:schemeClr val="tx1"/>
              </a:solidFill>
            </a:endParaRPr>
          </a:p>
        </p:txBody>
      </p:sp>
    </p:spTree>
    <p:extLst>
      <p:ext uri="{BB962C8B-B14F-4D97-AF65-F5344CB8AC3E}">
        <p14:creationId xmlns:p14="http://schemas.microsoft.com/office/powerpoint/2010/main" val="731900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Leads in Globalization</a:t>
            </a:r>
            <a:endParaRPr lang="en-US" dirty="0"/>
          </a:p>
        </p:txBody>
      </p:sp>
      <p:pic>
        <p:nvPicPr>
          <p:cNvPr id="3" name="Picture 2"/>
          <p:cNvPicPr/>
          <p:nvPr/>
        </p:nvPicPr>
        <p:blipFill>
          <a:blip r:embed="rId2"/>
          <a:stretch>
            <a:fillRect/>
          </a:stretch>
        </p:blipFill>
        <p:spPr>
          <a:xfrm>
            <a:off x="685800" y="1524000"/>
            <a:ext cx="7924800" cy="4648200"/>
          </a:xfrm>
          <a:prstGeom prst="rect">
            <a:avLst/>
          </a:prstGeom>
        </p:spPr>
      </p:pic>
    </p:spTree>
    <p:extLst>
      <p:ext uri="{BB962C8B-B14F-4D97-AF65-F5344CB8AC3E}">
        <p14:creationId xmlns:p14="http://schemas.microsoft.com/office/powerpoint/2010/main" val="1055066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28600" y="152400"/>
            <a:ext cx="8686800" cy="6477000"/>
          </a:xfrm>
          <a:prstGeom prst="rect">
            <a:avLst/>
          </a:prstGeom>
        </p:spPr>
      </p:pic>
      <p:sp>
        <p:nvSpPr>
          <p:cNvPr id="4" name="Line Callout 1 (Accent Bar) 3"/>
          <p:cNvSpPr/>
          <p:nvPr/>
        </p:nvSpPr>
        <p:spPr>
          <a:xfrm>
            <a:off x="762000" y="2695575"/>
            <a:ext cx="2590800" cy="990600"/>
          </a:xfrm>
          <a:prstGeom prst="accentCallout1">
            <a:avLst>
              <a:gd name="adj1" fmla="val 18750"/>
              <a:gd name="adj2" fmla="val -8333"/>
              <a:gd name="adj3" fmla="val -179807"/>
              <a:gd name="adj4" fmla="val 67917"/>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Cost Reduction</a:t>
            </a:r>
            <a:endParaRPr lang="en-US" sz="2000" dirty="0"/>
          </a:p>
        </p:txBody>
      </p:sp>
      <p:sp>
        <p:nvSpPr>
          <p:cNvPr id="5" name="Line Callout 1 (Accent Bar) 4"/>
          <p:cNvSpPr/>
          <p:nvPr/>
        </p:nvSpPr>
        <p:spPr>
          <a:xfrm>
            <a:off x="3657600" y="3667125"/>
            <a:ext cx="2590800" cy="990600"/>
          </a:xfrm>
          <a:prstGeom prst="accentCallout1">
            <a:avLst>
              <a:gd name="adj1" fmla="val 18750"/>
              <a:gd name="adj2" fmla="val -8333"/>
              <a:gd name="adj3" fmla="val -283653"/>
              <a:gd name="adj4" fmla="val 26005"/>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Improved Quality</a:t>
            </a:r>
            <a:endParaRPr lang="en-US" sz="2000" dirty="0"/>
          </a:p>
        </p:txBody>
      </p:sp>
      <p:sp>
        <p:nvSpPr>
          <p:cNvPr id="6" name="Line Callout 1 (Accent Bar) 5"/>
          <p:cNvSpPr/>
          <p:nvPr/>
        </p:nvSpPr>
        <p:spPr>
          <a:xfrm rot="10800000">
            <a:off x="4572000" y="2514600"/>
            <a:ext cx="2590800" cy="990600"/>
          </a:xfrm>
          <a:prstGeom prst="accentCallout1">
            <a:avLst>
              <a:gd name="adj1" fmla="val 18750"/>
              <a:gd name="adj2" fmla="val -8333"/>
              <a:gd name="adj3" fmla="val 254808"/>
              <a:gd name="adj4" fmla="val 37771"/>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 name="Line Callout 1 (Accent Bar) 6"/>
          <p:cNvSpPr/>
          <p:nvPr/>
        </p:nvSpPr>
        <p:spPr>
          <a:xfrm rot="10800000">
            <a:off x="5334000" y="4876800"/>
            <a:ext cx="2590800" cy="990600"/>
          </a:xfrm>
          <a:prstGeom prst="accentCallout1">
            <a:avLst>
              <a:gd name="adj1" fmla="val 18750"/>
              <a:gd name="adj2" fmla="val -8333"/>
              <a:gd name="adj3" fmla="val 505770"/>
              <a:gd name="adj4" fmla="val -6347"/>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TextBox 7"/>
          <p:cNvSpPr txBox="1"/>
          <p:nvPr/>
        </p:nvSpPr>
        <p:spPr>
          <a:xfrm>
            <a:off x="4572000" y="2644914"/>
            <a:ext cx="2590800" cy="707886"/>
          </a:xfrm>
          <a:prstGeom prst="rect">
            <a:avLst/>
          </a:prstGeom>
          <a:noFill/>
        </p:spPr>
        <p:txBody>
          <a:bodyPr wrap="square" rtlCol="0">
            <a:spAutoFit/>
          </a:bodyPr>
          <a:lstStyle/>
          <a:p>
            <a:pPr algn="ctr"/>
            <a:r>
              <a:rPr lang="en-US" sz="2000" dirty="0" smtClean="0">
                <a:solidFill>
                  <a:schemeClr val="bg1"/>
                </a:solidFill>
              </a:rPr>
              <a:t>Increased Customer</a:t>
            </a:r>
          </a:p>
          <a:p>
            <a:pPr algn="ctr"/>
            <a:r>
              <a:rPr lang="en-US" sz="2000" dirty="0" smtClean="0">
                <a:solidFill>
                  <a:schemeClr val="bg1"/>
                </a:solidFill>
              </a:rPr>
              <a:t>Satisfaction</a:t>
            </a:r>
            <a:endParaRPr lang="en-US" sz="2000" dirty="0">
              <a:solidFill>
                <a:schemeClr val="bg1"/>
              </a:solidFill>
            </a:endParaRPr>
          </a:p>
        </p:txBody>
      </p:sp>
      <p:sp>
        <p:nvSpPr>
          <p:cNvPr id="9" name="TextBox 8"/>
          <p:cNvSpPr txBox="1"/>
          <p:nvPr/>
        </p:nvSpPr>
        <p:spPr>
          <a:xfrm>
            <a:off x="5334000" y="5029200"/>
            <a:ext cx="2590800" cy="707886"/>
          </a:xfrm>
          <a:prstGeom prst="rect">
            <a:avLst/>
          </a:prstGeom>
          <a:noFill/>
        </p:spPr>
        <p:txBody>
          <a:bodyPr wrap="square" rtlCol="0">
            <a:spAutoFit/>
          </a:bodyPr>
          <a:lstStyle/>
          <a:p>
            <a:pPr algn="ctr"/>
            <a:r>
              <a:rPr lang="en-US" sz="2000" dirty="0" smtClean="0">
                <a:solidFill>
                  <a:schemeClr val="bg1"/>
                </a:solidFill>
              </a:rPr>
              <a:t>Competitive</a:t>
            </a:r>
          </a:p>
          <a:p>
            <a:pPr algn="ctr"/>
            <a:r>
              <a:rPr lang="en-US" sz="2000" dirty="0" smtClean="0">
                <a:solidFill>
                  <a:schemeClr val="bg1"/>
                </a:solidFill>
              </a:rPr>
              <a:t>Leverage</a:t>
            </a:r>
            <a:endParaRPr lang="en-US" sz="2000" dirty="0">
              <a:solidFill>
                <a:schemeClr val="bg1"/>
              </a:solidFill>
            </a:endParaRPr>
          </a:p>
        </p:txBody>
      </p:sp>
    </p:spTree>
    <p:extLst>
      <p:ext uri="{BB962C8B-B14F-4D97-AF65-F5344CB8AC3E}">
        <p14:creationId xmlns:p14="http://schemas.microsoft.com/office/powerpoint/2010/main" val="2227752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a:t>Inventories-to-Assets</a:t>
            </a:r>
            <a:r>
              <a:rPr lang="en-US" dirty="0" smtClean="0"/>
              <a:t/>
            </a:r>
            <a:br>
              <a:rPr lang="en-US" dirty="0" smtClean="0"/>
            </a:br>
            <a:r>
              <a:rPr lang="en-US" sz="2700" dirty="0" smtClean="0"/>
              <a:t>The </a:t>
            </a:r>
            <a:r>
              <a:rPr lang="en-US" sz="2700" dirty="0"/>
              <a:t>average company carries </a:t>
            </a:r>
            <a:r>
              <a:rPr lang="en-US" sz="2700" b="1" dirty="0">
                <a:solidFill>
                  <a:srgbClr val="FF0000"/>
                </a:solidFill>
              </a:rPr>
              <a:t>14.41</a:t>
            </a:r>
            <a:r>
              <a:rPr lang="en-US" sz="2700" dirty="0"/>
              <a:t> percent </a:t>
            </a:r>
            <a:r>
              <a:rPr lang="en-US" sz="2700" dirty="0" smtClean="0"/>
              <a:t>of</a:t>
            </a:r>
            <a:br>
              <a:rPr lang="en-US" sz="2700" dirty="0" smtClean="0"/>
            </a:br>
            <a:r>
              <a:rPr lang="en-US" sz="2700" dirty="0" smtClean="0"/>
              <a:t>their </a:t>
            </a:r>
            <a:r>
              <a:rPr lang="en-US" sz="2700" dirty="0"/>
              <a:t>total assets in total </a:t>
            </a:r>
            <a:r>
              <a:rPr lang="en-US" sz="2700" dirty="0" smtClean="0"/>
              <a:t>inventories</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79639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5021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1143000"/>
          </a:xfrm>
        </p:spPr>
        <p:txBody>
          <a:bodyPr/>
          <a:lstStyle/>
          <a:p>
            <a:r>
              <a:rPr lang="en-US" dirty="0" smtClean="0"/>
              <a:t>Inventory Positions</a:t>
            </a:r>
            <a:endParaRPr lang="en-US" dirty="0"/>
          </a:p>
        </p:txBody>
      </p:sp>
      <p:sp>
        <p:nvSpPr>
          <p:cNvPr id="6" name="Rectangle 5"/>
          <p:cNvSpPr/>
          <p:nvPr/>
        </p:nvSpPr>
        <p:spPr>
          <a:xfrm>
            <a:off x="1447800" y="1371600"/>
            <a:ext cx="1905000" cy="205739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Raw</a:t>
            </a:r>
          </a:p>
          <a:p>
            <a:pPr algn="ctr"/>
            <a:r>
              <a:rPr lang="en-US" sz="2800" dirty="0" smtClean="0"/>
              <a:t>Materials</a:t>
            </a:r>
            <a:endParaRPr lang="en-US" sz="2800" dirty="0"/>
          </a:p>
        </p:txBody>
      </p:sp>
      <p:sp>
        <p:nvSpPr>
          <p:cNvPr id="8" name="Rectangle 7"/>
          <p:cNvSpPr/>
          <p:nvPr/>
        </p:nvSpPr>
        <p:spPr>
          <a:xfrm rot="16200000">
            <a:off x="-342899" y="1943100"/>
            <a:ext cx="2057400" cy="9144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Global Suppliers</a:t>
            </a:r>
            <a:endParaRPr lang="en-US" sz="2000" dirty="0"/>
          </a:p>
        </p:txBody>
      </p:sp>
      <p:sp>
        <p:nvSpPr>
          <p:cNvPr id="9" name="Rectangle 8"/>
          <p:cNvSpPr/>
          <p:nvPr/>
        </p:nvSpPr>
        <p:spPr>
          <a:xfrm rot="5400000">
            <a:off x="7503563" y="1945237"/>
            <a:ext cx="2061674" cy="9144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Global Customers</a:t>
            </a:r>
            <a:endParaRPr lang="en-US" sz="2000" dirty="0"/>
          </a:p>
        </p:txBody>
      </p:sp>
      <p:sp>
        <p:nvSpPr>
          <p:cNvPr id="10" name="Rectangle 9"/>
          <p:cNvSpPr/>
          <p:nvPr/>
        </p:nvSpPr>
        <p:spPr>
          <a:xfrm>
            <a:off x="3657600" y="1371600"/>
            <a:ext cx="1905000" cy="2053127"/>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Work-in-Process</a:t>
            </a:r>
            <a:endParaRPr lang="en-US" sz="2800" dirty="0"/>
          </a:p>
        </p:txBody>
      </p:sp>
      <p:sp>
        <p:nvSpPr>
          <p:cNvPr id="11" name="Rectangle 10"/>
          <p:cNvSpPr/>
          <p:nvPr/>
        </p:nvSpPr>
        <p:spPr>
          <a:xfrm>
            <a:off x="5867400" y="1371600"/>
            <a:ext cx="1905000" cy="2053127"/>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Finished Goods</a:t>
            </a:r>
            <a:endParaRPr lang="en-US" sz="2800" dirty="0"/>
          </a:p>
        </p:txBody>
      </p:sp>
      <p:sp>
        <p:nvSpPr>
          <p:cNvPr id="12" name="Right Arrow 11"/>
          <p:cNvSpPr/>
          <p:nvPr/>
        </p:nvSpPr>
        <p:spPr>
          <a:xfrm>
            <a:off x="1143002" y="2209800"/>
            <a:ext cx="304798" cy="381000"/>
          </a:xfrm>
          <a:prstGeom prst="rightArrow">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352802" y="2209800"/>
            <a:ext cx="304798" cy="381000"/>
          </a:xfrm>
          <a:prstGeom prst="rightArrow">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562602" y="2209800"/>
            <a:ext cx="304798" cy="381000"/>
          </a:xfrm>
          <a:prstGeom prst="rightArrow">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772402" y="2209800"/>
            <a:ext cx="304798" cy="381000"/>
          </a:xfrm>
          <a:prstGeom prst="rightArrow">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48706" y="2895600"/>
            <a:ext cx="1103187" cy="461665"/>
          </a:xfrm>
          <a:prstGeom prst="rect">
            <a:avLst/>
          </a:prstGeom>
          <a:solidFill>
            <a:schemeClr val="bg1">
              <a:lumMod val="50000"/>
            </a:schemeClr>
          </a:solidFill>
          <a:ln w="12700">
            <a:noFill/>
          </a:ln>
        </p:spPr>
        <p:txBody>
          <a:bodyPr wrap="none" rtlCol="0">
            <a:spAutoFit/>
          </a:bodyPr>
          <a:lstStyle/>
          <a:p>
            <a:r>
              <a:rPr lang="en-US" sz="2400" dirty="0" smtClean="0">
                <a:solidFill>
                  <a:schemeClr val="bg1"/>
                </a:solidFill>
              </a:rPr>
              <a:t>32.30%</a:t>
            </a:r>
            <a:endParaRPr lang="en-US" sz="2400" dirty="0">
              <a:solidFill>
                <a:schemeClr val="bg1"/>
              </a:solidFill>
            </a:endParaRPr>
          </a:p>
        </p:txBody>
      </p:sp>
      <p:sp>
        <p:nvSpPr>
          <p:cNvPr id="21" name="TextBox 20"/>
          <p:cNvSpPr txBox="1"/>
          <p:nvPr/>
        </p:nvSpPr>
        <p:spPr>
          <a:xfrm>
            <a:off x="4114800" y="2904338"/>
            <a:ext cx="1103187" cy="461665"/>
          </a:xfrm>
          <a:prstGeom prst="rect">
            <a:avLst/>
          </a:prstGeom>
          <a:solidFill>
            <a:schemeClr val="bg1">
              <a:lumMod val="50000"/>
            </a:schemeClr>
          </a:solidFill>
          <a:ln w="12700">
            <a:noFill/>
          </a:ln>
        </p:spPr>
        <p:txBody>
          <a:bodyPr wrap="none" rtlCol="0">
            <a:spAutoFit/>
          </a:bodyPr>
          <a:lstStyle/>
          <a:p>
            <a:r>
              <a:rPr lang="en-US" sz="2400" dirty="0" smtClean="0">
                <a:solidFill>
                  <a:schemeClr val="bg1"/>
                </a:solidFill>
              </a:rPr>
              <a:t>17.94%</a:t>
            </a:r>
            <a:endParaRPr lang="en-US" sz="2400" dirty="0">
              <a:solidFill>
                <a:schemeClr val="bg1"/>
              </a:solidFill>
            </a:endParaRPr>
          </a:p>
        </p:txBody>
      </p:sp>
      <p:sp>
        <p:nvSpPr>
          <p:cNvPr id="22" name="TextBox 21"/>
          <p:cNvSpPr txBox="1"/>
          <p:nvPr/>
        </p:nvSpPr>
        <p:spPr>
          <a:xfrm>
            <a:off x="6288213" y="2904338"/>
            <a:ext cx="1103187" cy="461665"/>
          </a:xfrm>
          <a:prstGeom prst="rect">
            <a:avLst/>
          </a:prstGeom>
          <a:solidFill>
            <a:schemeClr val="bg1">
              <a:lumMod val="50000"/>
            </a:schemeClr>
          </a:solidFill>
          <a:ln w="12700">
            <a:noFill/>
          </a:ln>
        </p:spPr>
        <p:txBody>
          <a:bodyPr wrap="none" rtlCol="0">
            <a:spAutoFit/>
          </a:bodyPr>
          <a:lstStyle/>
          <a:p>
            <a:r>
              <a:rPr lang="en-US" sz="2400" dirty="0" smtClean="0">
                <a:solidFill>
                  <a:schemeClr val="bg1"/>
                </a:solidFill>
              </a:rPr>
              <a:t>49.76%</a:t>
            </a:r>
            <a:endParaRPr lang="en-US" sz="2400" dirty="0">
              <a:solidFill>
                <a:schemeClr val="bg1"/>
              </a:solidFill>
            </a:endParaRPr>
          </a:p>
        </p:txBody>
      </p:sp>
      <p:sp>
        <p:nvSpPr>
          <p:cNvPr id="3" name="TextBox 2"/>
          <p:cNvSpPr txBox="1"/>
          <p:nvPr/>
        </p:nvSpPr>
        <p:spPr>
          <a:xfrm>
            <a:off x="228600" y="3886200"/>
            <a:ext cx="7447873" cy="1569660"/>
          </a:xfrm>
          <a:prstGeom prst="rect">
            <a:avLst/>
          </a:prstGeom>
          <a:noFill/>
        </p:spPr>
        <p:txBody>
          <a:bodyPr wrap="none" rtlCol="0">
            <a:spAutoFit/>
          </a:bodyPr>
          <a:lstStyle/>
          <a:p>
            <a:r>
              <a:rPr lang="en-US" sz="2400" dirty="0" smtClean="0">
                <a:latin typeface="Arial" pitchFamily="34" charset="0"/>
                <a:cs typeface="Arial" pitchFamily="34" charset="0"/>
              </a:rPr>
              <a:t>Denmark	28.5%		   20.0%	          </a:t>
            </a:r>
            <a:r>
              <a:rPr lang="en-US" sz="2400" b="1" dirty="0" smtClean="0">
                <a:solidFill>
                  <a:srgbClr val="FF0000"/>
                </a:solidFill>
                <a:latin typeface="Arial" pitchFamily="34" charset="0"/>
                <a:cs typeface="Arial" pitchFamily="34" charset="0"/>
              </a:rPr>
              <a:t>51.5%</a:t>
            </a:r>
          </a:p>
          <a:p>
            <a:r>
              <a:rPr lang="en-US" sz="2400" dirty="0" smtClean="0">
                <a:latin typeface="Arial" pitchFamily="34" charset="0"/>
                <a:cs typeface="Arial" pitchFamily="34" charset="0"/>
              </a:rPr>
              <a:t>Finland	22.5%		   </a:t>
            </a:r>
            <a:r>
              <a:rPr lang="en-US" sz="2400" b="1" dirty="0" smtClean="0">
                <a:solidFill>
                  <a:srgbClr val="FF0000"/>
                </a:solidFill>
                <a:latin typeface="Arial" pitchFamily="34" charset="0"/>
                <a:cs typeface="Arial" pitchFamily="34" charset="0"/>
              </a:rPr>
              <a:t>35.7%</a:t>
            </a:r>
            <a:r>
              <a:rPr lang="en-US" sz="2400" dirty="0" smtClean="0">
                <a:latin typeface="Arial" pitchFamily="34" charset="0"/>
                <a:cs typeface="Arial" pitchFamily="34" charset="0"/>
              </a:rPr>
              <a:t>	          41.8%</a:t>
            </a:r>
          </a:p>
          <a:p>
            <a:r>
              <a:rPr lang="en-US" sz="2400" dirty="0" smtClean="0">
                <a:latin typeface="Arial" pitchFamily="34" charset="0"/>
                <a:cs typeface="Arial" pitchFamily="34" charset="0"/>
              </a:rPr>
              <a:t>Norway	29.5%		   21.0%	          49.5%</a:t>
            </a:r>
          </a:p>
          <a:p>
            <a:r>
              <a:rPr lang="en-US" sz="2400" dirty="0" smtClean="0">
                <a:latin typeface="Arial" pitchFamily="34" charset="0"/>
                <a:cs typeface="Arial" pitchFamily="34" charset="0"/>
              </a:rPr>
              <a:t>Sweden	</a:t>
            </a:r>
            <a:r>
              <a:rPr lang="en-US" sz="2400" b="1" dirty="0" smtClean="0">
                <a:solidFill>
                  <a:srgbClr val="FF0000"/>
                </a:solidFill>
                <a:latin typeface="Arial" pitchFamily="34" charset="0"/>
                <a:cs typeface="Arial" pitchFamily="34" charset="0"/>
              </a:rPr>
              <a:t>38.4%	</a:t>
            </a:r>
            <a:r>
              <a:rPr lang="en-US" sz="2400" dirty="0" smtClean="0">
                <a:latin typeface="Arial" pitchFamily="34" charset="0"/>
                <a:cs typeface="Arial" pitchFamily="34" charset="0"/>
              </a:rPr>
              <a:t>	   19.0%	          42.6%</a:t>
            </a:r>
            <a:endParaRPr lang="en-US" sz="2400" dirty="0">
              <a:latin typeface="Arial" pitchFamily="34" charset="0"/>
              <a:cs typeface="Arial" pitchFamily="34" charset="0"/>
            </a:endParaRPr>
          </a:p>
        </p:txBody>
      </p:sp>
      <p:sp>
        <p:nvSpPr>
          <p:cNvPr id="4" name="Rectangle 3"/>
          <p:cNvSpPr/>
          <p:nvPr/>
        </p:nvSpPr>
        <p:spPr>
          <a:xfrm>
            <a:off x="2057400" y="5029200"/>
            <a:ext cx="1066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91000" y="4267200"/>
            <a:ext cx="1066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53200" y="3886200"/>
            <a:ext cx="1066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861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7"/>
          <p:cNvSpPr>
            <a:spLocks noGrp="1" noChangeArrowheads="1"/>
          </p:cNvSpPr>
          <p:nvPr>
            <p:ph type="title"/>
          </p:nvPr>
        </p:nvSpPr>
        <p:spPr>
          <a:xfrm>
            <a:off x="413047" y="152400"/>
            <a:ext cx="8229600" cy="1143000"/>
          </a:xfrm>
        </p:spPr>
        <p:txBody>
          <a:bodyPr>
            <a:normAutofit fontScale="90000"/>
          </a:bodyPr>
          <a:lstStyle/>
          <a:p>
            <a:pPr eaLnBrk="1" hangingPunct="1"/>
            <a:r>
              <a:rPr lang="en-US" sz="4400" dirty="0" smtClean="0"/>
              <a:t>Purchasing Activities</a:t>
            </a:r>
            <a:r>
              <a:rPr lang="en-US" dirty="0" smtClean="0"/>
              <a:t/>
            </a:r>
            <a:br>
              <a:rPr lang="en-US" dirty="0" smtClean="0"/>
            </a:br>
            <a:r>
              <a:rPr lang="en-US" sz="3100" dirty="0" smtClean="0"/>
              <a:t>Views of SCM Professionals</a:t>
            </a:r>
          </a:p>
        </p:txBody>
      </p:sp>
      <p:sp>
        <p:nvSpPr>
          <p:cNvPr id="32777" name="Text Box 54"/>
          <p:cNvSpPr txBox="1">
            <a:spLocks noChangeArrowheads="1"/>
          </p:cNvSpPr>
          <p:nvPr/>
        </p:nvSpPr>
        <p:spPr bwMode="auto">
          <a:xfrm>
            <a:off x="3810000" y="2129948"/>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Engage in </a:t>
            </a:r>
            <a:r>
              <a:rPr lang="en-US" sz="1400" dirty="0" smtClean="0"/>
              <a:t>domestic purchasing activities only</a:t>
            </a:r>
            <a:endParaRPr lang="en-US" sz="1400" dirty="0"/>
          </a:p>
        </p:txBody>
      </p:sp>
      <p:sp>
        <p:nvSpPr>
          <p:cNvPr id="32778" name="Text Box 55"/>
          <p:cNvSpPr txBox="1">
            <a:spLocks noChangeArrowheads="1"/>
          </p:cNvSpPr>
          <p:nvPr/>
        </p:nvSpPr>
        <p:spPr bwMode="auto">
          <a:xfrm>
            <a:off x="3810000" y="2842736"/>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Engage in international purchasing </a:t>
            </a:r>
            <a:r>
              <a:rPr lang="en-US" sz="1400" dirty="0" smtClean="0"/>
              <a:t>activities       only </a:t>
            </a:r>
            <a:r>
              <a:rPr lang="en-US" sz="1400" dirty="0"/>
              <a:t>as needed</a:t>
            </a:r>
          </a:p>
        </p:txBody>
      </p:sp>
      <p:sp>
        <p:nvSpPr>
          <p:cNvPr id="32784" name="Text Box 61"/>
          <p:cNvSpPr txBox="1">
            <a:spLocks noChangeArrowheads="1"/>
          </p:cNvSpPr>
          <p:nvPr/>
        </p:nvSpPr>
        <p:spPr bwMode="auto">
          <a:xfrm>
            <a:off x="0" y="3409473"/>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b="1" dirty="0"/>
              <a:t>International </a:t>
            </a:r>
            <a:r>
              <a:rPr lang="en-US" b="1" dirty="0" smtClean="0"/>
              <a:t>Purchasing</a:t>
            </a:r>
            <a:endParaRPr lang="en-US" b="1" dirty="0"/>
          </a:p>
        </p:txBody>
      </p:sp>
      <p:sp>
        <p:nvSpPr>
          <p:cNvPr id="32805" name="Text Box 82"/>
          <p:cNvSpPr txBox="1">
            <a:spLocks noChangeArrowheads="1"/>
          </p:cNvSpPr>
          <p:nvPr/>
        </p:nvSpPr>
        <p:spPr bwMode="auto">
          <a:xfrm>
            <a:off x="0" y="2114073"/>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b="1" dirty="0"/>
              <a:t>Domestic </a:t>
            </a:r>
            <a:r>
              <a:rPr lang="en-US" b="1" dirty="0" smtClean="0"/>
              <a:t>Purchasing</a:t>
            </a:r>
            <a:endParaRPr lang="en-US" b="1" dirty="0"/>
          </a:p>
        </p:txBody>
      </p:sp>
      <p:sp>
        <p:nvSpPr>
          <p:cNvPr id="32809" name="Text Box 86"/>
          <p:cNvSpPr txBox="1">
            <a:spLocks noChangeArrowheads="1"/>
          </p:cNvSpPr>
          <p:nvPr/>
        </p:nvSpPr>
        <p:spPr bwMode="auto">
          <a:xfrm>
            <a:off x="3810000" y="3733800"/>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International purchasing activities as a part of </a:t>
            </a:r>
            <a:r>
              <a:rPr lang="en-US" sz="1400" dirty="0" smtClean="0"/>
              <a:t>    SCM </a:t>
            </a:r>
            <a:r>
              <a:rPr lang="en-US" sz="1400" dirty="0"/>
              <a:t>strategy</a:t>
            </a:r>
          </a:p>
        </p:txBody>
      </p:sp>
      <p:sp>
        <p:nvSpPr>
          <p:cNvPr id="32810" name="Text Box 87"/>
          <p:cNvSpPr txBox="1">
            <a:spLocks noChangeArrowheads="1"/>
          </p:cNvSpPr>
          <p:nvPr/>
        </p:nvSpPr>
        <p:spPr bwMode="auto">
          <a:xfrm>
            <a:off x="3810000" y="4519136"/>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Global purchasing </a:t>
            </a:r>
            <a:r>
              <a:rPr lang="en-US" sz="1400" dirty="0" smtClean="0"/>
              <a:t>  activities </a:t>
            </a:r>
            <a:r>
              <a:rPr lang="en-US" sz="1400" dirty="0"/>
              <a:t>integrated across worldwide locations</a:t>
            </a:r>
          </a:p>
        </p:txBody>
      </p:sp>
      <p:sp>
        <p:nvSpPr>
          <p:cNvPr id="32811" name="Text Box 88"/>
          <p:cNvSpPr txBox="1">
            <a:spLocks noChangeArrowheads="1"/>
          </p:cNvSpPr>
          <p:nvPr/>
        </p:nvSpPr>
        <p:spPr bwMode="auto">
          <a:xfrm>
            <a:off x="3810000" y="5357336"/>
            <a:ext cx="2514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Global purchasing activities </a:t>
            </a:r>
            <a:r>
              <a:rPr lang="en-US" sz="1400" dirty="0" smtClean="0"/>
              <a:t>integrated </a:t>
            </a:r>
            <a:r>
              <a:rPr lang="en-US" sz="1400" dirty="0"/>
              <a:t>across worldwide locations &amp; </a:t>
            </a:r>
            <a:r>
              <a:rPr lang="en-US" sz="1400" dirty="0" smtClean="0"/>
              <a:t>functional groups</a:t>
            </a:r>
            <a:endParaRPr lang="en-US" sz="1400" dirty="0"/>
          </a:p>
        </p:txBody>
      </p:sp>
      <p:sp>
        <p:nvSpPr>
          <p:cNvPr id="32812" name="Text Box 89"/>
          <p:cNvSpPr txBox="1">
            <a:spLocks noChangeArrowheads="1"/>
          </p:cNvSpPr>
          <p:nvPr/>
        </p:nvSpPr>
        <p:spPr bwMode="auto">
          <a:xfrm>
            <a:off x="228600" y="5054123"/>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b="1" dirty="0"/>
              <a:t>Global </a:t>
            </a:r>
            <a:r>
              <a:rPr lang="en-US" b="1" dirty="0" smtClean="0"/>
              <a:t>Purchasing</a:t>
            </a:r>
            <a:endParaRPr lang="en-US" b="1" dirty="0"/>
          </a:p>
        </p:txBody>
      </p:sp>
      <p:sp>
        <p:nvSpPr>
          <p:cNvPr id="50" name="Rectangle 50"/>
          <p:cNvSpPr>
            <a:spLocks noChangeArrowheads="1"/>
          </p:cNvSpPr>
          <p:nvPr/>
        </p:nvSpPr>
        <p:spPr bwMode="auto">
          <a:xfrm>
            <a:off x="1752600" y="28760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a:solidFill>
                  <a:schemeClr val="bg1"/>
                </a:solidFill>
              </a:rPr>
              <a:t>Level II</a:t>
            </a:r>
          </a:p>
        </p:txBody>
      </p:sp>
      <p:sp>
        <p:nvSpPr>
          <p:cNvPr id="51" name="Rectangle 51"/>
          <p:cNvSpPr>
            <a:spLocks noChangeArrowheads="1"/>
          </p:cNvSpPr>
          <p:nvPr/>
        </p:nvSpPr>
        <p:spPr bwMode="auto">
          <a:xfrm>
            <a:off x="1752600" y="37142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a:solidFill>
                  <a:schemeClr val="bg1"/>
                </a:solidFill>
              </a:rPr>
              <a:t>Level III</a:t>
            </a:r>
          </a:p>
        </p:txBody>
      </p:sp>
      <p:sp>
        <p:nvSpPr>
          <p:cNvPr id="52" name="Rectangle 52"/>
          <p:cNvSpPr>
            <a:spLocks noChangeArrowheads="1"/>
          </p:cNvSpPr>
          <p:nvPr/>
        </p:nvSpPr>
        <p:spPr bwMode="auto">
          <a:xfrm>
            <a:off x="1752600" y="45524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a:solidFill>
                  <a:schemeClr val="bg1"/>
                </a:solidFill>
              </a:rPr>
              <a:t>Level IV</a:t>
            </a:r>
          </a:p>
        </p:txBody>
      </p:sp>
      <p:sp>
        <p:nvSpPr>
          <p:cNvPr id="53" name="Rectangle 53"/>
          <p:cNvSpPr>
            <a:spLocks noChangeArrowheads="1"/>
          </p:cNvSpPr>
          <p:nvPr/>
        </p:nvSpPr>
        <p:spPr bwMode="auto">
          <a:xfrm>
            <a:off x="1752600" y="53906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a:solidFill>
                  <a:schemeClr val="bg1"/>
                </a:solidFill>
              </a:rPr>
              <a:t>Level V</a:t>
            </a:r>
          </a:p>
        </p:txBody>
      </p:sp>
      <p:sp>
        <p:nvSpPr>
          <p:cNvPr id="54" name="Rectangle 56"/>
          <p:cNvSpPr>
            <a:spLocks noChangeArrowheads="1"/>
          </p:cNvSpPr>
          <p:nvPr/>
        </p:nvSpPr>
        <p:spPr bwMode="auto">
          <a:xfrm>
            <a:off x="1752600" y="20378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a:solidFill>
                  <a:schemeClr val="bg1"/>
                </a:solidFill>
              </a:rPr>
              <a:t>Level I</a:t>
            </a:r>
          </a:p>
        </p:txBody>
      </p:sp>
      <p:sp>
        <p:nvSpPr>
          <p:cNvPr id="90" name="Rectangle 50"/>
          <p:cNvSpPr>
            <a:spLocks noChangeArrowheads="1"/>
          </p:cNvSpPr>
          <p:nvPr/>
        </p:nvSpPr>
        <p:spPr bwMode="auto">
          <a:xfrm>
            <a:off x="6553200" y="28956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22%</a:t>
            </a:r>
            <a:endParaRPr lang="en-US" sz="2000" b="1" dirty="0">
              <a:solidFill>
                <a:schemeClr val="bg1"/>
              </a:solidFill>
            </a:endParaRPr>
          </a:p>
        </p:txBody>
      </p:sp>
      <p:sp>
        <p:nvSpPr>
          <p:cNvPr id="91" name="Rectangle 51"/>
          <p:cNvSpPr>
            <a:spLocks noChangeArrowheads="1"/>
          </p:cNvSpPr>
          <p:nvPr/>
        </p:nvSpPr>
        <p:spPr bwMode="auto">
          <a:xfrm>
            <a:off x="6553200" y="37338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16%</a:t>
            </a:r>
            <a:endParaRPr lang="en-US" sz="2000" b="1" dirty="0">
              <a:solidFill>
                <a:schemeClr val="bg1"/>
              </a:solidFill>
            </a:endParaRPr>
          </a:p>
        </p:txBody>
      </p:sp>
      <p:sp>
        <p:nvSpPr>
          <p:cNvPr id="92" name="Rectangle 52"/>
          <p:cNvSpPr>
            <a:spLocks noChangeArrowheads="1"/>
          </p:cNvSpPr>
          <p:nvPr/>
        </p:nvSpPr>
        <p:spPr bwMode="auto">
          <a:xfrm>
            <a:off x="6553200" y="45720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15%</a:t>
            </a:r>
            <a:endParaRPr lang="en-US" sz="2000" b="1" dirty="0">
              <a:solidFill>
                <a:schemeClr val="bg1"/>
              </a:solidFill>
            </a:endParaRPr>
          </a:p>
        </p:txBody>
      </p:sp>
      <p:sp>
        <p:nvSpPr>
          <p:cNvPr id="93" name="Rectangle 53"/>
          <p:cNvSpPr>
            <a:spLocks noChangeArrowheads="1"/>
          </p:cNvSpPr>
          <p:nvPr/>
        </p:nvSpPr>
        <p:spPr bwMode="auto">
          <a:xfrm>
            <a:off x="6553200" y="54102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14%</a:t>
            </a:r>
            <a:endParaRPr lang="en-US" sz="2000" b="1" dirty="0">
              <a:solidFill>
                <a:schemeClr val="bg1"/>
              </a:solidFill>
            </a:endParaRPr>
          </a:p>
        </p:txBody>
      </p:sp>
      <p:sp>
        <p:nvSpPr>
          <p:cNvPr id="94" name="Rectangle 56"/>
          <p:cNvSpPr>
            <a:spLocks noChangeArrowheads="1"/>
          </p:cNvSpPr>
          <p:nvPr/>
        </p:nvSpPr>
        <p:spPr bwMode="auto">
          <a:xfrm>
            <a:off x="6553200" y="20574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33%</a:t>
            </a:r>
            <a:endParaRPr lang="en-US" sz="2000" b="1" dirty="0">
              <a:solidFill>
                <a:schemeClr val="bg1"/>
              </a:solidFill>
            </a:endParaRPr>
          </a:p>
        </p:txBody>
      </p:sp>
      <p:sp>
        <p:nvSpPr>
          <p:cNvPr id="95" name="Rectangle 50"/>
          <p:cNvSpPr>
            <a:spLocks noChangeArrowheads="1"/>
          </p:cNvSpPr>
          <p:nvPr/>
        </p:nvSpPr>
        <p:spPr bwMode="auto">
          <a:xfrm>
            <a:off x="7239000" y="28956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23%</a:t>
            </a:r>
            <a:endParaRPr lang="en-US" sz="2000" b="1" dirty="0">
              <a:solidFill>
                <a:schemeClr val="bg1"/>
              </a:solidFill>
            </a:endParaRPr>
          </a:p>
        </p:txBody>
      </p:sp>
      <p:sp>
        <p:nvSpPr>
          <p:cNvPr id="96" name="Rectangle 51"/>
          <p:cNvSpPr>
            <a:spLocks noChangeArrowheads="1"/>
          </p:cNvSpPr>
          <p:nvPr/>
        </p:nvSpPr>
        <p:spPr bwMode="auto">
          <a:xfrm>
            <a:off x="7239000" y="37338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20%</a:t>
            </a:r>
            <a:endParaRPr lang="en-US" sz="2000" b="1" dirty="0">
              <a:solidFill>
                <a:schemeClr val="bg1"/>
              </a:solidFill>
            </a:endParaRPr>
          </a:p>
        </p:txBody>
      </p:sp>
      <p:sp>
        <p:nvSpPr>
          <p:cNvPr id="97" name="Rectangle 52"/>
          <p:cNvSpPr>
            <a:spLocks noChangeArrowheads="1"/>
          </p:cNvSpPr>
          <p:nvPr/>
        </p:nvSpPr>
        <p:spPr bwMode="auto">
          <a:xfrm>
            <a:off x="7239000" y="45720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15%</a:t>
            </a:r>
            <a:endParaRPr lang="en-US" sz="2000" b="1" dirty="0">
              <a:solidFill>
                <a:schemeClr val="bg1"/>
              </a:solidFill>
            </a:endParaRPr>
          </a:p>
        </p:txBody>
      </p:sp>
      <p:sp>
        <p:nvSpPr>
          <p:cNvPr id="98" name="Rectangle 53"/>
          <p:cNvSpPr>
            <a:spLocks noChangeArrowheads="1"/>
          </p:cNvSpPr>
          <p:nvPr/>
        </p:nvSpPr>
        <p:spPr bwMode="auto">
          <a:xfrm>
            <a:off x="7239000" y="54102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19%</a:t>
            </a:r>
            <a:endParaRPr lang="en-US" sz="2000" b="1" dirty="0">
              <a:solidFill>
                <a:schemeClr val="bg1"/>
              </a:solidFill>
            </a:endParaRPr>
          </a:p>
        </p:txBody>
      </p:sp>
      <p:sp>
        <p:nvSpPr>
          <p:cNvPr id="99" name="Rectangle 56"/>
          <p:cNvSpPr>
            <a:spLocks noChangeArrowheads="1"/>
          </p:cNvSpPr>
          <p:nvPr/>
        </p:nvSpPr>
        <p:spPr bwMode="auto">
          <a:xfrm>
            <a:off x="7239000" y="20574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23%</a:t>
            </a:r>
            <a:endParaRPr lang="en-US" sz="2000" b="1" dirty="0">
              <a:solidFill>
                <a:schemeClr val="bg1"/>
              </a:solidFill>
            </a:endParaRPr>
          </a:p>
        </p:txBody>
      </p:sp>
      <p:sp>
        <p:nvSpPr>
          <p:cNvPr id="100" name="Rectangle 50"/>
          <p:cNvSpPr>
            <a:spLocks noChangeArrowheads="1"/>
          </p:cNvSpPr>
          <p:nvPr/>
        </p:nvSpPr>
        <p:spPr bwMode="auto">
          <a:xfrm>
            <a:off x="7924800" y="28956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22%</a:t>
            </a:r>
            <a:endParaRPr lang="en-US" sz="2000" b="1" dirty="0">
              <a:solidFill>
                <a:schemeClr val="bg1"/>
              </a:solidFill>
            </a:endParaRPr>
          </a:p>
        </p:txBody>
      </p:sp>
      <p:sp>
        <p:nvSpPr>
          <p:cNvPr id="101" name="Rectangle 51"/>
          <p:cNvSpPr>
            <a:spLocks noChangeArrowheads="1"/>
          </p:cNvSpPr>
          <p:nvPr/>
        </p:nvSpPr>
        <p:spPr bwMode="auto">
          <a:xfrm>
            <a:off x="7924800" y="37338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21%</a:t>
            </a:r>
            <a:endParaRPr lang="en-US" sz="2000" b="1" dirty="0">
              <a:solidFill>
                <a:schemeClr val="bg1"/>
              </a:solidFill>
            </a:endParaRPr>
          </a:p>
        </p:txBody>
      </p:sp>
      <p:sp>
        <p:nvSpPr>
          <p:cNvPr id="102" name="Rectangle 52"/>
          <p:cNvSpPr>
            <a:spLocks noChangeArrowheads="1"/>
          </p:cNvSpPr>
          <p:nvPr/>
        </p:nvSpPr>
        <p:spPr bwMode="auto">
          <a:xfrm>
            <a:off x="7924800" y="45720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13%</a:t>
            </a:r>
            <a:endParaRPr lang="en-US" sz="2000" b="1" dirty="0">
              <a:solidFill>
                <a:schemeClr val="bg1"/>
              </a:solidFill>
            </a:endParaRPr>
          </a:p>
        </p:txBody>
      </p:sp>
      <p:sp>
        <p:nvSpPr>
          <p:cNvPr id="103" name="Rectangle 53"/>
          <p:cNvSpPr>
            <a:spLocks noChangeArrowheads="1"/>
          </p:cNvSpPr>
          <p:nvPr/>
        </p:nvSpPr>
        <p:spPr bwMode="auto">
          <a:xfrm>
            <a:off x="7924800" y="54102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18%</a:t>
            </a:r>
            <a:endParaRPr lang="en-US" sz="2000" b="1" dirty="0">
              <a:solidFill>
                <a:schemeClr val="bg1"/>
              </a:solidFill>
            </a:endParaRPr>
          </a:p>
        </p:txBody>
      </p:sp>
      <p:sp>
        <p:nvSpPr>
          <p:cNvPr id="104" name="Rectangle 56"/>
          <p:cNvSpPr>
            <a:spLocks noChangeArrowheads="1"/>
          </p:cNvSpPr>
          <p:nvPr/>
        </p:nvSpPr>
        <p:spPr bwMode="auto">
          <a:xfrm>
            <a:off x="7924800" y="20574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26%</a:t>
            </a:r>
            <a:endParaRPr lang="en-US" sz="2000" b="1" dirty="0">
              <a:solidFill>
                <a:schemeClr val="bg1"/>
              </a:solidFill>
            </a:endParaRPr>
          </a:p>
        </p:txBody>
      </p:sp>
      <p:sp>
        <p:nvSpPr>
          <p:cNvPr id="107" name="TextBox 106"/>
          <p:cNvSpPr txBox="1"/>
          <p:nvPr/>
        </p:nvSpPr>
        <p:spPr>
          <a:xfrm>
            <a:off x="6510057" y="1676400"/>
            <a:ext cx="652743" cy="369332"/>
          </a:xfrm>
          <a:prstGeom prst="rect">
            <a:avLst/>
          </a:prstGeom>
          <a:noFill/>
        </p:spPr>
        <p:txBody>
          <a:bodyPr wrap="none" rtlCol="0">
            <a:spAutoFit/>
          </a:bodyPr>
          <a:lstStyle/>
          <a:p>
            <a:r>
              <a:rPr lang="en-US" dirty="0" smtClean="0"/>
              <a:t>2013</a:t>
            </a:r>
            <a:endParaRPr lang="en-US" dirty="0"/>
          </a:p>
        </p:txBody>
      </p:sp>
      <p:sp>
        <p:nvSpPr>
          <p:cNvPr id="108" name="TextBox 107"/>
          <p:cNvSpPr txBox="1"/>
          <p:nvPr/>
        </p:nvSpPr>
        <p:spPr>
          <a:xfrm>
            <a:off x="7195857" y="1676400"/>
            <a:ext cx="652743" cy="369332"/>
          </a:xfrm>
          <a:prstGeom prst="rect">
            <a:avLst/>
          </a:prstGeom>
          <a:noFill/>
        </p:spPr>
        <p:txBody>
          <a:bodyPr wrap="none" rtlCol="0">
            <a:spAutoFit/>
          </a:bodyPr>
          <a:lstStyle/>
          <a:p>
            <a:r>
              <a:rPr lang="en-US" dirty="0" smtClean="0"/>
              <a:t>2018</a:t>
            </a:r>
            <a:endParaRPr lang="en-US" dirty="0"/>
          </a:p>
        </p:txBody>
      </p:sp>
      <p:sp>
        <p:nvSpPr>
          <p:cNvPr id="109" name="TextBox 108"/>
          <p:cNvSpPr txBox="1"/>
          <p:nvPr/>
        </p:nvSpPr>
        <p:spPr>
          <a:xfrm>
            <a:off x="7881657" y="1676400"/>
            <a:ext cx="652743" cy="369332"/>
          </a:xfrm>
          <a:prstGeom prst="rect">
            <a:avLst/>
          </a:prstGeom>
          <a:noFill/>
        </p:spPr>
        <p:txBody>
          <a:bodyPr wrap="none" rtlCol="0">
            <a:spAutoFit/>
          </a:bodyPr>
          <a:lstStyle/>
          <a:p>
            <a:r>
              <a:rPr lang="en-US" dirty="0" smtClean="0"/>
              <a:t>2023</a:t>
            </a:r>
            <a:endParaRPr lang="en-US" dirty="0"/>
          </a:p>
        </p:txBody>
      </p:sp>
      <p:sp>
        <p:nvSpPr>
          <p:cNvPr id="2" name="Rectangle 1"/>
          <p:cNvSpPr/>
          <p:nvPr/>
        </p:nvSpPr>
        <p:spPr>
          <a:xfrm>
            <a:off x="6553200" y="3714273"/>
            <a:ext cx="1981200" cy="7053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553200" y="2037873"/>
            <a:ext cx="1981200" cy="7053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8839200" y="2129948"/>
            <a:ext cx="0" cy="52322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839200" y="3810000"/>
            <a:ext cx="0" cy="52322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626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7"/>
          <p:cNvSpPr>
            <a:spLocks noGrp="1" noChangeArrowheads="1"/>
          </p:cNvSpPr>
          <p:nvPr>
            <p:ph type="title"/>
          </p:nvPr>
        </p:nvSpPr>
        <p:spPr>
          <a:xfrm>
            <a:off x="413047" y="152400"/>
            <a:ext cx="8229600" cy="1143000"/>
          </a:xfrm>
        </p:spPr>
        <p:txBody>
          <a:bodyPr>
            <a:normAutofit fontScale="90000"/>
          </a:bodyPr>
          <a:lstStyle/>
          <a:p>
            <a:pPr eaLnBrk="1" hangingPunct="1"/>
            <a:r>
              <a:rPr lang="en-US" sz="4400" dirty="0" smtClean="0"/>
              <a:t>Purchasing Activities</a:t>
            </a:r>
            <a:r>
              <a:rPr lang="en-US" dirty="0" smtClean="0"/>
              <a:t/>
            </a:r>
            <a:br>
              <a:rPr lang="en-US" dirty="0" smtClean="0"/>
            </a:br>
            <a:r>
              <a:rPr lang="en-US" sz="3100" dirty="0" smtClean="0"/>
              <a:t>Views of C-Suite Managers of MNCs</a:t>
            </a:r>
          </a:p>
        </p:txBody>
      </p:sp>
      <p:sp>
        <p:nvSpPr>
          <p:cNvPr id="32777" name="Text Box 54"/>
          <p:cNvSpPr txBox="1">
            <a:spLocks noChangeArrowheads="1"/>
          </p:cNvSpPr>
          <p:nvPr/>
        </p:nvSpPr>
        <p:spPr bwMode="auto">
          <a:xfrm>
            <a:off x="3810000" y="2129948"/>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Engage in </a:t>
            </a:r>
            <a:r>
              <a:rPr lang="en-US" sz="1400" dirty="0" smtClean="0"/>
              <a:t>domestic purchasing activities only</a:t>
            </a:r>
            <a:endParaRPr lang="en-US" sz="1400" dirty="0"/>
          </a:p>
        </p:txBody>
      </p:sp>
      <p:sp>
        <p:nvSpPr>
          <p:cNvPr id="32778" name="Text Box 55"/>
          <p:cNvSpPr txBox="1">
            <a:spLocks noChangeArrowheads="1"/>
          </p:cNvSpPr>
          <p:nvPr/>
        </p:nvSpPr>
        <p:spPr bwMode="auto">
          <a:xfrm>
            <a:off x="3810000" y="2842736"/>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Engage in international purchasing </a:t>
            </a:r>
            <a:r>
              <a:rPr lang="en-US" sz="1400" dirty="0" smtClean="0"/>
              <a:t>activities       only </a:t>
            </a:r>
            <a:r>
              <a:rPr lang="en-US" sz="1400" dirty="0"/>
              <a:t>as needed</a:t>
            </a:r>
          </a:p>
        </p:txBody>
      </p:sp>
      <p:sp>
        <p:nvSpPr>
          <p:cNvPr id="32784" name="Text Box 61"/>
          <p:cNvSpPr txBox="1">
            <a:spLocks noChangeArrowheads="1"/>
          </p:cNvSpPr>
          <p:nvPr/>
        </p:nvSpPr>
        <p:spPr bwMode="auto">
          <a:xfrm>
            <a:off x="0" y="3409473"/>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b="1" dirty="0"/>
              <a:t>International </a:t>
            </a:r>
            <a:r>
              <a:rPr lang="en-US" b="1" dirty="0" smtClean="0"/>
              <a:t>Purchasing</a:t>
            </a:r>
            <a:endParaRPr lang="en-US" b="1" dirty="0"/>
          </a:p>
        </p:txBody>
      </p:sp>
      <p:sp>
        <p:nvSpPr>
          <p:cNvPr id="32805" name="Text Box 82"/>
          <p:cNvSpPr txBox="1">
            <a:spLocks noChangeArrowheads="1"/>
          </p:cNvSpPr>
          <p:nvPr/>
        </p:nvSpPr>
        <p:spPr bwMode="auto">
          <a:xfrm>
            <a:off x="0" y="2114073"/>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b="1" dirty="0"/>
              <a:t>Domestic </a:t>
            </a:r>
            <a:r>
              <a:rPr lang="en-US" b="1" dirty="0" smtClean="0"/>
              <a:t>Purchasing</a:t>
            </a:r>
            <a:endParaRPr lang="en-US" b="1" dirty="0"/>
          </a:p>
        </p:txBody>
      </p:sp>
      <p:sp>
        <p:nvSpPr>
          <p:cNvPr id="32809" name="Text Box 86"/>
          <p:cNvSpPr txBox="1">
            <a:spLocks noChangeArrowheads="1"/>
          </p:cNvSpPr>
          <p:nvPr/>
        </p:nvSpPr>
        <p:spPr bwMode="auto">
          <a:xfrm>
            <a:off x="3810000" y="3733800"/>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International purchasing activities as a part of </a:t>
            </a:r>
            <a:r>
              <a:rPr lang="en-US" sz="1400" dirty="0" smtClean="0"/>
              <a:t>    SCM </a:t>
            </a:r>
            <a:r>
              <a:rPr lang="en-US" sz="1400" dirty="0"/>
              <a:t>strategy</a:t>
            </a:r>
          </a:p>
        </p:txBody>
      </p:sp>
      <p:sp>
        <p:nvSpPr>
          <p:cNvPr id="32810" name="Text Box 87"/>
          <p:cNvSpPr txBox="1">
            <a:spLocks noChangeArrowheads="1"/>
          </p:cNvSpPr>
          <p:nvPr/>
        </p:nvSpPr>
        <p:spPr bwMode="auto">
          <a:xfrm>
            <a:off x="3810000" y="4519136"/>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Global purchasing </a:t>
            </a:r>
            <a:r>
              <a:rPr lang="en-US" sz="1400" dirty="0" smtClean="0"/>
              <a:t>  activities </a:t>
            </a:r>
            <a:r>
              <a:rPr lang="en-US" sz="1400" dirty="0"/>
              <a:t>integrated across worldwide locations</a:t>
            </a:r>
          </a:p>
        </p:txBody>
      </p:sp>
      <p:sp>
        <p:nvSpPr>
          <p:cNvPr id="32811" name="Text Box 88"/>
          <p:cNvSpPr txBox="1">
            <a:spLocks noChangeArrowheads="1"/>
          </p:cNvSpPr>
          <p:nvPr/>
        </p:nvSpPr>
        <p:spPr bwMode="auto">
          <a:xfrm>
            <a:off x="3810000" y="5357336"/>
            <a:ext cx="2514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spcBef>
                <a:spcPct val="50000"/>
              </a:spcBef>
            </a:pPr>
            <a:r>
              <a:rPr lang="en-US" sz="1400" dirty="0"/>
              <a:t>Global purchasing activities </a:t>
            </a:r>
            <a:r>
              <a:rPr lang="en-US" sz="1400" dirty="0" smtClean="0"/>
              <a:t>integrated </a:t>
            </a:r>
            <a:r>
              <a:rPr lang="en-US" sz="1400" dirty="0"/>
              <a:t>across worldwide locations &amp; </a:t>
            </a:r>
            <a:r>
              <a:rPr lang="en-US" sz="1400" dirty="0" smtClean="0"/>
              <a:t>functional groups</a:t>
            </a:r>
            <a:endParaRPr lang="en-US" sz="1400" dirty="0"/>
          </a:p>
        </p:txBody>
      </p:sp>
      <p:sp>
        <p:nvSpPr>
          <p:cNvPr id="32812" name="Text Box 89"/>
          <p:cNvSpPr txBox="1">
            <a:spLocks noChangeArrowheads="1"/>
          </p:cNvSpPr>
          <p:nvPr/>
        </p:nvSpPr>
        <p:spPr bwMode="auto">
          <a:xfrm>
            <a:off x="228600" y="5054123"/>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b="1" dirty="0"/>
              <a:t>Global </a:t>
            </a:r>
            <a:r>
              <a:rPr lang="en-US" b="1" dirty="0" smtClean="0"/>
              <a:t>Purchasing</a:t>
            </a:r>
            <a:endParaRPr lang="en-US" b="1" dirty="0"/>
          </a:p>
        </p:txBody>
      </p:sp>
      <p:sp>
        <p:nvSpPr>
          <p:cNvPr id="50" name="Rectangle 50"/>
          <p:cNvSpPr>
            <a:spLocks noChangeArrowheads="1"/>
          </p:cNvSpPr>
          <p:nvPr/>
        </p:nvSpPr>
        <p:spPr bwMode="auto">
          <a:xfrm>
            <a:off x="1752600" y="28760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a:solidFill>
                  <a:schemeClr val="bg1"/>
                </a:solidFill>
              </a:rPr>
              <a:t>Level II</a:t>
            </a:r>
          </a:p>
        </p:txBody>
      </p:sp>
      <p:sp>
        <p:nvSpPr>
          <p:cNvPr id="51" name="Rectangle 51"/>
          <p:cNvSpPr>
            <a:spLocks noChangeArrowheads="1"/>
          </p:cNvSpPr>
          <p:nvPr/>
        </p:nvSpPr>
        <p:spPr bwMode="auto">
          <a:xfrm>
            <a:off x="1752600" y="37142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a:solidFill>
                  <a:schemeClr val="bg1"/>
                </a:solidFill>
              </a:rPr>
              <a:t>Level III</a:t>
            </a:r>
          </a:p>
        </p:txBody>
      </p:sp>
      <p:sp>
        <p:nvSpPr>
          <p:cNvPr id="52" name="Rectangle 52"/>
          <p:cNvSpPr>
            <a:spLocks noChangeArrowheads="1"/>
          </p:cNvSpPr>
          <p:nvPr/>
        </p:nvSpPr>
        <p:spPr bwMode="auto">
          <a:xfrm>
            <a:off x="1752600" y="45524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a:solidFill>
                  <a:schemeClr val="bg1"/>
                </a:solidFill>
              </a:rPr>
              <a:t>Level IV</a:t>
            </a:r>
          </a:p>
        </p:txBody>
      </p:sp>
      <p:sp>
        <p:nvSpPr>
          <p:cNvPr id="53" name="Rectangle 53"/>
          <p:cNvSpPr>
            <a:spLocks noChangeArrowheads="1"/>
          </p:cNvSpPr>
          <p:nvPr/>
        </p:nvSpPr>
        <p:spPr bwMode="auto">
          <a:xfrm>
            <a:off x="1752600" y="53906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a:solidFill>
                  <a:schemeClr val="bg1"/>
                </a:solidFill>
              </a:rPr>
              <a:t>Level V</a:t>
            </a:r>
          </a:p>
        </p:txBody>
      </p:sp>
      <p:sp>
        <p:nvSpPr>
          <p:cNvPr id="54" name="Rectangle 56"/>
          <p:cNvSpPr>
            <a:spLocks noChangeArrowheads="1"/>
          </p:cNvSpPr>
          <p:nvPr/>
        </p:nvSpPr>
        <p:spPr bwMode="auto">
          <a:xfrm>
            <a:off x="1752600" y="2037873"/>
            <a:ext cx="16764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a:solidFill>
                  <a:schemeClr val="bg1"/>
                </a:solidFill>
              </a:rPr>
              <a:t>Level I</a:t>
            </a:r>
          </a:p>
        </p:txBody>
      </p:sp>
      <p:sp>
        <p:nvSpPr>
          <p:cNvPr id="90" name="Rectangle 50"/>
          <p:cNvSpPr>
            <a:spLocks noChangeArrowheads="1"/>
          </p:cNvSpPr>
          <p:nvPr/>
        </p:nvSpPr>
        <p:spPr bwMode="auto">
          <a:xfrm>
            <a:off x="6553200" y="28956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23%</a:t>
            </a:r>
            <a:endParaRPr lang="en-US" sz="2000" b="1" dirty="0">
              <a:solidFill>
                <a:schemeClr val="bg1"/>
              </a:solidFill>
            </a:endParaRPr>
          </a:p>
        </p:txBody>
      </p:sp>
      <p:sp>
        <p:nvSpPr>
          <p:cNvPr id="91" name="Rectangle 51"/>
          <p:cNvSpPr>
            <a:spLocks noChangeArrowheads="1"/>
          </p:cNvSpPr>
          <p:nvPr/>
        </p:nvSpPr>
        <p:spPr bwMode="auto">
          <a:xfrm>
            <a:off x="6553200" y="37338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19%</a:t>
            </a:r>
            <a:endParaRPr lang="en-US" sz="2000" b="1" dirty="0">
              <a:solidFill>
                <a:schemeClr val="bg1"/>
              </a:solidFill>
            </a:endParaRPr>
          </a:p>
        </p:txBody>
      </p:sp>
      <p:sp>
        <p:nvSpPr>
          <p:cNvPr id="92" name="Rectangle 52"/>
          <p:cNvSpPr>
            <a:spLocks noChangeArrowheads="1"/>
          </p:cNvSpPr>
          <p:nvPr/>
        </p:nvSpPr>
        <p:spPr bwMode="auto">
          <a:xfrm>
            <a:off x="6553200" y="45720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19%</a:t>
            </a:r>
            <a:endParaRPr lang="en-US" sz="2000" b="1" dirty="0">
              <a:solidFill>
                <a:schemeClr val="bg1"/>
              </a:solidFill>
            </a:endParaRPr>
          </a:p>
        </p:txBody>
      </p:sp>
      <p:sp>
        <p:nvSpPr>
          <p:cNvPr id="93" name="Rectangle 53"/>
          <p:cNvSpPr>
            <a:spLocks noChangeArrowheads="1"/>
          </p:cNvSpPr>
          <p:nvPr/>
        </p:nvSpPr>
        <p:spPr bwMode="auto">
          <a:xfrm>
            <a:off x="6553200" y="54102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30%</a:t>
            </a:r>
            <a:endParaRPr lang="en-US" sz="2000" b="1" dirty="0">
              <a:solidFill>
                <a:schemeClr val="bg1"/>
              </a:solidFill>
            </a:endParaRPr>
          </a:p>
        </p:txBody>
      </p:sp>
      <p:sp>
        <p:nvSpPr>
          <p:cNvPr id="94" name="Rectangle 56"/>
          <p:cNvSpPr>
            <a:spLocks noChangeArrowheads="1"/>
          </p:cNvSpPr>
          <p:nvPr/>
        </p:nvSpPr>
        <p:spPr bwMode="auto">
          <a:xfrm>
            <a:off x="6553200" y="20574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9%</a:t>
            </a:r>
            <a:endParaRPr lang="en-US" sz="2000" b="1" dirty="0">
              <a:solidFill>
                <a:schemeClr val="bg1"/>
              </a:solidFill>
            </a:endParaRPr>
          </a:p>
        </p:txBody>
      </p:sp>
      <p:sp>
        <p:nvSpPr>
          <p:cNvPr id="95" name="Rectangle 50"/>
          <p:cNvSpPr>
            <a:spLocks noChangeArrowheads="1"/>
          </p:cNvSpPr>
          <p:nvPr/>
        </p:nvSpPr>
        <p:spPr bwMode="auto">
          <a:xfrm>
            <a:off x="7239000" y="28956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15%</a:t>
            </a:r>
            <a:endParaRPr lang="en-US" sz="2000" b="1" dirty="0">
              <a:solidFill>
                <a:schemeClr val="bg1"/>
              </a:solidFill>
            </a:endParaRPr>
          </a:p>
        </p:txBody>
      </p:sp>
      <p:sp>
        <p:nvSpPr>
          <p:cNvPr id="96" name="Rectangle 51"/>
          <p:cNvSpPr>
            <a:spLocks noChangeArrowheads="1"/>
          </p:cNvSpPr>
          <p:nvPr/>
        </p:nvSpPr>
        <p:spPr bwMode="auto">
          <a:xfrm>
            <a:off x="7239000" y="37338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15%</a:t>
            </a:r>
            <a:endParaRPr lang="en-US" sz="2000" b="1" dirty="0">
              <a:solidFill>
                <a:schemeClr val="bg1"/>
              </a:solidFill>
            </a:endParaRPr>
          </a:p>
        </p:txBody>
      </p:sp>
      <p:sp>
        <p:nvSpPr>
          <p:cNvPr id="97" name="Rectangle 52"/>
          <p:cNvSpPr>
            <a:spLocks noChangeArrowheads="1"/>
          </p:cNvSpPr>
          <p:nvPr/>
        </p:nvSpPr>
        <p:spPr bwMode="auto">
          <a:xfrm>
            <a:off x="7239000" y="45720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23%</a:t>
            </a:r>
            <a:endParaRPr lang="en-US" sz="2000" b="1" dirty="0">
              <a:solidFill>
                <a:schemeClr val="bg1"/>
              </a:solidFill>
            </a:endParaRPr>
          </a:p>
        </p:txBody>
      </p:sp>
      <p:sp>
        <p:nvSpPr>
          <p:cNvPr id="98" name="Rectangle 53"/>
          <p:cNvSpPr>
            <a:spLocks noChangeArrowheads="1"/>
          </p:cNvSpPr>
          <p:nvPr/>
        </p:nvSpPr>
        <p:spPr bwMode="auto">
          <a:xfrm>
            <a:off x="7239000" y="54102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53%</a:t>
            </a:r>
            <a:endParaRPr lang="en-US" sz="2000" b="1" dirty="0">
              <a:solidFill>
                <a:schemeClr val="bg1"/>
              </a:solidFill>
            </a:endParaRPr>
          </a:p>
        </p:txBody>
      </p:sp>
      <p:sp>
        <p:nvSpPr>
          <p:cNvPr id="99" name="Rectangle 56"/>
          <p:cNvSpPr>
            <a:spLocks noChangeArrowheads="1"/>
          </p:cNvSpPr>
          <p:nvPr/>
        </p:nvSpPr>
        <p:spPr bwMode="auto">
          <a:xfrm>
            <a:off x="7239000" y="20574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5%</a:t>
            </a:r>
            <a:endParaRPr lang="en-US" sz="2000" b="1" dirty="0">
              <a:solidFill>
                <a:schemeClr val="bg1"/>
              </a:solidFill>
            </a:endParaRPr>
          </a:p>
        </p:txBody>
      </p:sp>
      <p:sp>
        <p:nvSpPr>
          <p:cNvPr id="100" name="Rectangle 50"/>
          <p:cNvSpPr>
            <a:spLocks noChangeArrowheads="1"/>
          </p:cNvSpPr>
          <p:nvPr/>
        </p:nvSpPr>
        <p:spPr bwMode="auto">
          <a:xfrm>
            <a:off x="7924800" y="28956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12%</a:t>
            </a:r>
            <a:endParaRPr lang="en-US" sz="2000" b="1" dirty="0">
              <a:solidFill>
                <a:schemeClr val="bg1"/>
              </a:solidFill>
            </a:endParaRPr>
          </a:p>
        </p:txBody>
      </p:sp>
      <p:sp>
        <p:nvSpPr>
          <p:cNvPr id="101" name="Rectangle 51"/>
          <p:cNvSpPr>
            <a:spLocks noChangeArrowheads="1"/>
          </p:cNvSpPr>
          <p:nvPr/>
        </p:nvSpPr>
        <p:spPr bwMode="auto">
          <a:xfrm>
            <a:off x="7924800" y="37338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12%</a:t>
            </a:r>
            <a:endParaRPr lang="en-US" sz="2000" b="1" dirty="0">
              <a:solidFill>
                <a:schemeClr val="bg1"/>
              </a:solidFill>
            </a:endParaRPr>
          </a:p>
        </p:txBody>
      </p:sp>
      <p:sp>
        <p:nvSpPr>
          <p:cNvPr id="102" name="Rectangle 52"/>
          <p:cNvSpPr>
            <a:spLocks noChangeArrowheads="1"/>
          </p:cNvSpPr>
          <p:nvPr/>
        </p:nvSpPr>
        <p:spPr bwMode="auto">
          <a:xfrm>
            <a:off x="7924800" y="45720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10%</a:t>
            </a:r>
            <a:endParaRPr lang="en-US" sz="2000" b="1" dirty="0">
              <a:solidFill>
                <a:schemeClr val="bg1"/>
              </a:solidFill>
            </a:endParaRPr>
          </a:p>
        </p:txBody>
      </p:sp>
      <p:sp>
        <p:nvSpPr>
          <p:cNvPr id="103" name="Rectangle 53"/>
          <p:cNvSpPr>
            <a:spLocks noChangeArrowheads="1"/>
          </p:cNvSpPr>
          <p:nvPr/>
        </p:nvSpPr>
        <p:spPr bwMode="auto">
          <a:xfrm>
            <a:off x="7924800" y="54102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61%</a:t>
            </a:r>
            <a:endParaRPr lang="en-US" sz="2000" b="1" dirty="0">
              <a:solidFill>
                <a:schemeClr val="bg1"/>
              </a:solidFill>
            </a:endParaRPr>
          </a:p>
        </p:txBody>
      </p:sp>
      <p:sp>
        <p:nvSpPr>
          <p:cNvPr id="104" name="Rectangle 56"/>
          <p:cNvSpPr>
            <a:spLocks noChangeArrowheads="1"/>
          </p:cNvSpPr>
          <p:nvPr/>
        </p:nvSpPr>
        <p:spPr bwMode="auto">
          <a:xfrm>
            <a:off x="7924800" y="2057400"/>
            <a:ext cx="609600" cy="685800"/>
          </a:xfrm>
          <a:prstGeom prst="rect">
            <a:avLst/>
          </a:prstGeom>
          <a:solidFill>
            <a:schemeClr val="bg1">
              <a:lumMod val="50000"/>
            </a:schemeClr>
          </a:solidFill>
          <a:ln w="19050">
            <a:solidFill>
              <a:schemeClr val="tx1"/>
            </a:solidFill>
            <a:miter lim="800000"/>
            <a:headEnd/>
            <a:tailEnd/>
          </a:ln>
          <a:effectLst/>
        </p:spPr>
        <p:txBody>
          <a:bodyPr wrap="none" anchor="ctr"/>
          <a:lstStyle/>
          <a:p>
            <a:pPr algn="ctr" eaLnBrk="0" hangingPunct="0"/>
            <a:r>
              <a:rPr lang="en-US" sz="2000" b="1" dirty="0" smtClean="0">
                <a:solidFill>
                  <a:schemeClr val="bg1"/>
                </a:solidFill>
              </a:rPr>
              <a:t>5%</a:t>
            </a:r>
            <a:endParaRPr lang="en-US" sz="2000" b="1" dirty="0">
              <a:solidFill>
                <a:schemeClr val="bg1"/>
              </a:solidFill>
            </a:endParaRPr>
          </a:p>
        </p:txBody>
      </p:sp>
      <p:sp>
        <p:nvSpPr>
          <p:cNvPr id="107" name="TextBox 106"/>
          <p:cNvSpPr txBox="1"/>
          <p:nvPr/>
        </p:nvSpPr>
        <p:spPr>
          <a:xfrm>
            <a:off x="6510057" y="1676400"/>
            <a:ext cx="652743" cy="369332"/>
          </a:xfrm>
          <a:prstGeom prst="rect">
            <a:avLst/>
          </a:prstGeom>
          <a:noFill/>
        </p:spPr>
        <p:txBody>
          <a:bodyPr wrap="none" rtlCol="0">
            <a:spAutoFit/>
          </a:bodyPr>
          <a:lstStyle/>
          <a:p>
            <a:r>
              <a:rPr lang="en-US" dirty="0" smtClean="0"/>
              <a:t>2013</a:t>
            </a:r>
            <a:endParaRPr lang="en-US" dirty="0"/>
          </a:p>
        </p:txBody>
      </p:sp>
      <p:sp>
        <p:nvSpPr>
          <p:cNvPr id="108" name="TextBox 107"/>
          <p:cNvSpPr txBox="1"/>
          <p:nvPr/>
        </p:nvSpPr>
        <p:spPr>
          <a:xfrm>
            <a:off x="7195857" y="1676400"/>
            <a:ext cx="652743" cy="369332"/>
          </a:xfrm>
          <a:prstGeom prst="rect">
            <a:avLst/>
          </a:prstGeom>
          <a:noFill/>
        </p:spPr>
        <p:txBody>
          <a:bodyPr wrap="none" rtlCol="0">
            <a:spAutoFit/>
          </a:bodyPr>
          <a:lstStyle/>
          <a:p>
            <a:r>
              <a:rPr lang="en-US" dirty="0" smtClean="0"/>
              <a:t>2018</a:t>
            </a:r>
            <a:endParaRPr lang="en-US" dirty="0"/>
          </a:p>
        </p:txBody>
      </p:sp>
      <p:sp>
        <p:nvSpPr>
          <p:cNvPr id="109" name="TextBox 108"/>
          <p:cNvSpPr txBox="1"/>
          <p:nvPr/>
        </p:nvSpPr>
        <p:spPr>
          <a:xfrm>
            <a:off x="7881657" y="1676400"/>
            <a:ext cx="652743" cy="369332"/>
          </a:xfrm>
          <a:prstGeom prst="rect">
            <a:avLst/>
          </a:prstGeom>
          <a:noFill/>
        </p:spPr>
        <p:txBody>
          <a:bodyPr wrap="none" rtlCol="0">
            <a:spAutoFit/>
          </a:bodyPr>
          <a:lstStyle/>
          <a:p>
            <a:r>
              <a:rPr lang="en-US" dirty="0" smtClean="0"/>
              <a:t>2023</a:t>
            </a:r>
            <a:endParaRPr lang="en-US" dirty="0"/>
          </a:p>
        </p:txBody>
      </p:sp>
      <p:sp>
        <p:nvSpPr>
          <p:cNvPr id="34" name="Rectangle 33"/>
          <p:cNvSpPr/>
          <p:nvPr/>
        </p:nvSpPr>
        <p:spPr>
          <a:xfrm>
            <a:off x="6553200" y="5410200"/>
            <a:ext cx="1981200" cy="7053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553200" y="2037873"/>
            <a:ext cx="1981200" cy="7053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8839200" y="5486400"/>
            <a:ext cx="0" cy="52322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01096" y="2138690"/>
            <a:ext cx="678391" cy="461665"/>
          </a:xfrm>
          <a:prstGeom prst="rect">
            <a:avLst/>
          </a:prstGeom>
          <a:noFill/>
        </p:spPr>
        <p:txBody>
          <a:bodyPr wrap="none" rtlCol="0">
            <a:spAutoFit/>
          </a:bodyPr>
          <a:lstStyle/>
          <a:p>
            <a:pPr algn="ctr"/>
            <a:r>
              <a:rPr lang="en-US" sz="1200" dirty="0" smtClean="0"/>
              <a:t>Non-</a:t>
            </a:r>
          </a:p>
          <a:p>
            <a:pPr algn="ctr"/>
            <a:r>
              <a:rPr lang="en-US" sz="1200" dirty="0" smtClean="0"/>
              <a:t>Existent</a:t>
            </a:r>
            <a:endParaRPr lang="en-US" sz="1200" dirty="0"/>
          </a:p>
        </p:txBody>
      </p:sp>
      <p:sp>
        <p:nvSpPr>
          <p:cNvPr id="3" name="TextBox 2"/>
          <p:cNvSpPr txBox="1"/>
          <p:nvPr/>
        </p:nvSpPr>
        <p:spPr>
          <a:xfrm>
            <a:off x="6553200" y="6206615"/>
            <a:ext cx="2470613" cy="276999"/>
          </a:xfrm>
          <a:prstGeom prst="rect">
            <a:avLst/>
          </a:prstGeom>
          <a:noFill/>
        </p:spPr>
        <p:txBody>
          <a:bodyPr wrap="none" rtlCol="0">
            <a:spAutoFit/>
          </a:bodyPr>
          <a:lstStyle/>
          <a:p>
            <a:r>
              <a:rPr lang="en-US" sz="1200" dirty="0" smtClean="0"/>
              <a:t>Much higher than SCM Professionals</a:t>
            </a:r>
            <a:endParaRPr lang="en-US" sz="1200" dirty="0"/>
          </a:p>
        </p:txBody>
      </p:sp>
    </p:spTree>
    <p:extLst>
      <p:ext uri="{BB962C8B-B14F-4D97-AF65-F5344CB8AC3E}">
        <p14:creationId xmlns:p14="http://schemas.microsoft.com/office/powerpoint/2010/main" val="3080180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690813" cy="178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4705825" cy="6106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148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of International</a:t>
            </a:r>
            <a:br>
              <a:rPr lang="en-US" dirty="0" smtClean="0"/>
            </a:br>
            <a:r>
              <a:rPr lang="en-US" dirty="0" smtClean="0"/>
              <a:t>Production Plants 1990 to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3518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726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Operationally Favoring</a:t>
            </a:r>
            <a:br>
              <a:rPr lang="en-US" dirty="0" smtClean="0"/>
            </a:br>
            <a:r>
              <a:rPr lang="en-US" dirty="0" smtClean="0"/>
              <a:t>a Make or Buy Decision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6705252"/>
              </p:ext>
            </p:extLst>
          </p:nvPr>
        </p:nvGraphicFramePr>
        <p:xfrm>
          <a:off x="304800" y="16002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760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Operationally Favoring a </a:t>
            </a:r>
            <a:r>
              <a:rPr lang="en-US" u="sng" dirty="0" smtClean="0"/>
              <a:t>Make</a:t>
            </a:r>
            <a:r>
              <a:rPr lang="en-US" dirty="0" smtClean="0"/>
              <a:t> Decision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9471585"/>
              </p:ext>
            </p:extLst>
          </p:nvPr>
        </p:nvGraphicFramePr>
        <p:xfrm>
          <a:off x="0" y="1265237"/>
          <a:ext cx="9144000" cy="551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418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Operationally Favoring a </a:t>
            </a:r>
            <a:r>
              <a:rPr lang="en-US" u="sng" dirty="0" smtClean="0"/>
              <a:t>Buy</a:t>
            </a:r>
            <a:r>
              <a:rPr lang="en-US" dirty="0" smtClean="0"/>
              <a:t> Decision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1650711"/>
              </p:ext>
            </p:extLst>
          </p:nvPr>
        </p:nvGraphicFramePr>
        <p:xfrm>
          <a:off x="0" y="1265237"/>
          <a:ext cx="9144000" cy="551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152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16662"/>
            <a:ext cx="2830714" cy="259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2933700" cy="264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325562"/>
          </a:xfrm>
        </p:spPr>
        <p:txBody>
          <a:bodyPr>
            <a:normAutofit fontScale="90000"/>
          </a:bodyPr>
          <a:lstStyle/>
          <a:p>
            <a:r>
              <a:rPr lang="en-US" dirty="0" smtClean="0"/>
              <a:t>Market Participation</a:t>
            </a:r>
            <a:br>
              <a:rPr lang="en-US" dirty="0" smtClean="0"/>
            </a:br>
            <a:r>
              <a:rPr lang="en-US" dirty="0" smtClean="0"/>
              <a:t>Which Countries?</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1200"/>
            <a:ext cx="7007433" cy="458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185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10,300 Michigan Companies</a:t>
            </a:r>
            <a:br>
              <a:rPr lang="en-US" dirty="0" smtClean="0"/>
            </a:br>
            <a:r>
              <a:rPr lang="en-US" dirty="0" smtClean="0"/>
              <a:t>Traded in 2012 (91% SMEs)</a:t>
            </a:r>
            <a:endParaRPr lang="en-US" sz="31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672"/>
          <a:stretch/>
        </p:blipFill>
        <p:spPr bwMode="auto">
          <a:xfrm>
            <a:off x="457199" y="1524000"/>
            <a:ext cx="800205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367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Michigan Example</a:t>
            </a:r>
            <a:br>
              <a:rPr lang="en-US" dirty="0" smtClean="0"/>
            </a:br>
            <a:r>
              <a:rPr lang="en-US" sz="3100" dirty="0" smtClean="0"/>
              <a:t>Plans for Expanding International Trade by 2015</a:t>
            </a:r>
            <a:endParaRPr lang="en-US" sz="31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061" b="9384"/>
          <a:stretch/>
        </p:blipFill>
        <p:spPr bwMode="auto">
          <a:xfrm>
            <a:off x="609601" y="1524000"/>
            <a:ext cx="7086600" cy="418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601" y="5867400"/>
            <a:ext cx="6934199" cy="369332"/>
          </a:xfrm>
          <a:prstGeom prst="rect">
            <a:avLst/>
          </a:prstGeom>
        </p:spPr>
        <p:txBody>
          <a:bodyPr wrap="square">
            <a:spAutoFit/>
          </a:bodyPr>
          <a:lstStyle/>
          <a:p>
            <a:r>
              <a:rPr lang="en-US" dirty="0"/>
              <a:t>10,300 Michigan </a:t>
            </a:r>
            <a:r>
              <a:rPr lang="en-US" dirty="0" smtClean="0"/>
              <a:t>Companies Traded Internationally in </a:t>
            </a:r>
            <a:r>
              <a:rPr lang="en-US" dirty="0"/>
              <a:t>2012 (91% SMEs)</a:t>
            </a:r>
          </a:p>
        </p:txBody>
      </p:sp>
      <p:sp>
        <p:nvSpPr>
          <p:cNvPr id="4" name="Rectangle 3"/>
          <p:cNvSpPr/>
          <p:nvPr/>
        </p:nvSpPr>
        <p:spPr>
          <a:xfrm>
            <a:off x="5818188" y="2057400"/>
            <a:ext cx="1878013"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2928" y="2512367"/>
            <a:ext cx="715260" cy="461665"/>
          </a:xfrm>
          <a:prstGeom prst="rect">
            <a:avLst/>
          </a:prstGeom>
          <a:noFill/>
        </p:spPr>
        <p:txBody>
          <a:bodyPr wrap="none" rtlCol="0">
            <a:spAutoFit/>
          </a:bodyPr>
          <a:lstStyle/>
          <a:p>
            <a:r>
              <a:rPr lang="en-US" sz="2400" b="1" dirty="0" smtClean="0">
                <a:solidFill>
                  <a:srgbClr val="FF0000"/>
                </a:solidFill>
              </a:rPr>
              <a:t>86%</a:t>
            </a:r>
            <a:endParaRPr lang="en-US" sz="2400" b="1" dirty="0">
              <a:solidFill>
                <a:srgbClr val="FF0000"/>
              </a:solidFill>
            </a:endParaRPr>
          </a:p>
        </p:txBody>
      </p:sp>
      <p:sp>
        <p:nvSpPr>
          <p:cNvPr id="7" name="TextBox 6"/>
          <p:cNvSpPr txBox="1"/>
          <p:nvPr/>
        </p:nvSpPr>
        <p:spPr>
          <a:xfrm>
            <a:off x="7696200" y="2510135"/>
            <a:ext cx="720069" cy="461665"/>
          </a:xfrm>
          <a:prstGeom prst="rect">
            <a:avLst/>
          </a:prstGeom>
          <a:noFill/>
        </p:spPr>
        <p:txBody>
          <a:bodyPr wrap="none" rtlCol="0">
            <a:spAutoFit/>
          </a:bodyPr>
          <a:lstStyle/>
          <a:p>
            <a:r>
              <a:rPr lang="en-US" sz="2400" b="1" dirty="0" smtClean="0">
                <a:solidFill>
                  <a:srgbClr val="FF0000"/>
                </a:solidFill>
              </a:rPr>
              <a:t>89%</a:t>
            </a:r>
            <a:endParaRPr lang="en-US" sz="2400" b="1" dirty="0">
              <a:solidFill>
                <a:srgbClr val="FF0000"/>
              </a:solidFill>
            </a:endParaRPr>
          </a:p>
        </p:txBody>
      </p:sp>
    </p:spTree>
    <p:extLst>
      <p:ext uri="{BB962C8B-B14F-4D97-AF65-F5344CB8AC3E}">
        <p14:creationId xmlns:p14="http://schemas.microsoft.com/office/powerpoint/2010/main" val="1202633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74" y="1371600"/>
            <a:ext cx="8429625" cy="469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386964"/>
            <a:ext cx="6534150" cy="36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393819"/>
            <a:ext cx="8229600" cy="838200"/>
          </a:xfrm>
        </p:spPr>
        <p:txBody>
          <a:bodyPr>
            <a:normAutofit/>
          </a:bodyPr>
          <a:lstStyle/>
          <a:p>
            <a:r>
              <a:rPr lang="en-US" dirty="0" smtClean="0"/>
              <a:t>Michigan to China?</a:t>
            </a:r>
            <a:endParaRPr lang="en-US" dirty="0"/>
          </a:p>
        </p:txBody>
      </p:sp>
    </p:spTree>
    <p:extLst>
      <p:ext uri="{BB962C8B-B14F-4D97-AF65-F5344CB8AC3E}">
        <p14:creationId xmlns:p14="http://schemas.microsoft.com/office/powerpoint/2010/main" val="1621468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706562"/>
            <a:ext cx="5657318" cy="1569660"/>
          </a:xfrm>
          <a:prstGeom prst="rect">
            <a:avLst/>
          </a:prstGeom>
          <a:noFill/>
        </p:spPr>
        <p:txBody>
          <a:bodyPr wrap="none" rtlCol="0">
            <a:spAutoFit/>
          </a:bodyPr>
          <a:lstStyle/>
          <a:p>
            <a:r>
              <a:rPr lang="en-US" sz="9600" b="1" dirty="0" smtClean="0"/>
              <a:t>70%	  25%</a:t>
            </a:r>
            <a:endParaRPr lang="en-US" sz="9600" b="1" dirty="0"/>
          </a:p>
        </p:txBody>
      </p:sp>
      <p:sp>
        <p:nvSpPr>
          <p:cNvPr id="11" name="TextBox 10"/>
          <p:cNvSpPr txBox="1"/>
          <p:nvPr/>
        </p:nvSpPr>
        <p:spPr>
          <a:xfrm>
            <a:off x="4812440" y="3001962"/>
            <a:ext cx="2858475" cy="461665"/>
          </a:xfrm>
          <a:prstGeom prst="rect">
            <a:avLst/>
          </a:prstGeom>
          <a:noFill/>
        </p:spPr>
        <p:txBody>
          <a:bodyPr wrap="none" rtlCol="0">
            <a:spAutoFit/>
          </a:bodyPr>
          <a:lstStyle/>
          <a:p>
            <a:pPr algn="ctr"/>
            <a:r>
              <a:rPr lang="en-US" sz="2400" b="1" dirty="0" smtClean="0"/>
              <a:t>Global Supply Chains</a:t>
            </a:r>
          </a:p>
        </p:txBody>
      </p:sp>
      <p:sp>
        <p:nvSpPr>
          <p:cNvPr id="12" name="TextBox 11"/>
          <p:cNvSpPr txBox="1"/>
          <p:nvPr/>
        </p:nvSpPr>
        <p:spPr>
          <a:xfrm>
            <a:off x="1851768" y="3001962"/>
            <a:ext cx="2138149" cy="461665"/>
          </a:xfrm>
          <a:prstGeom prst="rect">
            <a:avLst/>
          </a:prstGeom>
          <a:noFill/>
        </p:spPr>
        <p:txBody>
          <a:bodyPr wrap="none" rtlCol="0">
            <a:spAutoFit/>
          </a:bodyPr>
          <a:lstStyle/>
          <a:p>
            <a:pPr algn="ctr"/>
            <a:r>
              <a:rPr lang="en-US" sz="2400" b="1" dirty="0" smtClean="0"/>
              <a:t>Global Strategy</a:t>
            </a:r>
            <a:endParaRPr lang="en-US" sz="2400" b="1" dirty="0"/>
          </a:p>
        </p:txBody>
      </p:sp>
      <p:sp>
        <p:nvSpPr>
          <p:cNvPr id="13" name="Title 12"/>
          <p:cNvSpPr>
            <a:spLocks noGrp="1"/>
          </p:cNvSpPr>
          <p:nvPr>
            <p:ph type="title"/>
          </p:nvPr>
        </p:nvSpPr>
        <p:spPr>
          <a:xfrm>
            <a:off x="1851768" y="685800"/>
            <a:ext cx="5692032" cy="1143000"/>
          </a:xfrm>
        </p:spPr>
        <p:txBody>
          <a:bodyPr/>
          <a:lstStyle/>
          <a:p>
            <a:r>
              <a:rPr lang="en-US" dirty="0" smtClean="0"/>
              <a:t>Explaining Performance</a:t>
            </a:r>
            <a:endParaRPr lang="en-US" dirty="0"/>
          </a:p>
        </p:txBody>
      </p:sp>
      <p:sp>
        <p:nvSpPr>
          <p:cNvPr id="6" name="Title 12"/>
          <p:cNvSpPr txBox="1">
            <a:spLocks/>
          </p:cNvSpPr>
          <p:nvPr/>
        </p:nvSpPr>
        <p:spPr>
          <a:xfrm>
            <a:off x="1851768" y="4486275"/>
            <a:ext cx="5006232"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smtClean="0">
                <a:solidFill>
                  <a:schemeClr val="tx1">
                    <a:lumMod val="75000"/>
                    <a:lumOff val="25000"/>
                  </a:schemeClr>
                </a:solidFill>
              </a:rPr>
              <a:t>To stay competitive, companies need to increase the </a:t>
            </a:r>
            <a:r>
              <a:rPr lang="en-US" sz="2000" b="1" dirty="0" smtClean="0">
                <a:solidFill>
                  <a:schemeClr val="tx1">
                    <a:lumMod val="75000"/>
                    <a:lumOff val="25000"/>
                  </a:schemeClr>
                </a:solidFill>
              </a:rPr>
              <a:t>globalization</a:t>
            </a:r>
            <a:r>
              <a:rPr lang="en-US" sz="2000" dirty="0" smtClean="0">
                <a:solidFill>
                  <a:schemeClr val="tx1">
                    <a:lumMod val="75000"/>
                    <a:lumOff val="25000"/>
                  </a:schemeClr>
                </a:solidFill>
              </a:rPr>
              <a:t> efforts of their supply chain by at least 20 percent in the next five years and 40 percent in the next 10 years.</a:t>
            </a:r>
            <a:endParaRPr lang="en-US" sz="2000" dirty="0">
              <a:solidFill>
                <a:schemeClr val="tx1">
                  <a:lumMod val="75000"/>
                  <a:lumOff val="25000"/>
                </a:schemeClr>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038600"/>
            <a:ext cx="1714500" cy="2571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3467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32" y="505626"/>
            <a:ext cx="7370437" cy="278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743" y="3886200"/>
            <a:ext cx="2690813" cy="178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005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521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Importance of Global Education</a:t>
            </a:r>
            <a:endParaRPr lang="en-US" sz="4000" dirty="0"/>
          </a:p>
        </p:txBody>
      </p:sp>
      <p:sp>
        <p:nvSpPr>
          <p:cNvPr id="3" name="Content Placeholder 2"/>
          <p:cNvSpPr>
            <a:spLocks noGrp="1"/>
          </p:cNvSpPr>
          <p:nvPr>
            <p:ph idx="1"/>
          </p:nvPr>
        </p:nvSpPr>
        <p:spPr/>
        <p:txBody>
          <a:bodyPr>
            <a:normAutofit/>
          </a:bodyPr>
          <a:lstStyle/>
          <a:p>
            <a:r>
              <a:rPr lang="en-US" sz="2000" dirty="0" smtClean="0"/>
              <a:t>Today, many community colleges need to be more globally integrated, use globally coherent education strategies, operating within global education networks, and maximizing learning on global topics.</a:t>
            </a:r>
          </a:p>
          <a:p>
            <a:endParaRPr lang="en-US" dirty="0" smtClean="0"/>
          </a:p>
          <a:p>
            <a:pPr lvl="1"/>
            <a:r>
              <a:rPr lang="en-US" b="1" dirty="0" smtClean="0"/>
              <a:t>How global is the education industry (e.g., workforce development at community colleges)?</a:t>
            </a:r>
          </a:p>
          <a:p>
            <a:pPr lvl="1"/>
            <a:r>
              <a:rPr lang="en-US" b="1" dirty="0" smtClean="0"/>
              <a:t>How global should your community college’s courses, programs, and culture be?</a:t>
            </a:r>
          </a:p>
        </p:txBody>
      </p:sp>
    </p:spTree>
    <p:extLst>
      <p:ext uri="{BB962C8B-B14F-4D97-AF65-F5344CB8AC3E}">
        <p14:creationId xmlns:p14="http://schemas.microsoft.com/office/powerpoint/2010/main" val="1238060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228600"/>
            <a:ext cx="8001000" cy="1217613"/>
          </a:xfrm>
        </p:spPr>
        <p:txBody>
          <a:bodyPr>
            <a:noAutofit/>
          </a:bodyPr>
          <a:lstStyle/>
          <a:p>
            <a:r>
              <a:rPr lang="en-US" dirty="0" smtClean="0"/>
              <a:t>International Business Education at Community Colleges 2012</a:t>
            </a:r>
          </a:p>
        </p:txBody>
      </p:sp>
      <p:sp>
        <p:nvSpPr>
          <p:cNvPr id="17413" name="TextBox 18"/>
          <p:cNvSpPr txBox="1">
            <a:spLocks noChangeArrowheads="1"/>
          </p:cNvSpPr>
          <p:nvPr/>
        </p:nvSpPr>
        <p:spPr bwMode="auto">
          <a:xfrm>
            <a:off x="152400" y="3122711"/>
            <a:ext cx="5070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latin typeface="Arial Narrow" pitchFamily="34" charset="0"/>
              </a:rPr>
              <a:t>http://global.broad.msu.edu/ibc/publications/research/</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904">
            <a:off x="5165333" y="1927308"/>
            <a:ext cx="3472753" cy="4506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23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dirty="0" smtClean="0"/>
              <a:t>Research Support</a:t>
            </a:r>
          </a:p>
        </p:txBody>
      </p:sp>
      <p:sp>
        <p:nvSpPr>
          <p:cNvPr id="19459" name="Content Placeholder 3"/>
          <p:cNvSpPr>
            <a:spLocks noGrp="1"/>
          </p:cNvSpPr>
          <p:nvPr>
            <p:ph sz="half" idx="1"/>
          </p:nvPr>
        </p:nvSpPr>
        <p:spPr>
          <a:xfrm>
            <a:off x="457200" y="1600200"/>
            <a:ext cx="4038600" cy="2362200"/>
          </a:xfrm>
        </p:spPr>
        <p:txBody>
          <a:bodyPr>
            <a:noAutofit/>
          </a:bodyPr>
          <a:lstStyle/>
          <a:p>
            <a:r>
              <a:rPr lang="en-US" sz="1400" dirty="0" smtClean="0"/>
              <a:t>We are grateful to the U.S. Department of Education for financial support for the series of Benchmark Studies on International Business Education at Community Colleges. We are also grateful to the International Business Center in the Eli Broad College of Business at Michigan State University and the </a:t>
            </a:r>
            <a:r>
              <a:rPr lang="en-US" sz="1400" dirty="0"/>
              <a:t>Business and Economics Department </a:t>
            </a:r>
            <a:r>
              <a:rPr lang="en-US" sz="1400" dirty="0" smtClean="0"/>
              <a:t>at Lansing Community College for research and administrative support to conduct the study.</a:t>
            </a:r>
          </a:p>
        </p:txBody>
      </p:sp>
      <p:pic>
        <p:nvPicPr>
          <p:cNvPr id="19460" name="Picture 3" descr="http://www.msu.edu/webstyle/official-images/msu/wordmark_pos_wh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58127"/>
            <a:ext cx="2308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http://icsec.org/images/Img17.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587824" y="5181600"/>
            <a:ext cx="21542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Seal for the U.S. Department of Edu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3078" y="172269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697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1,132 Community Colleges in the USA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295400"/>
            <a:ext cx="686555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959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International Business Knowledge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82223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7200" y="5943600"/>
            <a:ext cx="4572000" cy="646331"/>
          </a:xfrm>
          <a:prstGeom prst="rect">
            <a:avLst/>
          </a:prstGeom>
        </p:spPr>
        <p:txBody>
          <a:bodyPr>
            <a:spAutoFit/>
          </a:bodyPr>
          <a:lstStyle/>
          <a:p>
            <a:r>
              <a:rPr lang="en-US" dirty="0"/>
              <a:t>The scores in Table 9 are based on a range from 1 (no awareness) to 10 (great expertise). </a:t>
            </a:r>
          </a:p>
        </p:txBody>
      </p:sp>
    </p:spTree>
    <p:extLst>
      <p:ext uri="{BB962C8B-B14F-4D97-AF65-F5344CB8AC3E}">
        <p14:creationId xmlns:p14="http://schemas.microsoft.com/office/powerpoint/2010/main" val="3764798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Being Taught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82025" cy="380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763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734" y="548355"/>
            <a:ext cx="6722066"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241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39945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928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239125" cy="273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IBEX Scores</a:t>
            </a:r>
            <a:br>
              <a:rPr lang="en-US" dirty="0" smtClean="0"/>
            </a:br>
            <a:r>
              <a:rPr lang="en-US" dirty="0" smtClean="0"/>
              <a:t>International Business Education Index</a:t>
            </a:r>
            <a:endParaRPr lang="en-US" dirty="0"/>
          </a:p>
        </p:txBody>
      </p:sp>
      <p:sp>
        <p:nvSpPr>
          <p:cNvPr id="3" name="Rectangle 2"/>
          <p:cNvSpPr/>
          <p:nvPr/>
        </p:nvSpPr>
        <p:spPr>
          <a:xfrm>
            <a:off x="4343400" y="4724400"/>
            <a:ext cx="4137392" cy="646331"/>
          </a:xfrm>
          <a:prstGeom prst="rect">
            <a:avLst/>
          </a:prstGeom>
        </p:spPr>
        <p:txBody>
          <a:bodyPr wrap="square">
            <a:spAutoFit/>
          </a:bodyPr>
          <a:lstStyle/>
          <a:p>
            <a:r>
              <a:rPr lang="en-US" dirty="0"/>
              <a:t>The scores in Table </a:t>
            </a:r>
            <a:r>
              <a:rPr lang="en-US" dirty="0" smtClean="0"/>
              <a:t>1 </a:t>
            </a:r>
            <a:r>
              <a:rPr lang="en-US" dirty="0"/>
              <a:t>are based on a range from </a:t>
            </a:r>
            <a:r>
              <a:rPr lang="en-US" dirty="0" smtClean="0"/>
              <a:t>0 to 1, with 1 being the best. </a:t>
            </a:r>
            <a:endParaRPr lang="en-US" dirty="0"/>
          </a:p>
        </p:txBody>
      </p:sp>
    </p:spTree>
    <p:extLst>
      <p:ext uri="{BB962C8B-B14F-4D97-AF65-F5344CB8AC3E}">
        <p14:creationId xmlns:p14="http://schemas.microsoft.com/office/powerpoint/2010/main" val="31453816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Minority-Serving Institutions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86775" cy="199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0228" y="3657600"/>
            <a:ext cx="4137392" cy="646331"/>
          </a:xfrm>
          <a:prstGeom prst="rect">
            <a:avLst/>
          </a:prstGeom>
        </p:spPr>
        <p:txBody>
          <a:bodyPr wrap="square">
            <a:spAutoFit/>
          </a:bodyPr>
          <a:lstStyle/>
          <a:p>
            <a:r>
              <a:rPr lang="en-US" dirty="0"/>
              <a:t>The scores in Table </a:t>
            </a:r>
            <a:r>
              <a:rPr lang="en-US" dirty="0" smtClean="0"/>
              <a:t>8 </a:t>
            </a:r>
            <a:r>
              <a:rPr lang="en-US" dirty="0"/>
              <a:t>are based on a range from </a:t>
            </a:r>
            <a:r>
              <a:rPr lang="en-US" dirty="0" smtClean="0"/>
              <a:t>0 to 1, with 1 being the best. </a:t>
            </a:r>
            <a:endParaRPr lang="en-US" dirty="0"/>
          </a:p>
        </p:txBody>
      </p:sp>
    </p:spTree>
    <p:extLst>
      <p:ext uri="{BB962C8B-B14F-4D97-AF65-F5344CB8AC3E}">
        <p14:creationId xmlns:p14="http://schemas.microsoft.com/office/powerpoint/2010/main" val="2833926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516" y="381000"/>
            <a:ext cx="9144000" cy="838200"/>
          </a:xfrm>
        </p:spPr>
        <p:txBody>
          <a:bodyPr>
            <a:noAutofit/>
          </a:bodyPr>
          <a:lstStyle/>
          <a:p>
            <a:pPr eaLnBrk="1" hangingPunct="1"/>
            <a:r>
              <a:rPr lang="en-US" sz="4000" dirty="0" smtClean="0">
                <a:solidFill>
                  <a:schemeClr val="tx1"/>
                </a:solidFill>
              </a:rPr>
              <a:t>International Trade</a:t>
            </a:r>
          </a:p>
        </p:txBody>
      </p:sp>
      <p:sp>
        <p:nvSpPr>
          <p:cNvPr id="4" name="TextBox 3"/>
          <p:cNvSpPr txBox="1"/>
          <p:nvPr/>
        </p:nvSpPr>
        <p:spPr>
          <a:xfrm>
            <a:off x="4343400" y="6476999"/>
            <a:ext cx="3094117" cy="246221"/>
          </a:xfrm>
          <a:prstGeom prst="rect">
            <a:avLst/>
          </a:prstGeom>
          <a:noFill/>
        </p:spPr>
        <p:txBody>
          <a:bodyPr wrap="none" rtlCol="0">
            <a:spAutoFit/>
          </a:bodyPr>
          <a:lstStyle/>
          <a:p>
            <a:r>
              <a:rPr lang="en-US" sz="1000" dirty="0" smtClean="0"/>
              <a:t>Source:  The World Bank World Development Indicators</a:t>
            </a:r>
            <a:endParaRPr lang="en-US" sz="1000"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139140332"/>
              </p:ext>
            </p:extLst>
          </p:nvPr>
        </p:nvGraphicFramePr>
        <p:xfrm>
          <a:off x="381000" y="1219200"/>
          <a:ext cx="8458200" cy="5085347"/>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flipV="1">
            <a:off x="4648200" y="1447800"/>
            <a:ext cx="0" cy="472440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010400" y="1447800"/>
            <a:ext cx="0" cy="472440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94774" y="2931557"/>
            <a:ext cx="497252" cy="369332"/>
          </a:xfrm>
          <a:prstGeom prst="rect">
            <a:avLst/>
          </a:prstGeom>
          <a:noFill/>
        </p:spPr>
        <p:txBody>
          <a:bodyPr wrap="none" rtlCol="0">
            <a:spAutoFit/>
          </a:bodyPr>
          <a:lstStyle/>
          <a:p>
            <a:r>
              <a:rPr lang="en-US" b="1" dirty="0" smtClean="0">
                <a:solidFill>
                  <a:schemeClr val="bg1">
                    <a:lumMod val="50000"/>
                  </a:schemeClr>
                </a:solidFill>
              </a:rPr>
              <a:t>IBC</a:t>
            </a:r>
            <a:endParaRPr lang="en-US" b="1" dirty="0">
              <a:solidFill>
                <a:schemeClr val="bg1">
                  <a:lumMod val="50000"/>
                </a:schemeClr>
              </a:solidFill>
            </a:endParaRPr>
          </a:p>
        </p:txBody>
      </p:sp>
      <p:sp>
        <p:nvSpPr>
          <p:cNvPr id="10" name="TextBox 9"/>
          <p:cNvSpPr txBox="1"/>
          <p:nvPr/>
        </p:nvSpPr>
        <p:spPr>
          <a:xfrm>
            <a:off x="6199858" y="1524000"/>
            <a:ext cx="766364" cy="646331"/>
          </a:xfrm>
          <a:prstGeom prst="rect">
            <a:avLst/>
          </a:prstGeom>
          <a:noFill/>
        </p:spPr>
        <p:txBody>
          <a:bodyPr wrap="none" rtlCol="0">
            <a:spAutoFit/>
          </a:bodyPr>
          <a:lstStyle/>
          <a:p>
            <a:pPr algn="r"/>
            <a:r>
              <a:rPr lang="en-US" b="1" dirty="0" smtClean="0">
                <a:solidFill>
                  <a:schemeClr val="bg1">
                    <a:lumMod val="50000"/>
                  </a:schemeClr>
                </a:solidFill>
              </a:rPr>
              <a:t>MEGP</a:t>
            </a:r>
          </a:p>
          <a:p>
            <a:pPr algn="r"/>
            <a:r>
              <a:rPr lang="en-US" b="1" dirty="0" smtClean="0">
                <a:solidFill>
                  <a:schemeClr val="bg1">
                    <a:lumMod val="50000"/>
                  </a:schemeClr>
                </a:solidFill>
              </a:rPr>
              <a:t>IBEX</a:t>
            </a:r>
            <a:endParaRPr lang="en-US" b="1" dirty="0">
              <a:solidFill>
                <a:schemeClr val="bg1">
                  <a:lumMod val="50000"/>
                </a:schemeClr>
              </a:solidFill>
            </a:endParaRPr>
          </a:p>
        </p:txBody>
      </p:sp>
      <p:cxnSp>
        <p:nvCxnSpPr>
          <p:cNvPr id="12" name="Straight Connector 11"/>
          <p:cNvCxnSpPr/>
          <p:nvPr/>
        </p:nvCxnSpPr>
        <p:spPr>
          <a:xfrm flipV="1">
            <a:off x="5562600" y="1477923"/>
            <a:ext cx="0" cy="472440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62600" y="2977723"/>
            <a:ext cx="627095" cy="646331"/>
          </a:xfrm>
          <a:prstGeom prst="rect">
            <a:avLst/>
          </a:prstGeom>
          <a:noFill/>
        </p:spPr>
        <p:txBody>
          <a:bodyPr wrap="none" rtlCol="0">
            <a:spAutoFit/>
          </a:bodyPr>
          <a:lstStyle/>
          <a:p>
            <a:r>
              <a:rPr lang="en-US" b="1" dirty="0" smtClean="0">
                <a:solidFill>
                  <a:schemeClr val="bg1">
                    <a:lumMod val="50000"/>
                  </a:schemeClr>
                </a:solidFill>
              </a:rPr>
              <a:t>CC</a:t>
            </a:r>
          </a:p>
          <a:p>
            <a:r>
              <a:rPr lang="en-US" b="1" dirty="0" smtClean="0">
                <a:solidFill>
                  <a:schemeClr val="bg1">
                    <a:lumMod val="50000"/>
                  </a:schemeClr>
                </a:solidFill>
              </a:rPr>
              <a:t>FDIB</a:t>
            </a:r>
            <a:endParaRPr lang="en-US" b="1" dirty="0">
              <a:solidFill>
                <a:schemeClr val="bg1">
                  <a:lumMod val="50000"/>
                </a:schemeClr>
              </a:solidFill>
            </a:endParaRPr>
          </a:p>
        </p:txBody>
      </p:sp>
    </p:spTree>
    <p:extLst>
      <p:ext uri="{BB962C8B-B14F-4D97-AF65-F5344CB8AC3E}">
        <p14:creationId xmlns:p14="http://schemas.microsoft.com/office/powerpoint/2010/main" val="34390296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80" y="1219200"/>
            <a:ext cx="867611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Five Pillars</a:t>
            </a:r>
            <a:endParaRPr lang="en-US" dirty="0"/>
          </a:p>
        </p:txBody>
      </p:sp>
      <p:sp>
        <p:nvSpPr>
          <p:cNvPr id="4" name="Rectangle 3"/>
          <p:cNvSpPr/>
          <p:nvPr/>
        </p:nvSpPr>
        <p:spPr>
          <a:xfrm>
            <a:off x="4724400" y="5891331"/>
            <a:ext cx="4137392" cy="646331"/>
          </a:xfrm>
          <a:prstGeom prst="rect">
            <a:avLst/>
          </a:prstGeom>
        </p:spPr>
        <p:txBody>
          <a:bodyPr wrap="square">
            <a:spAutoFit/>
          </a:bodyPr>
          <a:lstStyle/>
          <a:p>
            <a:r>
              <a:rPr lang="en-US" dirty="0"/>
              <a:t>The scores in Table </a:t>
            </a:r>
            <a:r>
              <a:rPr lang="en-US" dirty="0" smtClean="0"/>
              <a:t>2 </a:t>
            </a:r>
            <a:r>
              <a:rPr lang="en-US" dirty="0"/>
              <a:t>are based on a range from </a:t>
            </a:r>
            <a:r>
              <a:rPr lang="en-US" dirty="0" smtClean="0"/>
              <a:t>0 to 1, with 1 being the best. </a:t>
            </a:r>
            <a:endParaRPr lang="en-US" dirty="0"/>
          </a:p>
        </p:txBody>
      </p:sp>
    </p:spTree>
    <p:extLst>
      <p:ext uri="{BB962C8B-B14F-4D97-AF65-F5344CB8AC3E}">
        <p14:creationId xmlns:p14="http://schemas.microsoft.com/office/powerpoint/2010/main" val="232596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4103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15962"/>
          </a:xfrm>
        </p:spPr>
        <p:txBody>
          <a:bodyPr/>
          <a:lstStyle/>
          <a:p>
            <a:r>
              <a:rPr lang="en-US" dirty="0" smtClean="0"/>
              <a:t>IBEX Scores by Region</a:t>
            </a:r>
            <a:endParaRPr lang="en-US" dirty="0"/>
          </a:p>
        </p:txBody>
      </p:sp>
      <p:sp>
        <p:nvSpPr>
          <p:cNvPr id="4" name="Rectangle 3"/>
          <p:cNvSpPr/>
          <p:nvPr/>
        </p:nvSpPr>
        <p:spPr>
          <a:xfrm>
            <a:off x="1828801" y="6324600"/>
            <a:ext cx="5791200" cy="307777"/>
          </a:xfrm>
          <a:prstGeom prst="rect">
            <a:avLst/>
          </a:prstGeom>
        </p:spPr>
        <p:txBody>
          <a:bodyPr wrap="square">
            <a:spAutoFit/>
          </a:bodyPr>
          <a:lstStyle/>
          <a:p>
            <a:r>
              <a:rPr lang="en-US" sz="1400" dirty="0"/>
              <a:t>The scores in Table </a:t>
            </a:r>
            <a:r>
              <a:rPr lang="en-US" sz="1400" dirty="0" smtClean="0"/>
              <a:t>6 </a:t>
            </a:r>
            <a:r>
              <a:rPr lang="en-US" sz="1400" dirty="0"/>
              <a:t>are based on a range from </a:t>
            </a:r>
            <a:r>
              <a:rPr lang="en-US" sz="1400" dirty="0" smtClean="0"/>
              <a:t>0 to 1, with 1 being the best. </a:t>
            </a:r>
            <a:endParaRPr lang="en-US" sz="1400" dirty="0"/>
          </a:p>
        </p:txBody>
      </p:sp>
    </p:spTree>
    <p:extLst>
      <p:ext uri="{BB962C8B-B14F-4D97-AF65-F5344CB8AC3E}">
        <p14:creationId xmlns:p14="http://schemas.microsoft.com/office/powerpoint/2010/main" val="37773633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5250"/>
            <a:ext cx="2752725" cy="664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95250"/>
            <a:ext cx="2752725"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162800" y="4191000"/>
            <a:ext cx="1828800" cy="1477328"/>
          </a:xfrm>
          <a:prstGeom prst="rect">
            <a:avLst/>
          </a:prstGeom>
        </p:spPr>
        <p:txBody>
          <a:bodyPr wrap="square">
            <a:spAutoFit/>
          </a:bodyPr>
          <a:lstStyle/>
          <a:p>
            <a:r>
              <a:rPr lang="en-US" dirty="0"/>
              <a:t>The scores in Table </a:t>
            </a:r>
            <a:r>
              <a:rPr lang="en-US" dirty="0" smtClean="0"/>
              <a:t>1 </a:t>
            </a:r>
            <a:r>
              <a:rPr lang="en-US" dirty="0"/>
              <a:t>are based on a range from </a:t>
            </a:r>
            <a:r>
              <a:rPr lang="en-US" dirty="0" smtClean="0"/>
              <a:t>0 to 1, with 1 being the best. </a:t>
            </a:r>
            <a:endParaRPr lang="en-US" dirty="0"/>
          </a:p>
        </p:txBody>
      </p:sp>
    </p:spTree>
    <p:extLst>
      <p:ext uri="{BB962C8B-B14F-4D97-AF65-F5344CB8AC3E}">
        <p14:creationId xmlns:p14="http://schemas.microsoft.com/office/powerpoint/2010/main" val="19818498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Community Colleges with</a:t>
            </a:r>
            <a:br>
              <a:rPr lang="en-US" dirty="0" smtClean="0"/>
            </a:br>
            <a:r>
              <a:rPr lang="en-US" dirty="0" smtClean="0"/>
              <a:t>Sustained Excellence (“Top 20”)</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7781925" cy="461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515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542" y="1600200"/>
            <a:ext cx="3871913" cy="406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343400" y="152400"/>
            <a:ext cx="4572000" cy="1676400"/>
          </a:xfrm>
        </p:spPr>
        <p:txBody>
          <a:bodyPr>
            <a:normAutofit fontScale="90000"/>
          </a:bodyPr>
          <a:lstStyle/>
          <a:p>
            <a:r>
              <a:rPr lang="en-US" dirty="0" smtClean="0"/>
              <a:t>Michigan’s Community</a:t>
            </a:r>
            <a:br>
              <a:rPr lang="en-US" dirty="0" smtClean="0"/>
            </a:br>
            <a:r>
              <a:rPr lang="en-US" dirty="0" smtClean="0"/>
              <a:t>Colleges </a:t>
            </a:r>
            <a:r>
              <a:rPr lang="en-US" sz="4400" b="1" dirty="0" smtClean="0"/>
              <a:t>IBEX</a:t>
            </a:r>
            <a:endParaRPr lang="en-US" sz="4400" b="1" dirty="0"/>
          </a:p>
        </p:txBody>
      </p:sp>
      <p:sp>
        <p:nvSpPr>
          <p:cNvPr id="3" name="Content Placeholder 2"/>
          <p:cNvSpPr>
            <a:spLocks noGrp="1"/>
          </p:cNvSpPr>
          <p:nvPr>
            <p:ph sz="half" idx="1"/>
          </p:nvPr>
        </p:nvSpPr>
        <p:spPr>
          <a:xfrm>
            <a:off x="304800" y="228600"/>
            <a:ext cx="5410200" cy="6553200"/>
          </a:xfrm>
        </p:spPr>
        <p:txBody>
          <a:bodyPr>
            <a:noAutofit/>
          </a:bodyPr>
          <a:lstStyle/>
          <a:p>
            <a:pPr>
              <a:buFont typeface="+mj-lt"/>
              <a:buAutoNum type="arabicParenR"/>
            </a:pPr>
            <a:r>
              <a:rPr lang="en-US" sz="1600" b="1" dirty="0"/>
              <a:t>Grand Rapids Community </a:t>
            </a:r>
            <a:r>
              <a:rPr lang="en-US" sz="1600" b="1" dirty="0" smtClean="0"/>
              <a:t>College</a:t>
            </a:r>
            <a:endParaRPr lang="en-US" sz="1600" b="1" dirty="0"/>
          </a:p>
          <a:p>
            <a:pPr>
              <a:buFont typeface="+mj-lt"/>
              <a:buAutoNum type="arabicParenR"/>
            </a:pPr>
            <a:r>
              <a:rPr lang="en-US" sz="1600" b="1" dirty="0" smtClean="0"/>
              <a:t>Mott </a:t>
            </a:r>
            <a:r>
              <a:rPr lang="en-US" sz="1600" b="1" dirty="0"/>
              <a:t>Community </a:t>
            </a:r>
            <a:r>
              <a:rPr lang="en-US" sz="1600" b="1" dirty="0" smtClean="0"/>
              <a:t>College</a:t>
            </a:r>
            <a:endParaRPr lang="en-US" sz="1600" b="1" dirty="0"/>
          </a:p>
          <a:p>
            <a:pPr>
              <a:buFont typeface="+mj-lt"/>
              <a:buAutoNum type="arabicParenR"/>
            </a:pPr>
            <a:r>
              <a:rPr lang="en-US" sz="1600" b="1" dirty="0" smtClean="0"/>
              <a:t>St. Clair County Community College</a:t>
            </a:r>
          </a:p>
          <a:p>
            <a:pPr>
              <a:buFont typeface="+mj-lt"/>
              <a:buAutoNum type="arabicParenR"/>
            </a:pPr>
            <a:r>
              <a:rPr lang="en-US" sz="1600" b="1" dirty="0" smtClean="0"/>
              <a:t>Jackson Community College</a:t>
            </a:r>
          </a:p>
          <a:p>
            <a:pPr>
              <a:buFont typeface="+mj-lt"/>
              <a:buAutoNum type="arabicParenR"/>
            </a:pPr>
            <a:r>
              <a:rPr lang="en-US" sz="1600" b="1" dirty="0"/>
              <a:t>Lansing Community College</a:t>
            </a:r>
          </a:p>
          <a:p>
            <a:pPr>
              <a:buFont typeface="+mj-lt"/>
              <a:buAutoNum type="arabicParenR"/>
            </a:pPr>
            <a:r>
              <a:rPr lang="en-US" sz="1600" b="1" dirty="0"/>
              <a:t>Kalamazoo Valley Community College</a:t>
            </a:r>
          </a:p>
          <a:p>
            <a:pPr>
              <a:buFont typeface="+mj-lt"/>
              <a:buAutoNum type="arabicParenR"/>
            </a:pPr>
            <a:r>
              <a:rPr lang="en-US" sz="1600" b="1" dirty="0" smtClean="0"/>
              <a:t>Oakland Community College</a:t>
            </a:r>
          </a:p>
          <a:p>
            <a:pPr>
              <a:buFont typeface="+mj-lt"/>
              <a:buAutoNum type="arabicParenR"/>
            </a:pPr>
            <a:r>
              <a:rPr lang="en-US" sz="1600" b="1" dirty="0"/>
              <a:t>West Shore Community College</a:t>
            </a:r>
          </a:p>
          <a:p>
            <a:pPr>
              <a:buFont typeface="+mj-lt"/>
              <a:buAutoNum type="arabicParenR"/>
            </a:pPr>
            <a:r>
              <a:rPr lang="en-US" sz="1600" b="1" dirty="0"/>
              <a:t>Bay De </a:t>
            </a:r>
            <a:r>
              <a:rPr lang="en-US" sz="1600" b="1" dirty="0" err="1"/>
              <a:t>Noc</a:t>
            </a:r>
            <a:r>
              <a:rPr lang="en-US" sz="1600" b="1" dirty="0"/>
              <a:t> Community College</a:t>
            </a:r>
          </a:p>
          <a:p>
            <a:pPr>
              <a:buFont typeface="+mj-lt"/>
              <a:buAutoNum type="arabicParenR"/>
            </a:pPr>
            <a:r>
              <a:rPr lang="en-US" sz="1600" b="1" dirty="0"/>
              <a:t>Southwestern Michigan </a:t>
            </a:r>
            <a:r>
              <a:rPr lang="en-US" sz="1600" b="1" dirty="0" smtClean="0"/>
              <a:t>College</a:t>
            </a:r>
          </a:p>
          <a:p>
            <a:pPr>
              <a:buFont typeface="+mj-lt"/>
              <a:buAutoNum type="arabicParenR"/>
            </a:pPr>
            <a:r>
              <a:rPr lang="en-US" sz="1600" b="1" dirty="0" smtClean="0"/>
              <a:t>Monroe County Community College</a:t>
            </a:r>
          </a:p>
          <a:p>
            <a:pPr>
              <a:buFont typeface="+mj-lt"/>
              <a:buAutoNum type="arabicParenR"/>
            </a:pPr>
            <a:r>
              <a:rPr lang="en-US" sz="1600" b="1" dirty="0" smtClean="0"/>
              <a:t>Lake Michigan College</a:t>
            </a:r>
          </a:p>
          <a:p>
            <a:pPr>
              <a:buFont typeface="+mj-lt"/>
              <a:buAutoNum type="arabicParenR"/>
            </a:pPr>
            <a:r>
              <a:rPr lang="en-US" sz="1600" b="1" dirty="0"/>
              <a:t>Henry Ford Community </a:t>
            </a:r>
            <a:r>
              <a:rPr lang="en-US" sz="1600" b="1" dirty="0" smtClean="0"/>
              <a:t>College</a:t>
            </a:r>
            <a:endParaRPr lang="en-US" sz="1600" b="1" dirty="0"/>
          </a:p>
          <a:p>
            <a:pPr>
              <a:buFont typeface="+mj-lt"/>
              <a:buAutoNum type="arabicParenR"/>
            </a:pPr>
            <a:r>
              <a:rPr lang="en-US" sz="1600" b="1" dirty="0"/>
              <a:t>Kellogg Community </a:t>
            </a:r>
            <a:r>
              <a:rPr lang="en-US" sz="1600" b="1" dirty="0" smtClean="0"/>
              <a:t>College</a:t>
            </a:r>
            <a:endParaRPr lang="en-US" sz="1600" b="1" dirty="0"/>
          </a:p>
          <a:p>
            <a:pPr>
              <a:buFont typeface="+mj-lt"/>
              <a:buAutoNum type="arabicParenR"/>
            </a:pPr>
            <a:r>
              <a:rPr lang="en-US" sz="1600" b="1" dirty="0" smtClean="0"/>
              <a:t>Muskegon Community College</a:t>
            </a:r>
          </a:p>
          <a:p>
            <a:pPr>
              <a:buFont typeface="+mj-lt"/>
              <a:buAutoNum type="arabicParenR"/>
            </a:pPr>
            <a:r>
              <a:rPr lang="en-US" sz="1600" b="1" dirty="0" smtClean="0"/>
              <a:t>Northwestern Michigan College</a:t>
            </a:r>
          </a:p>
          <a:p>
            <a:pPr>
              <a:buFont typeface="+mj-lt"/>
              <a:buAutoNum type="arabicParenR"/>
            </a:pPr>
            <a:r>
              <a:rPr lang="en-US" sz="1600" b="1" dirty="0" smtClean="0"/>
              <a:t>Schoolcraft College</a:t>
            </a:r>
          </a:p>
          <a:p>
            <a:pPr>
              <a:buFont typeface="+mj-lt"/>
              <a:buAutoNum type="arabicParenR"/>
            </a:pPr>
            <a:r>
              <a:rPr lang="en-US" sz="1600" b="1" dirty="0" smtClean="0"/>
              <a:t>Delta College</a:t>
            </a:r>
          </a:p>
          <a:p>
            <a:pPr>
              <a:buFont typeface="+mj-lt"/>
              <a:buAutoNum type="arabicParenR"/>
            </a:pPr>
            <a:r>
              <a:rPr lang="en-US" sz="1600" b="1" dirty="0"/>
              <a:t>Washtenaw Community </a:t>
            </a:r>
            <a:r>
              <a:rPr lang="en-US" sz="1600" b="1" dirty="0" smtClean="0"/>
              <a:t>College</a:t>
            </a:r>
            <a:endParaRPr lang="en-US" sz="1600" b="1" dirty="0"/>
          </a:p>
          <a:p>
            <a:pPr>
              <a:buFont typeface="+mj-lt"/>
              <a:buAutoNum type="arabicParenR"/>
            </a:pPr>
            <a:r>
              <a:rPr lang="en-US" sz="1600" b="1" dirty="0" smtClean="0"/>
              <a:t>Montcalm Community College</a:t>
            </a:r>
          </a:p>
          <a:p>
            <a:pPr>
              <a:buFont typeface="+mj-lt"/>
              <a:buAutoNum type="arabicParenR"/>
            </a:pPr>
            <a:r>
              <a:rPr lang="en-US" sz="1600" b="1" dirty="0" smtClean="0"/>
              <a:t>North Central Community College</a:t>
            </a:r>
          </a:p>
          <a:p>
            <a:pPr>
              <a:buFont typeface="+mj-lt"/>
              <a:buAutoNum type="arabicParenR"/>
            </a:pPr>
            <a:r>
              <a:rPr lang="en-US" sz="1600" b="1" dirty="0" smtClean="0"/>
              <a:t>Gogebic Community College</a:t>
            </a:r>
            <a:endParaRPr lang="en-US" sz="1600" b="1" dirty="0"/>
          </a:p>
        </p:txBody>
      </p:sp>
      <p:sp>
        <p:nvSpPr>
          <p:cNvPr id="4" name="Content Placeholder 3"/>
          <p:cNvSpPr>
            <a:spLocks noGrp="1"/>
          </p:cNvSpPr>
          <p:nvPr>
            <p:ph sz="half" idx="2"/>
          </p:nvPr>
        </p:nvSpPr>
        <p:spPr>
          <a:xfrm>
            <a:off x="3886200" y="5228803"/>
            <a:ext cx="2743200" cy="1554163"/>
          </a:xfrm>
        </p:spPr>
        <p:txBody>
          <a:bodyPr>
            <a:normAutofit lnSpcReduction="10000"/>
          </a:bodyPr>
          <a:lstStyle/>
          <a:p>
            <a:pPr marL="0" indent="0">
              <a:buNone/>
            </a:pPr>
            <a:r>
              <a:rPr lang="en-US" sz="1400" dirty="0" smtClean="0">
                <a:solidFill>
                  <a:schemeClr val="bg1">
                    <a:lumMod val="50000"/>
                  </a:schemeClr>
                </a:solidFill>
              </a:rPr>
              <a:t>Alpena Community College</a:t>
            </a:r>
          </a:p>
          <a:p>
            <a:pPr marL="0" indent="0">
              <a:buNone/>
            </a:pPr>
            <a:r>
              <a:rPr lang="en-US" sz="1400" dirty="0" smtClean="0">
                <a:solidFill>
                  <a:schemeClr val="bg1">
                    <a:lumMod val="50000"/>
                  </a:schemeClr>
                </a:solidFill>
              </a:rPr>
              <a:t>Glen Oaks Community College</a:t>
            </a:r>
          </a:p>
          <a:p>
            <a:pPr marL="0" indent="0">
              <a:buNone/>
            </a:pPr>
            <a:r>
              <a:rPr lang="en-US" sz="1400" dirty="0" smtClean="0">
                <a:solidFill>
                  <a:schemeClr val="bg1">
                    <a:lumMod val="50000"/>
                  </a:schemeClr>
                </a:solidFill>
              </a:rPr>
              <a:t>Kirtland Community College</a:t>
            </a:r>
          </a:p>
          <a:p>
            <a:pPr marL="0" indent="0">
              <a:buNone/>
            </a:pPr>
            <a:r>
              <a:rPr lang="en-US" sz="1400" dirty="0" smtClean="0">
                <a:solidFill>
                  <a:schemeClr val="bg1">
                    <a:lumMod val="50000"/>
                  </a:schemeClr>
                </a:solidFill>
              </a:rPr>
              <a:t>Macomb Community College</a:t>
            </a:r>
          </a:p>
          <a:p>
            <a:pPr marL="0" indent="0">
              <a:buNone/>
            </a:pPr>
            <a:r>
              <a:rPr lang="en-US" sz="1400" dirty="0" smtClean="0">
                <a:solidFill>
                  <a:schemeClr val="bg1">
                    <a:lumMod val="50000"/>
                  </a:schemeClr>
                </a:solidFill>
              </a:rPr>
              <a:t>Mid Michigan Community College</a:t>
            </a:r>
          </a:p>
          <a:p>
            <a:pPr marL="0" indent="0">
              <a:buNone/>
            </a:pPr>
            <a:r>
              <a:rPr lang="en-US" sz="1400" dirty="0" smtClean="0">
                <a:solidFill>
                  <a:schemeClr val="bg1">
                    <a:lumMod val="50000"/>
                  </a:schemeClr>
                </a:solidFill>
              </a:rPr>
              <a:t>Wayne County Community College</a:t>
            </a:r>
            <a:endParaRPr lang="en-US" sz="1400" dirty="0">
              <a:solidFill>
                <a:schemeClr val="bg1">
                  <a:lumMod val="50000"/>
                </a:schemeClr>
              </a:solidFill>
            </a:endParaRPr>
          </a:p>
        </p:txBody>
      </p:sp>
    </p:spTree>
    <p:extLst>
      <p:ext uri="{BB962C8B-B14F-4D97-AF65-F5344CB8AC3E}">
        <p14:creationId xmlns:p14="http://schemas.microsoft.com/office/powerpoint/2010/main" val="293447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6420197" cy="1143000"/>
          </a:xfrm>
        </p:spPr>
        <p:txBody>
          <a:bodyPr/>
          <a:lstStyle/>
          <a:p>
            <a:r>
              <a:rPr lang="en-US" dirty="0" smtClean="0"/>
              <a:t>Conclusion 1</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524000"/>
            <a:ext cx="6324599" cy="318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397" y="-2136"/>
            <a:ext cx="2266603" cy="686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3214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 </a:t>
            </a:r>
            <a:r>
              <a:rPr lang="en-US" dirty="0" smtClean="0"/>
              <a:t>2</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524000"/>
            <a:ext cx="6400800" cy="196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594" y="0"/>
            <a:ext cx="227740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266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6535208" cy="1143000"/>
          </a:xfrm>
        </p:spPr>
        <p:txBody>
          <a:bodyPr/>
          <a:lstStyle/>
          <a:p>
            <a:r>
              <a:rPr lang="en-US" dirty="0"/>
              <a:t>Conclusion </a:t>
            </a:r>
            <a:r>
              <a:rPr lang="en-US" dirty="0" smtClean="0"/>
              <a:t>3</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653520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854" y="9258"/>
            <a:ext cx="2179145" cy="684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012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6400800" cy="1143000"/>
          </a:xfrm>
        </p:spPr>
        <p:txBody>
          <a:bodyPr/>
          <a:lstStyle/>
          <a:p>
            <a:r>
              <a:rPr lang="en-US" dirty="0"/>
              <a:t>Conclusion </a:t>
            </a:r>
            <a:r>
              <a:rPr lang="en-US" dirty="0" smtClean="0"/>
              <a:t>4</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524000"/>
            <a:ext cx="6248401" cy="228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3472"/>
            <a:ext cx="2298699" cy="699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0012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05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1037735"/>
          </a:xfrm>
        </p:spPr>
        <p:txBody>
          <a:bodyPr>
            <a:normAutofit/>
          </a:bodyPr>
          <a:lstStyle/>
          <a:p>
            <a:r>
              <a:rPr lang="en-US" sz="4000" dirty="0" smtClean="0">
                <a:cs typeface="Gotham-Bold"/>
              </a:rPr>
              <a:t>Shifting Global Marketplace</a:t>
            </a:r>
            <a:endParaRPr lang="en-US" sz="4000" dirty="0">
              <a:solidFill>
                <a:schemeClr val="bg1"/>
              </a:solidFill>
            </a:endParaRPr>
          </a:p>
        </p:txBody>
      </p:sp>
      <p:sp>
        <p:nvSpPr>
          <p:cNvPr id="3" name="Text Placeholder 2"/>
          <p:cNvSpPr>
            <a:spLocks noGrp="1"/>
          </p:cNvSpPr>
          <p:nvPr>
            <p:ph type="body" idx="1"/>
          </p:nvPr>
        </p:nvSpPr>
        <p:spPr>
          <a:xfrm>
            <a:off x="914400" y="5305929"/>
            <a:ext cx="7315200" cy="487362"/>
          </a:xfrm>
        </p:spPr>
        <p:txBody>
          <a:bodyPr/>
          <a:lstStyle/>
          <a:p>
            <a:pPr algn="ctr"/>
            <a:r>
              <a:rPr lang="en-US" sz="2000" dirty="0" smtClean="0"/>
              <a:t>Percentage share of the world production</a:t>
            </a:r>
            <a:endParaRPr lang="en-US" sz="20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27201661"/>
              </p:ext>
            </p:extLst>
          </p:nvPr>
        </p:nvGraphicFramePr>
        <p:xfrm>
          <a:off x="533400" y="1688440"/>
          <a:ext cx="4040188" cy="39633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4"/>
            <p:extLst>
              <p:ext uri="{D42A27DB-BD31-4B8C-83A1-F6EECF244321}">
                <p14:modId xmlns:p14="http://schemas.microsoft.com/office/powerpoint/2010/main" val="3294562907"/>
              </p:ext>
            </p:extLst>
          </p:nvPr>
        </p:nvGraphicFramePr>
        <p:xfrm>
          <a:off x="4648200" y="1688441"/>
          <a:ext cx="4038599"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65552" y="6555643"/>
            <a:ext cx="3616888" cy="276999"/>
          </a:xfrm>
          <a:prstGeom prst="rect">
            <a:avLst/>
          </a:prstGeom>
          <a:noFill/>
        </p:spPr>
        <p:txBody>
          <a:bodyPr wrap="none" rtlCol="0">
            <a:spAutoFit/>
          </a:bodyPr>
          <a:lstStyle/>
          <a:p>
            <a:r>
              <a:rPr lang="en-US" sz="1200" i="1" dirty="0" smtClean="0"/>
              <a:t>Source:  The World Bank World Development Indicators</a:t>
            </a:r>
            <a:endParaRPr lang="en-US" sz="1200" i="1" dirty="0"/>
          </a:p>
        </p:txBody>
      </p:sp>
    </p:spTree>
    <p:extLst>
      <p:ext uri="{BB962C8B-B14F-4D97-AF65-F5344CB8AC3E}">
        <p14:creationId xmlns:p14="http://schemas.microsoft.com/office/powerpoint/2010/main" val="22047630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178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5253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27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4824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99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9529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5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756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30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246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47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1844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676400"/>
            <a:ext cx="7620000" cy="3657600"/>
          </a:xfrm>
        </p:spPr>
        <p:txBody>
          <a:bodyPr>
            <a:noAutofit/>
          </a:bodyPr>
          <a:lstStyle/>
          <a:p>
            <a:r>
              <a:rPr lang="en-US" sz="2400" b="1" dirty="0" smtClean="0">
                <a:solidFill>
                  <a:srgbClr val="FF0000"/>
                </a:solidFill>
              </a:rPr>
              <a:t>The best global strategy is usually one that is designed as such from a zero-based assumptions and constraints.</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dirty="0" smtClean="0"/>
              <a:t>However, realistically, strategy becomes globalized when the benefits outweigh the costs. Such cost/benefit analysis needs to be done for the inbound and outbound parts of the global value chain separately and for each of the “value relationships” (nodes/actors) in the chain – including vendors, suppliers, and partners on the inbound side and buyers, customers, and clients on the outbound side.</a:t>
            </a:r>
            <a:endParaRPr lang="en-US" sz="2400" dirty="0"/>
          </a:p>
        </p:txBody>
      </p:sp>
      <p:sp>
        <p:nvSpPr>
          <p:cNvPr id="3" name="TextBox 2"/>
          <p:cNvSpPr txBox="1"/>
          <p:nvPr/>
        </p:nvSpPr>
        <p:spPr>
          <a:xfrm>
            <a:off x="1066800" y="400936"/>
            <a:ext cx="7166514" cy="707886"/>
          </a:xfrm>
          <a:prstGeom prst="rect">
            <a:avLst/>
          </a:prstGeom>
          <a:noFill/>
        </p:spPr>
        <p:txBody>
          <a:bodyPr wrap="none" rtlCol="0">
            <a:spAutoFit/>
          </a:bodyPr>
          <a:lstStyle/>
          <a:p>
            <a:r>
              <a:rPr lang="en-US" sz="4000" dirty="0" smtClean="0"/>
              <a:t>Top Five Global Strategy Issues </a:t>
            </a:r>
            <a:r>
              <a:rPr lang="en-US" sz="4000" dirty="0" smtClean="0">
                <a:solidFill>
                  <a:srgbClr val="FF0000"/>
                </a:solidFill>
              </a:rPr>
              <a:t>#5</a:t>
            </a:r>
            <a:endParaRPr lang="en-US" sz="4000" dirty="0">
              <a:solidFill>
                <a:srgbClr val="FF0000"/>
              </a:solidFill>
            </a:endParaRPr>
          </a:p>
        </p:txBody>
      </p:sp>
    </p:spTree>
    <p:extLst>
      <p:ext uri="{BB962C8B-B14F-4D97-AF65-F5344CB8AC3E}">
        <p14:creationId xmlns:p14="http://schemas.microsoft.com/office/powerpoint/2010/main" val="13593757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0557" y="1828800"/>
            <a:ext cx="7239000" cy="3657600"/>
          </a:xfrm>
        </p:spPr>
        <p:txBody>
          <a:bodyPr>
            <a:noAutofit/>
          </a:bodyPr>
          <a:lstStyle/>
          <a:p>
            <a:r>
              <a:rPr lang="en-US" sz="2400" b="1" dirty="0" smtClean="0">
                <a:solidFill>
                  <a:srgbClr val="FF0000"/>
                </a:solidFill>
              </a:rPr>
              <a:t>Do not assume that industries are either global or not. Nearly every industry has global potential in some aspects and not others. </a:t>
            </a:r>
            <a:br>
              <a:rPr lang="en-US" sz="2400" b="1" dirty="0" smtClean="0">
                <a:solidFill>
                  <a:srgbClr val="FF0000"/>
                </a:solidFill>
              </a:rPr>
            </a:br>
            <a:r>
              <a:rPr lang="en-US" sz="2400" dirty="0"/>
              <a:t/>
            </a:r>
            <a:br>
              <a:rPr lang="en-US" sz="2400" dirty="0"/>
            </a:br>
            <a:r>
              <a:rPr lang="en-US" sz="2400" dirty="0" smtClean="0"/>
              <a:t>Different industry globalization drivers (market, cost, government, competitive) can also operate in different directions, some favoring global strategy and others making it difficult. Companies should respond selectively to industry globalization drivers and globalize activities affected by favorable drivers. </a:t>
            </a:r>
            <a:endParaRPr lang="en-US" sz="2400" dirty="0"/>
          </a:p>
        </p:txBody>
      </p:sp>
      <p:sp>
        <p:nvSpPr>
          <p:cNvPr id="2" name="TextBox 1"/>
          <p:cNvSpPr txBox="1"/>
          <p:nvPr/>
        </p:nvSpPr>
        <p:spPr>
          <a:xfrm>
            <a:off x="1066800" y="400936"/>
            <a:ext cx="7426200" cy="707886"/>
          </a:xfrm>
          <a:prstGeom prst="rect">
            <a:avLst/>
          </a:prstGeom>
          <a:noFill/>
        </p:spPr>
        <p:txBody>
          <a:bodyPr wrap="none" rtlCol="0">
            <a:spAutoFit/>
          </a:bodyPr>
          <a:lstStyle/>
          <a:p>
            <a:r>
              <a:rPr lang="en-US" sz="4000" dirty="0" smtClean="0"/>
              <a:t>Top Five Global Strategy Issues </a:t>
            </a:r>
            <a:r>
              <a:rPr lang="en-US" sz="4000" dirty="0" smtClean="0">
                <a:solidFill>
                  <a:srgbClr val="FF0000"/>
                </a:solidFill>
              </a:rPr>
              <a:t>#4</a:t>
            </a:r>
            <a:endParaRPr lang="en-US" sz="4000" dirty="0">
              <a:solidFill>
                <a:srgbClr val="FF0000"/>
              </a:solidFill>
            </a:endParaRPr>
          </a:p>
        </p:txBody>
      </p:sp>
    </p:spTree>
    <p:extLst>
      <p:ext uri="{BB962C8B-B14F-4D97-AF65-F5344CB8AC3E}">
        <p14:creationId xmlns:p14="http://schemas.microsoft.com/office/powerpoint/2010/main" val="18564966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8114" y="1089594"/>
            <a:ext cx="7315200" cy="4876800"/>
          </a:xfrm>
        </p:spPr>
        <p:txBody>
          <a:bodyPr>
            <a:noAutofit/>
          </a:bodyPr>
          <a:lstStyle/>
          <a:p>
            <a:r>
              <a:rPr lang="en-US" sz="2400" b="1" dirty="0" smtClean="0">
                <a:solidFill>
                  <a:srgbClr val="FF0000"/>
                </a:solidFill>
              </a:rPr>
              <a:t>Similarities and differences </a:t>
            </a:r>
            <a:r>
              <a:rPr lang="en-US" sz="2400" dirty="0" smtClean="0"/>
              <a:t>of potential countries are important factors to consider. Most of the time, the best approach is to assess when similarities outweigh the differences and stress those in global strategy making.</a:t>
            </a:r>
            <a:br>
              <a:rPr lang="en-US" sz="2400" dirty="0" smtClean="0"/>
            </a:br>
            <a:r>
              <a:rPr lang="en-US" sz="2400" dirty="0"/>
              <a:t/>
            </a:r>
            <a:br>
              <a:rPr lang="en-US" sz="2400" dirty="0"/>
            </a:br>
            <a:r>
              <a:rPr lang="en-US" sz="2400" dirty="0"/>
              <a:t>Companies need to select countries for global strategy development and implementation based on comparative advantage and alignment with the company’s competitive advantage</a:t>
            </a:r>
            <a:r>
              <a:rPr lang="en-US" sz="2400" dirty="0" smtClean="0"/>
              <a:t>. Different </a:t>
            </a:r>
            <a:r>
              <a:rPr lang="en-US" sz="2400" dirty="0"/>
              <a:t>countries can play different strategic roles, such as inbound value-added (sourcing) and outbound value-added (market channels).</a:t>
            </a:r>
          </a:p>
        </p:txBody>
      </p:sp>
      <p:sp>
        <p:nvSpPr>
          <p:cNvPr id="3" name="TextBox 2"/>
          <p:cNvSpPr txBox="1"/>
          <p:nvPr/>
        </p:nvSpPr>
        <p:spPr>
          <a:xfrm>
            <a:off x="1066800" y="400936"/>
            <a:ext cx="7426200" cy="707886"/>
          </a:xfrm>
          <a:prstGeom prst="rect">
            <a:avLst/>
          </a:prstGeom>
          <a:noFill/>
        </p:spPr>
        <p:txBody>
          <a:bodyPr wrap="none" rtlCol="0">
            <a:spAutoFit/>
          </a:bodyPr>
          <a:lstStyle/>
          <a:p>
            <a:r>
              <a:rPr lang="en-US" sz="4000" dirty="0" smtClean="0"/>
              <a:t>Top Five Global Strategy Issues </a:t>
            </a:r>
            <a:r>
              <a:rPr lang="en-US" sz="4000" dirty="0" smtClean="0">
                <a:solidFill>
                  <a:srgbClr val="FF0000"/>
                </a:solidFill>
              </a:rPr>
              <a:t>#3</a:t>
            </a:r>
            <a:endParaRPr lang="en-US" sz="4000" dirty="0">
              <a:solidFill>
                <a:srgbClr val="FF0000"/>
              </a:solidFill>
            </a:endParaRPr>
          </a:p>
        </p:txBody>
      </p:sp>
    </p:spTree>
    <p:extLst>
      <p:ext uri="{BB962C8B-B14F-4D97-AF65-F5344CB8AC3E}">
        <p14:creationId xmlns:p14="http://schemas.microsoft.com/office/powerpoint/2010/main" val="17618384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447799"/>
            <a:ext cx="8305800" cy="4717279"/>
          </a:xfrm>
        </p:spPr>
        <p:txBody>
          <a:bodyPr>
            <a:noAutofit/>
          </a:bodyPr>
          <a:lstStyle/>
          <a:p>
            <a:r>
              <a:rPr lang="en-US" sz="2400" dirty="0" smtClean="0"/>
              <a:t>Do not assume that global strategy is not for your company and “it cannot happen here.” </a:t>
            </a:r>
            <a:r>
              <a:rPr lang="en-US" sz="2400" b="1" dirty="0" smtClean="0">
                <a:solidFill>
                  <a:srgbClr val="FF0000"/>
                </a:solidFill>
              </a:rPr>
              <a:t>Almost any industry and company have the potential for globalization of their strategy. </a:t>
            </a:r>
            <a:r>
              <a:rPr lang="en-US" sz="2400" dirty="0" smtClean="0"/>
              <a:t>Oftentimes</a:t>
            </a:r>
            <a:r>
              <a:rPr lang="en-US" sz="2400" dirty="0"/>
              <a:t>, it may be best to first globalize those parts of the company that are the easiest to globalize as a way to initiate culture/behavior changes for the more difficult parts.</a:t>
            </a:r>
            <a:r>
              <a:rPr lang="en-US" sz="2400" dirty="0" smtClean="0"/>
              <a:t/>
            </a:r>
            <a:br>
              <a:rPr lang="en-US" sz="2400" dirty="0" smtClean="0"/>
            </a:br>
            <a:r>
              <a:rPr lang="en-US" sz="2400" dirty="0"/>
              <a:t/>
            </a:r>
            <a:br>
              <a:rPr lang="en-US" sz="2400" dirty="0"/>
            </a:br>
            <a:r>
              <a:rPr lang="en-US" sz="2400" dirty="0" smtClean="0"/>
              <a:t>Global strategy is not born but instead created by companies based on need, cost benefit analysis, opportunity, or diversification interests. Proactive globalization is always preferred to reap some first-mover advantage as opposed to globalizing based on a reactive approach motivated by competitors’ actions.</a:t>
            </a:r>
            <a:endParaRPr lang="en-US" sz="2400" dirty="0"/>
          </a:p>
        </p:txBody>
      </p:sp>
      <p:sp>
        <p:nvSpPr>
          <p:cNvPr id="3" name="TextBox 2"/>
          <p:cNvSpPr txBox="1"/>
          <p:nvPr/>
        </p:nvSpPr>
        <p:spPr>
          <a:xfrm>
            <a:off x="1066800" y="400936"/>
            <a:ext cx="7426200" cy="707886"/>
          </a:xfrm>
          <a:prstGeom prst="rect">
            <a:avLst/>
          </a:prstGeom>
          <a:noFill/>
        </p:spPr>
        <p:txBody>
          <a:bodyPr wrap="none" rtlCol="0">
            <a:spAutoFit/>
          </a:bodyPr>
          <a:lstStyle/>
          <a:p>
            <a:r>
              <a:rPr lang="en-US" sz="4000" dirty="0" smtClean="0"/>
              <a:t>Top Five Global Strategy Issues </a:t>
            </a:r>
            <a:r>
              <a:rPr lang="en-US" sz="4000" dirty="0" smtClean="0">
                <a:solidFill>
                  <a:srgbClr val="FF0000"/>
                </a:solidFill>
              </a:rPr>
              <a:t>#2</a:t>
            </a:r>
            <a:endParaRPr lang="en-US" sz="4000" dirty="0">
              <a:solidFill>
                <a:srgbClr val="FF0000"/>
              </a:solidFill>
            </a:endParaRPr>
          </a:p>
        </p:txBody>
      </p:sp>
    </p:spTree>
    <p:extLst>
      <p:ext uri="{BB962C8B-B14F-4D97-AF65-F5344CB8AC3E}">
        <p14:creationId xmlns:p14="http://schemas.microsoft.com/office/powerpoint/2010/main" val="216152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rcRect/>
          <a:stretch>
            <a:fillRect/>
          </a:stretch>
        </p:blipFill>
        <p:spPr bwMode="auto">
          <a:xfrm>
            <a:off x="4419600" y="609600"/>
            <a:ext cx="408813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482" name="Rectangle 7"/>
          <p:cNvSpPr>
            <a:spLocks noGrp="1" noChangeArrowheads="1"/>
          </p:cNvSpPr>
          <p:nvPr>
            <p:ph type="title"/>
          </p:nvPr>
        </p:nvSpPr>
        <p:spPr>
          <a:xfrm>
            <a:off x="228600" y="1600200"/>
            <a:ext cx="4343400" cy="3169714"/>
          </a:xfrm>
        </p:spPr>
        <p:txBody>
          <a:bodyPr>
            <a:normAutofit/>
          </a:bodyPr>
          <a:lstStyle/>
          <a:p>
            <a:pPr eaLnBrk="1" hangingPunct="1"/>
            <a:r>
              <a:rPr lang="en-US" sz="4000" dirty="0" smtClean="0"/>
              <a:t>“What Makes</a:t>
            </a:r>
            <a:br>
              <a:rPr lang="en-US" sz="4000" dirty="0" smtClean="0"/>
            </a:br>
            <a:r>
              <a:rPr lang="en-US" sz="4000" dirty="0" smtClean="0"/>
              <a:t>You Unique?”</a:t>
            </a: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5029200"/>
            <a:ext cx="1277667" cy="7751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838200"/>
            <a:ext cx="914400" cy="10345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620001" y="3962400"/>
            <a:ext cx="912442" cy="523220"/>
          </a:xfrm>
          <a:prstGeom prst="rect">
            <a:avLst/>
          </a:prstGeom>
          <a:noFill/>
        </p:spPr>
        <p:txBody>
          <a:bodyPr wrap="square" rtlCol="0">
            <a:spAutoFit/>
          </a:bodyPr>
          <a:lstStyle/>
          <a:p>
            <a:pPr algn="r"/>
            <a:r>
              <a:rPr lang="en-US" sz="1200" b="1" dirty="0" smtClean="0">
                <a:solidFill>
                  <a:schemeClr val="tx1">
                    <a:lumMod val="85000"/>
                    <a:lumOff val="15000"/>
                  </a:schemeClr>
                </a:solidFill>
              </a:rPr>
              <a:t>Kentucky</a:t>
            </a:r>
          </a:p>
          <a:p>
            <a:pPr algn="r"/>
            <a:endParaRPr lang="en-US" sz="400" b="1" dirty="0" smtClean="0">
              <a:solidFill>
                <a:schemeClr val="tx1">
                  <a:lumMod val="85000"/>
                  <a:lumOff val="15000"/>
                </a:schemeClr>
              </a:solidFill>
            </a:endParaRPr>
          </a:p>
          <a:p>
            <a:pPr algn="r"/>
            <a:r>
              <a:rPr lang="en-US" sz="1200" b="1" dirty="0" smtClean="0">
                <a:solidFill>
                  <a:schemeClr val="tx1">
                    <a:lumMod val="85000"/>
                    <a:lumOff val="15000"/>
                  </a:schemeClr>
                </a:solidFill>
              </a:rPr>
              <a:t>Tennessee</a:t>
            </a:r>
            <a:endParaRPr lang="en-US" sz="1200" b="1" dirty="0">
              <a:solidFill>
                <a:schemeClr val="tx1">
                  <a:lumMod val="85000"/>
                  <a:lumOff val="15000"/>
                </a:schemeClr>
              </a:solidFill>
            </a:endParaRPr>
          </a:p>
        </p:txBody>
      </p:sp>
    </p:spTree>
    <p:extLst>
      <p:ext uri="{BB962C8B-B14F-4D97-AF65-F5344CB8AC3E}">
        <p14:creationId xmlns:p14="http://schemas.microsoft.com/office/powerpoint/2010/main" val="31169718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533400"/>
            <a:ext cx="6096000" cy="4495800"/>
          </a:xfrm>
        </p:spPr>
        <p:txBody>
          <a:bodyPr>
            <a:noAutofit/>
          </a:bodyPr>
          <a:lstStyle/>
          <a:p>
            <a:r>
              <a:rPr lang="en-US" sz="2400" b="1" dirty="0" smtClean="0">
                <a:solidFill>
                  <a:srgbClr val="FF0000"/>
                </a:solidFill>
              </a:rPr>
              <a:t>Not globalizing a company’s strategy – or parts of it – can be detrimental to the company’s performance in the long term, as the forecast is that companies will globalize more and more of their strategies in the next ten years.</a:t>
            </a:r>
            <a:endParaRPr lang="en-US" sz="2400" b="1" dirty="0">
              <a:solidFill>
                <a:srgbClr val="FF0000"/>
              </a:solidFill>
            </a:endParaRPr>
          </a:p>
        </p:txBody>
      </p:sp>
      <p:sp>
        <p:nvSpPr>
          <p:cNvPr id="3" name="TextBox 2"/>
          <p:cNvSpPr txBox="1"/>
          <p:nvPr/>
        </p:nvSpPr>
        <p:spPr>
          <a:xfrm>
            <a:off x="2438400" y="4572000"/>
            <a:ext cx="1929182" cy="646331"/>
          </a:xfrm>
          <a:prstGeom prst="rect">
            <a:avLst/>
          </a:prstGeom>
          <a:noFill/>
        </p:spPr>
        <p:txBody>
          <a:bodyPr wrap="none" rtlCol="0">
            <a:spAutoFit/>
          </a:bodyPr>
          <a:lstStyle/>
          <a:p>
            <a:pPr algn="ctr"/>
            <a:r>
              <a:rPr lang="en-US" b="1" dirty="0" smtClean="0"/>
              <a:t>20% Increase</a:t>
            </a:r>
          </a:p>
          <a:p>
            <a:pPr algn="ctr"/>
            <a:r>
              <a:rPr lang="en-US" b="1" dirty="0"/>
              <a:t>f</a:t>
            </a:r>
            <a:r>
              <a:rPr lang="en-US" b="1" dirty="0" smtClean="0"/>
              <a:t>rom 2013 to 2018</a:t>
            </a:r>
            <a:endParaRPr lang="en-US" b="1" dirty="0"/>
          </a:p>
        </p:txBody>
      </p:sp>
      <p:sp>
        <p:nvSpPr>
          <p:cNvPr id="5" name="TextBox 4"/>
          <p:cNvSpPr txBox="1"/>
          <p:nvPr/>
        </p:nvSpPr>
        <p:spPr>
          <a:xfrm>
            <a:off x="4876800" y="4572000"/>
            <a:ext cx="1929182" cy="646331"/>
          </a:xfrm>
          <a:prstGeom prst="rect">
            <a:avLst/>
          </a:prstGeom>
          <a:noFill/>
        </p:spPr>
        <p:txBody>
          <a:bodyPr wrap="none" rtlCol="0">
            <a:spAutoFit/>
          </a:bodyPr>
          <a:lstStyle/>
          <a:p>
            <a:pPr algn="ctr"/>
            <a:r>
              <a:rPr lang="en-US" b="1" dirty="0" smtClean="0"/>
              <a:t>38% Increase</a:t>
            </a:r>
          </a:p>
          <a:p>
            <a:pPr algn="ctr"/>
            <a:r>
              <a:rPr lang="en-US" b="1" dirty="0"/>
              <a:t>f</a:t>
            </a:r>
            <a:r>
              <a:rPr lang="en-US" b="1" dirty="0" smtClean="0"/>
              <a:t>rom 2013 to 2023</a:t>
            </a:r>
            <a:endParaRPr lang="en-US" b="1" dirty="0"/>
          </a:p>
        </p:txBody>
      </p:sp>
      <p:sp>
        <p:nvSpPr>
          <p:cNvPr id="6" name="TextBox 5"/>
          <p:cNvSpPr txBox="1"/>
          <p:nvPr/>
        </p:nvSpPr>
        <p:spPr>
          <a:xfrm>
            <a:off x="1066800" y="400936"/>
            <a:ext cx="7426200" cy="707886"/>
          </a:xfrm>
          <a:prstGeom prst="rect">
            <a:avLst/>
          </a:prstGeom>
          <a:noFill/>
        </p:spPr>
        <p:txBody>
          <a:bodyPr wrap="none" rtlCol="0">
            <a:spAutoFit/>
          </a:bodyPr>
          <a:lstStyle/>
          <a:p>
            <a:r>
              <a:rPr lang="en-US" sz="4000" dirty="0" smtClean="0"/>
              <a:t>Top Five Global Strategy Issues </a:t>
            </a:r>
            <a:r>
              <a:rPr lang="en-US" sz="4000" dirty="0" smtClean="0">
                <a:solidFill>
                  <a:srgbClr val="FF0000"/>
                </a:solidFill>
              </a:rPr>
              <a:t>#1</a:t>
            </a:r>
            <a:endParaRPr lang="en-US" sz="4000" dirty="0">
              <a:solidFill>
                <a:srgbClr val="FF0000"/>
              </a:solidFill>
            </a:endParaRPr>
          </a:p>
        </p:txBody>
      </p:sp>
    </p:spTree>
    <p:extLst>
      <p:ext uri="{BB962C8B-B14F-4D97-AF65-F5344CB8AC3E}">
        <p14:creationId xmlns:p14="http://schemas.microsoft.com/office/powerpoint/2010/main" val="39473702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690813" cy="178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4705825" cy="6106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1778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828800"/>
            <a:ext cx="7620000" cy="4038600"/>
          </a:xfrm>
        </p:spPr>
        <p:txBody>
          <a:bodyPr>
            <a:noAutofit/>
          </a:bodyPr>
          <a:lstStyle/>
          <a:p>
            <a:r>
              <a:rPr lang="en-US" sz="2400" b="1" dirty="0" smtClean="0">
                <a:solidFill>
                  <a:srgbClr val="FF0000"/>
                </a:solidFill>
              </a:rPr>
              <a:t>The best global courses and/or programs are usually those that are designed as such from zero-based assumptions and constraints.</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dirty="0" smtClean="0"/>
              <a:t>However, realistically, global courses/programs become globalized when the benefits outweigh the costs (student enrollment, competition).</a:t>
            </a:r>
            <a:endParaRPr lang="en-US" sz="2400" dirty="0"/>
          </a:p>
        </p:txBody>
      </p:sp>
      <p:sp>
        <p:nvSpPr>
          <p:cNvPr id="3" name="TextBox 2"/>
          <p:cNvSpPr txBox="1"/>
          <p:nvPr/>
        </p:nvSpPr>
        <p:spPr>
          <a:xfrm>
            <a:off x="762000" y="159521"/>
            <a:ext cx="7442102" cy="1323439"/>
          </a:xfrm>
          <a:prstGeom prst="rect">
            <a:avLst/>
          </a:prstGeom>
          <a:noFill/>
        </p:spPr>
        <p:txBody>
          <a:bodyPr wrap="none" rtlCol="0">
            <a:spAutoFit/>
          </a:bodyPr>
          <a:lstStyle/>
          <a:p>
            <a:pPr algn="ctr"/>
            <a:r>
              <a:rPr lang="en-US" sz="4000" dirty="0" smtClean="0"/>
              <a:t>Top Five Global Education</a:t>
            </a:r>
          </a:p>
          <a:p>
            <a:pPr algn="ctr"/>
            <a:r>
              <a:rPr lang="en-US" sz="4000" dirty="0" smtClean="0"/>
              <a:t>Issues at Community Colleges     </a:t>
            </a:r>
            <a:r>
              <a:rPr lang="en-US" sz="4000" dirty="0" smtClean="0">
                <a:solidFill>
                  <a:srgbClr val="FF0000"/>
                </a:solidFill>
              </a:rPr>
              <a:t>#5</a:t>
            </a:r>
            <a:endParaRPr lang="en-US" sz="4000" dirty="0">
              <a:solidFill>
                <a:srgbClr val="FF0000"/>
              </a:solidFill>
            </a:endParaRPr>
          </a:p>
        </p:txBody>
      </p:sp>
    </p:spTree>
    <p:extLst>
      <p:ext uri="{BB962C8B-B14F-4D97-AF65-F5344CB8AC3E}">
        <p14:creationId xmlns:p14="http://schemas.microsoft.com/office/powerpoint/2010/main" val="38326775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2156" y="2133600"/>
            <a:ext cx="7902243" cy="3657600"/>
          </a:xfrm>
        </p:spPr>
        <p:txBody>
          <a:bodyPr>
            <a:noAutofit/>
          </a:bodyPr>
          <a:lstStyle/>
          <a:p>
            <a:r>
              <a:rPr lang="en-US" sz="2400" b="1" dirty="0" smtClean="0">
                <a:solidFill>
                  <a:srgbClr val="FF0000"/>
                </a:solidFill>
              </a:rPr>
              <a:t>Do not assume that your region of the country is either global or not. Nearly every U.S. region has global potential in some aspects and not others. </a:t>
            </a:r>
            <a:br>
              <a:rPr lang="en-US" sz="2400" b="1" dirty="0" smtClean="0">
                <a:solidFill>
                  <a:srgbClr val="FF0000"/>
                </a:solidFill>
              </a:rPr>
            </a:br>
            <a:r>
              <a:rPr lang="en-US" sz="2400" dirty="0"/>
              <a:t/>
            </a:r>
            <a:br>
              <a:rPr lang="en-US" sz="2400" dirty="0"/>
            </a:br>
            <a:r>
              <a:rPr lang="en-US" sz="2400" dirty="0" smtClean="0"/>
              <a:t>Different education drivers can also operate in different directions, some favoring global education and others making it difficult. Community colleges should respond selectively to globalization drivers and globalize courses, activities, and/or programs affected by favorable drivers (e.g., study abroad, marketing courses but not finance courses, etc.). </a:t>
            </a:r>
            <a:endParaRPr lang="en-US" sz="2400" dirty="0"/>
          </a:p>
        </p:txBody>
      </p:sp>
      <p:sp>
        <p:nvSpPr>
          <p:cNvPr id="5" name="TextBox 4"/>
          <p:cNvSpPr txBox="1"/>
          <p:nvPr/>
        </p:nvSpPr>
        <p:spPr>
          <a:xfrm>
            <a:off x="632157" y="159521"/>
            <a:ext cx="7701788" cy="1323439"/>
          </a:xfrm>
          <a:prstGeom prst="rect">
            <a:avLst/>
          </a:prstGeom>
          <a:noFill/>
        </p:spPr>
        <p:txBody>
          <a:bodyPr wrap="none" rtlCol="0">
            <a:spAutoFit/>
          </a:bodyPr>
          <a:lstStyle/>
          <a:p>
            <a:pPr algn="ctr"/>
            <a:r>
              <a:rPr lang="en-US" sz="4000" dirty="0" smtClean="0"/>
              <a:t>Top Five Global Education</a:t>
            </a:r>
          </a:p>
          <a:p>
            <a:pPr algn="ctr"/>
            <a:r>
              <a:rPr lang="en-US" sz="4000" dirty="0" smtClean="0"/>
              <a:t>Issues at Community Colleges     </a:t>
            </a:r>
            <a:r>
              <a:rPr lang="en-US" sz="4000" dirty="0" smtClean="0">
                <a:solidFill>
                  <a:srgbClr val="FF0000"/>
                </a:solidFill>
              </a:rPr>
              <a:t>#4</a:t>
            </a:r>
            <a:endParaRPr lang="en-US" sz="4000" dirty="0">
              <a:solidFill>
                <a:srgbClr val="FF0000"/>
              </a:solidFill>
            </a:endParaRPr>
          </a:p>
        </p:txBody>
      </p:sp>
    </p:spTree>
    <p:extLst>
      <p:ext uri="{BB962C8B-B14F-4D97-AF65-F5344CB8AC3E}">
        <p14:creationId xmlns:p14="http://schemas.microsoft.com/office/powerpoint/2010/main" val="8625290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371600"/>
            <a:ext cx="7315200" cy="4876800"/>
          </a:xfrm>
        </p:spPr>
        <p:txBody>
          <a:bodyPr>
            <a:noAutofit/>
          </a:bodyPr>
          <a:lstStyle/>
          <a:p>
            <a:r>
              <a:rPr lang="en-US" sz="2400" b="1" dirty="0" smtClean="0">
                <a:solidFill>
                  <a:srgbClr val="FF0000"/>
                </a:solidFill>
              </a:rPr>
              <a:t>Similarities and differences </a:t>
            </a:r>
            <a:r>
              <a:rPr lang="en-US" sz="2400" dirty="0" smtClean="0"/>
              <a:t>of potential countries are important factors to consider. Most of the time, the best approach is to assess when similarities outweigh the differences and stress those in global strategy making.</a:t>
            </a:r>
            <a:br>
              <a:rPr lang="en-US" sz="2400" dirty="0" smtClean="0"/>
            </a:br>
            <a:r>
              <a:rPr lang="en-US" sz="2400" dirty="0"/>
              <a:t/>
            </a:r>
            <a:br>
              <a:rPr lang="en-US" sz="2400" dirty="0"/>
            </a:br>
            <a:r>
              <a:rPr lang="en-US" sz="2400" dirty="0" smtClean="0"/>
              <a:t>Traditionally, higher education has been focused on figuring out differences and teach students to account for differences. More and more community colleges should educate their students, in the spirit of workforce development, to be able to identify similarities that outweigh the differences across countries and companies’ global strategies.</a:t>
            </a:r>
            <a:endParaRPr lang="en-US" sz="2400" dirty="0"/>
          </a:p>
        </p:txBody>
      </p:sp>
      <p:sp>
        <p:nvSpPr>
          <p:cNvPr id="5" name="TextBox 4"/>
          <p:cNvSpPr txBox="1"/>
          <p:nvPr/>
        </p:nvSpPr>
        <p:spPr>
          <a:xfrm>
            <a:off x="632157" y="159521"/>
            <a:ext cx="7701788" cy="1323439"/>
          </a:xfrm>
          <a:prstGeom prst="rect">
            <a:avLst/>
          </a:prstGeom>
          <a:noFill/>
        </p:spPr>
        <p:txBody>
          <a:bodyPr wrap="none" rtlCol="0">
            <a:spAutoFit/>
          </a:bodyPr>
          <a:lstStyle/>
          <a:p>
            <a:pPr algn="ctr"/>
            <a:r>
              <a:rPr lang="en-US" sz="4000" dirty="0" smtClean="0"/>
              <a:t>Top Five Global Education</a:t>
            </a:r>
          </a:p>
          <a:p>
            <a:pPr algn="ctr"/>
            <a:r>
              <a:rPr lang="en-US" sz="4000" dirty="0" smtClean="0"/>
              <a:t>Issues at Community Colleges     </a:t>
            </a:r>
            <a:r>
              <a:rPr lang="en-US" sz="4000" dirty="0" smtClean="0">
                <a:solidFill>
                  <a:srgbClr val="FF0000"/>
                </a:solidFill>
              </a:rPr>
              <a:t>#3</a:t>
            </a:r>
            <a:endParaRPr lang="en-US" sz="4000" dirty="0">
              <a:solidFill>
                <a:srgbClr val="FF0000"/>
              </a:solidFill>
            </a:endParaRPr>
          </a:p>
        </p:txBody>
      </p:sp>
    </p:spTree>
    <p:extLst>
      <p:ext uri="{BB962C8B-B14F-4D97-AF65-F5344CB8AC3E}">
        <p14:creationId xmlns:p14="http://schemas.microsoft.com/office/powerpoint/2010/main" val="21613055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447799"/>
            <a:ext cx="8305800" cy="4717279"/>
          </a:xfrm>
        </p:spPr>
        <p:txBody>
          <a:bodyPr>
            <a:noAutofit/>
          </a:bodyPr>
          <a:lstStyle/>
          <a:p>
            <a:r>
              <a:rPr lang="en-US" sz="2400" dirty="0" smtClean="0"/>
              <a:t>Do not assume that global education (courses, activities, programs) is not for your community college and “it cannot happen here.” </a:t>
            </a:r>
            <a:r>
              <a:rPr lang="en-US" sz="2400" b="1" dirty="0" smtClean="0">
                <a:solidFill>
                  <a:srgbClr val="FF0000"/>
                </a:solidFill>
              </a:rPr>
              <a:t>Almost any region of the country and community college have the potential for globalization of their education. </a:t>
            </a:r>
            <a:r>
              <a:rPr lang="en-US" sz="2400" dirty="0" smtClean="0"/>
              <a:t>Oftentimes</a:t>
            </a:r>
            <a:r>
              <a:rPr lang="en-US" sz="2400" dirty="0"/>
              <a:t>, it may be best to first globalize those parts of the </a:t>
            </a:r>
            <a:r>
              <a:rPr lang="en-US" sz="2400" dirty="0" smtClean="0"/>
              <a:t>curriculum that </a:t>
            </a:r>
            <a:r>
              <a:rPr lang="en-US" sz="2400" dirty="0"/>
              <a:t>are the easiest to globalize as a way to initiate culture/behavior changes for the more difficult </a:t>
            </a:r>
            <a:r>
              <a:rPr lang="en-US" sz="2400" dirty="0" smtClean="0"/>
              <a:t>parts (e.g., a foreign faculty in finance can teach international finance).</a:t>
            </a:r>
            <a:endParaRPr lang="en-US" sz="2400" dirty="0"/>
          </a:p>
        </p:txBody>
      </p:sp>
      <p:sp>
        <p:nvSpPr>
          <p:cNvPr id="5" name="TextBox 4"/>
          <p:cNvSpPr txBox="1"/>
          <p:nvPr/>
        </p:nvSpPr>
        <p:spPr>
          <a:xfrm>
            <a:off x="632157" y="159521"/>
            <a:ext cx="7701788" cy="1323439"/>
          </a:xfrm>
          <a:prstGeom prst="rect">
            <a:avLst/>
          </a:prstGeom>
          <a:noFill/>
        </p:spPr>
        <p:txBody>
          <a:bodyPr wrap="none" rtlCol="0">
            <a:spAutoFit/>
          </a:bodyPr>
          <a:lstStyle/>
          <a:p>
            <a:pPr algn="ctr"/>
            <a:r>
              <a:rPr lang="en-US" sz="4000" dirty="0" smtClean="0"/>
              <a:t>Top Five Global Education</a:t>
            </a:r>
          </a:p>
          <a:p>
            <a:pPr algn="ctr"/>
            <a:r>
              <a:rPr lang="en-US" sz="4000" dirty="0" smtClean="0"/>
              <a:t>Issues at Community Colleges     </a:t>
            </a:r>
            <a:r>
              <a:rPr lang="en-US" sz="4000" dirty="0" smtClean="0">
                <a:solidFill>
                  <a:srgbClr val="FF0000"/>
                </a:solidFill>
              </a:rPr>
              <a:t>#2</a:t>
            </a:r>
            <a:endParaRPr lang="en-US" sz="4000" dirty="0">
              <a:solidFill>
                <a:srgbClr val="FF0000"/>
              </a:solidFill>
            </a:endParaRPr>
          </a:p>
        </p:txBody>
      </p:sp>
    </p:spTree>
    <p:extLst>
      <p:ext uri="{BB962C8B-B14F-4D97-AF65-F5344CB8AC3E}">
        <p14:creationId xmlns:p14="http://schemas.microsoft.com/office/powerpoint/2010/main" val="2567787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2157" y="1447800"/>
            <a:ext cx="7902243" cy="4495800"/>
          </a:xfrm>
        </p:spPr>
        <p:txBody>
          <a:bodyPr>
            <a:noAutofit/>
          </a:bodyPr>
          <a:lstStyle/>
          <a:p>
            <a:r>
              <a:rPr lang="en-US" sz="2400" dirty="0" smtClean="0"/>
              <a:t>Not globalizing a company’s strategy – or parts of it – can be detrimental to the company’s performance in the long term, as the forecast is that companies will globalize more and more of their strategies in the next ten years.</a:t>
            </a:r>
            <a:br>
              <a:rPr lang="en-US" sz="2400" dirty="0" smtClean="0"/>
            </a:br>
            <a:r>
              <a:rPr lang="en-US" sz="2400" dirty="0"/>
              <a:t/>
            </a:r>
            <a:br>
              <a:rPr lang="en-US" sz="2400" dirty="0"/>
            </a:br>
            <a:r>
              <a:rPr lang="en-US" sz="2400" b="1" dirty="0" smtClean="0">
                <a:solidFill>
                  <a:srgbClr val="FF0000"/>
                </a:solidFill>
              </a:rPr>
              <a:t>Community colleges educate roughly 47 percent of the nation’s workforce/students and they need to be an integral part of achieving the 38 percent increase in the country’s global mindset, knowledge, and skills by 2023.</a:t>
            </a:r>
            <a:endParaRPr lang="en-US" sz="2400" b="1" dirty="0">
              <a:solidFill>
                <a:srgbClr val="FF0000"/>
              </a:solidFill>
            </a:endParaRPr>
          </a:p>
        </p:txBody>
      </p:sp>
      <p:sp>
        <p:nvSpPr>
          <p:cNvPr id="3" name="TextBox 2"/>
          <p:cNvSpPr txBox="1"/>
          <p:nvPr/>
        </p:nvSpPr>
        <p:spPr>
          <a:xfrm>
            <a:off x="2438400" y="5983069"/>
            <a:ext cx="1929182" cy="646331"/>
          </a:xfrm>
          <a:prstGeom prst="rect">
            <a:avLst/>
          </a:prstGeom>
          <a:noFill/>
        </p:spPr>
        <p:txBody>
          <a:bodyPr wrap="none" rtlCol="0">
            <a:spAutoFit/>
          </a:bodyPr>
          <a:lstStyle/>
          <a:p>
            <a:pPr algn="ctr"/>
            <a:r>
              <a:rPr lang="en-US" b="1" dirty="0" smtClean="0"/>
              <a:t>20% Increase</a:t>
            </a:r>
          </a:p>
          <a:p>
            <a:pPr algn="ctr"/>
            <a:r>
              <a:rPr lang="en-US" b="1" dirty="0"/>
              <a:t>f</a:t>
            </a:r>
            <a:r>
              <a:rPr lang="en-US" b="1" dirty="0" smtClean="0"/>
              <a:t>rom 2013 to 2018</a:t>
            </a:r>
            <a:endParaRPr lang="en-US" b="1" dirty="0"/>
          </a:p>
        </p:txBody>
      </p:sp>
      <p:sp>
        <p:nvSpPr>
          <p:cNvPr id="5" name="TextBox 4"/>
          <p:cNvSpPr txBox="1"/>
          <p:nvPr/>
        </p:nvSpPr>
        <p:spPr>
          <a:xfrm>
            <a:off x="4876800" y="5983069"/>
            <a:ext cx="1929182" cy="646331"/>
          </a:xfrm>
          <a:prstGeom prst="rect">
            <a:avLst/>
          </a:prstGeom>
          <a:noFill/>
        </p:spPr>
        <p:txBody>
          <a:bodyPr wrap="none" rtlCol="0">
            <a:spAutoFit/>
          </a:bodyPr>
          <a:lstStyle/>
          <a:p>
            <a:pPr algn="ctr"/>
            <a:r>
              <a:rPr lang="en-US" b="1" dirty="0" smtClean="0"/>
              <a:t>38% Increase</a:t>
            </a:r>
          </a:p>
          <a:p>
            <a:pPr algn="ctr"/>
            <a:r>
              <a:rPr lang="en-US" b="1" dirty="0"/>
              <a:t>f</a:t>
            </a:r>
            <a:r>
              <a:rPr lang="en-US" b="1" dirty="0" smtClean="0"/>
              <a:t>rom 2013 to 2023</a:t>
            </a:r>
            <a:endParaRPr lang="en-US" b="1" dirty="0"/>
          </a:p>
        </p:txBody>
      </p:sp>
      <p:sp>
        <p:nvSpPr>
          <p:cNvPr id="8" name="TextBox 7"/>
          <p:cNvSpPr txBox="1"/>
          <p:nvPr/>
        </p:nvSpPr>
        <p:spPr>
          <a:xfrm>
            <a:off x="632157" y="159521"/>
            <a:ext cx="7701788" cy="1323439"/>
          </a:xfrm>
          <a:prstGeom prst="rect">
            <a:avLst/>
          </a:prstGeom>
          <a:noFill/>
        </p:spPr>
        <p:txBody>
          <a:bodyPr wrap="none" rtlCol="0">
            <a:spAutoFit/>
          </a:bodyPr>
          <a:lstStyle/>
          <a:p>
            <a:pPr algn="ctr"/>
            <a:r>
              <a:rPr lang="en-US" sz="4000" dirty="0" smtClean="0"/>
              <a:t>Top Five Global Education</a:t>
            </a:r>
          </a:p>
          <a:p>
            <a:pPr algn="ctr"/>
            <a:r>
              <a:rPr lang="en-US" sz="4000" dirty="0" smtClean="0"/>
              <a:t>Issues at Community Colleges     </a:t>
            </a:r>
            <a:r>
              <a:rPr lang="en-US" sz="4000" dirty="0" smtClean="0">
                <a:solidFill>
                  <a:srgbClr val="FF0000"/>
                </a:solidFill>
              </a:rPr>
              <a:t>#1</a:t>
            </a:r>
            <a:endParaRPr lang="en-US" sz="4000" dirty="0">
              <a:solidFill>
                <a:srgbClr val="FF0000"/>
              </a:solidFill>
            </a:endParaRPr>
          </a:p>
        </p:txBody>
      </p:sp>
    </p:spTree>
    <p:extLst>
      <p:ext uri="{BB962C8B-B14F-4D97-AF65-F5344CB8AC3E}">
        <p14:creationId xmlns:p14="http://schemas.microsoft.com/office/powerpoint/2010/main" val="11109603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143000"/>
            <a:ext cx="8229600" cy="3429000"/>
          </a:xfrm>
        </p:spPr>
        <p:txBody>
          <a:bodyPr>
            <a:normAutofit/>
          </a:bodyPr>
          <a:lstStyle/>
          <a:p>
            <a:r>
              <a:rPr lang="en-US" sz="4000" dirty="0" smtClean="0"/>
              <a:t>Globalization and Community Colleges</a:t>
            </a:r>
            <a:br>
              <a:rPr lang="en-US" sz="4000" dirty="0" smtClean="0"/>
            </a:br>
            <a:r>
              <a:rPr lang="en-US" sz="4000" dirty="0"/>
              <a:t/>
            </a:r>
            <a:br>
              <a:rPr lang="en-US" sz="4000" dirty="0"/>
            </a:br>
            <a:r>
              <a:rPr lang="en-US" sz="2800" dirty="0" smtClean="0"/>
              <a:t>Dr. Tomas Hult</a:t>
            </a:r>
            <a:br>
              <a:rPr lang="en-US" sz="2800" dirty="0" smtClean="0"/>
            </a:br>
            <a:r>
              <a:rPr lang="en-US" sz="2000" dirty="0" smtClean="0"/>
              <a:t/>
            </a:r>
            <a:br>
              <a:rPr lang="en-US" sz="2000" dirty="0" smtClean="0"/>
            </a:br>
            <a:r>
              <a:rPr lang="en-US" sz="2000" dirty="0" smtClean="0"/>
              <a:t>hult@msu.edu</a:t>
            </a:r>
            <a:br>
              <a:rPr lang="en-US" sz="2000" dirty="0" smtClean="0"/>
            </a:br>
            <a:r>
              <a:rPr lang="en-US" sz="2000" dirty="0" smtClean="0"/>
              <a:t>517.353.4336 (office)</a:t>
            </a:r>
            <a:br>
              <a:rPr lang="en-US" sz="2000" dirty="0" smtClean="0"/>
            </a:br>
            <a:r>
              <a:rPr lang="en-US" sz="2000" dirty="0" smtClean="0"/>
              <a:t>517.980.4450 (mobile)</a:t>
            </a:r>
            <a:endParaRPr lang="en-US" sz="2000" dirty="0"/>
          </a:p>
        </p:txBody>
      </p:sp>
      <p:sp>
        <p:nvSpPr>
          <p:cNvPr id="5" name="Rectangle 4"/>
          <p:cNvSpPr/>
          <p:nvPr/>
        </p:nvSpPr>
        <p:spPr>
          <a:xfrm>
            <a:off x="1118075" y="5029200"/>
            <a:ext cx="6858000" cy="1384995"/>
          </a:xfrm>
          <a:prstGeom prst="rect">
            <a:avLst/>
          </a:prstGeom>
        </p:spPr>
        <p:txBody>
          <a:bodyPr wrap="square">
            <a:spAutoFit/>
          </a:bodyPr>
          <a:lstStyle/>
          <a:p>
            <a:pPr algn="ctr"/>
            <a:r>
              <a:rPr lang="en-US" sz="1400" dirty="0" err="1" smtClean="0">
                <a:solidFill>
                  <a:schemeClr val="tx1">
                    <a:lumMod val="65000"/>
                    <a:lumOff val="35000"/>
                  </a:schemeClr>
                </a:solidFill>
              </a:rPr>
              <a:t>Byington</a:t>
            </a:r>
            <a:r>
              <a:rPr lang="en-US" sz="1400" dirty="0" smtClean="0">
                <a:solidFill>
                  <a:schemeClr val="tx1">
                    <a:lumMod val="65000"/>
                    <a:lumOff val="35000"/>
                  </a:schemeClr>
                </a:solidFill>
              </a:rPr>
              <a:t> </a:t>
            </a:r>
            <a:r>
              <a:rPr lang="en-US" sz="1400" dirty="0">
                <a:solidFill>
                  <a:schemeClr val="tx1">
                    <a:lumMod val="65000"/>
                    <a:lumOff val="35000"/>
                  </a:schemeClr>
                </a:solidFill>
              </a:rPr>
              <a:t>Endowed Chair </a:t>
            </a:r>
            <a:r>
              <a:rPr lang="en-US" sz="1400" dirty="0" smtClean="0">
                <a:solidFill>
                  <a:schemeClr val="tx1">
                    <a:lumMod val="65000"/>
                    <a:lumOff val="35000"/>
                  </a:schemeClr>
                </a:solidFill>
              </a:rPr>
              <a:t>&amp; Professor of International Business</a:t>
            </a:r>
          </a:p>
          <a:p>
            <a:pPr algn="ctr"/>
            <a:r>
              <a:rPr lang="en-US" sz="1400" dirty="0" smtClean="0">
                <a:solidFill>
                  <a:schemeClr val="tx1">
                    <a:lumMod val="65000"/>
                    <a:lumOff val="35000"/>
                  </a:schemeClr>
                </a:solidFill>
              </a:rPr>
              <a:t>Director</a:t>
            </a:r>
            <a:r>
              <a:rPr lang="en-US" sz="1400" dirty="0">
                <a:solidFill>
                  <a:schemeClr val="tx1">
                    <a:lumMod val="65000"/>
                    <a:lumOff val="35000"/>
                  </a:schemeClr>
                </a:solidFill>
              </a:rPr>
              <a:t>, </a:t>
            </a:r>
            <a:r>
              <a:rPr lang="en-US" sz="1400" dirty="0" smtClean="0">
                <a:solidFill>
                  <a:schemeClr val="tx1">
                    <a:lumMod val="65000"/>
                    <a:lumOff val="35000"/>
                  </a:schemeClr>
                </a:solidFill>
              </a:rPr>
              <a:t>Center for International Business Education and Research</a:t>
            </a:r>
          </a:p>
          <a:p>
            <a:pPr algn="ctr"/>
            <a:r>
              <a:rPr lang="en-US" sz="1400" dirty="0">
                <a:solidFill>
                  <a:schemeClr val="tx1">
                    <a:lumMod val="65000"/>
                    <a:lumOff val="35000"/>
                  </a:schemeClr>
                </a:solidFill>
              </a:rPr>
              <a:t>Michigan State University</a:t>
            </a:r>
          </a:p>
          <a:p>
            <a:pPr algn="ctr"/>
            <a:r>
              <a:rPr lang="en-US" sz="1400" dirty="0">
                <a:solidFill>
                  <a:schemeClr val="tx1">
                    <a:lumMod val="65000"/>
                    <a:lumOff val="35000"/>
                  </a:schemeClr>
                </a:solidFill>
              </a:rPr>
              <a:t/>
            </a:r>
            <a:br>
              <a:rPr lang="en-US" sz="1400" dirty="0">
                <a:solidFill>
                  <a:schemeClr val="tx1">
                    <a:lumMod val="65000"/>
                    <a:lumOff val="35000"/>
                  </a:schemeClr>
                </a:solidFill>
              </a:rPr>
            </a:br>
            <a:r>
              <a:rPr lang="en-US" sz="1400" dirty="0">
                <a:solidFill>
                  <a:schemeClr val="tx1">
                    <a:lumMod val="65000"/>
                    <a:lumOff val="35000"/>
                  </a:schemeClr>
                </a:solidFill>
              </a:rPr>
              <a:t>Executive </a:t>
            </a:r>
            <a:r>
              <a:rPr lang="en-US" sz="1400" dirty="0" smtClean="0">
                <a:solidFill>
                  <a:schemeClr val="tx1">
                    <a:lumMod val="65000"/>
                    <a:lumOff val="35000"/>
                  </a:schemeClr>
                </a:solidFill>
              </a:rPr>
              <a:t>Director, Academy </a:t>
            </a:r>
            <a:r>
              <a:rPr lang="en-US" sz="1400" dirty="0">
                <a:solidFill>
                  <a:schemeClr val="tx1">
                    <a:lumMod val="65000"/>
                    <a:lumOff val="35000"/>
                  </a:schemeClr>
                </a:solidFill>
              </a:rPr>
              <a:t>of International </a:t>
            </a:r>
            <a:r>
              <a:rPr lang="en-US" sz="1400" dirty="0" smtClean="0">
                <a:solidFill>
                  <a:schemeClr val="tx1">
                    <a:lumMod val="65000"/>
                    <a:lumOff val="35000"/>
                  </a:schemeClr>
                </a:solidFill>
              </a:rPr>
              <a:t>Business</a:t>
            </a:r>
          </a:p>
          <a:p>
            <a:pPr algn="ctr"/>
            <a:r>
              <a:rPr lang="en-US" sz="1400" dirty="0" smtClean="0">
                <a:solidFill>
                  <a:schemeClr val="tx1">
                    <a:lumMod val="65000"/>
                    <a:lumOff val="35000"/>
                  </a:schemeClr>
                </a:solidFill>
              </a:rPr>
              <a:t>President, Sheth Foundation</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92923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239125" cy="273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IBEX Scores</a:t>
            </a:r>
            <a:br>
              <a:rPr lang="en-US" dirty="0" smtClean="0"/>
            </a:br>
            <a:r>
              <a:rPr lang="en-US" dirty="0" smtClean="0"/>
              <a:t>International Business Education Index</a:t>
            </a:r>
            <a:endParaRPr lang="en-US" dirty="0"/>
          </a:p>
        </p:txBody>
      </p:sp>
      <p:sp>
        <p:nvSpPr>
          <p:cNvPr id="3" name="Rectangle 2"/>
          <p:cNvSpPr/>
          <p:nvPr/>
        </p:nvSpPr>
        <p:spPr>
          <a:xfrm>
            <a:off x="4343400" y="4724400"/>
            <a:ext cx="4137392" cy="646331"/>
          </a:xfrm>
          <a:prstGeom prst="rect">
            <a:avLst/>
          </a:prstGeom>
        </p:spPr>
        <p:txBody>
          <a:bodyPr wrap="square">
            <a:spAutoFit/>
          </a:bodyPr>
          <a:lstStyle/>
          <a:p>
            <a:r>
              <a:rPr lang="en-US" dirty="0"/>
              <a:t>The scores in Table </a:t>
            </a:r>
            <a:r>
              <a:rPr lang="en-US" dirty="0" smtClean="0"/>
              <a:t>1 </a:t>
            </a:r>
            <a:r>
              <a:rPr lang="en-US" dirty="0"/>
              <a:t>are based on a range from </a:t>
            </a:r>
            <a:r>
              <a:rPr lang="en-US" dirty="0" smtClean="0"/>
              <a:t>0 to 1, with 1 being the best. </a:t>
            </a:r>
            <a:endParaRPr lang="en-US" dirty="0"/>
          </a:p>
        </p:txBody>
      </p:sp>
    </p:spTree>
    <p:extLst>
      <p:ext uri="{BB962C8B-B14F-4D97-AF65-F5344CB8AC3E}">
        <p14:creationId xmlns:p14="http://schemas.microsoft.com/office/powerpoint/2010/main" val="2319663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4042</TotalTime>
  <Words>1889</Words>
  <Application>Microsoft Office PowerPoint</Application>
  <PresentationFormat>On-screen Show (4:3)</PresentationFormat>
  <Paragraphs>384</Paragraphs>
  <Slides>87</Slides>
  <Notes>9</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Globalization and Community Colleges  Dr. Tomas Hult</vt:lpstr>
      <vt:lpstr>PowerPoint Presentation</vt:lpstr>
      <vt:lpstr>PowerPoint Presentation</vt:lpstr>
      <vt:lpstr>PowerPoint Presentation</vt:lpstr>
      <vt:lpstr>PowerPoint Presentation</vt:lpstr>
      <vt:lpstr>International Trade</vt:lpstr>
      <vt:lpstr>Shifting Global Marketplace</vt:lpstr>
      <vt:lpstr>“What Makes You Unique?”</vt:lpstr>
      <vt:lpstr>IBEX Scores International Business Education Index</vt:lpstr>
      <vt:lpstr>Fundamental Drivers</vt:lpstr>
      <vt:lpstr>Globalizing Strategy</vt:lpstr>
      <vt:lpstr>The Basics</vt:lpstr>
      <vt:lpstr>PowerPoint Presentation</vt:lpstr>
      <vt:lpstr>Global Alignment</vt:lpstr>
      <vt:lpstr>PowerPoint Presentation</vt:lpstr>
      <vt:lpstr>Globalization Efforts</vt:lpstr>
      <vt:lpstr>Industry Potential to Globalize</vt:lpstr>
      <vt:lpstr>Industry Potential to Globalize</vt:lpstr>
      <vt:lpstr>Are U.S. Firms Ready to Globalize More?</vt:lpstr>
      <vt:lpstr>PowerPoint Presentation</vt:lpstr>
      <vt:lpstr>PowerPoint Presentation</vt:lpstr>
      <vt:lpstr>Analyzing Industry Globalization Market, Cost, Government, and Competitive Drivers</vt:lpstr>
      <vt:lpstr>PowerPoint Presentation</vt:lpstr>
      <vt:lpstr>PowerPoint Presentation</vt:lpstr>
      <vt:lpstr>PowerPoint Presentation</vt:lpstr>
      <vt:lpstr>Effort of Select Global Companies Cemex emphasizes market participation Mercedes emphasizes making competitive moves</vt:lpstr>
      <vt:lpstr>PowerPoint Presentation</vt:lpstr>
      <vt:lpstr>PowerPoint Presentation</vt:lpstr>
      <vt:lpstr>We Generally Know the Ideal Product</vt:lpstr>
      <vt:lpstr>What Is the Ideal Value Chain?</vt:lpstr>
      <vt:lpstr>Global Supply Chains 2013, 2018, 2023</vt:lpstr>
      <vt:lpstr>U.S. Multinational Corporations Market channels (“last mile”) of the global SCM drives success</vt:lpstr>
      <vt:lpstr>Functional Alignment and Globalization</vt:lpstr>
      <vt:lpstr>Purchasing Leads in Globalization</vt:lpstr>
      <vt:lpstr>PowerPoint Presentation</vt:lpstr>
      <vt:lpstr>Inventories-to-Assets The average company carries 14.41 percent of their total assets in total inventories</vt:lpstr>
      <vt:lpstr>Inventory Positions</vt:lpstr>
      <vt:lpstr>Purchasing Activities Views of SCM Professionals</vt:lpstr>
      <vt:lpstr>Purchasing Activities Views of C-Suite Managers of MNCs</vt:lpstr>
      <vt:lpstr>Growth of International Production Plants 1990 to 2010</vt:lpstr>
      <vt:lpstr>Operationally Favoring a Make or Buy Decision</vt:lpstr>
      <vt:lpstr>Operationally Favoring a Make Decision</vt:lpstr>
      <vt:lpstr>Operationally Favoring a Buy Decision</vt:lpstr>
      <vt:lpstr>Market Participation Which Countries?</vt:lpstr>
      <vt:lpstr>10,300 Michigan Companies Traded in 2012 (91% SMEs)</vt:lpstr>
      <vt:lpstr>A Michigan Example Plans for Expanding International Trade by 2015</vt:lpstr>
      <vt:lpstr>Michigan to China?</vt:lpstr>
      <vt:lpstr>Explaining Performance</vt:lpstr>
      <vt:lpstr>PowerPoint Presentation</vt:lpstr>
      <vt:lpstr>Importance of Global Education</vt:lpstr>
      <vt:lpstr>International Business Education at Community Colleges 2012</vt:lpstr>
      <vt:lpstr>Research Support</vt:lpstr>
      <vt:lpstr>1,132 Community Colleges in the USA </vt:lpstr>
      <vt:lpstr>International Business Knowledge</vt:lpstr>
      <vt:lpstr>What Is Being Taught</vt:lpstr>
      <vt:lpstr>PowerPoint Presentation</vt:lpstr>
      <vt:lpstr>PowerPoint Presentation</vt:lpstr>
      <vt:lpstr>IBEX Scores International Business Education Index</vt:lpstr>
      <vt:lpstr>Minority-Serving Institutions</vt:lpstr>
      <vt:lpstr>Five Pillars</vt:lpstr>
      <vt:lpstr>IBEX Scores by Region</vt:lpstr>
      <vt:lpstr>PowerPoint Presentation</vt:lpstr>
      <vt:lpstr>Community Colleges with Sustained Excellence (“Top 20”)</vt:lpstr>
      <vt:lpstr>Michigan’s Community Colleges IBEX</vt:lpstr>
      <vt:lpstr>Conclusion 1</vt:lpstr>
      <vt:lpstr>Conclusion 2</vt:lpstr>
      <vt:lpstr>Conclusion 3</vt:lpstr>
      <vt:lpstr>Conclusion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best global strategy is usually one that is designed as such from a zero-based assumptions and constraints.  However, realistically, strategy becomes globalized when the benefits outweigh the costs. Such cost/benefit analysis needs to be done for the inbound and outbound parts of the global value chain separately and for each of the “value relationships” (nodes/actors) in the chain – including vendors, suppliers, and partners on the inbound side and buyers, customers, and clients on the outbound side.</vt:lpstr>
      <vt:lpstr>Do not assume that industries are either global or not. Nearly every industry has global potential in some aspects and not others.   Different industry globalization drivers (market, cost, government, competitive) can also operate in different directions, some favoring global strategy and others making it difficult. Companies should respond selectively to industry globalization drivers and globalize activities affected by favorable drivers. </vt:lpstr>
      <vt:lpstr>Similarities and differences of potential countries are important factors to consider. Most of the time, the best approach is to assess when similarities outweigh the differences and stress those in global strategy making.  Companies need to select countries for global strategy development and implementation based on comparative advantage and alignment with the company’s competitive advantage. Different countries can play different strategic roles, such as inbound value-added (sourcing) and outbound value-added (market channels).</vt:lpstr>
      <vt:lpstr>Do not assume that global strategy is not for your company and “it cannot happen here.” Almost any industry and company have the potential for globalization of their strategy. Oftentimes, it may be best to first globalize those parts of the company that are the easiest to globalize as a way to initiate culture/behavior changes for the more difficult parts.  Global strategy is not born but instead created by companies based on need, cost benefit analysis, opportunity, or diversification interests. Proactive globalization is always preferred to reap some first-mover advantage as opposed to globalizing based on a reactive approach motivated by competitors’ actions.</vt:lpstr>
      <vt:lpstr>Not globalizing a company’s strategy – or parts of it – can be detrimental to the company’s performance in the long term, as the forecast is that companies will globalize more and more of their strategies in the next ten years.</vt:lpstr>
      <vt:lpstr>PowerPoint Presentation</vt:lpstr>
      <vt:lpstr>The best global courses and/or programs are usually those that are designed as such from zero-based assumptions and constraints.  However, realistically, global courses/programs become globalized when the benefits outweigh the costs (student enrollment, competition).</vt:lpstr>
      <vt:lpstr>Do not assume that your region of the country is either global or not. Nearly every U.S. region has global potential in some aspects and not others.   Different education drivers can also operate in different directions, some favoring global education and others making it difficult. Community colleges should respond selectively to globalization drivers and globalize courses, activities, and/or programs affected by favorable drivers (e.g., study abroad, marketing courses but not finance courses, etc.). </vt:lpstr>
      <vt:lpstr>Similarities and differences of potential countries are important factors to consider. Most of the time, the best approach is to assess when similarities outweigh the differences and stress those in global strategy making.  Traditionally, higher education has been focused on figuring out differences and teach students to account for differences. More and more community colleges should educate their students, in the spirit of workforce development, to be able to identify similarities that outweigh the differences across countries and companies’ global strategies.</vt:lpstr>
      <vt:lpstr>Do not assume that global education (courses, activities, programs) is not for your community college and “it cannot happen here.” Almost any region of the country and community college have the potential for globalization of their education. Oftentimes, it may be best to first globalize those parts of the curriculum that are the easiest to globalize as a way to initiate culture/behavior changes for the more difficult parts (e.g., a foreign faculty in finance can teach international finance).</vt:lpstr>
      <vt:lpstr>Not globalizing a company’s strategy – or parts of it – can be detrimental to the company’s performance in the long term, as the forecast is that companies will globalize more and more of their strategies in the next ten years.  Community colleges educate roughly 47 percent of the nation’s workforce/students and they need to be an integral part of achieving the 38 percent increase in the country’s global mindset, knowledge, and skills by 2023.</vt:lpstr>
      <vt:lpstr>Globalization and Community Colleges  Dr. Tomas Hult  hult@msu.edu 517.353.4336 (office) 517.980.4450 (mobile)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dc:creator>
  <cp:lastModifiedBy>Keefer, Margaret</cp:lastModifiedBy>
  <cp:revision>338</cp:revision>
  <cp:lastPrinted>2013-03-19T20:59:35Z</cp:lastPrinted>
  <dcterms:created xsi:type="dcterms:W3CDTF">2011-09-12T00:33:47Z</dcterms:created>
  <dcterms:modified xsi:type="dcterms:W3CDTF">2013-05-28T14:49:34Z</dcterms:modified>
</cp:coreProperties>
</file>