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2" r:id="rId4"/>
    <p:sldId id="264" r:id="rId5"/>
    <p:sldId id="265" r:id="rId6"/>
    <p:sldId id="269" r:id="rId7"/>
    <p:sldId id="266" r:id="rId8"/>
    <p:sldId id="267" r:id="rId9"/>
    <p:sldId id="270" r:id="rId10"/>
    <p:sldId id="271" r:id="rId11"/>
    <p:sldId id="258" r:id="rId12"/>
    <p:sldId id="261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8" r:id="rId23"/>
    <p:sldId id="279" r:id="rId24"/>
    <p:sldId id="286" r:id="rId25"/>
    <p:sldId id="287" r:id="rId26"/>
    <p:sldId id="285" r:id="rId27"/>
    <p:sldId id="283" r:id="rId28"/>
    <p:sldId id="282" r:id="rId29"/>
    <p:sldId id="291" r:id="rId30"/>
    <p:sldId id="284" r:id="rId31"/>
    <p:sldId id="281" r:id="rId32"/>
    <p:sldId id="289" r:id="rId33"/>
    <p:sldId id="25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66" d="100"/>
          <a:sy n="66" d="100"/>
        </p:scale>
        <p:origin x="-52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B01AE-C347-4CAC-AC79-73E8AF0F43D7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F1B617-A935-4497-9E5A-CA87E2BA77C1}">
      <dgm:prSet phldrT="[Text]"/>
      <dgm:spPr/>
      <dgm:t>
        <a:bodyPr/>
        <a:lstStyle/>
        <a:p>
          <a:r>
            <a:rPr lang="en-US" b="1" dirty="0" smtClean="0"/>
            <a:t>Product</a:t>
          </a:r>
          <a:endParaRPr lang="en-US" b="1" dirty="0"/>
        </a:p>
      </dgm:t>
    </dgm:pt>
    <dgm:pt modelId="{90A10ECB-077E-4473-AE8D-A9BE7C9B740A}" type="parTrans" cxnId="{4714A660-F9A0-48E3-8A69-769D07697CA3}">
      <dgm:prSet/>
      <dgm:spPr/>
      <dgm:t>
        <a:bodyPr/>
        <a:lstStyle/>
        <a:p>
          <a:endParaRPr lang="en-US"/>
        </a:p>
      </dgm:t>
    </dgm:pt>
    <dgm:pt modelId="{DCA7785D-CD4A-4641-A287-C905817ACA3C}" type="sibTrans" cxnId="{4714A660-F9A0-48E3-8A69-769D07697CA3}">
      <dgm:prSet/>
      <dgm:spPr/>
      <dgm:t>
        <a:bodyPr/>
        <a:lstStyle/>
        <a:p>
          <a:endParaRPr lang="en-US"/>
        </a:p>
      </dgm:t>
    </dgm:pt>
    <dgm:pt modelId="{3130495F-EECB-4CBD-9150-B4C95EECDCA9}">
      <dgm:prSet phldrT="[Text]"/>
      <dgm:spPr/>
      <dgm:t>
        <a:bodyPr/>
        <a:lstStyle/>
        <a:p>
          <a:r>
            <a:rPr lang="en-US" b="1" dirty="0" smtClean="0"/>
            <a:t>Place</a:t>
          </a:r>
          <a:endParaRPr lang="en-US" b="1" dirty="0"/>
        </a:p>
      </dgm:t>
    </dgm:pt>
    <dgm:pt modelId="{E82A4FA6-8BCC-43B7-80BA-57C39A781C2E}" type="parTrans" cxnId="{6EC16D84-D4D6-4111-B0F9-F4DF968E49C4}">
      <dgm:prSet/>
      <dgm:spPr/>
      <dgm:t>
        <a:bodyPr/>
        <a:lstStyle/>
        <a:p>
          <a:endParaRPr lang="en-US"/>
        </a:p>
      </dgm:t>
    </dgm:pt>
    <dgm:pt modelId="{8A854665-EA29-4D5E-85A9-11901C158CBA}" type="sibTrans" cxnId="{6EC16D84-D4D6-4111-B0F9-F4DF968E49C4}">
      <dgm:prSet/>
      <dgm:spPr/>
      <dgm:t>
        <a:bodyPr/>
        <a:lstStyle/>
        <a:p>
          <a:endParaRPr lang="en-US"/>
        </a:p>
      </dgm:t>
    </dgm:pt>
    <dgm:pt modelId="{5EFB7E71-F168-467A-8834-1BAAC8140EE9}">
      <dgm:prSet phldrT="[Text]"/>
      <dgm:spPr/>
      <dgm:t>
        <a:bodyPr/>
        <a:lstStyle/>
        <a:p>
          <a:r>
            <a:rPr lang="en-US" b="1" dirty="0" smtClean="0"/>
            <a:t>Price</a:t>
          </a:r>
          <a:endParaRPr lang="en-US" b="1" dirty="0"/>
        </a:p>
      </dgm:t>
    </dgm:pt>
    <dgm:pt modelId="{D5A3D986-9AF6-48AB-AE3B-6229C077A268}" type="parTrans" cxnId="{5E0D70F1-9FEB-4764-A1BF-675D808BAB9C}">
      <dgm:prSet/>
      <dgm:spPr/>
      <dgm:t>
        <a:bodyPr/>
        <a:lstStyle/>
        <a:p>
          <a:endParaRPr lang="en-US"/>
        </a:p>
      </dgm:t>
    </dgm:pt>
    <dgm:pt modelId="{1CA46BD2-5E4F-4B60-AFEE-E06FF23E735D}" type="sibTrans" cxnId="{5E0D70F1-9FEB-4764-A1BF-675D808BAB9C}">
      <dgm:prSet/>
      <dgm:spPr/>
      <dgm:t>
        <a:bodyPr/>
        <a:lstStyle/>
        <a:p>
          <a:endParaRPr lang="en-US"/>
        </a:p>
      </dgm:t>
    </dgm:pt>
    <dgm:pt modelId="{79746DED-4510-4CD5-A068-DE67D6780422}">
      <dgm:prSet phldrT="[Text]"/>
      <dgm:spPr/>
      <dgm:t>
        <a:bodyPr/>
        <a:lstStyle/>
        <a:p>
          <a:r>
            <a:rPr lang="en-US" b="1" dirty="0" smtClean="0"/>
            <a:t>Promotion</a:t>
          </a:r>
          <a:endParaRPr lang="en-US" b="1" dirty="0"/>
        </a:p>
      </dgm:t>
    </dgm:pt>
    <dgm:pt modelId="{A7D3AA82-918F-4681-8B16-7ACED99E0CC8}" type="parTrans" cxnId="{E109C381-A1B0-43B7-AD67-3AA0068C2C82}">
      <dgm:prSet/>
      <dgm:spPr/>
      <dgm:t>
        <a:bodyPr/>
        <a:lstStyle/>
        <a:p>
          <a:endParaRPr lang="en-US"/>
        </a:p>
      </dgm:t>
    </dgm:pt>
    <dgm:pt modelId="{4407D6EF-6C18-454A-91C8-4BA94AC72786}" type="sibTrans" cxnId="{E109C381-A1B0-43B7-AD67-3AA0068C2C82}">
      <dgm:prSet/>
      <dgm:spPr/>
      <dgm:t>
        <a:bodyPr/>
        <a:lstStyle/>
        <a:p>
          <a:endParaRPr lang="en-US"/>
        </a:p>
      </dgm:t>
    </dgm:pt>
    <dgm:pt modelId="{197B4FF6-B11F-4230-9DB4-EFC5F33C4E48}" type="pres">
      <dgm:prSet presAssocID="{60CB01AE-C347-4CAC-AC79-73E8AF0F43D7}" presName="matrix" presStyleCnt="0">
        <dgm:presLayoutVars>
          <dgm:chMax val="1"/>
          <dgm:dir/>
          <dgm:resizeHandles val="exact"/>
        </dgm:presLayoutVars>
      </dgm:prSet>
      <dgm:spPr/>
    </dgm:pt>
    <dgm:pt modelId="{739CD02D-173B-45C9-9AE0-21195E51C579}" type="pres">
      <dgm:prSet presAssocID="{60CB01AE-C347-4CAC-AC79-73E8AF0F43D7}" presName="diamond" presStyleLbl="bgShp" presStyleIdx="0" presStyleCnt="1" custScaleX="66667" custScaleY="66667" custLinFactNeighborX="-1389"/>
      <dgm:spPr>
        <a:prstGeom prst="ellipse">
          <a:avLst/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16EA5FE-CF9B-472A-8223-899A8156FF66}" type="pres">
      <dgm:prSet presAssocID="{60CB01AE-C347-4CAC-AC79-73E8AF0F43D7}" presName="quad1" presStyleLbl="node1" presStyleIdx="0" presStyleCnt="4" custScaleX="52492" custScaleY="30791" custLinFactNeighborX="21728" custLinFactNeighborY="32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2657-26EA-4BE2-B0F3-7AA8BB593FF5}" type="pres">
      <dgm:prSet presAssocID="{60CB01AE-C347-4CAC-AC79-73E8AF0F43D7}" presName="quad2" presStyleLbl="node1" presStyleIdx="1" presStyleCnt="4" custScaleX="52492" custScaleY="30791" custLinFactNeighborX="-29587" custLinFactNeighborY="32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1FE0-7095-4B13-83EA-0FD3F457CEAD}" type="pres">
      <dgm:prSet presAssocID="{60CB01AE-C347-4CAC-AC79-73E8AF0F43D7}" presName="quad3" presStyleLbl="node1" presStyleIdx="2" presStyleCnt="4" custScaleX="52492" custScaleY="30791" custLinFactNeighborX="21728" custLinFactNeighborY="-40393">
        <dgm:presLayoutVars>
          <dgm:chMax val="0"/>
          <dgm:chPref val="0"/>
          <dgm:bulletEnabled val="1"/>
        </dgm:presLayoutVars>
      </dgm:prSet>
      <dgm:spPr/>
    </dgm:pt>
    <dgm:pt modelId="{14DD62C3-CB78-48EB-94FE-E431AAB597A8}" type="pres">
      <dgm:prSet presAssocID="{60CB01AE-C347-4CAC-AC79-73E8AF0F43D7}" presName="quad4" presStyleLbl="node1" presStyleIdx="3" presStyleCnt="4" custScaleX="52492" custScaleY="30791" custLinFactNeighborX="-29587" custLinFactNeighborY="-40393">
        <dgm:presLayoutVars>
          <dgm:chMax val="0"/>
          <dgm:chPref val="0"/>
          <dgm:bulletEnabled val="1"/>
        </dgm:presLayoutVars>
      </dgm:prSet>
      <dgm:spPr/>
    </dgm:pt>
  </dgm:ptLst>
  <dgm:cxnLst>
    <dgm:cxn modelId="{6EC16D84-D4D6-4111-B0F9-F4DF968E49C4}" srcId="{60CB01AE-C347-4CAC-AC79-73E8AF0F43D7}" destId="{3130495F-EECB-4CBD-9150-B4C95EECDCA9}" srcOrd="1" destOrd="0" parTransId="{E82A4FA6-8BCC-43B7-80BA-57C39A781C2E}" sibTransId="{8A854665-EA29-4D5E-85A9-11901C158CBA}"/>
    <dgm:cxn modelId="{5E0D70F1-9FEB-4764-A1BF-675D808BAB9C}" srcId="{60CB01AE-C347-4CAC-AC79-73E8AF0F43D7}" destId="{5EFB7E71-F168-467A-8834-1BAAC8140EE9}" srcOrd="2" destOrd="0" parTransId="{D5A3D986-9AF6-48AB-AE3B-6229C077A268}" sibTransId="{1CA46BD2-5E4F-4B60-AFEE-E06FF23E735D}"/>
    <dgm:cxn modelId="{AD1C446E-B5D0-44AC-AE53-F0B1CBA58DCA}" type="presOf" srcId="{81F1B617-A935-4497-9E5A-CA87E2BA77C1}" destId="{116EA5FE-CF9B-472A-8223-899A8156FF66}" srcOrd="0" destOrd="0" presId="urn:microsoft.com/office/officeart/2005/8/layout/matrix3"/>
    <dgm:cxn modelId="{F704CDEB-F454-4A16-9058-BEE7C261E9F0}" type="presOf" srcId="{3130495F-EECB-4CBD-9150-B4C95EECDCA9}" destId="{E4B62657-26EA-4BE2-B0F3-7AA8BB593FF5}" srcOrd="0" destOrd="0" presId="urn:microsoft.com/office/officeart/2005/8/layout/matrix3"/>
    <dgm:cxn modelId="{E109C381-A1B0-43B7-AD67-3AA0068C2C82}" srcId="{60CB01AE-C347-4CAC-AC79-73E8AF0F43D7}" destId="{79746DED-4510-4CD5-A068-DE67D6780422}" srcOrd="3" destOrd="0" parTransId="{A7D3AA82-918F-4681-8B16-7ACED99E0CC8}" sibTransId="{4407D6EF-6C18-454A-91C8-4BA94AC72786}"/>
    <dgm:cxn modelId="{3DDA1EAE-ABCC-49BB-BE8B-30AB430BBAAF}" type="presOf" srcId="{79746DED-4510-4CD5-A068-DE67D6780422}" destId="{14DD62C3-CB78-48EB-94FE-E431AAB597A8}" srcOrd="0" destOrd="0" presId="urn:microsoft.com/office/officeart/2005/8/layout/matrix3"/>
    <dgm:cxn modelId="{4714A660-F9A0-48E3-8A69-769D07697CA3}" srcId="{60CB01AE-C347-4CAC-AC79-73E8AF0F43D7}" destId="{81F1B617-A935-4497-9E5A-CA87E2BA77C1}" srcOrd="0" destOrd="0" parTransId="{90A10ECB-077E-4473-AE8D-A9BE7C9B740A}" sibTransId="{DCA7785D-CD4A-4641-A287-C905817ACA3C}"/>
    <dgm:cxn modelId="{CBE85E5A-0B7C-4102-8323-BFC823CD7C63}" type="presOf" srcId="{5EFB7E71-F168-467A-8834-1BAAC8140EE9}" destId="{66F41FE0-7095-4B13-83EA-0FD3F457CEAD}" srcOrd="0" destOrd="0" presId="urn:microsoft.com/office/officeart/2005/8/layout/matrix3"/>
    <dgm:cxn modelId="{3F096C9B-09D1-49B3-82AC-1A516881BE17}" type="presOf" srcId="{60CB01AE-C347-4CAC-AC79-73E8AF0F43D7}" destId="{197B4FF6-B11F-4230-9DB4-EFC5F33C4E48}" srcOrd="0" destOrd="0" presId="urn:microsoft.com/office/officeart/2005/8/layout/matrix3"/>
    <dgm:cxn modelId="{F0D1F675-1966-41D3-9DB7-81F8E86C72BD}" type="presParOf" srcId="{197B4FF6-B11F-4230-9DB4-EFC5F33C4E48}" destId="{739CD02D-173B-45C9-9AE0-21195E51C579}" srcOrd="0" destOrd="0" presId="urn:microsoft.com/office/officeart/2005/8/layout/matrix3"/>
    <dgm:cxn modelId="{2BD3A118-8AD2-4E77-9019-E7CDF2B91ADE}" type="presParOf" srcId="{197B4FF6-B11F-4230-9DB4-EFC5F33C4E48}" destId="{116EA5FE-CF9B-472A-8223-899A8156FF66}" srcOrd="1" destOrd="0" presId="urn:microsoft.com/office/officeart/2005/8/layout/matrix3"/>
    <dgm:cxn modelId="{EF51F963-65FA-4DCA-905C-4A1845EDD8DE}" type="presParOf" srcId="{197B4FF6-B11F-4230-9DB4-EFC5F33C4E48}" destId="{E4B62657-26EA-4BE2-B0F3-7AA8BB593FF5}" srcOrd="2" destOrd="0" presId="urn:microsoft.com/office/officeart/2005/8/layout/matrix3"/>
    <dgm:cxn modelId="{588E2914-D548-4E7B-AF39-07C89D5ED034}" type="presParOf" srcId="{197B4FF6-B11F-4230-9DB4-EFC5F33C4E48}" destId="{66F41FE0-7095-4B13-83EA-0FD3F457CEAD}" srcOrd="3" destOrd="0" presId="urn:microsoft.com/office/officeart/2005/8/layout/matrix3"/>
    <dgm:cxn modelId="{653B1C49-5233-49B8-9523-96038E1E0B1D}" type="presParOf" srcId="{197B4FF6-B11F-4230-9DB4-EFC5F33C4E48}" destId="{14DD62C3-CB78-48EB-94FE-E431AAB597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C5032-320D-4C12-AD86-82C948738772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A87D9D7F-2D61-4F5F-A57D-8AE5AFF77DC3}">
      <dgm:prSet phldrT="[Text]"/>
      <dgm:spPr/>
      <dgm:t>
        <a:bodyPr/>
        <a:lstStyle/>
        <a:p>
          <a:r>
            <a:rPr lang="en-US" b="1" dirty="0" smtClean="0"/>
            <a:t>Market Segmentation</a:t>
          </a:r>
          <a:endParaRPr lang="en-US" b="1" dirty="0"/>
        </a:p>
      </dgm:t>
    </dgm:pt>
    <dgm:pt modelId="{A354EE55-82B8-43FA-B90D-3ED2A751AE9D}" type="parTrans" cxnId="{AEC647BD-060D-4914-8470-09071359DE8F}">
      <dgm:prSet/>
      <dgm:spPr/>
      <dgm:t>
        <a:bodyPr/>
        <a:lstStyle/>
        <a:p>
          <a:endParaRPr lang="en-US"/>
        </a:p>
      </dgm:t>
    </dgm:pt>
    <dgm:pt modelId="{72FE8B39-A654-4010-8402-515E5881F977}" type="sibTrans" cxnId="{AEC647BD-060D-4914-8470-09071359DE8F}">
      <dgm:prSet/>
      <dgm:spPr/>
      <dgm:t>
        <a:bodyPr/>
        <a:lstStyle/>
        <a:p>
          <a:endParaRPr lang="en-US"/>
        </a:p>
      </dgm:t>
    </dgm:pt>
    <dgm:pt modelId="{6895F81A-E3E3-4C18-963E-292B4B4E290B}">
      <dgm:prSet phldrT="[Text]"/>
      <dgm:spPr/>
      <dgm:t>
        <a:bodyPr/>
        <a:lstStyle/>
        <a:p>
          <a:r>
            <a:rPr lang="en-US" b="1" dirty="0" smtClean="0"/>
            <a:t>Market Targeting</a:t>
          </a:r>
          <a:endParaRPr lang="en-US" b="1" dirty="0"/>
        </a:p>
      </dgm:t>
    </dgm:pt>
    <dgm:pt modelId="{86F4A90C-9FA9-47DF-A9E9-BDB29EFF1F28}" type="parTrans" cxnId="{CFF57B5D-E0C2-410A-B933-9843062F4705}">
      <dgm:prSet/>
      <dgm:spPr/>
      <dgm:t>
        <a:bodyPr/>
        <a:lstStyle/>
        <a:p>
          <a:endParaRPr lang="en-US"/>
        </a:p>
      </dgm:t>
    </dgm:pt>
    <dgm:pt modelId="{37DB50E8-C8A1-4FE9-B4A2-E2B81D27D096}" type="sibTrans" cxnId="{CFF57B5D-E0C2-410A-B933-9843062F4705}">
      <dgm:prSet/>
      <dgm:spPr/>
      <dgm:t>
        <a:bodyPr/>
        <a:lstStyle/>
        <a:p>
          <a:endParaRPr lang="en-US"/>
        </a:p>
      </dgm:t>
    </dgm:pt>
    <dgm:pt modelId="{7255082C-CF5B-49A3-8135-3C0EFCCA2265}">
      <dgm:prSet phldrT="[Text]"/>
      <dgm:spPr/>
      <dgm:t>
        <a:bodyPr/>
        <a:lstStyle/>
        <a:p>
          <a:r>
            <a:rPr lang="en-US" b="1" dirty="0" smtClean="0"/>
            <a:t>Market Positioning</a:t>
          </a:r>
          <a:endParaRPr lang="en-US" b="1" dirty="0"/>
        </a:p>
      </dgm:t>
    </dgm:pt>
    <dgm:pt modelId="{F496C57A-2270-48E6-A4B9-6855EA53C819}" type="parTrans" cxnId="{14773ABA-C26E-4E28-8DDF-E544E9B337E8}">
      <dgm:prSet/>
      <dgm:spPr/>
      <dgm:t>
        <a:bodyPr/>
        <a:lstStyle/>
        <a:p>
          <a:endParaRPr lang="en-US"/>
        </a:p>
      </dgm:t>
    </dgm:pt>
    <dgm:pt modelId="{FCDA5308-AC42-40E0-9FE6-34EC48E8831F}" type="sibTrans" cxnId="{14773ABA-C26E-4E28-8DDF-E544E9B337E8}">
      <dgm:prSet/>
      <dgm:spPr/>
      <dgm:t>
        <a:bodyPr/>
        <a:lstStyle/>
        <a:p>
          <a:endParaRPr lang="en-US"/>
        </a:p>
      </dgm:t>
    </dgm:pt>
    <dgm:pt modelId="{D08F411F-879F-4C1D-BBE8-9FA1B6BA26B9}" type="pres">
      <dgm:prSet presAssocID="{7B1C5032-320D-4C12-AD86-82C948738772}" presName="Name0" presStyleCnt="0">
        <dgm:presLayoutVars>
          <dgm:dir/>
          <dgm:animLvl val="lvl"/>
          <dgm:resizeHandles val="exact"/>
        </dgm:presLayoutVars>
      </dgm:prSet>
      <dgm:spPr/>
    </dgm:pt>
    <dgm:pt modelId="{F706D813-1443-43F1-BFE4-AE94B28B0AFF}" type="pres">
      <dgm:prSet presAssocID="{A87D9D7F-2D61-4F5F-A57D-8AE5AFF77D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C594A3D-9502-49DB-BC29-54EBE1ACB470}" type="pres">
      <dgm:prSet presAssocID="{72FE8B39-A654-4010-8402-515E5881F977}" presName="parTxOnlySpace" presStyleCnt="0"/>
      <dgm:spPr/>
    </dgm:pt>
    <dgm:pt modelId="{0084A11D-124B-4F38-B2F1-F9E3FDB66DDC}" type="pres">
      <dgm:prSet presAssocID="{6895F81A-E3E3-4C18-963E-292B4B4E290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0B50E82-E2BF-4CD7-B222-44E2156BD311}" type="pres">
      <dgm:prSet presAssocID="{37DB50E8-C8A1-4FE9-B4A2-E2B81D27D096}" presName="parTxOnlySpace" presStyleCnt="0"/>
      <dgm:spPr/>
    </dgm:pt>
    <dgm:pt modelId="{C6F6AA20-B295-4C5A-A664-D607B0C7C756}" type="pres">
      <dgm:prSet presAssocID="{7255082C-CF5B-49A3-8135-3C0EFCCA22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81D30E1-2D1C-439C-B4E1-0DEA5A4774F5}" type="presOf" srcId="{A87D9D7F-2D61-4F5F-A57D-8AE5AFF77DC3}" destId="{F706D813-1443-43F1-BFE4-AE94B28B0AFF}" srcOrd="0" destOrd="0" presId="urn:microsoft.com/office/officeart/2005/8/layout/chevron1"/>
    <dgm:cxn modelId="{5366E20B-CFF8-463B-8CC5-559A7D5C65D3}" type="presOf" srcId="{6895F81A-E3E3-4C18-963E-292B4B4E290B}" destId="{0084A11D-124B-4F38-B2F1-F9E3FDB66DDC}" srcOrd="0" destOrd="0" presId="urn:microsoft.com/office/officeart/2005/8/layout/chevron1"/>
    <dgm:cxn modelId="{DC15C0B0-DFC8-4B7A-B074-D696FECFD9E5}" type="presOf" srcId="{7255082C-CF5B-49A3-8135-3C0EFCCA2265}" destId="{C6F6AA20-B295-4C5A-A664-D607B0C7C756}" srcOrd="0" destOrd="0" presId="urn:microsoft.com/office/officeart/2005/8/layout/chevron1"/>
    <dgm:cxn modelId="{14773ABA-C26E-4E28-8DDF-E544E9B337E8}" srcId="{7B1C5032-320D-4C12-AD86-82C948738772}" destId="{7255082C-CF5B-49A3-8135-3C0EFCCA2265}" srcOrd="2" destOrd="0" parTransId="{F496C57A-2270-48E6-A4B9-6855EA53C819}" sibTransId="{FCDA5308-AC42-40E0-9FE6-34EC48E8831F}"/>
    <dgm:cxn modelId="{C7604A86-0B21-46CD-B476-1E4BD8422A81}" type="presOf" srcId="{7B1C5032-320D-4C12-AD86-82C948738772}" destId="{D08F411F-879F-4C1D-BBE8-9FA1B6BA26B9}" srcOrd="0" destOrd="0" presId="urn:microsoft.com/office/officeart/2005/8/layout/chevron1"/>
    <dgm:cxn modelId="{AEC647BD-060D-4914-8470-09071359DE8F}" srcId="{7B1C5032-320D-4C12-AD86-82C948738772}" destId="{A87D9D7F-2D61-4F5F-A57D-8AE5AFF77DC3}" srcOrd="0" destOrd="0" parTransId="{A354EE55-82B8-43FA-B90D-3ED2A751AE9D}" sibTransId="{72FE8B39-A654-4010-8402-515E5881F977}"/>
    <dgm:cxn modelId="{CFF57B5D-E0C2-410A-B933-9843062F4705}" srcId="{7B1C5032-320D-4C12-AD86-82C948738772}" destId="{6895F81A-E3E3-4C18-963E-292B4B4E290B}" srcOrd="1" destOrd="0" parTransId="{86F4A90C-9FA9-47DF-A9E9-BDB29EFF1F28}" sibTransId="{37DB50E8-C8A1-4FE9-B4A2-E2B81D27D096}"/>
    <dgm:cxn modelId="{BE6B1298-FC0B-46E1-984D-83A5C827F116}" type="presParOf" srcId="{D08F411F-879F-4C1D-BBE8-9FA1B6BA26B9}" destId="{F706D813-1443-43F1-BFE4-AE94B28B0AFF}" srcOrd="0" destOrd="0" presId="urn:microsoft.com/office/officeart/2005/8/layout/chevron1"/>
    <dgm:cxn modelId="{7F3FDA77-90DB-4124-BB81-B2F2796E2FD8}" type="presParOf" srcId="{D08F411F-879F-4C1D-BBE8-9FA1B6BA26B9}" destId="{AC594A3D-9502-49DB-BC29-54EBE1ACB470}" srcOrd="1" destOrd="0" presId="urn:microsoft.com/office/officeart/2005/8/layout/chevron1"/>
    <dgm:cxn modelId="{2C660AB7-CAEE-4CD3-B58D-E147A2FE0D05}" type="presParOf" srcId="{D08F411F-879F-4C1D-BBE8-9FA1B6BA26B9}" destId="{0084A11D-124B-4F38-B2F1-F9E3FDB66DDC}" srcOrd="2" destOrd="0" presId="urn:microsoft.com/office/officeart/2005/8/layout/chevron1"/>
    <dgm:cxn modelId="{A4D60D0D-EBFC-43B2-BCC2-0B8CB0BEE6BA}" type="presParOf" srcId="{D08F411F-879F-4C1D-BBE8-9FA1B6BA26B9}" destId="{90B50E82-E2BF-4CD7-B222-44E2156BD311}" srcOrd="3" destOrd="0" presId="urn:microsoft.com/office/officeart/2005/8/layout/chevron1"/>
    <dgm:cxn modelId="{2DD9B418-91CC-4123-85E1-60C669F2D695}" type="presParOf" srcId="{D08F411F-879F-4C1D-BBE8-9FA1B6BA26B9}" destId="{C6F6AA20-B295-4C5A-A664-D607B0C7C7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CB01AE-C347-4CAC-AC79-73E8AF0F43D7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F1B617-A935-4497-9E5A-CA87E2BA77C1}">
      <dgm:prSet phldrT="[Text]"/>
      <dgm:spPr/>
      <dgm:t>
        <a:bodyPr/>
        <a:lstStyle/>
        <a:p>
          <a:r>
            <a:rPr lang="en-US" b="1" dirty="0" smtClean="0"/>
            <a:t>Product</a:t>
          </a:r>
          <a:endParaRPr lang="en-US" b="1" dirty="0"/>
        </a:p>
      </dgm:t>
    </dgm:pt>
    <dgm:pt modelId="{90A10ECB-077E-4473-AE8D-A9BE7C9B740A}" type="parTrans" cxnId="{4714A660-F9A0-48E3-8A69-769D07697CA3}">
      <dgm:prSet/>
      <dgm:spPr/>
      <dgm:t>
        <a:bodyPr/>
        <a:lstStyle/>
        <a:p>
          <a:endParaRPr lang="en-US"/>
        </a:p>
      </dgm:t>
    </dgm:pt>
    <dgm:pt modelId="{DCA7785D-CD4A-4641-A287-C905817ACA3C}" type="sibTrans" cxnId="{4714A660-F9A0-48E3-8A69-769D07697CA3}">
      <dgm:prSet/>
      <dgm:spPr/>
      <dgm:t>
        <a:bodyPr/>
        <a:lstStyle/>
        <a:p>
          <a:endParaRPr lang="en-US"/>
        </a:p>
      </dgm:t>
    </dgm:pt>
    <dgm:pt modelId="{3130495F-EECB-4CBD-9150-B4C95EECDCA9}">
      <dgm:prSet phldrT="[Text]"/>
      <dgm:spPr/>
      <dgm:t>
        <a:bodyPr/>
        <a:lstStyle/>
        <a:p>
          <a:r>
            <a:rPr lang="en-US" b="1" dirty="0" smtClean="0"/>
            <a:t>Place</a:t>
          </a:r>
          <a:endParaRPr lang="en-US" b="1" dirty="0"/>
        </a:p>
      </dgm:t>
    </dgm:pt>
    <dgm:pt modelId="{E82A4FA6-8BCC-43B7-80BA-57C39A781C2E}" type="parTrans" cxnId="{6EC16D84-D4D6-4111-B0F9-F4DF968E49C4}">
      <dgm:prSet/>
      <dgm:spPr/>
      <dgm:t>
        <a:bodyPr/>
        <a:lstStyle/>
        <a:p>
          <a:endParaRPr lang="en-US"/>
        </a:p>
      </dgm:t>
    </dgm:pt>
    <dgm:pt modelId="{8A854665-EA29-4D5E-85A9-11901C158CBA}" type="sibTrans" cxnId="{6EC16D84-D4D6-4111-B0F9-F4DF968E49C4}">
      <dgm:prSet/>
      <dgm:spPr/>
      <dgm:t>
        <a:bodyPr/>
        <a:lstStyle/>
        <a:p>
          <a:endParaRPr lang="en-US"/>
        </a:p>
      </dgm:t>
    </dgm:pt>
    <dgm:pt modelId="{5EFB7E71-F168-467A-8834-1BAAC8140EE9}">
      <dgm:prSet phldrT="[Text]"/>
      <dgm:spPr/>
      <dgm:t>
        <a:bodyPr/>
        <a:lstStyle/>
        <a:p>
          <a:r>
            <a:rPr lang="en-US" b="1" dirty="0" smtClean="0"/>
            <a:t>Price</a:t>
          </a:r>
          <a:endParaRPr lang="en-US" b="1" dirty="0"/>
        </a:p>
      </dgm:t>
    </dgm:pt>
    <dgm:pt modelId="{D5A3D986-9AF6-48AB-AE3B-6229C077A268}" type="parTrans" cxnId="{5E0D70F1-9FEB-4764-A1BF-675D808BAB9C}">
      <dgm:prSet/>
      <dgm:spPr/>
      <dgm:t>
        <a:bodyPr/>
        <a:lstStyle/>
        <a:p>
          <a:endParaRPr lang="en-US"/>
        </a:p>
      </dgm:t>
    </dgm:pt>
    <dgm:pt modelId="{1CA46BD2-5E4F-4B60-AFEE-E06FF23E735D}" type="sibTrans" cxnId="{5E0D70F1-9FEB-4764-A1BF-675D808BAB9C}">
      <dgm:prSet/>
      <dgm:spPr/>
      <dgm:t>
        <a:bodyPr/>
        <a:lstStyle/>
        <a:p>
          <a:endParaRPr lang="en-US"/>
        </a:p>
      </dgm:t>
    </dgm:pt>
    <dgm:pt modelId="{79746DED-4510-4CD5-A068-DE67D6780422}">
      <dgm:prSet phldrT="[Text]"/>
      <dgm:spPr/>
      <dgm:t>
        <a:bodyPr/>
        <a:lstStyle/>
        <a:p>
          <a:r>
            <a:rPr lang="en-US" b="1" dirty="0" smtClean="0"/>
            <a:t>Promotion</a:t>
          </a:r>
          <a:endParaRPr lang="en-US" b="1" dirty="0"/>
        </a:p>
      </dgm:t>
    </dgm:pt>
    <dgm:pt modelId="{A7D3AA82-918F-4681-8B16-7ACED99E0CC8}" type="parTrans" cxnId="{E109C381-A1B0-43B7-AD67-3AA0068C2C82}">
      <dgm:prSet/>
      <dgm:spPr/>
      <dgm:t>
        <a:bodyPr/>
        <a:lstStyle/>
        <a:p>
          <a:endParaRPr lang="en-US"/>
        </a:p>
      </dgm:t>
    </dgm:pt>
    <dgm:pt modelId="{4407D6EF-6C18-454A-91C8-4BA94AC72786}" type="sibTrans" cxnId="{E109C381-A1B0-43B7-AD67-3AA0068C2C82}">
      <dgm:prSet/>
      <dgm:spPr/>
      <dgm:t>
        <a:bodyPr/>
        <a:lstStyle/>
        <a:p>
          <a:endParaRPr lang="en-US"/>
        </a:p>
      </dgm:t>
    </dgm:pt>
    <dgm:pt modelId="{197B4FF6-B11F-4230-9DB4-EFC5F33C4E48}" type="pres">
      <dgm:prSet presAssocID="{60CB01AE-C347-4CAC-AC79-73E8AF0F43D7}" presName="matrix" presStyleCnt="0">
        <dgm:presLayoutVars>
          <dgm:chMax val="1"/>
          <dgm:dir/>
          <dgm:resizeHandles val="exact"/>
        </dgm:presLayoutVars>
      </dgm:prSet>
      <dgm:spPr/>
    </dgm:pt>
    <dgm:pt modelId="{739CD02D-173B-45C9-9AE0-21195E51C579}" type="pres">
      <dgm:prSet presAssocID="{60CB01AE-C347-4CAC-AC79-73E8AF0F43D7}" presName="diamond" presStyleLbl="bgShp" presStyleIdx="0" presStyleCnt="1" custScaleX="66667" custScaleY="66667" custLinFactNeighborX="-4726" custLinFactNeighborY="2487"/>
      <dgm:spPr>
        <a:prstGeom prst="ellipse">
          <a:avLst/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16EA5FE-CF9B-472A-8223-899A8156FF66}" type="pres">
      <dgm:prSet presAssocID="{60CB01AE-C347-4CAC-AC79-73E8AF0F43D7}" presName="quad1" presStyleLbl="node1" presStyleIdx="0" presStyleCnt="4" custScaleX="52492" custScaleY="30791" custLinFactNeighborX="15234" custLinFactNeighborY="34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2657-26EA-4BE2-B0F3-7AA8BB593FF5}" type="pres">
      <dgm:prSet presAssocID="{60CB01AE-C347-4CAC-AC79-73E8AF0F43D7}" presName="quad2" presStyleLbl="node1" presStyleIdx="1" presStyleCnt="4" custScaleX="52492" custScaleY="30791" custLinFactNeighborX="-36081" custLinFactNeighborY="34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1FE0-7095-4B13-83EA-0FD3F457CEAD}" type="pres">
      <dgm:prSet presAssocID="{60CB01AE-C347-4CAC-AC79-73E8AF0F43D7}" presName="quad3" presStyleLbl="node1" presStyleIdx="2" presStyleCnt="4" custScaleX="52492" custScaleY="30791" custLinFactNeighborX="15234" custLinFactNeighborY="-38625">
        <dgm:presLayoutVars>
          <dgm:chMax val="0"/>
          <dgm:chPref val="0"/>
          <dgm:bulletEnabled val="1"/>
        </dgm:presLayoutVars>
      </dgm:prSet>
      <dgm:spPr/>
    </dgm:pt>
    <dgm:pt modelId="{14DD62C3-CB78-48EB-94FE-E431AAB597A8}" type="pres">
      <dgm:prSet presAssocID="{60CB01AE-C347-4CAC-AC79-73E8AF0F43D7}" presName="quad4" presStyleLbl="node1" presStyleIdx="3" presStyleCnt="4" custScaleX="52492" custScaleY="30791" custLinFactNeighborX="-36081" custLinFactNeighborY="-38625">
        <dgm:presLayoutVars>
          <dgm:chMax val="0"/>
          <dgm:chPref val="0"/>
          <dgm:bulletEnabled val="1"/>
        </dgm:presLayoutVars>
      </dgm:prSet>
      <dgm:spPr/>
    </dgm:pt>
  </dgm:ptLst>
  <dgm:cxnLst>
    <dgm:cxn modelId="{6EC16D84-D4D6-4111-B0F9-F4DF968E49C4}" srcId="{60CB01AE-C347-4CAC-AC79-73E8AF0F43D7}" destId="{3130495F-EECB-4CBD-9150-B4C95EECDCA9}" srcOrd="1" destOrd="0" parTransId="{E82A4FA6-8BCC-43B7-80BA-57C39A781C2E}" sibTransId="{8A854665-EA29-4D5E-85A9-11901C158CBA}"/>
    <dgm:cxn modelId="{5E0D70F1-9FEB-4764-A1BF-675D808BAB9C}" srcId="{60CB01AE-C347-4CAC-AC79-73E8AF0F43D7}" destId="{5EFB7E71-F168-467A-8834-1BAAC8140EE9}" srcOrd="2" destOrd="0" parTransId="{D5A3D986-9AF6-48AB-AE3B-6229C077A268}" sibTransId="{1CA46BD2-5E4F-4B60-AFEE-E06FF23E735D}"/>
    <dgm:cxn modelId="{E3E5C19D-54CA-4433-AD7D-1FE77CE94713}" type="presOf" srcId="{79746DED-4510-4CD5-A068-DE67D6780422}" destId="{14DD62C3-CB78-48EB-94FE-E431AAB597A8}" srcOrd="0" destOrd="0" presId="urn:microsoft.com/office/officeart/2005/8/layout/matrix3"/>
    <dgm:cxn modelId="{2B0FFF15-62C4-481E-8D02-C1F911977DC5}" type="presOf" srcId="{3130495F-EECB-4CBD-9150-B4C95EECDCA9}" destId="{E4B62657-26EA-4BE2-B0F3-7AA8BB593FF5}" srcOrd="0" destOrd="0" presId="urn:microsoft.com/office/officeart/2005/8/layout/matrix3"/>
    <dgm:cxn modelId="{76C6F758-6E49-420C-B458-0096F5097EAA}" type="presOf" srcId="{60CB01AE-C347-4CAC-AC79-73E8AF0F43D7}" destId="{197B4FF6-B11F-4230-9DB4-EFC5F33C4E48}" srcOrd="0" destOrd="0" presId="urn:microsoft.com/office/officeart/2005/8/layout/matrix3"/>
    <dgm:cxn modelId="{59BB9E07-54E1-40F1-BA17-7E1FD5D55071}" type="presOf" srcId="{81F1B617-A935-4497-9E5A-CA87E2BA77C1}" destId="{116EA5FE-CF9B-472A-8223-899A8156FF66}" srcOrd="0" destOrd="0" presId="urn:microsoft.com/office/officeart/2005/8/layout/matrix3"/>
    <dgm:cxn modelId="{E109C381-A1B0-43B7-AD67-3AA0068C2C82}" srcId="{60CB01AE-C347-4CAC-AC79-73E8AF0F43D7}" destId="{79746DED-4510-4CD5-A068-DE67D6780422}" srcOrd="3" destOrd="0" parTransId="{A7D3AA82-918F-4681-8B16-7ACED99E0CC8}" sibTransId="{4407D6EF-6C18-454A-91C8-4BA94AC72786}"/>
    <dgm:cxn modelId="{4714A660-F9A0-48E3-8A69-769D07697CA3}" srcId="{60CB01AE-C347-4CAC-AC79-73E8AF0F43D7}" destId="{81F1B617-A935-4497-9E5A-CA87E2BA77C1}" srcOrd="0" destOrd="0" parTransId="{90A10ECB-077E-4473-AE8D-A9BE7C9B740A}" sibTransId="{DCA7785D-CD4A-4641-A287-C905817ACA3C}"/>
    <dgm:cxn modelId="{C2BB8487-FC55-4DD3-AD02-E96DFE4D37F0}" type="presOf" srcId="{5EFB7E71-F168-467A-8834-1BAAC8140EE9}" destId="{66F41FE0-7095-4B13-83EA-0FD3F457CEAD}" srcOrd="0" destOrd="0" presId="urn:microsoft.com/office/officeart/2005/8/layout/matrix3"/>
    <dgm:cxn modelId="{5293A45C-9068-4DCC-A53F-E3AC9B0471BD}" type="presParOf" srcId="{197B4FF6-B11F-4230-9DB4-EFC5F33C4E48}" destId="{739CD02D-173B-45C9-9AE0-21195E51C579}" srcOrd="0" destOrd="0" presId="urn:microsoft.com/office/officeart/2005/8/layout/matrix3"/>
    <dgm:cxn modelId="{21BCAF91-3D78-4755-8BE8-F8D73C954623}" type="presParOf" srcId="{197B4FF6-B11F-4230-9DB4-EFC5F33C4E48}" destId="{116EA5FE-CF9B-472A-8223-899A8156FF66}" srcOrd="1" destOrd="0" presId="urn:microsoft.com/office/officeart/2005/8/layout/matrix3"/>
    <dgm:cxn modelId="{63FF02DF-8773-4B43-9EF9-898AC1645FBA}" type="presParOf" srcId="{197B4FF6-B11F-4230-9DB4-EFC5F33C4E48}" destId="{E4B62657-26EA-4BE2-B0F3-7AA8BB593FF5}" srcOrd="2" destOrd="0" presId="urn:microsoft.com/office/officeart/2005/8/layout/matrix3"/>
    <dgm:cxn modelId="{2793DAB6-6A80-47B3-AFFA-5C786740BB3D}" type="presParOf" srcId="{197B4FF6-B11F-4230-9DB4-EFC5F33C4E48}" destId="{66F41FE0-7095-4B13-83EA-0FD3F457CEAD}" srcOrd="3" destOrd="0" presId="urn:microsoft.com/office/officeart/2005/8/layout/matrix3"/>
    <dgm:cxn modelId="{D36C78DB-2F7C-4737-89CA-53274DDD65ED}" type="presParOf" srcId="{197B4FF6-B11F-4230-9DB4-EFC5F33C4E48}" destId="{14DD62C3-CB78-48EB-94FE-E431AAB597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CD02D-173B-45C9-9AE0-21195E51C579}">
      <dsp:nvSpPr>
        <dsp:cNvPr id="0" name=""/>
        <dsp:cNvSpPr/>
      </dsp:nvSpPr>
      <dsp:spPr>
        <a:xfrm>
          <a:off x="768336" y="1066791"/>
          <a:ext cx="3352816" cy="3352816"/>
        </a:xfrm>
        <a:prstGeom prst="ellipse">
          <a:avLst/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EA5FE-CF9B-472A-8223-899A8156FF66}">
      <dsp:nvSpPr>
        <dsp:cNvPr id="0" name=""/>
        <dsp:cNvSpPr/>
      </dsp:nvSpPr>
      <dsp:spPr>
        <a:xfrm>
          <a:off x="1369852" y="2024279"/>
          <a:ext cx="1029571" cy="603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Product</a:t>
          </a:r>
          <a:endParaRPr lang="en-US" sz="1500" b="1" kern="1200" dirty="0"/>
        </a:p>
      </dsp:txBody>
      <dsp:txXfrm>
        <a:off x="1399333" y="2053760"/>
        <a:ext cx="970609" cy="544968"/>
      </dsp:txXfrm>
    </dsp:sp>
    <dsp:sp modelId="{E4B62657-26EA-4BE2-B0F3-7AA8BB593FF5}">
      <dsp:nvSpPr>
        <dsp:cNvPr id="0" name=""/>
        <dsp:cNvSpPr/>
      </dsp:nvSpPr>
      <dsp:spPr>
        <a:xfrm>
          <a:off x="2475630" y="2024966"/>
          <a:ext cx="1029571" cy="60393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Place</a:t>
          </a:r>
          <a:endParaRPr lang="en-US" sz="1500" b="1" kern="1200" dirty="0"/>
        </a:p>
      </dsp:txBody>
      <dsp:txXfrm>
        <a:off x="2505111" y="2054447"/>
        <a:ext cx="970609" cy="544968"/>
      </dsp:txXfrm>
    </dsp:sp>
    <dsp:sp modelId="{66F41FE0-7095-4B13-83EA-0FD3F457CEAD}">
      <dsp:nvSpPr>
        <dsp:cNvPr id="0" name=""/>
        <dsp:cNvSpPr/>
      </dsp:nvSpPr>
      <dsp:spPr>
        <a:xfrm>
          <a:off x="1369852" y="2705103"/>
          <a:ext cx="1029571" cy="60393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Price</a:t>
          </a:r>
          <a:endParaRPr lang="en-US" sz="1500" b="1" kern="1200" dirty="0"/>
        </a:p>
      </dsp:txBody>
      <dsp:txXfrm>
        <a:off x="1399333" y="2734584"/>
        <a:ext cx="970609" cy="544968"/>
      </dsp:txXfrm>
    </dsp:sp>
    <dsp:sp modelId="{14DD62C3-CB78-48EB-94FE-E431AAB597A8}">
      <dsp:nvSpPr>
        <dsp:cNvPr id="0" name=""/>
        <dsp:cNvSpPr/>
      </dsp:nvSpPr>
      <dsp:spPr>
        <a:xfrm>
          <a:off x="2475630" y="2705103"/>
          <a:ext cx="1029571" cy="60393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Promotion</a:t>
          </a:r>
          <a:endParaRPr lang="en-US" sz="1500" b="1" kern="1200" dirty="0"/>
        </a:p>
      </dsp:txBody>
      <dsp:txXfrm>
        <a:off x="2505111" y="2734584"/>
        <a:ext cx="970609" cy="54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6D813-1443-43F1-BFE4-AE94B28B0AFF}">
      <dsp:nvSpPr>
        <dsp:cNvPr id="0" name=""/>
        <dsp:cNvSpPr/>
      </dsp:nvSpPr>
      <dsp:spPr>
        <a:xfrm>
          <a:off x="2594" y="1399703"/>
          <a:ext cx="3161483" cy="12645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 Segmentation</a:t>
          </a:r>
          <a:endParaRPr lang="en-US" sz="2400" b="1" kern="1200" dirty="0"/>
        </a:p>
      </dsp:txBody>
      <dsp:txXfrm>
        <a:off x="634891" y="1399703"/>
        <a:ext cx="1896890" cy="1264593"/>
      </dsp:txXfrm>
    </dsp:sp>
    <dsp:sp modelId="{0084A11D-124B-4F38-B2F1-F9E3FDB66DDC}">
      <dsp:nvSpPr>
        <dsp:cNvPr id="0" name=""/>
        <dsp:cNvSpPr/>
      </dsp:nvSpPr>
      <dsp:spPr>
        <a:xfrm>
          <a:off x="2847929" y="1399703"/>
          <a:ext cx="3161483" cy="1264593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 Targeting</a:t>
          </a:r>
          <a:endParaRPr lang="en-US" sz="2400" b="1" kern="1200" dirty="0"/>
        </a:p>
      </dsp:txBody>
      <dsp:txXfrm>
        <a:off x="3480226" y="1399703"/>
        <a:ext cx="1896890" cy="1264593"/>
      </dsp:txXfrm>
    </dsp:sp>
    <dsp:sp modelId="{C6F6AA20-B295-4C5A-A664-D607B0C7C756}">
      <dsp:nvSpPr>
        <dsp:cNvPr id="0" name=""/>
        <dsp:cNvSpPr/>
      </dsp:nvSpPr>
      <dsp:spPr>
        <a:xfrm>
          <a:off x="5693264" y="1399703"/>
          <a:ext cx="3161483" cy="1264593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 Positioning</a:t>
          </a:r>
          <a:endParaRPr lang="en-US" sz="2400" b="1" kern="1200" dirty="0"/>
        </a:p>
      </dsp:txBody>
      <dsp:txXfrm>
        <a:off x="6325561" y="1399703"/>
        <a:ext cx="1896890" cy="1264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CD02D-173B-45C9-9AE0-21195E51C579}">
      <dsp:nvSpPr>
        <dsp:cNvPr id="0" name=""/>
        <dsp:cNvSpPr/>
      </dsp:nvSpPr>
      <dsp:spPr>
        <a:xfrm>
          <a:off x="609610" y="1168362"/>
          <a:ext cx="3403617" cy="3403617"/>
        </a:xfrm>
        <a:prstGeom prst="ellipse">
          <a:avLst/>
        </a:prstGeom>
        <a:solidFill>
          <a:schemeClr val="accent3">
            <a:lumMod val="75000"/>
          </a:schemeClr>
        </a:solidFill>
        <a:ln w="28575"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EA5FE-CF9B-472A-8223-899A8156FF66}">
      <dsp:nvSpPr>
        <dsp:cNvPr id="0" name=""/>
        <dsp:cNvSpPr/>
      </dsp:nvSpPr>
      <dsp:spPr>
        <a:xfrm>
          <a:off x="1261305" y="2048589"/>
          <a:ext cx="1045171" cy="6130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Product</a:t>
          </a:r>
          <a:endParaRPr lang="en-US" sz="1500" b="1" kern="1200" dirty="0"/>
        </a:p>
      </dsp:txBody>
      <dsp:txXfrm>
        <a:off x="1291233" y="2078517"/>
        <a:ext cx="985315" cy="553225"/>
      </dsp:txXfrm>
    </dsp:sp>
    <dsp:sp modelId="{E4B62657-26EA-4BE2-B0F3-7AA8BB593FF5}">
      <dsp:nvSpPr>
        <dsp:cNvPr id="0" name=""/>
        <dsp:cNvSpPr/>
      </dsp:nvSpPr>
      <dsp:spPr>
        <a:xfrm>
          <a:off x="2383837" y="2049286"/>
          <a:ext cx="1045171" cy="61308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Place</a:t>
          </a:r>
          <a:endParaRPr lang="en-US" sz="1500" b="1" kern="1200" dirty="0"/>
        </a:p>
      </dsp:txBody>
      <dsp:txXfrm>
        <a:off x="2413765" y="2079214"/>
        <a:ext cx="985315" cy="553225"/>
      </dsp:txXfrm>
    </dsp:sp>
    <dsp:sp modelId="{66F41FE0-7095-4B13-83EA-0FD3F457CEAD}">
      <dsp:nvSpPr>
        <dsp:cNvPr id="0" name=""/>
        <dsp:cNvSpPr/>
      </dsp:nvSpPr>
      <dsp:spPr>
        <a:xfrm>
          <a:off x="1261305" y="2739728"/>
          <a:ext cx="1045171" cy="61308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Price</a:t>
          </a:r>
          <a:endParaRPr lang="en-US" sz="1500" b="1" kern="1200" dirty="0"/>
        </a:p>
      </dsp:txBody>
      <dsp:txXfrm>
        <a:off x="1291233" y="2769656"/>
        <a:ext cx="985315" cy="553225"/>
      </dsp:txXfrm>
    </dsp:sp>
    <dsp:sp modelId="{14DD62C3-CB78-48EB-94FE-E431AAB597A8}">
      <dsp:nvSpPr>
        <dsp:cNvPr id="0" name=""/>
        <dsp:cNvSpPr/>
      </dsp:nvSpPr>
      <dsp:spPr>
        <a:xfrm>
          <a:off x="2383837" y="2739728"/>
          <a:ext cx="1045171" cy="61308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Promotion</a:t>
          </a:r>
          <a:endParaRPr lang="en-US" sz="1500" b="1" kern="1200" dirty="0"/>
        </a:p>
      </dsp:txBody>
      <dsp:txXfrm>
        <a:off x="2413765" y="2769656"/>
        <a:ext cx="985315" cy="55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0487-78F6-402B-9361-B2DCB7331E96}" type="datetimeFigureOut">
              <a:rPr lang="en-US" smtClean="0"/>
              <a:t>06/04/2013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96589-CBE4-4853-A5E7-ABBF3EACE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8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C24D8-574E-4811-BBF5-1A5D3B66E085}" type="datetimeFigureOut">
              <a:rPr lang="en-US" smtClean="0"/>
              <a:t>06/04/2013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B218CE-12F7-4F51-9321-842D8DA2FA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76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18CE-12F7-4F51-9321-842D8DA2FA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18CE-12F7-4F51-9321-842D8DA2FA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258"/>
            <a:fld id="{3FC4BEA8-0F8B-4522-BEAB-0B2429A2CF30}" type="slidenum">
              <a:rPr lang="en-US" smtClean="0"/>
              <a:pPr defTabSz="933258"/>
              <a:t>24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15159"/>
            <a:ext cx="5606419" cy="4182112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Same core strategy…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Images (L-R):</a:t>
            </a:r>
          </a:p>
          <a:p>
            <a:pPr eaLnBrk="1" hangingPunct="1"/>
            <a:endParaRPr lang="en-US" dirty="0" smtClean="0"/>
          </a:p>
          <a:p>
            <a:pPr marL="232892" indent="-232892">
              <a:buFontTx/>
              <a:buAutoNum type="arabicParenR"/>
            </a:pPr>
            <a:r>
              <a:rPr lang="en-US" dirty="0" smtClean="0"/>
              <a:t>UK – Delivery truck</a:t>
            </a:r>
          </a:p>
          <a:p>
            <a:pPr marL="232892" indent="-232892">
              <a:buAutoNum type="arabicParenR"/>
            </a:pPr>
            <a:r>
              <a:rPr lang="en-US" dirty="0" smtClean="0"/>
              <a:t>Vietnam</a:t>
            </a:r>
            <a:r>
              <a:rPr lang="en-US" baseline="0" dirty="0" smtClean="0"/>
              <a:t>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store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711E-BC98-4DF5-82A8-B34C3B75D6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1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28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28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28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28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604CA3-C881-44D2-8AAE-1C3E7F9B61A0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2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B477-3D3D-410F-A324-7E5ADB364B48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388B-834B-4763-AA27-A5C700B73982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0AB-ABA9-425F-A1ED-E368DCD17147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39"/>
            <a:ext cx="7315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558D-DB14-495D-8795-A363CD0BCE5F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AE1-217F-4521-93FE-67D169F9515F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8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A588-AAEC-478B-924C-60782CD6A051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9D56-61DC-4BD0-A7D2-354CBE8805C1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C90-A2AB-4A2A-B092-44740C226994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6077-0984-499B-B696-7864D3314BE6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A275-14AC-4F76-9970-6B0DA2AE54C4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9D43-B22F-4D1D-A6E1-537D66476A78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8106-D792-42A0-907C-D6DFDA9D5D8C}" type="datetime1">
              <a:rPr lang="en-US" smtClean="0"/>
              <a:t>06/04/2013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F018-C9F2-44F4-A9DC-6647DCD7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32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lobaledge.msu.edu/mp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conomist.com/content/big-mac-inde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iyaktun@bus.ms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lobaledge.msu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200"/>
                </a:solidFill>
              </a:rPr>
              <a:t>Teaching </a:t>
            </a:r>
            <a:br>
              <a:rPr lang="en-US" b="1" dirty="0" smtClean="0">
                <a:solidFill>
                  <a:srgbClr val="003200"/>
                </a:solidFill>
              </a:rPr>
            </a:br>
            <a:r>
              <a:rPr lang="en-US" b="1" dirty="0" smtClean="0">
                <a:solidFill>
                  <a:srgbClr val="003200"/>
                </a:solidFill>
              </a:rPr>
              <a:t>International Marketing</a:t>
            </a:r>
            <a:endParaRPr lang="en-US" b="1" dirty="0">
              <a:solidFill>
                <a:srgbClr val="0032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Tunga Kiyak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 Specialist, MSU International Business Center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Adjunct Professor, Broad College of Business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Analysis and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Objective:  </a:t>
            </a:r>
            <a:br>
              <a:rPr lang="en-US" sz="4000" dirty="0" smtClean="0"/>
            </a:br>
            <a:r>
              <a:rPr lang="en-US" sz="4000" dirty="0" smtClean="0"/>
              <a:t>To reduce the number of countries that warrant in-depth investigation as potential target markets. Identification of 5-6 high potential country markets that are the most promising to the firm.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77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422"/>
            <a:ext cx="8229600" cy="563156"/>
          </a:xfrm>
        </p:spPr>
        <p:txBody>
          <a:bodyPr>
            <a:noAutofit/>
          </a:bodyPr>
          <a:lstStyle/>
          <a:p>
            <a:r>
              <a:rPr lang="en-US" b="1" dirty="0" smtClean="0"/>
              <a:t>Market Potential Index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735" y="1086077"/>
            <a:ext cx="821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Ranking the market potential of emerging markets for US Exporters. Updated annually at </a:t>
            </a:r>
            <a:r>
              <a:rPr lang="en-US" sz="2000" dirty="0" smtClean="0">
                <a:hlinkClick r:id="rId2"/>
              </a:rPr>
              <a:t>http://globaledge.msu.edu/mpi/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44424"/>
            <a:ext cx="6510338" cy="478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Additional Topics of Discussion/Emphasis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Importance of cultural similarity/familiarity</a:t>
            </a:r>
          </a:p>
          <a:p>
            <a:r>
              <a:rPr lang="en-US" sz="3400" dirty="0" smtClean="0"/>
              <a:t>Targeting regions vs. individual countries</a:t>
            </a:r>
          </a:p>
          <a:p>
            <a:r>
              <a:rPr lang="en-US" sz="3400" dirty="0" smtClean="0"/>
              <a:t>Gateway countries and regional hubs</a:t>
            </a:r>
          </a:p>
          <a:p>
            <a:r>
              <a:rPr lang="en-US" sz="3400" dirty="0" smtClean="0"/>
              <a:t>Variations in screening depending on entry strategy (e.g., exporting vs. direct investment vs. licensing/franchising)</a:t>
            </a:r>
          </a:p>
          <a:p>
            <a:r>
              <a:rPr lang="en-US" sz="3400" dirty="0" smtClean="0"/>
              <a:t>Variations in screening based on industry/product</a:t>
            </a:r>
          </a:p>
        </p:txBody>
      </p:sp>
    </p:spTree>
    <p:extLst>
      <p:ext uri="{BB962C8B-B14F-4D97-AF65-F5344CB8AC3E}">
        <p14:creationId xmlns:p14="http://schemas.microsoft.com/office/powerpoint/2010/main" val="27778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MPI as an Application Idea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04550"/>
            <a:ext cx="5604041" cy="392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Excel </a:t>
            </a:r>
            <a:r>
              <a:rPr lang="en-US" sz="2400" dirty="0" smtClean="0"/>
              <a:t>spreadsheet </a:t>
            </a:r>
            <a:r>
              <a:rPr lang="en-US" sz="2400" dirty="0" smtClean="0"/>
              <a:t>for student projects: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Assign an </a:t>
            </a:r>
            <a:r>
              <a:rPr lang="en-US" sz="2400" dirty="0" smtClean="0"/>
              <a:t>industry/company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Let students determine dimensions and weights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Let students collect </a:t>
            </a:r>
            <a:r>
              <a:rPr lang="en-US" sz="2400" dirty="0" smtClean="0"/>
              <a:t>and analyze their own </a:t>
            </a:r>
            <a:r>
              <a:rPr lang="en-US" sz="2400" dirty="0" smtClean="0"/>
              <a:t>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08" y="838200"/>
            <a:ext cx="8229600" cy="9445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Level 2 </a:t>
            </a:r>
            <a:br>
              <a:rPr lang="en-US" sz="5400" b="1" dirty="0" smtClean="0"/>
            </a:br>
            <a:r>
              <a:rPr lang="en-US" sz="5400" b="1" dirty="0" smtClean="0"/>
              <a:t>Marketing Strategy</a:t>
            </a:r>
            <a:endParaRPr lang="en-US" sz="5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81227816"/>
              </p:ext>
            </p:extLst>
          </p:nvPr>
        </p:nvGraphicFramePr>
        <p:xfrm>
          <a:off x="-18144" y="1295400"/>
          <a:ext cx="8857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110668"/>
            <a:ext cx="2807757" cy="17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tx2"/>
                </a:solidFill>
              </a:rPr>
              <a:t>Identify </a:t>
            </a:r>
            <a:r>
              <a:rPr lang="en-US" sz="2200" dirty="0" smtClean="0">
                <a:solidFill>
                  <a:schemeClr val="tx2"/>
                </a:solidFill>
              </a:rPr>
              <a:t>distinct groups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of customers whose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purchasing behavior </a:t>
            </a:r>
          </a:p>
          <a:p>
            <a:pPr eaLnBrk="0" hangingPunct="0"/>
            <a:r>
              <a:rPr lang="en-US" sz="2200" dirty="0" smtClean="0">
                <a:solidFill>
                  <a:schemeClr val="tx2"/>
                </a:solidFill>
              </a:rPr>
              <a:t>differs from others 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in important ways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71800" y="4110668"/>
            <a:ext cx="26162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tx2"/>
                </a:solidFill>
              </a:rPr>
              <a:t>Evaluate</a:t>
            </a:r>
            <a:r>
              <a:rPr lang="en-US" sz="2400" dirty="0">
                <a:solidFill>
                  <a:schemeClr val="tx2"/>
                </a:solidFill>
              </a:rPr>
              <a:t> segments</a:t>
            </a:r>
          </a:p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and decide which</a:t>
            </a:r>
          </a:p>
          <a:p>
            <a:pPr eaLnBrk="0" hangingPunct="0"/>
            <a:r>
              <a:rPr lang="en-US" sz="2400" dirty="0">
                <a:solidFill>
                  <a:schemeClr val="tx2"/>
                </a:solidFill>
              </a:rPr>
              <a:t>to go after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62625" y="4106536"/>
            <a:ext cx="2971800" cy="212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tx2"/>
                </a:solidFill>
              </a:rPr>
              <a:t>Design a </a:t>
            </a:r>
            <a:r>
              <a:rPr lang="en-US" sz="2200" dirty="0" smtClean="0">
                <a:solidFill>
                  <a:schemeClr val="tx2"/>
                </a:solidFill>
              </a:rPr>
              <a:t>strategy and </a:t>
            </a:r>
            <a:r>
              <a:rPr lang="en-US" sz="2200" dirty="0">
                <a:solidFill>
                  <a:schemeClr val="tx2"/>
                </a:solidFill>
              </a:rPr>
              <a:t>develop a </a:t>
            </a:r>
            <a:r>
              <a:rPr lang="en-US" sz="2200" dirty="0" smtClean="0">
                <a:solidFill>
                  <a:schemeClr val="tx2"/>
                </a:solidFill>
              </a:rPr>
              <a:t>marketing </a:t>
            </a:r>
            <a:r>
              <a:rPr lang="en-US" sz="2200" dirty="0">
                <a:solidFill>
                  <a:schemeClr val="tx2"/>
                </a:solidFill>
              </a:rPr>
              <a:t>mix that </a:t>
            </a:r>
            <a:r>
              <a:rPr lang="en-US" sz="2200" dirty="0" smtClean="0">
                <a:solidFill>
                  <a:schemeClr val="tx2"/>
                </a:solidFill>
              </a:rPr>
              <a:t>will </a:t>
            </a:r>
            <a:r>
              <a:rPr lang="en-US" sz="2200" dirty="0">
                <a:solidFill>
                  <a:schemeClr val="tx2"/>
                </a:solidFill>
              </a:rPr>
              <a:t>create a competitive advantage in the minds of the selected target market</a:t>
            </a:r>
          </a:p>
        </p:txBody>
      </p:sp>
    </p:spTree>
    <p:extLst>
      <p:ext uri="{BB962C8B-B14F-4D97-AF65-F5344CB8AC3E}">
        <p14:creationId xmlns:p14="http://schemas.microsoft.com/office/powerpoint/2010/main" val="30577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Primary Issues in Market Segmentation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 smtClean="0"/>
              <a:t>The structure of market segments</a:t>
            </a:r>
          </a:p>
          <a:p>
            <a:pPr lvl="1"/>
            <a:r>
              <a:rPr lang="en-US" dirty="0" smtClean="0"/>
              <a:t>Type of user (e.g., consumer, corporate, educational)</a:t>
            </a:r>
          </a:p>
          <a:p>
            <a:pPr lvl="1"/>
            <a:r>
              <a:rPr lang="en-US" dirty="0" smtClean="0"/>
              <a:t>Demographic segmentation </a:t>
            </a:r>
            <a:r>
              <a:rPr lang="en-US" dirty="0" smtClean="0"/>
              <a:t>(age/gender/income) </a:t>
            </a:r>
            <a:endParaRPr lang="en-US" dirty="0" smtClean="0"/>
          </a:p>
          <a:p>
            <a:pPr lvl="1"/>
            <a:r>
              <a:rPr lang="en-US" dirty="0" smtClean="0"/>
              <a:t>Psychographic segmentation </a:t>
            </a:r>
            <a:r>
              <a:rPr lang="en-US" dirty="0" smtClean="0"/>
              <a:t>(attitudes/values) </a:t>
            </a:r>
            <a:endParaRPr lang="en-US" dirty="0" smtClean="0"/>
          </a:p>
          <a:p>
            <a:pPr lvl="1"/>
            <a:r>
              <a:rPr lang="en-US" dirty="0" smtClean="0"/>
              <a:t>Behavior segmentation (usage rate/adoption style)</a:t>
            </a:r>
          </a:p>
          <a:p>
            <a:r>
              <a:rPr lang="en-US" dirty="0" smtClean="0"/>
              <a:t>Existence of segments that transcend national borders</a:t>
            </a:r>
          </a:p>
          <a:p>
            <a:pPr lvl="1"/>
            <a:r>
              <a:rPr lang="en-US" dirty="0" smtClean="0"/>
              <a:t>Ever-growing due to the Internet and social media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Marketers evaluate the attractiveness of each potential segment and decide which of these groups they will try to turn into customers</a:t>
            </a:r>
          </a:p>
          <a:p>
            <a:pPr lvl="1"/>
            <a:r>
              <a:rPr lang="en-US" dirty="0" smtClean="0"/>
              <a:t>Mass (standardized)</a:t>
            </a:r>
          </a:p>
          <a:p>
            <a:pPr lvl="1"/>
            <a:r>
              <a:rPr lang="en-US" dirty="0" smtClean="0"/>
              <a:t>Concentrated (niche)</a:t>
            </a:r>
          </a:p>
          <a:p>
            <a:pPr lvl="1"/>
            <a:r>
              <a:rPr lang="en-US" dirty="0" smtClean="0"/>
              <a:t>Differentiated (multi-segment)</a:t>
            </a:r>
          </a:p>
          <a:p>
            <a:pPr lvl="1"/>
            <a:r>
              <a:rPr lang="en-US" dirty="0" smtClean="0"/>
              <a:t>Custom</a:t>
            </a:r>
          </a:p>
          <a:p>
            <a:r>
              <a:rPr lang="en-US" sz="4000" dirty="0" smtClean="0"/>
              <a:t>Dependent on both segments identified and resources available.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0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Discussion: Hidden </a:t>
            </a:r>
            <a:r>
              <a:rPr lang="en-US" dirty="0" smtClean="0"/>
              <a:t>Champions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Companies that hold #1 or #2 position in their respective industry in the world.</a:t>
            </a:r>
          </a:p>
          <a:p>
            <a:pPr eaLnBrk="1" hangingPunct="1"/>
            <a:r>
              <a:rPr lang="en-US" dirty="0" smtClean="0"/>
              <a:t>Usually earn more than 50% of their revenues from exports.</a:t>
            </a:r>
          </a:p>
          <a:p>
            <a:pPr eaLnBrk="1" hangingPunct="1"/>
            <a:r>
              <a:rPr lang="en-US" dirty="0" smtClean="0"/>
              <a:t>Many of them are still family-owned (thus relatively low profile)</a:t>
            </a:r>
          </a:p>
          <a:p>
            <a:pPr eaLnBrk="1" hangingPunct="1"/>
            <a:r>
              <a:rPr lang="en-US" dirty="0" smtClean="0"/>
              <a:t>May never show up in Fortune Global 500, etc. because they are not big enough companies (in terms of revenue).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Hidden Champions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341438"/>
            <a:ext cx="8812213" cy="53101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 err="1" smtClean="0"/>
              <a:t>Hohner</a:t>
            </a:r>
            <a:endParaRPr lang="en-US" sz="2000" dirty="0" smtClean="0"/>
          </a:p>
          <a:p>
            <a:pPr lvl="1">
              <a:lnSpc>
                <a:spcPct val="70000"/>
              </a:lnSpc>
            </a:pPr>
            <a:r>
              <a:rPr lang="en-US" sz="1800" dirty="0" smtClean="0"/>
              <a:t>Harmonicas and accordions – 85% market share. Established in Germany in 1857. First products were sold to the U.S.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70000"/>
              </a:lnSpc>
            </a:pPr>
            <a:r>
              <a:rPr lang="en-US" sz="2000" dirty="0" err="1" smtClean="0"/>
              <a:t>Haribo</a:t>
            </a:r>
            <a:endParaRPr lang="en-US" sz="2000" dirty="0" smtClean="0"/>
          </a:p>
          <a:p>
            <a:pPr lvl="1">
              <a:lnSpc>
                <a:spcPct val="70000"/>
              </a:lnSpc>
            </a:pPr>
            <a:r>
              <a:rPr lang="en-US" sz="1800" dirty="0" smtClean="0"/>
              <a:t>Confectioner, best known for </a:t>
            </a:r>
            <a:r>
              <a:rPr lang="en-US" sz="1800" dirty="0" err="1" smtClean="0"/>
              <a:t>gummi</a:t>
            </a:r>
            <a:r>
              <a:rPr lang="en-US" sz="1800" dirty="0" smtClean="0"/>
              <a:t> bears. Established in 1920. almost went bankrupt during World War II. Still the biggest manufacturer of </a:t>
            </a:r>
            <a:r>
              <a:rPr lang="en-US" sz="1800" dirty="0" err="1" smtClean="0"/>
              <a:t>gummi</a:t>
            </a:r>
            <a:r>
              <a:rPr lang="en-US" sz="1800" dirty="0" smtClean="0"/>
              <a:t> and jelly sweets.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err="1" smtClean="0"/>
              <a:t>Joh</a:t>
            </a:r>
            <a:r>
              <a:rPr lang="en-US" sz="2000" dirty="0" smtClean="0"/>
              <a:t>. Barth &amp; </a:t>
            </a:r>
            <a:r>
              <a:rPr lang="en-US" sz="2000" dirty="0" err="1" smtClean="0"/>
              <a:t>Sohn</a:t>
            </a:r>
            <a:endParaRPr lang="en-US" sz="200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sz="1800" dirty="0" smtClean="0"/>
              <a:t>Largest private hop grower and processor, the number one merchant, trading and processing roughly 40% of the world's hop production. Established in 1794 in </a:t>
            </a:r>
            <a:r>
              <a:rPr lang="en-US" sz="1800" dirty="0" smtClean="0"/>
              <a:t>Germany</a:t>
            </a:r>
            <a:r>
              <a:rPr lang="en-US" sz="1800" dirty="0" smtClean="0"/>
              <a:t>. </a:t>
            </a:r>
            <a:r>
              <a:rPr lang="en-US" sz="1800" dirty="0" smtClean="0"/>
              <a:t>Currently </a:t>
            </a:r>
            <a:r>
              <a:rPr lang="en-US" sz="1800" dirty="0" smtClean="0"/>
              <a:t>operates as Barth-Haas group after a number of mergers.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70000"/>
              </a:lnSpc>
            </a:pPr>
            <a:r>
              <a:rPr lang="en-US" sz="2000" dirty="0" smtClean="0"/>
              <a:t>Tetra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Fish food – 50 year old company, developed a market share over 50%. All production still in Germany, has only warehouses in the U.S. (purchased by Spectrum Brands in 2005)</a:t>
            </a:r>
          </a:p>
          <a:p>
            <a:pPr lvl="1" eaLnBrk="1" hangingPunct="1">
              <a:lnSpc>
                <a:spcPct val="70000"/>
              </a:lnSpc>
            </a:pPr>
            <a:endParaRPr lang="en-US" sz="1800" dirty="0" smtClean="0"/>
          </a:p>
          <a:p>
            <a:pPr>
              <a:lnSpc>
                <a:spcPct val="70000"/>
              </a:lnSpc>
            </a:pPr>
            <a:r>
              <a:rPr lang="en-US" sz="2000" dirty="0" smtClean="0"/>
              <a:t>St. Jude Medical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60 percent market share in artificial heart valves.</a:t>
            </a:r>
          </a:p>
          <a:p>
            <a:pPr>
              <a:lnSpc>
                <a:spcPct val="7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239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Strategy for Success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smtClean="0"/>
              <a:t>Follow a </a:t>
            </a:r>
            <a:r>
              <a:rPr lang="en-US" sz="2800" b="1" smtClean="0"/>
              <a:t>super-niche</a:t>
            </a:r>
            <a:r>
              <a:rPr lang="en-US" sz="2800" smtClean="0"/>
              <a:t> strategy: they define their markets very narrowly, but go very deep in that niche market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Union Knopf – only manufactures buttons, but 250,000 different kinds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smtClean="0"/>
              <a:t>“It is better to be a large fish in a small pond, then be a small fish in a large pond with lots of sharks”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smtClean="0"/>
              <a:t>In many cases, they actually create their own markets by combining customer needs with product/technology approaches.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smtClean="0"/>
              <a:t>They emphasize R&amp;D and innovation in their approach.</a:t>
            </a:r>
          </a:p>
        </p:txBody>
      </p:sp>
    </p:spTree>
    <p:extLst>
      <p:ext uri="{BB962C8B-B14F-4D97-AF65-F5344CB8AC3E}">
        <p14:creationId xmlns:p14="http://schemas.microsoft.com/office/powerpoint/2010/main" val="9226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381000" y="990600"/>
            <a:ext cx="5486400" cy="548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prstTxWarp prst="textButto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4880" y="1554480"/>
            <a:ext cx="4389120" cy="438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736019"/>
              </p:ext>
            </p:extLst>
          </p:nvPr>
        </p:nvGraphicFramePr>
        <p:xfrm>
          <a:off x="685800" y="1028700"/>
          <a:ext cx="502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Framework for International Marketing</a:t>
            </a:r>
            <a:endParaRPr lang="en-US" sz="3600" b="1" dirty="0"/>
          </a:p>
        </p:txBody>
      </p:sp>
      <p:sp>
        <p:nvSpPr>
          <p:cNvPr id="10" name="Oval 9"/>
          <p:cNvSpPr/>
          <p:nvPr/>
        </p:nvSpPr>
        <p:spPr>
          <a:xfrm>
            <a:off x="-304800" y="304800"/>
            <a:ext cx="6949440" cy="6949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en-US" sz="2200" b="1" dirty="0" smtClean="0"/>
              <a:t>Environmental Factors (PESTE)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>
                <a:solidFill>
                  <a:srgbClr val="FFFFCC"/>
                </a:solidFill>
              </a:rPr>
              <a:t>Market Analysis and Selection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1066800"/>
            <a:ext cx="5486400" cy="548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en-US" sz="2000" b="1" dirty="0" smtClean="0"/>
              <a:t>arketing Strategy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200" dirty="0" smtClean="0">
                <a:solidFill>
                  <a:srgbClr val="FFFFCC"/>
                </a:solidFill>
              </a:rPr>
              <a:t>Segmentation, Targeting, and Positioning</a:t>
            </a:r>
            <a:endParaRPr lang="en-US" sz="2200" dirty="0">
              <a:solidFill>
                <a:srgbClr val="FFFF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1752600"/>
            <a:ext cx="4114800" cy="411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en-US" b="1" dirty="0" smtClean="0"/>
              <a:t>M</a:t>
            </a:r>
            <a:r>
              <a:rPr lang="en-US" b="1" dirty="0" smtClean="0"/>
              <a:t>arketing Mix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FFFFCC"/>
                </a:solidFill>
              </a:rPr>
              <a:t>Standardization vs. Adaptation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4314" y="1554480"/>
            <a:ext cx="28767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Primary analysis is outside in</a:t>
            </a:r>
            <a:br>
              <a:rPr lang="en-US" dirty="0" smtClean="0"/>
            </a:br>
            <a:r>
              <a:rPr lang="en-US" dirty="0" smtClean="0"/>
              <a:t>but the levels interact with </a:t>
            </a:r>
            <a:br>
              <a:rPr lang="en-US" dirty="0" smtClean="0"/>
            </a:br>
            <a:r>
              <a:rPr lang="en-US" dirty="0" smtClean="0"/>
              <a:t>each other.</a:t>
            </a:r>
          </a:p>
        </p:txBody>
      </p:sp>
    </p:spTree>
    <p:extLst>
      <p:ext uri="{BB962C8B-B14F-4D97-AF65-F5344CB8AC3E}">
        <p14:creationId xmlns:p14="http://schemas.microsoft.com/office/powerpoint/2010/main" val="5617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Developing and communicating a marketing strategy aimed at influencing how a particular market segment perceives a product or service in comparison to the competition</a:t>
            </a:r>
          </a:p>
          <a:p>
            <a:pPr lvl="1"/>
            <a:r>
              <a:rPr lang="en-US" dirty="0" smtClean="0"/>
              <a:t>Attribute / benefit (“ultimate driving machine”)</a:t>
            </a:r>
          </a:p>
          <a:p>
            <a:pPr lvl="1"/>
            <a:r>
              <a:rPr lang="en-US" dirty="0" smtClean="0"/>
              <a:t>Quality / Price  (Bose  and  Bang &amp; </a:t>
            </a:r>
            <a:r>
              <a:rPr lang="en-US" dirty="0" err="1" smtClean="0"/>
              <a:t>Olufsen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Celebrity Users </a:t>
            </a:r>
          </a:p>
          <a:p>
            <a:r>
              <a:rPr lang="en-US" dirty="0" smtClean="0"/>
              <a:t>Positioning can be different in different target markets</a:t>
            </a:r>
          </a:p>
          <a:p>
            <a:r>
              <a:rPr lang="en-US" dirty="0" smtClean="0"/>
              <a:t>Four common positioning errors</a:t>
            </a:r>
          </a:p>
          <a:p>
            <a:pPr lvl="1"/>
            <a:r>
              <a:rPr lang="en-US" dirty="0" err="1" smtClean="0"/>
              <a:t>Underpositioning</a:t>
            </a:r>
            <a:r>
              <a:rPr lang="en-US" dirty="0" smtClean="0"/>
              <a:t>: lack of differentiation</a:t>
            </a:r>
          </a:p>
          <a:p>
            <a:pPr lvl="1"/>
            <a:r>
              <a:rPr lang="en-US" dirty="0" err="1" smtClean="0"/>
              <a:t>Overpositioning</a:t>
            </a:r>
            <a:r>
              <a:rPr lang="en-US" dirty="0" smtClean="0"/>
              <a:t>: too narrow</a:t>
            </a:r>
          </a:p>
          <a:p>
            <a:pPr lvl="1"/>
            <a:r>
              <a:rPr lang="en-US" dirty="0" smtClean="0"/>
              <a:t>Confused: too many things to too many people</a:t>
            </a:r>
          </a:p>
          <a:p>
            <a:pPr lvl="1"/>
            <a:r>
              <a:rPr lang="en-US" dirty="0" smtClean="0"/>
              <a:t>Doubtful: consumer just doesn’t believe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445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Level 3 </a:t>
            </a:r>
            <a:br>
              <a:rPr lang="en-US" sz="5400" b="1" dirty="0" smtClean="0"/>
            </a:br>
            <a:r>
              <a:rPr lang="en-US" sz="5400" b="1" dirty="0" smtClean="0"/>
              <a:t>Marketing Mix</a:t>
            </a:r>
            <a:endParaRPr lang="en-US" sz="5400" b="1" dirty="0"/>
          </a:p>
        </p:txBody>
      </p:sp>
      <p:graphicFrame>
        <p:nvGraphicFramePr>
          <p:cNvPr id="2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1353008"/>
              </p:ext>
            </p:extLst>
          </p:nvPr>
        </p:nvGraphicFramePr>
        <p:xfrm>
          <a:off x="152400" y="1371600"/>
          <a:ext cx="510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4191000" cy="387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Key challenges are:</a:t>
            </a:r>
          </a:p>
          <a:p>
            <a:r>
              <a:rPr lang="en-US" dirty="0" smtClean="0"/>
              <a:t>Resolving the trade-off between standardization and adaptation of the individual elements</a:t>
            </a:r>
          </a:p>
          <a:p>
            <a:r>
              <a:rPr lang="en-US" dirty="0" smtClean="0"/>
              <a:t>Coordination of Marketing Activities across multiple markets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" y="2247900"/>
            <a:ext cx="4114800" cy="411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en-US" b="1" dirty="0" smtClean="0"/>
              <a:t>M</a:t>
            </a:r>
            <a:r>
              <a:rPr lang="en-US" b="1" dirty="0" smtClean="0"/>
              <a:t>arketing Mix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FFFFCC"/>
                </a:solidFill>
              </a:rPr>
              <a:t>Standardization vs. Adaptation</a:t>
            </a:r>
            <a:endParaRPr lang="en-US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vs. Adaptation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b="10937"/>
          <a:stretch/>
        </p:blipFill>
        <p:spPr bwMode="auto">
          <a:xfrm>
            <a:off x="0" y="1295400"/>
            <a:ext cx="911935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Products may require significant adaptation because of one of the following three:</a:t>
            </a:r>
          </a:p>
          <a:p>
            <a:pPr lvl="1"/>
            <a:r>
              <a:rPr lang="en-US" sz="3200" dirty="0" smtClean="0"/>
              <a:t>Cultural differences</a:t>
            </a:r>
          </a:p>
          <a:p>
            <a:pPr lvl="2"/>
            <a:r>
              <a:rPr lang="en-US" u="sng" dirty="0" smtClean="0"/>
              <a:t>Tradition</a:t>
            </a:r>
            <a:r>
              <a:rPr lang="en-US" dirty="0" smtClean="0"/>
              <a:t>, language, religion, education, social structure</a:t>
            </a:r>
          </a:p>
          <a:p>
            <a:pPr lvl="1"/>
            <a:r>
              <a:rPr lang="en-US" sz="3200" dirty="0" smtClean="0"/>
              <a:t>Economic differences</a:t>
            </a:r>
          </a:p>
          <a:p>
            <a:pPr lvl="2"/>
            <a:r>
              <a:rPr lang="en-US" dirty="0" smtClean="0"/>
              <a:t>Number of features and performance expectations</a:t>
            </a:r>
          </a:p>
          <a:p>
            <a:pPr lvl="1"/>
            <a:r>
              <a:rPr lang="en-US" sz="3200" dirty="0" smtClean="0"/>
              <a:t>Technical and regulatory standards</a:t>
            </a:r>
          </a:p>
          <a:p>
            <a:pPr lvl="2"/>
            <a:r>
              <a:rPr lang="en-US" dirty="0" smtClean="0"/>
              <a:t>Metric vs. Imperial (US) units; voltage; safety standards</a:t>
            </a:r>
          </a:p>
          <a:p>
            <a:pPr lvl="2"/>
            <a:r>
              <a:rPr lang="en-US" dirty="0" smtClean="0"/>
              <a:t>Frequently used as trade-barriers</a:t>
            </a:r>
          </a:p>
          <a:p>
            <a:pPr lvl="2"/>
            <a:r>
              <a:rPr lang="en-US" dirty="0" smtClean="0"/>
              <a:t>Sample globalEDGE Resource: </a:t>
            </a:r>
            <a:r>
              <a:rPr lang="en-US" dirty="0" err="1" smtClean="0"/>
              <a:t>Interpower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I:\2010\Marketing\Countries\EMEA\UK\Truck Designs\domino's take a fresh look 2009 (9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9467"/>
            <a:ext cx="4419600" cy="3398533"/>
          </a:xfrm>
          <a:prstGeom prst="rect">
            <a:avLst/>
          </a:prstGeom>
          <a:noFill/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Domino’s Pizza: One </a:t>
            </a:r>
            <a:r>
              <a:rPr lang="en-US" sz="2800" b="1" dirty="0" smtClean="0"/>
              <a:t>Brand – One System Worldwide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305800" cy="3124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000" dirty="0" smtClean="0"/>
          </a:p>
          <a:p>
            <a:pPr lvl="1" eaLnBrk="1" hangingPunct="1"/>
            <a:r>
              <a:rPr lang="en-US" sz="2400" b="1" dirty="0" smtClean="0"/>
              <a:t>Marketing: </a:t>
            </a:r>
            <a:r>
              <a:rPr lang="en-US" sz="2400" dirty="0" smtClean="0"/>
              <a:t>Same brand, logo and consumer promise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sz="2400" b="1" dirty="0" smtClean="0"/>
              <a:t>Operations</a:t>
            </a:r>
            <a:r>
              <a:rPr lang="en-US" sz="2400" dirty="0" smtClean="0"/>
              <a:t>: Same layouts, training and people focus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sz="2400" b="1" dirty="0" smtClean="0"/>
              <a:t>Quality Control: </a:t>
            </a:r>
            <a:r>
              <a:rPr lang="en-US" sz="2400" dirty="0" smtClean="0"/>
              <a:t>Same core products, audits and approved local suppliers</a:t>
            </a:r>
            <a:endParaRPr lang="en-US" sz="2800" dirty="0" smtClean="0"/>
          </a:p>
        </p:txBody>
      </p:sp>
      <p:pic>
        <p:nvPicPr>
          <p:cNvPr id="57350" name="Picture 6" descr="I:\2010\Marketing\Countries\Asia\Vietnam\DSCN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35575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5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5943600" cy="5181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smtClean="0">
                <a:solidFill>
                  <a:schemeClr val="tx1"/>
                </a:solidFill>
              </a:rPr>
              <a:t>Taiwan</a:t>
            </a:r>
            <a:r>
              <a:rPr lang="en-US" sz="2400" b="0" dirty="0" smtClean="0">
                <a:solidFill>
                  <a:schemeClr val="tx1"/>
                </a:solidFill>
              </a:rPr>
              <a:t>: “Seafood Delight” with onions, peas, squid, shrimp and </a:t>
            </a:r>
            <a:r>
              <a:rPr lang="en-US" sz="2400" b="0" dirty="0" smtClean="0">
                <a:solidFill>
                  <a:schemeClr val="tx1"/>
                </a:solidFill>
              </a:rPr>
              <a:t>crab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France: </a:t>
            </a:r>
            <a:r>
              <a:rPr lang="en-US" sz="2400" b="0" dirty="0" smtClean="0">
                <a:solidFill>
                  <a:schemeClr val="tx1"/>
                </a:solidFill>
              </a:rPr>
              <a:t>“Four-Cheese” pizza with goat, </a:t>
            </a:r>
            <a:r>
              <a:rPr lang="en-US" sz="2400" b="0" dirty="0" err="1" smtClean="0">
                <a:solidFill>
                  <a:schemeClr val="tx1"/>
                </a:solidFill>
              </a:rPr>
              <a:t>emmentaler</a:t>
            </a:r>
            <a:r>
              <a:rPr lang="en-US" sz="2400" b="0" dirty="0" smtClean="0">
                <a:solidFill>
                  <a:schemeClr val="tx1"/>
                </a:solidFill>
              </a:rPr>
              <a:t>, bleu and mozzarella cheeses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South Korea: </a:t>
            </a:r>
            <a:r>
              <a:rPr lang="en-US" sz="2400" b="0" dirty="0" smtClean="0">
                <a:solidFill>
                  <a:schemeClr val="tx1"/>
                </a:solidFill>
              </a:rPr>
              <a:t>“Potato Pizza” with onions, bacon, mushrooms, corn, pepperoni, extra cheese and…mayonnaise!!!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India: </a:t>
            </a:r>
            <a:r>
              <a:rPr lang="en-US" sz="2400" b="0" dirty="0" smtClean="0">
                <a:solidFill>
                  <a:schemeClr val="tx1"/>
                </a:solidFill>
              </a:rPr>
              <a:t>Spicy chicken sausage replaces pepperoni and beef products due to Hindu reverence for the cow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286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003200"/>
                </a:solidFill>
              </a:rPr>
              <a:t>Local Product Adaptations: International Toppings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99" y="2438400"/>
            <a:ext cx="2298283" cy="11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0668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733799"/>
            <a:ext cx="1905000" cy="14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6255" y="5334000"/>
            <a:ext cx="1823345" cy="152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6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Tunga\Teach\MBA 826\Feb 6\TV reg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63"/>
            <a:ext cx="8991600" cy="68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Distribution systems differ across markets:</a:t>
            </a:r>
          </a:p>
          <a:p>
            <a:pPr lvl="1"/>
            <a:r>
              <a:rPr lang="en-US" dirty="0" smtClean="0"/>
              <a:t>Retail concentration (concentrated vs. fragmented)</a:t>
            </a:r>
          </a:p>
          <a:p>
            <a:pPr lvl="1"/>
            <a:r>
              <a:rPr lang="en-US" dirty="0" smtClean="0"/>
              <a:t>Channel length (number of intermediaries)</a:t>
            </a:r>
          </a:p>
          <a:p>
            <a:pPr lvl="1"/>
            <a:r>
              <a:rPr lang="en-US" dirty="0" smtClean="0"/>
              <a:t>Channel exclusivity  (ease of accessing channels)</a:t>
            </a:r>
          </a:p>
          <a:p>
            <a:pPr lvl="1"/>
            <a:r>
              <a:rPr lang="en-US" dirty="0" smtClean="0"/>
              <a:t>Channel quality</a:t>
            </a:r>
          </a:p>
          <a:p>
            <a:endParaRPr lang="en-US" dirty="0" smtClean="0"/>
          </a:p>
          <a:p>
            <a:r>
              <a:rPr lang="en-US" dirty="0" smtClean="0"/>
              <a:t>Sample globalEDGE Resources:</a:t>
            </a:r>
          </a:p>
          <a:p>
            <a:pPr lvl="1"/>
            <a:r>
              <a:rPr lang="en-US" dirty="0" smtClean="0"/>
              <a:t>Global Retail Development Index (</a:t>
            </a:r>
            <a:r>
              <a:rPr lang="en-US" dirty="0" smtClean="0"/>
              <a:t>A.T. Kearney)</a:t>
            </a:r>
            <a:endParaRPr lang="en-US" dirty="0" smtClean="0"/>
          </a:p>
          <a:p>
            <a:pPr lvl="1"/>
            <a:r>
              <a:rPr lang="en-US" dirty="0" smtClean="0"/>
              <a:t>Logistics Performance Index (World Bank)</a:t>
            </a:r>
          </a:p>
          <a:p>
            <a:pPr lvl="1"/>
            <a:r>
              <a:rPr lang="en-US" dirty="0" smtClean="0"/>
              <a:t>Compendium of Trade Laws (Lexmark Intl)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Price discrimination</a:t>
            </a:r>
          </a:p>
          <a:p>
            <a:pPr lvl="1"/>
            <a:r>
              <a:rPr lang="en-US" dirty="0" smtClean="0"/>
              <a:t>Charging what the market will bear</a:t>
            </a:r>
          </a:p>
          <a:p>
            <a:r>
              <a:rPr lang="en-US" dirty="0" smtClean="0"/>
              <a:t>Pricing strategies</a:t>
            </a:r>
          </a:p>
          <a:p>
            <a:pPr lvl="1"/>
            <a:r>
              <a:rPr lang="en-US" dirty="0" smtClean="0"/>
              <a:t>Penetration Pricing</a:t>
            </a:r>
          </a:p>
          <a:p>
            <a:pPr lvl="1"/>
            <a:r>
              <a:rPr lang="en-US" dirty="0" smtClean="0"/>
              <a:t>Market Skimming</a:t>
            </a:r>
          </a:p>
          <a:p>
            <a:pPr lvl="1"/>
            <a:r>
              <a:rPr lang="en-US" dirty="0" smtClean="0"/>
              <a:t>Cost-plus Pricing</a:t>
            </a:r>
          </a:p>
          <a:p>
            <a:r>
              <a:rPr lang="en-US" dirty="0" smtClean="0"/>
              <a:t>Regulatory and economic factors</a:t>
            </a:r>
          </a:p>
          <a:p>
            <a:pPr lvl="1"/>
            <a:r>
              <a:rPr lang="en-US" dirty="0" smtClean="0"/>
              <a:t>Currency fluctuations</a:t>
            </a:r>
          </a:p>
          <a:p>
            <a:pPr lvl="1"/>
            <a:r>
              <a:rPr lang="en-US" dirty="0" smtClean="0"/>
              <a:t>Anti-dumping and price fixing regulations, price ceilings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71450" y="571860"/>
            <a:ext cx="86106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Application Idea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1450" y="1242866"/>
            <a:ext cx="577215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</a:rPr>
              <a:t>The Economist Big Mac Index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A </a:t>
            </a:r>
            <a:r>
              <a:rPr lang="en-US" sz="1800" dirty="0" smtClean="0">
                <a:latin typeface="+mn-lt"/>
              </a:rPr>
              <a:t>lighthearted guide to measure which currencies are over-valued and which ones are under-valued, based on PPP. </a:t>
            </a:r>
          </a:p>
          <a:p>
            <a:pPr>
              <a:defRPr/>
            </a:pPr>
            <a:endParaRPr lang="en-US" sz="2000" b="1" dirty="0">
              <a:latin typeface="+mn-lt"/>
            </a:endParaRPr>
          </a:p>
          <a:p>
            <a:pPr>
              <a:defRPr/>
            </a:pPr>
            <a:r>
              <a:rPr lang="en-US" sz="1800" b="1" dirty="0" smtClean="0">
                <a:latin typeface="+mn-lt"/>
              </a:rPr>
              <a:t>Purchasing-power parity (PPP):</a:t>
            </a:r>
            <a:endParaRPr lang="en-US" sz="1800" b="1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A dollar (or local currency equivalent to a dollar) should buy the same amount of goods in all countries. 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 China, Big-Mac </a:t>
            </a:r>
            <a:r>
              <a:rPr lang="en-US" sz="1600" dirty="0" smtClean="0">
                <a:latin typeface="+mn-lt"/>
              </a:rPr>
              <a:t>was 16 </a:t>
            </a:r>
            <a:r>
              <a:rPr lang="en-US" sz="1600" dirty="0">
                <a:latin typeface="+mn-lt"/>
              </a:rPr>
              <a:t>Yuan </a:t>
            </a:r>
            <a:r>
              <a:rPr lang="en-US" sz="1600" dirty="0" smtClean="0">
                <a:latin typeface="+mn-lt"/>
              </a:rPr>
              <a:t>in Jan 2013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16.0 </a:t>
            </a:r>
            <a:r>
              <a:rPr lang="en-US" sz="1600" dirty="0">
                <a:latin typeface="+mn-lt"/>
              </a:rPr>
              <a:t>Yuan </a:t>
            </a:r>
            <a:r>
              <a:rPr lang="en-US" sz="1600" dirty="0" smtClean="0">
                <a:latin typeface="+mn-lt"/>
              </a:rPr>
              <a:t>/ 6.22 Yuan/USD = $2.57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 </a:t>
            </a:r>
            <a:r>
              <a:rPr lang="en-US" sz="1600" dirty="0" smtClean="0">
                <a:latin typeface="+mn-lt"/>
              </a:rPr>
              <a:t>US, </a:t>
            </a:r>
            <a:r>
              <a:rPr lang="en-US" sz="1600" dirty="0">
                <a:latin typeface="+mn-lt"/>
              </a:rPr>
              <a:t>a Big Mac is </a:t>
            </a:r>
            <a:r>
              <a:rPr lang="en-US" sz="1600" dirty="0" smtClean="0">
                <a:latin typeface="+mn-lt"/>
              </a:rPr>
              <a:t>$4.37</a:t>
            </a: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So</a:t>
            </a:r>
            <a:r>
              <a:rPr lang="en-US" sz="1600" dirty="0">
                <a:latin typeface="+mn-lt"/>
              </a:rPr>
              <a:t>, the exchange rate should really be </a:t>
            </a:r>
            <a:br>
              <a:rPr lang="en-US" sz="1600" dirty="0">
                <a:latin typeface="+mn-lt"/>
              </a:rPr>
            </a:br>
            <a:r>
              <a:rPr lang="en-US" sz="1600" dirty="0" smtClean="0">
                <a:latin typeface="+mn-lt"/>
              </a:rPr>
              <a:t>16 </a:t>
            </a:r>
            <a:r>
              <a:rPr lang="en-US" sz="1600" dirty="0">
                <a:latin typeface="+mn-lt"/>
              </a:rPr>
              <a:t>Yuan / 4.37 USD </a:t>
            </a:r>
            <a:r>
              <a:rPr lang="en-US" sz="1600" dirty="0" smtClean="0">
                <a:latin typeface="+mn-lt"/>
              </a:rPr>
              <a:t>= 3.66 Yuan / USD</a:t>
            </a: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$2.57/$4.37=0.59 </a:t>
            </a:r>
            <a:r>
              <a:rPr lang="en-US" sz="1600" dirty="0" smtClean="0">
                <a:sym typeface="Symbol"/>
              </a:rPr>
              <a:t></a:t>
            </a:r>
            <a:r>
              <a:rPr lang="en-US" sz="1600" dirty="0">
                <a:solidFill>
                  <a:srgbClr val="000066"/>
                </a:solidFill>
                <a:latin typeface="Tahoma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Tahoma"/>
              </a:rPr>
              <a:t>so, </a:t>
            </a:r>
            <a:r>
              <a:rPr lang="en-US" sz="1600" i="1" dirty="0">
                <a:solidFill>
                  <a:srgbClr val="000066"/>
                </a:solidFill>
                <a:latin typeface="Tahoma"/>
              </a:rPr>
              <a:t>the Yuan is 41% under-valued </a:t>
            </a:r>
            <a:endParaRPr lang="en-US" sz="1600" i="1" dirty="0" smtClean="0">
              <a:solidFill>
                <a:srgbClr val="000066"/>
              </a:solidFill>
              <a:latin typeface="Tahoma"/>
            </a:endParaRPr>
          </a:p>
          <a:p>
            <a:pPr>
              <a:defRPr/>
            </a:pPr>
            <a:endParaRPr lang="en-US" sz="1600" i="1" dirty="0">
              <a:solidFill>
                <a:srgbClr val="000066"/>
              </a:solidFill>
              <a:latin typeface="Tahoma"/>
            </a:endParaRPr>
          </a:p>
          <a:p>
            <a:pPr>
              <a:defRPr/>
            </a:pPr>
            <a:r>
              <a:rPr lang="en-US" sz="1600" b="1" i="1" dirty="0" smtClean="0">
                <a:solidFill>
                  <a:srgbClr val="000066"/>
                </a:solidFill>
                <a:latin typeface="Tahoma"/>
              </a:rPr>
              <a:t>Discussion: </a:t>
            </a:r>
            <a:br>
              <a:rPr lang="en-US" sz="1600" b="1" i="1" dirty="0" smtClean="0">
                <a:solidFill>
                  <a:srgbClr val="000066"/>
                </a:solidFill>
                <a:latin typeface="Tahoma"/>
              </a:rPr>
            </a:br>
            <a:r>
              <a:rPr lang="en-US" sz="1600" b="1" i="1" dirty="0" smtClean="0">
                <a:solidFill>
                  <a:srgbClr val="000066"/>
                </a:solidFill>
                <a:latin typeface="Tahoma"/>
              </a:rPr>
              <a:t>What are the potential problem with this approach?</a:t>
            </a:r>
            <a:endParaRPr lang="en-US" sz="1600" b="1" i="1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25" y="405255"/>
            <a:ext cx="2886675" cy="63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08" y="838200"/>
            <a:ext cx="8229600" cy="9445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Level 1 </a:t>
            </a:r>
            <a:br>
              <a:rPr lang="en-US" sz="5400" b="1" dirty="0" smtClean="0"/>
            </a:br>
            <a:r>
              <a:rPr lang="en-US" sz="5400" b="1" dirty="0" smtClean="0"/>
              <a:t>Environmental Factors </a:t>
            </a:r>
            <a:endParaRPr lang="en-US" sz="5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28800" y="2667000"/>
            <a:ext cx="3826148" cy="3192779"/>
          </a:xfrm>
        </p:spPr>
        <p:txBody>
          <a:bodyPr>
            <a:noAutofit/>
          </a:bodyPr>
          <a:lstStyle/>
          <a:p>
            <a:pPr marL="0" indent="0" algn="r">
              <a:spcBef>
                <a:spcPts val="1400"/>
              </a:spcBef>
              <a:buNone/>
            </a:pPr>
            <a:r>
              <a:rPr lang="en-US" sz="3600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None/>
            </a:pPr>
            <a:r>
              <a:rPr lang="en-US" sz="3600" dirty="0" smtClean="0"/>
              <a:t>Economic</a:t>
            </a:r>
          </a:p>
          <a:p>
            <a:pPr marL="0" indent="0" algn="r">
              <a:spcBef>
                <a:spcPts val="1400"/>
              </a:spcBef>
              <a:buNone/>
            </a:pPr>
            <a:r>
              <a:rPr lang="en-US" sz="3600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None/>
            </a:pPr>
            <a:r>
              <a:rPr lang="en-US" sz="3600" dirty="0" smtClean="0"/>
              <a:t>Technological</a:t>
            </a:r>
          </a:p>
          <a:p>
            <a:pPr marL="0" indent="0" algn="r">
              <a:spcBef>
                <a:spcPts val="1400"/>
              </a:spcBef>
              <a:buNone/>
            </a:pPr>
            <a:r>
              <a:rPr lang="en-US" sz="3600" dirty="0" smtClean="0"/>
              <a:t>Environmental</a:t>
            </a:r>
            <a:endParaRPr lang="en-US" sz="3600" dirty="0"/>
          </a:p>
        </p:txBody>
      </p:sp>
      <p:sp>
        <p:nvSpPr>
          <p:cNvPr id="4" name="Text Box 13"/>
          <p:cNvSpPr txBox="1">
            <a:spLocks noChangeAspect="1" noChangeArrowheads="1"/>
          </p:cNvSpPr>
          <p:nvPr/>
        </p:nvSpPr>
        <p:spPr bwMode="auto">
          <a:xfrm>
            <a:off x="5654948" y="41681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5" name="Text Box 14"/>
          <p:cNvSpPr txBox="1">
            <a:spLocks noChangeAspect="1" noChangeArrowheads="1"/>
          </p:cNvSpPr>
          <p:nvPr/>
        </p:nvSpPr>
        <p:spPr bwMode="auto">
          <a:xfrm>
            <a:off x="5654948" y="34632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6" name="Text Box 15"/>
          <p:cNvSpPr txBox="1">
            <a:spLocks noChangeAspect="1" noChangeArrowheads="1"/>
          </p:cNvSpPr>
          <p:nvPr/>
        </p:nvSpPr>
        <p:spPr bwMode="auto">
          <a:xfrm>
            <a:off x="5654948" y="48729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7" name="Text Box 16"/>
          <p:cNvSpPr txBox="1">
            <a:spLocks noChangeAspect="1" noChangeArrowheads="1"/>
          </p:cNvSpPr>
          <p:nvPr/>
        </p:nvSpPr>
        <p:spPr bwMode="auto">
          <a:xfrm>
            <a:off x="5654948" y="55778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8" name="Text Box 17"/>
          <p:cNvSpPr txBox="1">
            <a:spLocks noChangeAspect="1" noChangeArrowheads="1"/>
          </p:cNvSpPr>
          <p:nvPr/>
        </p:nvSpPr>
        <p:spPr bwMode="auto">
          <a:xfrm>
            <a:off x="5654948" y="27584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588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en-US" dirty="0" smtClean="0"/>
              <a:t>Cultural and Legal Barriers</a:t>
            </a:r>
          </a:p>
          <a:p>
            <a:pPr marL="800100" lvl="3" indent="-342900"/>
            <a:r>
              <a:rPr lang="en-US" dirty="0" smtClean="0"/>
              <a:t>An ad that works in one culture may not work in another</a:t>
            </a:r>
          </a:p>
          <a:p>
            <a:pPr marL="800100" lvl="3" indent="-342900"/>
            <a:r>
              <a:rPr lang="en-US" dirty="0" smtClean="0"/>
              <a:t>Comparative advertising is illegal in certain markets</a:t>
            </a:r>
          </a:p>
          <a:p>
            <a:pPr marL="342900" lvl="2" indent="-342900"/>
            <a:r>
              <a:rPr lang="en-US" dirty="0" smtClean="0"/>
              <a:t>Country of origin effects </a:t>
            </a:r>
          </a:p>
          <a:p>
            <a:pPr marL="800100" lvl="3" indent="-342900"/>
            <a:r>
              <a:rPr lang="en-US" dirty="0" smtClean="0"/>
              <a:t>E</a:t>
            </a:r>
            <a:r>
              <a:rPr lang="en-US" dirty="0" smtClean="0"/>
              <a:t>mphasize/de-emphasize origin</a:t>
            </a:r>
          </a:p>
          <a:p>
            <a:pPr marL="342900" lvl="2" indent="-342900"/>
            <a:r>
              <a:rPr lang="en-US" dirty="0" smtClean="0"/>
              <a:t>Noise levels </a:t>
            </a:r>
          </a:p>
          <a:p>
            <a:pPr marL="800100" lvl="3" indent="-342900"/>
            <a:r>
              <a:rPr lang="en-US" dirty="0" smtClean="0"/>
              <a:t>amount of promotional activity in the market competing for the customer’s attention</a:t>
            </a:r>
          </a:p>
          <a:p>
            <a:pPr marL="342900" lvl="2" indent="-342900"/>
            <a:r>
              <a:rPr lang="en-US" dirty="0" smtClean="0"/>
              <a:t>Push vs. </a:t>
            </a:r>
            <a:r>
              <a:rPr lang="en-US" dirty="0" smtClean="0"/>
              <a:t>Pull strategies </a:t>
            </a:r>
          </a:p>
          <a:p>
            <a:pPr marL="800100" lvl="3" indent="-342900"/>
            <a:r>
              <a:rPr lang="en-US" dirty="0" smtClean="0"/>
              <a:t>personal selling vs. mass media</a:t>
            </a:r>
          </a:p>
          <a:p>
            <a:pPr marL="800100" lvl="3" indent="-342900"/>
            <a:r>
              <a:rPr lang="en-US" dirty="0" smtClean="0"/>
              <a:t>Depends on product type, channel length, customer sophistication, and media availability</a:t>
            </a:r>
          </a:p>
          <a:p>
            <a:pPr marL="342900" lvl="2" indent="-342900"/>
            <a:r>
              <a:rPr lang="en-US" dirty="0" smtClean="0"/>
              <a:t>Internet and Social Media</a:t>
            </a:r>
          </a:p>
          <a:p>
            <a:pPr marL="800100" lvl="3" indent="-342900"/>
            <a:r>
              <a:rPr lang="en-US" dirty="0" smtClean="0"/>
              <a:t>Can be a benefit, but can also be disastrous for a brand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9" y="-13945"/>
            <a:ext cx="7296515" cy="6908579"/>
          </a:xfrm>
        </p:spPr>
      </p:pic>
    </p:spTree>
    <p:extLst>
      <p:ext uri="{BB962C8B-B14F-4D97-AF65-F5344CB8AC3E}">
        <p14:creationId xmlns:p14="http://schemas.microsoft.com/office/powerpoint/2010/main" val="166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Global Brands (</a:t>
            </a:r>
            <a:r>
              <a:rPr lang="en-US" dirty="0" err="1" smtClean="0"/>
              <a:t>Interbrand</a:t>
            </a:r>
            <a:r>
              <a:rPr lang="en-US" dirty="0" smtClean="0"/>
              <a:t>/</a:t>
            </a:r>
            <a:r>
              <a:rPr lang="en-US" dirty="0" smtClean="0"/>
              <a:t>Business Week)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667"/>
            <a:ext cx="9210675" cy="4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6459" y="990600"/>
            <a:ext cx="5638800" cy="160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3200"/>
                </a:solidFill>
                <a:latin typeface="+mn-lt"/>
              </a:rPr>
              <a:t>THANK YOU!</a:t>
            </a: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74460" y="2895600"/>
            <a:ext cx="6919415" cy="36348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Tunga Kiyak</a:t>
            </a:r>
          </a:p>
          <a:p>
            <a:pPr marL="457200" indent="-457200" eaLnBrk="1" hangingPunct="1"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 Specialist, MSU International Business Center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kiyaktun@broad.msu.edu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http://globalEDGE.msu.edu/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 1 – Environmental Factors </a:t>
            </a:r>
            <a:endParaRPr lang="en-US" b="1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5334000" y="1447800"/>
            <a:ext cx="3581400" cy="5105400"/>
          </a:xfrm>
          <a:prstGeom prst="accentCallout1">
            <a:avLst>
              <a:gd name="adj1" fmla="val 18750"/>
              <a:gd name="adj2" fmla="val -8333"/>
              <a:gd name="adj3" fmla="val 18115"/>
              <a:gd name="adj4" fmla="val -200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i="1" dirty="0" smtClean="0"/>
              <a:t>Sample Factors: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Political Risk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Government stability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Employment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Trade barriers and restrictions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Business regulations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Commercial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Bureaucracy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Taxation policies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Intellectual property protection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Bribery and corruption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" y="1981200"/>
            <a:ext cx="3826148" cy="3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b="1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Economic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Technological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Environmental</a:t>
            </a:r>
            <a:endParaRPr lang="en-US" sz="3600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3902348" y="34823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14" name="Text Box 14"/>
          <p:cNvSpPr txBox="1">
            <a:spLocks noChangeAspect="1" noChangeArrowheads="1"/>
          </p:cNvSpPr>
          <p:nvPr/>
        </p:nvSpPr>
        <p:spPr bwMode="auto">
          <a:xfrm>
            <a:off x="3902348" y="27774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spect="1" noChangeArrowheads="1"/>
          </p:cNvSpPr>
          <p:nvPr/>
        </p:nvSpPr>
        <p:spPr bwMode="auto">
          <a:xfrm>
            <a:off x="3902348" y="41871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3902348" y="48920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7" name="Text Box 17"/>
          <p:cNvSpPr txBox="1">
            <a:spLocks noChangeAspect="1" noChangeArrowheads="1"/>
          </p:cNvSpPr>
          <p:nvPr/>
        </p:nvSpPr>
        <p:spPr bwMode="auto">
          <a:xfrm>
            <a:off x="3902348" y="20726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915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 1 – Environmental Factors </a:t>
            </a:r>
            <a:endParaRPr lang="en-US" b="1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5334000" y="1447800"/>
            <a:ext cx="3581400" cy="5105400"/>
          </a:xfrm>
          <a:prstGeom prst="accentCallout1">
            <a:avLst>
              <a:gd name="adj1" fmla="val 18750"/>
              <a:gd name="adj2" fmla="val -8333"/>
              <a:gd name="adj3" fmla="val 31761"/>
              <a:gd name="adj4" fmla="val -19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i="1" dirty="0" smtClean="0"/>
              <a:t>Sample Factors: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Economic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GDP Trends and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Interest 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Disposable income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Credit availability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Employment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Economic risk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Transportation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Energy costs and infrastructure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" y="1981200"/>
            <a:ext cx="3826148" cy="3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b="1" dirty="0" smtClean="0"/>
              <a:t>Economic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Technological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Environmental</a:t>
            </a:r>
            <a:endParaRPr lang="en-US" sz="3600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3902348" y="34823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14" name="Text Box 14"/>
          <p:cNvSpPr txBox="1">
            <a:spLocks noChangeAspect="1" noChangeArrowheads="1"/>
          </p:cNvSpPr>
          <p:nvPr/>
        </p:nvSpPr>
        <p:spPr bwMode="auto">
          <a:xfrm>
            <a:off x="3902348" y="27774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spect="1" noChangeArrowheads="1"/>
          </p:cNvSpPr>
          <p:nvPr/>
        </p:nvSpPr>
        <p:spPr bwMode="auto">
          <a:xfrm>
            <a:off x="3902348" y="41871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3902348" y="48920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7" name="Text Box 17"/>
          <p:cNvSpPr txBox="1">
            <a:spLocks noChangeAspect="1" noChangeArrowheads="1"/>
          </p:cNvSpPr>
          <p:nvPr/>
        </p:nvSpPr>
        <p:spPr bwMode="auto">
          <a:xfrm>
            <a:off x="3902348" y="20726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95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 1 – Environmental Factors </a:t>
            </a:r>
            <a:endParaRPr lang="en-US" b="1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5334000" y="1447800"/>
            <a:ext cx="3581400" cy="5105400"/>
          </a:xfrm>
          <a:prstGeom prst="accentCallout1">
            <a:avLst>
              <a:gd name="adj1" fmla="val 18750"/>
              <a:gd name="adj2" fmla="val -8333"/>
              <a:gd name="adj3" fmla="val 45123"/>
              <a:gd name="adj4" fmla="val -200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i="1" dirty="0" smtClean="0"/>
              <a:t>Sample Factors: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Demographics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Income distribution / social classes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Educational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Attitudes and beliefs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Lifestyles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Consumerism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Workforce mobility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Worker rights and benefits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" y="1981200"/>
            <a:ext cx="3826148" cy="3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Economic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b="1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Technological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Environmental</a:t>
            </a:r>
            <a:endParaRPr lang="en-US" sz="3600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3902348" y="34823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14" name="Text Box 14"/>
          <p:cNvSpPr txBox="1">
            <a:spLocks noChangeAspect="1" noChangeArrowheads="1"/>
          </p:cNvSpPr>
          <p:nvPr/>
        </p:nvSpPr>
        <p:spPr bwMode="auto">
          <a:xfrm>
            <a:off x="3902348" y="27774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spect="1" noChangeArrowheads="1"/>
          </p:cNvSpPr>
          <p:nvPr/>
        </p:nvSpPr>
        <p:spPr bwMode="auto">
          <a:xfrm>
            <a:off x="3902348" y="41871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3902348" y="48920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7" name="Text Box 17"/>
          <p:cNvSpPr txBox="1">
            <a:spLocks noChangeAspect="1" noChangeArrowheads="1"/>
          </p:cNvSpPr>
          <p:nvPr/>
        </p:nvSpPr>
        <p:spPr bwMode="auto">
          <a:xfrm>
            <a:off x="3902348" y="20726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95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 1 – Environmental Factors </a:t>
            </a:r>
            <a:endParaRPr lang="en-US" b="1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5334000" y="1447800"/>
            <a:ext cx="3581400" cy="5105400"/>
          </a:xfrm>
          <a:prstGeom prst="accentCallout1">
            <a:avLst>
              <a:gd name="adj1" fmla="val 18750"/>
              <a:gd name="adj2" fmla="val -8333"/>
              <a:gd name="adj3" fmla="val 59906"/>
              <a:gd name="adj4" fmla="val -188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i="1" dirty="0" smtClean="0"/>
              <a:t>Sample Factors: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Basic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Communications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Network connectedness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R&amp;D spending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Adoption diffusion patterns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Speed of transfer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Rate of obsolescence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" y="1981200"/>
            <a:ext cx="3826148" cy="3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Economic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b="1" dirty="0" smtClean="0"/>
              <a:t>Technological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Environmental</a:t>
            </a:r>
            <a:endParaRPr lang="en-US" sz="3600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3902348" y="34823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14" name="Text Box 14"/>
          <p:cNvSpPr txBox="1">
            <a:spLocks noChangeAspect="1" noChangeArrowheads="1"/>
          </p:cNvSpPr>
          <p:nvPr/>
        </p:nvSpPr>
        <p:spPr bwMode="auto">
          <a:xfrm>
            <a:off x="3902348" y="27774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spect="1" noChangeArrowheads="1"/>
          </p:cNvSpPr>
          <p:nvPr/>
        </p:nvSpPr>
        <p:spPr bwMode="auto">
          <a:xfrm>
            <a:off x="3902348" y="41871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3902348" y="48920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7" name="Text Box 17"/>
          <p:cNvSpPr txBox="1">
            <a:spLocks noChangeAspect="1" noChangeArrowheads="1"/>
          </p:cNvSpPr>
          <p:nvPr/>
        </p:nvSpPr>
        <p:spPr bwMode="auto">
          <a:xfrm>
            <a:off x="3902348" y="20726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95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 1 – Environmental Factors </a:t>
            </a:r>
            <a:endParaRPr lang="en-US" b="1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5334000" y="1447800"/>
            <a:ext cx="3581400" cy="5105400"/>
          </a:xfrm>
          <a:prstGeom prst="accentCallout1">
            <a:avLst>
              <a:gd name="adj1" fmla="val 18750"/>
              <a:gd name="adj2" fmla="val -8333"/>
              <a:gd name="adj3" fmla="val 72415"/>
              <a:gd name="adj4" fmla="val -200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i="1" dirty="0" smtClean="0"/>
              <a:t>Sample Factors: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Environmental awareness and  sensitivity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Environmental protection regulations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Pollution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Waste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Attitudes towards green or ecological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Presence of environmental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" y="1981200"/>
            <a:ext cx="3826148" cy="3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Political and Legal 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Economic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Social and Cultural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dirty="0" smtClean="0"/>
              <a:t>Technological</a:t>
            </a:r>
          </a:p>
          <a:p>
            <a:pPr marL="0" indent="0" algn="r">
              <a:spcBef>
                <a:spcPts val="1400"/>
              </a:spcBef>
              <a:buFont typeface="Arial" pitchFamily="34" charset="0"/>
              <a:buNone/>
            </a:pPr>
            <a:r>
              <a:rPr lang="en-US" sz="3600" b="1" dirty="0" smtClean="0"/>
              <a:t>Environmental</a:t>
            </a:r>
            <a:endParaRPr lang="en-US" sz="3600" b="1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3902348" y="34823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14" name="Text Box 14"/>
          <p:cNvSpPr txBox="1">
            <a:spLocks noChangeAspect="1" noChangeArrowheads="1"/>
          </p:cNvSpPr>
          <p:nvPr/>
        </p:nvSpPr>
        <p:spPr bwMode="auto">
          <a:xfrm>
            <a:off x="3902348" y="27774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spect="1" noChangeArrowheads="1"/>
          </p:cNvSpPr>
          <p:nvPr/>
        </p:nvSpPr>
        <p:spPr bwMode="auto">
          <a:xfrm>
            <a:off x="3902348" y="418719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T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3902348" y="4892040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chemeClr val="bg1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17" name="Text Box 17"/>
          <p:cNvSpPr txBox="1">
            <a:spLocks noChangeAspect="1" noChangeArrowheads="1"/>
          </p:cNvSpPr>
          <p:nvPr/>
        </p:nvSpPr>
        <p:spPr bwMode="auto">
          <a:xfrm>
            <a:off x="3902348" y="2072641"/>
            <a:ext cx="594360" cy="594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95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Country Reports</a:t>
            </a:r>
          </a:p>
          <a:p>
            <a:pPr lvl="1"/>
            <a:r>
              <a:rPr lang="en-US" dirty="0" smtClean="0"/>
              <a:t>Assign or let the student select a product</a:t>
            </a:r>
          </a:p>
          <a:p>
            <a:pPr lvl="1"/>
            <a:r>
              <a:rPr lang="en-US" dirty="0" smtClean="0"/>
              <a:t>Assign or let the student select a country</a:t>
            </a:r>
          </a:p>
          <a:p>
            <a:pPr lvl="1"/>
            <a:r>
              <a:rPr lang="en-US" dirty="0" smtClean="0"/>
              <a:t>Conduct a comprehensive analysis of PESTE factors, conduct a SWOT analysis of these factors</a:t>
            </a:r>
          </a:p>
          <a:p>
            <a:r>
              <a:rPr lang="en-US" dirty="0" smtClean="0"/>
              <a:t>Resources from globalEDGE to assist the task:</a:t>
            </a:r>
          </a:p>
          <a:p>
            <a:pPr lvl="1"/>
            <a:r>
              <a:rPr lang="en-US" dirty="0" smtClean="0"/>
              <a:t>Country Insights Pages</a:t>
            </a:r>
          </a:p>
          <a:p>
            <a:pPr lvl="1"/>
            <a:r>
              <a:rPr lang="en-US" dirty="0" smtClean="0"/>
              <a:t>World Bank Doing Business Indicators</a:t>
            </a:r>
          </a:p>
          <a:p>
            <a:pPr lvl="1"/>
            <a:r>
              <a:rPr lang="en-US" dirty="0" smtClean="0"/>
              <a:t>Country Commercial Guides</a:t>
            </a:r>
          </a:p>
          <a:p>
            <a:pPr lvl="1"/>
            <a:r>
              <a:rPr lang="en-US" dirty="0" smtClean="0"/>
              <a:t>Deloitte International Tax and Business Guides</a:t>
            </a:r>
          </a:p>
        </p:txBody>
      </p:sp>
    </p:spTree>
    <p:extLst>
      <p:ext uri="{BB962C8B-B14F-4D97-AF65-F5344CB8AC3E}">
        <p14:creationId xmlns:p14="http://schemas.microsoft.com/office/powerpoint/2010/main" val="19702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1271</Words>
  <Application>Microsoft Office PowerPoint</Application>
  <PresentationFormat>On-screen Show (4:3)</PresentationFormat>
  <Paragraphs>312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Teaching  International Marketing</vt:lpstr>
      <vt:lpstr>Framework for International Marketing</vt:lpstr>
      <vt:lpstr>Level 1  Environmental Factors </vt:lpstr>
      <vt:lpstr>Level 1 – Environmental Factors </vt:lpstr>
      <vt:lpstr>Level 1 – Environmental Factors </vt:lpstr>
      <vt:lpstr>Level 1 – Environmental Factors </vt:lpstr>
      <vt:lpstr>Level 1 – Environmental Factors </vt:lpstr>
      <vt:lpstr>Level 1 – Environmental Factors </vt:lpstr>
      <vt:lpstr>Application Idea</vt:lpstr>
      <vt:lpstr>Market Analysis and Selection</vt:lpstr>
      <vt:lpstr>Market Potential Index</vt:lpstr>
      <vt:lpstr>Additional Topics of Discussion/Emphasis</vt:lpstr>
      <vt:lpstr>MPI as an Application Idea</vt:lpstr>
      <vt:lpstr>Level 2  Marketing Strategy</vt:lpstr>
      <vt:lpstr>Primary Issues in Market Segmentation</vt:lpstr>
      <vt:lpstr>Market Targeting</vt:lpstr>
      <vt:lpstr>Discussion: Hidden Champions</vt:lpstr>
      <vt:lpstr>Sample Hidden Champions</vt:lpstr>
      <vt:lpstr>Strategy for Success</vt:lpstr>
      <vt:lpstr>Market Positioning</vt:lpstr>
      <vt:lpstr>Level 3  Marketing Mix</vt:lpstr>
      <vt:lpstr>Standardization vs. Adaptation</vt:lpstr>
      <vt:lpstr>Product</vt:lpstr>
      <vt:lpstr>Domino’s Pizza: One Brand – One System Worldwide</vt:lpstr>
      <vt:lpstr>Taiwan: “Seafood Delight” with onions, peas, squid, shrimp and crab  France: “Four-Cheese” pizza with goat, emmentaler, bleu and mozzarella cheeses   South Korea: “Potato Pizza” with onions, bacon, mushrooms, corn, pepperoni, extra cheese and…mayonnaise!!!   India: Spicy chicken sausage replaces pepperoni and beef products due to Hindu reverence for the cow </vt:lpstr>
      <vt:lpstr>PowerPoint Presentation</vt:lpstr>
      <vt:lpstr>Place</vt:lpstr>
      <vt:lpstr>Price</vt:lpstr>
      <vt:lpstr>Application Idea </vt:lpstr>
      <vt:lpstr>Promotion</vt:lpstr>
      <vt:lpstr>PowerPoint Presentation</vt:lpstr>
      <vt:lpstr>Application Idea</vt:lpstr>
      <vt:lpstr>THANK YOU!</vt:lpstr>
    </vt:vector>
  </TitlesOfParts>
  <Company>The Eli Broad College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 International Marketing</dc:title>
  <dc:creator>Tunga Kiyak</dc:creator>
  <cp:lastModifiedBy>Tunga Kiyak</cp:lastModifiedBy>
  <cp:revision>26</cp:revision>
  <cp:lastPrinted>2013-06-04T13:59:26Z</cp:lastPrinted>
  <dcterms:created xsi:type="dcterms:W3CDTF">2013-06-04T09:44:17Z</dcterms:created>
  <dcterms:modified xsi:type="dcterms:W3CDTF">2013-06-04T14:01:01Z</dcterms:modified>
</cp:coreProperties>
</file>