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0"/>
  </p:notesMasterIdLst>
  <p:sldIdLst>
    <p:sldId id="256" r:id="rId2"/>
    <p:sldId id="325" r:id="rId3"/>
    <p:sldId id="306" r:id="rId4"/>
    <p:sldId id="264" r:id="rId5"/>
    <p:sldId id="318" r:id="rId6"/>
    <p:sldId id="319" r:id="rId7"/>
    <p:sldId id="320" r:id="rId8"/>
    <p:sldId id="321" r:id="rId9"/>
    <p:sldId id="322" r:id="rId10"/>
    <p:sldId id="324" r:id="rId11"/>
    <p:sldId id="323" r:id="rId12"/>
    <p:sldId id="308" r:id="rId13"/>
    <p:sldId id="275" r:id="rId14"/>
    <p:sldId id="289" r:id="rId15"/>
    <p:sldId id="291" r:id="rId16"/>
    <p:sldId id="292" r:id="rId17"/>
    <p:sldId id="314" r:id="rId18"/>
    <p:sldId id="295" r:id="rId19"/>
    <p:sldId id="296" r:id="rId20"/>
    <p:sldId id="315" r:id="rId21"/>
    <p:sldId id="317" r:id="rId22"/>
    <p:sldId id="297" r:id="rId23"/>
    <p:sldId id="309" r:id="rId24"/>
    <p:sldId id="310" r:id="rId25"/>
    <p:sldId id="267" r:id="rId26"/>
    <p:sldId id="298" r:id="rId27"/>
    <p:sldId id="299" r:id="rId28"/>
    <p:sldId id="300" r:id="rId29"/>
    <p:sldId id="302" r:id="rId30"/>
    <p:sldId id="312" r:id="rId31"/>
    <p:sldId id="313" r:id="rId32"/>
    <p:sldId id="303" r:id="rId33"/>
    <p:sldId id="311" r:id="rId34"/>
    <p:sldId id="304" r:id="rId35"/>
    <p:sldId id="307" r:id="rId36"/>
    <p:sldId id="286" r:id="rId37"/>
    <p:sldId id="301" r:id="rId38"/>
    <p:sldId id="288" r:id="rId39"/>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Arial" charset="0"/>
        <a:ea typeface="ＭＳ Ｐゴシック" pitchFamily="49" charset="-128"/>
        <a:cs typeface="+mn-cs"/>
      </a:defRPr>
    </a:lvl1pPr>
    <a:lvl2pPr marL="457200" algn="l" defTabSz="457200" rtl="0" fontAlgn="base">
      <a:spcBef>
        <a:spcPct val="0"/>
      </a:spcBef>
      <a:spcAft>
        <a:spcPct val="0"/>
      </a:spcAft>
      <a:defRPr sz="2400" kern="1200">
        <a:solidFill>
          <a:schemeClr val="tx1"/>
        </a:solidFill>
        <a:latin typeface="Arial" charset="0"/>
        <a:ea typeface="ＭＳ Ｐゴシック" pitchFamily="49" charset="-128"/>
        <a:cs typeface="+mn-cs"/>
      </a:defRPr>
    </a:lvl2pPr>
    <a:lvl3pPr marL="914400" algn="l" defTabSz="457200" rtl="0" fontAlgn="base">
      <a:spcBef>
        <a:spcPct val="0"/>
      </a:spcBef>
      <a:spcAft>
        <a:spcPct val="0"/>
      </a:spcAft>
      <a:defRPr sz="2400" kern="1200">
        <a:solidFill>
          <a:schemeClr val="tx1"/>
        </a:solidFill>
        <a:latin typeface="Arial" charset="0"/>
        <a:ea typeface="ＭＳ Ｐゴシック" pitchFamily="49" charset="-128"/>
        <a:cs typeface="+mn-cs"/>
      </a:defRPr>
    </a:lvl3pPr>
    <a:lvl4pPr marL="1371600" algn="l" defTabSz="457200" rtl="0" fontAlgn="base">
      <a:spcBef>
        <a:spcPct val="0"/>
      </a:spcBef>
      <a:spcAft>
        <a:spcPct val="0"/>
      </a:spcAft>
      <a:defRPr sz="2400" kern="1200">
        <a:solidFill>
          <a:schemeClr val="tx1"/>
        </a:solidFill>
        <a:latin typeface="Arial" charset="0"/>
        <a:ea typeface="ＭＳ Ｐゴシック" pitchFamily="49" charset="-128"/>
        <a:cs typeface="+mn-cs"/>
      </a:defRPr>
    </a:lvl4pPr>
    <a:lvl5pPr marL="1828800" algn="l" defTabSz="457200" rtl="0" fontAlgn="base">
      <a:spcBef>
        <a:spcPct val="0"/>
      </a:spcBef>
      <a:spcAft>
        <a:spcPct val="0"/>
      </a:spcAft>
      <a:defRPr sz="2400" kern="1200">
        <a:solidFill>
          <a:schemeClr val="tx1"/>
        </a:solidFill>
        <a:latin typeface="Arial" charset="0"/>
        <a:ea typeface="ＭＳ Ｐゴシック" pitchFamily="49" charset="-128"/>
        <a:cs typeface="+mn-cs"/>
      </a:defRPr>
    </a:lvl5pPr>
    <a:lvl6pPr marL="2286000" algn="l" defTabSz="914400" rtl="0" eaLnBrk="1" latinLnBrk="0" hangingPunct="1">
      <a:defRPr sz="2400" kern="1200">
        <a:solidFill>
          <a:schemeClr val="tx1"/>
        </a:solidFill>
        <a:latin typeface="Arial" charset="0"/>
        <a:ea typeface="ＭＳ Ｐゴシック" pitchFamily="49" charset="-128"/>
        <a:cs typeface="+mn-cs"/>
      </a:defRPr>
    </a:lvl6pPr>
    <a:lvl7pPr marL="2743200" algn="l" defTabSz="914400" rtl="0" eaLnBrk="1" latinLnBrk="0" hangingPunct="1">
      <a:defRPr sz="2400" kern="1200">
        <a:solidFill>
          <a:schemeClr val="tx1"/>
        </a:solidFill>
        <a:latin typeface="Arial" charset="0"/>
        <a:ea typeface="ＭＳ Ｐゴシック" pitchFamily="49" charset="-128"/>
        <a:cs typeface="+mn-cs"/>
      </a:defRPr>
    </a:lvl7pPr>
    <a:lvl8pPr marL="3200400" algn="l" defTabSz="914400" rtl="0" eaLnBrk="1" latinLnBrk="0" hangingPunct="1">
      <a:defRPr sz="2400" kern="1200">
        <a:solidFill>
          <a:schemeClr val="tx1"/>
        </a:solidFill>
        <a:latin typeface="Arial" charset="0"/>
        <a:ea typeface="ＭＳ Ｐゴシック" pitchFamily="49" charset="-128"/>
        <a:cs typeface="+mn-cs"/>
      </a:defRPr>
    </a:lvl8pPr>
    <a:lvl9pPr marL="3657600" algn="l" defTabSz="914400" rtl="0" eaLnBrk="1" latinLnBrk="0" hangingPunct="1">
      <a:defRPr sz="2400" kern="1200">
        <a:solidFill>
          <a:schemeClr val="tx1"/>
        </a:solidFill>
        <a:latin typeface="Arial" charset="0"/>
        <a:ea typeface="ＭＳ Ｐゴシック" pitchFamily="49"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18453B"/>
    <a:srgbClr val="0C533A"/>
    <a:srgbClr val="064339"/>
    <a:srgbClr val="E8E8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85" autoAdjust="0"/>
    <p:restoredTop sz="86667" autoAdjust="0"/>
  </p:normalViewPr>
  <p:slideViewPr>
    <p:cSldViewPr snapToGrid="0" snapToObjects="1">
      <p:cViewPr>
        <p:scale>
          <a:sx n="70" d="100"/>
          <a:sy n="70" d="100"/>
        </p:scale>
        <p:origin x="-1488" y="-240"/>
      </p:cViewPr>
      <p:guideLst>
        <p:guide orient="horz" pos="2160"/>
        <p:guide pos="2880"/>
      </p:guideLst>
    </p:cSldViewPr>
  </p:slideViewPr>
  <p:notesTextViewPr>
    <p:cViewPr>
      <p:scale>
        <a:sx n="1" d="1"/>
        <a:sy n="1" d="1"/>
      </p:scale>
      <p:origin x="0" y="0"/>
    </p:cViewPr>
  </p:notesTextViewPr>
  <p:sorterViewPr>
    <p:cViewPr>
      <p:scale>
        <a:sx n="100" d="100"/>
        <a:sy n="100" d="100"/>
      </p:scale>
      <p:origin x="0" y="28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98909D1-271F-46DA-B00E-6A8D80C85849}" type="datetimeFigureOut">
              <a:rPr lang="en-US" smtClean="0"/>
              <a:t>06/03/2013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C6A0A5-A573-4747-8ADE-2BC5C7099CED}" type="slidenum">
              <a:rPr lang="en-US" smtClean="0"/>
              <a:t>‹#›</a:t>
            </a:fld>
            <a:endParaRPr lang="en-US"/>
          </a:p>
        </p:txBody>
      </p:sp>
    </p:spTree>
    <p:extLst>
      <p:ext uri="{BB962C8B-B14F-4D97-AF65-F5344CB8AC3E}">
        <p14:creationId xmlns:p14="http://schemas.microsoft.com/office/powerpoint/2010/main" val="2484268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53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482" eaLnBrk="0" hangingPunct="0">
              <a:defRPr>
                <a:solidFill>
                  <a:schemeClr val="tx1"/>
                </a:solidFill>
                <a:latin typeface="Arial" charset="0"/>
              </a:defRPr>
            </a:lvl1pPr>
            <a:lvl2pPr marL="702756" indent="-270291" defTabSz="911482" eaLnBrk="0" hangingPunct="0">
              <a:defRPr>
                <a:solidFill>
                  <a:schemeClr val="tx1"/>
                </a:solidFill>
                <a:latin typeface="Arial" charset="0"/>
              </a:defRPr>
            </a:lvl2pPr>
            <a:lvl3pPr marL="1081164" indent="-216233" defTabSz="911482" eaLnBrk="0" hangingPunct="0">
              <a:defRPr>
                <a:solidFill>
                  <a:schemeClr val="tx1"/>
                </a:solidFill>
                <a:latin typeface="Arial" charset="0"/>
              </a:defRPr>
            </a:lvl3pPr>
            <a:lvl4pPr marL="1513629" indent="-216233" defTabSz="911482" eaLnBrk="0" hangingPunct="0">
              <a:defRPr>
                <a:solidFill>
                  <a:schemeClr val="tx1"/>
                </a:solidFill>
                <a:latin typeface="Arial" charset="0"/>
              </a:defRPr>
            </a:lvl4pPr>
            <a:lvl5pPr marL="1946095" indent="-216233" defTabSz="911482" eaLnBrk="0" hangingPunct="0">
              <a:defRPr>
                <a:solidFill>
                  <a:schemeClr val="tx1"/>
                </a:solidFill>
                <a:latin typeface="Arial" charset="0"/>
              </a:defRPr>
            </a:lvl5pPr>
            <a:lvl6pPr marL="2378560" indent="-216233" defTabSz="911482" eaLnBrk="0" fontAlgn="base" hangingPunct="0">
              <a:spcBef>
                <a:spcPct val="0"/>
              </a:spcBef>
              <a:spcAft>
                <a:spcPct val="0"/>
              </a:spcAft>
              <a:defRPr>
                <a:solidFill>
                  <a:schemeClr val="tx1"/>
                </a:solidFill>
                <a:latin typeface="Arial" charset="0"/>
              </a:defRPr>
            </a:lvl6pPr>
            <a:lvl7pPr marL="2811026" indent="-216233" defTabSz="911482" eaLnBrk="0" fontAlgn="base" hangingPunct="0">
              <a:spcBef>
                <a:spcPct val="0"/>
              </a:spcBef>
              <a:spcAft>
                <a:spcPct val="0"/>
              </a:spcAft>
              <a:defRPr>
                <a:solidFill>
                  <a:schemeClr val="tx1"/>
                </a:solidFill>
                <a:latin typeface="Arial" charset="0"/>
              </a:defRPr>
            </a:lvl7pPr>
            <a:lvl8pPr marL="3243491" indent="-216233" defTabSz="911482" eaLnBrk="0" fontAlgn="base" hangingPunct="0">
              <a:spcBef>
                <a:spcPct val="0"/>
              </a:spcBef>
              <a:spcAft>
                <a:spcPct val="0"/>
              </a:spcAft>
              <a:defRPr>
                <a:solidFill>
                  <a:schemeClr val="tx1"/>
                </a:solidFill>
                <a:latin typeface="Arial" charset="0"/>
              </a:defRPr>
            </a:lvl8pPr>
            <a:lvl9pPr marL="3675957" indent="-216233" defTabSz="911482" eaLnBrk="0" fontAlgn="base" hangingPunct="0">
              <a:spcBef>
                <a:spcPct val="0"/>
              </a:spcBef>
              <a:spcAft>
                <a:spcPct val="0"/>
              </a:spcAft>
              <a:defRPr>
                <a:solidFill>
                  <a:schemeClr val="tx1"/>
                </a:solidFill>
                <a:latin typeface="Arial" charset="0"/>
              </a:defRPr>
            </a:lvl9pPr>
          </a:lstStyle>
          <a:p>
            <a:fld id="{5629D74D-E6FC-4001-BEE8-F9B32884C585}" type="slidenum">
              <a:rPr lang="en-US" smtClean="0">
                <a:latin typeface="Times New Roman" pitchFamily="18" charset="0"/>
              </a:rPr>
              <a:pPr/>
              <a:t>2</a:t>
            </a:fld>
            <a:endParaRPr lang="en-US"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482" eaLnBrk="0" hangingPunct="0">
              <a:defRPr>
                <a:solidFill>
                  <a:schemeClr val="tx1"/>
                </a:solidFill>
                <a:latin typeface="Arial" charset="0"/>
              </a:defRPr>
            </a:lvl1pPr>
            <a:lvl2pPr marL="702756" indent="-270291" defTabSz="911482" eaLnBrk="0" hangingPunct="0">
              <a:defRPr>
                <a:solidFill>
                  <a:schemeClr val="tx1"/>
                </a:solidFill>
                <a:latin typeface="Arial" charset="0"/>
              </a:defRPr>
            </a:lvl2pPr>
            <a:lvl3pPr marL="1081164" indent="-216233" defTabSz="911482" eaLnBrk="0" hangingPunct="0">
              <a:defRPr>
                <a:solidFill>
                  <a:schemeClr val="tx1"/>
                </a:solidFill>
                <a:latin typeface="Arial" charset="0"/>
              </a:defRPr>
            </a:lvl3pPr>
            <a:lvl4pPr marL="1513629" indent="-216233" defTabSz="911482" eaLnBrk="0" hangingPunct="0">
              <a:defRPr>
                <a:solidFill>
                  <a:schemeClr val="tx1"/>
                </a:solidFill>
                <a:latin typeface="Arial" charset="0"/>
              </a:defRPr>
            </a:lvl4pPr>
            <a:lvl5pPr marL="1946095" indent="-216233" defTabSz="911482" eaLnBrk="0" hangingPunct="0">
              <a:defRPr>
                <a:solidFill>
                  <a:schemeClr val="tx1"/>
                </a:solidFill>
                <a:latin typeface="Arial" charset="0"/>
              </a:defRPr>
            </a:lvl5pPr>
            <a:lvl6pPr marL="2378560" indent="-216233" defTabSz="911482" eaLnBrk="0" fontAlgn="base" hangingPunct="0">
              <a:spcBef>
                <a:spcPct val="0"/>
              </a:spcBef>
              <a:spcAft>
                <a:spcPct val="0"/>
              </a:spcAft>
              <a:defRPr>
                <a:solidFill>
                  <a:schemeClr val="tx1"/>
                </a:solidFill>
                <a:latin typeface="Arial" charset="0"/>
              </a:defRPr>
            </a:lvl6pPr>
            <a:lvl7pPr marL="2811026" indent="-216233" defTabSz="911482" eaLnBrk="0" fontAlgn="base" hangingPunct="0">
              <a:spcBef>
                <a:spcPct val="0"/>
              </a:spcBef>
              <a:spcAft>
                <a:spcPct val="0"/>
              </a:spcAft>
              <a:defRPr>
                <a:solidFill>
                  <a:schemeClr val="tx1"/>
                </a:solidFill>
                <a:latin typeface="Arial" charset="0"/>
              </a:defRPr>
            </a:lvl7pPr>
            <a:lvl8pPr marL="3243491" indent="-216233" defTabSz="911482" eaLnBrk="0" fontAlgn="base" hangingPunct="0">
              <a:spcBef>
                <a:spcPct val="0"/>
              </a:spcBef>
              <a:spcAft>
                <a:spcPct val="0"/>
              </a:spcAft>
              <a:defRPr>
                <a:solidFill>
                  <a:schemeClr val="tx1"/>
                </a:solidFill>
                <a:latin typeface="Arial" charset="0"/>
              </a:defRPr>
            </a:lvl8pPr>
            <a:lvl9pPr marL="3675957" indent="-216233" defTabSz="911482" eaLnBrk="0" fontAlgn="base" hangingPunct="0">
              <a:spcBef>
                <a:spcPct val="0"/>
              </a:spcBef>
              <a:spcAft>
                <a:spcPct val="0"/>
              </a:spcAft>
              <a:defRPr>
                <a:solidFill>
                  <a:schemeClr val="tx1"/>
                </a:solidFill>
                <a:latin typeface="Arial" charset="0"/>
              </a:defRPr>
            </a:lvl9pPr>
          </a:lstStyle>
          <a:p>
            <a:fld id="{D8604CA3-C881-44D2-8AAE-1C3E7F9B61A0}" type="slidenum">
              <a:rPr lang="en-US" smtClean="0">
                <a:latin typeface="Times New Roman" pitchFamily="18" charset="0"/>
              </a:rPr>
              <a:pPr/>
              <a:t>10</a:t>
            </a:fld>
            <a:endParaRPr lang="en-US" smtClean="0">
              <a:latin typeface="Times New Roman" pitchFamily="18"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The online course modules provide interactive educational tools for use in the classroom or in executive training. These modules focus on issues pertinent to international business and include a case study or anecdotes, a glossary of terms, quiz questions, and a list of references when applicable. They are approximately equivalent to a chapter of a textbook.  There are 60 modules currently, and the list keeps on growing.</a:t>
            </a:r>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482" eaLnBrk="0" hangingPunct="0">
              <a:defRPr>
                <a:solidFill>
                  <a:schemeClr val="tx1"/>
                </a:solidFill>
                <a:latin typeface="Arial" charset="0"/>
              </a:defRPr>
            </a:lvl1pPr>
            <a:lvl2pPr marL="702756" indent="-270291" defTabSz="911482" eaLnBrk="0" hangingPunct="0">
              <a:defRPr>
                <a:solidFill>
                  <a:schemeClr val="tx1"/>
                </a:solidFill>
                <a:latin typeface="Arial" charset="0"/>
              </a:defRPr>
            </a:lvl2pPr>
            <a:lvl3pPr marL="1081164" indent="-216233" defTabSz="911482" eaLnBrk="0" hangingPunct="0">
              <a:defRPr>
                <a:solidFill>
                  <a:schemeClr val="tx1"/>
                </a:solidFill>
                <a:latin typeface="Arial" charset="0"/>
              </a:defRPr>
            </a:lvl3pPr>
            <a:lvl4pPr marL="1513629" indent="-216233" defTabSz="911482" eaLnBrk="0" hangingPunct="0">
              <a:defRPr>
                <a:solidFill>
                  <a:schemeClr val="tx1"/>
                </a:solidFill>
                <a:latin typeface="Arial" charset="0"/>
              </a:defRPr>
            </a:lvl4pPr>
            <a:lvl5pPr marL="1946095" indent="-216233" defTabSz="911482" eaLnBrk="0" hangingPunct="0">
              <a:defRPr>
                <a:solidFill>
                  <a:schemeClr val="tx1"/>
                </a:solidFill>
                <a:latin typeface="Arial" charset="0"/>
              </a:defRPr>
            </a:lvl5pPr>
            <a:lvl6pPr marL="2378560" indent="-216233" defTabSz="911482" eaLnBrk="0" fontAlgn="base" hangingPunct="0">
              <a:spcBef>
                <a:spcPct val="0"/>
              </a:spcBef>
              <a:spcAft>
                <a:spcPct val="0"/>
              </a:spcAft>
              <a:defRPr>
                <a:solidFill>
                  <a:schemeClr val="tx1"/>
                </a:solidFill>
                <a:latin typeface="Arial" charset="0"/>
              </a:defRPr>
            </a:lvl6pPr>
            <a:lvl7pPr marL="2811026" indent="-216233" defTabSz="911482" eaLnBrk="0" fontAlgn="base" hangingPunct="0">
              <a:spcBef>
                <a:spcPct val="0"/>
              </a:spcBef>
              <a:spcAft>
                <a:spcPct val="0"/>
              </a:spcAft>
              <a:defRPr>
                <a:solidFill>
                  <a:schemeClr val="tx1"/>
                </a:solidFill>
                <a:latin typeface="Arial" charset="0"/>
              </a:defRPr>
            </a:lvl7pPr>
            <a:lvl8pPr marL="3243491" indent="-216233" defTabSz="911482" eaLnBrk="0" fontAlgn="base" hangingPunct="0">
              <a:spcBef>
                <a:spcPct val="0"/>
              </a:spcBef>
              <a:spcAft>
                <a:spcPct val="0"/>
              </a:spcAft>
              <a:defRPr>
                <a:solidFill>
                  <a:schemeClr val="tx1"/>
                </a:solidFill>
                <a:latin typeface="Arial" charset="0"/>
              </a:defRPr>
            </a:lvl8pPr>
            <a:lvl9pPr marL="3675957" indent="-216233" defTabSz="911482" eaLnBrk="0" fontAlgn="base" hangingPunct="0">
              <a:spcBef>
                <a:spcPct val="0"/>
              </a:spcBef>
              <a:spcAft>
                <a:spcPct val="0"/>
              </a:spcAft>
              <a:defRPr>
                <a:solidFill>
                  <a:schemeClr val="tx1"/>
                </a:solidFill>
                <a:latin typeface="Arial" charset="0"/>
              </a:defRPr>
            </a:lvl9pPr>
          </a:lstStyle>
          <a:p>
            <a:fld id="{CD42B4E7-8ED0-4A0D-97C7-6EB75C73F122}" type="slidenum">
              <a:rPr lang="en-US" smtClean="0">
                <a:latin typeface="Times New Roman" pitchFamily="18" charset="0"/>
              </a:rPr>
              <a:pPr/>
              <a:t>13</a:t>
            </a:fld>
            <a:endParaRPr lang="en-US"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The "Exporting" module series has been produced in cooperation with the U.S. Commercial Service. These modules were developed from the 2008 edition of A Basic Guide to Exporting and each module represents one of the book's seventeen chapters; the modules are listed by chapter in chronological order. </a:t>
            </a:r>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482" eaLnBrk="0" hangingPunct="0">
              <a:defRPr>
                <a:solidFill>
                  <a:schemeClr val="tx1"/>
                </a:solidFill>
                <a:latin typeface="Arial" charset="0"/>
              </a:defRPr>
            </a:lvl1pPr>
            <a:lvl2pPr marL="702756" indent="-270291" defTabSz="911482" eaLnBrk="0" hangingPunct="0">
              <a:defRPr>
                <a:solidFill>
                  <a:schemeClr val="tx1"/>
                </a:solidFill>
                <a:latin typeface="Arial" charset="0"/>
              </a:defRPr>
            </a:lvl2pPr>
            <a:lvl3pPr marL="1081164" indent="-216233" defTabSz="911482" eaLnBrk="0" hangingPunct="0">
              <a:defRPr>
                <a:solidFill>
                  <a:schemeClr val="tx1"/>
                </a:solidFill>
                <a:latin typeface="Arial" charset="0"/>
              </a:defRPr>
            </a:lvl3pPr>
            <a:lvl4pPr marL="1513629" indent="-216233" defTabSz="911482" eaLnBrk="0" hangingPunct="0">
              <a:defRPr>
                <a:solidFill>
                  <a:schemeClr val="tx1"/>
                </a:solidFill>
                <a:latin typeface="Arial" charset="0"/>
              </a:defRPr>
            </a:lvl4pPr>
            <a:lvl5pPr marL="1946095" indent="-216233" defTabSz="911482" eaLnBrk="0" hangingPunct="0">
              <a:defRPr>
                <a:solidFill>
                  <a:schemeClr val="tx1"/>
                </a:solidFill>
                <a:latin typeface="Arial" charset="0"/>
              </a:defRPr>
            </a:lvl5pPr>
            <a:lvl6pPr marL="2378560" indent="-216233" defTabSz="911482" eaLnBrk="0" fontAlgn="base" hangingPunct="0">
              <a:spcBef>
                <a:spcPct val="0"/>
              </a:spcBef>
              <a:spcAft>
                <a:spcPct val="0"/>
              </a:spcAft>
              <a:defRPr>
                <a:solidFill>
                  <a:schemeClr val="tx1"/>
                </a:solidFill>
                <a:latin typeface="Arial" charset="0"/>
              </a:defRPr>
            </a:lvl6pPr>
            <a:lvl7pPr marL="2811026" indent="-216233" defTabSz="911482" eaLnBrk="0" fontAlgn="base" hangingPunct="0">
              <a:spcBef>
                <a:spcPct val="0"/>
              </a:spcBef>
              <a:spcAft>
                <a:spcPct val="0"/>
              </a:spcAft>
              <a:defRPr>
                <a:solidFill>
                  <a:schemeClr val="tx1"/>
                </a:solidFill>
                <a:latin typeface="Arial" charset="0"/>
              </a:defRPr>
            </a:lvl7pPr>
            <a:lvl8pPr marL="3243491" indent="-216233" defTabSz="911482" eaLnBrk="0" fontAlgn="base" hangingPunct="0">
              <a:spcBef>
                <a:spcPct val="0"/>
              </a:spcBef>
              <a:spcAft>
                <a:spcPct val="0"/>
              </a:spcAft>
              <a:defRPr>
                <a:solidFill>
                  <a:schemeClr val="tx1"/>
                </a:solidFill>
                <a:latin typeface="Arial" charset="0"/>
              </a:defRPr>
            </a:lvl8pPr>
            <a:lvl9pPr marL="3675957" indent="-216233" defTabSz="911482" eaLnBrk="0" fontAlgn="base" hangingPunct="0">
              <a:spcBef>
                <a:spcPct val="0"/>
              </a:spcBef>
              <a:spcAft>
                <a:spcPct val="0"/>
              </a:spcAft>
              <a:defRPr>
                <a:solidFill>
                  <a:schemeClr val="tx1"/>
                </a:solidFill>
                <a:latin typeface="Arial" charset="0"/>
              </a:defRPr>
            </a:lvl9pPr>
          </a:lstStyle>
          <a:p>
            <a:fld id="{8E1785C3-D0AF-47DA-B7EC-3489855EC36B}" type="slidenum">
              <a:rPr lang="en-US" smtClean="0">
                <a:latin typeface="Times New Roman" pitchFamily="18" charset="0"/>
              </a:rPr>
              <a:pPr/>
              <a:t>14</a:t>
            </a:fld>
            <a:endParaRPr lang="en-US"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C6A0A5-A573-4747-8ADE-2BC5C7099CED}" type="slidenum">
              <a:rPr lang="en-US" smtClean="0"/>
              <a:t>23</a:t>
            </a:fld>
            <a:endParaRPr lang="en-US"/>
          </a:p>
        </p:txBody>
      </p:sp>
    </p:spTree>
    <p:extLst>
      <p:ext uri="{BB962C8B-B14F-4D97-AF65-F5344CB8AC3E}">
        <p14:creationId xmlns:p14="http://schemas.microsoft.com/office/powerpoint/2010/main" val="42652068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The site includes pages on 200 countries and all 50 states.  A lot of content is aggregated from a wide variety of sources to present a single destination for international business related information on these countries and states. Historical, economic, and political backgrounds, detailed information on business etiquette and culture, assessment of economic risk in the country, a list of largest multinationals from the country, trade statistics (top export products, top import products, top export partner countries, top import partner countries), a page that lists where the country stands on a multitude of rankings available, and links to additional resources.</a:t>
            </a:r>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482" eaLnBrk="0" hangingPunct="0">
              <a:defRPr>
                <a:solidFill>
                  <a:schemeClr val="tx1"/>
                </a:solidFill>
                <a:latin typeface="Arial" charset="0"/>
              </a:defRPr>
            </a:lvl1pPr>
            <a:lvl2pPr marL="702756" indent="-270291" defTabSz="911482" eaLnBrk="0" hangingPunct="0">
              <a:defRPr>
                <a:solidFill>
                  <a:schemeClr val="tx1"/>
                </a:solidFill>
                <a:latin typeface="Arial" charset="0"/>
              </a:defRPr>
            </a:lvl2pPr>
            <a:lvl3pPr marL="1081164" indent="-216233" defTabSz="911482" eaLnBrk="0" hangingPunct="0">
              <a:defRPr>
                <a:solidFill>
                  <a:schemeClr val="tx1"/>
                </a:solidFill>
                <a:latin typeface="Arial" charset="0"/>
              </a:defRPr>
            </a:lvl3pPr>
            <a:lvl4pPr marL="1513629" indent="-216233" defTabSz="911482" eaLnBrk="0" hangingPunct="0">
              <a:defRPr>
                <a:solidFill>
                  <a:schemeClr val="tx1"/>
                </a:solidFill>
                <a:latin typeface="Arial" charset="0"/>
              </a:defRPr>
            </a:lvl4pPr>
            <a:lvl5pPr marL="1946095" indent="-216233" defTabSz="911482" eaLnBrk="0" hangingPunct="0">
              <a:defRPr>
                <a:solidFill>
                  <a:schemeClr val="tx1"/>
                </a:solidFill>
                <a:latin typeface="Arial" charset="0"/>
              </a:defRPr>
            </a:lvl5pPr>
            <a:lvl6pPr marL="2378560" indent="-216233" defTabSz="911482" eaLnBrk="0" fontAlgn="base" hangingPunct="0">
              <a:spcBef>
                <a:spcPct val="0"/>
              </a:spcBef>
              <a:spcAft>
                <a:spcPct val="0"/>
              </a:spcAft>
              <a:defRPr>
                <a:solidFill>
                  <a:schemeClr val="tx1"/>
                </a:solidFill>
                <a:latin typeface="Arial" charset="0"/>
              </a:defRPr>
            </a:lvl6pPr>
            <a:lvl7pPr marL="2811026" indent="-216233" defTabSz="911482" eaLnBrk="0" fontAlgn="base" hangingPunct="0">
              <a:spcBef>
                <a:spcPct val="0"/>
              </a:spcBef>
              <a:spcAft>
                <a:spcPct val="0"/>
              </a:spcAft>
              <a:defRPr>
                <a:solidFill>
                  <a:schemeClr val="tx1"/>
                </a:solidFill>
                <a:latin typeface="Arial" charset="0"/>
              </a:defRPr>
            </a:lvl7pPr>
            <a:lvl8pPr marL="3243491" indent="-216233" defTabSz="911482" eaLnBrk="0" fontAlgn="base" hangingPunct="0">
              <a:spcBef>
                <a:spcPct val="0"/>
              </a:spcBef>
              <a:spcAft>
                <a:spcPct val="0"/>
              </a:spcAft>
              <a:defRPr>
                <a:solidFill>
                  <a:schemeClr val="tx1"/>
                </a:solidFill>
                <a:latin typeface="Arial" charset="0"/>
              </a:defRPr>
            </a:lvl8pPr>
            <a:lvl9pPr marL="3675957" indent="-216233" defTabSz="911482" eaLnBrk="0" fontAlgn="base" hangingPunct="0">
              <a:spcBef>
                <a:spcPct val="0"/>
              </a:spcBef>
              <a:spcAft>
                <a:spcPct val="0"/>
              </a:spcAft>
              <a:defRPr>
                <a:solidFill>
                  <a:schemeClr val="tx1"/>
                </a:solidFill>
                <a:latin typeface="Arial" charset="0"/>
              </a:defRPr>
            </a:lvl9pPr>
          </a:lstStyle>
          <a:p>
            <a:fld id="{59941A5D-2AEA-476E-8661-5316F250BCE5}" type="slidenum">
              <a:rPr lang="en-US" smtClean="0">
                <a:latin typeface="Times New Roman" pitchFamily="18" charset="0"/>
              </a:rPr>
              <a:pPr/>
              <a:t>25</a:t>
            </a:fld>
            <a:endParaRPr lang="en-US"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Categorized and annotated listing of select international business resources on the Internet.  The Rankings category and the “Current Topics in IB” section was highlighted  in the session as examples of the parts of website that can be integrated into classroom discussions or assignments.</a:t>
            </a:r>
          </a:p>
        </p:txBody>
      </p:sp>
      <p:sp>
        <p:nvSpPr>
          <p:cNvPr id="4" name="Slide Number Placeholder 3"/>
          <p:cNvSpPr>
            <a:spLocks noGrp="1"/>
          </p:cNvSpPr>
          <p:nvPr>
            <p:ph type="sldNum" sz="quarter" idx="10"/>
          </p:nvPr>
        </p:nvSpPr>
        <p:spPr/>
        <p:txBody>
          <a:bodyPr/>
          <a:lstStyle/>
          <a:p>
            <a:fld id="{2CC6A0A5-A573-4747-8ADE-2BC5C7099CED}" type="slidenum">
              <a:rPr lang="en-US" smtClean="0"/>
              <a:t>34</a:t>
            </a:fld>
            <a:endParaRPr lang="en-US"/>
          </a:p>
        </p:txBody>
      </p:sp>
    </p:spTree>
    <p:extLst>
      <p:ext uri="{BB962C8B-B14F-4D97-AF65-F5344CB8AC3E}">
        <p14:creationId xmlns:p14="http://schemas.microsoft.com/office/powerpoint/2010/main" val="4724244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Diagnostic Tools are the only part of the website that are not available for free.  There is a minor cost for the tools.  The rate changes significantly for educational purposes, so please make sure to contact us.  There are also cases and teaching notes available for the diagnostic tools to facilitate a more structured teaching experience.</a:t>
            </a:r>
          </a:p>
        </p:txBody>
      </p:sp>
      <p:sp>
        <p:nvSpPr>
          <p:cNvPr id="50180" name="Slide Number Placeholder 3"/>
          <p:cNvSpPr txBox="1">
            <a:spLocks noGrp="1"/>
          </p:cNvSpPr>
          <p:nvPr/>
        </p:nvSpPr>
        <p:spPr bwMode="auto">
          <a:xfrm>
            <a:off x="3885903" y="8687405"/>
            <a:ext cx="2972097" cy="456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2" tIns="45713" rIns="91422" bIns="45713" anchor="b"/>
          <a:lstStyle>
            <a:lvl1pPr defTabSz="965200" eaLnBrk="0" hangingPunct="0">
              <a:defRPr>
                <a:solidFill>
                  <a:schemeClr val="tx1"/>
                </a:solidFill>
                <a:latin typeface="Arial" charset="0"/>
              </a:defRPr>
            </a:lvl1pPr>
            <a:lvl2pPr marL="742950" indent="-285750" defTabSz="965200" eaLnBrk="0" hangingPunct="0">
              <a:defRPr>
                <a:solidFill>
                  <a:schemeClr val="tx1"/>
                </a:solidFill>
                <a:latin typeface="Arial" charset="0"/>
              </a:defRPr>
            </a:lvl2pPr>
            <a:lvl3pPr marL="1143000" indent="-228600" defTabSz="965200" eaLnBrk="0" hangingPunct="0">
              <a:defRPr>
                <a:solidFill>
                  <a:schemeClr val="tx1"/>
                </a:solidFill>
                <a:latin typeface="Arial" charset="0"/>
              </a:defRPr>
            </a:lvl3pPr>
            <a:lvl4pPr marL="1600200" indent="-228600" defTabSz="965200" eaLnBrk="0" hangingPunct="0">
              <a:defRPr>
                <a:solidFill>
                  <a:schemeClr val="tx1"/>
                </a:solidFill>
                <a:latin typeface="Arial" charset="0"/>
              </a:defRPr>
            </a:lvl4pPr>
            <a:lvl5pPr marL="2057400" indent="-228600" defTabSz="965200" eaLnBrk="0" hangingPunct="0">
              <a:defRPr>
                <a:solidFill>
                  <a:schemeClr val="tx1"/>
                </a:solidFill>
                <a:latin typeface="Arial" charset="0"/>
              </a:defRPr>
            </a:lvl5pPr>
            <a:lvl6pPr marL="2514600" indent="-228600" defTabSz="965200" eaLnBrk="0" fontAlgn="base" hangingPunct="0">
              <a:spcBef>
                <a:spcPct val="0"/>
              </a:spcBef>
              <a:spcAft>
                <a:spcPct val="0"/>
              </a:spcAft>
              <a:defRPr>
                <a:solidFill>
                  <a:schemeClr val="tx1"/>
                </a:solidFill>
                <a:latin typeface="Arial" charset="0"/>
              </a:defRPr>
            </a:lvl6pPr>
            <a:lvl7pPr marL="2971800" indent="-228600" defTabSz="965200" eaLnBrk="0" fontAlgn="base" hangingPunct="0">
              <a:spcBef>
                <a:spcPct val="0"/>
              </a:spcBef>
              <a:spcAft>
                <a:spcPct val="0"/>
              </a:spcAft>
              <a:defRPr>
                <a:solidFill>
                  <a:schemeClr val="tx1"/>
                </a:solidFill>
                <a:latin typeface="Arial" charset="0"/>
              </a:defRPr>
            </a:lvl7pPr>
            <a:lvl8pPr marL="3429000" indent="-228600" defTabSz="965200" eaLnBrk="0" fontAlgn="base" hangingPunct="0">
              <a:spcBef>
                <a:spcPct val="0"/>
              </a:spcBef>
              <a:spcAft>
                <a:spcPct val="0"/>
              </a:spcAft>
              <a:defRPr>
                <a:solidFill>
                  <a:schemeClr val="tx1"/>
                </a:solidFill>
                <a:latin typeface="Arial" charset="0"/>
              </a:defRPr>
            </a:lvl8pPr>
            <a:lvl9pPr marL="3886200" indent="-228600" defTabSz="965200" eaLnBrk="0" fontAlgn="base" hangingPunct="0">
              <a:spcBef>
                <a:spcPct val="0"/>
              </a:spcBef>
              <a:spcAft>
                <a:spcPct val="0"/>
              </a:spcAft>
              <a:defRPr>
                <a:solidFill>
                  <a:schemeClr val="tx1"/>
                </a:solidFill>
                <a:latin typeface="Arial" charset="0"/>
              </a:defRPr>
            </a:lvl9pPr>
          </a:lstStyle>
          <a:p>
            <a:pPr algn="r" eaLnBrk="1" hangingPunct="1"/>
            <a:fld id="{3D5BC9AC-454F-4436-9F4E-3AE99EE42AE0}" type="slidenum">
              <a:rPr lang="en-US" sz="1200"/>
              <a:pPr algn="r" eaLnBrk="1" hangingPunct="1"/>
              <a:t>36</a:t>
            </a:fld>
            <a:endParaRPr 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482" eaLnBrk="0" hangingPunct="0">
              <a:defRPr>
                <a:solidFill>
                  <a:schemeClr val="tx1"/>
                </a:solidFill>
                <a:latin typeface="Arial" charset="0"/>
              </a:defRPr>
            </a:lvl1pPr>
            <a:lvl2pPr marL="702756" indent="-270291" defTabSz="911482" eaLnBrk="0" hangingPunct="0">
              <a:defRPr>
                <a:solidFill>
                  <a:schemeClr val="tx1"/>
                </a:solidFill>
                <a:latin typeface="Arial" charset="0"/>
              </a:defRPr>
            </a:lvl2pPr>
            <a:lvl3pPr marL="1081164" indent="-216233" defTabSz="911482" eaLnBrk="0" hangingPunct="0">
              <a:defRPr>
                <a:solidFill>
                  <a:schemeClr val="tx1"/>
                </a:solidFill>
                <a:latin typeface="Arial" charset="0"/>
              </a:defRPr>
            </a:lvl3pPr>
            <a:lvl4pPr marL="1513629" indent="-216233" defTabSz="911482" eaLnBrk="0" hangingPunct="0">
              <a:defRPr>
                <a:solidFill>
                  <a:schemeClr val="tx1"/>
                </a:solidFill>
                <a:latin typeface="Arial" charset="0"/>
              </a:defRPr>
            </a:lvl4pPr>
            <a:lvl5pPr marL="1946095" indent="-216233" defTabSz="911482" eaLnBrk="0" hangingPunct="0">
              <a:defRPr>
                <a:solidFill>
                  <a:schemeClr val="tx1"/>
                </a:solidFill>
                <a:latin typeface="Arial" charset="0"/>
              </a:defRPr>
            </a:lvl5pPr>
            <a:lvl6pPr marL="2378560" indent="-216233" defTabSz="911482" eaLnBrk="0" fontAlgn="base" hangingPunct="0">
              <a:spcBef>
                <a:spcPct val="0"/>
              </a:spcBef>
              <a:spcAft>
                <a:spcPct val="0"/>
              </a:spcAft>
              <a:defRPr>
                <a:solidFill>
                  <a:schemeClr val="tx1"/>
                </a:solidFill>
                <a:latin typeface="Arial" charset="0"/>
              </a:defRPr>
            </a:lvl6pPr>
            <a:lvl7pPr marL="2811026" indent="-216233" defTabSz="911482" eaLnBrk="0" fontAlgn="base" hangingPunct="0">
              <a:spcBef>
                <a:spcPct val="0"/>
              </a:spcBef>
              <a:spcAft>
                <a:spcPct val="0"/>
              </a:spcAft>
              <a:defRPr>
                <a:solidFill>
                  <a:schemeClr val="tx1"/>
                </a:solidFill>
                <a:latin typeface="Arial" charset="0"/>
              </a:defRPr>
            </a:lvl7pPr>
            <a:lvl8pPr marL="3243491" indent="-216233" defTabSz="911482" eaLnBrk="0" fontAlgn="base" hangingPunct="0">
              <a:spcBef>
                <a:spcPct val="0"/>
              </a:spcBef>
              <a:spcAft>
                <a:spcPct val="0"/>
              </a:spcAft>
              <a:defRPr>
                <a:solidFill>
                  <a:schemeClr val="tx1"/>
                </a:solidFill>
                <a:latin typeface="Arial" charset="0"/>
              </a:defRPr>
            </a:lvl8pPr>
            <a:lvl9pPr marL="3675957" indent="-216233" defTabSz="911482" eaLnBrk="0" fontAlgn="base" hangingPunct="0">
              <a:spcBef>
                <a:spcPct val="0"/>
              </a:spcBef>
              <a:spcAft>
                <a:spcPct val="0"/>
              </a:spcAft>
              <a:defRPr>
                <a:solidFill>
                  <a:schemeClr val="tx1"/>
                </a:solidFill>
                <a:latin typeface="Arial" charset="0"/>
              </a:defRPr>
            </a:lvl9pPr>
          </a:lstStyle>
          <a:p>
            <a:fld id="{D8604CA3-C881-44D2-8AAE-1C3E7F9B61A0}" type="slidenum">
              <a:rPr lang="en-US" smtClean="0">
                <a:latin typeface="Times New Roman" pitchFamily="18" charset="0"/>
              </a:rPr>
              <a:pPr/>
              <a:t>38</a:t>
            </a:fld>
            <a:endParaRPr lang="en-US" smtClean="0">
              <a:latin typeface="Times New Roman" pitchFamily="18"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28841"/>
            <a:ext cx="7772400" cy="1301965"/>
          </a:xfrm>
          <a:prstGeom prst="rect">
            <a:avLst/>
          </a:prstGeom>
        </p:spPr>
        <p:txBody>
          <a:bodyPr>
            <a:normAutofit/>
          </a:bodyPr>
          <a:lstStyle>
            <a:lvl1pPr algn="l">
              <a:defRPr sz="3600" b="0" i="0" baseline="0">
                <a:ln>
                  <a:noFill/>
                </a:ln>
                <a:solidFill>
                  <a:srgbClr val="18453B"/>
                </a:solidFill>
                <a:latin typeface="Arial Black" pitchFamily="34" charset="0"/>
                <a:cs typeface="Arial Black"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3030807"/>
            <a:ext cx="7772400" cy="2102356"/>
          </a:xfrm>
          <a:prstGeom prst="rect">
            <a:avLst/>
          </a:prstGeom>
        </p:spPr>
        <p:txBody>
          <a:bodyPr anchor="t">
            <a:normAutofit/>
          </a:bodyPr>
          <a:lstStyle>
            <a:lvl1pPr marL="0" indent="0" algn="l">
              <a:buNone/>
              <a:defRPr sz="2400" b="0" i="0">
                <a:solidFill>
                  <a:schemeClr val="tx1">
                    <a:lumMod val="75000"/>
                    <a:lumOff val="2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atin typeface="Arial" pitchFamily="34" charset="0"/>
                <a:cs typeface="Arial" pitchFamily="34" charset="0"/>
              </a:defRPr>
            </a:lvl1pPr>
          </a:lstStyle>
          <a:p>
            <a:pPr>
              <a:defRPr/>
            </a:pPr>
            <a:fld id="{A01D551A-BA0C-4317-92C7-D53109DA0542}" type="datetime1">
              <a:rPr lang="en-US"/>
              <a:pPr>
                <a:defRPr/>
              </a:pPr>
              <a:t>06/03/2013</a:t>
            </a:fld>
            <a:endParaRPr lang="en-US"/>
          </a:p>
        </p:txBody>
      </p:sp>
      <p:sp>
        <p:nvSpPr>
          <p:cNvPr id="5" name="Footer Placeholder 4"/>
          <p:cNvSpPr>
            <a:spLocks noGrp="1"/>
          </p:cNvSpPr>
          <p:nvPr>
            <p:ph type="ftr" sz="quarter" idx="11"/>
          </p:nvPr>
        </p:nvSpPr>
        <p:spPr/>
        <p:txBody>
          <a:bodyPr/>
          <a:lstStyle>
            <a:lvl1pPr>
              <a:defRPr b="0" i="0">
                <a:solidFill>
                  <a:schemeClr val="tx1">
                    <a:lumMod val="65000"/>
                    <a:lumOff val="35000"/>
                  </a:schemeClr>
                </a:solidFill>
                <a:latin typeface="Arial" pitchFamily="34" charset="0"/>
                <a:cs typeface="Arial" pitchFamily="34" charset="0"/>
              </a:defRPr>
            </a:lvl1pPr>
          </a:lstStyle>
          <a:p>
            <a:pPr>
              <a:defRPr/>
            </a:pPr>
            <a:r>
              <a:rPr lang="en-US"/>
              <a:t>Footer</a:t>
            </a:r>
          </a:p>
        </p:txBody>
      </p:sp>
      <p:sp>
        <p:nvSpPr>
          <p:cNvPr id="6"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fld id="{5190A318-D713-4FFA-9CB6-99F948034E84}" type="slidenum">
              <a:rPr lang="en-US"/>
              <a:pPr>
                <a:defRPr/>
              </a:pPr>
              <a:t>‹#›</a:t>
            </a:fld>
            <a:endParaRPr lang="en-US"/>
          </a:p>
        </p:txBody>
      </p:sp>
    </p:spTree>
    <p:extLst>
      <p:ext uri="{BB962C8B-B14F-4D97-AF65-F5344CB8AC3E}">
        <p14:creationId xmlns:p14="http://schemas.microsoft.com/office/powerpoint/2010/main" val="2289626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47030"/>
            <a:ext cx="8229600" cy="981810"/>
          </a:xfrm>
          <a:prstGeom prst="rect">
            <a:avLst/>
          </a:prstGeom>
        </p:spPr>
        <p:txBody>
          <a:bodyPr>
            <a:normAutofit/>
          </a:bodyPr>
          <a:lstStyle>
            <a:lvl1pPr algn="l">
              <a:defRPr sz="3600" b="0" i="0" baseline="0">
                <a:solidFill>
                  <a:srgbClr val="18453B"/>
                </a:solidFill>
                <a:latin typeface="Arial Black" pitchFamily="34" charset="0"/>
                <a:cs typeface="Arial Black"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2059668"/>
            <a:ext cx="8229600" cy="4066495"/>
          </a:xfrm>
          <a:prstGeom prst="rect">
            <a:avLst/>
          </a:prstGeom>
        </p:spPr>
        <p:txBody>
          <a:bodyPr/>
          <a:lstStyle>
            <a:lvl1pPr>
              <a:buClr>
                <a:schemeClr val="tx1">
                  <a:lumMod val="75000"/>
                  <a:lumOff val="25000"/>
                </a:schemeClr>
              </a:buClr>
              <a:buFont typeface="Wingdings" charset="2"/>
              <a:buChar char="§"/>
              <a:defRPr sz="2800" b="0" i="0">
                <a:solidFill>
                  <a:schemeClr val="tx1">
                    <a:lumMod val="75000"/>
                    <a:lumOff val="25000"/>
                  </a:schemeClr>
                </a:solidFill>
                <a:latin typeface="Arial" pitchFamily="34" charset="0"/>
                <a:cs typeface="Arial" pitchFamily="34" charset="0"/>
              </a:defRPr>
            </a:lvl1pPr>
            <a:lvl2pPr>
              <a:buClr>
                <a:schemeClr val="tx1">
                  <a:lumMod val="75000"/>
                  <a:lumOff val="25000"/>
                </a:schemeClr>
              </a:buClr>
              <a:buSzPct val="85000"/>
              <a:buFont typeface="Wingdings" charset="2"/>
              <a:buChar char="§"/>
              <a:defRPr sz="2400" b="0" i="0">
                <a:solidFill>
                  <a:schemeClr val="tx1">
                    <a:lumMod val="75000"/>
                    <a:lumOff val="25000"/>
                  </a:schemeClr>
                </a:solidFill>
                <a:latin typeface="Arial" pitchFamily="34" charset="0"/>
                <a:cs typeface="Arial" pitchFamily="34" charset="0"/>
              </a:defRPr>
            </a:lvl2pPr>
            <a:lvl3pPr>
              <a:buClr>
                <a:schemeClr val="tx1">
                  <a:lumMod val="75000"/>
                  <a:lumOff val="25000"/>
                </a:schemeClr>
              </a:buClr>
              <a:defRPr sz="2000" b="0" i="0">
                <a:solidFill>
                  <a:schemeClr val="tx1">
                    <a:lumMod val="75000"/>
                    <a:lumOff val="25000"/>
                  </a:schemeClr>
                </a:solidFill>
                <a:latin typeface="Arial" pitchFamily="34" charset="0"/>
                <a:cs typeface="Arial" pitchFamily="34" charset="0"/>
              </a:defRPr>
            </a:lvl3pPr>
            <a:lvl4pPr>
              <a:defRPr b="0" i="0">
                <a:latin typeface="Arial" pitchFamily="34" charset="0"/>
                <a:cs typeface="Arial" pitchFamily="34" charset="0"/>
              </a:defRPr>
            </a:lvl4pPr>
            <a:lvl5pPr>
              <a:defRPr b="0" i="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lvl1pPr>
              <a:defRPr>
                <a:latin typeface="Arial" pitchFamily="34" charset="0"/>
                <a:cs typeface="Arial" pitchFamily="34" charset="0"/>
              </a:defRPr>
            </a:lvl1pPr>
          </a:lstStyle>
          <a:p>
            <a:pPr>
              <a:defRPr/>
            </a:pPr>
            <a:fld id="{CCFCFB71-BC8D-4926-9B5B-655AEE5B2778}" type="datetime1">
              <a:rPr lang="en-US"/>
              <a:pPr>
                <a:defRPr/>
              </a:pPr>
              <a:t>06/03/2013</a:t>
            </a:fld>
            <a:endParaRPr lang="en-US"/>
          </a:p>
        </p:txBody>
      </p:sp>
      <p:sp>
        <p:nvSpPr>
          <p:cNvPr id="5" name="Footer Placeholder 4"/>
          <p:cNvSpPr>
            <a:spLocks noGrp="1"/>
          </p:cNvSpPr>
          <p:nvPr>
            <p:ph type="ftr" sz="quarter" idx="11"/>
          </p:nvPr>
        </p:nvSpPr>
        <p:spPr/>
        <p:txBody>
          <a:bodyPr/>
          <a:lstStyle>
            <a:lvl1pPr>
              <a:defRPr b="0" i="0">
                <a:solidFill>
                  <a:schemeClr val="tx1">
                    <a:lumMod val="65000"/>
                    <a:lumOff val="35000"/>
                  </a:schemeClr>
                </a:solidFill>
                <a:latin typeface="Arial" pitchFamily="34" charset="0"/>
                <a:cs typeface="Arial" pitchFamily="34" charset="0"/>
              </a:defRPr>
            </a:lvl1pPr>
          </a:lstStyle>
          <a:p>
            <a:pPr>
              <a:defRPr/>
            </a:pPr>
            <a:r>
              <a:rPr lang="en-US"/>
              <a:t>Footer</a:t>
            </a:r>
          </a:p>
        </p:txBody>
      </p:sp>
      <p:sp>
        <p:nvSpPr>
          <p:cNvPr id="6"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fld id="{5AB00AD4-1C45-4F08-B646-E0DF825A7012}" type="slidenum">
              <a:rPr lang="en-US"/>
              <a:pPr>
                <a:defRPr/>
              </a:pPr>
              <a:t>‹#›</a:t>
            </a:fld>
            <a:endParaRPr lang="en-US"/>
          </a:p>
        </p:txBody>
      </p:sp>
    </p:spTree>
    <p:extLst>
      <p:ext uri="{BB962C8B-B14F-4D97-AF65-F5344CB8AC3E}">
        <p14:creationId xmlns:p14="http://schemas.microsoft.com/office/powerpoint/2010/main" val="2188918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47030"/>
            <a:ext cx="8229600" cy="981810"/>
          </a:xfrm>
          <a:prstGeom prst="rect">
            <a:avLst/>
          </a:prstGeom>
        </p:spPr>
        <p:txBody>
          <a:bodyPr>
            <a:normAutofit/>
          </a:bodyPr>
          <a:lstStyle>
            <a:lvl1pPr algn="l">
              <a:defRPr sz="3600" b="0" i="0" baseline="0">
                <a:solidFill>
                  <a:srgbClr val="18453B"/>
                </a:solidFill>
                <a:latin typeface="Arial Black" pitchFamily="34" charset="0"/>
                <a:cs typeface="Arial Black"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2059668"/>
            <a:ext cx="3950704" cy="4296682"/>
          </a:xfrm>
          <a:prstGeom prst="rect">
            <a:avLst/>
          </a:prstGeom>
        </p:spPr>
        <p:txBody>
          <a:bodyPr/>
          <a:lstStyle>
            <a:lvl1pPr>
              <a:buClr>
                <a:schemeClr val="tx1">
                  <a:lumMod val="75000"/>
                  <a:lumOff val="25000"/>
                </a:schemeClr>
              </a:buClr>
              <a:buFont typeface="Wingdings" charset="2"/>
              <a:buChar char="§"/>
              <a:defRPr sz="2800" b="0" i="0">
                <a:solidFill>
                  <a:schemeClr val="tx1">
                    <a:lumMod val="65000"/>
                    <a:lumOff val="35000"/>
                  </a:schemeClr>
                </a:solidFill>
                <a:latin typeface="Arial" pitchFamily="34" charset="0"/>
                <a:cs typeface="Arial" pitchFamily="34" charset="0"/>
              </a:defRPr>
            </a:lvl1pPr>
            <a:lvl2pPr>
              <a:buClr>
                <a:schemeClr val="tx1">
                  <a:lumMod val="75000"/>
                  <a:lumOff val="25000"/>
                </a:schemeClr>
              </a:buClr>
              <a:buFont typeface="Wingdings" charset="2"/>
              <a:buChar char="§"/>
              <a:defRPr sz="2400" b="0" i="0">
                <a:solidFill>
                  <a:schemeClr val="tx1">
                    <a:lumMod val="65000"/>
                    <a:lumOff val="35000"/>
                  </a:schemeClr>
                </a:solidFill>
                <a:latin typeface="Arial" pitchFamily="34" charset="0"/>
                <a:cs typeface="Arial" pitchFamily="34" charset="0"/>
              </a:defRPr>
            </a:lvl2pPr>
            <a:lvl3pPr>
              <a:buClr>
                <a:schemeClr val="tx1">
                  <a:lumMod val="75000"/>
                  <a:lumOff val="25000"/>
                </a:schemeClr>
              </a:buClr>
              <a:defRPr sz="2000" b="0" i="0">
                <a:solidFill>
                  <a:schemeClr val="tx1">
                    <a:lumMod val="75000"/>
                    <a:lumOff val="25000"/>
                  </a:schemeClr>
                </a:solidFill>
                <a:latin typeface="Arial" pitchFamily="34" charset="0"/>
                <a:cs typeface="Arial" pitchFamily="34" charset="0"/>
              </a:defRPr>
            </a:lvl3pPr>
            <a:lvl4pPr>
              <a:defRPr b="0" i="0">
                <a:latin typeface="Arial" pitchFamily="34" charset="0"/>
                <a:cs typeface="Arial" pitchFamily="34" charset="0"/>
              </a:defRPr>
            </a:lvl4pPr>
            <a:lvl5pPr>
              <a:defRPr b="0" i="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8" name="Content Placeholder 2"/>
          <p:cNvSpPr>
            <a:spLocks noGrp="1"/>
          </p:cNvSpPr>
          <p:nvPr>
            <p:ph idx="13"/>
          </p:nvPr>
        </p:nvSpPr>
        <p:spPr>
          <a:xfrm>
            <a:off x="4736096" y="2059668"/>
            <a:ext cx="3950704" cy="4296682"/>
          </a:xfrm>
          <a:prstGeom prst="rect">
            <a:avLst/>
          </a:prstGeom>
        </p:spPr>
        <p:txBody>
          <a:bodyPr/>
          <a:lstStyle>
            <a:lvl1pPr>
              <a:buClr>
                <a:schemeClr val="tx1">
                  <a:lumMod val="75000"/>
                  <a:lumOff val="25000"/>
                </a:schemeClr>
              </a:buClr>
              <a:buFont typeface="Wingdings" charset="2"/>
              <a:buChar char="§"/>
              <a:defRPr sz="2800" b="0" i="0">
                <a:solidFill>
                  <a:schemeClr val="tx1">
                    <a:lumMod val="65000"/>
                    <a:lumOff val="35000"/>
                  </a:schemeClr>
                </a:solidFill>
                <a:latin typeface="Arial" pitchFamily="34" charset="0"/>
                <a:cs typeface="Arial" pitchFamily="34" charset="0"/>
              </a:defRPr>
            </a:lvl1pPr>
            <a:lvl2pPr>
              <a:buClr>
                <a:schemeClr val="tx1">
                  <a:lumMod val="75000"/>
                  <a:lumOff val="25000"/>
                </a:schemeClr>
              </a:buClr>
              <a:buFont typeface="Wingdings" charset="2"/>
              <a:buChar char="§"/>
              <a:defRPr sz="2400" b="0" i="0">
                <a:solidFill>
                  <a:schemeClr val="tx1">
                    <a:lumMod val="65000"/>
                    <a:lumOff val="35000"/>
                  </a:schemeClr>
                </a:solidFill>
                <a:latin typeface="Arial" pitchFamily="34" charset="0"/>
                <a:cs typeface="Arial" pitchFamily="34" charset="0"/>
              </a:defRPr>
            </a:lvl2pPr>
            <a:lvl3pPr>
              <a:buClr>
                <a:schemeClr val="tx1">
                  <a:lumMod val="75000"/>
                  <a:lumOff val="25000"/>
                </a:schemeClr>
              </a:buClr>
              <a:defRPr sz="2000" b="0" i="0">
                <a:solidFill>
                  <a:schemeClr val="tx1">
                    <a:lumMod val="75000"/>
                    <a:lumOff val="25000"/>
                  </a:schemeClr>
                </a:solidFill>
                <a:latin typeface="Arial" pitchFamily="34" charset="0"/>
                <a:cs typeface="Arial" pitchFamily="34" charset="0"/>
              </a:defRPr>
            </a:lvl3pPr>
            <a:lvl4pPr>
              <a:defRPr b="0" i="0">
                <a:latin typeface="Arial" pitchFamily="34" charset="0"/>
                <a:cs typeface="Arial" pitchFamily="34" charset="0"/>
              </a:defRPr>
            </a:lvl4pPr>
            <a:lvl5pPr>
              <a:defRPr b="0" i="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3"/>
          <p:cNvSpPr>
            <a:spLocks noGrp="1"/>
          </p:cNvSpPr>
          <p:nvPr>
            <p:ph type="dt" sz="half" idx="14"/>
          </p:nvPr>
        </p:nvSpPr>
        <p:spPr/>
        <p:txBody>
          <a:bodyPr/>
          <a:lstStyle>
            <a:lvl1pPr>
              <a:defRPr>
                <a:latin typeface="Arial" pitchFamily="34" charset="0"/>
                <a:cs typeface="Arial" pitchFamily="34" charset="0"/>
              </a:defRPr>
            </a:lvl1pPr>
          </a:lstStyle>
          <a:p>
            <a:pPr>
              <a:defRPr/>
            </a:pPr>
            <a:fld id="{52F9F65C-9783-4EEC-9A93-EDF9AE42EE31}" type="datetime1">
              <a:rPr lang="en-US"/>
              <a:pPr>
                <a:defRPr/>
              </a:pPr>
              <a:t>06/03/2013</a:t>
            </a:fld>
            <a:endParaRPr lang="en-US"/>
          </a:p>
        </p:txBody>
      </p:sp>
      <p:sp>
        <p:nvSpPr>
          <p:cNvPr id="6" name="Footer Placeholder 4"/>
          <p:cNvSpPr>
            <a:spLocks noGrp="1"/>
          </p:cNvSpPr>
          <p:nvPr>
            <p:ph type="ftr" sz="quarter" idx="15"/>
          </p:nvPr>
        </p:nvSpPr>
        <p:spPr/>
        <p:txBody>
          <a:bodyPr/>
          <a:lstStyle>
            <a:lvl1pPr>
              <a:defRPr b="0" i="0">
                <a:solidFill>
                  <a:schemeClr val="tx1">
                    <a:lumMod val="65000"/>
                    <a:lumOff val="35000"/>
                  </a:schemeClr>
                </a:solidFill>
                <a:latin typeface="Arial" pitchFamily="34" charset="0"/>
                <a:cs typeface="Arial" pitchFamily="34" charset="0"/>
              </a:defRPr>
            </a:lvl1pPr>
          </a:lstStyle>
          <a:p>
            <a:pPr>
              <a:defRPr/>
            </a:pPr>
            <a:r>
              <a:rPr lang="en-US"/>
              <a:t>Footer</a:t>
            </a:r>
          </a:p>
        </p:txBody>
      </p:sp>
      <p:sp>
        <p:nvSpPr>
          <p:cNvPr id="7" name="Slide Number Placeholder 5"/>
          <p:cNvSpPr>
            <a:spLocks noGrp="1"/>
          </p:cNvSpPr>
          <p:nvPr>
            <p:ph type="sldNum" sz="quarter" idx="16"/>
          </p:nvPr>
        </p:nvSpPr>
        <p:spPr/>
        <p:txBody>
          <a:bodyPr/>
          <a:lstStyle>
            <a:lvl1pPr>
              <a:defRPr>
                <a:latin typeface="Arial" pitchFamily="34" charset="0"/>
                <a:cs typeface="Arial" pitchFamily="34" charset="0"/>
              </a:defRPr>
            </a:lvl1pPr>
          </a:lstStyle>
          <a:p>
            <a:pPr>
              <a:defRPr/>
            </a:pPr>
            <a:fld id="{9C124892-38CA-4458-A316-973A44396AB3}" type="slidenum">
              <a:rPr lang="en-US"/>
              <a:pPr>
                <a:defRPr/>
              </a:pPr>
              <a:t>‹#›</a:t>
            </a:fld>
            <a:endParaRPr lang="en-US"/>
          </a:p>
        </p:txBody>
      </p:sp>
    </p:spTree>
    <p:extLst>
      <p:ext uri="{BB962C8B-B14F-4D97-AF65-F5344CB8AC3E}">
        <p14:creationId xmlns:p14="http://schemas.microsoft.com/office/powerpoint/2010/main" val="3542802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79044"/>
            <a:ext cx="8229600" cy="821157"/>
          </a:xfrm>
          <a:prstGeom prst="rect">
            <a:avLst/>
          </a:prstGeom>
        </p:spPr>
        <p:txBody>
          <a:bodyPr>
            <a:normAutofit/>
          </a:bodyPr>
          <a:lstStyle>
            <a:lvl1pPr algn="l">
              <a:defRPr sz="3600" b="0" i="0" baseline="0">
                <a:solidFill>
                  <a:srgbClr val="18453B"/>
                </a:solidFill>
                <a:latin typeface="Arial Black" pitchFamily="34" charset="0"/>
                <a:cs typeface="Arial Black"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419600"/>
          </a:xfrm>
          <a:prstGeom prst="rect">
            <a:avLst/>
          </a:prstGeom>
        </p:spPr>
        <p:txBody>
          <a:bodyPr wrap="square" numCol="1" anchor="t"/>
          <a:lstStyle>
            <a:lvl1pPr marL="0" indent="0" algn="l">
              <a:buClr>
                <a:schemeClr val="tx1">
                  <a:lumMod val="75000"/>
                  <a:lumOff val="25000"/>
                </a:schemeClr>
              </a:buClr>
              <a:buFontTx/>
              <a:buNone/>
              <a:defRPr sz="2400" b="0" i="0" baseline="0">
                <a:solidFill>
                  <a:schemeClr val="tx1">
                    <a:lumMod val="75000"/>
                    <a:lumOff val="25000"/>
                  </a:schemeClr>
                </a:solidFill>
                <a:latin typeface="Arial" pitchFamily="34" charset="0"/>
                <a:cs typeface="Arial" pitchFamily="34" charset="0"/>
              </a:defRPr>
            </a:lvl1pPr>
            <a:lvl2pPr marL="0" indent="0" algn="l">
              <a:buClr>
                <a:schemeClr val="tx1">
                  <a:lumMod val="75000"/>
                  <a:lumOff val="25000"/>
                </a:schemeClr>
              </a:buClr>
              <a:buFontTx/>
              <a:buNone/>
              <a:defRPr sz="2000" b="0" i="0">
                <a:solidFill>
                  <a:schemeClr val="tx1">
                    <a:lumMod val="75000"/>
                    <a:lumOff val="25000"/>
                  </a:schemeClr>
                </a:solidFill>
                <a:latin typeface="Arial" pitchFamily="34" charset="0"/>
                <a:cs typeface="Arial" pitchFamily="34" charset="0"/>
              </a:defRPr>
            </a:lvl2pPr>
            <a:lvl3pPr>
              <a:buClr>
                <a:schemeClr val="tx1">
                  <a:lumMod val="75000"/>
                  <a:lumOff val="25000"/>
                </a:schemeClr>
              </a:buClr>
              <a:defRPr sz="2000" b="0" i="0">
                <a:solidFill>
                  <a:schemeClr val="tx1">
                    <a:lumMod val="75000"/>
                    <a:lumOff val="25000"/>
                  </a:schemeClr>
                </a:solidFill>
                <a:latin typeface="Arial" pitchFamily="34" charset="0"/>
                <a:cs typeface="Arial" pitchFamily="34" charset="0"/>
              </a:defRPr>
            </a:lvl3pPr>
            <a:lvl4pPr>
              <a:defRPr b="0" i="0">
                <a:latin typeface="Arial" pitchFamily="34" charset="0"/>
                <a:cs typeface="Arial" pitchFamily="34" charset="0"/>
              </a:defRPr>
            </a:lvl4pPr>
            <a:lvl5pPr>
              <a:defRPr b="0" i="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lvl1pPr>
              <a:defRPr>
                <a:latin typeface="Arial" pitchFamily="34" charset="0"/>
                <a:cs typeface="Arial" pitchFamily="34" charset="0"/>
              </a:defRPr>
            </a:lvl1pPr>
          </a:lstStyle>
          <a:p>
            <a:pPr>
              <a:defRPr/>
            </a:pPr>
            <a:fld id="{C6AB6794-2B91-4B94-8886-3790252C6589}" type="datetime1">
              <a:rPr lang="en-US"/>
              <a:pPr>
                <a:defRPr/>
              </a:pPr>
              <a:t>06/03/2013</a:t>
            </a:fld>
            <a:endParaRPr lang="en-US"/>
          </a:p>
        </p:txBody>
      </p:sp>
      <p:sp>
        <p:nvSpPr>
          <p:cNvPr id="5" name="Footer Placeholder 4"/>
          <p:cNvSpPr>
            <a:spLocks noGrp="1"/>
          </p:cNvSpPr>
          <p:nvPr>
            <p:ph type="ftr" sz="quarter" idx="11"/>
          </p:nvPr>
        </p:nvSpPr>
        <p:spPr/>
        <p:txBody>
          <a:bodyPr/>
          <a:lstStyle>
            <a:lvl1pPr>
              <a:defRPr b="0" i="0">
                <a:solidFill>
                  <a:schemeClr val="tx1">
                    <a:lumMod val="65000"/>
                    <a:lumOff val="35000"/>
                  </a:schemeClr>
                </a:solidFill>
                <a:latin typeface="Arial" pitchFamily="34" charset="0"/>
                <a:cs typeface="Arial" pitchFamily="34" charset="0"/>
              </a:defRPr>
            </a:lvl1pPr>
          </a:lstStyle>
          <a:p>
            <a:pPr>
              <a:defRPr/>
            </a:pPr>
            <a:r>
              <a:rPr lang="en-US"/>
              <a:t>Footer</a:t>
            </a:r>
          </a:p>
        </p:txBody>
      </p:sp>
      <p:sp>
        <p:nvSpPr>
          <p:cNvPr id="6"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fld id="{52ABAEE5-A708-4BD8-AB5A-3A7B51370115}" type="slidenum">
              <a:rPr lang="en-US"/>
              <a:pPr>
                <a:defRPr/>
              </a:pPr>
              <a:t>‹#›</a:t>
            </a:fld>
            <a:endParaRPr lang="en-US"/>
          </a:p>
        </p:txBody>
      </p:sp>
    </p:spTree>
    <p:extLst>
      <p:ext uri="{BB962C8B-B14F-4D97-AF65-F5344CB8AC3E}">
        <p14:creationId xmlns:p14="http://schemas.microsoft.com/office/powerpoint/2010/main" val="2904696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75091"/>
            <a:ext cx="8229600" cy="725109"/>
          </a:xfrm>
          <a:prstGeom prst="rect">
            <a:avLst/>
          </a:prstGeom>
        </p:spPr>
        <p:txBody>
          <a:bodyPr>
            <a:normAutofit/>
          </a:bodyPr>
          <a:lstStyle>
            <a:lvl1pPr algn="l">
              <a:defRPr sz="3600" b="0" i="0">
                <a:solidFill>
                  <a:srgbClr val="18453B"/>
                </a:solidFill>
                <a:latin typeface="Arial Black" pitchFamily="34" charset="0"/>
                <a:cs typeface="Arial Black"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419600"/>
          </a:xfrm>
          <a:prstGeom prst="rect">
            <a:avLst/>
          </a:prstGeom>
        </p:spPr>
        <p:txBody>
          <a:bodyPr wrap="square" numCol="1" anchor="t"/>
          <a:lstStyle>
            <a:lvl1pPr marL="457200" indent="-457200" algn="l">
              <a:buClr>
                <a:schemeClr val="tx1">
                  <a:lumMod val="75000"/>
                  <a:lumOff val="25000"/>
                </a:schemeClr>
              </a:buClr>
              <a:buFont typeface="+mj-lt"/>
              <a:buAutoNum type="arabicPeriod"/>
              <a:defRPr sz="2400" b="0" i="0" baseline="0">
                <a:solidFill>
                  <a:schemeClr val="tx1">
                    <a:lumMod val="75000"/>
                    <a:lumOff val="25000"/>
                  </a:schemeClr>
                </a:solidFill>
                <a:latin typeface="Arial" pitchFamily="34" charset="0"/>
                <a:cs typeface="Arial" pitchFamily="34" charset="0"/>
              </a:defRPr>
            </a:lvl1pPr>
            <a:lvl2pPr marL="457200" indent="457200" algn="l">
              <a:buClr>
                <a:schemeClr val="tx1">
                  <a:lumMod val="75000"/>
                  <a:lumOff val="25000"/>
                </a:schemeClr>
              </a:buClr>
              <a:buFont typeface="Wingdings" charset="2"/>
              <a:buChar char="§"/>
              <a:defRPr sz="2000" b="0" i="0">
                <a:solidFill>
                  <a:schemeClr val="tx1">
                    <a:lumMod val="75000"/>
                    <a:lumOff val="25000"/>
                  </a:schemeClr>
                </a:solidFill>
                <a:latin typeface="Arial" pitchFamily="34" charset="0"/>
                <a:cs typeface="Arial" pitchFamily="34" charset="0"/>
              </a:defRPr>
            </a:lvl2pPr>
            <a:lvl3pPr>
              <a:buClr>
                <a:schemeClr val="tx1">
                  <a:lumMod val="75000"/>
                  <a:lumOff val="25000"/>
                </a:schemeClr>
              </a:buClr>
              <a:defRPr sz="2000" b="0" i="0">
                <a:solidFill>
                  <a:schemeClr val="tx1">
                    <a:lumMod val="75000"/>
                    <a:lumOff val="25000"/>
                  </a:schemeClr>
                </a:solidFill>
                <a:latin typeface="Arial" pitchFamily="34" charset="0"/>
                <a:cs typeface="Arial" pitchFamily="34" charset="0"/>
              </a:defRPr>
            </a:lvl3pPr>
            <a:lvl4pPr>
              <a:defRPr b="0" i="0">
                <a:latin typeface="Arial" pitchFamily="34" charset="0"/>
                <a:cs typeface="Arial" pitchFamily="34" charset="0"/>
              </a:defRPr>
            </a:lvl4pPr>
            <a:lvl5pPr>
              <a:defRPr b="0" i="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lvl1pPr>
              <a:defRPr>
                <a:latin typeface="Arial" pitchFamily="34" charset="0"/>
                <a:cs typeface="Arial" pitchFamily="34" charset="0"/>
              </a:defRPr>
            </a:lvl1pPr>
          </a:lstStyle>
          <a:p>
            <a:pPr>
              <a:defRPr/>
            </a:pPr>
            <a:fld id="{1B6A1F88-BF9E-4B14-90EC-6933DBD29385}" type="datetime1">
              <a:rPr lang="en-US"/>
              <a:pPr>
                <a:defRPr/>
              </a:pPr>
              <a:t>06/03/2013</a:t>
            </a:fld>
            <a:endParaRPr lang="en-US"/>
          </a:p>
        </p:txBody>
      </p:sp>
      <p:sp>
        <p:nvSpPr>
          <p:cNvPr id="5" name="Footer Placeholder 4"/>
          <p:cNvSpPr>
            <a:spLocks noGrp="1"/>
          </p:cNvSpPr>
          <p:nvPr>
            <p:ph type="ftr" sz="quarter" idx="11"/>
          </p:nvPr>
        </p:nvSpPr>
        <p:spPr/>
        <p:txBody>
          <a:bodyPr/>
          <a:lstStyle>
            <a:lvl1pPr>
              <a:defRPr b="0" i="0">
                <a:solidFill>
                  <a:schemeClr val="tx1">
                    <a:lumMod val="65000"/>
                    <a:lumOff val="35000"/>
                  </a:schemeClr>
                </a:solidFill>
                <a:latin typeface="Arial" pitchFamily="34" charset="0"/>
                <a:cs typeface="Arial" pitchFamily="34" charset="0"/>
              </a:defRPr>
            </a:lvl1pPr>
          </a:lstStyle>
          <a:p>
            <a:pPr>
              <a:defRPr/>
            </a:pPr>
            <a:r>
              <a:rPr lang="en-US"/>
              <a:t>Footer</a:t>
            </a:r>
          </a:p>
        </p:txBody>
      </p:sp>
      <p:sp>
        <p:nvSpPr>
          <p:cNvPr id="6"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fld id="{5066AD65-9908-4B6E-964E-BFCD6FEC74F7}" type="slidenum">
              <a:rPr lang="en-US"/>
              <a:pPr>
                <a:defRPr/>
              </a:pPr>
              <a:t>‹#›</a:t>
            </a:fld>
            <a:endParaRPr lang="en-US"/>
          </a:p>
        </p:txBody>
      </p:sp>
    </p:spTree>
    <p:extLst>
      <p:ext uri="{BB962C8B-B14F-4D97-AF65-F5344CB8AC3E}">
        <p14:creationId xmlns:p14="http://schemas.microsoft.com/office/powerpoint/2010/main" val="13938727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19200" y="73025"/>
            <a:ext cx="7848600" cy="819150"/>
          </a:xfrm>
          <a:prstGeom prst="rect">
            <a:avLst/>
          </a:prstGeo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4205085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58688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9"/>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595959"/>
                </a:solidFill>
                <a:latin typeface="Arial" pitchFamily="34" charset="0"/>
                <a:cs typeface="Arial" pitchFamily="34" charset="0"/>
              </a:defRPr>
            </a:lvl1pPr>
          </a:lstStyle>
          <a:p>
            <a:pPr>
              <a:defRPr/>
            </a:pPr>
            <a:fld id="{778FED7E-3880-4730-B39E-F7C982FB1499}" type="datetime1">
              <a:rPr lang="en-US"/>
              <a:pPr>
                <a:defRPr/>
              </a:pPr>
              <a:t>06/03/2013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lumMod val="65000"/>
                    <a:lumOff val="35000"/>
                  </a:schemeClr>
                </a:solidFill>
                <a:latin typeface="Arial" pitchFamily="34" charset="0"/>
                <a:ea typeface="+mn-ea"/>
                <a:cs typeface="Arial" pitchFamily="34" charset="0"/>
              </a:defRPr>
            </a:lvl1pPr>
          </a:lstStyle>
          <a:p>
            <a:pPr>
              <a:defRPr/>
            </a:pPr>
            <a:r>
              <a:rPr lang="en-US"/>
              <a:t>Footer</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595959"/>
                </a:solidFill>
                <a:latin typeface="Arial" pitchFamily="34" charset="0"/>
                <a:cs typeface="Arial" pitchFamily="34" charset="0"/>
              </a:defRPr>
            </a:lvl1pPr>
          </a:lstStyle>
          <a:p>
            <a:pPr>
              <a:defRPr/>
            </a:pPr>
            <a:fld id="{F79DA872-D9B9-45CA-86A7-D97F356B55BE}" type="slidenum">
              <a:rPr lang="en-US"/>
              <a:pPr>
                <a:defRPr/>
              </a:pPr>
              <a:t>‹#›</a:t>
            </a:fld>
            <a:endParaRPr lang="en-US"/>
          </a:p>
        </p:txBody>
      </p:sp>
      <p:pic>
        <p:nvPicPr>
          <p:cNvPr id="1029" name="Picture 6" descr="PP_MSU_chevron.jp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9144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Lst>
  <p:txStyles>
    <p:titleStyle>
      <a:lvl1pPr algn="ctr" defTabSz="457200" rtl="0" eaLnBrk="1" fontAlgn="base" hangingPunct="1">
        <a:spcBef>
          <a:spcPct val="0"/>
        </a:spcBef>
        <a:spcAft>
          <a:spcPct val="0"/>
        </a:spcAft>
        <a:defRPr sz="4400" kern="1200">
          <a:solidFill>
            <a:schemeClr val="tx1"/>
          </a:solidFill>
          <a:latin typeface="Gotham Book"/>
          <a:ea typeface="ＭＳ Ｐゴシック" charset="-128"/>
          <a:cs typeface="ＭＳ Ｐゴシック" charset="-128"/>
        </a:defRPr>
      </a:lvl1pPr>
      <a:lvl2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Gotham Book"/>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Gotham Book"/>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Gotham Book"/>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Gotham Book"/>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Gotham Book"/>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kiyaktun@broad.msu.edu"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hyperlink" Target="http://globaledge.msu.edu/"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openxmlformats.org/officeDocument/2006/relationships/hyperlink" Target="http://globaledge.msu.edu/academy/linkTraceCourses.asp?Path=HpgdtmLH/81NEW/Finding%20Qualified%20Buyers/player.html&amp;ID=59" TargetMode="External"/><Relationship Id="rId13" Type="http://schemas.openxmlformats.org/officeDocument/2006/relationships/hyperlink" Target="http://globaledge.msu.edu/academy/linkTraceCourses.asp?Path=HpgdtmLH/86NEW/Going%20Online-E-Exporting/player.html&amp;ID=64" TargetMode="External"/><Relationship Id="rId18" Type="http://schemas.openxmlformats.org/officeDocument/2006/relationships/hyperlink" Target="http://globaledge.msu.edu/academy/linkTraceCourses.asp?Path=HpgdtmLH/91NEW/Business%20Travel%20Abroad/player.html&amp;ID=69" TargetMode="External"/><Relationship Id="rId26" Type="http://schemas.openxmlformats.org/officeDocument/2006/relationships/image" Target="../media/image19.png"/><Relationship Id="rId3" Type="http://schemas.openxmlformats.org/officeDocument/2006/relationships/hyperlink" Target="http://globaledge.msu.edu/academy/linkTraceCourses.asp?Path=HpgdtmLH/76NEW/The%20World%20is%20Open%20for%20Business/player.html&amp;ID=54" TargetMode="External"/><Relationship Id="rId21" Type="http://schemas.openxmlformats.org/officeDocument/2006/relationships/hyperlink" Target="http://globaledge.msu.edu/academy/exporting.asp" TargetMode="External"/><Relationship Id="rId7" Type="http://schemas.openxmlformats.org/officeDocument/2006/relationships/hyperlink" Target="http://globaledge.msu.edu/academy/linkTraceCourses.asp?Path=HpgdtmLH/80NEW/Methods%20and%20Channels/player.html&amp;ID=58" TargetMode="External"/><Relationship Id="rId12" Type="http://schemas.openxmlformats.org/officeDocument/2006/relationships/hyperlink" Target="http://globaledge.msu.edu/academy/linkTraceCourses.asp?Path=HpgdtmLH/85NEW/International%20Legal%20Considerations/player.html&amp;ID=63" TargetMode="External"/><Relationship Id="rId17" Type="http://schemas.openxmlformats.org/officeDocument/2006/relationships/hyperlink" Target="http://globaledge.msu.edu/academy/linkTraceCourses.asp?Path=HpgdtmLH/90NEW/Financing%20Export%20Transactions/player.html&amp;ID=68" TargetMode="External"/><Relationship Id="rId25" Type="http://schemas.openxmlformats.org/officeDocument/2006/relationships/image" Target="../media/image3.jpeg"/><Relationship Id="rId2" Type="http://schemas.openxmlformats.org/officeDocument/2006/relationships/notesSlide" Target="../notesSlides/notesSlide4.xml"/><Relationship Id="rId16" Type="http://schemas.openxmlformats.org/officeDocument/2006/relationships/hyperlink" Target="http://globaledge.msu.edu/academy/linkTraceCourses.asp?Path=HpgdtmLH/89NEW/Methods%20of%20Payment/player.html&amp;ID=67" TargetMode="External"/><Relationship Id="rId20" Type="http://schemas.openxmlformats.org/officeDocument/2006/relationships/hyperlink" Target="http://globaledge.msu.edu/academy/linkTraceCourses.asp?Path=HpgdtmLH/29NEW/analyzing%20a%20companys%20ability%20to%20export/player.html&amp;ID=23" TargetMode="External"/><Relationship Id="rId1" Type="http://schemas.openxmlformats.org/officeDocument/2006/relationships/slideLayout" Target="../slideLayouts/slideLayout2.xml"/><Relationship Id="rId6" Type="http://schemas.openxmlformats.org/officeDocument/2006/relationships/hyperlink" Target="http://globaledge.msu.edu/academy/linkTraceCourses.asp?Path=HpgdtmLH/79NEW/Developing%20a%20Marketing%20Plan/player.html&amp;ID=57" TargetMode="External"/><Relationship Id="rId11" Type="http://schemas.openxmlformats.org/officeDocument/2006/relationships/hyperlink" Target="http://globaledge.msu.edu/academy/linkTraceCourses.asp?Path=HpgdtmLH/84NEW/Exporting%20Services/player.html&amp;ID=62" TargetMode="External"/><Relationship Id="rId24" Type="http://schemas.openxmlformats.org/officeDocument/2006/relationships/image" Target="../media/image18.png"/><Relationship Id="rId5" Type="http://schemas.openxmlformats.org/officeDocument/2006/relationships/hyperlink" Target="http://globaledge.msu.edu/academy/linkTraceCourses.asp?Path=HpgdtmLH/78NEW/Export%20Advice/player.html&amp;ID=56" TargetMode="External"/><Relationship Id="rId15" Type="http://schemas.openxmlformats.org/officeDocument/2006/relationships/hyperlink" Target="http://globaledge.msu.edu/academy/linkTraceCourses.asp?Path=HpgdtmLH/88NEW/pricing,%20quotations,%20and%20terms/player.html&amp;ID=66" TargetMode="External"/><Relationship Id="rId23" Type="http://schemas.openxmlformats.org/officeDocument/2006/relationships/image" Target="../media/image17.png"/><Relationship Id="rId10" Type="http://schemas.openxmlformats.org/officeDocument/2006/relationships/hyperlink" Target="http://globaledge.msu.edu/academy/linkTraceCourses.asp?Path=HpgdtmLH/83NEW/Preparing%20Your%20Product%20For%20Export/player.html&amp;ID=61" TargetMode="External"/><Relationship Id="rId19" Type="http://schemas.openxmlformats.org/officeDocument/2006/relationships/hyperlink" Target="http://globaledge.msu.edu/academy/linkTraceCourses.asp?Path=HpgdtmLH/92NEW/Selling%20Overseas%20and%20After-Sales%20Service/player.html&amp;ID=70" TargetMode="External"/><Relationship Id="rId4" Type="http://schemas.openxmlformats.org/officeDocument/2006/relationships/hyperlink" Target="http://globaledge.msu.edu/academy/linkTraceCourses.asp?Path=HpgdtmLH/77NEW/Developing%20An%20Export%20Strategy/player.html&amp;ID=55" TargetMode="External"/><Relationship Id="rId9" Type="http://schemas.openxmlformats.org/officeDocument/2006/relationships/hyperlink" Target="http://globaledge.msu.edu/academy/linkTraceCourses.asp?Path=HpgdtmLH/82NEW/Using%20Technology%20Licensing%20and%20Joint%20Ventures/player.html&amp;ID=60" TargetMode="External"/><Relationship Id="rId14" Type="http://schemas.openxmlformats.org/officeDocument/2006/relationships/hyperlink" Target="http://globaledge.msu.edu/academy/linkTraceCourses.asp?Path=HpgdtmLH/87NEW/Shipping%20Your%20Product/player.html&amp;ID=65" TargetMode="External"/><Relationship Id="rId22"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1.png"/><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globaledge.msu.edu/subscribe.asp" TargetMode="External"/><Relationship Id="rId7" Type="http://schemas.openxmlformats.org/officeDocument/2006/relationships/image" Target="../media/image44.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hyperlink" Target="http://globaledge.msu.edu/diagtools/" TargetMode="External"/><Relationship Id="rId5" Type="http://schemas.openxmlformats.org/officeDocument/2006/relationships/image" Target="../media/image43.png"/><Relationship Id="rId4" Type="http://schemas.openxmlformats.org/officeDocument/2006/relationships/image" Target="../media/image42.png"/></Relationships>
</file>

<file path=ppt/slides/_rels/slide37.xml.rels><?xml version="1.0" encoding="UTF-8" standalone="yes"?>
<Relationships xmlns="http://schemas.openxmlformats.org/package/2006/relationships"><Relationship Id="rId2" Type="http://schemas.openxmlformats.org/officeDocument/2006/relationships/hyperlink" Target="http://globaledge.msu.edu/"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mailto:kiyaktun@bus.msu.edu"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hyperlink" Target="http://globaledge.msu.edu/"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globaledge.msu.edu/"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p:nvPr>
        </p:nvSpPr>
        <p:spPr bwMode="auto">
          <a:xfrm>
            <a:off x="464456" y="1182868"/>
            <a:ext cx="8563429" cy="1536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pPr algn="ctr"/>
            <a:r>
              <a:rPr lang="en-US" sz="4400" b="1" dirty="0" smtClean="0"/>
              <a:t>globalEDGE.msu.edu</a:t>
            </a:r>
            <a:br>
              <a:rPr lang="en-US" sz="4400" b="1" dirty="0" smtClean="0"/>
            </a:br>
            <a:r>
              <a:rPr lang="en-US" b="1" dirty="0"/>
              <a:t/>
            </a:r>
            <a:br>
              <a:rPr lang="en-US" b="1" dirty="0"/>
            </a:br>
            <a:r>
              <a:rPr lang="en-US" sz="3100" dirty="0"/>
              <a:t>A Free Resource for Teaching,</a:t>
            </a:r>
            <a:br>
              <a:rPr lang="en-US" sz="3100" dirty="0"/>
            </a:br>
            <a:r>
              <a:rPr lang="en-US" sz="3100" dirty="0"/>
              <a:t>Education, and Training</a:t>
            </a:r>
            <a:r>
              <a:rPr lang="en-US" b="1" dirty="0"/>
              <a:t/>
            </a:r>
            <a:br>
              <a:rPr lang="en-US" b="1" dirty="0"/>
            </a:br>
            <a:r>
              <a:rPr lang="en-US" dirty="0" smtClean="0"/>
              <a:t/>
            </a:r>
            <a:br>
              <a:rPr lang="en-US" dirty="0" smtClean="0"/>
            </a:br>
            <a:endParaRPr lang="en-US" dirty="0" smtClean="0">
              <a:latin typeface="Gotham-Bold" pitchFamily="49" charset="0"/>
              <a:ea typeface="ＭＳ Ｐゴシック" pitchFamily="49" charset="-128"/>
            </a:endParaRPr>
          </a:p>
        </p:txBody>
      </p:sp>
      <p:sp>
        <p:nvSpPr>
          <p:cNvPr id="3" name="Subtitle 2"/>
          <p:cNvSpPr>
            <a:spLocks noGrp="1"/>
          </p:cNvSpPr>
          <p:nvPr>
            <p:ph type="subTitle" idx="1"/>
          </p:nvPr>
        </p:nvSpPr>
        <p:spPr>
          <a:xfrm>
            <a:off x="609600" y="3715367"/>
            <a:ext cx="8040914" cy="1471613"/>
          </a:xfrm>
        </p:spPr>
        <p:txBody>
          <a:bodyPr>
            <a:normAutofit lnSpcReduction="10000"/>
          </a:bodyPr>
          <a:lstStyle/>
          <a:p>
            <a:pPr algn="ctr" eaLnBrk="1" fontAlgn="auto" hangingPunct="1">
              <a:spcAft>
                <a:spcPts val="0"/>
              </a:spcAft>
              <a:buFont typeface="Arial"/>
              <a:buNone/>
              <a:defRPr/>
            </a:pPr>
            <a:r>
              <a:rPr lang="en-US" dirty="0" err="1" smtClean="0">
                <a:ea typeface="+mn-ea"/>
              </a:rPr>
              <a:t>Tunga</a:t>
            </a:r>
            <a:r>
              <a:rPr lang="en-US" dirty="0" smtClean="0">
                <a:ea typeface="+mn-ea"/>
              </a:rPr>
              <a:t> Kiyak</a:t>
            </a:r>
            <a:br>
              <a:rPr lang="en-US" dirty="0" smtClean="0">
                <a:ea typeface="+mn-ea"/>
              </a:rPr>
            </a:br>
            <a:r>
              <a:rPr lang="en-US" dirty="0" smtClean="0">
                <a:ea typeface="+mn-ea"/>
              </a:rPr>
              <a:t>Outreach Specialist, MSU International</a:t>
            </a:r>
            <a:r>
              <a:rPr lang="en-US" dirty="0">
                <a:ea typeface="+mn-ea"/>
              </a:rPr>
              <a:t> </a:t>
            </a:r>
            <a:r>
              <a:rPr lang="en-US" dirty="0" smtClean="0">
                <a:ea typeface="+mn-ea"/>
              </a:rPr>
              <a:t>Business Center</a:t>
            </a:r>
            <a:br>
              <a:rPr lang="en-US" dirty="0" smtClean="0">
                <a:ea typeface="+mn-ea"/>
              </a:rPr>
            </a:br>
            <a:r>
              <a:rPr lang="en-US" dirty="0" smtClean="0">
                <a:ea typeface="+mn-ea"/>
              </a:rPr>
              <a:t>Adjunct Professor, Broad College of Business</a:t>
            </a:r>
            <a:br>
              <a:rPr lang="en-US" dirty="0" smtClean="0">
                <a:ea typeface="+mn-ea"/>
              </a:rPr>
            </a:br>
            <a:endParaRPr lang="en-US" dirty="0" smtClean="0">
              <a:ea typeface="+mn-ea"/>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68" name="Rectangle 12"/>
          <p:cNvSpPr>
            <a:spLocks noGrp="1" noChangeArrowheads="1"/>
          </p:cNvSpPr>
          <p:nvPr>
            <p:ph type="ctrTitle"/>
          </p:nvPr>
        </p:nvSpPr>
        <p:spPr>
          <a:xfrm>
            <a:off x="1486459" y="990600"/>
            <a:ext cx="5638800" cy="1905000"/>
          </a:xfrm>
        </p:spPr>
        <p:txBody>
          <a:bodyPr>
            <a:normAutofit/>
          </a:bodyPr>
          <a:lstStyle/>
          <a:p>
            <a:pPr eaLnBrk="1" hangingPunct="1">
              <a:defRPr/>
            </a:pPr>
            <a:r>
              <a:rPr lang="en-US" sz="5400" dirty="0" smtClean="0">
                <a:latin typeface="Arial Black" pitchFamily="34" charset="0"/>
              </a:rPr>
              <a:t>THANK YOU!</a:t>
            </a:r>
          </a:p>
        </p:txBody>
      </p:sp>
      <p:sp>
        <p:nvSpPr>
          <p:cNvPr id="30723" name="Rectangle 13"/>
          <p:cNvSpPr>
            <a:spLocks noGrp="1" noChangeArrowheads="1"/>
          </p:cNvSpPr>
          <p:nvPr>
            <p:ph type="subTitle" idx="1"/>
          </p:nvPr>
        </p:nvSpPr>
        <p:spPr>
          <a:xfrm>
            <a:off x="2074460" y="2895600"/>
            <a:ext cx="6919415" cy="3634854"/>
          </a:xfrm>
        </p:spPr>
        <p:txBody>
          <a:bodyPr>
            <a:normAutofit/>
          </a:bodyPr>
          <a:lstStyle/>
          <a:p>
            <a:pPr eaLnBrk="1" hangingPunct="1">
              <a:defRPr/>
            </a:pPr>
            <a:r>
              <a:rPr lang="en-US" sz="3200" b="1" dirty="0" smtClean="0"/>
              <a:t>Tunga Kiyak</a:t>
            </a:r>
          </a:p>
          <a:p>
            <a:pPr marL="457200" indent="-457200" eaLnBrk="1" hangingPunct="1">
              <a:defRPr/>
            </a:pPr>
            <a:r>
              <a:rPr lang="en-US" sz="2000" dirty="0" smtClean="0"/>
              <a:t>Outreach Specialist, MSU International Business Center</a:t>
            </a:r>
          </a:p>
          <a:p>
            <a:pPr eaLnBrk="1" hangingPunct="1">
              <a:defRPr/>
            </a:pPr>
            <a:r>
              <a:rPr lang="en-US" sz="3200" dirty="0" smtClean="0"/>
              <a:t>Email: </a:t>
            </a:r>
            <a:r>
              <a:rPr lang="en-US" sz="3200" dirty="0" smtClean="0">
                <a:hlinkClick r:id="rId3"/>
              </a:rPr>
              <a:t>kiyaktun@broad.msu.edu</a:t>
            </a:r>
            <a:r>
              <a:rPr lang="en-US" sz="3200" dirty="0" smtClean="0"/>
              <a:t> </a:t>
            </a:r>
          </a:p>
          <a:p>
            <a:pPr eaLnBrk="1" hangingPunct="1">
              <a:defRPr/>
            </a:pPr>
            <a:endParaRPr lang="en-US" sz="3200" dirty="0" smtClean="0"/>
          </a:p>
          <a:p>
            <a:pPr eaLnBrk="1" hangingPunct="1">
              <a:defRPr/>
            </a:pPr>
            <a:r>
              <a:rPr lang="en-US" sz="3200" dirty="0" smtClean="0"/>
              <a:t/>
            </a:r>
            <a:br>
              <a:rPr lang="en-US" sz="3200" dirty="0" smtClean="0"/>
            </a:br>
            <a:r>
              <a:rPr lang="en-US" sz="3200" dirty="0" smtClean="0">
                <a:hlinkClick r:id="rId4"/>
              </a:rPr>
              <a:t>http://globalEDGE.msu.edu/</a:t>
            </a:r>
            <a:r>
              <a:rPr lang="en-US" sz="3200" dirty="0" smtClean="0"/>
              <a:t> </a:t>
            </a:r>
          </a:p>
        </p:txBody>
      </p:sp>
    </p:spTree>
    <p:extLst>
      <p:ext uri="{BB962C8B-B14F-4D97-AF65-F5344CB8AC3E}">
        <p14:creationId xmlns:p14="http://schemas.microsoft.com/office/powerpoint/2010/main" val="25035726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globalEDGE </a:t>
            </a:r>
            <a:br>
              <a:rPr lang="en-US" dirty="0" smtClean="0"/>
            </a:br>
            <a:r>
              <a:rPr lang="en-US" dirty="0" smtClean="0"/>
              <a:t>Screenshots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4503887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8662"/>
            <a:ext cx="8229600" cy="754224"/>
          </a:xfrm>
        </p:spPr>
        <p:txBody>
          <a:bodyPr/>
          <a:lstStyle/>
          <a:p>
            <a:r>
              <a:rPr lang="en-US" dirty="0" smtClean="0"/>
              <a:t>Academy – Course Content</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926" y="1418560"/>
            <a:ext cx="7071958" cy="5282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14271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656" y="417688"/>
            <a:ext cx="8476810" cy="572911"/>
          </a:xfrm>
        </p:spPr>
        <p:txBody>
          <a:bodyPr>
            <a:normAutofit fontScale="90000"/>
          </a:bodyPr>
          <a:lstStyle/>
          <a:p>
            <a:pPr algn="l"/>
            <a:r>
              <a:rPr lang="en-US" sz="3600" dirty="0" err="1">
                <a:solidFill>
                  <a:srgbClr val="18453B"/>
                </a:solidFill>
                <a:latin typeface="Arial Black" pitchFamily="34" charset="0"/>
                <a:cs typeface="Arial Black" pitchFamily="34" charset="0"/>
              </a:rPr>
              <a:t>globalEDGE</a:t>
            </a:r>
            <a:r>
              <a:rPr lang="en-US" sz="3600" dirty="0">
                <a:solidFill>
                  <a:srgbClr val="18453B"/>
                </a:solidFill>
                <a:latin typeface="Arial Black" pitchFamily="34" charset="0"/>
                <a:cs typeface="Arial Black" pitchFamily="34" charset="0"/>
              </a:rPr>
              <a:t> – Online Course Modules</a:t>
            </a:r>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2084" y="990598"/>
            <a:ext cx="5782271" cy="5750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11845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94731" y="443384"/>
            <a:ext cx="8229600" cy="981810"/>
          </a:xfrm>
        </p:spPr>
        <p:txBody>
          <a:bodyPr>
            <a:normAutofit/>
          </a:bodyPr>
          <a:lstStyle/>
          <a:p>
            <a:pPr>
              <a:defRPr/>
            </a:pPr>
            <a:r>
              <a:rPr lang="en-US" sz="3200" dirty="0" err="1" smtClean="0"/>
              <a:t>globalEDGE</a:t>
            </a:r>
            <a:r>
              <a:rPr lang="en-US" sz="3200" dirty="0" smtClean="0"/>
              <a:t> - Export Modules</a:t>
            </a:r>
          </a:p>
        </p:txBody>
      </p:sp>
      <p:sp>
        <p:nvSpPr>
          <p:cNvPr id="20483" name="Content Placeholder 2"/>
          <p:cNvSpPr>
            <a:spLocks noGrp="1"/>
          </p:cNvSpPr>
          <p:nvPr>
            <p:ph idx="1"/>
          </p:nvPr>
        </p:nvSpPr>
        <p:spPr>
          <a:xfrm>
            <a:off x="304800" y="2716566"/>
            <a:ext cx="4800600" cy="3429000"/>
          </a:xfrm>
        </p:spPr>
        <p:txBody>
          <a:bodyPr/>
          <a:lstStyle/>
          <a:p>
            <a:r>
              <a:rPr lang="en-US" sz="1200" smtClean="0">
                <a:hlinkClick r:id="rId3"/>
              </a:rPr>
              <a:t>The World is Open for Business</a:t>
            </a:r>
            <a:endParaRPr lang="en-US" sz="1200" smtClean="0"/>
          </a:p>
          <a:p>
            <a:r>
              <a:rPr lang="en-US" sz="1200" smtClean="0">
                <a:hlinkClick r:id="rId4"/>
              </a:rPr>
              <a:t>Developing An Export Strategy</a:t>
            </a:r>
            <a:endParaRPr lang="en-US" sz="1200" smtClean="0"/>
          </a:p>
          <a:p>
            <a:r>
              <a:rPr lang="en-US" sz="1200" smtClean="0">
                <a:hlinkClick r:id="rId5"/>
              </a:rPr>
              <a:t>Export Advice</a:t>
            </a:r>
            <a:endParaRPr lang="en-US" sz="1200" smtClean="0"/>
          </a:p>
          <a:p>
            <a:r>
              <a:rPr lang="en-US" sz="1200" smtClean="0">
                <a:hlinkClick r:id="rId6"/>
              </a:rPr>
              <a:t>Developing a Marketing Plan</a:t>
            </a:r>
            <a:endParaRPr lang="en-US" sz="1200" smtClean="0"/>
          </a:p>
          <a:p>
            <a:r>
              <a:rPr lang="en-US" sz="1200" smtClean="0">
                <a:hlinkClick r:id="rId7"/>
              </a:rPr>
              <a:t>Methods and Channels</a:t>
            </a:r>
            <a:endParaRPr lang="en-US" sz="1200" smtClean="0"/>
          </a:p>
          <a:p>
            <a:r>
              <a:rPr lang="en-US" sz="1200" smtClean="0">
                <a:hlinkClick r:id="rId8"/>
              </a:rPr>
              <a:t>Finding Qualified Buyers</a:t>
            </a:r>
            <a:endParaRPr lang="en-US" sz="1200" smtClean="0"/>
          </a:p>
          <a:p>
            <a:r>
              <a:rPr lang="en-US" sz="1200" smtClean="0">
                <a:hlinkClick r:id="rId9"/>
              </a:rPr>
              <a:t>Using Technology Licensing and Joint Ventures</a:t>
            </a:r>
            <a:endParaRPr lang="en-US" sz="1200" smtClean="0"/>
          </a:p>
          <a:p>
            <a:r>
              <a:rPr lang="en-US" sz="1200" smtClean="0">
                <a:hlinkClick r:id="rId10"/>
              </a:rPr>
              <a:t>Preparing Your Product for Export</a:t>
            </a:r>
            <a:endParaRPr lang="en-US" sz="1200" smtClean="0"/>
          </a:p>
          <a:p>
            <a:r>
              <a:rPr lang="en-US" sz="1200" smtClean="0">
                <a:hlinkClick r:id="rId11"/>
              </a:rPr>
              <a:t>Exporting Services</a:t>
            </a:r>
            <a:endParaRPr lang="en-US" sz="1200" smtClean="0"/>
          </a:p>
          <a:p>
            <a:r>
              <a:rPr lang="en-US" sz="1200" smtClean="0">
                <a:hlinkClick r:id="rId12"/>
              </a:rPr>
              <a:t>International Legal Considerations</a:t>
            </a:r>
            <a:endParaRPr lang="en-US" sz="1200" smtClean="0"/>
          </a:p>
          <a:p>
            <a:r>
              <a:rPr lang="en-US" sz="1200" smtClean="0">
                <a:hlinkClick r:id="rId13"/>
              </a:rPr>
              <a:t>Going Online: E-Exporting Tools for Small Businesses</a:t>
            </a:r>
            <a:endParaRPr lang="en-US" sz="1200" smtClean="0"/>
          </a:p>
          <a:p>
            <a:r>
              <a:rPr lang="en-US" sz="1200" smtClean="0">
                <a:hlinkClick r:id="rId14"/>
              </a:rPr>
              <a:t>Shipping Your Product</a:t>
            </a:r>
            <a:endParaRPr lang="en-US" sz="1200" smtClean="0"/>
          </a:p>
          <a:p>
            <a:r>
              <a:rPr lang="en-US" sz="1200" smtClean="0">
                <a:hlinkClick r:id="rId15"/>
              </a:rPr>
              <a:t>Pricing, Quotations, and Terms</a:t>
            </a:r>
            <a:endParaRPr lang="en-US" sz="1200" smtClean="0"/>
          </a:p>
          <a:p>
            <a:r>
              <a:rPr lang="en-US" sz="1200" smtClean="0">
                <a:hlinkClick r:id="rId16"/>
              </a:rPr>
              <a:t>Methods of Payment</a:t>
            </a:r>
            <a:endParaRPr lang="en-US" sz="1200" smtClean="0"/>
          </a:p>
          <a:p>
            <a:r>
              <a:rPr lang="en-US" sz="1200" smtClean="0">
                <a:hlinkClick r:id="rId17"/>
              </a:rPr>
              <a:t>Financing Export Transactions</a:t>
            </a:r>
            <a:endParaRPr lang="en-US" sz="1200" smtClean="0"/>
          </a:p>
          <a:p>
            <a:r>
              <a:rPr lang="en-US" sz="1200" smtClean="0">
                <a:hlinkClick r:id="rId18"/>
              </a:rPr>
              <a:t>Business Travel Abroad</a:t>
            </a:r>
            <a:endParaRPr lang="en-US" sz="1200" smtClean="0"/>
          </a:p>
          <a:p>
            <a:r>
              <a:rPr lang="en-US" sz="1200" smtClean="0">
                <a:hlinkClick r:id="rId19"/>
              </a:rPr>
              <a:t>Selling Overseas and After-Sales Service</a:t>
            </a:r>
            <a:endParaRPr lang="en-US" sz="1200" smtClean="0"/>
          </a:p>
          <a:p>
            <a:r>
              <a:rPr lang="en-US" sz="1200" smtClean="0">
                <a:hlinkClick r:id="rId20"/>
              </a:rPr>
              <a:t>BONUS MODULE: Analyzing a Company's Ability to Export</a:t>
            </a:r>
            <a:endParaRPr lang="en-US" sz="1200" smtClean="0"/>
          </a:p>
        </p:txBody>
      </p:sp>
      <p:pic>
        <p:nvPicPr>
          <p:cNvPr id="20484" name="Picture 2">
            <a:hlinkClick r:id="rId21"/>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120272" y="2514600"/>
            <a:ext cx="3163887" cy="20701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0485" name="Picture 2" descr="http://globaledge.msu.edu/images/capture01.png"/>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905045" y="256824"/>
            <a:ext cx="1195388" cy="131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4" descr="http://globaledge.msu.edu/images/capture02.png"/>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773246" y="256824"/>
            <a:ext cx="1243012"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8" descr="A Basic Guide to Exporting">
            <a:hlinkClick r:id="rId21"/>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832560" y="1219200"/>
            <a:ext cx="1582738"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8" name="Rectangle 8"/>
          <p:cNvSpPr>
            <a:spLocks noChangeArrowheads="1"/>
          </p:cNvSpPr>
          <p:nvPr/>
        </p:nvSpPr>
        <p:spPr bwMode="auto">
          <a:xfrm>
            <a:off x="4876800" y="1524000"/>
            <a:ext cx="403860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800"/>
              <a:t>“Sourcing and selling goods around the world has never been easier, and more and more small U.S. businesses are competing and winning in the global economy. </a:t>
            </a:r>
            <a:r>
              <a:rPr lang="en-US" sz="800" i="1"/>
              <a:t>A Basic Guide to Exporting</a:t>
            </a:r>
            <a:r>
              <a:rPr lang="en-US" sz="800"/>
              <a:t> is a great source for anyone preparing to do business or to increase their sales overseas. We strongly recommend it to our customers.”</a:t>
            </a:r>
          </a:p>
          <a:p>
            <a:endParaRPr lang="en-US" sz="800"/>
          </a:p>
          <a:p>
            <a:pPr algn="r"/>
            <a:r>
              <a:rPr lang="en-US" sz="1000" i="1"/>
              <a:t>Frederick W. Smith</a:t>
            </a:r>
            <a:endParaRPr lang="en-US" sz="1000"/>
          </a:p>
          <a:p>
            <a:pPr algn="r"/>
            <a:r>
              <a:rPr lang="en-US" sz="1000" i="1"/>
              <a:t>President, Chairman, and CEO</a:t>
            </a:r>
            <a:endParaRPr lang="en-US" sz="1000"/>
          </a:p>
          <a:p>
            <a:pPr algn="r"/>
            <a:r>
              <a:rPr lang="en-US" sz="1000" i="1"/>
              <a:t>FedEx Corporation</a:t>
            </a:r>
            <a:endParaRPr lang="en-US" sz="1000"/>
          </a:p>
        </p:txBody>
      </p:sp>
      <p:pic>
        <p:nvPicPr>
          <p:cNvPr id="20490" name="Picture 2"/>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585178" y="4659489"/>
            <a:ext cx="3155950" cy="1981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77944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PPT134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90600"/>
            <a:ext cx="8562975" cy="504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2988" y="6294438"/>
            <a:ext cx="1751012"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6"/>
          <p:cNvSpPr>
            <a:spLocks noGrp="1"/>
          </p:cNvSpPr>
          <p:nvPr>
            <p:ph type="title"/>
          </p:nvPr>
        </p:nvSpPr>
        <p:spPr>
          <a:xfrm>
            <a:off x="403638" y="344879"/>
            <a:ext cx="7848600" cy="819150"/>
          </a:xfrm>
        </p:spPr>
        <p:txBody>
          <a:bodyPr>
            <a:normAutofit fontScale="90000"/>
          </a:bodyPr>
          <a:lstStyle/>
          <a:p>
            <a:pPr algn="l"/>
            <a:r>
              <a:rPr lang="en-US" sz="3200" dirty="0" err="1">
                <a:solidFill>
                  <a:srgbClr val="18453B"/>
                </a:solidFill>
                <a:latin typeface="Arial Black" pitchFamily="34" charset="0"/>
                <a:cs typeface="Arial Black" pitchFamily="34" charset="0"/>
              </a:rPr>
              <a:t>globalEDGE</a:t>
            </a:r>
            <a:r>
              <a:rPr lang="en-US" sz="3200" dirty="0">
                <a:solidFill>
                  <a:srgbClr val="18453B"/>
                </a:solidFill>
                <a:latin typeface="Arial Black" pitchFamily="34" charset="0"/>
                <a:cs typeface="Arial Black" pitchFamily="34" charset="0"/>
              </a:rPr>
              <a:t> – Module Walkthrough - 1</a:t>
            </a:r>
          </a:p>
        </p:txBody>
      </p:sp>
    </p:spTree>
    <p:extLst>
      <p:ext uri="{BB962C8B-B14F-4D97-AF65-F5344CB8AC3E}">
        <p14:creationId xmlns:p14="http://schemas.microsoft.com/office/powerpoint/2010/main" val="37403672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2988" y="6294438"/>
            <a:ext cx="1751012"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6" descr="PPT134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990600"/>
            <a:ext cx="8939213"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6"/>
          <p:cNvSpPr>
            <a:spLocks noGrp="1"/>
          </p:cNvSpPr>
          <p:nvPr>
            <p:ph type="title"/>
          </p:nvPr>
        </p:nvSpPr>
        <p:spPr>
          <a:xfrm>
            <a:off x="378937" y="347364"/>
            <a:ext cx="7848600" cy="819150"/>
          </a:xfrm>
        </p:spPr>
        <p:txBody>
          <a:bodyPr>
            <a:normAutofit fontScale="90000"/>
          </a:bodyPr>
          <a:lstStyle/>
          <a:p>
            <a:pPr algn="l"/>
            <a:r>
              <a:rPr lang="en-US" sz="3200" dirty="0" err="1">
                <a:solidFill>
                  <a:srgbClr val="18453B"/>
                </a:solidFill>
                <a:latin typeface="Arial Black" pitchFamily="34" charset="0"/>
                <a:cs typeface="Arial Black" pitchFamily="34" charset="0"/>
              </a:rPr>
              <a:t>globalEDGE</a:t>
            </a:r>
            <a:r>
              <a:rPr lang="en-US" sz="3200" dirty="0">
                <a:solidFill>
                  <a:srgbClr val="18453B"/>
                </a:solidFill>
                <a:latin typeface="Arial Black" pitchFamily="34" charset="0"/>
                <a:cs typeface="Arial Black" pitchFamily="34" charset="0"/>
              </a:rPr>
              <a:t> – Module Walkthrough - 2</a:t>
            </a:r>
          </a:p>
        </p:txBody>
      </p:sp>
    </p:spTree>
    <p:extLst>
      <p:ext uri="{BB962C8B-B14F-4D97-AF65-F5344CB8AC3E}">
        <p14:creationId xmlns:p14="http://schemas.microsoft.com/office/powerpoint/2010/main" val="24761928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ChangeArrowheads="1"/>
          </p:cNvSpPr>
          <p:nvPr/>
        </p:nvSpPr>
        <p:spPr bwMode="gray">
          <a:xfrm>
            <a:off x="874713" y="1355725"/>
            <a:ext cx="4852987"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defTabSz="801688"/>
            <a:r>
              <a:rPr lang="en-US" sz="2000"/>
              <a:t>Your own sub headline</a:t>
            </a:r>
          </a:p>
          <a:p>
            <a:pPr defTabSz="801688"/>
            <a:endParaRPr lang="en-US" sz="2000"/>
          </a:p>
        </p:txBody>
      </p:sp>
      <p:pic>
        <p:nvPicPr>
          <p:cNvPr id="23555"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2988" y="6294438"/>
            <a:ext cx="1751012"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2" descr="PPT134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990600"/>
            <a:ext cx="8245475" cy="531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6"/>
          <p:cNvSpPr txBox="1">
            <a:spLocks/>
          </p:cNvSpPr>
          <p:nvPr/>
        </p:nvSpPr>
        <p:spPr>
          <a:xfrm>
            <a:off x="378937" y="347364"/>
            <a:ext cx="7848600" cy="819150"/>
          </a:xfrm>
          <a:prstGeom prst="rect">
            <a:avLst/>
          </a:prstGeom>
        </p:spPr>
        <p:txBody>
          <a:bodyPr>
            <a:normAutofit fontScale="90000"/>
          </a:bodyPr>
          <a:lstStyle>
            <a:lvl1pPr algn="ctr" defTabSz="457200" rtl="0" eaLnBrk="1" fontAlgn="base" hangingPunct="1">
              <a:spcBef>
                <a:spcPct val="0"/>
              </a:spcBef>
              <a:spcAft>
                <a:spcPct val="0"/>
              </a:spcAft>
              <a:defRPr sz="4400" kern="1200">
                <a:solidFill>
                  <a:schemeClr val="tx1"/>
                </a:solidFill>
                <a:latin typeface="Gotham Book"/>
                <a:ea typeface="ＭＳ Ｐゴシック" charset="-128"/>
                <a:cs typeface="ＭＳ Ｐゴシック" charset="-128"/>
              </a:defRPr>
            </a:lvl1pPr>
            <a:lvl2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9pPr>
          </a:lstStyle>
          <a:p>
            <a:pPr algn="l"/>
            <a:r>
              <a:rPr lang="en-US" sz="3200" dirty="0" err="1" smtClean="0">
                <a:solidFill>
                  <a:srgbClr val="18453B"/>
                </a:solidFill>
                <a:latin typeface="Arial Black" pitchFamily="34" charset="0"/>
                <a:cs typeface="Arial Black" pitchFamily="34" charset="0"/>
              </a:rPr>
              <a:t>globalEDGE</a:t>
            </a:r>
            <a:r>
              <a:rPr lang="en-US" sz="3200" dirty="0" smtClean="0">
                <a:solidFill>
                  <a:srgbClr val="18453B"/>
                </a:solidFill>
                <a:latin typeface="Arial Black" pitchFamily="34" charset="0"/>
                <a:cs typeface="Arial Black" pitchFamily="34" charset="0"/>
              </a:rPr>
              <a:t> – Module Walkthrough - 3</a:t>
            </a:r>
            <a:endParaRPr lang="en-US" sz="3200" dirty="0">
              <a:solidFill>
                <a:srgbClr val="18453B"/>
              </a:solidFill>
              <a:latin typeface="Arial Black" pitchFamily="34" charset="0"/>
              <a:cs typeface="Arial Black" pitchFamily="34" charset="0"/>
            </a:endParaRPr>
          </a:p>
        </p:txBody>
      </p:sp>
    </p:spTree>
    <p:extLst>
      <p:ext uri="{BB962C8B-B14F-4D97-AF65-F5344CB8AC3E}">
        <p14:creationId xmlns:p14="http://schemas.microsoft.com/office/powerpoint/2010/main" val="24756270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2988" y="6294438"/>
            <a:ext cx="1751012"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Picture 2" descr="PPTE7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066800"/>
            <a:ext cx="8729663" cy="516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6"/>
          <p:cNvSpPr>
            <a:spLocks noGrp="1"/>
          </p:cNvSpPr>
          <p:nvPr>
            <p:ph type="title"/>
          </p:nvPr>
        </p:nvSpPr>
        <p:spPr>
          <a:xfrm>
            <a:off x="317157" y="408291"/>
            <a:ext cx="7848600" cy="819150"/>
          </a:xfrm>
        </p:spPr>
        <p:txBody>
          <a:bodyPr>
            <a:normAutofit fontScale="90000"/>
          </a:bodyPr>
          <a:lstStyle/>
          <a:p>
            <a:pPr algn="l"/>
            <a:r>
              <a:rPr lang="en-US" sz="3200" dirty="0" err="1">
                <a:solidFill>
                  <a:srgbClr val="18453B"/>
                </a:solidFill>
                <a:latin typeface="Arial Black" pitchFamily="34" charset="0"/>
                <a:cs typeface="Arial Black" pitchFamily="34" charset="0"/>
              </a:rPr>
              <a:t>globalEDGE</a:t>
            </a:r>
            <a:r>
              <a:rPr lang="en-US" sz="3200" dirty="0">
                <a:solidFill>
                  <a:srgbClr val="18453B"/>
                </a:solidFill>
                <a:latin typeface="Arial Black" pitchFamily="34" charset="0"/>
                <a:cs typeface="Arial Black" pitchFamily="34" charset="0"/>
              </a:rPr>
              <a:t> – Module Walkthrough - </a:t>
            </a:r>
            <a:r>
              <a:rPr lang="en-US" sz="3200" dirty="0" smtClean="0">
                <a:solidFill>
                  <a:srgbClr val="18453B"/>
                </a:solidFill>
                <a:latin typeface="Arial Black" pitchFamily="34" charset="0"/>
                <a:cs typeface="Arial Black" pitchFamily="34" charset="0"/>
              </a:rPr>
              <a:t>4</a:t>
            </a:r>
            <a:endParaRPr lang="en-US" sz="3200" dirty="0">
              <a:solidFill>
                <a:srgbClr val="18453B"/>
              </a:solidFill>
              <a:latin typeface="Arial Black" pitchFamily="34" charset="0"/>
              <a:cs typeface="Arial Black" pitchFamily="34" charset="0"/>
            </a:endParaRPr>
          </a:p>
        </p:txBody>
      </p:sp>
    </p:spTree>
    <p:extLst>
      <p:ext uri="{BB962C8B-B14F-4D97-AF65-F5344CB8AC3E}">
        <p14:creationId xmlns:p14="http://schemas.microsoft.com/office/powerpoint/2010/main" val="13868453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ChangeArrowheads="1"/>
          </p:cNvSpPr>
          <p:nvPr/>
        </p:nvSpPr>
        <p:spPr bwMode="gray">
          <a:xfrm>
            <a:off x="874713" y="1355725"/>
            <a:ext cx="4852987"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defTabSz="801688"/>
            <a:r>
              <a:rPr lang="en-US" sz="2000"/>
              <a:t>Your own sub headline</a:t>
            </a:r>
          </a:p>
          <a:p>
            <a:pPr defTabSz="801688"/>
            <a:endParaRPr lang="en-US" sz="2000"/>
          </a:p>
        </p:txBody>
      </p:sp>
      <p:pic>
        <p:nvPicPr>
          <p:cNvPr id="26627"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2988" y="6294438"/>
            <a:ext cx="1751012"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2" descr="PPTE7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175" y="1092200"/>
            <a:ext cx="8629650" cy="5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6"/>
          <p:cNvSpPr>
            <a:spLocks noGrp="1"/>
          </p:cNvSpPr>
          <p:nvPr>
            <p:ph type="title"/>
          </p:nvPr>
        </p:nvSpPr>
        <p:spPr>
          <a:xfrm>
            <a:off x="419894" y="470243"/>
            <a:ext cx="7848600" cy="819150"/>
          </a:xfrm>
        </p:spPr>
        <p:txBody>
          <a:bodyPr>
            <a:normAutofit fontScale="90000"/>
          </a:bodyPr>
          <a:lstStyle/>
          <a:p>
            <a:pPr algn="l"/>
            <a:r>
              <a:rPr lang="en-US" sz="3200" dirty="0" err="1">
                <a:solidFill>
                  <a:srgbClr val="18453B"/>
                </a:solidFill>
                <a:latin typeface="Arial Black" pitchFamily="34" charset="0"/>
                <a:cs typeface="Arial Black" pitchFamily="34" charset="0"/>
              </a:rPr>
              <a:t>globalEDGE</a:t>
            </a:r>
            <a:r>
              <a:rPr lang="en-US" sz="3200" dirty="0">
                <a:solidFill>
                  <a:srgbClr val="18453B"/>
                </a:solidFill>
                <a:latin typeface="Arial Black" pitchFamily="34" charset="0"/>
                <a:cs typeface="Arial Black" pitchFamily="34" charset="0"/>
              </a:rPr>
              <a:t> – Module Walkthrough - </a:t>
            </a:r>
            <a:r>
              <a:rPr lang="en-US" sz="3200" dirty="0" smtClean="0">
                <a:solidFill>
                  <a:srgbClr val="18453B"/>
                </a:solidFill>
                <a:latin typeface="Arial Black" pitchFamily="34" charset="0"/>
                <a:cs typeface="Arial Black" pitchFamily="34" charset="0"/>
              </a:rPr>
              <a:t>5</a:t>
            </a:r>
            <a:endParaRPr lang="en-US" sz="3200" dirty="0">
              <a:solidFill>
                <a:srgbClr val="18453B"/>
              </a:solidFill>
              <a:latin typeface="Arial Black" pitchFamily="34" charset="0"/>
              <a:cs typeface="Arial Black" pitchFamily="34" charset="0"/>
            </a:endParaRPr>
          </a:p>
        </p:txBody>
      </p:sp>
    </p:spTree>
    <p:extLst>
      <p:ext uri="{BB962C8B-B14F-4D97-AF65-F5344CB8AC3E}">
        <p14:creationId xmlns:p14="http://schemas.microsoft.com/office/powerpoint/2010/main" val="38105997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8" descr="A Basic Guide to Export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6300" y="4573588"/>
            <a:ext cx="2084388" cy="190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2" descr="http://globaledge.msu.edu/images/capture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8613" y="5143500"/>
            <a:ext cx="1574800" cy="173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4" descr="http://globaledge.msu.edu/images/capture0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5600" y="5127625"/>
            <a:ext cx="1636713" cy="180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067351">
            <a:off x="7316612" y="4262792"/>
            <a:ext cx="1781175" cy="20748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103"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067351">
            <a:off x="7683500" y="5719763"/>
            <a:ext cx="1795463" cy="20764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104"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067351">
            <a:off x="6402212" y="4408842"/>
            <a:ext cx="1789113" cy="20748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105"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1067351">
            <a:off x="6630812" y="5540729"/>
            <a:ext cx="1792288" cy="20764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106" name="Title 3"/>
          <p:cNvSpPr>
            <a:spLocks noGrp="1"/>
          </p:cNvSpPr>
          <p:nvPr>
            <p:ph type="title"/>
          </p:nvPr>
        </p:nvSpPr>
        <p:spPr>
          <a:xfrm>
            <a:off x="457200" y="363204"/>
            <a:ext cx="8229600" cy="981810"/>
          </a:xfrm>
        </p:spPr>
        <p:txBody>
          <a:bodyPr>
            <a:normAutofit/>
          </a:bodyPr>
          <a:lstStyle/>
          <a:p>
            <a:r>
              <a:rPr lang="en-US" dirty="0" smtClean="0"/>
              <a:t>International Business Center</a:t>
            </a:r>
          </a:p>
        </p:txBody>
      </p:sp>
      <p:sp>
        <p:nvSpPr>
          <p:cNvPr id="4107" name="Content Placeholder 4"/>
          <p:cNvSpPr>
            <a:spLocks noGrp="1"/>
          </p:cNvSpPr>
          <p:nvPr>
            <p:ph idx="1"/>
          </p:nvPr>
        </p:nvSpPr>
        <p:spPr>
          <a:xfrm>
            <a:off x="461963" y="878508"/>
            <a:ext cx="8343370" cy="2316163"/>
          </a:xfrm>
        </p:spPr>
        <p:txBody>
          <a:bodyPr/>
          <a:lstStyle/>
          <a:p>
            <a:pPr marL="0" indent="0">
              <a:buFontTx/>
              <a:buNone/>
            </a:pPr>
            <a:r>
              <a:rPr lang="en-US" sz="1800" b="1" dirty="0" smtClean="0">
                <a:solidFill>
                  <a:schemeClr val="tx1">
                    <a:lumMod val="85000"/>
                    <a:lumOff val="15000"/>
                  </a:schemeClr>
                </a:solidFill>
              </a:rPr>
              <a:t>Mission: </a:t>
            </a:r>
            <a:r>
              <a:rPr lang="en-US" sz="1800" i="1" dirty="0" smtClean="0">
                <a:solidFill>
                  <a:schemeClr val="tx1">
                    <a:lumMod val="85000"/>
                    <a:lumOff val="15000"/>
                  </a:schemeClr>
                </a:solidFill>
              </a:rPr>
              <a:t>To provide superior education, research, and assistance to businesses, public policy makers, academics, and students on international business and trade.</a:t>
            </a:r>
          </a:p>
          <a:p>
            <a:pPr marL="0" indent="0">
              <a:buFontTx/>
              <a:buNone/>
            </a:pPr>
            <a:endParaRPr lang="en-US" sz="1000" b="1" dirty="0" smtClean="0">
              <a:solidFill>
                <a:schemeClr val="tx1">
                  <a:lumMod val="85000"/>
                  <a:lumOff val="15000"/>
                </a:schemeClr>
              </a:solidFill>
            </a:endParaRPr>
          </a:p>
          <a:p>
            <a:pPr marL="0" indent="0">
              <a:buFontTx/>
              <a:buNone/>
            </a:pPr>
            <a:r>
              <a:rPr lang="en-US" sz="2400" b="1" dirty="0" smtClean="0">
                <a:solidFill>
                  <a:schemeClr val="tx1">
                    <a:lumMod val="85000"/>
                    <a:lumOff val="15000"/>
                  </a:schemeClr>
                </a:solidFill>
              </a:rPr>
              <a:t>CIBER – </a:t>
            </a:r>
            <a:r>
              <a:rPr lang="en-US" sz="2400" dirty="0" smtClean="0">
                <a:solidFill>
                  <a:schemeClr val="tx1">
                    <a:lumMod val="85000"/>
                    <a:lumOff val="15000"/>
                  </a:schemeClr>
                </a:solidFill>
              </a:rPr>
              <a:t>National Resource Center (since 1990) through funding by the U.S. Dept. of Education</a:t>
            </a:r>
          </a:p>
          <a:p>
            <a:pPr marL="0" indent="0">
              <a:buFontTx/>
              <a:buNone/>
            </a:pPr>
            <a:r>
              <a:rPr lang="en-US" sz="2400" b="1" dirty="0" smtClean="0">
                <a:solidFill>
                  <a:schemeClr val="tx1">
                    <a:lumMod val="85000"/>
                    <a:lumOff val="15000"/>
                  </a:schemeClr>
                </a:solidFill>
              </a:rPr>
              <a:t>U.S. Commercial Service Affiliate </a:t>
            </a:r>
            <a:r>
              <a:rPr lang="en-US" sz="2400" dirty="0" smtClean="0">
                <a:solidFill>
                  <a:schemeClr val="tx1">
                    <a:lumMod val="85000"/>
                    <a:lumOff val="15000"/>
                  </a:schemeClr>
                </a:solidFill>
              </a:rPr>
              <a:t>– partners with and supports the Commercial Service in mid-Michigan</a:t>
            </a:r>
          </a:p>
          <a:p>
            <a:pPr marL="0" indent="0">
              <a:buFontTx/>
              <a:buNone/>
            </a:pPr>
            <a:r>
              <a:rPr lang="en-US" sz="2400" b="1" dirty="0" smtClean="0">
                <a:solidFill>
                  <a:schemeClr val="tx1">
                    <a:lumMod val="85000"/>
                    <a:lumOff val="15000"/>
                  </a:schemeClr>
                </a:solidFill>
              </a:rPr>
              <a:t>MEDC STEP Program Statewide Partner </a:t>
            </a:r>
            <a:r>
              <a:rPr lang="en-US" sz="2400" dirty="0" smtClean="0">
                <a:solidFill>
                  <a:schemeClr val="tx1">
                    <a:lumMod val="85000"/>
                    <a:lumOff val="15000"/>
                  </a:schemeClr>
                </a:solidFill>
              </a:rPr>
              <a:t>– will provide training and resources to all Michigan businesses.</a:t>
            </a:r>
            <a:endParaRPr lang="en-US" sz="2400" b="1" dirty="0" smtClean="0">
              <a:solidFill>
                <a:schemeClr val="tx1">
                  <a:lumMod val="85000"/>
                  <a:lumOff val="15000"/>
                </a:schemeClr>
              </a:solidFill>
            </a:endParaRPr>
          </a:p>
        </p:txBody>
      </p:sp>
      <p:pic>
        <p:nvPicPr>
          <p:cNvPr id="13"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1073" y="4510219"/>
            <a:ext cx="2655140" cy="2049921"/>
          </a:xfrm>
          <a:prstGeom prst="rect">
            <a:avLst/>
          </a:prstGeom>
          <a:noFill/>
          <a:ln>
            <a:noFill/>
          </a:ln>
          <a:effectLst/>
          <a:scene3d>
            <a:camera prst="orthographicFront">
              <a:rot lat="0" lon="0" rev="60000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97327" y="4743720"/>
            <a:ext cx="2665357" cy="2069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00584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ChangeArrowheads="1"/>
          </p:cNvSpPr>
          <p:nvPr/>
        </p:nvSpPr>
        <p:spPr bwMode="gray">
          <a:xfrm>
            <a:off x="874713" y="1355725"/>
            <a:ext cx="4852987"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defTabSz="801688"/>
            <a:r>
              <a:rPr lang="en-US" sz="2000"/>
              <a:t>Your own sub headline</a:t>
            </a:r>
          </a:p>
          <a:p>
            <a:pPr defTabSz="801688"/>
            <a:endParaRPr lang="en-US" sz="2000"/>
          </a:p>
        </p:txBody>
      </p:sp>
      <p:pic>
        <p:nvPicPr>
          <p:cNvPr id="26627"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2988" y="6294438"/>
            <a:ext cx="1751012"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2" descr="PPTE7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175" y="1092200"/>
            <a:ext cx="8629650" cy="5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6"/>
          <p:cNvSpPr>
            <a:spLocks noGrp="1"/>
          </p:cNvSpPr>
          <p:nvPr>
            <p:ph type="title"/>
          </p:nvPr>
        </p:nvSpPr>
        <p:spPr>
          <a:xfrm>
            <a:off x="419894" y="470243"/>
            <a:ext cx="7848600" cy="819150"/>
          </a:xfrm>
        </p:spPr>
        <p:txBody>
          <a:bodyPr>
            <a:normAutofit fontScale="90000"/>
          </a:bodyPr>
          <a:lstStyle/>
          <a:p>
            <a:pPr algn="l"/>
            <a:r>
              <a:rPr lang="en-US" sz="3200" dirty="0" err="1">
                <a:solidFill>
                  <a:srgbClr val="18453B"/>
                </a:solidFill>
                <a:latin typeface="Arial Black" pitchFamily="34" charset="0"/>
                <a:cs typeface="Arial Black" pitchFamily="34" charset="0"/>
              </a:rPr>
              <a:t>globalEDGE</a:t>
            </a:r>
            <a:r>
              <a:rPr lang="en-US" sz="3200" dirty="0">
                <a:solidFill>
                  <a:srgbClr val="18453B"/>
                </a:solidFill>
                <a:latin typeface="Arial Black" pitchFamily="34" charset="0"/>
                <a:cs typeface="Arial Black" pitchFamily="34" charset="0"/>
              </a:rPr>
              <a:t> – Module Walkthrough - 6</a:t>
            </a:r>
          </a:p>
        </p:txBody>
      </p:sp>
      <p:pic>
        <p:nvPicPr>
          <p:cNvPr id="6" name="Picture 2" descr="PPTE7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50" y="1143000"/>
            <a:ext cx="8445500" cy="500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24239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2988" y="6294438"/>
            <a:ext cx="1751012"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Picture 2" descr="PPTE7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 y="1066800"/>
            <a:ext cx="8572500" cy="505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6"/>
          <p:cNvSpPr>
            <a:spLocks noGrp="1"/>
          </p:cNvSpPr>
          <p:nvPr>
            <p:ph type="title"/>
          </p:nvPr>
        </p:nvSpPr>
        <p:spPr>
          <a:xfrm>
            <a:off x="419894" y="470243"/>
            <a:ext cx="7848600" cy="819150"/>
          </a:xfrm>
        </p:spPr>
        <p:txBody>
          <a:bodyPr>
            <a:normAutofit fontScale="90000"/>
          </a:bodyPr>
          <a:lstStyle/>
          <a:p>
            <a:pPr algn="l"/>
            <a:r>
              <a:rPr lang="en-US" sz="3200" dirty="0" err="1">
                <a:solidFill>
                  <a:srgbClr val="18453B"/>
                </a:solidFill>
                <a:latin typeface="Arial Black" pitchFamily="34" charset="0"/>
                <a:cs typeface="Arial Black" pitchFamily="34" charset="0"/>
              </a:rPr>
              <a:t>globalEDGE</a:t>
            </a:r>
            <a:r>
              <a:rPr lang="en-US" sz="3200" dirty="0">
                <a:solidFill>
                  <a:srgbClr val="18453B"/>
                </a:solidFill>
                <a:latin typeface="Arial Black" pitchFamily="34" charset="0"/>
                <a:cs typeface="Arial Black" pitchFamily="34" charset="0"/>
              </a:rPr>
              <a:t> – Module Walkthrough - </a:t>
            </a:r>
            <a:r>
              <a:rPr lang="en-US" sz="3200" dirty="0" smtClean="0">
                <a:solidFill>
                  <a:srgbClr val="18453B"/>
                </a:solidFill>
                <a:latin typeface="Arial Black" pitchFamily="34" charset="0"/>
                <a:cs typeface="Arial Black" pitchFamily="34" charset="0"/>
              </a:rPr>
              <a:t>7</a:t>
            </a:r>
            <a:endParaRPr lang="en-US" sz="3200" dirty="0">
              <a:solidFill>
                <a:srgbClr val="18453B"/>
              </a:solidFill>
              <a:latin typeface="Arial Black" pitchFamily="34" charset="0"/>
              <a:cs typeface="Arial Black" pitchFamily="34" charset="0"/>
            </a:endParaRPr>
          </a:p>
        </p:txBody>
      </p:sp>
    </p:spTree>
    <p:extLst>
      <p:ext uri="{BB962C8B-B14F-4D97-AF65-F5344CB8AC3E}">
        <p14:creationId xmlns:p14="http://schemas.microsoft.com/office/powerpoint/2010/main" val="20408566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210" y="353926"/>
            <a:ext cx="7848600" cy="618951"/>
          </a:xfrm>
        </p:spPr>
        <p:txBody>
          <a:bodyPr>
            <a:normAutofit fontScale="90000"/>
          </a:bodyPr>
          <a:lstStyle/>
          <a:p>
            <a:pPr algn="l"/>
            <a:r>
              <a:rPr lang="en-US" sz="3200" dirty="0" err="1">
                <a:solidFill>
                  <a:srgbClr val="18453B"/>
                </a:solidFill>
                <a:latin typeface="Arial Black" pitchFamily="34" charset="0"/>
                <a:cs typeface="Arial Black" pitchFamily="34" charset="0"/>
              </a:rPr>
              <a:t>globalEDGE</a:t>
            </a:r>
            <a:r>
              <a:rPr lang="en-US" sz="3200" dirty="0">
                <a:solidFill>
                  <a:srgbClr val="18453B"/>
                </a:solidFill>
                <a:latin typeface="Arial Black" pitchFamily="34" charset="0"/>
                <a:cs typeface="Arial Black" pitchFamily="34" charset="0"/>
              </a:rPr>
              <a:t> – Module Walkthrough - 8</a:t>
            </a: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26" y="972877"/>
            <a:ext cx="9000574" cy="5872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61960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301" y="528662"/>
            <a:ext cx="8229600" cy="658693"/>
          </a:xfrm>
        </p:spPr>
        <p:txBody>
          <a:bodyPr>
            <a:normAutofit fontScale="90000"/>
          </a:bodyPr>
          <a:lstStyle/>
          <a:p>
            <a:r>
              <a:rPr lang="en-US" dirty="0" smtClean="0"/>
              <a:t>Exercises </a:t>
            </a:r>
            <a:br>
              <a:rPr lang="en-US" dirty="0" smtClean="0"/>
            </a:br>
            <a:r>
              <a:rPr lang="en-US" dirty="0" smtClean="0"/>
              <a:t>and </a:t>
            </a:r>
            <a:br>
              <a:rPr lang="en-US" dirty="0" smtClean="0"/>
            </a:br>
            <a:r>
              <a:rPr lang="en-US" dirty="0" smtClean="0"/>
              <a:t>Simulations</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6973" y="519560"/>
            <a:ext cx="6237025" cy="6338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94194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665" y="610553"/>
            <a:ext cx="8229600" cy="981810"/>
          </a:xfrm>
        </p:spPr>
        <p:txBody>
          <a:bodyPr>
            <a:normAutofit fontScale="90000"/>
          </a:bodyPr>
          <a:lstStyle/>
          <a:p>
            <a:r>
              <a:rPr lang="en-US" dirty="0" smtClean="0"/>
              <a:t>Course </a:t>
            </a:r>
            <a:br>
              <a:rPr lang="en-US" dirty="0" smtClean="0"/>
            </a:br>
            <a:r>
              <a:rPr lang="en-US" dirty="0" smtClean="0"/>
              <a:t>Syllabi</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0857" y="610553"/>
            <a:ext cx="5172075" cy="591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83066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1911" y="310094"/>
            <a:ext cx="8887178" cy="819150"/>
          </a:xfrm>
        </p:spPr>
        <p:txBody>
          <a:bodyPr/>
          <a:lstStyle/>
          <a:p>
            <a:pPr>
              <a:defRPr/>
            </a:pPr>
            <a:r>
              <a:rPr lang="en-US" sz="3200" dirty="0" err="1">
                <a:solidFill>
                  <a:srgbClr val="18453B"/>
                </a:solidFill>
                <a:latin typeface="Arial Black" pitchFamily="34" charset="0"/>
                <a:cs typeface="Arial Black" pitchFamily="34" charset="0"/>
              </a:rPr>
              <a:t>globalEDGE</a:t>
            </a:r>
            <a:r>
              <a:rPr lang="en-US" sz="3200" dirty="0">
                <a:solidFill>
                  <a:srgbClr val="18453B"/>
                </a:solidFill>
                <a:latin typeface="Arial Black" pitchFamily="34" charset="0"/>
                <a:cs typeface="Arial Black" pitchFamily="34" charset="0"/>
              </a:rPr>
              <a:t> – Country Insights</a:t>
            </a:r>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0963" y="906899"/>
            <a:ext cx="6487297" cy="5951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49700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8694"/>
            <a:ext cx="9067800" cy="819150"/>
          </a:xfrm>
        </p:spPr>
        <p:txBody>
          <a:bodyPr/>
          <a:lstStyle/>
          <a:p>
            <a:r>
              <a:rPr lang="en-US" sz="3200" dirty="0" err="1">
                <a:solidFill>
                  <a:srgbClr val="18453B"/>
                </a:solidFill>
                <a:latin typeface="Arial Black" pitchFamily="34" charset="0"/>
                <a:cs typeface="Arial Black" pitchFamily="34" charset="0"/>
              </a:rPr>
              <a:t>globalEDGE</a:t>
            </a:r>
            <a:r>
              <a:rPr lang="en-US" sz="3200" dirty="0">
                <a:solidFill>
                  <a:srgbClr val="18453B"/>
                </a:solidFill>
                <a:latin typeface="Arial Black" pitchFamily="34" charset="0"/>
                <a:cs typeface="Arial Black" pitchFamily="34" charset="0"/>
              </a:rPr>
              <a:t> – Country Insights - Culture</a:t>
            </a:r>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542" y="962527"/>
            <a:ext cx="7705211" cy="5895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5192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7312" y="969828"/>
            <a:ext cx="7083188" cy="5888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1"/>
          <p:cNvSpPr>
            <a:spLocks noGrp="1"/>
          </p:cNvSpPr>
          <p:nvPr>
            <p:ph type="title"/>
          </p:nvPr>
        </p:nvSpPr>
        <p:spPr>
          <a:xfrm>
            <a:off x="13648" y="388694"/>
            <a:ext cx="9067800" cy="819150"/>
          </a:xfrm>
        </p:spPr>
        <p:txBody>
          <a:bodyPr/>
          <a:lstStyle/>
          <a:p>
            <a:r>
              <a:rPr lang="en-US" sz="3200" dirty="0" err="1">
                <a:solidFill>
                  <a:srgbClr val="18453B"/>
                </a:solidFill>
                <a:latin typeface="Arial Black" pitchFamily="34" charset="0"/>
                <a:cs typeface="Arial Black" pitchFamily="34" charset="0"/>
              </a:rPr>
              <a:t>globalEDGE</a:t>
            </a:r>
            <a:r>
              <a:rPr lang="en-US" sz="3200" dirty="0">
                <a:solidFill>
                  <a:srgbClr val="18453B"/>
                </a:solidFill>
                <a:latin typeface="Arial Black" pitchFamily="34" charset="0"/>
                <a:cs typeface="Arial Black" pitchFamily="34" charset="0"/>
              </a:rPr>
              <a:t> – Country Insights - </a:t>
            </a:r>
            <a:r>
              <a:rPr lang="en-US" sz="3200" dirty="0" smtClean="0">
                <a:solidFill>
                  <a:srgbClr val="18453B"/>
                </a:solidFill>
                <a:latin typeface="Arial Black" pitchFamily="34" charset="0"/>
                <a:cs typeface="Arial Black" pitchFamily="34" charset="0"/>
              </a:rPr>
              <a:t>Risk</a:t>
            </a:r>
            <a:endParaRPr lang="en-US" sz="3200" dirty="0">
              <a:solidFill>
                <a:srgbClr val="18453B"/>
              </a:solidFill>
              <a:latin typeface="Arial Black" pitchFamily="34" charset="0"/>
              <a:cs typeface="Arial Black" pitchFamily="34" charset="0"/>
            </a:endParaRPr>
          </a:p>
        </p:txBody>
      </p:sp>
    </p:spTree>
    <p:extLst>
      <p:ext uri="{BB962C8B-B14F-4D97-AF65-F5344CB8AC3E}">
        <p14:creationId xmlns:p14="http://schemas.microsoft.com/office/powerpoint/2010/main" val="40867371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5424" y="1028742"/>
            <a:ext cx="7038975" cy="6211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a:spLocks noGrp="1"/>
          </p:cNvSpPr>
          <p:nvPr>
            <p:ph type="title"/>
          </p:nvPr>
        </p:nvSpPr>
        <p:spPr>
          <a:xfrm>
            <a:off x="27296" y="415990"/>
            <a:ext cx="9067800" cy="819150"/>
          </a:xfrm>
        </p:spPr>
        <p:txBody>
          <a:bodyPr/>
          <a:lstStyle/>
          <a:p>
            <a:r>
              <a:rPr lang="en-US" sz="2800" dirty="0" err="1">
                <a:solidFill>
                  <a:srgbClr val="18453B"/>
                </a:solidFill>
                <a:latin typeface="Arial Black" pitchFamily="34" charset="0"/>
                <a:cs typeface="Arial Black" pitchFamily="34" charset="0"/>
              </a:rPr>
              <a:t>globalEDGE</a:t>
            </a:r>
            <a:r>
              <a:rPr lang="en-US" sz="2800" dirty="0">
                <a:solidFill>
                  <a:srgbClr val="18453B"/>
                </a:solidFill>
                <a:latin typeface="Arial Black" pitchFamily="34" charset="0"/>
                <a:cs typeface="Arial Black" pitchFamily="34" charset="0"/>
              </a:rPr>
              <a:t> – Country Insights </a:t>
            </a:r>
            <a:r>
              <a:rPr lang="en-US" sz="2800" dirty="0" smtClean="0">
                <a:solidFill>
                  <a:srgbClr val="18453B"/>
                </a:solidFill>
                <a:latin typeface="Arial Black" pitchFamily="34" charset="0"/>
                <a:cs typeface="Arial Black" pitchFamily="34" charset="0"/>
              </a:rPr>
              <a:t>– Trade Stats</a:t>
            </a:r>
            <a:endParaRPr lang="en-US" sz="2800" dirty="0">
              <a:solidFill>
                <a:srgbClr val="18453B"/>
              </a:solidFill>
              <a:latin typeface="Arial Black" pitchFamily="34" charset="0"/>
              <a:cs typeface="Arial Black" pitchFamily="34" charset="0"/>
            </a:endParaRPr>
          </a:p>
        </p:txBody>
      </p:sp>
    </p:spTree>
    <p:extLst>
      <p:ext uri="{BB962C8B-B14F-4D97-AF65-F5344CB8AC3E}">
        <p14:creationId xmlns:p14="http://schemas.microsoft.com/office/powerpoint/2010/main" val="3989166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96" y="493831"/>
            <a:ext cx="9239534" cy="819150"/>
          </a:xfrm>
        </p:spPr>
        <p:txBody>
          <a:bodyPr/>
          <a:lstStyle/>
          <a:p>
            <a:r>
              <a:rPr lang="en-US" sz="2400" dirty="0" err="1">
                <a:solidFill>
                  <a:srgbClr val="18453B"/>
                </a:solidFill>
                <a:latin typeface="Arial Black" pitchFamily="34" charset="0"/>
                <a:cs typeface="Arial Black" pitchFamily="34" charset="0"/>
              </a:rPr>
              <a:t>globalEDGE</a:t>
            </a:r>
            <a:r>
              <a:rPr lang="en-US" sz="2400" dirty="0">
                <a:solidFill>
                  <a:srgbClr val="18453B"/>
                </a:solidFill>
                <a:latin typeface="Arial Black" pitchFamily="34" charset="0"/>
                <a:cs typeface="Arial Black" pitchFamily="34" charset="0"/>
              </a:rPr>
              <a:t> – Interactive Rankings and </a:t>
            </a:r>
            <a:r>
              <a:rPr lang="en-US" sz="2400" dirty="0" smtClean="0">
                <a:solidFill>
                  <a:srgbClr val="18453B"/>
                </a:solidFill>
                <a:latin typeface="Arial Black" pitchFamily="34" charset="0"/>
                <a:cs typeface="Arial Black" pitchFamily="34" charset="0"/>
              </a:rPr>
              <a:t>Comparisons</a:t>
            </a:r>
            <a:endParaRPr lang="en-US" sz="2400" dirty="0">
              <a:solidFill>
                <a:srgbClr val="18453B"/>
              </a:solidFill>
              <a:latin typeface="Arial Black" pitchFamily="34" charset="0"/>
              <a:cs typeface="Arial Black" pitchFamily="34" charset="0"/>
            </a:endParaRPr>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0988" y="1021302"/>
            <a:ext cx="7137779" cy="5836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87972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424" y="474076"/>
            <a:ext cx="9144000" cy="658689"/>
          </a:xfrm>
        </p:spPr>
        <p:txBody>
          <a:bodyPr>
            <a:normAutofit/>
          </a:bodyPr>
          <a:lstStyle/>
          <a:p>
            <a:pPr>
              <a:defRPr/>
            </a:pPr>
            <a:r>
              <a:rPr lang="en-US" sz="2800" dirty="0" smtClean="0"/>
              <a:t>MSU’s Expertise in International Business</a:t>
            </a:r>
            <a:endParaRPr lang="en-US" sz="2800" dirty="0"/>
          </a:p>
        </p:txBody>
      </p:sp>
      <p:sp>
        <p:nvSpPr>
          <p:cNvPr id="4099" name="Content Placeholder 2"/>
          <p:cNvSpPr>
            <a:spLocks noGrp="1"/>
          </p:cNvSpPr>
          <p:nvPr>
            <p:ph idx="1"/>
          </p:nvPr>
        </p:nvSpPr>
        <p:spPr>
          <a:xfrm>
            <a:off x="228600" y="1219200"/>
            <a:ext cx="8610600" cy="4525963"/>
          </a:xfrm>
        </p:spPr>
        <p:txBody>
          <a:bodyPr/>
          <a:lstStyle/>
          <a:p>
            <a:pPr>
              <a:spcBef>
                <a:spcPts val="1000"/>
              </a:spcBef>
            </a:pPr>
            <a:r>
              <a:rPr lang="en-US" sz="2400" smtClean="0"/>
              <a:t>The Broad College of Business has 75 business professors with expertise on IB and trade topics who are natives of 22 different countries.</a:t>
            </a:r>
          </a:p>
          <a:p>
            <a:pPr>
              <a:spcBef>
                <a:spcPts val="1000"/>
              </a:spcBef>
            </a:pPr>
            <a:r>
              <a:rPr lang="en-US" sz="2400" smtClean="0"/>
              <a:t>Both undergraduate and graduate programs in IB are ranked in the top 20 nationally </a:t>
            </a:r>
            <a:r>
              <a:rPr lang="en-US" sz="1800" smtClean="0"/>
              <a:t>(US News)</a:t>
            </a:r>
          </a:p>
          <a:p>
            <a:pPr>
              <a:spcBef>
                <a:spcPts val="1000"/>
              </a:spcBef>
            </a:pPr>
            <a:r>
              <a:rPr lang="en-US" sz="2400" smtClean="0"/>
              <a:t>Most productive IB research faculty in the world  </a:t>
            </a:r>
            <a:br>
              <a:rPr lang="en-US" sz="2400" smtClean="0"/>
            </a:br>
            <a:r>
              <a:rPr lang="en-US" sz="1800" smtClean="0"/>
              <a:t>(Management International Review, 2004; International Business Review 2010) </a:t>
            </a:r>
            <a:endParaRPr lang="en-US" sz="2400" smtClean="0"/>
          </a:p>
          <a:p>
            <a:pPr>
              <a:spcBef>
                <a:spcPts val="1000"/>
              </a:spcBef>
            </a:pPr>
            <a:r>
              <a:rPr lang="en-US" sz="2400" smtClean="0"/>
              <a:t>Most editorial influence in the world </a:t>
            </a:r>
            <a:br>
              <a:rPr lang="en-US" sz="2400" smtClean="0"/>
            </a:br>
            <a:r>
              <a:rPr lang="en-US" sz="1800" smtClean="0"/>
              <a:t>(Journal of International Business Studies, 2005).</a:t>
            </a:r>
            <a:endParaRPr lang="en-US" sz="2400" smtClean="0"/>
          </a:p>
          <a:p>
            <a:pPr>
              <a:spcBef>
                <a:spcPts val="1000"/>
              </a:spcBef>
            </a:pPr>
            <a:r>
              <a:rPr lang="en-US" sz="2400" smtClean="0"/>
              <a:t>The International Business Center is the headquarters to the Academy of International Business, and also maintains the online presence of </a:t>
            </a:r>
            <a:r>
              <a:rPr lang="en-US" sz="2400" i="1" smtClean="0"/>
              <a:t>all </a:t>
            </a:r>
            <a:r>
              <a:rPr lang="en-US" sz="2400" smtClean="0"/>
              <a:t>CIBER programs and </a:t>
            </a:r>
            <a:r>
              <a:rPr lang="en-US" sz="2400" i="1" smtClean="0"/>
              <a:t>all </a:t>
            </a:r>
            <a:r>
              <a:rPr lang="en-US" sz="2400" smtClean="0"/>
              <a:t>BIE programs for the U.S. Dept. of Education.</a:t>
            </a:r>
          </a:p>
        </p:txBody>
      </p:sp>
    </p:spTree>
    <p:extLst>
      <p:ext uri="{BB962C8B-B14F-4D97-AF65-F5344CB8AC3E}">
        <p14:creationId xmlns:p14="http://schemas.microsoft.com/office/powerpoint/2010/main" val="13344565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206" y="405836"/>
            <a:ext cx="8113594" cy="722099"/>
          </a:xfrm>
        </p:spPr>
        <p:txBody>
          <a:bodyPr/>
          <a:lstStyle/>
          <a:p>
            <a:r>
              <a:rPr lang="en-US" dirty="0" err="1" smtClean="0"/>
              <a:t>globalEDGE</a:t>
            </a:r>
            <a:r>
              <a:rPr lang="en-US" dirty="0" smtClean="0"/>
              <a:t> – State Insights</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1880" y="1127935"/>
            <a:ext cx="6578221" cy="5730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38448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4074"/>
            <a:ext cx="8229600" cy="699633"/>
          </a:xfrm>
        </p:spPr>
        <p:txBody>
          <a:bodyPr>
            <a:normAutofit fontScale="90000"/>
          </a:bodyPr>
          <a:lstStyle/>
          <a:p>
            <a:r>
              <a:rPr lang="en-US" dirty="0" err="1" smtClean="0"/>
              <a:t>globalEDGE</a:t>
            </a:r>
            <a:r>
              <a:rPr lang="en-US" dirty="0" smtClean="0"/>
              <a:t> – </a:t>
            </a:r>
            <a:br>
              <a:rPr lang="en-US" dirty="0" smtClean="0"/>
            </a:br>
            <a:r>
              <a:rPr lang="en-US" dirty="0" smtClean="0"/>
              <a:t>State Trade Stats</a:t>
            </a:r>
            <a:endParaRPr lang="en-US" dirty="0"/>
          </a:p>
        </p:txBody>
      </p:sp>
      <p:sp>
        <p:nvSpPr>
          <p:cNvPr id="3" name="Content Placeholder 2"/>
          <p:cNvSpPr>
            <a:spLocks noGrp="1"/>
          </p:cNvSpPr>
          <p:nvPr>
            <p:ph idx="1"/>
          </p:nvPr>
        </p:nvSpPr>
        <p:spPr/>
        <p:txBody>
          <a:bodyPr/>
          <a:lstStyle/>
          <a:p>
            <a:r>
              <a:rPr lang="en-US" dirty="0" smtClean="0"/>
              <a:t>No of foreign owned</a:t>
            </a:r>
            <a:br>
              <a:rPr lang="en-US" dirty="0" smtClean="0"/>
            </a:br>
            <a:r>
              <a:rPr lang="en-US" dirty="0" smtClean="0"/>
              <a:t>establishments</a:t>
            </a:r>
          </a:p>
          <a:p>
            <a:r>
              <a:rPr lang="en-US" dirty="0" smtClean="0"/>
              <a:t>Export-supported jobs</a:t>
            </a:r>
          </a:p>
          <a:p>
            <a:r>
              <a:rPr lang="en-US" dirty="0" smtClean="0"/>
              <a:t>Top Industries supported by </a:t>
            </a:r>
            <a:br>
              <a:rPr lang="en-US" dirty="0" smtClean="0"/>
            </a:br>
            <a:r>
              <a:rPr lang="en-US" dirty="0" smtClean="0"/>
              <a:t>exports</a:t>
            </a:r>
          </a:p>
          <a:p>
            <a:r>
              <a:rPr lang="en-US" dirty="0" smtClean="0"/>
              <a:t>Number of companies </a:t>
            </a:r>
            <a:br>
              <a:rPr lang="en-US" dirty="0" smtClean="0"/>
            </a:br>
            <a:r>
              <a:rPr lang="en-US" dirty="0" smtClean="0"/>
              <a:t>selling overseas</a:t>
            </a:r>
          </a:p>
          <a:p>
            <a:r>
              <a:rPr lang="en-US" dirty="0" smtClean="0"/>
              <a:t>Top products, top markets</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1573" y="474074"/>
            <a:ext cx="3722427" cy="641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35416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722" y="338013"/>
            <a:ext cx="8229600" cy="981810"/>
          </a:xfrm>
        </p:spPr>
        <p:txBody>
          <a:bodyPr/>
          <a:lstStyle/>
          <a:p>
            <a:r>
              <a:rPr lang="en-US" dirty="0" err="1" smtClean="0"/>
              <a:t>globalEDGE</a:t>
            </a:r>
            <a:r>
              <a:rPr lang="en-US" dirty="0" smtClean="0"/>
              <a:t> Blog</a:t>
            </a:r>
            <a:endParaRPr lang="en-US" dirty="0"/>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8107" y="1016177"/>
            <a:ext cx="7055894" cy="5841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471105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0422"/>
            <a:ext cx="8229600" cy="563156"/>
          </a:xfrm>
        </p:spPr>
        <p:txBody>
          <a:bodyPr>
            <a:normAutofit fontScale="90000"/>
          </a:bodyPr>
          <a:lstStyle/>
          <a:p>
            <a:r>
              <a:rPr lang="en-US" dirty="0" smtClean="0"/>
              <a:t>Market Potential Index</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2949" y="1805676"/>
            <a:ext cx="6701051" cy="5052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52735" y="982634"/>
            <a:ext cx="7887096" cy="830997"/>
          </a:xfrm>
          <a:prstGeom prst="rect">
            <a:avLst/>
          </a:prstGeom>
          <a:noFill/>
        </p:spPr>
        <p:txBody>
          <a:bodyPr wrap="none" rtlCol="0">
            <a:spAutoFit/>
          </a:bodyPr>
          <a:lstStyle/>
          <a:p>
            <a:r>
              <a:rPr lang="en-US" dirty="0" smtClean="0"/>
              <a:t>An Excel spreadsheet is also available for projects to let </a:t>
            </a:r>
            <a:br>
              <a:rPr lang="en-US" dirty="0" smtClean="0"/>
            </a:br>
            <a:r>
              <a:rPr lang="en-US" dirty="0" smtClean="0"/>
              <a:t>students collect and analyze their own data.</a:t>
            </a:r>
            <a:endParaRPr lang="en-US" dirty="0"/>
          </a:p>
        </p:txBody>
      </p:sp>
    </p:spTree>
    <p:extLst>
      <p:ext uri="{BB962C8B-B14F-4D97-AF65-F5344CB8AC3E}">
        <p14:creationId xmlns:p14="http://schemas.microsoft.com/office/powerpoint/2010/main" val="15772116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256" y="392182"/>
            <a:ext cx="8229600" cy="981810"/>
          </a:xfrm>
        </p:spPr>
        <p:txBody>
          <a:bodyPr>
            <a:normAutofit fontScale="90000"/>
          </a:bodyPr>
          <a:lstStyle/>
          <a:p>
            <a:r>
              <a:rPr lang="en-US" dirty="0" err="1" smtClean="0"/>
              <a:t>globalEDGE</a:t>
            </a:r>
            <a:r>
              <a:rPr lang="en-US" dirty="0" smtClean="0"/>
              <a:t> – Resource Directory</a:t>
            </a:r>
            <a:endParaRPr lang="en-US" dirty="0"/>
          </a:p>
        </p:txBody>
      </p:sp>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182" y="1033735"/>
            <a:ext cx="8776221" cy="56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624801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Rankings</a:t>
            </a:r>
            <a:endParaRPr lang="en-US" dirty="0"/>
          </a:p>
        </p:txBody>
      </p:sp>
      <p:sp>
        <p:nvSpPr>
          <p:cNvPr id="3" name="Content Placeholder 2"/>
          <p:cNvSpPr>
            <a:spLocks noGrp="1"/>
          </p:cNvSpPr>
          <p:nvPr>
            <p:ph idx="1"/>
          </p:nvPr>
        </p:nvSpPr>
        <p:spPr>
          <a:xfrm>
            <a:off x="61408" y="2059668"/>
            <a:ext cx="3527946" cy="4066495"/>
          </a:xfrm>
        </p:spPr>
        <p:txBody>
          <a:bodyPr/>
          <a:lstStyle/>
          <a:p>
            <a:r>
              <a:rPr lang="en-US" dirty="0" smtClean="0"/>
              <a:t>Various studies</a:t>
            </a:r>
            <a:br>
              <a:rPr lang="en-US" dirty="0" smtClean="0"/>
            </a:br>
            <a:r>
              <a:rPr lang="en-US" dirty="0" smtClean="0"/>
              <a:t>that rank countries and companies. </a:t>
            </a:r>
          </a:p>
          <a:p>
            <a:r>
              <a:rPr lang="en-US" dirty="0" smtClean="0"/>
              <a:t>Makes for good discussion in the class</a:t>
            </a:r>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626"/>
          <a:stretch/>
        </p:blipFill>
        <p:spPr bwMode="auto">
          <a:xfrm>
            <a:off x="3575712" y="218364"/>
            <a:ext cx="5568287" cy="6639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72229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4" descr="globalEDGE Diagnostic Tools">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1219200"/>
            <a:ext cx="246697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3"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67351">
            <a:off x="6388022" y="2705050"/>
            <a:ext cx="1905000" cy="2209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0724" name="Picture 2">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2736" y="934066"/>
            <a:ext cx="4395716" cy="3621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txBox="1">
            <a:spLocks/>
          </p:cNvSpPr>
          <p:nvPr/>
        </p:nvSpPr>
        <p:spPr>
          <a:xfrm>
            <a:off x="34112" y="287383"/>
            <a:ext cx="7848600" cy="663575"/>
          </a:xfrm>
          <a:prstGeom prst="rect">
            <a:avLst/>
          </a:prstGeom>
        </p:spPr>
        <p:txBody>
          <a:bodyPr/>
          <a:lstStyle>
            <a:lvl1pPr algn="ctr" eaLnBrk="1" hangingPunct="1">
              <a:defRPr>
                <a:solidFill>
                  <a:srgbClr val="18453B"/>
                </a:solidFill>
                <a:latin typeface="Arial Black" pitchFamily="34" charset="0"/>
                <a:ea typeface="ＭＳ Ｐゴシック" charset="-128"/>
                <a:cs typeface="Arial Black" pitchFamily="34" charset="0"/>
              </a:defRPr>
            </a:lvl1pPr>
            <a:lvl2pPr algn="ctr" eaLnBrk="1" hangingPunct="1">
              <a:defRPr sz="4400">
                <a:latin typeface="Gotham Book" charset="0"/>
                <a:ea typeface="ＭＳ Ｐゴシック" charset="-128"/>
                <a:cs typeface="ＭＳ Ｐゴシック" charset="-128"/>
              </a:defRPr>
            </a:lvl2pPr>
            <a:lvl3pPr algn="ctr" eaLnBrk="1" hangingPunct="1">
              <a:defRPr sz="4400">
                <a:latin typeface="Gotham Book" charset="0"/>
                <a:ea typeface="ＭＳ Ｐゴシック" charset="-128"/>
                <a:cs typeface="ＭＳ Ｐゴシック" charset="-128"/>
              </a:defRPr>
            </a:lvl3pPr>
            <a:lvl4pPr algn="ctr" eaLnBrk="1" hangingPunct="1">
              <a:defRPr sz="4400">
                <a:latin typeface="Gotham Book" charset="0"/>
                <a:ea typeface="ＭＳ Ｐゴシック" charset="-128"/>
                <a:cs typeface="ＭＳ Ｐゴシック" charset="-128"/>
              </a:defRPr>
            </a:lvl4pPr>
            <a:lvl5pPr algn="ctr" eaLnBrk="1" hangingPunct="1">
              <a:defRPr sz="4400">
                <a:latin typeface="Gotham Book" charset="0"/>
                <a:ea typeface="ＭＳ Ｐゴシック" charset="-128"/>
                <a:cs typeface="ＭＳ Ｐゴシック" charset="-128"/>
              </a:defRPr>
            </a:lvl5pPr>
            <a:lvl6pPr marL="457200" algn="ctr" defTabSz="457200" fontAlgn="base">
              <a:spcBef>
                <a:spcPct val="0"/>
              </a:spcBef>
              <a:spcAft>
                <a:spcPct val="0"/>
              </a:spcAft>
              <a:defRPr sz="4400">
                <a:latin typeface="Gotham Book" charset="0"/>
                <a:ea typeface="ＭＳ Ｐゴシック" charset="-128"/>
                <a:cs typeface="ＭＳ Ｐゴシック" charset="-128"/>
              </a:defRPr>
            </a:lvl6pPr>
            <a:lvl7pPr marL="914400" algn="ctr" defTabSz="457200" fontAlgn="base">
              <a:spcBef>
                <a:spcPct val="0"/>
              </a:spcBef>
              <a:spcAft>
                <a:spcPct val="0"/>
              </a:spcAft>
              <a:defRPr sz="4400">
                <a:latin typeface="Gotham Book" charset="0"/>
                <a:ea typeface="ＭＳ Ｐゴシック" charset="-128"/>
                <a:cs typeface="ＭＳ Ｐゴシック" charset="-128"/>
              </a:defRPr>
            </a:lvl7pPr>
            <a:lvl8pPr marL="1371600" algn="ctr" defTabSz="457200" fontAlgn="base">
              <a:spcBef>
                <a:spcPct val="0"/>
              </a:spcBef>
              <a:spcAft>
                <a:spcPct val="0"/>
              </a:spcAft>
              <a:defRPr sz="4400">
                <a:latin typeface="Gotham Book" charset="0"/>
                <a:ea typeface="ＭＳ Ｐゴシック" charset="-128"/>
                <a:cs typeface="ＭＳ Ｐゴシック" charset="-128"/>
              </a:defRPr>
            </a:lvl8pPr>
            <a:lvl9pPr marL="1828800" algn="ctr" defTabSz="457200" fontAlgn="base">
              <a:spcBef>
                <a:spcPct val="0"/>
              </a:spcBef>
              <a:spcAft>
                <a:spcPct val="0"/>
              </a:spcAft>
              <a:defRPr sz="4400">
                <a:latin typeface="Gotham Book" charset="0"/>
                <a:ea typeface="ＭＳ Ｐゴシック" charset="-128"/>
                <a:cs typeface="ＭＳ Ｐゴシック" charset="-128"/>
              </a:defRPr>
            </a:lvl9pPr>
          </a:lstStyle>
          <a:p>
            <a:r>
              <a:rPr lang="en-US" sz="3200" dirty="0"/>
              <a:t>globalEDGE </a:t>
            </a:r>
            <a:r>
              <a:rPr lang="en-US" sz="3200" dirty="0" err="1"/>
              <a:t>Diagnostic</a:t>
            </a:r>
            <a:r>
              <a:rPr lang="en-US" sz="3200" dirty="0"/>
              <a:t> Tools</a:t>
            </a:r>
          </a:p>
        </p:txBody>
      </p:sp>
      <p:sp>
        <p:nvSpPr>
          <p:cNvPr id="30726" name="TextBox 10"/>
          <p:cNvSpPr txBox="1">
            <a:spLocks noChangeArrowheads="1"/>
          </p:cNvSpPr>
          <p:nvPr/>
        </p:nvSpPr>
        <p:spPr bwMode="auto">
          <a:xfrm>
            <a:off x="457200" y="4474064"/>
            <a:ext cx="8318310"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25000"/>
              </a:lnSpc>
            </a:pPr>
            <a:r>
              <a:rPr lang="en-US" b="1" dirty="0"/>
              <a:t>Four decision support tools for SMEs:</a:t>
            </a:r>
          </a:p>
          <a:p>
            <a:pPr eaLnBrk="1" hangingPunct="1">
              <a:lnSpc>
                <a:spcPct val="125000"/>
              </a:lnSpc>
            </a:pPr>
            <a:r>
              <a:rPr lang="en-US" dirty="0"/>
              <a:t> - CORE – Company Readiness to Export</a:t>
            </a:r>
          </a:p>
          <a:p>
            <a:pPr eaLnBrk="1" hangingPunct="1">
              <a:lnSpc>
                <a:spcPct val="125000"/>
              </a:lnSpc>
            </a:pPr>
            <a:r>
              <a:rPr lang="en-US" dirty="0"/>
              <a:t> - Freight – evaluate freight forwarders</a:t>
            </a:r>
          </a:p>
          <a:p>
            <a:pPr eaLnBrk="1" hangingPunct="1">
              <a:lnSpc>
                <a:spcPct val="125000"/>
              </a:lnSpc>
            </a:pPr>
            <a:r>
              <a:rPr lang="en-US" dirty="0"/>
              <a:t> - Partner – evaluate potential partners</a:t>
            </a:r>
          </a:p>
          <a:p>
            <a:pPr eaLnBrk="1" hangingPunct="1">
              <a:lnSpc>
                <a:spcPct val="125000"/>
              </a:lnSpc>
            </a:pPr>
            <a:r>
              <a:rPr lang="en-US" dirty="0"/>
              <a:t> - Distributor – evaluate potential distributors</a:t>
            </a:r>
          </a:p>
        </p:txBody>
      </p:sp>
    </p:spTree>
    <p:extLst>
      <p:ext uri="{BB962C8B-B14F-4D97-AF65-F5344CB8AC3E}">
        <p14:creationId xmlns:p14="http://schemas.microsoft.com/office/powerpoint/2010/main" val="109501612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globalEDGE</a:t>
            </a:r>
            <a:r>
              <a:rPr lang="en-US" dirty="0" smtClean="0"/>
              <a:t> – Also Features …</a:t>
            </a:r>
            <a:endParaRPr lang="en-US" dirty="0"/>
          </a:p>
        </p:txBody>
      </p:sp>
      <p:sp>
        <p:nvSpPr>
          <p:cNvPr id="3" name="Content Placeholder 2"/>
          <p:cNvSpPr>
            <a:spLocks noGrp="1"/>
          </p:cNvSpPr>
          <p:nvPr>
            <p:ph idx="1"/>
          </p:nvPr>
        </p:nvSpPr>
        <p:spPr>
          <a:xfrm>
            <a:off x="245660" y="1773060"/>
            <a:ext cx="8441140" cy="4066495"/>
          </a:xfrm>
        </p:spPr>
        <p:txBody>
          <a:bodyPr/>
          <a:lstStyle/>
          <a:p>
            <a:r>
              <a:rPr lang="en-US" b="1" dirty="0" smtClean="0"/>
              <a:t>Industry Insights </a:t>
            </a:r>
            <a:r>
              <a:rPr lang="en-US" dirty="0" smtClean="0"/>
              <a:t>– global info on 20 industries</a:t>
            </a:r>
          </a:p>
          <a:p>
            <a:r>
              <a:rPr lang="en-US" b="1" dirty="0" smtClean="0"/>
              <a:t>Trade Bloc Insights </a:t>
            </a:r>
            <a:r>
              <a:rPr lang="en-US" dirty="0" smtClean="0"/>
              <a:t>– info on major trade blocs</a:t>
            </a:r>
            <a:endParaRPr lang="en-US" b="1" dirty="0" smtClean="0"/>
          </a:p>
          <a:p>
            <a:r>
              <a:rPr lang="en-US" b="1" dirty="0" smtClean="0"/>
              <a:t>Glossary</a:t>
            </a:r>
            <a:r>
              <a:rPr lang="en-US" dirty="0" smtClean="0"/>
              <a:t> – comprehensive collection of business and trade terms</a:t>
            </a:r>
          </a:p>
          <a:p>
            <a:r>
              <a:rPr lang="en-US" dirty="0" smtClean="0"/>
              <a:t>And much more…</a:t>
            </a:r>
          </a:p>
          <a:p>
            <a:pPr marL="0" indent="0">
              <a:buNone/>
            </a:pPr>
            <a:r>
              <a:rPr lang="en-US" dirty="0" smtClean="0"/>
              <a:t>Visit:  </a:t>
            </a:r>
            <a:r>
              <a:rPr lang="en-US" dirty="0" smtClean="0">
                <a:hlinkClick r:id="rId2"/>
              </a:rPr>
              <a:t>http://globaledge.msu.edu/</a:t>
            </a:r>
            <a:r>
              <a:rPr lang="en-US" dirty="0" smtClean="0"/>
              <a:t> </a:t>
            </a:r>
          </a:p>
          <a:p>
            <a:endParaRPr lang="en-US" b="1" dirty="0" smtClean="0"/>
          </a:p>
          <a:p>
            <a:endParaRPr lang="en-US" dirty="0"/>
          </a:p>
        </p:txBody>
      </p:sp>
    </p:spTree>
    <p:extLst>
      <p:ext uri="{BB962C8B-B14F-4D97-AF65-F5344CB8AC3E}">
        <p14:creationId xmlns:p14="http://schemas.microsoft.com/office/powerpoint/2010/main" val="12445135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68" name="Rectangle 12"/>
          <p:cNvSpPr>
            <a:spLocks noGrp="1" noChangeArrowheads="1"/>
          </p:cNvSpPr>
          <p:nvPr>
            <p:ph type="ctrTitle"/>
          </p:nvPr>
        </p:nvSpPr>
        <p:spPr>
          <a:xfrm>
            <a:off x="1486459" y="990600"/>
            <a:ext cx="5638800" cy="1905000"/>
          </a:xfrm>
        </p:spPr>
        <p:txBody>
          <a:bodyPr>
            <a:normAutofit/>
          </a:bodyPr>
          <a:lstStyle/>
          <a:p>
            <a:pPr eaLnBrk="1" hangingPunct="1">
              <a:defRPr/>
            </a:pPr>
            <a:r>
              <a:rPr lang="en-US" sz="5400" dirty="0" smtClean="0">
                <a:latin typeface="Arial Black" pitchFamily="34" charset="0"/>
              </a:rPr>
              <a:t>THANK YOU!</a:t>
            </a:r>
          </a:p>
        </p:txBody>
      </p:sp>
      <p:sp>
        <p:nvSpPr>
          <p:cNvPr id="30723" name="Rectangle 13"/>
          <p:cNvSpPr>
            <a:spLocks noGrp="1" noChangeArrowheads="1"/>
          </p:cNvSpPr>
          <p:nvPr>
            <p:ph type="subTitle" idx="1"/>
          </p:nvPr>
        </p:nvSpPr>
        <p:spPr>
          <a:xfrm>
            <a:off x="2074460" y="2895600"/>
            <a:ext cx="6919415" cy="3634854"/>
          </a:xfrm>
        </p:spPr>
        <p:txBody>
          <a:bodyPr>
            <a:normAutofit/>
          </a:bodyPr>
          <a:lstStyle/>
          <a:p>
            <a:pPr eaLnBrk="1" hangingPunct="1">
              <a:defRPr/>
            </a:pPr>
            <a:r>
              <a:rPr lang="en-US" sz="3200" b="1" dirty="0" smtClean="0"/>
              <a:t>Tunga Kiyak</a:t>
            </a:r>
          </a:p>
          <a:p>
            <a:pPr marL="457200" indent="-457200" eaLnBrk="1" hangingPunct="1">
              <a:defRPr/>
            </a:pPr>
            <a:r>
              <a:rPr lang="en-US" sz="2000" dirty="0" smtClean="0"/>
              <a:t>Outreach Specialist, MSU International Business Center</a:t>
            </a:r>
          </a:p>
          <a:p>
            <a:pPr eaLnBrk="1" hangingPunct="1">
              <a:defRPr/>
            </a:pPr>
            <a:r>
              <a:rPr lang="en-US" sz="3200" dirty="0" smtClean="0"/>
              <a:t>Email: </a:t>
            </a:r>
            <a:r>
              <a:rPr lang="en-US" sz="3200" dirty="0" smtClean="0">
                <a:hlinkClick r:id="rId3"/>
              </a:rPr>
              <a:t>kiyaktun@bus.msu.edu</a:t>
            </a:r>
            <a:r>
              <a:rPr lang="en-US" sz="3200" dirty="0" smtClean="0"/>
              <a:t> </a:t>
            </a:r>
          </a:p>
          <a:p>
            <a:pPr eaLnBrk="1" hangingPunct="1">
              <a:defRPr/>
            </a:pPr>
            <a:endParaRPr lang="en-US" sz="3200" dirty="0" smtClean="0"/>
          </a:p>
          <a:p>
            <a:pPr eaLnBrk="1" hangingPunct="1">
              <a:defRPr/>
            </a:pPr>
            <a:r>
              <a:rPr lang="en-US" sz="3200" dirty="0" smtClean="0"/>
              <a:t/>
            </a:r>
            <a:br>
              <a:rPr lang="en-US" sz="3200" dirty="0" smtClean="0"/>
            </a:br>
            <a:r>
              <a:rPr lang="en-US" sz="3200" dirty="0" smtClean="0">
                <a:hlinkClick r:id="rId4"/>
              </a:rPr>
              <a:t>http://globalEDGE.msu.edu/</a:t>
            </a:r>
            <a:r>
              <a:rPr lang="en-US" sz="3200" dirty="0" smtClean="0"/>
              <a:t> </a:t>
            </a:r>
          </a:p>
        </p:txBody>
      </p:sp>
    </p:spTree>
    <p:extLst>
      <p:ext uri="{BB962C8B-B14F-4D97-AF65-F5344CB8AC3E}">
        <p14:creationId xmlns:p14="http://schemas.microsoft.com/office/powerpoint/2010/main" val="29009574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457200" y="2480895"/>
            <a:ext cx="8229600" cy="981810"/>
          </a:xfrm>
        </p:spPr>
        <p:txBody>
          <a:bodyPr/>
          <a:lstStyle/>
          <a:p>
            <a:pPr>
              <a:defRPr/>
            </a:pPr>
            <a:r>
              <a:rPr lang="en-US" sz="2800" dirty="0" err="1" smtClean="0"/>
              <a:t>globalEDGE</a:t>
            </a:r>
            <a:endParaRPr lang="en-US" dirty="0" smtClean="0"/>
          </a:p>
        </p:txBody>
      </p:sp>
      <p:sp>
        <p:nvSpPr>
          <p:cNvPr id="8195" name="Rectangle 4"/>
          <p:cNvSpPr>
            <a:spLocks noGrp="1" noChangeArrowheads="1"/>
          </p:cNvSpPr>
          <p:nvPr>
            <p:ph type="body" idx="1"/>
          </p:nvPr>
        </p:nvSpPr>
        <p:spPr>
          <a:xfrm>
            <a:off x="457200" y="5105400"/>
            <a:ext cx="8229600" cy="1524000"/>
          </a:xfrm>
          <a:noFill/>
        </p:spPr>
        <p:txBody>
          <a:bodyPr/>
          <a:lstStyle/>
          <a:p>
            <a:r>
              <a:rPr lang="en-US" sz="2000" dirty="0" smtClean="0"/>
              <a:t>Started out in1995. </a:t>
            </a:r>
            <a:r>
              <a:rPr lang="en-US" sz="2000" dirty="0" err="1" smtClean="0"/>
              <a:t>Relaunched</a:t>
            </a:r>
            <a:r>
              <a:rPr lang="en-US" sz="2000" dirty="0" smtClean="0"/>
              <a:t> as </a:t>
            </a:r>
            <a:r>
              <a:rPr lang="en-US" sz="2000" dirty="0" err="1" smtClean="0"/>
              <a:t>globalEDGE</a:t>
            </a:r>
            <a:r>
              <a:rPr lang="en-US" sz="2000" dirty="0" smtClean="0"/>
              <a:t> in 2001</a:t>
            </a:r>
          </a:p>
          <a:p>
            <a:r>
              <a:rPr lang="en-US" sz="2000" dirty="0" smtClean="0"/>
              <a:t>Integrated into many leading textbooks</a:t>
            </a:r>
          </a:p>
          <a:p>
            <a:r>
              <a:rPr lang="en-US" sz="2000" dirty="0" smtClean="0"/>
              <a:t>Majority of content accessible for free (except diagnostic tools) </a:t>
            </a:r>
          </a:p>
          <a:p>
            <a:pPr>
              <a:buFontTx/>
              <a:buNone/>
            </a:pPr>
            <a:r>
              <a:rPr lang="en-US" sz="2000" dirty="0" smtClean="0"/>
              <a:t>	</a:t>
            </a:r>
            <a:r>
              <a:rPr lang="en-US" sz="2000" dirty="0" smtClean="0">
                <a:hlinkClick r:id="rId2"/>
              </a:rPr>
              <a:t>http://globaledge.msu.edu/</a:t>
            </a:r>
            <a:r>
              <a:rPr lang="en-US" sz="2000" dirty="0" smtClean="0"/>
              <a:t> </a:t>
            </a:r>
          </a:p>
          <a:p>
            <a:pPr lvl="1"/>
            <a:endParaRPr lang="en-US" sz="1800" dirty="0" smtClean="0"/>
          </a:p>
          <a:p>
            <a:endParaRPr lang="en-US" dirty="0" smtClean="0"/>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5733" y="364066"/>
            <a:ext cx="5926667" cy="4741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84619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globalEDGE in Teaching</a:t>
            </a:r>
            <a:endParaRPr lang="en-US" dirty="0"/>
          </a:p>
        </p:txBody>
      </p:sp>
      <p:sp>
        <p:nvSpPr>
          <p:cNvPr id="3" name="Content Placeholder 2"/>
          <p:cNvSpPr>
            <a:spLocks noGrp="1"/>
          </p:cNvSpPr>
          <p:nvPr>
            <p:ph idx="1"/>
          </p:nvPr>
        </p:nvSpPr>
        <p:spPr>
          <a:xfrm>
            <a:off x="457200" y="1610436"/>
            <a:ext cx="8229600" cy="4967785"/>
          </a:xfrm>
        </p:spPr>
        <p:txBody>
          <a:bodyPr/>
          <a:lstStyle/>
          <a:p>
            <a:r>
              <a:rPr lang="en-US" sz="2600" dirty="0" smtClean="0"/>
              <a:t>Resources for developing your syllabus, from exercises and simulations to sample syllabi.</a:t>
            </a:r>
          </a:p>
          <a:p>
            <a:r>
              <a:rPr lang="en-US" sz="2600" dirty="0" smtClean="0"/>
              <a:t>Online modules to enhance your course delivery</a:t>
            </a:r>
          </a:p>
          <a:p>
            <a:r>
              <a:rPr lang="en-US" sz="2600" dirty="0" smtClean="0"/>
              <a:t>Chapter-end exercises in multiple IB and other international (e.g., Intl. Marketing) textbooks. </a:t>
            </a:r>
          </a:p>
          <a:p>
            <a:r>
              <a:rPr lang="en-US" sz="2600" dirty="0" smtClean="0"/>
              <a:t>Market research projects that require country and industry level analysis and statistics.</a:t>
            </a:r>
          </a:p>
          <a:p>
            <a:r>
              <a:rPr lang="en-US" sz="2600" dirty="0" smtClean="0"/>
              <a:t>Market Entry exercises using MPI as a ranking tool.</a:t>
            </a:r>
          </a:p>
          <a:p>
            <a:r>
              <a:rPr lang="en-US" sz="2600" dirty="0" smtClean="0"/>
              <a:t>Diagnostic Tools, particularly CORE, as a teaching tool.</a:t>
            </a:r>
          </a:p>
        </p:txBody>
      </p:sp>
    </p:spTree>
    <p:extLst>
      <p:ext uri="{BB962C8B-B14F-4D97-AF65-F5344CB8AC3E}">
        <p14:creationId xmlns:p14="http://schemas.microsoft.com/office/powerpoint/2010/main" val="41789647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Chapter End Question</a:t>
            </a:r>
            <a:endParaRPr lang="en-US" dirty="0"/>
          </a:p>
        </p:txBody>
      </p:sp>
      <p:sp>
        <p:nvSpPr>
          <p:cNvPr id="3" name="Content Placeholder 2"/>
          <p:cNvSpPr>
            <a:spLocks noGrp="1"/>
          </p:cNvSpPr>
          <p:nvPr>
            <p:ph idx="1"/>
          </p:nvPr>
        </p:nvSpPr>
        <p:spPr>
          <a:xfrm>
            <a:off x="457200" y="1646952"/>
            <a:ext cx="8229600" cy="4397323"/>
          </a:xfrm>
        </p:spPr>
        <p:txBody>
          <a:bodyPr/>
          <a:lstStyle/>
          <a:p>
            <a:pPr marL="0" indent="0">
              <a:buNone/>
            </a:pPr>
            <a:r>
              <a:rPr lang="en-US" sz="2400" dirty="0"/>
              <a:t>The use of bribery in the business setting is an important ethical dilemma many companies face both domestically and abroad. While illegal for US companies to use as a business strategy, there are still industries and countries where such practices are </a:t>
            </a:r>
            <a:r>
              <a:rPr lang="en-US" sz="2400" dirty="0" smtClean="0"/>
              <a:t>common practice. An </a:t>
            </a:r>
            <a:r>
              <a:rPr lang="en-US" sz="2400" dirty="0"/>
              <a:t>index assessing </a:t>
            </a:r>
            <a:r>
              <a:rPr lang="en-US" sz="2400" dirty="0" smtClean="0"/>
              <a:t>the likelihood of firms to offer bribes also ranks industries based on the prevalence of bribery. </a:t>
            </a:r>
            <a:r>
              <a:rPr lang="en-US" sz="2400" dirty="0"/>
              <a:t>This index can be found by using the search term “bribe payers” at </a:t>
            </a:r>
            <a:r>
              <a:rPr lang="en-US" sz="2400" b="1" dirty="0"/>
              <a:t>http://</a:t>
            </a:r>
            <a:r>
              <a:rPr lang="en-US" sz="2400" b="1" dirty="0" smtClean="0"/>
              <a:t>globaledge.msu.edu/</a:t>
            </a:r>
            <a:r>
              <a:rPr lang="en-US" sz="2400" dirty="0" smtClean="0"/>
              <a:t>. Compare the </a:t>
            </a:r>
            <a:r>
              <a:rPr lang="en-US" sz="2400" dirty="0"/>
              <a:t>three industries thought to have the largest problems with </a:t>
            </a:r>
            <a:r>
              <a:rPr lang="en-US" sz="2400" dirty="0" smtClean="0"/>
              <a:t>bribery with those three that have the least problems. What patterns do you see? What factors make some industries more conducive to bribery than others?</a:t>
            </a:r>
            <a:endParaRPr lang="en-US" sz="2400" dirty="0"/>
          </a:p>
          <a:p>
            <a:endParaRPr lang="en-US" sz="2400" dirty="0"/>
          </a:p>
        </p:txBody>
      </p:sp>
    </p:spTree>
    <p:extLst>
      <p:ext uri="{BB962C8B-B14F-4D97-AF65-F5344CB8AC3E}">
        <p14:creationId xmlns:p14="http://schemas.microsoft.com/office/powerpoint/2010/main" val="7433482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Chapter End Question	</a:t>
            </a:r>
            <a:endParaRPr lang="en-US" dirty="0"/>
          </a:p>
        </p:txBody>
      </p:sp>
      <p:sp>
        <p:nvSpPr>
          <p:cNvPr id="3" name="Content Placeholder 2"/>
          <p:cNvSpPr>
            <a:spLocks noGrp="1"/>
          </p:cNvSpPr>
          <p:nvPr>
            <p:ph idx="1"/>
          </p:nvPr>
        </p:nvSpPr>
        <p:spPr>
          <a:xfrm>
            <a:off x="457200" y="1583140"/>
            <a:ext cx="8229600" cy="4543023"/>
          </a:xfrm>
        </p:spPr>
        <p:txBody>
          <a:bodyPr/>
          <a:lstStyle/>
          <a:p>
            <a:pPr marL="0" indent="0">
              <a:buNone/>
            </a:pPr>
            <a:r>
              <a:rPr lang="en-US" dirty="0"/>
              <a:t>You work for a pharmaceuticals company that hopes to provide products and services in New Zealand. After searching a resource that enumerates the </a:t>
            </a:r>
            <a:r>
              <a:rPr lang="en-US" i="1" dirty="0"/>
              <a:t>import and export regulations</a:t>
            </a:r>
            <a:r>
              <a:rPr lang="en-US" dirty="0"/>
              <a:t> for each country, outline the most important foreign trade barriers your firm’s managers must keep in mind while developing a strategy for entry into New Zealand's pharmaceutical market.  </a:t>
            </a:r>
          </a:p>
          <a:p>
            <a:pPr marL="0" indent="0">
              <a:buNone/>
            </a:pPr>
            <a:endParaRPr lang="en-US" dirty="0"/>
          </a:p>
        </p:txBody>
      </p:sp>
    </p:spTree>
    <p:extLst>
      <p:ext uri="{BB962C8B-B14F-4D97-AF65-F5344CB8AC3E}">
        <p14:creationId xmlns:p14="http://schemas.microsoft.com/office/powerpoint/2010/main" val="6872331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Chapter End Question</a:t>
            </a:r>
          </a:p>
        </p:txBody>
      </p:sp>
      <p:sp>
        <p:nvSpPr>
          <p:cNvPr id="3" name="Content Placeholder 2"/>
          <p:cNvSpPr>
            <a:spLocks noGrp="1"/>
          </p:cNvSpPr>
          <p:nvPr>
            <p:ph idx="1"/>
          </p:nvPr>
        </p:nvSpPr>
        <p:spPr>
          <a:xfrm>
            <a:off x="457200" y="1596788"/>
            <a:ext cx="8229600" cy="4529375"/>
          </a:xfrm>
        </p:spPr>
        <p:txBody>
          <a:bodyPr/>
          <a:lstStyle/>
          <a:p>
            <a:pPr marL="0" indent="0">
              <a:buNone/>
            </a:pPr>
            <a:r>
              <a:rPr lang="en-US" dirty="0"/>
              <a:t>A.T. Kearney publishes an annual study to help retailers prioritize their global development strategies by ranking the retail expansion attractiveness of emerging countries based on a particular set of criteria.  Find the latest version of this </a:t>
            </a:r>
            <a:r>
              <a:rPr lang="en-US" i="1" dirty="0"/>
              <a:t>Global Retail Development Index</a:t>
            </a:r>
            <a:r>
              <a:rPr lang="en-US" dirty="0"/>
              <a:t>. What criteria are used to identify the attractiveness of the retail environment in emerging countries? Categorize the top 10 countries by world region. Are there any of these countries that surprise you? Why (or, why not)?</a:t>
            </a:r>
          </a:p>
          <a:p>
            <a:endParaRPr lang="en-US" dirty="0"/>
          </a:p>
        </p:txBody>
      </p:sp>
    </p:spTree>
    <p:extLst>
      <p:ext uri="{BB962C8B-B14F-4D97-AF65-F5344CB8AC3E}">
        <p14:creationId xmlns:p14="http://schemas.microsoft.com/office/powerpoint/2010/main" val="21006428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MPI as an Exercise</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212" y="1471253"/>
            <a:ext cx="7505629" cy="52625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5274856"/>
      </p:ext>
    </p:extLst>
  </p:cSld>
  <p:clrMapOvr>
    <a:masterClrMapping/>
  </p:clrMapOvr>
</p:sld>
</file>

<file path=ppt/theme/theme1.xml><?xml version="1.0" encoding="utf-8"?>
<a:theme xmlns:a="http://schemas.openxmlformats.org/drawingml/2006/main" name="Power_Point_Helmet_Ar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Power_Point_Helmet_Arial</Template>
  <TotalTime>541</TotalTime>
  <Words>1281</Words>
  <Application>Microsoft Office PowerPoint</Application>
  <PresentationFormat>On-screen Show (4:3)</PresentationFormat>
  <Paragraphs>130</Paragraphs>
  <Slides>38</Slides>
  <Notes>9</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Power_Point_Helmet_Arial</vt:lpstr>
      <vt:lpstr>globalEDGE.msu.edu  A Free Resource for Teaching, Education, and Training  </vt:lpstr>
      <vt:lpstr>International Business Center</vt:lpstr>
      <vt:lpstr>MSU’s Expertise in International Business</vt:lpstr>
      <vt:lpstr>globalEDGE</vt:lpstr>
      <vt:lpstr>Using globalEDGE in Teaching</vt:lpstr>
      <vt:lpstr>Sample Chapter End Question</vt:lpstr>
      <vt:lpstr>Sample Chapter End Question </vt:lpstr>
      <vt:lpstr>Sample Chapter End Question</vt:lpstr>
      <vt:lpstr>MPI as an Exercise</vt:lpstr>
      <vt:lpstr>THANK YOU!</vt:lpstr>
      <vt:lpstr>globalEDGE  Screenshots</vt:lpstr>
      <vt:lpstr>Academy – Course Content</vt:lpstr>
      <vt:lpstr>globalEDGE – Online Course Modules</vt:lpstr>
      <vt:lpstr>globalEDGE - Export Modules</vt:lpstr>
      <vt:lpstr>globalEDGE – Module Walkthrough - 1</vt:lpstr>
      <vt:lpstr>globalEDGE – Module Walkthrough - 2</vt:lpstr>
      <vt:lpstr>PowerPoint Presentation</vt:lpstr>
      <vt:lpstr>globalEDGE – Module Walkthrough - 4</vt:lpstr>
      <vt:lpstr>globalEDGE – Module Walkthrough - 5</vt:lpstr>
      <vt:lpstr>globalEDGE – Module Walkthrough - 6</vt:lpstr>
      <vt:lpstr>globalEDGE – Module Walkthrough - 7</vt:lpstr>
      <vt:lpstr>globalEDGE – Module Walkthrough - 8</vt:lpstr>
      <vt:lpstr>Exercises  and  Simulations</vt:lpstr>
      <vt:lpstr>Course  Syllabi</vt:lpstr>
      <vt:lpstr>globalEDGE – Country Insights</vt:lpstr>
      <vt:lpstr>globalEDGE – Country Insights - Culture</vt:lpstr>
      <vt:lpstr>globalEDGE – Country Insights - Risk</vt:lpstr>
      <vt:lpstr>globalEDGE – Country Insights – Trade Stats</vt:lpstr>
      <vt:lpstr>globalEDGE – Interactive Rankings and Comparisons</vt:lpstr>
      <vt:lpstr>globalEDGE – State Insights</vt:lpstr>
      <vt:lpstr>globalEDGE –  State Trade Stats</vt:lpstr>
      <vt:lpstr>globalEDGE Blog</vt:lpstr>
      <vt:lpstr>Market Potential Index</vt:lpstr>
      <vt:lpstr>globalEDGE – Resource Directory</vt:lpstr>
      <vt:lpstr>Rankings</vt:lpstr>
      <vt:lpstr>PowerPoint Presentation</vt:lpstr>
      <vt:lpstr>globalEDGE – Also Features …</vt:lpstr>
      <vt:lpstr>THANK YOU!</vt:lpstr>
    </vt:vector>
  </TitlesOfParts>
  <Company>The Eli Broad College of Business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MSU International Business Center’s  Michigan Export Growth Program  and globalEDGE Resources</dc:title>
  <dc:creator>Tunga Kiyak</dc:creator>
  <cp:lastModifiedBy>Tunga Kiyak</cp:lastModifiedBy>
  <cp:revision>19</cp:revision>
  <cp:lastPrinted>2010-09-08T13:46:11Z</cp:lastPrinted>
  <dcterms:created xsi:type="dcterms:W3CDTF">2011-11-03T10:24:52Z</dcterms:created>
  <dcterms:modified xsi:type="dcterms:W3CDTF">2013-06-03T14:30:50Z</dcterms:modified>
</cp:coreProperties>
</file>