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heme/theme5.xml" ContentType="application/vnd.openxmlformats-officedocument.theme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6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920" r:id="rId2"/>
    <p:sldMasterId id="2147483928" r:id="rId3"/>
    <p:sldMasterId id="2147483936" r:id="rId4"/>
  </p:sldMasterIdLst>
  <p:notesMasterIdLst>
    <p:notesMasterId r:id="rId25"/>
  </p:notesMasterIdLst>
  <p:handoutMasterIdLst>
    <p:handoutMasterId r:id="rId26"/>
  </p:handoutMasterIdLst>
  <p:sldIdLst>
    <p:sldId id="315" r:id="rId5"/>
    <p:sldId id="272" r:id="rId6"/>
    <p:sldId id="270" r:id="rId7"/>
    <p:sldId id="274" r:id="rId8"/>
    <p:sldId id="316" r:id="rId9"/>
    <p:sldId id="323" r:id="rId10"/>
    <p:sldId id="319" r:id="rId11"/>
    <p:sldId id="322" r:id="rId12"/>
    <p:sldId id="273" r:id="rId13"/>
    <p:sldId id="292" r:id="rId14"/>
    <p:sldId id="283" r:id="rId15"/>
    <p:sldId id="334" r:id="rId16"/>
    <p:sldId id="327" r:id="rId17"/>
    <p:sldId id="328" r:id="rId18"/>
    <p:sldId id="337" r:id="rId19"/>
    <p:sldId id="329" r:id="rId20"/>
    <p:sldId id="336" r:id="rId21"/>
    <p:sldId id="335" r:id="rId22"/>
    <p:sldId id="267" r:id="rId23"/>
    <p:sldId id="331" r:id="rId24"/>
  </p:sldIdLst>
  <p:sldSz cx="9144000" cy="6858000" type="screen4x3"/>
  <p:notesSz cx="7004050" cy="92900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A65AC"/>
    <a:srgbClr val="404040"/>
    <a:srgbClr val="806E74"/>
    <a:srgbClr val="BFBFBF"/>
    <a:srgbClr val="006666"/>
    <a:srgbClr val="806787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5619" autoAdjust="0"/>
    <p:restoredTop sz="83543" autoAdjust="0"/>
  </p:normalViewPr>
  <p:slideViewPr>
    <p:cSldViewPr>
      <p:cViewPr>
        <p:scale>
          <a:sx n="70" d="100"/>
          <a:sy n="70" d="100"/>
        </p:scale>
        <p:origin x="-996" y="2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-2040" y="-90"/>
      </p:cViewPr>
      <p:guideLst>
        <p:guide orient="horz" pos="2926"/>
        <p:guide pos="2206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ia.gov/" TargetMode="External"/><Relationship Id="rId2" Type="http://schemas.openxmlformats.org/officeDocument/2006/relationships/hyperlink" Target="http://globaledge.msu.edu/" TargetMode="External"/><Relationship Id="rId1" Type="http://schemas.openxmlformats.org/officeDocument/2006/relationships/hyperlink" Target="http://tse.export.gov/" TargetMode="External"/><Relationship Id="rId4" Type="http://schemas.openxmlformats.org/officeDocument/2006/relationships/hyperlink" Target="http://www.export.gov/" TargetMode="External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ia.gov/" TargetMode="External"/><Relationship Id="rId2" Type="http://schemas.openxmlformats.org/officeDocument/2006/relationships/hyperlink" Target="http://www.export.gov/" TargetMode="External"/><Relationship Id="rId1" Type="http://schemas.openxmlformats.org/officeDocument/2006/relationships/hyperlink" Target="http://tse.export.gov/" TargetMode="External"/><Relationship Id="rId4" Type="http://schemas.openxmlformats.org/officeDocument/2006/relationships/hyperlink" Target="http://globaledge.msu.edu/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60A29E8-F9A4-4579-9168-24F580F638A3}" type="doc">
      <dgm:prSet loTypeId="urn:microsoft.com/office/officeart/2005/8/layout/cycle6" loCatId="cycle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3C02A45-BB41-4DBF-B3E9-373B48594E3A}">
      <dgm:prSet phldrT="[Text]" custT="1"/>
      <dgm:spPr/>
      <dgm:t>
        <a:bodyPr/>
        <a:lstStyle/>
        <a:p>
          <a:r>
            <a:rPr lang="en-US" sz="2000" dirty="0" smtClean="0"/>
            <a:t>A. Access Export Readiness</a:t>
          </a:r>
          <a:endParaRPr lang="en-US" sz="2000" dirty="0"/>
        </a:p>
      </dgm:t>
    </dgm:pt>
    <dgm:pt modelId="{79C5F674-B18B-46B3-A0C4-B7CF35C4255A}" type="parTrans" cxnId="{BC39C5AA-DFDF-415C-80BA-A76B4A2983B3}">
      <dgm:prSet/>
      <dgm:spPr/>
      <dgm:t>
        <a:bodyPr/>
        <a:lstStyle/>
        <a:p>
          <a:endParaRPr lang="en-US"/>
        </a:p>
      </dgm:t>
    </dgm:pt>
    <dgm:pt modelId="{144A3398-EE23-42E0-85C1-011C085E323F}" type="sibTrans" cxnId="{BC39C5AA-DFDF-415C-80BA-A76B4A2983B3}">
      <dgm:prSet/>
      <dgm:spPr/>
      <dgm:t>
        <a:bodyPr/>
        <a:lstStyle/>
        <a:p>
          <a:endParaRPr lang="en-US" dirty="0"/>
        </a:p>
      </dgm:t>
    </dgm:pt>
    <dgm:pt modelId="{586F66A1-9870-4625-9BA9-81617EAFA619}">
      <dgm:prSet phldrT="[Text]" custT="1"/>
      <dgm:spPr/>
      <dgm:t>
        <a:bodyPr/>
        <a:lstStyle/>
        <a:p>
          <a:r>
            <a:rPr lang="en-US" sz="2000" dirty="0" smtClean="0"/>
            <a:t>D. Market Research </a:t>
          </a:r>
          <a:endParaRPr lang="en-US" sz="2000" dirty="0"/>
        </a:p>
      </dgm:t>
    </dgm:pt>
    <dgm:pt modelId="{6D300EDC-3D2A-414D-84C3-C9AAAA871661}" type="parTrans" cxnId="{4F49976A-CAAE-41F4-92B4-B912C6A616C5}">
      <dgm:prSet/>
      <dgm:spPr/>
      <dgm:t>
        <a:bodyPr/>
        <a:lstStyle/>
        <a:p>
          <a:endParaRPr lang="en-US"/>
        </a:p>
      </dgm:t>
    </dgm:pt>
    <dgm:pt modelId="{53808B2D-4425-4F4F-905B-193242872E9D}" type="sibTrans" cxnId="{4F49976A-CAAE-41F4-92B4-B912C6A616C5}">
      <dgm:prSet/>
      <dgm:spPr/>
      <dgm:t>
        <a:bodyPr/>
        <a:lstStyle/>
        <a:p>
          <a:endParaRPr lang="en-US" dirty="0"/>
        </a:p>
      </dgm:t>
    </dgm:pt>
    <dgm:pt modelId="{B607FA3F-D90D-461D-ACA1-81FD535C4A93}">
      <dgm:prSet phldrT="[Text]" custT="1"/>
      <dgm:spPr/>
      <dgm:t>
        <a:bodyPr/>
        <a:lstStyle/>
        <a:p>
          <a:r>
            <a:rPr lang="en-US" sz="2000" dirty="0" smtClean="0"/>
            <a:t>E. Find Buyers</a:t>
          </a:r>
          <a:endParaRPr lang="en-US" sz="2000" dirty="0"/>
        </a:p>
      </dgm:t>
    </dgm:pt>
    <dgm:pt modelId="{E2F6255B-6B9B-4587-B6F7-FBA787E03290}" type="parTrans" cxnId="{AAF23742-D282-4DDF-B358-3DB55FCAC6A9}">
      <dgm:prSet/>
      <dgm:spPr/>
      <dgm:t>
        <a:bodyPr/>
        <a:lstStyle/>
        <a:p>
          <a:endParaRPr lang="en-US"/>
        </a:p>
      </dgm:t>
    </dgm:pt>
    <dgm:pt modelId="{D3478ABC-D73C-433E-B976-A1A3ABFBC183}" type="sibTrans" cxnId="{AAF23742-D282-4DDF-B358-3DB55FCAC6A9}">
      <dgm:prSet/>
      <dgm:spPr/>
      <dgm:t>
        <a:bodyPr/>
        <a:lstStyle/>
        <a:p>
          <a:endParaRPr lang="en-US" dirty="0"/>
        </a:p>
      </dgm:t>
    </dgm:pt>
    <dgm:pt modelId="{347785A8-0EE3-44DE-BB7D-BE658AA296EB}">
      <dgm:prSet phldrT="[Text]" custT="1"/>
      <dgm:spPr/>
      <dgm:t>
        <a:bodyPr/>
        <a:lstStyle/>
        <a:p>
          <a:r>
            <a:rPr lang="en-US" sz="2000" dirty="0" smtClean="0"/>
            <a:t>B. Business Plan</a:t>
          </a:r>
          <a:endParaRPr lang="en-US" sz="2000" dirty="0"/>
        </a:p>
      </dgm:t>
    </dgm:pt>
    <dgm:pt modelId="{09CB15DA-9258-4097-960B-22FB6476C51E}" type="parTrans" cxnId="{311BB69A-7F6E-4F03-94E9-99925E433657}">
      <dgm:prSet/>
      <dgm:spPr/>
      <dgm:t>
        <a:bodyPr/>
        <a:lstStyle/>
        <a:p>
          <a:endParaRPr lang="en-US"/>
        </a:p>
      </dgm:t>
    </dgm:pt>
    <dgm:pt modelId="{99343571-B82B-45B8-A7E7-11570A41BF6E}" type="sibTrans" cxnId="{311BB69A-7F6E-4F03-94E9-99925E433657}">
      <dgm:prSet/>
      <dgm:spPr/>
      <dgm:t>
        <a:bodyPr/>
        <a:lstStyle/>
        <a:p>
          <a:endParaRPr lang="en-US" dirty="0"/>
        </a:p>
      </dgm:t>
    </dgm:pt>
    <dgm:pt modelId="{520DA51F-F0FF-47E1-8596-D14B3B3C26EB}">
      <dgm:prSet phldrT="[Text]" custT="1"/>
      <dgm:spPr/>
      <dgm:t>
        <a:bodyPr/>
        <a:lstStyle/>
        <a:p>
          <a:r>
            <a:rPr lang="en-US" sz="2000" dirty="0" smtClean="0"/>
            <a:t>C. Counseling</a:t>
          </a:r>
          <a:endParaRPr lang="en-US" sz="2000" dirty="0"/>
        </a:p>
      </dgm:t>
    </dgm:pt>
    <dgm:pt modelId="{EC003895-3B58-4763-B9EC-4A2EFA36EB6E}" type="parTrans" cxnId="{9D649F7B-CD7B-420E-8538-010A972048AF}">
      <dgm:prSet/>
      <dgm:spPr/>
      <dgm:t>
        <a:bodyPr/>
        <a:lstStyle/>
        <a:p>
          <a:endParaRPr lang="en-US"/>
        </a:p>
      </dgm:t>
    </dgm:pt>
    <dgm:pt modelId="{F81D6DD3-25A4-4DB2-B9E5-41ABCC441046}" type="sibTrans" cxnId="{9D649F7B-CD7B-420E-8538-010A972048AF}">
      <dgm:prSet/>
      <dgm:spPr/>
      <dgm:t>
        <a:bodyPr/>
        <a:lstStyle/>
        <a:p>
          <a:endParaRPr lang="en-US" dirty="0"/>
        </a:p>
      </dgm:t>
    </dgm:pt>
    <dgm:pt modelId="{2C8F7A37-0472-4D72-84D4-0824B27AEA8F}">
      <dgm:prSet phldrT="[Text]" custT="1"/>
      <dgm:spPr/>
      <dgm:t>
        <a:bodyPr/>
        <a:lstStyle/>
        <a:p>
          <a:r>
            <a:rPr lang="en-US" sz="2000" dirty="0" smtClean="0"/>
            <a:t>F. Finance</a:t>
          </a:r>
          <a:endParaRPr lang="en-US" sz="2000" dirty="0"/>
        </a:p>
      </dgm:t>
    </dgm:pt>
    <dgm:pt modelId="{33903D29-52CC-448B-84DF-170EA5282AD7}" type="parTrans" cxnId="{6B3D9169-20D5-4326-B4F1-34767D397A5C}">
      <dgm:prSet/>
      <dgm:spPr/>
      <dgm:t>
        <a:bodyPr/>
        <a:lstStyle/>
        <a:p>
          <a:endParaRPr lang="en-US"/>
        </a:p>
      </dgm:t>
    </dgm:pt>
    <dgm:pt modelId="{91B5C7A1-67D1-4002-8B07-EF213D2C4430}" type="sibTrans" cxnId="{6B3D9169-20D5-4326-B4F1-34767D397A5C}">
      <dgm:prSet/>
      <dgm:spPr/>
      <dgm:t>
        <a:bodyPr/>
        <a:lstStyle/>
        <a:p>
          <a:endParaRPr lang="en-US" dirty="0"/>
        </a:p>
      </dgm:t>
    </dgm:pt>
    <dgm:pt modelId="{D0A7476C-7259-467F-9AD5-A600A8948A9C}">
      <dgm:prSet phldrT="[Text]" custT="1"/>
      <dgm:spPr/>
      <dgm:t>
        <a:bodyPr/>
        <a:lstStyle/>
        <a:p>
          <a:r>
            <a:rPr lang="en-US" sz="2000" dirty="0" smtClean="0"/>
            <a:t>G. Legal</a:t>
          </a:r>
          <a:endParaRPr lang="en-US" sz="2000" dirty="0"/>
        </a:p>
      </dgm:t>
    </dgm:pt>
    <dgm:pt modelId="{BE6FA3AB-D427-454F-8CA0-B674C806D3B5}" type="parTrans" cxnId="{1527D482-CDAF-4940-9AD1-90836CAF62CB}">
      <dgm:prSet/>
      <dgm:spPr/>
      <dgm:t>
        <a:bodyPr/>
        <a:lstStyle/>
        <a:p>
          <a:endParaRPr lang="en-US"/>
        </a:p>
      </dgm:t>
    </dgm:pt>
    <dgm:pt modelId="{E756AA46-C5FC-4966-9356-E8B685AC973D}" type="sibTrans" cxnId="{1527D482-CDAF-4940-9AD1-90836CAF62CB}">
      <dgm:prSet/>
      <dgm:spPr/>
      <dgm:t>
        <a:bodyPr/>
        <a:lstStyle/>
        <a:p>
          <a:endParaRPr lang="en-US" dirty="0"/>
        </a:p>
      </dgm:t>
    </dgm:pt>
    <dgm:pt modelId="{A0BD40FC-214A-46C9-B587-7DF2BA5666D1}">
      <dgm:prSet phldrT="[Text]" custT="1"/>
      <dgm:spPr/>
      <dgm:t>
        <a:bodyPr/>
        <a:lstStyle/>
        <a:p>
          <a:r>
            <a:rPr lang="en-US" sz="2000" dirty="0" smtClean="0"/>
            <a:t>H. Logistics</a:t>
          </a:r>
          <a:endParaRPr lang="en-US" sz="2000" dirty="0"/>
        </a:p>
      </dgm:t>
    </dgm:pt>
    <dgm:pt modelId="{D69E5985-C05D-491D-BC14-3781DAB3B804}" type="parTrans" cxnId="{5BE7887E-E9BD-4462-8A31-539CC6A84201}">
      <dgm:prSet/>
      <dgm:spPr/>
      <dgm:t>
        <a:bodyPr/>
        <a:lstStyle/>
        <a:p>
          <a:endParaRPr lang="en-US"/>
        </a:p>
      </dgm:t>
    </dgm:pt>
    <dgm:pt modelId="{685C2F76-9598-47D7-8B75-7B0A8947E10F}" type="sibTrans" cxnId="{5BE7887E-E9BD-4462-8A31-539CC6A84201}">
      <dgm:prSet/>
      <dgm:spPr/>
      <dgm:t>
        <a:bodyPr/>
        <a:lstStyle/>
        <a:p>
          <a:endParaRPr lang="en-US" dirty="0"/>
        </a:p>
      </dgm:t>
    </dgm:pt>
    <dgm:pt modelId="{623B594B-DBF1-4DC9-9C72-B0AB7E4F325F}" type="pres">
      <dgm:prSet presAssocID="{260A29E8-F9A4-4579-9168-24F580F638A3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E43E7B0-0BDA-46B0-8EAA-2D991BC5DE36}" type="pres">
      <dgm:prSet presAssocID="{B3C02A45-BB41-4DBF-B3E9-373B48594E3A}" presName="node" presStyleLbl="node1" presStyleIdx="0" presStyleCnt="8" custScaleX="308232" custScaleY="113599" custRadScaleRad="89119" custRadScaleInc="-2120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1278C3-44AE-4E04-A220-C4D76A9ABB4F}" type="pres">
      <dgm:prSet presAssocID="{B3C02A45-BB41-4DBF-B3E9-373B48594E3A}" presName="spNode" presStyleCnt="0"/>
      <dgm:spPr/>
      <dgm:t>
        <a:bodyPr/>
        <a:lstStyle/>
        <a:p>
          <a:endParaRPr lang="en-US"/>
        </a:p>
      </dgm:t>
    </dgm:pt>
    <dgm:pt modelId="{11FA3E18-01CE-4E80-BE5C-258D5AB97DC0}" type="pres">
      <dgm:prSet presAssocID="{144A3398-EE23-42E0-85C1-011C085E323F}" presName="sibTrans" presStyleLbl="sibTrans1D1" presStyleIdx="0" presStyleCnt="8"/>
      <dgm:spPr/>
      <dgm:t>
        <a:bodyPr/>
        <a:lstStyle/>
        <a:p>
          <a:endParaRPr lang="en-US"/>
        </a:p>
      </dgm:t>
    </dgm:pt>
    <dgm:pt modelId="{189EB3CC-298A-4A8E-8013-91DD761BF7CD}" type="pres">
      <dgm:prSet presAssocID="{347785A8-0EE3-44DE-BB7D-BE658AA296EB}" presName="node" presStyleLbl="node1" presStyleIdx="1" presStyleCnt="8" custScaleX="308232" custScaleY="113599" custRadScaleRad="161181" custRadScaleInc="16214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9418C1-EDD0-4754-97ED-E5ECFBF75656}" type="pres">
      <dgm:prSet presAssocID="{347785A8-0EE3-44DE-BB7D-BE658AA296EB}" presName="spNode" presStyleCnt="0"/>
      <dgm:spPr/>
      <dgm:t>
        <a:bodyPr/>
        <a:lstStyle/>
        <a:p>
          <a:endParaRPr lang="en-US"/>
        </a:p>
      </dgm:t>
    </dgm:pt>
    <dgm:pt modelId="{B3295199-82F8-4A1D-B411-8F31344DB51D}" type="pres">
      <dgm:prSet presAssocID="{99343571-B82B-45B8-A7E7-11570A41BF6E}" presName="sibTrans" presStyleLbl="sibTrans1D1" presStyleIdx="1" presStyleCnt="8"/>
      <dgm:spPr/>
      <dgm:t>
        <a:bodyPr/>
        <a:lstStyle/>
        <a:p>
          <a:endParaRPr lang="en-US"/>
        </a:p>
      </dgm:t>
    </dgm:pt>
    <dgm:pt modelId="{FE0205E7-0102-41D6-9D24-AEA604BC36F3}" type="pres">
      <dgm:prSet presAssocID="{520DA51F-F0FF-47E1-8596-D14B3B3C26EB}" presName="node" presStyleLbl="node1" presStyleIdx="2" presStyleCnt="8" custScaleX="308232" custScaleY="113599" custRadScaleRad="178300" custRadScaleInc="563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BC0B87-E412-4692-BFAE-579CC52B98F3}" type="pres">
      <dgm:prSet presAssocID="{520DA51F-F0FF-47E1-8596-D14B3B3C26EB}" presName="spNode" presStyleCnt="0"/>
      <dgm:spPr/>
      <dgm:t>
        <a:bodyPr/>
        <a:lstStyle/>
        <a:p>
          <a:endParaRPr lang="en-US"/>
        </a:p>
      </dgm:t>
    </dgm:pt>
    <dgm:pt modelId="{8CB3024A-08B0-49B4-86B0-A1375358C22E}" type="pres">
      <dgm:prSet presAssocID="{F81D6DD3-25A4-4DB2-B9E5-41ABCC441046}" presName="sibTrans" presStyleLbl="sibTrans1D1" presStyleIdx="2" presStyleCnt="8"/>
      <dgm:spPr/>
      <dgm:t>
        <a:bodyPr/>
        <a:lstStyle/>
        <a:p>
          <a:endParaRPr lang="en-US"/>
        </a:p>
      </dgm:t>
    </dgm:pt>
    <dgm:pt modelId="{3FAF5C43-DC9E-493C-82C3-FD8DD5473F2B}" type="pres">
      <dgm:prSet presAssocID="{586F66A1-9870-4625-9BA9-81617EAFA619}" presName="node" presStyleLbl="node1" presStyleIdx="3" presStyleCnt="8" custScaleX="308232" custScaleY="113599" custRadScaleRad="163114" custRadScaleInc="-1506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591F10-A097-41FF-8280-FF21EFABD6ED}" type="pres">
      <dgm:prSet presAssocID="{586F66A1-9870-4625-9BA9-81617EAFA619}" presName="spNode" presStyleCnt="0"/>
      <dgm:spPr/>
      <dgm:t>
        <a:bodyPr/>
        <a:lstStyle/>
        <a:p>
          <a:endParaRPr lang="en-US"/>
        </a:p>
      </dgm:t>
    </dgm:pt>
    <dgm:pt modelId="{0BB7B3F7-AC06-429B-8EE4-20E880B15579}" type="pres">
      <dgm:prSet presAssocID="{53808B2D-4425-4F4F-905B-193242872E9D}" presName="sibTrans" presStyleLbl="sibTrans1D1" presStyleIdx="3" presStyleCnt="8"/>
      <dgm:spPr/>
      <dgm:t>
        <a:bodyPr/>
        <a:lstStyle/>
        <a:p>
          <a:endParaRPr lang="en-US"/>
        </a:p>
      </dgm:t>
    </dgm:pt>
    <dgm:pt modelId="{3ED7F660-AC48-40DB-B927-7C53DCA78707}" type="pres">
      <dgm:prSet presAssocID="{B607FA3F-D90D-461D-ACA1-81FD535C4A93}" presName="node" presStyleLbl="node1" presStyleIdx="4" presStyleCnt="8" custScaleX="308232" custScaleY="113599" custRadScaleRad="98914" custRadScaleInc="-1628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549C22-3961-43E3-920E-9D44508E7C7D}" type="pres">
      <dgm:prSet presAssocID="{B607FA3F-D90D-461D-ACA1-81FD535C4A93}" presName="spNode" presStyleCnt="0"/>
      <dgm:spPr/>
      <dgm:t>
        <a:bodyPr/>
        <a:lstStyle/>
        <a:p>
          <a:endParaRPr lang="en-US"/>
        </a:p>
      </dgm:t>
    </dgm:pt>
    <dgm:pt modelId="{15404652-D649-4966-BF73-ED99FCC4F179}" type="pres">
      <dgm:prSet presAssocID="{D3478ABC-D73C-433E-B976-A1A3ABFBC183}" presName="sibTrans" presStyleLbl="sibTrans1D1" presStyleIdx="4" presStyleCnt="8"/>
      <dgm:spPr/>
      <dgm:t>
        <a:bodyPr/>
        <a:lstStyle/>
        <a:p>
          <a:endParaRPr lang="en-US"/>
        </a:p>
      </dgm:t>
    </dgm:pt>
    <dgm:pt modelId="{2418C9A7-F2BB-43B6-BBE4-58468CADF3C0}" type="pres">
      <dgm:prSet presAssocID="{2C8F7A37-0472-4D72-84D4-0824B27AEA8F}" presName="node" presStyleLbl="node1" presStyleIdx="5" presStyleCnt="8" custScaleX="308232" custScaleY="113599" custRadScaleRad="155350" custRadScaleInc="14270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165D76-DF24-4068-8071-E4E2796EF02F}" type="pres">
      <dgm:prSet presAssocID="{2C8F7A37-0472-4D72-84D4-0824B27AEA8F}" presName="spNode" presStyleCnt="0"/>
      <dgm:spPr/>
      <dgm:t>
        <a:bodyPr/>
        <a:lstStyle/>
        <a:p>
          <a:endParaRPr lang="en-US"/>
        </a:p>
      </dgm:t>
    </dgm:pt>
    <dgm:pt modelId="{042E5FAE-ADD5-47D3-977D-113254C90E5D}" type="pres">
      <dgm:prSet presAssocID="{91B5C7A1-67D1-4002-8B07-EF213D2C4430}" presName="sibTrans" presStyleLbl="sibTrans1D1" presStyleIdx="5" presStyleCnt="8"/>
      <dgm:spPr/>
      <dgm:t>
        <a:bodyPr/>
        <a:lstStyle/>
        <a:p>
          <a:endParaRPr lang="en-US"/>
        </a:p>
      </dgm:t>
    </dgm:pt>
    <dgm:pt modelId="{9E1D3230-AB5D-461E-AF08-51CC96CB6FF2}" type="pres">
      <dgm:prSet presAssocID="{D0A7476C-7259-467F-9AD5-A600A8948A9C}" presName="node" presStyleLbl="node1" presStyleIdx="6" presStyleCnt="8" custScaleX="308232" custScaleY="113599" custRadScaleRad="179028" custRadScaleInc="-56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B15715-82A6-46C9-8DE9-0613C54DDA2E}" type="pres">
      <dgm:prSet presAssocID="{D0A7476C-7259-467F-9AD5-A600A8948A9C}" presName="spNode" presStyleCnt="0"/>
      <dgm:spPr/>
      <dgm:t>
        <a:bodyPr/>
        <a:lstStyle/>
        <a:p>
          <a:endParaRPr lang="en-US"/>
        </a:p>
      </dgm:t>
    </dgm:pt>
    <dgm:pt modelId="{CC00A111-DDBE-44F8-9C16-1529364FCC65}" type="pres">
      <dgm:prSet presAssocID="{E756AA46-C5FC-4966-9356-E8B685AC973D}" presName="sibTrans" presStyleLbl="sibTrans1D1" presStyleIdx="6" presStyleCnt="8"/>
      <dgm:spPr/>
      <dgm:t>
        <a:bodyPr/>
        <a:lstStyle/>
        <a:p>
          <a:endParaRPr lang="en-US"/>
        </a:p>
      </dgm:t>
    </dgm:pt>
    <dgm:pt modelId="{CB959C0B-7DC5-4371-B4C0-4DDBA5D73A4C}" type="pres">
      <dgm:prSet presAssocID="{A0BD40FC-214A-46C9-B587-7DF2BA5666D1}" presName="node" presStyleLbl="node1" presStyleIdx="7" presStyleCnt="8" custScaleX="308232" custScaleY="113599" custRadScaleRad="170469" custRadScaleInc="-16996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A2C5AD-6368-42A6-A206-71F69F415E8C}" type="pres">
      <dgm:prSet presAssocID="{A0BD40FC-214A-46C9-B587-7DF2BA5666D1}" presName="spNode" presStyleCnt="0"/>
      <dgm:spPr/>
      <dgm:t>
        <a:bodyPr/>
        <a:lstStyle/>
        <a:p>
          <a:endParaRPr lang="en-US"/>
        </a:p>
      </dgm:t>
    </dgm:pt>
    <dgm:pt modelId="{EB2ECEE5-253B-4432-BB01-D4C60D887D7D}" type="pres">
      <dgm:prSet presAssocID="{685C2F76-9598-47D7-8B75-7B0A8947E10F}" presName="sibTrans" presStyleLbl="sibTrans1D1" presStyleIdx="7" presStyleCnt="8"/>
      <dgm:spPr/>
      <dgm:t>
        <a:bodyPr/>
        <a:lstStyle/>
        <a:p>
          <a:endParaRPr lang="en-US"/>
        </a:p>
      </dgm:t>
    </dgm:pt>
  </dgm:ptLst>
  <dgm:cxnLst>
    <dgm:cxn modelId="{5BE7887E-E9BD-4462-8A31-539CC6A84201}" srcId="{260A29E8-F9A4-4579-9168-24F580F638A3}" destId="{A0BD40FC-214A-46C9-B587-7DF2BA5666D1}" srcOrd="7" destOrd="0" parTransId="{D69E5985-C05D-491D-BC14-3781DAB3B804}" sibTransId="{685C2F76-9598-47D7-8B75-7B0A8947E10F}"/>
    <dgm:cxn modelId="{08A97C16-B421-4427-ABD6-10984566DFED}" type="presOf" srcId="{53808B2D-4425-4F4F-905B-193242872E9D}" destId="{0BB7B3F7-AC06-429B-8EE4-20E880B15579}" srcOrd="0" destOrd="0" presId="urn:microsoft.com/office/officeart/2005/8/layout/cycle6"/>
    <dgm:cxn modelId="{331B6A9C-6F22-4334-894B-19FFA4378D47}" type="presOf" srcId="{91B5C7A1-67D1-4002-8B07-EF213D2C4430}" destId="{042E5FAE-ADD5-47D3-977D-113254C90E5D}" srcOrd="0" destOrd="0" presId="urn:microsoft.com/office/officeart/2005/8/layout/cycle6"/>
    <dgm:cxn modelId="{24CF3226-FDBA-4DA9-B4C5-855E781B9975}" type="presOf" srcId="{D3478ABC-D73C-433E-B976-A1A3ABFBC183}" destId="{15404652-D649-4966-BF73-ED99FCC4F179}" srcOrd="0" destOrd="0" presId="urn:microsoft.com/office/officeart/2005/8/layout/cycle6"/>
    <dgm:cxn modelId="{BC39C5AA-DFDF-415C-80BA-A76B4A2983B3}" srcId="{260A29E8-F9A4-4579-9168-24F580F638A3}" destId="{B3C02A45-BB41-4DBF-B3E9-373B48594E3A}" srcOrd="0" destOrd="0" parTransId="{79C5F674-B18B-46B3-A0C4-B7CF35C4255A}" sibTransId="{144A3398-EE23-42E0-85C1-011C085E323F}"/>
    <dgm:cxn modelId="{6B3D9169-20D5-4326-B4F1-34767D397A5C}" srcId="{260A29E8-F9A4-4579-9168-24F580F638A3}" destId="{2C8F7A37-0472-4D72-84D4-0824B27AEA8F}" srcOrd="5" destOrd="0" parTransId="{33903D29-52CC-448B-84DF-170EA5282AD7}" sibTransId="{91B5C7A1-67D1-4002-8B07-EF213D2C4430}"/>
    <dgm:cxn modelId="{9D649F7B-CD7B-420E-8538-010A972048AF}" srcId="{260A29E8-F9A4-4579-9168-24F580F638A3}" destId="{520DA51F-F0FF-47E1-8596-D14B3B3C26EB}" srcOrd="2" destOrd="0" parTransId="{EC003895-3B58-4763-B9EC-4A2EFA36EB6E}" sibTransId="{F81D6DD3-25A4-4DB2-B9E5-41ABCC441046}"/>
    <dgm:cxn modelId="{4DCE6A10-7126-42BB-A135-C330A30D5527}" type="presOf" srcId="{D0A7476C-7259-467F-9AD5-A600A8948A9C}" destId="{9E1D3230-AB5D-461E-AF08-51CC96CB6FF2}" srcOrd="0" destOrd="0" presId="urn:microsoft.com/office/officeart/2005/8/layout/cycle6"/>
    <dgm:cxn modelId="{1527D482-CDAF-4940-9AD1-90836CAF62CB}" srcId="{260A29E8-F9A4-4579-9168-24F580F638A3}" destId="{D0A7476C-7259-467F-9AD5-A600A8948A9C}" srcOrd="6" destOrd="0" parTransId="{BE6FA3AB-D427-454F-8CA0-B674C806D3B5}" sibTransId="{E756AA46-C5FC-4966-9356-E8B685AC973D}"/>
    <dgm:cxn modelId="{460166FC-1DEE-4B67-9C69-57BFF979CF60}" type="presOf" srcId="{F81D6DD3-25A4-4DB2-B9E5-41ABCC441046}" destId="{8CB3024A-08B0-49B4-86B0-A1375358C22E}" srcOrd="0" destOrd="0" presId="urn:microsoft.com/office/officeart/2005/8/layout/cycle6"/>
    <dgm:cxn modelId="{9FEBCDB5-F533-4D05-989A-99B9B1391675}" type="presOf" srcId="{520DA51F-F0FF-47E1-8596-D14B3B3C26EB}" destId="{FE0205E7-0102-41D6-9D24-AEA604BC36F3}" srcOrd="0" destOrd="0" presId="urn:microsoft.com/office/officeart/2005/8/layout/cycle6"/>
    <dgm:cxn modelId="{B7950E59-6F22-4B81-9CE8-FA5E76F86C42}" type="presOf" srcId="{685C2F76-9598-47D7-8B75-7B0A8947E10F}" destId="{EB2ECEE5-253B-4432-BB01-D4C60D887D7D}" srcOrd="0" destOrd="0" presId="urn:microsoft.com/office/officeart/2005/8/layout/cycle6"/>
    <dgm:cxn modelId="{EEACEC51-3D2F-4A27-ABCF-04C262150D09}" type="presOf" srcId="{586F66A1-9870-4625-9BA9-81617EAFA619}" destId="{3FAF5C43-DC9E-493C-82C3-FD8DD5473F2B}" srcOrd="0" destOrd="0" presId="urn:microsoft.com/office/officeart/2005/8/layout/cycle6"/>
    <dgm:cxn modelId="{94134155-27F6-45FC-9862-2DCB8A51E9E1}" type="presOf" srcId="{260A29E8-F9A4-4579-9168-24F580F638A3}" destId="{623B594B-DBF1-4DC9-9C72-B0AB7E4F325F}" srcOrd="0" destOrd="0" presId="urn:microsoft.com/office/officeart/2005/8/layout/cycle6"/>
    <dgm:cxn modelId="{FA991658-3E26-4779-8F1C-6D681DFE3B82}" type="presOf" srcId="{347785A8-0EE3-44DE-BB7D-BE658AA296EB}" destId="{189EB3CC-298A-4A8E-8013-91DD761BF7CD}" srcOrd="0" destOrd="0" presId="urn:microsoft.com/office/officeart/2005/8/layout/cycle6"/>
    <dgm:cxn modelId="{37628099-0DA3-4061-B7B1-A79328D688A8}" type="presOf" srcId="{B3C02A45-BB41-4DBF-B3E9-373B48594E3A}" destId="{4E43E7B0-0BDA-46B0-8EAA-2D991BC5DE36}" srcOrd="0" destOrd="0" presId="urn:microsoft.com/office/officeart/2005/8/layout/cycle6"/>
    <dgm:cxn modelId="{D24BA2EE-DA66-421C-8699-D2D42BD3D225}" type="presOf" srcId="{B607FA3F-D90D-461D-ACA1-81FD535C4A93}" destId="{3ED7F660-AC48-40DB-B927-7C53DCA78707}" srcOrd="0" destOrd="0" presId="urn:microsoft.com/office/officeart/2005/8/layout/cycle6"/>
    <dgm:cxn modelId="{A7C5530D-C45F-41E5-954D-68AB1B6E2F33}" type="presOf" srcId="{E756AA46-C5FC-4966-9356-E8B685AC973D}" destId="{CC00A111-DDBE-44F8-9C16-1529364FCC65}" srcOrd="0" destOrd="0" presId="urn:microsoft.com/office/officeart/2005/8/layout/cycle6"/>
    <dgm:cxn modelId="{009D1502-2689-4477-9DE2-8719793CC9D3}" type="presOf" srcId="{144A3398-EE23-42E0-85C1-011C085E323F}" destId="{11FA3E18-01CE-4E80-BE5C-258D5AB97DC0}" srcOrd="0" destOrd="0" presId="urn:microsoft.com/office/officeart/2005/8/layout/cycle6"/>
    <dgm:cxn modelId="{3A71099D-9EE8-4E6F-9244-2A8C940DB856}" type="presOf" srcId="{A0BD40FC-214A-46C9-B587-7DF2BA5666D1}" destId="{CB959C0B-7DC5-4371-B4C0-4DDBA5D73A4C}" srcOrd="0" destOrd="0" presId="urn:microsoft.com/office/officeart/2005/8/layout/cycle6"/>
    <dgm:cxn modelId="{AAF23742-D282-4DDF-B358-3DB55FCAC6A9}" srcId="{260A29E8-F9A4-4579-9168-24F580F638A3}" destId="{B607FA3F-D90D-461D-ACA1-81FD535C4A93}" srcOrd="4" destOrd="0" parTransId="{E2F6255B-6B9B-4587-B6F7-FBA787E03290}" sibTransId="{D3478ABC-D73C-433E-B976-A1A3ABFBC183}"/>
    <dgm:cxn modelId="{ED07815F-31F4-469E-AA6F-4FE2871FF52A}" type="presOf" srcId="{99343571-B82B-45B8-A7E7-11570A41BF6E}" destId="{B3295199-82F8-4A1D-B411-8F31344DB51D}" srcOrd="0" destOrd="0" presId="urn:microsoft.com/office/officeart/2005/8/layout/cycle6"/>
    <dgm:cxn modelId="{4F49976A-CAAE-41F4-92B4-B912C6A616C5}" srcId="{260A29E8-F9A4-4579-9168-24F580F638A3}" destId="{586F66A1-9870-4625-9BA9-81617EAFA619}" srcOrd="3" destOrd="0" parTransId="{6D300EDC-3D2A-414D-84C3-C9AAAA871661}" sibTransId="{53808B2D-4425-4F4F-905B-193242872E9D}"/>
    <dgm:cxn modelId="{AE3594D5-78F8-4783-B0A6-9F76215E3999}" type="presOf" srcId="{2C8F7A37-0472-4D72-84D4-0824B27AEA8F}" destId="{2418C9A7-F2BB-43B6-BBE4-58468CADF3C0}" srcOrd="0" destOrd="0" presId="urn:microsoft.com/office/officeart/2005/8/layout/cycle6"/>
    <dgm:cxn modelId="{311BB69A-7F6E-4F03-94E9-99925E433657}" srcId="{260A29E8-F9A4-4579-9168-24F580F638A3}" destId="{347785A8-0EE3-44DE-BB7D-BE658AA296EB}" srcOrd="1" destOrd="0" parTransId="{09CB15DA-9258-4097-960B-22FB6476C51E}" sibTransId="{99343571-B82B-45B8-A7E7-11570A41BF6E}"/>
    <dgm:cxn modelId="{195A1CE2-F3BA-49BC-AC8C-D2540BD0DA0D}" type="presParOf" srcId="{623B594B-DBF1-4DC9-9C72-B0AB7E4F325F}" destId="{4E43E7B0-0BDA-46B0-8EAA-2D991BC5DE36}" srcOrd="0" destOrd="0" presId="urn:microsoft.com/office/officeart/2005/8/layout/cycle6"/>
    <dgm:cxn modelId="{4C312F2F-B99A-4A0C-ABA6-4620463F4A72}" type="presParOf" srcId="{623B594B-DBF1-4DC9-9C72-B0AB7E4F325F}" destId="{E01278C3-44AE-4E04-A220-C4D76A9ABB4F}" srcOrd="1" destOrd="0" presId="urn:microsoft.com/office/officeart/2005/8/layout/cycle6"/>
    <dgm:cxn modelId="{30FB80D5-4117-4F26-A49B-2AF54D32F759}" type="presParOf" srcId="{623B594B-DBF1-4DC9-9C72-B0AB7E4F325F}" destId="{11FA3E18-01CE-4E80-BE5C-258D5AB97DC0}" srcOrd="2" destOrd="0" presId="urn:microsoft.com/office/officeart/2005/8/layout/cycle6"/>
    <dgm:cxn modelId="{56DA5A1A-CF61-48F7-AE3C-C0412E9E767B}" type="presParOf" srcId="{623B594B-DBF1-4DC9-9C72-B0AB7E4F325F}" destId="{189EB3CC-298A-4A8E-8013-91DD761BF7CD}" srcOrd="3" destOrd="0" presId="urn:microsoft.com/office/officeart/2005/8/layout/cycle6"/>
    <dgm:cxn modelId="{11FAFDB5-D47E-4484-BC76-C5D79058135F}" type="presParOf" srcId="{623B594B-DBF1-4DC9-9C72-B0AB7E4F325F}" destId="{F29418C1-EDD0-4754-97ED-E5ECFBF75656}" srcOrd="4" destOrd="0" presId="urn:microsoft.com/office/officeart/2005/8/layout/cycle6"/>
    <dgm:cxn modelId="{2A5FD783-F9F1-4297-8449-F518EB86FA84}" type="presParOf" srcId="{623B594B-DBF1-4DC9-9C72-B0AB7E4F325F}" destId="{B3295199-82F8-4A1D-B411-8F31344DB51D}" srcOrd="5" destOrd="0" presId="urn:microsoft.com/office/officeart/2005/8/layout/cycle6"/>
    <dgm:cxn modelId="{CB89848E-2F18-45BC-ACBE-43E54ABCF3F3}" type="presParOf" srcId="{623B594B-DBF1-4DC9-9C72-B0AB7E4F325F}" destId="{FE0205E7-0102-41D6-9D24-AEA604BC36F3}" srcOrd="6" destOrd="0" presId="urn:microsoft.com/office/officeart/2005/8/layout/cycle6"/>
    <dgm:cxn modelId="{41FBA2C0-913D-4335-91CE-9D23C4CF12A1}" type="presParOf" srcId="{623B594B-DBF1-4DC9-9C72-B0AB7E4F325F}" destId="{D1BC0B87-E412-4692-BFAE-579CC52B98F3}" srcOrd="7" destOrd="0" presId="urn:microsoft.com/office/officeart/2005/8/layout/cycle6"/>
    <dgm:cxn modelId="{D5D4C557-FD76-41BC-82BF-18AA9257EC73}" type="presParOf" srcId="{623B594B-DBF1-4DC9-9C72-B0AB7E4F325F}" destId="{8CB3024A-08B0-49B4-86B0-A1375358C22E}" srcOrd="8" destOrd="0" presId="urn:microsoft.com/office/officeart/2005/8/layout/cycle6"/>
    <dgm:cxn modelId="{A8DE99C5-6F6C-49D7-A807-494DC7519A38}" type="presParOf" srcId="{623B594B-DBF1-4DC9-9C72-B0AB7E4F325F}" destId="{3FAF5C43-DC9E-493C-82C3-FD8DD5473F2B}" srcOrd="9" destOrd="0" presId="urn:microsoft.com/office/officeart/2005/8/layout/cycle6"/>
    <dgm:cxn modelId="{F82D745B-2E7E-4976-B315-F064653D1DCA}" type="presParOf" srcId="{623B594B-DBF1-4DC9-9C72-B0AB7E4F325F}" destId="{0D591F10-A097-41FF-8280-FF21EFABD6ED}" srcOrd="10" destOrd="0" presId="urn:microsoft.com/office/officeart/2005/8/layout/cycle6"/>
    <dgm:cxn modelId="{8E9D734B-878B-4895-87D8-AAD86E20AC63}" type="presParOf" srcId="{623B594B-DBF1-4DC9-9C72-B0AB7E4F325F}" destId="{0BB7B3F7-AC06-429B-8EE4-20E880B15579}" srcOrd="11" destOrd="0" presId="urn:microsoft.com/office/officeart/2005/8/layout/cycle6"/>
    <dgm:cxn modelId="{2058133D-45B1-41C8-BC7C-75E83BEB026B}" type="presParOf" srcId="{623B594B-DBF1-4DC9-9C72-B0AB7E4F325F}" destId="{3ED7F660-AC48-40DB-B927-7C53DCA78707}" srcOrd="12" destOrd="0" presId="urn:microsoft.com/office/officeart/2005/8/layout/cycle6"/>
    <dgm:cxn modelId="{269873B1-5B29-420D-8A78-05758FEF9B3A}" type="presParOf" srcId="{623B594B-DBF1-4DC9-9C72-B0AB7E4F325F}" destId="{1F549C22-3961-43E3-920E-9D44508E7C7D}" srcOrd="13" destOrd="0" presId="urn:microsoft.com/office/officeart/2005/8/layout/cycle6"/>
    <dgm:cxn modelId="{2E174D39-6758-4F71-A02A-71C35AA16C27}" type="presParOf" srcId="{623B594B-DBF1-4DC9-9C72-B0AB7E4F325F}" destId="{15404652-D649-4966-BF73-ED99FCC4F179}" srcOrd="14" destOrd="0" presId="urn:microsoft.com/office/officeart/2005/8/layout/cycle6"/>
    <dgm:cxn modelId="{2B1B5845-7C40-424C-8062-582EDE535682}" type="presParOf" srcId="{623B594B-DBF1-4DC9-9C72-B0AB7E4F325F}" destId="{2418C9A7-F2BB-43B6-BBE4-58468CADF3C0}" srcOrd="15" destOrd="0" presId="urn:microsoft.com/office/officeart/2005/8/layout/cycle6"/>
    <dgm:cxn modelId="{2F29217D-84DA-48A8-B549-8FC1F98B907F}" type="presParOf" srcId="{623B594B-DBF1-4DC9-9C72-B0AB7E4F325F}" destId="{4A165D76-DF24-4068-8071-E4E2796EF02F}" srcOrd="16" destOrd="0" presId="urn:microsoft.com/office/officeart/2005/8/layout/cycle6"/>
    <dgm:cxn modelId="{5CED27B0-3B49-4BD2-BD67-C48C5696B036}" type="presParOf" srcId="{623B594B-DBF1-4DC9-9C72-B0AB7E4F325F}" destId="{042E5FAE-ADD5-47D3-977D-113254C90E5D}" srcOrd="17" destOrd="0" presId="urn:microsoft.com/office/officeart/2005/8/layout/cycle6"/>
    <dgm:cxn modelId="{4023ECDE-D27E-4A35-AC00-9D811CA07269}" type="presParOf" srcId="{623B594B-DBF1-4DC9-9C72-B0AB7E4F325F}" destId="{9E1D3230-AB5D-461E-AF08-51CC96CB6FF2}" srcOrd="18" destOrd="0" presId="urn:microsoft.com/office/officeart/2005/8/layout/cycle6"/>
    <dgm:cxn modelId="{D485A24D-8F09-4ADA-B725-A954B0C7BE86}" type="presParOf" srcId="{623B594B-DBF1-4DC9-9C72-B0AB7E4F325F}" destId="{2BB15715-82A6-46C9-8DE9-0613C54DDA2E}" srcOrd="19" destOrd="0" presId="urn:microsoft.com/office/officeart/2005/8/layout/cycle6"/>
    <dgm:cxn modelId="{182E1004-B882-4F39-A0AC-F5947663EB6D}" type="presParOf" srcId="{623B594B-DBF1-4DC9-9C72-B0AB7E4F325F}" destId="{CC00A111-DDBE-44F8-9C16-1529364FCC65}" srcOrd="20" destOrd="0" presId="urn:microsoft.com/office/officeart/2005/8/layout/cycle6"/>
    <dgm:cxn modelId="{262AA596-9DA5-4CA9-B1C4-5B75BABDC3EE}" type="presParOf" srcId="{623B594B-DBF1-4DC9-9C72-B0AB7E4F325F}" destId="{CB959C0B-7DC5-4371-B4C0-4DDBA5D73A4C}" srcOrd="21" destOrd="0" presId="urn:microsoft.com/office/officeart/2005/8/layout/cycle6"/>
    <dgm:cxn modelId="{8397E83D-E0D6-42D0-8D62-F7D718FAB0A2}" type="presParOf" srcId="{623B594B-DBF1-4DC9-9C72-B0AB7E4F325F}" destId="{3EA2C5AD-6368-42A6-A206-71F69F415E8C}" srcOrd="22" destOrd="0" presId="urn:microsoft.com/office/officeart/2005/8/layout/cycle6"/>
    <dgm:cxn modelId="{A0DEAE1D-B0B7-4B13-B4C3-CF799C4AB808}" type="presParOf" srcId="{623B594B-DBF1-4DC9-9C72-B0AB7E4F325F}" destId="{EB2ECEE5-253B-4432-BB01-D4C60D887D7D}" srcOrd="23" destOrd="0" presId="urn:microsoft.com/office/officeart/2005/8/layout/cycle6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23E63E9-3253-4D2E-AF56-DA58A9282C2C}" type="doc">
      <dgm:prSet loTypeId="urn:microsoft.com/office/officeart/2005/8/layout/gear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BC43D92-8656-42EA-BBF7-EA2F67EADEAB}">
      <dgm:prSet phldrT="[Text]"/>
      <dgm:spPr/>
      <dgm:t>
        <a:bodyPr/>
        <a:lstStyle/>
        <a:p>
          <a:r>
            <a:rPr lang="en-US" dirty="0" smtClean="0"/>
            <a:t>Trade Data</a:t>
          </a:r>
          <a:endParaRPr lang="en-US" dirty="0"/>
        </a:p>
      </dgm:t>
    </dgm:pt>
    <dgm:pt modelId="{F370FF5D-A959-421D-B935-06F0FE8CE657}" type="parTrans" cxnId="{5AABA76E-1F28-4A22-B7C1-F0D45396C087}">
      <dgm:prSet/>
      <dgm:spPr/>
      <dgm:t>
        <a:bodyPr/>
        <a:lstStyle/>
        <a:p>
          <a:endParaRPr lang="en-US"/>
        </a:p>
      </dgm:t>
    </dgm:pt>
    <dgm:pt modelId="{5D8756BE-F548-4D57-8276-A5F2D57F85F5}" type="sibTrans" cxnId="{5AABA76E-1F28-4A22-B7C1-F0D45396C087}">
      <dgm:prSet/>
      <dgm:spPr/>
      <dgm:t>
        <a:bodyPr/>
        <a:lstStyle/>
        <a:p>
          <a:endParaRPr lang="en-US" dirty="0"/>
        </a:p>
      </dgm:t>
    </dgm:pt>
    <dgm:pt modelId="{0EF15439-0834-4F77-825F-13B101A79B68}">
      <dgm:prSet phldrT="[Text]"/>
      <dgm:spPr/>
      <dgm:t>
        <a:bodyPr/>
        <a:lstStyle/>
        <a:p>
          <a:r>
            <a:rPr lang="en-US" dirty="0" smtClean="0"/>
            <a:t>Country &amp; Industry Reports</a:t>
          </a:r>
          <a:endParaRPr lang="en-US" dirty="0"/>
        </a:p>
      </dgm:t>
    </dgm:pt>
    <dgm:pt modelId="{FC7A179C-33C4-4E9C-A66F-C967287BF664}" type="parTrans" cxnId="{4FD1E8E9-6B14-43F6-BF33-A7A7F58A41CB}">
      <dgm:prSet/>
      <dgm:spPr/>
      <dgm:t>
        <a:bodyPr/>
        <a:lstStyle/>
        <a:p>
          <a:endParaRPr lang="en-US"/>
        </a:p>
      </dgm:t>
    </dgm:pt>
    <dgm:pt modelId="{E91D6F5E-8CF6-4B27-B576-663B7AD6B1C1}" type="sibTrans" cxnId="{4FD1E8E9-6B14-43F6-BF33-A7A7F58A41CB}">
      <dgm:prSet/>
      <dgm:spPr/>
      <dgm:t>
        <a:bodyPr/>
        <a:lstStyle/>
        <a:p>
          <a:endParaRPr lang="en-US" dirty="0"/>
        </a:p>
      </dgm:t>
    </dgm:pt>
    <dgm:pt modelId="{4E700A2F-9437-490C-9C0A-338F596609CE}">
      <dgm:prSet phldrT="[Text]" custT="1"/>
      <dgm:spPr/>
      <dgm:t>
        <a:bodyPr/>
        <a:lstStyle/>
        <a:p>
          <a:endParaRPr lang="en-US" sz="1600" dirty="0"/>
        </a:p>
      </dgm:t>
    </dgm:pt>
    <dgm:pt modelId="{76061C74-72CC-4492-B5EC-8797E9BCE1A2}" type="parTrans" cxnId="{7EEFD055-C988-434E-9CA8-981868472F7F}">
      <dgm:prSet/>
      <dgm:spPr/>
      <dgm:t>
        <a:bodyPr/>
        <a:lstStyle/>
        <a:p>
          <a:endParaRPr lang="en-US"/>
        </a:p>
      </dgm:t>
    </dgm:pt>
    <dgm:pt modelId="{0A7FA201-33C3-421B-9EB9-B40BABCC47FD}" type="sibTrans" cxnId="{7EEFD055-C988-434E-9CA8-981868472F7F}">
      <dgm:prSet/>
      <dgm:spPr/>
      <dgm:t>
        <a:bodyPr/>
        <a:lstStyle/>
        <a:p>
          <a:endParaRPr lang="en-US"/>
        </a:p>
      </dgm:t>
    </dgm:pt>
    <dgm:pt modelId="{79A988B4-E4CD-49BD-8DC7-6AB8C886289C}">
      <dgm:prSet phldrT="[Text]"/>
      <dgm:spPr/>
      <dgm:t>
        <a:bodyPr/>
        <a:lstStyle/>
        <a:p>
          <a:r>
            <a:rPr lang="en-US" dirty="0" smtClean="0"/>
            <a:t>Customized Market Research</a:t>
          </a:r>
          <a:endParaRPr lang="en-US" dirty="0"/>
        </a:p>
      </dgm:t>
    </dgm:pt>
    <dgm:pt modelId="{066BE668-D0D4-437F-ABD0-7A9FED2667DC}" type="parTrans" cxnId="{BCADFD7D-457E-401F-BD62-46E7A6185F43}">
      <dgm:prSet/>
      <dgm:spPr/>
      <dgm:t>
        <a:bodyPr/>
        <a:lstStyle/>
        <a:p>
          <a:endParaRPr lang="en-US"/>
        </a:p>
      </dgm:t>
    </dgm:pt>
    <dgm:pt modelId="{A9FB8145-1304-4B80-B5BE-DD273010FBC9}" type="sibTrans" cxnId="{BCADFD7D-457E-401F-BD62-46E7A6185F43}">
      <dgm:prSet/>
      <dgm:spPr/>
      <dgm:t>
        <a:bodyPr/>
        <a:lstStyle/>
        <a:p>
          <a:endParaRPr lang="en-US" dirty="0"/>
        </a:p>
      </dgm:t>
    </dgm:pt>
    <dgm:pt modelId="{7AEF3CBF-44D6-4450-9FA4-8F5AE1373935}">
      <dgm:prSet phldrT="[Text]" custT="1"/>
      <dgm:spPr/>
      <dgm:t>
        <a:bodyPr/>
        <a:lstStyle/>
        <a:p>
          <a:r>
            <a:rPr lang="en-US" sz="1600" dirty="0" smtClean="0"/>
            <a:t>U.S. Embassies</a:t>
          </a:r>
          <a:endParaRPr lang="en-US" sz="1600" dirty="0"/>
        </a:p>
      </dgm:t>
    </dgm:pt>
    <dgm:pt modelId="{327C545F-7C55-4D8B-9BEB-2678BB9D16DA}" type="parTrans" cxnId="{16542A90-E0C1-4DF0-ADDC-A0093675EC17}">
      <dgm:prSet/>
      <dgm:spPr/>
      <dgm:t>
        <a:bodyPr/>
        <a:lstStyle/>
        <a:p>
          <a:endParaRPr lang="en-US"/>
        </a:p>
      </dgm:t>
    </dgm:pt>
    <dgm:pt modelId="{41D35D32-7D25-4FEC-9360-7BBBC9D4484C}" type="sibTrans" cxnId="{16542A90-E0C1-4DF0-ADDC-A0093675EC17}">
      <dgm:prSet/>
      <dgm:spPr/>
      <dgm:t>
        <a:bodyPr/>
        <a:lstStyle/>
        <a:p>
          <a:endParaRPr lang="en-US"/>
        </a:p>
      </dgm:t>
    </dgm:pt>
    <dgm:pt modelId="{9972BAF8-3F58-493B-BBE1-682E589EE353}">
      <dgm:prSet phldrT="[Text]" custT="1"/>
      <dgm:spPr/>
      <dgm:t>
        <a:bodyPr/>
        <a:lstStyle/>
        <a:p>
          <a:endParaRPr lang="en-US" sz="1600" dirty="0"/>
        </a:p>
      </dgm:t>
    </dgm:pt>
    <dgm:pt modelId="{A08E8EAC-1863-4A14-8687-CAF1DA24868F}" type="parTrans" cxnId="{90D0A599-2F70-4EDA-A6BA-48E532B79617}">
      <dgm:prSet/>
      <dgm:spPr/>
      <dgm:t>
        <a:bodyPr/>
        <a:lstStyle/>
        <a:p>
          <a:endParaRPr lang="en-US"/>
        </a:p>
      </dgm:t>
    </dgm:pt>
    <dgm:pt modelId="{77439125-881E-448D-9239-0788B0B154E1}" type="sibTrans" cxnId="{90D0A599-2F70-4EDA-A6BA-48E532B79617}">
      <dgm:prSet/>
      <dgm:spPr/>
      <dgm:t>
        <a:bodyPr/>
        <a:lstStyle/>
        <a:p>
          <a:endParaRPr lang="en-US"/>
        </a:p>
      </dgm:t>
    </dgm:pt>
    <dgm:pt modelId="{3C2CB2BD-F0BB-440E-88E4-F25E838ACE9C}">
      <dgm:prSet phldrT="[Text]" custT="1"/>
      <dgm:spPr/>
      <dgm:t>
        <a:bodyPr/>
        <a:lstStyle/>
        <a:p>
          <a:r>
            <a:rPr lang="en-US" sz="1600" b="1" dirty="0" smtClean="0"/>
            <a:t>Trade Stat Express</a:t>
          </a:r>
          <a:endParaRPr lang="en-US" sz="1600" b="1" dirty="0"/>
        </a:p>
      </dgm:t>
    </dgm:pt>
    <dgm:pt modelId="{6919233D-8036-495B-A822-9C89CF5D6E15}" type="parTrans" cxnId="{6320B8FF-6755-4266-85D5-7236EA8AD337}">
      <dgm:prSet/>
      <dgm:spPr/>
      <dgm:t>
        <a:bodyPr/>
        <a:lstStyle/>
        <a:p>
          <a:endParaRPr lang="en-US"/>
        </a:p>
      </dgm:t>
    </dgm:pt>
    <dgm:pt modelId="{E6C14D77-ECF1-4657-8C6B-D5D09D4EC5D1}" type="sibTrans" cxnId="{6320B8FF-6755-4266-85D5-7236EA8AD337}">
      <dgm:prSet/>
      <dgm:spPr/>
      <dgm:t>
        <a:bodyPr/>
        <a:lstStyle/>
        <a:p>
          <a:endParaRPr lang="en-US"/>
        </a:p>
      </dgm:t>
    </dgm:pt>
    <dgm:pt modelId="{77C237AA-2736-4EDF-AB53-87916FE7E34D}">
      <dgm:prSet phldrT="[Text]" custT="1"/>
      <dgm:spPr/>
      <dgm:t>
        <a:bodyPr/>
        <a:lstStyle/>
        <a:p>
          <a:r>
            <a:rPr lang="en-US" sz="1600" dirty="0" smtClean="0">
              <a:hlinkClick xmlns:r="http://schemas.openxmlformats.org/officeDocument/2006/relationships" r:id="rId1"/>
            </a:rPr>
            <a:t>http://tse.export.gov</a:t>
          </a:r>
          <a:endParaRPr lang="en-US" sz="1600" dirty="0"/>
        </a:p>
      </dgm:t>
    </dgm:pt>
    <dgm:pt modelId="{A11883DB-7A66-4F86-B43F-57438CDE975B}" type="parTrans" cxnId="{E55B8C1C-1422-44AF-ACFF-9302F8BFBEF8}">
      <dgm:prSet/>
      <dgm:spPr/>
      <dgm:t>
        <a:bodyPr/>
        <a:lstStyle/>
        <a:p>
          <a:endParaRPr lang="en-US"/>
        </a:p>
      </dgm:t>
    </dgm:pt>
    <dgm:pt modelId="{90818D13-2E2C-418F-B2EC-E2AEC894AE4D}" type="sibTrans" cxnId="{E55B8C1C-1422-44AF-ACFF-9302F8BFBEF8}">
      <dgm:prSet/>
      <dgm:spPr/>
      <dgm:t>
        <a:bodyPr/>
        <a:lstStyle/>
        <a:p>
          <a:endParaRPr lang="en-US"/>
        </a:p>
      </dgm:t>
    </dgm:pt>
    <dgm:pt modelId="{10F2B99E-6FEA-4190-98F8-B9030BFED73F}">
      <dgm:prSet phldrT="[Text]"/>
      <dgm:spPr/>
      <dgm:t>
        <a:bodyPr/>
        <a:lstStyle/>
        <a:p>
          <a:endParaRPr lang="en-US" sz="900" dirty="0"/>
        </a:p>
      </dgm:t>
    </dgm:pt>
    <dgm:pt modelId="{C0BC467C-99D3-461B-B5CA-37BF4360CBF2}" type="parTrans" cxnId="{86ACB987-D1EF-451C-B724-16B86CB17863}">
      <dgm:prSet/>
      <dgm:spPr/>
      <dgm:t>
        <a:bodyPr/>
        <a:lstStyle/>
        <a:p>
          <a:endParaRPr lang="en-US"/>
        </a:p>
      </dgm:t>
    </dgm:pt>
    <dgm:pt modelId="{3158A169-F419-4F89-91F2-1F5BB98F237E}" type="sibTrans" cxnId="{86ACB987-D1EF-451C-B724-16B86CB17863}">
      <dgm:prSet/>
      <dgm:spPr/>
      <dgm:t>
        <a:bodyPr/>
        <a:lstStyle/>
        <a:p>
          <a:endParaRPr lang="en-US"/>
        </a:p>
      </dgm:t>
    </dgm:pt>
    <dgm:pt modelId="{917A7107-8107-4583-8725-788673D88E97}">
      <dgm:prSet phldrT="[Text]" custT="1"/>
      <dgm:spPr/>
      <dgm:t>
        <a:bodyPr/>
        <a:lstStyle/>
        <a:p>
          <a:r>
            <a:rPr lang="en-US" sz="1600" b="1" dirty="0" smtClean="0"/>
            <a:t>CIA World FactBook</a:t>
          </a:r>
          <a:endParaRPr lang="en-US" sz="1600" b="1" dirty="0"/>
        </a:p>
      </dgm:t>
    </dgm:pt>
    <dgm:pt modelId="{19852864-4C4D-41A9-ADCD-A7150FF38B49}" type="parTrans" cxnId="{77916544-8B27-4502-A5AF-E9F312E51B27}">
      <dgm:prSet/>
      <dgm:spPr/>
      <dgm:t>
        <a:bodyPr/>
        <a:lstStyle/>
        <a:p>
          <a:endParaRPr lang="en-US"/>
        </a:p>
      </dgm:t>
    </dgm:pt>
    <dgm:pt modelId="{87251B97-2750-4042-8A2B-1647C0D20A52}" type="sibTrans" cxnId="{77916544-8B27-4502-A5AF-E9F312E51B27}">
      <dgm:prSet/>
      <dgm:spPr/>
      <dgm:t>
        <a:bodyPr/>
        <a:lstStyle/>
        <a:p>
          <a:endParaRPr lang="en-US"/>
        </a:p>
      </dgm:t>
    </dgm:pt>
    <dgm:pt modelId="{1F3FBCDA-EAE2-4747-94F1-576EC2015144}">
      <dgm:prSet phldrT="[Text]"/>
      <dgm:spPr/>
      <dgm:t>
        <a:bodyPr/>
        <a:lstStyle/>
        <a:p>
          <a:endParaRPr lang="en-US" sz="1000" dirty="0"/>
        </a:p>
      </dgm:t>
    </dgm:pt>
    <dgm:pt modelId="{592C6B0C-7015-4DF4-AFD2-CCFC8CC1AED9}" type="parTrans" cxnId="{F81B4A8C-6FEF-4609-A3A8-E8F0CAAB6704}">
      <dgm:prSet/>
      <dgm:spPr/>
      <dgm:t>
        <a:bodyPr/>
        <a:lstStyle/>
        <a:p>
          <a:endParaRPr lang="en-US"/>
        </a:p>
      </dgm:t>
    </dgm:pt>
    <dgm:pt modelId="{6C8FCBE9-E72B-4FE6-88ED-775B98346D5C}" type="sibTrans" cxnId="{F81B4A8C-6FEF-4609-A3A8-E8F0CAAB6704}">
      <dgm:prSet/>
      <dgm:spPr/>
      <dgm:t>
        <a:bodyPr/>
        <a:lstStyle/>
        <a:p>
          <a:endParaRPr lang="en-US"/>
        </a:p>
      </dgm:t>
    </dgm:pt>
    <dgm:pt modelId="{BE747D68-8642-4A01-AE2E-2D6ABF2E3BC2}">
      <dgm:prSet phldrT="[Text]" custT="1"/>
      <dgm:spPr/>
      <dgm:t>
        <a:bodyPr/>
        <a:lstStyle/>
        <a:p>
          <a:r>
            <a:rPr lang="en-US" sz="1600" b="1" dirty="0" smtClean="0"/>
            <a:t>MSU Global Edge Website</a:t>
          </a:r>
          <a:endParaRPr lang="en-US" sz="1600" b="1" dirty="0"/>
        </a:p>
      </dgm:t>
    </dgm:pt>
    <dgm:pt modelId="{91C7E88A-EC0D-4D11-954B-D153DE08AF8F}" type="parTrans" cxnId="{9799A167-D1F9-43C3-A42B-7A38C4C8E960}">
      <dgm:prSet/>
      <dgm:spPr/>
      <dgm:t>
        <a:bodyPr/>
        <a:lstStyle/>
        <a:p>
          <a:endParaRPr lang="en-US"/>
        </a:p>
      </dgm:t>
    </dgm:pt>
    <dgm:pt modelId="{1F6F28D7-5DA1-434A-855B-BE7AB06DFB27}" type="sibTrans" cxnId="{9799A167-D1F9-43C3-A42B-7A38C4C8E960}">
      <dgm:prSet/>
      <dgm:spPr/>
      <dgm:t>
        <a:bodyPr/>
        <a:lstStyle/>
        <a:p>
          <a:endParaRPr lang="en-US"/>
        </a:p>
      </dgm:t>
    </dgm:pt>
    <dgm:pt modelId="{E6243D76-C86E-4CE0-97F8-64852E6024D7}">
      <dgm:prSet phldrT="[Text]" custT="1"/>
      <dgm:spPr/>
      <dgm:t>
        <a:bodyPr/>
        <a:lstStyle/>
        <a:p>
          <a:r>
            <a:rPr lang="en-US" sz="1600" b="1" dirty="0" smtClean="0"/>
            <a:t>Subscription Services:   </a:t>
          </a:r>
          <a:r>
            <a:rPr lang="en-US" sz="1600" dirty="0" smtClean="0"/>
            <a:t>Google Global Market Finder, Business Monitor  International, Kompass, Bloomberg BNA Exporter, PIERS database</a:t>
          </a:r>
          <a:endParaRPr lang="en-US" sz="1600" dirty="0"/>
        </a:p>
      </dgm:t>
    </dgm:pt>
    <dgm:pt modelId="{42D7F478-72FC-4A9D-9D89-39CA07636F7C}" type="parTrans" cxnId="{C980DF54-A849-4232-A8FF-C50044A920F4}">
      <dgm:prSet/>
      <dgm:spPr/>
      <dgm:t>
        <a:bodyPr/>
        <a:lstStyle/>
        <a:p>
          <a:endParaRPr lang="en-US"/>
        </a:p>
      </dgm:t>
    </dgm:pt>
    <dgm:pt modelId="{3C861ACA-2C99-46E0-A57B-901B71EE090B}" type="sibTrans" cxnId="{C980DF54-A849-4232-A8FF-C50044A920F4}">
      <dgm:prSet/>
      <dgm:spPr/>
      <dgm:t>
        <a:bodyPr/>
        <a:lstStyle/>
        <a:p>
          <a:endParaRPr lang="en-US"/>
        </a:p>
      </dgm:t>
    </dgm:pt>
    <dgm:pt modelId="{D04C292A-202E-410F-ABB9-28057FDD531D}">
      <dgm:prSet phldrT="[Text]" custT="1"/>
      <dgm:spPr/>
      <dgm:t>
        <a:bodyPr/>
        <a:lstStyle/>
        <a:p>
          <a:r>
            <a:rPr lang="en-US" sz="1600" dirty="0" smtClean="0"/>
            <a:t>Third Party Providers</a:t>
          </a:r>
          <a:endParaRPr lang="en-US" sz="1600" dirty="0"/>
        </a:p>
      </dgm:t>
    </dgm:pt>
    <dgm:pt modelId="{23FCDDBA-803A-4917-B838-CB3AD353838C}" type="parTrans" cxnId="{C20D3C31-5D44-47F5-B4CC-FC387F63487F}">
      <dgm:prSet/>
      <dgm:spPr/>
      <dgm:t>
        <a:bodyPr/>
        <a:lstStyle/>
        <a:p>
          <a:endParaRPr lang="en-US"/>
        </a:p>
      </dgm:t>
    </dgm:pt>
    <dgm:pt modelId="{6A941A6F-ABD2-4153-8922-66CA9F048205}" type="sibTrans" cxnId="{C20D3C31-5D44-47F5-B4CC-FC387F63487F}">
      <dgm:prSet/>
      <dgm:spPr/>
      <dgm:t>
        <a:bodyPr/>
        <a:lstStyle/>
        <a:p>
          <a:endParaRPr lang="en-US"/>
        </a:p>
      </dgm:t>
    </dgm:pt>
    <dgm:pt modelId="{FD377308-BFA0-476B-8922-33974A3BB8DB}">
      <dgm:prSet phldrT="[Text]" custT="1"/>
      <dgm:spPr/>
      <dgm:t>
        <a:bodyPr/>
        <a:lstStyle/>
        <a:p>
          <a:r>
            <a:rPr lang="en-US" sz="1600" dirty="0" smtClean="0"/>
            <a:t>Universities</a:t>
          </a:r>
          <a:endParaRPr lang="en-US" sz="1600" dirty="0"/>
        </a:p>
      </dgm:t>
    </dgm:pt>
    <dgm:pt modelId="{587F2BC0-649D-43BC-9186-65C80764D2E0}" type="parTrans" cxnId="{706FB783-49E1-4A8D-B3CC-31A099BC2933}">
      <dgm:prSet/>
      <dgm:spPr/>
      <dgm:t>
        <a:bodyPr/>
        <a:lstStyle/>
        <a:p>
          <a:endParaRPr lang="en-US"/>
        </a:p>
      </dgm:t>
    </dgm:pt>
    <dgm:pt modelId="{93A81AD2-4D1D-4175-9DB2-55BFCFC0C005}" type="sibTrans" cxnId="{706FB783-49E1-4A8D-B3CC-31A099BC2933}">
      <dgm:prSet/>
      <dgm:spPr/>
      <dgm:t>
        <a:bodyPr/>
        <a:lstStyle/>
        <a:p>
          <a:endParaRPr lang="en-US"/>
        </a:p>
      </dgm:t>
    </dgm:pt>
    <dgm:pt modelId="{772B8A1F-8115-47E8-9C16-27CAAFFABC9D}">
      <dgm:prSet phldrT="[Text]" custT="1"/>
      <dgm:spPr/>
      <dgm:t>
        <a:bodyPr/>
        <a:lstStyle/>
        <a:p>
          <a:endParaRPr lang="en-US" sz="1600" dirty="0"/>
        </a:p>
      </dgm:t>
    </dgm:pt>
    <dgm:pt modelId="{E561E79D-3669-47EF-B580-EBD1A9602434}" type="parTrans" cxnId="{B9ADB7F3-052A-46D8-A42E-DE8C59F185BD}">
      <dgm:prSet/>
      <dgm:spPr/>
      <dgm:t>
        <a:bodyPr/>
        <a:lstStyle/>
        <a:p>
          <a:endParaRPr lang="en-US"/>
        </a:p>
      </dgm:t>
    </dgm:pt>
    <dgm:pt modelId="{84004DAD-E1FF-4342-BCA2-DC6922E3B242}" type="sibTrans" cxnId="{B9ADB7F3-052A-46D8-A42E-DE8C59F185BD}">
      <dgm:prSet/>
      <dgm:spPr/>
      <dgm:t>
        <a:bodyPr/>
        <a:lstStyle/>
        <a:p>
          <a:endParaRPr lang="en-US"/>
        </a:p>
      </dgm:t>
    </dgm:pt>
    <dgm:pt modelId="{31AB4761-08CA-46FF-94D3-E5466CD86589}">
      <dgm:prSet phldrT="[Text]" custT="1"/>
      <dgm:spPr/>
      <dgm:t>
        <a:bodyPr/>
        <a:lstStyle/>
        <a:p>
          <a:endParaRPr lang="en-US" sz="1600" dirty="0"/>
        </a:p>
      </dgm:t>
    </dgm:pt>
    <dgm:pt modelId="{5B3DC274-5368-43E1-B680-08C5D5996863}" type="parTrans" cxnId="{585A679C-ECCC-4B29-A02D-0D16DE6DCFD2}">
      <dgm:prSet/>
      <dgm:spPr/>
      <dgm:t>
        <a:bodyPr/>
        <a:lstStyle/>
        <a:p>
          <a:endParaRPr lang="en-US"/>
        </a:p>
      </dgm:t>
    </dgm:pt>
    <dgm:pt modelId="{8EDE0607-B289-4407-8489-50D313A72732}" type="sibTrans" cxnId="{585A679C-ECCC-4B29-A02D-0D16DE6DCFD2}">
      <dgm:prSet/>
      <dgm:spPr/>
      <dgm:t>
        <a:bodyPr/>
        <a:lstStyle/>
        <a:p>
          <a:endParaRPr lang="en-US"/>
        </a:p>
      </dgm:t>
    </dgm:pt>
    <dgm:pt modelId="{BD79E35A-E463-43AC-8B0C-BA26C92E103B}">
      <dgm:prSet custT="1"/>
      <dgm:spPr/>
      <dgm:t>
        <a:bodyPr/>
        <a:lstStyle/>
        <a:p>
          <a:r>
            <a:rPr lang="en-US" sz="1600" dirty="0" smtClean="0">
              <a:hlinkClick xmlns:r="http://schemas.openxmlformats.org/officeDocument/2006/relationships" r:id="rId2"/>
            </a:rPr>
            <a:t>http://globaledge.msu.edu</a:t>
          </a:r>
          <a:r>
            <a:rPr lang="en-US" sz="1600" dirty="0" smtClean="0"/>
            <a:t> </a:t>
          </a:r>
          <a:endParaRPr lang="en-US" sz="1600" dirty="0"/>
        </a:p>
      </dgm:t>
    </dgm:pt>
    <dgm:pt modelId="{778FB6FD-AD36-4524-A6AF-7290D498D149}" type="parTrans" cxnId="{8E3BF6AD-5D66-4AB9-A22E-B4E0F194987E}">
      <dgm:prSet/>
      <dgm:spPr/>
      <dgm:t>
        <a:bodyPr/>
        <a:lstStyle/>
        <a:p>
          <a:endParaRPr lang="en-US"/>
        </a:p>
      </dgm:t>
    </dgm:pt>
    <dgm:pt modelId="{5333D0E7-FAE4-4ACE-8BB9-82E5914B7B1D}" type="sibTrans" cxnId="{8E3BF6AD-5D66-4AB9-A22E-B4E0F194987E}">
      <dgm:prSet/>
      <dgm:spPr/>
      <dgm:t>
        <a:bodyPr/>
        <a:lstStyle/>
        <a:p>
          <a:endParaRPr lang="en-US"/>
        </a:p>
      </dgm:t>
    </dgm:pt>
    <dgm:pt modelId="{55D753D3-774F-4A6E-A1ED-8F4C4C1E0E7E}">
      <dgm:prSet phldrT="[Text]" custT="1"/>
      <dgm:spPr/>
      <dgm:t>
        <a:bodyPr/>
        <a:lstStyle/>
        <a:p>
          <a:r>
            <a:rPr lang="en-US" sz="1600" dirty="0" smtClean="0">
              <a:hlinkClick xmlns:r="http://schemas.openxmlformats.org/officeDocument/2006/relationships" r:id="rId3"/>
            </a:rPr>
            <a:t>http://www.cia.gov</a:t>
          </a:r>
          <a:endParaRPr lang="en-US" sz="1600" dirty="0"/>
        </a:p>
      </dgm:t>
    </dgm:pt>
    <dgm:pt modelId="{53523748-EE52-41E5-9786-1451ADA18FEE}" type="parTrans" cxnId="{640CA40A-6C4E-437E-A424-888810BB214B}">
      <dgm:prSet/>
      <dgm:spPr/>
      <dgm:t>
        <a:bodyPr/>
        <a:lstStyle/>
        <a:p>
          <a:endParaRPr lang="en-US"/>
        </a:p>
      </dgm:t>
    </dgm:pt>
    <dgm:pt modelId="{1E629D73-98C5-4B7C-A26C-8AE14E70E524}" type="sibTrans" cxnId="{640CA40A-6C4E-437E-A424-888810BB214B}">
      <dgm:prSet/>
      <dgm:spPr/>
      <dgm:t>
        <a:bodyPr/>
        <a:lstStyle/>
        <a:p>
          <a:endParaRPr lang="en-US"/>
        </a:p>
      </dgm:t>
    </dgm:pt>
    <dgm:pt modelId="{E27D8F63-F277-446D-B715-CE0A085A924C}">
      <dgm:prSet phldrT="[Text]" custT="1"/>
      <dgm:spPr/>
      <dgm:t>
        <a:bodyPr/>
        <a:lstStyle/>
        <a:p>
          <a:r>
            <a:rPr lang="en-US" sz="1600" b="1" dirty="0" smtClean="0"/>
            <a:t>Market Research Library</a:t>
          </a:r>
          <a:endParaRPr lang="en-US" sz="1600" b="1" dirty="0"/>
        </a:p>
      </dgm:t>
    </dgm:pt>
    <dgm:pt modelId="{AB4E7AE6-CEF1-4A16-8F54-0BF9B76A4BBD}" type="parTrans" cxnId="{9A87B8E1-7AD1-4984-AD12-B17F95651851}">
      <dgm:prSet/>
      <dgm:spPr/>
      <dgm:t>
        <a:bodyPr/>
        <a:lstStyle/>
        <a:p>
          <a:endParaRPr lang="en-US"/>
        </a:p>
      </dgm:t>
    </dgm:pt>
    <dgm:pt modelId="{8779AC36-59FB-4F6C-88AD-5B63F372DFB4}" type="sibTrans" cxnId="{9A87B8E1-7AD1-4984-AD12-B17F95651851}">
      <dgm:prSet/>
      <dgm:spPr/>
      <dgm:t>
        <a:bodyPr/>
        <a:lstStyle/>
        <a:p>
          <a:endParaRPr lang="en-US"/>
        </a:p>
      </dgm:t>
    </dgm:pt>
    <dgm:pt modelId="{AB700B90-4190-43C3-A887-B9D7D884660E}">
      <dgm:prSet phldrT="[Text]" custT="1"/>
      <dgm:spPr/>
      <dgm:t>
        <a:bodyPr/>
        <a:lstStyle/>
        <a:p>
          <a:r>
            <a:rPr lang="en-US" sz="1600" dirty="0" smtClean="0">
              <a:hlinkClick xmlns:r="http://schemas.openxmlformats.org/officeDocument/2006/relationships" r:id="rId4"/>
            </a:rPr>
            <a:t>http://www.export.gov</a:t>
          </a:r>
          <a:endParaRPr lang="en-US" sz="3600" dirty="0"/>
        </a:p>
      </dgm:t>
    </dgm:pt>
    <dgm:pt modelId="{EDB4772E-CCCA-42DB-8EA4-26EC6D2CF8EF}" type="parTrans" cxnId="{74055B3A-BA19-41A7-BFCA-050E98A8C28E}">
      <dgm:prSet/>
      <dgm:spPr/>
      <dgm:t>
        <a:bodyPr/>
        <a:lstStyle/>
        <a:p>
          <a:endParaRPr lang="en-US"/>
        </a:p>
      </dgm:t>
    </dgm:pt>
    <dgm:pt modelId="{FEBFB0E4-CC76-46DA-AAEB-20F0D4E7E5D2}" type="sibTrans" cxnId="{74055B3A-BA19-41A7-BFCA-050E98A8C28E}">
      <dgm:prSet/>
      <dgm:spPr/>
      <dgm:t>
        <a:bodyPr/>
        <a:lstStyle/>
        <a:p>
          <a:endParaRPr lang="en-US"/>
        </a:p>
      </dgm:t>
    </dgm:pt>
    <dgm:pt modelId="{99F5589F-746A-4D1E-B9F2-AF33EC5E05EC}">
      <dgm:prSet phldrT="[Text]" custT="1"/>
      <dgm:spPr/>
      <dgm:t>
        <a:bodyPr/>
        <a:lstStyle/>
        <a:p>
          <a:r>
            <a:rPr lang="en-US" sz="1600" dirty="0" smtClean="0"/>
            <a:t>Competitors’ Websites</a:t>
          </a:r>
          <a:endParaRPr lang="en-US" sz="1600" dirty="0"/>
        </a:p>
      </dgm:t>
    </dgm:pt>
    <dgm:pt modelId="{31431C9C-DB3A-4A84-91A8-C155FC0A7943}" type="parTrans" cxnId="{B79FCB04-F90D-4BE7-9613-2D7D476CCD0F}">
      <dgm:prSet/>
      <dgm:spPr/>
      <dgm:t>
        <a:bodyPr/>
        <a:lstStyle/>
        <a:p>
          <a:endParaRPr lang="en-US"/>
        </a:p>
      </dgm:t>
    </dgm:pt>
    <dgm:pt modelId="{5788D3A2-D903-4BB8-B2BA-6E90A0F09468}" type="sibTrans" cxnId="{B79FCB04-F90D-4BE7-9613-2D7D476CCD0F}">
      <dgm:prSet/>
      <dgm:spPr/>
      <dgm:t>
        <a:bodyPr/>
        <a:lstStyle/>
        <a:p>
          <a:endParaRPr lang="en-US"/>
        </a:p>
      </dgm:t>
    </dgm:pt>
    <dgm:pt modelId="{303F7CEC-DA5F-4F63-BB76-BABDD3504CEB}">
      <dgm:prSet phldrT="[Text]" custT="1"/>
      <dgm:spPr/>
      <dgm:t>
        <a:bodyPr/>
        <a:lstStyle/>
        <a:p>
          <a:r>
            <a:rPr lang="en-US" sz="1600" dirty="0" smtClean="0"/>
            <a:t>Country Commercial Guides and Industry Reports</a:t>
          </a:r>
          <a:endParaRPr lang="en-US" sz="3600" dirty="0"/>
        </a:p>
      </dgm:t>
    </dgm:pt>
    <dgm:pt modelId="{C4DE21F7-FBB9-4135-BED0-276B478704F1}" type="parTrans" cxnId="{0D48D5F9-A340-4761-96F5-95BAA56583CB}">
      <dgm:prSet/>
      <dgm:spPr/>
      <dgm:t>
        <a:bodyPr/>
        <a:lstStyle/>
        <a:p>
          <a:endParaRPr lang="en-US"/>
        </a:p>
      </dgm:t>
    </dgm:pt>
    <dgm:pt modelId="{ED6ADD4B-05E4-44B1-8F06-055F9F5B50A3}" type="sibTrans" cxnId="{0D48D5F9-A340-4761-96F5-95BAA56583CB}">
      <dgm:prSet/>
      <dgm:spPr/>
      <dgm:t>
        <a:bodyPr/>
        <a:lstStyle/>
        <a:p>
          <a:endParaRPr lang="en-US"/>
        </a:p>
      </dgm:t>
    </dgm:pt>
    <dgm:pt modelId="{664BD902-290E-4364-850A-28A178FA791E}" type="pres">
      <dgm:prSet presAssocID="{523E63E9-3253-4D2E-AF56-DA58A9282C2C}" presName="composite" presStyleCnt="0">
        <dgm:presLayoutVars>
          <dgm:chMax val="3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4EC2133-AC85-46DD-9D6E-E938E63FBCFF}" type="pres">
      <dgm:prSet presAssocID="{FBC43D92-8656-42EA-BBF7-EA2F67EADEAB}" presName="gear1" presStyleLbl="node1" presStyleIdx="0" presStyleCnt="3" custLinFactNeighborX="32127" custLinFactNeighborY="-1740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ADCE5C-B9E5-4384-B9A8-01FF0AADCC0A}" type="pres">
      <dgm:prSet presAssocID="{FBC43D92-8656-42EA-BBF7-EA2F67EADEAB}" presName="gear1srcNode" presStyleLbl="node1" presStyleIdx="0" presStyleCnt="3"/>
      <dgm:spPr/>
      <dgm:t>
        <a:bodyPr/>
        <a:lstStyle/>
        <a:p>
          <a:endParaRPr lang="en-US"/>
        </a:p>
      </dgm:t>
    </dgm:pt>
    <dgm:pt modelId="{460523E6-53AC-4F2D-AE04-8490D6905229}" type="pres">
      <dgm:prSet presAssocID="{FBC43D92-8656-42EA-BBF7-EA2F67EADEAB}" presName="gear1dstNode" presStyleLbl="node1" presStyleIdx="0" presStyleCnt="3"/>
      <dgm:spPr/>
      <dgm:t>
        <a:bodyPr/>
        <a:lstStyle/>
        <a:p>
          <a:endParaRPr lang="en-US"/>
        </a:p>
      </dgm:t>
    </dgm:pt>
    <dgm:pt modelId="{E67E4FC5-3914-4D78-9339-40269D3F6BBF}" type="pres">
      <dgm:prSet presAssocID="{FBC43D92-8656-42EA-BBF7-EA2F67EADEAB}" presName="gear1ch" presStyleLbl="fgAcc1" presStyleIdx="0" presStyleCnt="3" custScaleX="153969" custScaleY="47090" custLinFactNeighborX="98115" custLinFactNeighborY="1367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5E80EE-A2EF-4A5D-8D90-542EA4CCF110}" type="pres">
      <dgm:prSet presAssocID="{0EF15439-0834-4F77-825F-13B101A79B68}" presName="gear2" presStyleLbl="node1" presStyleIdx="1" presStyleCnt="3" custLinFactNeighborX="40841" custLinFactNeighborY="1856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C3BFBD-A9E1-4A2D-8F45-17E171BAC9AE}" type="pres">
      <dgm:prSet presAssocID="{0EF15439-0834-4F77-825F-13B101A79B68}" presName="gear2srcNode" presStyleLbl="node1" presStyleIdx="1" presStyleCnt="3"/>
      <dgm:spPr/>
      <dgm:t>
        <a:bodyPr/>
        <a:lstStyle/>
        <a:p>
          <a:endParaRPr lang="en-US"/>
        </a:p>
      </dgm:t>
    </dgm:pt>
    <dgm:pt modelId="{ECC5FFF4-59CB-4C74-9B2A-F4D5C86341F7}" type="pres">
      <dgm:prSet presAssocID="{0EF15439-0834-4F77-825F-13B101A79B68}" presName="gear2dstNode" presStyleLbl="node1" presStyleIdx="1" presStyleCnt="3"/>
      <dgm:spPr/>
      <dgm:t>
        <a:bodyPr/>
        <a:lstStyle/>
        <a:p>
          <a:endParaRPr lang="en-US"/>
        </a:p>
      </dgm:t>
    </dgm:pt>
    <dgm:pt modelId="{F3C3E461-4C2F-41BD-B939-97586C402B52}" type="pres">
      <dgm:prSet presAssocID="{0EF15439-0834-4F77-825F-13B101A79B68}" presName="gear2ch" presStyleLbl="fgAcc1" presStyleIdx="1" presStyleCnt="3" custScaleX="170137" custScaleY="365287" custLinFactNeighborX="-67985" custLinFactNeighborY="-4477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F545EB-EE65-42E3-A500-3BF6EFC68EEA}" type="pres">
      <dgm:prSet presAssocID="{79A988B4-E4CD-49BD-8DC7-6AB8C886289C}" presName="gear3" presStyleLbl="node1" presStyleIdx="2" presStyleCnt="3" custLinFactNeighborX="2090" custLinFactNeighborY="-1193"/>
      <dgm:spPr/>
      <dgm:t>
        <a:bodyPr/>
        <a:lstStyle/>
        <a:p>
          <a:endParaRPr lang="en-US"/>
        </a:p>
      </dgm:t>
    </dgm:pt>
    <dgm:pt modelId="{2884C9F9-0E35-4A43-B2ED-947CCDF3EF2F}" type="pres">
      <dgm:prSet presAssocID="{79A988B4-E4CD-49BD-8DC7-6AB8C886289C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C0C62F-08E9-4529-96A2-799B230F21A2}" type="pres">
      <dgm:prSet presAssocID="{79A988B4-E4CD-49BD-8DC7-6AB8C886289C}" presName="gear3srcNode" presStyleLbl="node1" presStyleIdx="2" presStyleCnt="3"/>
      <dgm:spPr/>
      <dgm:t>
        <a:bodyPr/>
        <a:lstStyle/>
        <a:p>
          <a:endParaRPr lang="en-US"/>
        </a:p>
      </dgm:t>
    </dgm:pt>
    <dgm:pt modelId="{F11A7B88-6E76-47FA-AE12-1973BDACEF7C}" type="pres">
      <dgm:prSet presAssocID="{79A988B4-E4CD-49BD-8DC7-6AB8C886289C}" presName="gear3dstNode" presStyleLbl="node1" presStyleIdx="2" presStyleCnt="3"/>
      <dgm:spPr/>
      <dgm:t>
        <a:bodyPr/>
        <a:lstStyle/>
        <a:p>
          <a:endParaRPr lang="en-US"/>
        </a:p>
      </dgm:t>
    </dgm:pt>
    <dgm:pt modelId="{E0F6D2DD-AD87-45F3-997B-9A5EB34593EC}" type="pres">
      <dgm:prSet presAssocID="{79A988B4-E4CD-49BD-8DC7-6AB8C886289C}" presName="gear3ch" presStyleLbl="fgAcc1" presStyleIdx="2" presStyleCnt="3" custScaleX="127040" custScaleY="104082" custLinFactNeighborX="34174" custLinFactNeighborY="-3084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F4882A-C4F4-4DDF-93CA-A7FFBE499A92}" type="pres">
      <dgm:prSet presAssocID="{5D8756BE-F548-4D57-8276-A5F2D57F85F5}" presName="connector1" presStyleLbl="sibTrans2D1" presStyleIdx="0" presStyleCnt="3" custLinFactNeighborX="17804" custLinFactNeighborY="-9142"/>
      <dgm:spPr/>
      <dgm:t>
        <a:bodyPr/>
        <a:lstStyle/>
        <a:p>
          <a:endParaRPr lang="en-US"/>
        </a:p>
      </dgm:t>
    </dgm:pt>
    <dgm:pt modelId="{4BF0D21F-2377-4D49-B7DB-73650BF2AE21}" type="pres">
      <dgm:prSet presAssocID="{E91D6F5E-8CF6-4B27-B576-663B7AD6B1C1}" presName="connector2" presStyleLbl="sibTrans2D1" presStyleIdx="1" presStyleCnt="3" custLinFactNeighborX="27540" custLinFactNeighborY="26834"/>
      <dgm:spPr/>
      <dgm:t>
        <a:bodyPr/>
        <a:lstStyle/>
        <a:p>
          <a:endParaRPr lang="en-US"/>
        </a:p>
      </dgm:t>
    </dgm:pt>
    <dgm:pt modelId="{AE72C364-87DB-45EF-AD2E-91AB9017391A}" type="pres">
      <dgm:prSet presAssocID="{A9FB8145-1304-4B80-B5BE-DD273010FBC9}" presName="connector3" presStyleLbl="sibTrans2D1" presStyleIdx="2" presStyleCnt="3" custLinFactNeighborX="3018" custLinFactNeighborY="11584"/>
      <dgm:spPr/>
      <dgm:t>
        <a:bodyPr/>
        <a:lstStyle/>
        <a:p>
          <a:endParaRPr lang="en-US"/>
        </a:p>
      </dgm:t>
    </dgm:pt>
  </dgm:ptLst>
  <dgm:cxnLst>
    <dgm:cxn modelId="{F81B4A8C-6FEF-4609-A3A8-E8F0CAAB6704}" srcId="{0EF15439-0834-4F77-825F-13B101A79B68}" destId="{1F3FBCDA-EAE2-4747-94F1-576EC2015144}" srcOrd="11" destOrd="0" parTransId="{592C6B0C-7015-4DF4-AFD2-CCFC8CC1AED9}" sibTransId="{6C8FCBE9-E72B-4FE6-88ED-775B98346D5C}"/>
    <dgm:cxn modelId="{5AABA76E-1F28-4A22-B7C1-F0D45396C087}" srcId="{523E63E9-3253-4D2E-AF56-DA58A9282C2C}" destId="{FBC43D92-8656-42EA-BBF7-EA2F67EADEAB}" srcOrd="0" destOrd="0" parTransId="{F370FF5D-A959-421D-B935-06F0FE8CE657}" sibTransId="{5D8756BE-F548-4D57-8276-A5F2D57F85F5}"/>
    <dgm:cxn modelId="{042CB86F-C747-49C7-94B5-B5862739377A}" type="presOf" srcId="{0EF15439-0834-4F77-825F-13B101A79B68}" destId="{77C3BFBD-A9E1-4A2D-8F45-17E171BAC9AE}" srcOrd="1" destOrd="0" presId="urn:microsoft.com/office/officeart/2005/8/layout/gear1"/>
    <dgm:cxn modelId="{B79FCB04-F90D-4BE7-9613-2D7D476CCD0F}" srcId="{79A988B4-E4CD-49BD-8DC7-6AB8C886289C}" destId="{99F5589F-746A-4D1E-B9F2-AF33EC5E05EC}" srcOrd="3" destOrd="0" parTransId="{31431C9C-DB3A-4A84-91A8-C155FC0A7943}" sibTransId="{5788D3A2-D903-4BB8-B2BA-6E90A0F09468}"/>
    <dgm:cxn modelId="{706FB783-49E1-4A8D-B3CC-31A099BC2933}" srcId="{79A988B4-E4CD-49BD-8DC7-6AB8C886289C}" destId="{FD377308-BFA0-476B-8922-33974A3BB8DB}" srcOrd="2" destOrd="0" parTransId="{587F2BC0-649D-43BC-9186-65C80764D2E0}" sibTransId="{93A81AD2-4D1D-4175-9DB2-55BFCFC0C005}"/>
    <dgm:cxn modelId="{19AA8BAF-DFD2-4E9D-9635-15DF684EFE9A}" type="presOf" srcId="{9972BAF8-3F58-493B-BBE1-682E589EE353}" destId="{F3C3E461-4C2F-41BD-B939-97586C402B52}" srcOrd="0" destOrd="4" presId="urn:microsoft.com/office/officeart/2005/8/layout/gear1"/>
    <dgm:cxn modelId="{83060F63-DFA4-41AF-A712-695E6C96CC1F}" type="presOf" srcId="{31AB4761-08CA-46FF-94D3-E5466CD86589}" destId="{F3C3E461-4C2F-41BD-B939-97586C402B52}" srcOrd="0" destOrd="7" presId="urn:microsoft.com/office/officeart/2005/8/layout/gear1"/>
    <dgm:cxn modelId="{C20D3C31-5D44-47F5-B4CC-FC387F63487F}" srcId="{79A988B4-E4CD-49BD-8DC7-6AB8C886289C}" destId="{D04C292A-202E-410F-ABB9-28057FDD531D}" srcOrd="1" destOrd="0" parTransId="{23FCDDBA-803A-4917-B838-CB3AD353838C}" sibTransId="{6A941A6F-ABD2-4153-8922-66CA9F048205}"/>
    <dgm:cxn modelId="{0D48D5F9-A340-4761-96F5-95BAA56583CB}" srcId="{AB700B90-4190-43C3-A887-B9D7D884660E}" destId="{303F7CEC-DA5F-4F63-BB76-BABDD3504CEB}" srcOrd="0" destOrd="0" parTransId="{C4DE21F7-FBB9-4135-BED0-276B478704F1}" sibTransId="{ED6ADD4B-05E4-44B1-8F06-055F9F5B50A3}"/>
    <dgm:cxn modelId="{824DCDEE-5784-4A3F-AE98-439589479F6D}" type="presOf" srcId="{79A988B4-E4CD-49BD-8DC7-6AB8C886289C}" destId="{64F545EB-EE65-42E3-A500-3BF6EFC68EEA}" srcOrd="0" destOrd="0" presId="urn:microsoft.com/office/officeart/2005/8/layout/gear1"/>
    <dgm:cxn modelId="{7DF32863-D68B-469E-BB91-63D196D79560}" type="presOf" srcId="{79A988B4-E4CD-49BD-8DC7-6AB8C886289C}" destId="{F11A7B88-6E76-47FA-AE12-1973BDACEF7C}" srcOrd="3" destOrd="0" presId="urn:microsoft.com/office/officeart/2005/8/layout/gear1"/>
    <dgm:cxn modelId="{6320B8FF-6755-4266-85D5-7236EA8AD337}" srcId="{FBC43D92-8656-42EA-BBF7-EA2F67EADEAB}" destId="{3C2CB2BD-F0BB-440E-88E4-F25E838ACE9C}" srcOrd="0" destOrd="0" parTransId="{6919233D-8036-495B-A822-9C89CF5D6E15}" sibTransId="{E6C14D77-ECF1-4657-8C6B-D5D09D4EC5D1}"/>
    <dgm:cxn modelId="{C2E4BAEA-686A-49EA-B4E0-5C30618A9B35}" type="presOf" srcId="{917A7107-8107-4583-8725-788673D88E97}" destId="{F3C3E461-4C2F-41BD-B939-97586C402B52}" srcOrd="0" destOrd="5" presId="urn:microsoft.com/office/officeart/2005/8/layout/gear1"/>
    <dgm:cxn modelId="{1CD6576E-109D-4C8F-9AA8-B37B1589E4D2}" type="presOf" srcId="{5D8756BE-F548-4D57-8276-A5F2D57F85F5}" destId="{C9F4882A-C4F4-4DDF-93CA-A7FFBE499A92}" srcOrd="0" destOrd="0" presId="urn:microsoft.com/office/officeart/2005/8/layout/gear1"/>
    <dgm:cxn modelId="{83CFB9A5-CF6E-45B4-89D8-5E967D2FC142}" type="presOf" srcId="{E27D8F63-F277-446D-B715-CE0A085A924C}" destId="{F3C3E461-4C2F-41BD-B939-97586C402B52}" srcOrd="0" destOrd="1" presId="urn:microsoft.com/office/officeart/2005/8/layout/gear1"/>
    <dgm:cxn modelId="{E55B8C1C-1422-44AF-ACFF-9302F8BFBEF8}" srcId="{FBC43D92-8656-42EA-BBF7-EA2F67EADEAB}" destId="{77C237AA-2736-4EDF-AB53-87916FE7E34D}" srcOrd="1" destOrd="0" parTransId="{A11883DB-7A66-4F86-B43F-57438CDE975B}" sibTransId="{90818D13-2E2C-418F-B2EC-E2AEC894AE4D}"/>
    <dgm:cxn modelId="{3896B9B4-95F4-4A7B-8A58-B4C441F867C2}" type="presOf" srcId="{0EF15439-0834-4F77-825F-13B101A79B68}" destId="{ECC5FFF4-59CB-4C74-9B2A-F4D5C86341F7}" srcOrd="2" destOrd="0" presId="urn:microsoft.com/office/officeart/2005/8/layout/gear1"/>
    <dgm:cxn modelId="{DDA90327-5D42-4E97-9B62-5693A0CFB0AE}" type="presOf" srcId="{FBC43D92-8656-42EA-BBF7-EA2F67EADEAB}" destId="{54EC2133-AC85-46DD-9D6E-E938E63FBCFF}" srcOrd="0" destOrd="0" presId="urn:microsoft.com/office/officeart/2005/8/layout/gear1"/>
    <dgm:cxn modelId="{96A61606-9FE6-411F-9CE9-30F5F941D164}" type="presOf" srcId="{1F3FBCDA-EAE2-4747-94F1-576EC2015144}" destId="{F3C3E461-4C2F-41BD-B939-97586C402B52}" srcOrd="0" destOrd="12" presId="urn:microsoft.com/office/officeart/2005/8/layout/gear1"/>
    <dgm:cxn modelId="{D53EB5B3-6F6B-4DFD-B42E-B3994D388596}" type="presOf" srcId="{E91D6F5E-8CF6-4B27-B576-663B7AD6B1C1}" destId="{4BF0D21F-2377-4D49-B7DB-73650BF2AE21}" srcOrd="0" destOrd="0" presId="urn:microsoft.com/office/officeart/2005/8/layout/gear1"/>
    <dgm:cxn modelId="{6B9E86F8-4462-4094-A7F7-05724B5C6146}" type="presOf" srcId="{BD79E35A-E463-43AC-8B0C-BA26C92E103B}" destId="{F3C3E461-4C2F-41BD-B939-97586C402B52}" srcOrd="0" destOrd="9" presId="urn:microsoft.com/office/officeart/2005/8/layout/gear1"/>
    <dgm:cxn modelId="{9799A167-D1F9-43C3-A42B-7A38C4C8E960}" srcId="{0EF15439-0834-4F77-825F-13B101A79B68}" destId="{BE747D68-8642-4A01-AE2E-2D6ABF2E3BC2}" srcOrd="7" destOrd="0" parTransId="{91C7E88A-EC0D-4D11-954B-D153DE08AF8F}" sibTransId="{1F6F28D7-5DA1-434A-855B-BE7AB06DFB27}"/>
    <dgm:cxn modelId="{585A679C-ECCC-4B29-A02D-0D16DE6DCFD2}" srcId="{0EF15439-0834-4F77-825F-13B101A79B68}" destId="{31AB4761-08CA-46FF-94D3-E5466CD86589}" srcOrd="6" destOrd="0" parTransId="{5B3DC274-5368-43E1-B680-08C5D5996863}" sibTransId="{8EDE0607-B289-4407-8489-50D313A72732}"/>
    <dgm:cxn modelId="{E42A3649-1200-45F4-A19B-059AF4F3F2AB}" type="presOf" srcId="{523E63E9-3253-4D2E-AF56-DA58A9282C2C}" destId="{664BD902-290E-4364-850A-28A178FA791E}" srcOrd="0" destOrd="0" presId="urn:microsoft.com/office/officeart/2005/8/layout/gear1"/>
    <dgm:cxn modelId="{86ACB987-D1EF-451C-B724-16B86CB17863}" srcId="{FBC43D92-8656-42EA-BBF7-EA2F67EADEAB}" destId="{10F2B99E-6FEA-4190-98F8-B9030BFED73F}" srcOrd="2" destOrd="0" parTransId="{C0BC467C-99D3-461B-B5CA-37BF4360CBF2}" sibTransId="{3158A169-F419-4F89-91F2-1F5BB98F237E}"/>
    <dgm:cxn modelId="{769141FA-D3C5-4DF5-91E3-A7B555EBA92D}" type="presOf" srcId="{77C237AA-2736-4EDF-AB53-87916FE7E34D}" destId="{E67E4FC5-3914-4D78-9339-40269D3F6BBF}" srcOrd="0" destOrd="1" presId="urn:microsoft.com/office/officeart/2005/8/layout/gear1"/>
    <dgm:cxn modelId="{658723A4-1033-40A3-BA81-6F256F0DBEB2}" type="presOf" srcId="{BE747D68-8642-4A01-AE2E-2D6ABF2E3BC2}" destId="{F3C3E461-4C2F-41BD-B939-97586C402B52}" srcOrd="0" destOrd="8" presId="urn:microsoft.com/office/officeart/2005/8/layout/gear1"/>
    <dgm:cxn modelId="{2988B6CA-2B6C-4C51-AC8A-15BB8F497EF0}" type="presOf" srcId="{FBC43D92-8656-42EA-BBF7-EA2F67EADEAB}" destId="{90ADCE5C-B9E5-4384-B9A8-01FF0AADCC0A}" srcOrd="1" destOrd="0" presId="urn:microsoft.com/office/officeart/2005/8/layout/gear1"/>
    <dgm:cxn modelId="{5B85FE90-1CAC-4B0D-B26F-830158BD64BA}" type="presOf" srcId="{FD377308-BFA0-476B-8922-33974A3BB8DB}" destId="{E0F6D2DD-AD87-45F3-997B-9A5EB34593EC}" srcOrd="0" destOrd="2" presId="urn:microsoft.com/office/officeart/2005/8/layout/gear1"/>
    <dgm:cxn modelId="{721B6103-B727-4324-B3F7-BECC0C655A26}" type="presOf" srcId="{E6243D76-C86E-4CE0-97F8-64852E6024D7}" destId="{F3C3E461-4C2F-41BD-B939-97586C402B52}" srcOrd="0" destOrd="11" presId="urn:microsoft.com/office/officeart/2005/8/layout/gear1"/>
    <dgm:cxn modelId="{E2AB8561-65FC-4000-A659-1D65E92221CE}" type="presOf" srcId="{A9FB8145-1304-4B80-B5BE-DD273010FBC9}" destId="{AE72C364-87DB-45EF-AD2E-91AB9017391A}" srcOrd="0" destOrd="0" presId="urn:microsoft.com/office/officeart/2005/8/layout/gear1"/>
    <dgm:cxn modelId="{90D0A599-2F70-4EDA-A6BA-48E532B79617}" srcId="{0EF15439-0834-4F77-825F-13B101A79B68}" destId="{9972BAF8-3F58-493B-BBE1-682E589EE353}" srcOrd="3" destOrd="0" parTransId="{A08E8EAC-1863-4A14-8687-CAF1DA24868F}" sibTransId="{77439125-881E-448D-9239-0788B0B154E1}"/>
    <dgm:cxn modelId="{0C9B26B4-93FF-4E3A-BC5D-552A4CD549D2}" type="presOf" srcId="{79A988B4-E4CD-49BD-8DC7-6AB8C886289C}" destId="{3BC0C62F-08E9-4529-96A2-799B230F21A2}" srcOrd="2" destOrd="0" presId="urn:microsoft.com/office/officeart/2005/8/layout/gear1"/>
    <dgm:cxn modelId="{F67C9E7C-6B99-449F-AB4C-0BFEB8F63A71}" type="presOf" srcId="{303F7CEC-DA5F-4F63-BB76-BABDD3504CEB}" destId="{F3C3E461-4C2F-41BD-B939-97586C402B52}" srcOrd="0" destOrd="3" presId="urn:microsoft.com/office/officeart/2005/8/layout/gear1"/>
    <dgm:cxn modelId="{53883018-E684-463E-B2B1-6E30740ACE03}" type="presOf" srcId="{D04C292A-202E-410F-ABB9-28057FDD531D}" destId="{E0F6D2DD-AD87-45F3-997B-9A5EB34593EC}" srcOrd="0" destOrd="1" presId="urn:microsoft.com/office/officeart/2005/8/layout/gear1"/>
    <dgm:cxn modelId="{77916544-8B27-4502-A5AF-E9F312E51B27}" srcId="{0EF15439-0834-4F77-825F-13B101A79B68}" destId="{917A7107-8107-4583-8725-788673D88E97}" srcOrd="4" destOrd="0" parTransId="{19852864-4C4D-41A9-ADCD-A7150FF38B49}" sibTransId="{87251B97-2750-4042-8A2B-1647C0D20A52}"/>
    <dgm:cxn modelId="{BCADFD7D-457E-401F-BD62-46E7A6185F43}" srcId="{523E63E9-3253-4D2E-AF56-DA58A9282C2C}" destId="{79A988B4-E4CD-49BD-8DC7-6AB8C886289C}" srcOrd="2" destOrd="0" parTransId="{066BE668-D0D4-437F-ABD0-7A9FED2667DC}" sibTransId="{A9FB8145-1304-4B80-B5BE-DD273010FBC9}"/>
    <dgm:cxn modelId="{640CA40A-6C4E-437E-A424-888810BB214B}" srcId="{0EF15439-0834-4F77-825F-13B101A79B68}" destId="{55D753D3-774F-4A6E-A1ED-8F4C4C1E0E7E}" srcOrd="5" destOrd="0" parTransId="{53523748-EE52-41E5-9786-1451ADA18FEE}" sibTransId="{1E629D73-98C5-4B7C-A26C-8AE14E70E524}"/>
    <dgm:cxn modelId="{9A87B8E1-7AD1-4984-AD12-B17F95651851}" srcId="{0EF15439-0834-4F77-825F-13B101A79B68}" destId="{E27D8F63-F277-446D-B715-CE0A085A924C}" srcOrd="1" destOrd="0" parTransId="{AB4E7AE6-CEF1-4A16-8F54-0BF9B76A4BBD}" sibTransId="{8779AC36-59FB-4F6C-88AD-5B63F372DFB4}"/>
    <dgm:cxn modelId="{ED8DD873-AEEC-47C4-8D20-339E3FFCFF22}" type="presOf" srcId="{79A988B4-E4CD-49BD-8DC7-6AB8C886289C}" destId="{2884C9F9-0E35-4A43-B2ED-947CCDF3EF2F}" srcOrd="1" destOrd="0" presId="urn:microsoft.com/office/officeart/2005/8/layout/gear1"/>
    <dgm:cxn modelId="{4FD1E8E9-6B14-43F6-BF33-A7A7F58A41CB}" srcId="{523E63E9-3253-4D2E-AF56-DA58A9282C2C}" destId="{0EF15439-0834-4F77-825F-13B101A79B68}" srcOrd="1" destOrd="0" parTransId="{FC7A179C-33C4-4E9C-A66F-C967287BF664}" sibTransId="{E91D6F5E-8CF6-4B27-B576-663B7AD6B1C1}"/>
    <dgm:cxn modelId="{FD043D36-5ABD-4527-BCEC-F900CB72213A}" type="presOf" srcId="{FBC43D92-8656-42EA-BBF7-EA2F67EADEAB}" destId="{460523E6-53AC-4F2D-AE04-8490D6905229}" srcOrd="2" destOrd="0" presId="urn:microsoft.com/office/officeart/2005/8/layout/gear1"/>
    <dgm:cxn modelId="{8E3BF6AD-5D66-4AB9-A22E-B4E0F194987E}" srcId="{0EF15439-0834-4F77-825F-13B101A79B68}" destId="{BD79E35A-E463-43AC-8B0C-BA26C92E103B}" srcOrd="8" destOrd="0" parTransId="{778FB6FD-AD36-4524-A6AF-7290D498D149}" sibTransId="{5333D0E7-FAE4-4ACE-8BB9-82E5914B7B1D}"/>
    <dgm:cxn modelId="{308CD8CF-FC74-44B9-913B-9092257DD551}" type="presOf" srcId="{10F2B99E-6FEA-4190-98F8-B9030BFED73F}" destId="{E67E4FC5-3914-4D78-9339-40269D3F6BBF}" srcOrd="0" destOrd="2" presId="urn:microsoft.com/office/officeart/2005/8/layout/gear1"/>
    <dgm:cxn modelId="{655624A4-21E1-4001-818B-4C7F9198110C}" type="presOf" srcId="{4E700A2F-9437-490C-9C0A-338F596609CE}" destId="{F3C3E461-4C2F-41BD-B939-97586C402B52}" srcOrd="0" destOrd="0" presId="urn:microsoft.com/office/officeart/2005/8/layout/gear1"/>
    <dgm:cxn modelId="{20C0DF28-8CA9-4478-AFCA-1BA361CFD41F}" type="presOf" srcId="{AB700B90-4190-43C3-A887-B9D7D884660E}" destId="{F3C3E461-4C2F-41BD-B939-97586C402B52}" srcOrd="0" destOrd="2" presId="urn:microsoft.com/office/officeart/2005/8/layout/gear1"/>
    <dgm:cxn modelId="{7BDFEF5A-9207-44CC-B877-BA8EAB9A3091}" type="presOf" srcId="{3C2CB2BD-F0BB-440E-88E4-F25E838ACE9C}" destId="{E67E4FC5-3914-4D78-9339-40269D3F6BBF}" srcOrd="0" destOrd="0" presId="urn:microsoft.com/office/officeart/2005/8/layout/gear1"/>
    <dgm:cxn modelId="{B9ADB7F3-052A-46D8-A42E-DE8C59F185BD}" srcId="{0EF15439-0834-4F77-825F-13B101A79B68}" destId="{772B8A1F-8115-47E8-9C16-27CAAFFABC9D}" srcOrd="9" destOrd="0" parTransId="{E561E79D-3669-47EF-B580-EBD1A9602434}" sibTransId="{84004DAD-E1FF-4342-BCA2-DC6922E3B242}"/>
    <dgm:cxn modelId="{16542A90-E0C1-4DF0-ADDC-A0093675EC17}" srcId="{79A988B4-E4CD-49BD-8DC7-6AB8C886289C}" destId="{7AEF3CBF-44D6-4450-9FA4-8F5AE1373935}" srcOrd="0" destOrd="0" parTransId="{327C545F-7C55-4D8B-9BEB-2678BB9D16DA}" sibTransId="{41D35D32-7D25-4FEC-9360-7BBBC9D4484C}"/>
    <dgm:cxn modelId="{7EEFD055-C988-434E-9CA8-981868472F7F}" srcId="{0EF15439-0834-4F77-825F-13B101A79B68}" destId="{4E700A2F-9437-490C-9C0A-338F596609CE}" srcOrd="0" destOrd="0" parTransId="{76061C74-72CC-4492-B5EC-8797E9BCE1A2}" sibTransId="{0A7FA201-33C3-421B-9EB9-B40BABCC47FD}"/>
    <dgm:cxn modelId="{7C4D3075-FF3F-42D4-8E83-A75C2FBC10FC}" type="presOf" srcId="{99F5589F-746A-4D1E-B9F2-AF33EC5E05EC}" destId="{E0F6D2DD-AD87-45F3-997B-9A5EB34593EC}" srcOrd="0" destOrd="3" presId="urn:microsoft.com/office/officeart/2005/8/layout/gear1"/>
    <dgm:cxn modelId="{74055B3A-BA19-41A7-BFCA-050E98A8C28E}" srcId="{0EF15439-0834-4F77-825F-13B101A79B68}" destId="{AB700B90-4190-43C3-A887-B9D7D884660E}" srcOrd="2" destOrd="0" parTransId="{EDB4772E-CCCA-42DB-8EA4-26EC6D2CF8EF}" sibTransId="{FEBFB0E4-CC76-46DA-AAEB-20F0D4E7E5D2}"/>
    <dgm:cxn modelId="{AE5D5656-1C95-4172-909E-4260FD869872}" type="presOf" srcId="{0EF15439-0834-4F77-825F-13B101A79B68}" destId="{495E80EE-A2EF-4A5D-8D90-542EA4CCF110}" srcOrd="0" destOrd="0" presId="urn:microsoft.com/office/officeart/2005/8/layout/gear1"/>
    <dgm:cxn modelId="{D1187B38-7171-4E77-975A-0C7AC363DE98}" type="presOf" srcId="{55D753D3-774F-4A6E-A1ED-8F4C4C1E0E7E}" destId="{F3C3E461-4C2F-41BD-B939-97586C402B52}" srcOrd="0" destOrd="6" presId="urn:microsoft.com/office/officeart/2005/8/layout/gear1"/>
    <dgm:cxn modelId="{440ABB1C-36BE-434D-BC8D-DF4A8D9FB5DC}" type="presOf" srcId="{772B8A1F-8115-47E8-9C16-27CAAFFABC9D}" destId="{F3C3E461-4C2F-41BD-B939-97586C402B52}" srcOrd="0" destOrd="10" presId="urn:microsoft.com/office/officeart/2005/8/layout/gear1"/>
    <dgm:cxn modelId="{7D3090AA-E1DD-425B-B7EE-1B77000F48D5}" type="presOf" srcId="{7AEF3CBF-44D6-4450-9FA4-8F5AE1373935}" destId="{E0F6D2DD-AD87-45F3-997B-9A5EB34593EC}" srcOrd="0" destOrd="0" presId="urn:microsoft.com/office/officeart/2005/8/layout/gear1"/>
    <dgm:cxn modelId="{C980DF54-A849-4232-A8FF-C50044A920F4}" srcId="{0EF15439-0834-4F77-825F-13B101A79B68}" destId="{E6243D76-C86E-4CE0-97F8-64852E6024D7}" srcOrd="10" destOrd="0" parTransId="{42D7F478-72FC-4A9D-9D89-39CA07636F7C}" sibTransId="{3C861ACA-2C99-46E0-A57B-901B71EE090B}"/>
    <dgm:cxn modelId="{BA23E8F6-6652-4EE9-83C1-C787B7EE0009}" type="presParOf" srcId="{664BD902-290E-4364-850A-28A178FA791E}" destId="{54EC2133-AC85-46DD-9D6E-E938E63FBCFF}" srcOrd="0" destOrd="0" presId="urn:microsoft.com/office/officeart/2005/8/layout/gear1"/>
    <dgm:cxn modelId="{24A029AC-F34E-4378-9FD3-301B57802CD7}" type="presParOf" srcId="{664BD902-290E-4364-850A-28A178FA791E}" destId="{90ADCE5C-B9E5-4384-B9A8-01FF0AADCC0A}" srcOrd="1" destOrd="0" presId="urn:microsoft.com/office/officeart/2005/8/layout/gear1"/>
    <dgm:cxn modelId="{5A20898E-D360-4C71-96D8-C4EA57EC2B5D}" type="presParOf" srcId="{664BD902-290E-4364-850A-28A178FA791E}" destId="{460523E6-53AC-4F2D-AE04-8490D6905229}" srcOrd="2" destOrd="0" presId="urn:microsoft.com/office/officeart/2005/8/layout/gear1"/>
    <dgm:cxn modelId="{95C5314B-5776-4B93-913F-4D9E38F34D9D}" type="presParOf" srcId="{664BD902-290E-4364-850A-28A178FA791E}" destId="{E67E4FC5-3914-4D78-9339-40269D3F6BBF}" srcOrd="3" destOrd="0" presId="urn:microsoft.com/office/officeart/2005/8/layout/gear1"/>
    <dgm:cxn modelId="{F0C7901D-B7F0-41DB-8139-AA286F354582}" type="presParOf" srcId="{664BD902-290E-4364-850A-28A178FA791E}" destId="{495E80EE-A2EF-4A5D-8D90-542EA4CCF110}" srcOrd="4" destOrd="0" presId="urn:microsoft.com/office/officeart/2005/8/layout/gear1"/>
    <dgm:cxn modelId="{DDBAFCBF-59DF-4D7A-8C60-05FDCDA4D4D4}" type="presParOf" srcId="{664BD902-290E-4364-850A-28A178FA791E}" destId="{77C3BFBD-A9E1-4A2D-8F45-17E171BAC9AE}" srcOrd="5" destOrd="0" presId="urn:microsoft.com/office/officeart/2005/8/layout/gear1"/>
    <dgm:cxn modelId="{D9589D5D-41E3-4C20-A237-5C570C2003F8}" type="presParOf" srcId="{664BD902-290E-4364-850A-28A178FA791E}" destId="{ECC5FFF4-59CB-4C74-9B2A-F4D5C86341F7}" srcOrd="6" destOrd="0" presId="urn:microsoft.com/office/officeart/2005/8/layout/gear1"/>
    <dgm:cxn modelId="{49F3F1DB-4FFF-463E-BCED-96AC981DC55A}" type="presParOf" srcId="{664BD902-290E-4364-850A-28A178FA791E}" destId="{F3C3E461-4C2F-41BD-B939-97586C402B52}" srcOrd="7" destOrd="0" presId="urn:microsoft.com/office/officeart/2005/8/layout/gear1"/>
    <dgm:cxn modelId="{3154590D-0F69-4DDA-AE06-78ECB5797C14}" type="presParOf" srcId="{664BD902-290E-4364-850A-28A178FA791E}" destId="{64F545EB-EE65-42E3-A500-3BF6EFC68EEA}" srcOrd="8" destOrd="0" presId="urn:microsoft.com/office/officeart/2005/8/layout/gear1"/>
    <dgm:cxn modelId="{DB5C41BA-3F6A-40D5-BDE4-639F1ADFED03}" type="presParOf" srcId="{664BD902-290E-4364-850A-28A178FA791E}" destId="{2884C9F9-0E35-4A43-B2ED-947CCDF3EF2F}" srcOrd="9" destOrd="0" presId="urn:microsoft.com/office/officeart/2005/8/layout/gear1"/>
    <dgm:cxn modelId="{32DE0C5E-9C17-49D6-B220-19B9E28CF6DA}" type="presParOf" srcId="{664BD902-290E-4364-850A-28A178FA791E}" destId="{3BC0C62F-08E9-4529-96A2-799B230F21A2}" srcOrd="10" destOrd="0" presId="urn:microsoft.com/office/officeart/2005/8/layout/gear1"/>
    <dgm:cxn modelId="{01523FC2-4C76-495A-8653-D58293979963}" type="presParOf" srcId="{664BD902-290E-4364-850A-28A178FA791E}" destId="{F11A7B88-6E76-47FA-AE12-1973BDACEF7C}" srcOrd="11" destOrd="0" presId="urn:microsoft.com/office/officeart/2005/8/layout/gear1"/>
    <dgm:cxn modelId="{41E7EA50-D792-4FE6-A93C-221F31CDD86A}" type="presParOf" srcId="{664BD902-290E-4364-850A-28A178FA791E}" destId="{E0F6D2DD-AD87-45F3-997B-9A5EB34593EC}" srcOrd="12" destOrd="0" presId="urn:microsoft.com/office/officeart/2005/8/layout/gear1"/>
    <dgm:cxn modelId="{B8DE7816-49EA-483A-B51B-1F6E6ECC2603}" type="presParOf" srcId="{664BD902-290E-4364-850A-28A178FA791E}" destId="{C9F4882A-C4F4-4DDF-93CA-A7FFBE499A92}" srcOrd="13" destOrd="0" presId="urn:microsoft.com/office/officeart/2005/8/layout/gear1"/>
    <dgm:cxn modelId="{1E58D11F-9F11-40F3-952F-F682EC358424}" type="presParOf" srcId="{664BD902-290E-4364-850A-28A178FA791E}" destId="{4BF0D21F-2377-4D49-B7DB-73650BF2AE21}" srcOrd="14" destOrd="0" presId="urn:microsoft.com/office/officeart/2005/8/layout/gear1"/>
    <dgm:cxn modelId="{C05B6974-002D-4E8A-A82D-DD303CBCDBA7}" type="presParOf" srcId="{664BD902-290E-4364-850A-28A178FA791E}" destId="{AE72C364-87DB-45EF-AD2E-91AB9017391A}" srcOrd="15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E43E7B0-0BDA-46B0-8EAA-2D991BC5DE36}">
      <dsp:nvSpPr>
        <dsp:cNvPr id="0" name=""/>
        <dsp:cNvSpPr/>
      </dsp:nvSpPr>
      <dsp:spPr>
        <a:xfrm>
          <a:off x="2971800" y="152402"/>
          <a:ext cx="2273896" cy="54472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A. Access Export Readiness</a:t>
          </a:r>
          <a:endParaRPr lang="en-US" sz="2000" kern="1200" dirty="0"/>
        </a:p>
      </dsp:txBody>
      <dsp:txXfrm>
        <a:off x="2971800" y="152402"/>
        <a:ext cx="2273896" cy="544729"/>
      </dsp:txXfrm>
    </dsp:sp>
    <dsp:sp modelId="{11FA3E18-01CE-4E80-BE5C-258D5AB97DC0}">
      <dsp:nvSpPr>
        <dsp:cNvPr id="0" name=""/>
        <dsp:cNvSpPr/>
      </dsp:nvSpPr>
      <dsp:spPr>
        <a:xfrm>
          <a:off x="3406758" y="649570"/>
          <a:ext cx="3327048" cy="3327048"/>
        </a:xfrm>
        <a:custGeom>
          <a:avLst/>
          <a:gdLst/>
          <a:ahLst/>
          <a:cxnLst/>
          <a:rect l="0" t="0" r="0" b="0"/>
          <a:pathLst>
            <a:path>
              <a:moveTo>
                <a:pt x="1842156" y="9618"/>
              </a:moveTo>
              <a:arcTo wR="1663524" hR="1663524" stAng="16569864" swAng="656307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9EB3CC-298A-4A8E-8013-91DD761BF7CD}">
      <dsp:nvSpPr>
        <dsp:cNvPr id="0" name=""/>
        <dsp:cNvSpPr/>
      </dsp:nvSpPr>
      <dsp:spPr>
        <a:xfrm>
          <a:off x="5562595" y="685800"/>
          <a:ext cx="2273896" cy="54472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B. Business Plan</a:t>
          </a:r>
          <a:endParaRPr lang="en-US" sz="2000" kern="1200" dirty="0"/>
        </a:p>
      </dsp:txBody>
      <dsp:txXfrm>
        <a:off x="5562595" y="685800"/>
        <a:ext cx="2273896" cy="544729"/>
      </dsp:txXfrm>
    </dsp:sp>
    <dsp:sp modelId="{B3295199-82F8-4A1D-B411-8F31344DB51D}">
      <dsp:nvSpPr>
        <dsp:cNvPr id="0" name=""/>
        <dsp:cNvSpPr/>
      </dsp:nvSpPr>
      <dsp:spPr>
        <a:xfrm>
          <a:off x="4031802" y="823030"/>
          <a:ext cx="3327048" cy="3327048"/>
        </a:xfrm>
        <a:custGeom>
          <a:avLst/>
          <a:gdLst/>
          <a:ahLst/>
          <a:cxnLst/>
          <a:rect l="0" t="0" r="0" b="0"/>
          <a:pathLst>
            <a:path>
              <a:moveTo>
                <a:pt x="2758596" y="411274"/>
              </a:moveTo>
              <a:arcTo wR="1663524" hR="1663524" stAng="18670150" swAng="1169317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0205E7-0102-41D6-9D24-AEA604BC36F3}">
      <dsp:nvSpPr>
        <dsp:cNvPr id="0" name=""/>
        <dsp:cNvSpPr/>
      </dsp:nvSpPr>
      <dsp:spPr>
        <a:xfrm>
          <a:off x="6019792" y="1676398"/>
          <a:ext cx="2273896" cy="54472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C. Counseling</a:t>
          </a:r>
          <a:endParaRPr lang="en-US" sz="2000" kern="1200" dirty="0"/>
        </a:p>
      </dsp:txBody>
      <dsp:txXfrm>
        <a:off x="6019792" y="1676398"/>
        <a:ext cx="2273896" cy="544729"/>
      </dsp:txXfrm>
    </dsp:sp>
    <dsp:sp modelId="{8CB3024A-08B0-49B4-86B0-A1375358C22E}">
      <dsp:nvSpPr>
        <dsp:cNvPr id="0" name=""/>
        <dsp:cNvSpPr/>
      </dsp:nvSpPr>
      <dsp:spPr>
        <a:xfrm>
          <a:off x="4007426" y="-222596"/>
          <a:ext cx="3327048" cy="3327048"/>
        </a:xfrm>
        <a:custGeom>
          <a:avLst/>
          <a:gdLst/>
          <a:ahLst/>
          <a:cxnLst/>
          <a:rect l="0" t="0" r="0" b="0"/>
          <a:pathLst>
            <a:path>
              <a:moveTo>
                <a:pt x="3130089" y="2448698"/>
              </a:moveTo>
              <a:arcTo wR="1663524" hR="1663524" stAng="1689831" swAng="1147297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AF5C43-DC9E-493C-82C3-FD8DD5473F2B}">
      <dsp:nvSpPr>
        <dsp:cNvPr id="0" name=""/>
        <dsp:cNvSpPr/>
      </dsp:nvSpPr>
      <dsp:spPr>
        <a:xfrm>
          <a:off x="5562604" y="2667006"/>
          <a:ext cx="2273896" cy="54472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D. Market Research </a:t>
          </a:r>
          <a:endParaRPr lang="en-US" sz="2000" kern="1200" dirty="0"/>
        </a:p>
      </dsp:txBody>
      <dsp:txXfrm>
        <a:off x="5562604" y="2667006"/>
        <a:ext cx="2273896" cy="544729"/>
      </dsp:txXfrm>
    </dsp:sp>
    <dsp:sp modelId="{0BB7B3F7-AC06-429B-8EE4-20E880B15579}">
      <dsp:nvSpPr>
        <dsp:cNvPr id="0" name=""/>
        <dsp:cNvSpPr/>
      </dsp:nvSpPr>
      <dsp:spPr>
        <a:xfrm>
          <a:off x="3414674" y="-27992"/>
          <a:ext cx="3327048" cy="3327048"/>
        </a:xfrm>
        <a:custGeom>
          <a:avLst/>
          <a:gdLst/>
          <a:ahLst/>
          <a:cxnLst/>
          <a:rect l="0" t="0" r="0" b="0"/>
          <a:pathLst>
            <a:path>
              <a:moveTo>
                <a:pt x="2192867" y="3240581"/>
              </a:moveTo>
              <a:arcTo wR="1663524" hR="1663524" stAng="4286731" swAng="542214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D7F660-AC48-40DB-B927-7C53DCA78707}">
      <dsp:nvSpPr>
        <dsp:cNvPr id="0" name=""/>
        <dsp:cNvSpPr/>
      </dsp:nvSpPr>
      <dsp:spPr>
        <a:xfrm>
          <a:off x="3124200" y="3276597"/>
          <a:ext cx="2273896" cy="54472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E. Find Buyers</a:t>
          </a:r>
          <a:endParaRPr lang="en-US" sz="2000" kern="1200" dirty="0"/>
        </a:p>
      </dsp:txBody>
      <dsp:txXfrm>
        <a:off x="3124200" y="3276597"/>
        <a:ext cx="2273896" cy="544729"/>
      </dsp:txXfrm>
    </dsp:sp>
    <dsp:sp modelId="{15404652-D649-4966-BF73-ED99FCC4F179}">
      <dsp:nvSpPr>
        <dsp:cNvPr id="0" name=""/>
        <dsp:cNvSpPr/>
      </dsp:nvSpPr>
      <dsp:spPr>
        <a:xfrm>
          <a:off x="1780580" y="-27993"/>
          <a:ext cx="3327048" cy="3327048"/>
        </a:xfrm>
        <a:custGeom>
          <a:avLst/>
          <a:gdLst/>
          <a:ahLst/>
          <a:cxnLst/>
          <a:rect l="0" t="0" r="0" b="0"/>
          <a:pathLst>
            <a:path>
              <a:moveTo>
                <a:pt x="1388465" y="3304150"/>
              </a:moveTo>
              <a:arcTo wR="1663524" hR="1663524" stAng="5971044" swAng="542251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18C9A7-F2BB-43B6-BBE4-58468CADF3C0}">
      <dsp:nvSpPr>
        <dsp:cNvPr id="0" name=""/>
        <dsp:cNvSpPr/>
      </dsp:nvSpPr>
      <dsp:spPr>
        <a:xfrm>
          <a:off x="685800" y="2667001"/>
          <a:ext cx="2273896" cy="54472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F. Finance</a:t>
          </a:r>
          <a:endParaRPr lang="en-US" sz="2000" kern="1200" dirty="0"/>
        </a:p>
      </dsp:txBody>
      <dsp:txXfrm>
        <a:off x="685800" y="2667001"/>
        <a:ext cx="2273896" cy="544729"/>
      </dsp:txXfrm>
    </dsp:sp>
    <dsp:sp modelId="{042E5FAE-ADD5-47D3-977D-113254C90E5D}">
      <dsp:nvSpPr>
        <dsp:cNvPr id="0" name=""/>
        <dsp:cNvSpPr/>
      </dsp:nvSpPr>
      <dsp:spPr>
        <a:xfrm>
          <a:off x="906774" y="-427271"/>
          <a:ext cx="3327048" cy="3327048"/>
        </a:xfrm>
        <a:custGeom>
          <a:avLst/>
          <a:gdLst/>
          <a:ahLst/>
          <a:cxnLst/>
          <a:rect l="0" t="0" r="0" b="0"/>
          <a:pathLst>
            <a:path>
              <a:moveTo>
                <a:pt x="809132" y="3090874"/>
              </a:moveTo>
              <a:arcTo wR="1663524" hR="1663524" stAng="7254249" swAng="1353912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1D3230-AB5D-461E-AF08-51CC96CB6FF2}">
      <dsp:nvSpPr>
        <dsp:cNvPr id="0" name=""/>
        <dsp:cNvSpPr/>
      </dsp:nvSpPr>
      <dsp:spPr>
        <a:xfrm>
          <a:off x="76199" y="1676397"/>
          <a:ext cx="2273896" cy="54472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G. Legal</a:t>
          </a:r>
          <a:endParaRPr lang="en-US" sz="2000" kern="1200" dirty="0"/>
        </a:p>
      </dsp:txBody>
      <dsp:txXfrm>
        <a:off x="76199" y="1676397"/>
        <a:ext cx="2273896" cy="544729"/>
      </dsp:txXfrm>
    </dsp:sp>
    <dsp:sp modelId="{CC00A111-DDBE-44F8-9C16-1529364FCC65}">
      <dsp:nvSpPr>
        <dsp:cNvPr id="0" name=""/>
        <dsp:cNvSpPr/>
      </dsp:nvSpPr>
      <dsp:spPr>
        <a:xfrm>
          <a:off x="1147350" y="504358"/>
          <a:ext cx="3327048" cy="3327048"/>
        </a:xfrm>
        <a:custGeom>
          <a:avLst/>
          <a:gdLst/>
          <a:ahLst/>
          <a:cxnLst/>
          <a:rect l="0" t="0" r="0" b="0"/>
          <a:pathLst>
            <a:path>
              <a:moveTo>
                <a:pt x="75731" y="1167311"/>
              </a:moveTo>
              <a:arcTo wR="1663524" hR="1663524" stAng="11841295" swAng="1006269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959C0B-7DC5-4371-B4C0-4DDBA5D73A4C}">
      <dsp:nvSpPr>
        <dsp:cNvPr id="0" name=""/>
        <dsp:cNvSpPr/>
      </dsp:nvSpPr>
      <dsp:spPr>
        <a:xfrm>
          <a:off x="380997" y="685797"/>
          <a:ext cx="2273896" cy="54472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H. Logistics</a:t>
          </a:r>
          <a:endParaRPr lang="en-US" sz="2000" kern="1200" dirty="0"/>
        </a:p>
      </dsp:txBody>
      <dsp:txXfrm>
        <a:off x="380997" y="685797"/>
        <a:ext cx="2273896" cy="544729"/>
      </dsp:txXfrm>
    </dsp:sp>
    <dsp:sp modelId="{EB2ECEE5-253B-4432-BB01-D4C60D887D7D}">
      <dsp:nvSpPr>
        <dsp:cNvPr id="0" name=""/>
        <dsp:cNvSpPr/>
      </dsp:nvSpPr>
      <dsp:spPr>
        <a:xfrm>
          <a:off x="1483683" y="649568"/>
          <a:ext cx="3327048" cy="3327048"/>
        </a:xfrm>
        <a:custGeom>
          <a:avLst/>
          <a:gdLst/>
          <a:ahLst/>
          <a:cxnLst/>
          <a:rect l="0" t="0" r="0" b="0"/>
          <a:pathLst>
            <a:path>
              <a:moveTo>
                <a:pt x="1174301" y="73563"/>
              </a:moveTo>
              <a:arcTo wR="1663524" hR="1663524" stAng="15173828" swAng="656323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4EC2133-AC85-46DD-9D6E-E938E63FBCFF}">
      <dsp:nvSpPr>
        <dsp:cNvPr id="0" name=""/>
        <dsp:cNvSpPr/>
      </dsp:nvSpPr>
      <dsp:spPr>
        <a:xfrm>
          <a:off x="5296038" y="1780044"/>
          <a:ext cx="3059430" cy="3059430"/>
        </a:xfrm>
        <a:prstGeom prst="gear9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Trade Data</a:t>
          </a:r>
          <a:endParaRPr lang="en-US" sz="1900" kern="1200" dirty="0"/>
        </a:p>
      </dsp:txBody>
      <dsp:txXfrm>
        <a:off x="5296038" y="1780044"/>
        <a:ext cx="3059430" cy="3059430"/>
      </dsp:txXfrm>
    </dsp:sp>
    <dsp:sp modelId="{E67E4FC5-3914-4D78-9339-40269D3F6BBF}">
      <dsp:nvSpPr>
        <dsp:cNvPr id="0" name=""/>
        <dsp:cNvSpPr/>
      </dsp:nvSpPr>
      <dsp:spPr>
        <a:xfrm>
          <a:off x="5308599" y="4672580"/>
          <a:ext cx="2997637" cy="5500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kern="1200" dirty="0" smtClean="0"/>
            <a:t>Trade Stat Express</a:t>
          </a:r>
          <a:endParaRPr lang="en-US" sz="16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hlinkClick xmlns:r="http://schemas.openxmlformats.org/officeDocument/2006/relationships" r:id="rId1"/>
            </a:rPr>
            <a:t>http://tse.export.gov</a:t>
          </a:r>
          <a:endParaRPr lang="en-US" sz="16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900" kern="1200" dirty="0"/>
        </a:p>
      </dsp:txBody>
      <dsp:txXfrm>
        <a:off x="5308599" y="4672580"/>
        <a:ext cx="2997637" cy="550079"/>
      </dsp:txXfrm>
    </dsp:sp>
    <dsp:sp modelId="{495E80EE-A2EF-4A5D-8D90-542EA4CCF110}">
      <dsp:nvSpPr>
        <dsp:cNvPr id="0" name=""/>
        <dsp:cNvSpPr/>
      </dsp:nvSpPr>
      <dsp:spPr>
        <a:xfrm>
          <a:off x="3441831" y="2002537"/>
          <a:ext cx="2225040" cy="2225040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Country &amp; Industry Reports</a:t>
          </a:r>
          <a:endParaRPr lang="en-US" sz="1900" kern="1200" dirty="0"/>
        </a:p>
      </dsp:txBody>
      <dsp:txXfrm>
        <a:off x="3441831" y="2002537"/>
        <a:ext cx="2225040" cy="2225040"/>
      </dsp:txXfrm>
    </dsp:sp>
    <dsp:sp modelId="{F3C3E461-4C2F-41BD-B939-97586C402B52}">
      <dsp:nvSpPr>
        <dsp:cNvPr id="0" name=""/>
        <dsp:cNvSpPr/>
      </dsp:nvSpPr>
      <dsp:spPr>
        <a:xfrm>
          <a:off x="0" y="963197"/>
          <a:ext cx="3312414" cy="426708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kern="1200" dirty="0" smtClean="0"/>
            <a:t>Market Research Library</a:t>
          </a:r>
          <a:endParaRPr lang="en-US" sz="16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hlinkClick xmlns:r="http://schemas.openxmlformats.org/officeDocument/2006/relationships" r:id="rId2"/>
            </a:rPr>
            <a:t>http://www.export.gov</a:t>
          </a:r>
          <a:endParaRPr lang="en-US" sz="3600" kern="1200" dirty="0"/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Country Commercial Guides and Industry Reports</a:t>
          </a:r>
          <a:endParaRPr lang="en-US" sz="3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kern="1200" dirty="0" smtClean="0"/>
            <a:t>CIA World FactBook</a:t>
          </a:r>
          <a:endParaRPr lang="en-US" sz="16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hlinkClick xmlns:r="http://schemas.openxmlformats.org/officeDocument/2006/relationships" r:id="rId3"/>
            </a:rPr>
            <a:t>http://www.cia.gov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kern="1200" dirty="0" smtClean="0"/>
            <a:t>MSU Global Edge Website</a:t>
          </a:r>
          <a:endParaRPr lang="en-US" sz="16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hlinkClick xmlns:r="http://schemas.openxmlformats.org/officeDocument/2006/relationships" r:id="rId4"/>
            </a:rPr>
            <a:t>http://globaledge.msu.edu</a:t>
          </a:r>
          <a:r>
            <a:rPr lang="en-US" sz="1600" kern="1200" dirty="0" smtClean="0"/>
            <a:t> 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kern="1200" dirty="0" smtClean="0"/>
            <a:t>Subscription Services:   </a:t>
          </a:r>
          <a:r>
            <a:rPr lang="en-US" sz="1600" kern="1200" dirty="0" smtClean="0"/>
            <a:t>Google Global Market Finder, Business Monitor  International, Kompass, Bloomberg BNA Exporter, PIERS database</a:t>
          </a:r>
          <a:endParaRPr lang="en-US" sz="16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000" kern="1200" dirty="0"/>
        </a:p>
      </dsp:txBody>
      <dsp:txXfrm>
        <a:off x="0" y="963197"/>
        <a:ext cx="3312414" cy="4267085"/>
      </dsp:txXfrm>
    </dsp:sp>
    <dsp:sp modelId="{64F545EB-EE65-42E3-A500-3BF6EFC68EEA}">
      <dsp:nvSpPr>
        <dsp:cNvPr id="0" name=""/>
        <dsp:cNvSpPr/>
      </dsp:nvSpPr>
      <dsp:spPr>
        <a:xfrm rot="20700000">
          <a:off x="3835156" y="54319"/>
          <a:ext cx="2180085" cy="2180085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Customized Market Research</a:t>
          </a:r>
          <a:endParaRPr lang="en-US" sz="1900" kern="1200" dirty="0"/>
        </a:p>
      </dsp:txBody>
      <dsp:txXfrm>
        <a:off x="4313312" y="532476"/>
        <a:ext cx="1223772" cy="1223772"/>
      </dsp:txXfrm>
    </dsp:sp>
    <dsp:sp modelId="{E0F6D2DD-AD87-45F3-997B-9A5EB34593EC}">
      <dsp:nvSpPr>
        <dsp:cNvPr id="0" name=""/>
        <dsp:cNvSpPr/>
      </dsp:nvSpPr>
      <dsp:spPr>
        <a:xfrm>
          <a:off x="5827769" y="148331"/>
          <a:ext cx="2473354" cy="121582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U.S. Embassies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Third Party Providers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Universities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Competitors’ Websites</a:t>
          </a:r>
          <a:endParaRPr lang="en-US" sz="1600" kern="1200" dirty="0"/>
        </a:p>
      </dsp:txBody>
      <dsp:txXfrm>
        <a:off x="5827769" y="148331"/>
        <a:ext cx="2473354" cy="1215829"/>
      </dsp:txXfrm>
    </dsp:sp>
    <dsp:sp modelId="{C9F4882A-C4F4-4DDF-93CA-A7FFBE499A92}">
      <dsp:nvSpPr>
        <dsp:cNvPr id="0" name=""/>
        <dsp:cNvSpPr/>
      </dsp:nvSpPr>
      <dsp:spPr>
        <a:xfrm>
          <a:off x="4790410" y="1484080"/>
          <a:ext cx="3916070" cy="3916070"/>
        </a:xfrm>
        <a:prstGeom prst="circularArrow">
          <a:avLst>
            <a:gd name="adj1" fmla="val 4687"/>
            <a:gd name="adj2" fmla="val 299029"/>
            <a:gd name="adj3" fmla="val 2541405"/>
            <a:gd name="adj4" fmla="val 15807939"/>
            <a:gd name="adj5" fmla="val 546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F0D21F-2377-4D49-B7DB-73650BF2AE21}">
      <dsp:nvSpPr>
        <dsp:cNvPr id="0" name=""/>
        <dsp:cNvSpPr/>
      </dsp:nvSpPr>
      <dsp:spPr>
        <a:xfrm>
          <a:off x="2922639" y="1854680"/>
          <a:ext cx="2845269" cy="2845269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72C364-87DB-45EF-AD2E-91AB9017391A}">
      <dsp:nvSpPr>
        <dsp:cNvPr id="0" name=""/>
        <dsp:cNvSpPr/>
      </dsp:nvSpPr>
      <dsp:spPr>
        <a:xfrm>
          <a:off x="3367661" y="-73702"/>
          <a:ext cx="3067773" cy="3067773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5300" cy="465138"/>
          </a:xfrm>
          <a:prstGeom prst="rect">
            <a:avLst/>
          </a:prstGeom>
        </p:spPr>
        <p:txBody>
          <a:bodyPr vert="horz" lIns="93104" tIns="46552" rIns="93104" bIns="46552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67163" y="0"/>
            <a:ext cx="3035300" cy="465138"/>
          </a:xfrm>
          <a:prstGeom prst="rect">
            <a:avLst/>
          </a:prstGeom>
        </p:spPr>
        <p:txBody>
          <a:bodyPr vert="horz" lIns="93104" tIns="46552" rIns="93104" bIns="46552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384BF62-C4C4-47B6-B443-AB831BEAA696}" type="datetimeFigureOut">
              <a:rPr lang="en-US"/>
              <a:pPr>
                <a:defRPr/>
              </a:pPr>
              <a:t>6/2/2013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3325"/>
            <a:ext cx="3035300" cy="465138"/>
          </a:xfrm>
          <a:prstGeom prst="rect">
            <a:avLst/>
          </a:prstGeom>
        </p:spPr>
        <p:txBody>
          <a:bodyPr vert="horz" lIns="93104" tIns="46552" rIns="93104" bIns="46552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67163" y="8823325"/>
            <a:ext cx="3035300" cy="465138"/>
          </a:xfrm>
          <a:prstGeom prst="rect">
            <a:avLst/>
          </a:prstGeom>
        </p:spPr>
        <p:txBody>
          <a:bodyPr vert="horz" lIns="93104" tIns="46552" rIns="93104" bIns="46552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B97D016-1997-41E0-9A1E-CED14E509A4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5300" cy="465138"/>
          </a:xfrm>
          <a:prstGeom prst="rect">
            <a:avLst/>
          </a:prstGeom>
        </p:spPr>
        <p:txBody>
          <a:bodyPr vert="horz" lIns="93104" tIns="46552" rIns="93104" bIns="46552" rtlCol="0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67163" y="0"/>
            <a:ext cx="3035300" cy="465138"/>
          </a:xfrm>
          <a:prstGeom prst="rect">
            <a:avLst/>
          </a:prstGeom>
        </p:spPr>
        <p:txBody>
          <a:bodyPr vert="horz" lIns="93104" tIns="46552" rIns="93104" bIns="46552" rtlCol="0"/>
          <a:lstStyle>
            <a:lvl1pPr algn="r">
              <a:defRPr sz="1200"/>
            </a:lvl1pPr>
          </a:lstStyle>
          <a:p>
            <a:pPr>
              <a:defRPr/>
            </a:pPr>
            <a:fld id="{58219F43-8E2E-41DD-A6CA-36F90FED061E}" type="datetimeFigureOut">
              <a:rPr lang="en-US"/>
              <a:pPr>
                <a:defRPr/>
              </a:pPr>
              <a:t>6/2/2013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9513" y="696913"/>
            <a:ext cx="4645025" cy="3482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04" tIns="46552" rIns="93104" bIns="46552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0088" y="4413250"/>
            <a:ext cx="5603875" cy="4179888"/>
          </a:xfrm>
          <a:prstGeom prst="rect">
            <a:avLst/>
          </a:prstGeom>
        </p:spPr>
        <p:txBody>
          <a:bodyPr vert="horz" lIns="93104" tIns="46552" rIns="93104" bIns="46552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3325"/>
            <a:ext cx="3035300" cy="465138"/>
          </a:xfrm>
          <a:prstGeom prst="rect">
            <a:avLst/>
          </a:prstGeom>
        </p:spPr>
        <p:txBody>
          <a:bodyPr vert="horz" lIns="93104" tIns="46552" rIns="93104" bIns="46552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67163" y="8823325"/>
            <a:ext cx="3035300" cy="465138"/>
          </a:xfrm>
          <a:prstGeom prst="rect">
            <a:avLst/>
          </a:prstGeom>
        </p:spPr>
        <p:txBody>
          <a:bodyPr vert="horz" lIns="93104" tIns="46552" rIns="93104" bIns="46552" rtlCol="0" anchor="b"/>
          <a:lstStyle>
            <a:lvl1pPr algn="r">
              <a:defRPr sz="1200"/>
            </a:lvl1pPr>
          </a:lstStyle>
          <a:p>
            <a:pPr>
              <a:defRPr/>
            </a:pPr>
            <a:fld id="{F9737236-347A-4E5E-8A1D-8EC2C0C8542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Kendra</a:t>
            </a:r>
          </a:p>
          <a:p>
            <a:pPr>
              <a:defRPr/>
            </a:pPr>
            <a:r>
              <a:rPr lang="en-US" dirty="0" smtClean="0"/>
              <a:t>Discuss things we look for in potential clients</a:t>
            </a:r>
          </a:p>
          <a:p>
            <a:pPr marL="228600" indent="-228600">
              <a:buFontTx/>
              <a:buAutoNum type="arabicPeriod"/>
              <a:defRPr/>
            </a:pPr>
            <a:r>
              <a:rPr lang="en-US" dirty="0" smtClean="0"/>
              <a:t>Successfully operating in business for 2 plus years</a:t>
            </a:r>
          </a:p>
          <a:p>
            <a:pPr marL="228600" indent="-228600">
              <a:buFontTx/>
              <a:buAutoNum type="arabicPeriod"/>
              <a:defRPr/>
            </a:pPr>
            <a:r>
              <a:rPr lang="en-US" dirty="0" smtClean="0"/>
              <a:t>Management committed to expanding internationally</a:t>
            </a:r>
          </a:p>
          <a:p>
            <a:pPr marL="228600" indent="-228600">
              <a:buFontTx/>
              <a:buAutoNum type="arabicPeriod"/>
              <a:defRPr/>
            </a:pPr>
            <a:r>
              <a:rPr lang="en-US" dirty="0" smtClean="0"/>
              <a:t>Has a budget to work on international promotion</a:t>
            </a:r>
          </a:p>
          <a:p>
            <a:pPr marL="228600" indent="-228600">
              <a:buFontTx/>
              <a:buAutoNum type="arabicPeriod"/>
              <a:defRPr/>
            </a:pPr>
            <a:r>
              <a:rPr lang="en-US" dirty="0" smtClean="0"/>
              <a:t>Currently sells to more than just Michigan</a:t>
            </a:r>
          </a:p>
          <a:p>
            <a:pPr marL="228600" indent="-228600">
              <a:buFontTx/>
              <a:buAutoNum type="arabicPeriod"/>
              <a:defRPr/>
            </a:pPr>
            <a:r>
              <a:rPr lang="en-US" dirty="0" smtClean="0"/>
              <a:t>Has key personnel in place, perhaps 20 employee range, with clear division of labor</a:t>
            </a:r>
          </a:p>
          <a:p>
            <a:pPr marL="228600" indent="-228600">
              <a:defRPr/>
            </a:pPr>
            <a:r>
              <a:rPr lang="en-US" dirty="0" smtClean="0"/>
              <a:t>6.  Ideally we would like to work with the International Sales Director, a Sales Manager, or perhaps the person who handles the logistics piece</a:t>
            </a:r>
            <a:endParaRPr lang="en-US" dirty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F01A9B8-BB2D-4977-BB4A-4D0E912EC486}" type="slidenum">
              <a:rPr lang="en-US" smtClean="0"/>
              <a:pPr/>
              <a:t>10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Kendra</a:t>
            </a: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0345598-112A-480B-AF86-1708DD8146D0}" type="slidenum">
              <a:rPr lang="en-US" smtClean="0"/>
              <a:pPr/>
              <a:t>11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737236-347A-4E5E-8A1D-8EC2C0C85427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kendra</a:t>
            </a:r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1AE1527-5CB8-4EEA-87EE-283E5E1DF204}" type="slidenum">
              <a:rPr lang="en-US" smtClean="0"/>
              <a:pPr/>
              <a:t>14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3092" tIns="46546" rIns="93092" bIns="46546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5844" name="Slide Number Placeholder 3"/>
          <p:cNvSpPr txBox="1">
            <a:spLocks noGrp="1"/>
          </p:cNvSpPr>
          <p:nvPr/>
        </p:nvSpPr>
        <p:spPr bwMode="auto">
          <a:xfrm>
            <a:off x="3967163" y="8823325"/>
            <a:ext cx="30353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092" tIns="46546" rIns="93092" bIns="46546" anchor="b"/>
          <a:lstStyle/>
          <a:p>
            <a:pPr algn="r"/>
            <a:fld id="{296CE8B4-9D5A-4C43-93C2-576156B8142F}" type="slidenum">
              <a:rPr lang="en-US" sz="1200">
                <a:solidFill>
                  <a:srgbClr val="000000"/>
                </a:solidFill>
              </a:rPr>
              <a:pPr algn="r"/>
              <a:t>16</a:t>
            </a:fld>
            <a:endParaRPr lang="en-US" sz="12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737236-347A-4E5E-8A1D-8EC2C0C85427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PPT Template-02-1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USCSlogo-R.jpg-hi-res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9088" y="4248150"/>
            <a:ext cx="1600200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 userDrawn="1"/>
        </p:nvSpPr>
        <p:spPr>
          <a:xfrm>
            <a:off x="0" y="0"/>
            <a:ext cx="91440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2303930"/>
            <a:ext cx="5029200" cy="1831975"/>
          </a:xfrm>
        </p:spPr>
        <p:txBody>
          <a:bodyPr>
            <a:normAutofit/>
          </a:bodyPr>
          <a:lstStyle>
            <a:lvl1pPr algn="l">
              <a:defRPr sz="4000" baseline="0">
                <a:solidFill>
                  <a:srgbClr val="2A65AC"/>
                </a:solidFill>
                <a:latin typeface="Trebuchet MS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4235824"/>
            <a:ext cx="5029200" cy="14478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BCB81E-3AD6-4701-8FEF-A17295A30C12}" type="datetimeFigureOut">
              <a:rPr lang="en-US"/>
              <a:pPr>
                <a:defRPr/>
              </a:pPr>
              <a:t>6/2/2013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2B96B4-2D0E-4AC4-A528-E5DF0E2E8FE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E4B295-E436-4FD5-A871-5503E37B2AD8}" type="datetimeFigureOut">
              <a:rPr lang="en-US"/>
              <a:pPr>
                <a:defRPr/>
              </a:pPr>
              <a:t>6/2/2013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ADB234-835E-4447-9DED-3B7E8C2629C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PPT Template-02-2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77200" cy="1143000"/>
          </a:xfrm>
        </p:spPr>
        <p:txBody>
          <a:bodyPr>
            <a:normAutofit/>
          </a:bodyPr>
          <a:lstStyle>
            <a:lvl1pPr algn="l">
              <a:defRPr sz="2800">
                <a:solidFill>
                  <a:srgbClr val="2A65AC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077200" cy="4525963"/>
          </a:xfrm>
        </p:spPr>
        <p:txBody>
          <a:bodyPr>
            <a:normAutofit/>
          </a:bodyPr>
          <a:lstStyle>
            <a:lvl1pPr>
              <a:buClr>
                <a:schemeClr val="tx2"/>
              </a:buClr>
              <a:buFont typeface="Wingdings" pitchFamily="2" charset="2"/>
              <a:buChar char="§"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>
              <a:buClr>
                <a:schemeClr val="tx2"/>
              </a:buCl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>
              <a:buClr>
                <a:schemeClr val="tx2"/>
              </a:buCl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>
              <a:buClr>
                <a:schemeClr val="tx2"/>
              </a:buCl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4pPr>
            <a:lvl5pPr>
              <a:buClr>
                <a:schemeClr val="tx2"/>
              </a:buCl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111875"/>
            <a:ext cx="2133600" cy="365125"/>
          </a:xfrm>
        </p:spPr>
        <p:txBody>
          <a:bodyPr/>
          <a:lstStyle>
            <a:lvl1pPr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1E05CB0-FEF9-417F-AD4B-78134235FB51}" type="datetimeFigureOut">
              <a:rPr lang="en-US"/>
              <a:pPr>
                <a:defRPr/>
              </a:pPr>
              <a:t>6/2/2013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0" y="6124575"/>
            <a:ext cx="2895600" cy="365125"/>
          </a:xfrm>
        </p:spPr>
        <p:txBody>
          <a:bodyPr/>
          <a:lstStyle>
            <a:lvl1pPr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00800" y="6124575"/>
            <a:ext cx="2133600" cy="365125"/>
          </a:xfrm>
        </p:spPr>
        <p:txBody>
          <a:bodyPr/>
          <a:lstStyle>
            <a:lvl1pPr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12E48EE-BD62-4D22-B485-4D435A5C5D4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8AF7AB-E73E-4378-BF1E-D7B7165FB08B}" type="datetimeFigureOut">
              <a:rPr lang="en-US"/>
              <a:pPr>
                <a:defRPr/>
              </a:pPr>
              <a:t>6/2/2013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5BEBDD-E7C3-49C9-A173-E289494FC9B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118AB0-848E-41DA-99F9-A0E1B5843CCC}" type="datetimeFigureOut">
              <a:rPr lang="en-US"/>
              <a:pPr>
                <a:defRPr/>
              </a:pPr>
              <a:t>6/2/2013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5752F8-1F90-4548-8AFE-B6CC414804A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ACFFBD-A982-4BEA-9CF2-4A7E3ABCCC93}" type="datetimeFigureOut">
              <a:rPr lang="en-US"/>
              <a:pPr>
                <a:defRPr/>
              </a:pPr>
              <a:t>6/2/2013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FB4207-63E0-4F48-B801-50BF99D3378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B472BD-F2E1-4569-8911-8494C6475B1E}" type="datetimeFigureOut">
              <a:rPr lang="en-US"/>
              <a:pPr>
                <a:defRPr/>
              </a:pPr>
              <a:t>6/2/2013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B086BA-9923-4799-B4B3-1FFAE2E980E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FF520C-7D05-483C-8287-6407973F90BD}" type="datetimeFigureOut">
              <a:rPr lang="en-US"/>
              <a:pPr>
                <a:defRPr/>
              </a:pPr>
              <a:t>6/2/2013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DBD59A-07BE-419B-BD56-DFFB2925C80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8E0424-0EF5-4374-91A8-AE436FC528BB}" type="datetimeFigureOut">
              <a:rPr lang="en-US"/>
              <a:pPr>
                <a:defRPr/>
              </a:pPr>
              <a:t>6/2/2013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DA1FCB-A16A-467C-AAE1-A6F910DABDD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54DE35-7609-449A-BB1C-604B30DE6D3A}" type="datetimeFigureOut">
              <a:rPr lang="en-US"/>
              <a:pPr>
                <a:defRPr/>
              </a:pPr>
              <a:t>6/2/2013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313131-1B8D-4684-A383-72A35BBE4F3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BA05AF3-04AA-4268-A1B9-A0C8667C5474}" type="datetimeFigureOut">
              <a:rPr lang="en-US"/>
              <a:pPr>
                <a:defRPr/>
              </a:pPr>
              <a:t>6/2/2013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768D061-7007-43A9-9093-8D894C0F2B2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70" r:id="rId1"/>
    <p:sldLayoutId id="2147484071" r:id="rId2"/>
    <p:sldLayoutId id="2147484060" r:id="rId3"/>
    <p:sldLayoutId id="2147484061" r:id="rId4"/>
    <p:sldLayoutId id="2147484062" r:id="rId5"/>
    <p:sldLayoutId id="2147484063" r:id="rId6"/>
    <p:sldLayoutId id="2147484064" r:id="rId7"/>
    <p:sldLayoutId id="2147484065" r:id="rId8"/>
    <p:sldLayoutId id="2147484066" r:id="rId9"/>
    <p:sldLayoutId id="2147484067" r:id="rId10"/>
    <p:sldLayoutId id="214748406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7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525"/>
            <a:ext cx="9144000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4" name="Text Box 8"/>
          <p:cNvSpPr txBox="1">
            <a:spLocks noChangeArrowheads="1"/>
          </p:cNvSpPr>
          <p:nvPr userDrawn="1"/>
        </p:nvSpPr>
        <p:spPr bwMode="auto">
          <a:xfrm>
            <a:off x="685800" y="381000"/>
            <a:ext cx="7772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dirty="0">
              <a:solidFill>
                <a:srgbClr val="000000"/>
              </a:solidFill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7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525"/>
            <a:ext cx="9144000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4" name="Text Box 8"/>
          <p:cNvSpPr txBox="1">
            <a:spLocks noChangeArrowheads="1"/>
          </p:cNvSpPr>
          <p:nvPr userDrawn="1"/>
        </p:nvSpPr>
        <p:spPr bwMode="auto">
          <a:xfrm>
            <a:off x="685800" y="381000"/>
            <a:ext cx="7772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dirty="0">
              <a:solidFill>
                <a:srgbClr val="000000"/>
              </a:solidFill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7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525"/>
            <a:ext cx="9144000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4" name="Text Box 8"/>
          <p:cNvSpPr txBox="1">
            <a:spLocks noChangeArrowheads="1"/>
          </p:cNvSpPr>
          <p:nvPr userDrawn="1"/>
        </p:nvSpPr>
        <p:spPr bwMode="auto">
          <a:xfrm>
            <a:off x="685800" y="381000"/>
            <a:ext cx="7772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dirty="0">
              <a:solidFill>
                <a:srgbClr val="000000"/>
              </a:solidFill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xport.gov/begin/assessment.asp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9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2303463"/>
            <a:ext cx="6705600" cy="183197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b="1" kern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Strategies for Going Global</a:t>
            </a:r>
            <a:r>
              <a:rPr lang="en-US" sz="2200" b="1" kern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br>
              <a:rPr lang="en-US" sz="2200" b="1" kern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b="1" dirty="0" smtClean="0"/>
              <a:t>U.S. Export Assistance Centers: </a:t>
            </a:r>
            <a:br>
              <a:rPr lang="en-US" sz="2400" b="1" dirty="0" smtClean="0"/>
            </a:br>
            <a:r>
              <a:rPr lang="en-US" sz="2400" b="1" dirty="0" smtClean="0"/>
              <a:t>Putting the Resources to Work for You</a:t>
            </a:r>
            <a:br>
              <a:rPr lang="en-US" sz="2400" b="1" dirty="0" smtClean="0"/>
            </a:br>
            <a:r>
              <a:rPr lang="en-US" sz="2200" b="1" kern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2200" b="1" kern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</a:br>
            <a:endParaRPr lang="en-US" sz="2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4235450"/>
            <a:ext cx="5029200" cy="1447800"/>
          </a:xfrm>
        </p:spPr>
        <p:txBody>
          <a:bodyPr>
            <a:normAutofit fontScale="92500"/>
          </a:bodyPr>
          <a:lstStyle/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Kendra Kuo</a:t>
            </a:r>
          </a:p>
          <a:p>
            <a:pPr>
              <a:defRPr/>
            </a:pPr>
            <a:r>
              <a:rPr lang="en-US" dirty="0" smtClean="0"/>
              <a:t>Office Director</a:t>
            </a:r>
          </a:p>
          <a:p>
            <a:pPr>
              <a:defRPr/>
            </a:pPr>
            <a:r>
              <a:rPr lang="en-US" dirty="0" smtClean="0"/>
              <a:t>U.S. Grand Rapids Export Assistance Center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304800"/>
            <a:ext cx="601980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sz="4000" b="1" dirty="0" smtClean="0">
                <a:latin typeface="+mj-lt"/>
              </a:rPr>
              <a:t>Access Export Readiness </a:t>
            </a:r>
            <a:r>
              <a:rPr lang="en-US" sz="3700" dirty="0" smtClean="0"/>
              <a:t>– </a:t>
            </a:r>
            <a:r>
              <a:rPr lang="en-US" dirty="0" smtClean="0">
                <a:hlinkClick r:id="rId3"/>
              </a:rPr>
              <a:t>www.export.gov/begin/assessment.asp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13315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 l="16500" t="16800" r="18750" b="6000"/>
          <a:stretch>
            <a:fillRect/>
          </a:stretch>
        </p:blipFill>
        <p:spPr>
          <a:xfrm>
            <a:off x="919186" y="1335735"/>
            <a:ext cx="6624614" cy="4936057"/>
          </a:xfrm>
          <a:noFill/>
        </p:spPr>
      </p:pic>
      <p:sp>
        <p:nvSpPr>
          <p:cNvPr id="5" name="Rectangle 4"/>
          <p:cNvSpPr/>
          <p:nvPr/>
        </p:nvSpPr>
        <p:spPr>
          <a:xfrm>
            <a:off x="152400" y="381000"/>
            <a:ext cx="8382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2"/>
                </a:solidFill>
              </a:rPr>
              <a:t>A</a:t>
            </a:r>
            <a:endParaRPr lang="en-US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22860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1447800" y="274638"/>
            <a:ext cx="40386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3600" b="1" dirty="0" smtClean="0">
                <a:solidFill>
                  <a:schemeClr val="accent1"/>
                </a:solidFill>
                <a:latin typeface="+mj-lt"/>
                <a:cs typeface="Arial" charset="0"/>
              </a:rPr>
              <a:t>Business Plan</a:t>
            </a:r>
            <a:endParaRPr lang="en-US" sz="3600" dirty="0" smtClean="0">
              <a:solidFill>
                <a:schemeClr val="accent1"/>
              </a:solidFill>
              <a:latin typeface="+mj-lt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3962400" cy="3840163"/>
          </a:xfrm>
        </p:spPr>
        <p:txBody>
          <a:bodyPr/>
          <a:lstStyle/>
          <a:p>
            <a:pPr>
              <a:defRPr/>
            </a:pPr>
            <a:r>
              <a:rPr lang="en-US" sz="2000" dirty="0" smtClean="0">
                <a:latin typeface="+mn-lt"/>
              </a:rPr>
              <a:t>Gauge Demand, Pricing</a:t>
            </a:r>
          </a:p>
          <a:p>
            <a:pPr>
              <a:defRPr/>
            </a:pPr>
            <a:endParaRPr lang="en-US" sz="2000" dirty="0" smtClean="0">
              <a:latin typeface="+mn-lt"/>
            </a:endParaRPr>
          </a:p>
          <a:p>
            <a:pPr>
              <a:defRPr/>
            </a:pPr>
            <a:r>
              <a:rPr lang="en-US" sz="2000" dirty="0" smtClean="0">
                <a:latin typeface="+mn-lt"/>
              </a:rPr>
              <a:t>Determine Distribution Strategies  </a:t>
            </a:r>
          </a:p>
          <a:p>
            <a:pPr>
              <a:defRPr/>
            </a:pPr>
            <a:endParaRPr lang="en-US" sz="2000" dirty="0" smtClean="0">
              <a:latin typeface="+mn-lt"/>
            </a:endParaRPr>
          </a:p>
          <a:p>
            <a:pPr>
              <a:defRPr/>
            </a:pPr>
            <a:r>
              <a:rPr lang="en-US" sz="2000" dirty="0" smtClean="0">
                <a:latin typeface="+mn-lt"/>
              </a:rPr>
              <a:t>Identify Competitors </a:t>
            </a:r>
          </a:p>
          <a:p>
            <a:pPr>
              <a:defRPr/>
            </a:pPr>
            <a:endParaRPr lang="en-US" sz="2000" dirty="0" smtClean="0">
              <a:latin typeface="+mn-lt"/>
            </a:endParaRPr>
          </a:p>
          <a:p>
            <a:pPr>
              <a:defRPr/>
            </a:pPr>
            <a:r>
              <a:rPr lang="en-US" sz="2000" dirty="0" smtClean="0">
                <a:latin typeface="+mn-lt"/>
              </a:rPr>
              <a:t>Overcome Potential Market Impediments </a:t>
            </a:r>
          </a:p>
          <a:p>
            <a:pPr>
              <a:defRPr/>
            </a:pPr>
            <a:endParaRPr lang="en-US" dirty="0" smtClean="0">
              <a:latin typeface="+mn-lt"/>
            </a:endParaRPr>
          </a:p>
          <a:p>
            <a:pPr>
              <a:buNone/>
              <a:defRPr/>
            </a:pPr>
            <a:endParaRPr lang="en-US" dirty="0" smtClean="0">
              <a:latin typeface="+mn-lt"/>
            </a:endParaRPr>
          </a:p>
          <a:p>
            <a:pPr>
              <a:defRPr/>
            </a:pPr>
            <a:endParaRPr lang="en-US" dirty="0">
              <a:latin typeface="+mn-lt"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idx="4294967295"/>
          </p:nvPr>
        </p:nvSpPr>
        <p:spPr>
          <a:xfrm>
            <a:off x="457200" y="1371600"/>
            <a:ext cx="4040188" cy="639763"/>
          </a:xfrm>
        </p:spPr>
        <p:txBody>
          <a:bodyPr/>
          <a:lstStyle/>
          <a:p>
            <a:pPr>
              <a:buNone/>
            </a:pPr>
            <a:r>
              <a:rPr lang="en-US" sz="2800" u="sng" dirty="0" smtClean="0">
                <a:solidFill>
                  <a:schemeClr val="accent3"/>
                </a:solidFill>
              </a:rPr>
              <a:t>FACTORS</a:t>
            </a:r>
            <a:endParaRPr lang="en-US" sz="2800" u="sng" dirty="0">
              <a:solidFill>
                <a:schemeClr val="accent3"/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4294967295"/>
          </p:nvPr>
        </p:nvSpPr>
        <p:spPr>
          <a:xfrm>
            <a:off x="5102225" y="1295400"/>
            <a:ext cx="4041775" cy="639763"/>
          </a:xfrm>
        </p:spPr>
        <p:txBody>
          <a:bodyPr/>
          <a:lstStyle/>
          <a:p>
            <a:pPr>
              <a:buNone/>
            </a:pPr>
            <a:r>
              <a:rPr lang="en-US" sz="2800" u="sng" dirty="0" smtClean="0">
                <a:solidFill>
                  <a:schemeClr val="accent3"/>
                </a:solidFill>
              </a:rPr>
              <a:t>RESOURCES</a:t>
            </a:r>
            <a:endParaRPr lang="en-US" sz="2800" u="sng" dirty="0">
              <a:solidFill>
                <a:schemeClr val="accent3"/>
              </a:solidFill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4294967295"/>
          </p:nvPr>
        </p:nvSpPr>
        <p:spPr>
          <a:xfrm>
            <a:off x="5105400" y="2057400"/>
            <a:ext cx="3584575" cy="4073525"/>
          </a:xfrm>
        </p:spPr>
        <p:txBody>
          <a:bodyPr/>
          <a:lstStyle/>
          <a:p>
            <a:r>
              <a:rPr lang="en-US" sz="2000" dirty="0" smtClean="0"/>
              <a:t>Research, Trade Agreements</a:t>
            </a:r>
          </a:p>
          <a:p>
            <a:endParaRPr lang="en-US" sz="2000" dirty="0" smtClean="0"/>
          </a:p>
          <a:p>
            <a:r>
              <a:rPr lang="en-US" sz="2000" dirty="0" smtClean="0"/>
              <a:t>Domestic &amp; International Trade Associations, Shows</a:t>
            </a:r>
          </a:p>
          <a:p>
            <a:endParaRPr lang="en-US" sz="2000" dirty="0" smtClean="0"/>
          </a:p>
          <a:p>
            <a:r>
              <a:rPr lang="en-US" sz="2000" dirty="0" smtClean="0"/>
              <a:t>Third Party Assistance, Web </a:t>
            </a:r>
          </a:p>
          <a:p>
            <a:pPr>
              <a:buNone/>
            </a:pPr>
            <a:endParaRPr lang="en-US" sz="2000" dirty="0" smtClean="0"/>
          </a:p>
          <a:p>
            <a:r>
              <a:rPr lang="en-US" sz="2000" dirty="0" smtClean="0"/>
              <a:t>Classify Products, Identify Standards, Export Regulations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13" name="Rectangle 12"/>
          <p:cNvSpPr/>
          <p:nvPr/>
        </p:nvSpPr>
        <p:spPr>
          <a:xfrm>
            <a:off x="152400" y="381000"/>
            <a:ext cx="8382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2"/>
                </a:solidFill>
              </a:rPr>
              <a:t>B</a:t>
            </a:r>
            <a:endParaRPr lang="en-US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>
                <a:solidFill>
                  <a:schemeClr val="accent1"/>
                </a:solidFill>
              </a:rPr>
              <a:t>Counseling and Training</a:t>
            </a:r>
            <a:endParaRPr lang="en-US" sz="3600" b="1" dirty="0">
              <a:solidFill>
                <a:schemeClr val="accent1"/>
              </a:solidFill>
            </a:endParaRPr>
          </a:p>
        </p:txBody>
      </p:sp>
      <p:pic>
        <p:nvPicPr>
          <p:cNvPr id="4" name="Content Placeholder 3" descr="130508_WTW-112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133600"/>
            <a:ext cx="3657600" cy="2438400"/>
          </a:xfrm>
        </p:spPr>
      </p:pic>
      <p:sp>
        <p:nvSpPr>
          <p:cNvPr id="9" name="Text Placeholder 8"/>
          <p:cNvSpPr>
            <a:spLocks noGrp="1"/>
          </p:cNvSpPr>
          <p:nvPr>
            <p:ph sz="half" idx="2"/>
          </p:nvPr>
        </p:nvSpPr>
        <p:spPr>
          <a:xfrm>
            <a:off x="4343400" y="1600200"/>
            <a:ext cx="4648200" cy="5029200"/>
          </a:xfrm>
        </p:spPr>
        <p:txBody>
          <a:bodyPr/>
          <a:lstStyle/>
          <a:p>
            <a:endParaRPr lang="en-US" dirty="0" smtClean="0"/>
          </a:p>
          <a:p>
            <a:r>
              <a:rPr lang="en-US" sz="2800" dirty="0" smtClean="0"/>
              <a:t>World Trade Week</a:t>
            </a:r>
          </a:p>
          <a:p>
            <a:r>
              <a:rPr lang="en-US" sz="2800" dirty="0" smtClean="0"/>
              <a:t>Country Briefings</a:t>
            </a:r>
          </a:p>
          <a:p>
            <a:r>
              <a:rPr lang="en-US" sz="2800" dirty="0" smtClean="0"/>
              <a:t>Webinars</a:t>
            </a:r>
          </a:p>
          <a:p>
            <a:pPr lvl="1"/>
            <a:r>
              <a:rPr lang="en-US" dirty="0" smtClean="0"/>
              <a:t>How To Mitigate Your International Payment Risks</a:t>
            </a:r>
          </a:p>
          <a:p>
            <a:pPr lvl="1"/>
            <a:r>
              <a:rPr lang="en-US" dirty="0" smtClean="0"/>
              <a:t>Mexico’s Infrastructure</a:t>
            </a:r>
          </a:p>
          <a:p>
            <a:pPr lvl="1"/>
            <a:r>
              <a:rPr lang="en-US" dirty="0" smtClean="0"/>
              <a:t>Satisfying Intl Product Certification Requirements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52400" y="381000"/>
            <a:ext cx="8382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2"/>
                </a:solidFill>
              </a:rPr>
              <a:t>C</a:t>
            </a:r>
            <a:endParaRPr lang="en-US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6629400" cy="1143000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chemeClr val="accent1"/>
                </a:solidFill>
                <a:latin typeface="+mj-lt"/>
              </a:rPr>
              <a:t>Develop Market Research</a:t>
            </a:r>
            <a:endParaRPr lang="en-US" sz="3600" b="1" dirty="0">
              <a:solidFill>
                <a:schemeClr val="accent1"/>
              </a:solidFill>
              <a:latin typeface="+mj-lt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</p:nvPr>
        </p:nvGraphicFramePr>
        <p:xfrm>
          <a:off x="381000" y="990600"/>
          <a:ext cx="8763000" cy="556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Rectangle 5"/>
          <p:cNvSpPr/>
          <p:nvPr/>
        </p:nvSpPr>
        <p:spPr>
          <a:xfrm>
            <a:off x="152400" y="381000"/>
            <a:ext cx="8382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2"/>
                </a:solidFill>
              </a:rPr>
              <a:t>D</a:t>
            </a:r>
            <a:endParaRPr lang="en-US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38200" y="228600"/>
            <a:ext cx="7696200" cy="1189038"/>
          </a:xfrm>
        </p:spPr>
        <p:txBody>
          <a:bodyPr/>
          <a:lstStyle/>
          <a:p>
            <a:r>
              <a:rPr lang="en-US" sz="3600" b="1" dirty="0" smtClean="0">
                <a:solidFill>
                  <a:schemeClr val="accent1"/>
                </a:solidFill>
                <a:latin typeface="+mj-lt"/>
              </a:rPr>
              <a:t>Examine Markets to Find Buyers</a:t>
            </a:r>
            <a:endParaRPr lang="en-US" sz="36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21508" name="Content Placeholder 3"/>
          <p:cNvSpPr>
            <a:spLocks noGrp="1"/>
          </p:cNvSpPr>
          <p:nvPr>
            <p:ph idx="1"/>
          </p:nvPr>
        </p:nvSpPr>
        <p:spPr>
          <a:xfrm>
            <a:off x="381000" y="1371600"/>
            <a:ext cx="8153400" cy="4754563"/>
          </a:xfrm>
        </p:spPr>
        <p:txBody>
          <a:bodyPr/>
          <a:lstStyle/>
          <a:p>
            <a:pPr>
              <a:buNone/>
            </a:pPr>
            <a:r>
              <a:rPr lang="en-US" sz="2400" u="sng" dirty="0" smtClean="0">
                <a:solidFill>
                  <a:schemeClr val="accent2"/>
                </a:solidFill>
              </a:rPr>
              <a:t>Commercial Service Programs</a:t>
            </a:r>
          </a:p>
          <a:p>
            <a:r>
              <a:rPr lang="en-US" sz="2400" dirty="0" smtClean="0"/>
              <a:t>Certified Trade Shows</a:t>
            </a:r>
          </a:p>
          <a:p>
            <a:endParaRPr lang="en-US" sz="2400" dirty="0" smtClean="0"/>
          </a:p>
          <a:p>
            <a:r>
              <a:rPr lang="en-US" sz="2400" dirty="0" smtClean="0"/>
              <a:t>International Buyer Programs</a:t>
            </a:r>
          </a:p>
          <a:p>
            <a:endParaRPr lang="en-US" sz="2400" dirty="0" smtClean="0"/>
          </a:p>
          <a:p>
            <a:r>
              <a:rPr lang="en-US" sz="2400" dirty="0" smtClean="0"/>
              <a:t>Gold Key Service</a:t>
            </a:r>
          </a:p>
          <a:p>
            <a:endParaRPr lang="en-US" sz="2400" dirty="0" smtClean="0"/>
          </a:p>
          <a:p>
            <a:r>
              <a:rPr lang="en-US" sz="2400" dirty="0" smtClean="0"/>
              <a:t>International Partner Searches</a:t>
            </a:r>
          </a:p>
          <a:p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Font typeface="Arial" charset="0"/>
              <a:buNone/>
            </a:pPr>
            <a:endParaRPr lang="en-US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1219200"/>
            <a:ext cx="3535652" cy="467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152400" y="381000"/>
            <a:ext cx="8382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2"/>
                </a:solidFill>
              </a:rPr>
              <a:t>E</a:t>
            </a:r>
            <a:endParaRPr lang="en-US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04800"/>
            <a:ext cx="7620000" cy="11430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atin typeface="+mn-lt"/>
              </a:rPr>
              <a:t>Examine Markets to Find Buyers</a:t>
            </a:r>
            <a:endParaRPr lang="en-US" sz="36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7400" y="1447800"/>
            <a:ext cx="52578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u="sng" dirty="0" smtClean="0">
                <a:solidFill>
                  <a:schemeClr val="accent3"/>
                </a:solidFill>
              </a:rPr>
              <a:t>Additional Avenues</a:t>
            </a:r>
          </a:p>
          <a:p>
            <a:pPr>
              <a:buNone/>
            </a:pPr>
            <a:r>
              <a:rPr lang="en-US" sz="2400" dirty="0" smtClean="0"/>
              <a:t>MEDC Trade Missions/Offices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Service </a:t>
            </a:r>
            <a:r>
              <a:rPr lang="en-US" sz="2400" dirty="0" smtClean="0"/>
              <a:t>Providers/SBTDCs</a:t>
            </a: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Trade Shows/Trade Associations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Industry Trade Magazines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Google Analytics</a:t>
            </a: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152400" y="381000"/>
            <a:ext cx="8382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2"/>
                </a:solidFill>
              </a:rPr>
              <a:t>E</a:t>
            </a:r>
            <a:r>
              <a:rPr lang="en-US" sz="1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2"/>
                </a:solidFill>
              </a:rPr>
              <a:t>2</a:t>
            </a:r>
            <a:endParaRPr lang="en-US" sz="1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077200" cy="4525963"/>
          </a:xfrm>
        </p:spPr>
        <p:txBody>
          <a:bodyPr/>
          <a:lstStyle/>
          <a:p>
            <a:pPr>
              <a:spcAft>
                <a:spcPts val="1200"/>
              </a:spcAft>
              <a:buNone/>
              <a:defRPr/>
            </a:pPr>
            <a:r>
              <a:rPr lang="en-US" sz="2400" b="1" u="sng" dirty="0" smtClean="0">
                <a:solidFill>
                  <a:schemeClr val="accent3"/>
                </a:solidFill>
                <a:cs typeface="Arial" charset="0"/>
              </a:rPr>
              <a:t>What You Should Know:  The BIG 3</a:t>
            </a:r>
            <a:endParaRPr lang="en-US" sz="2400" u="sng" dirty="0" smtClean="0">
              <a:solidFill>
                <a:schemeClr val="accent3"/>
              </a:solidFill>
            </a:endParaRPr>
          </a:p>
          <a:p>
            <a:pPr>
              <a:spcBef>
                <a:spcPts val="0"/>
              </a:spcBef>
              <a:spcAft>
                <a:spcPts val="1200"/>
              </a:spcAft>
              <a:buNone/>
              <a:defRPr/>
            </a:pPr>
            <a:r>
              <a:rPr lang="en-US" sz="2400" dirty="0" smtClean="0">
                <a:solidFill>
                  <a:schemeClr val="tx2"/>
                </a:solidFill>
                <a:latin typeface="+mn-lt"/>
              </a:rPr>
              <a:t>1.  </a:t>
            </a:r>
            <a:r>
              <a:rPr lang="en-US" sz="2800" dirty="0" smtClean="0">
                <a:latin typeface="+mn-lt"/>
              </a:rPr>
              <a:t>EXIM and SBA offer Export Focused Programs</a:t>
            </a:r>
          </a:p>
          <a:p>
            <a:pPr lvl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2400" dirty="0" smtClean="0">
                <a:latin typeface="+mn-lt"/>
              </a:rPr>
              <a:t>Export Working Capital Loans &amp; Loan Guarantees</a:t>
            </a:r>
          </a:p>
          <a:p>
            <a:pPr lvl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2400" dirty="0" smtClean="0">
                <a:latin typeface="+mn-lt"/>
              </a:rPr>
              <a:t>EXIM Express Insurance</a:t>
            </a:r>
          </a:p>
          <a:p>
            <a:pPr>
              <a:spcBef>
                <a:spcPts val="0"/>
              </a:spcBef>
              <a:buNone/>
              <a:defRPr/>
            </a:pPr>
            <a:r>
              <a:rPr lang="en-US" sz="2400" dirty="0" smtClean="0">
                <a:solidFill>
                  <a:schemeClr val="tx2"/>
                </a:solidFill>
                <a:latin typeface="+mn-lt"/>
              </a:rPr>
              <a:t>2.  </a:t>
            </a:r>
            <a:r>
              <a:rPr lang="en-US" sz="2800" dirty="0" smtClean="0">
                <a:latin typeface="+mn-lt"/>
              </a:rPr>
              <a:t>Worldwide Credit Reports</a:t>
            </a:r>
          </a:p>
          <a:p>
            <a:pPr>
              <a:spcBef>
                <a:spcPts val="0"/>
              </a:spcBef>
              <a:buNone/>
              <a:defRPr/>
            </a:pPr>
            <a:endParaRPr lang="en-US" sz="2400" dirty="0" smtClean="0">
              <a:latin typeface="+mn-lt"/>
            </a:endParaRPr>
          </a:p>
          <a:p>
            <a:pPr>
              <a:spcBef>
                <a:spcPts val="0"/>
              </a:spcBef>
              <a:buNone/>
              <a:defRPr/>
            </a:pPr>
            <a:r>
              <a:rPr lang="en-US" sz="2400" dirty="0" smtClean="0">
                <a:solidFill>
                  <a:schemeClr val="tx2"/>
                </a:solidFill>
                <a:latin typeface="+mn-lt"/>
              </a:rPr>
              <a:t>3.  </a:t>
            </a:r>
            <a:r>
              <a:rPr lang="en-US" sz="2800" dirty="0" smtClean="0">
                <a:latin typeface="+mn-lt"/>
              </a:rPr>
              <a:t>Define payment terms</a:t>
            </a:r>
          </a:p>
          <a:p>
            <a:pPr>
              <a:defRPr/>
            </a:pPr>
            <a:endParaRPr lang="en-US" dirty="0" smtClean="0"/>
          </a:p>
        </p:txBody>
      </p:sp>
      <p:sp>
        <p:nvSpPr>
          <p:cNvPr id="6" name="Rectangle 5"/>
          <p:cNvSpPr/>
          <p:nvPr/>
        </p:nvSpPr>
        <p:spPr>
          <a:xfrm>
            <a:off x="152400" y="381000"/>
            <a:ext cx="8382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2"/>
                </a:solidFill>
              </a:rPr>
              <a:t>F</a:t>
            </a:r>
            <a:endParaRPr lang="en-US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1143000" y="304800"/>
            <a:ext cx="7620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smtClean="0">
                <a:solidFill>
                  <a:srgbClr val="2A65AC"/>
                </a:solidFill>
                <a:latin typeface="+mn-lt"/>
                <a:ea typeface="+mj-ea"/>
                <a:cs typeface="Arial" pitchFamily="34" charset="0"/>
              </a:rPr>
              <a:t>Finance International Sales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2A65AC"/>
              </a:solidFill>
              <a:effectLst/>
              <a:uLnTx/>
              <a:uFillTx/>
              <a:latin typeface="+mn-lt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457200"/>
            <a:ext cx="6705600" cy="914400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>
                <a:solidFill>
                  <a:schemeClr val="accent1"/>
                </a:solidFill>
                <a:latin typeface="+mj-lt"/>
              </a:rPr>
              <a:t>Legal Considerations </a:t>
            </a:r>
            <a:r>
              <a:rPr lang="en-US" sz="3600" b="1" dirty="0" smtClean="0">
                <a:latin typeface="+mj-lt"/>
              </a:rPr>
              <a:t/>
            </a:r>
            <a:br>
              <a:rPr lang="en-US" sz="3600" b="1" dirty="0" smtClean="0">
                <a:latin typeface="+mj-lt"/>
              </a:rPr>
            </a:br>
            <a:endParaRPr lang="en-US" sz="2200" b="1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8077200" cy="452596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sz="2600" b="1" u="sng" dirty="0" smtClean="0">
                <a:solidFill>
                  <a:schemeClr val="accent3"/>
                </a:solidFill>
              </a:rPr>
              <a:t>What You Should Know:  The BIG 3 </a:t>
            </a:r>
          </a:p>
          <a:p>
            <a:pPr marL="457200" indent="-457200">
              <a:buAutoNum type="arabicPeriod"/>
            </a:pPr>
            <a:r>
              <a:rPr lang="en-US" sz="2800" dirty="0" smtClean="0">
                <a:latin typeface="+mn-lt"/>
              </a:rPr>
              <a:t>Export Compliance</a:t>
            </a:r>
          </a:p>
          <a:p>
            <a:pPr marL="457200" indent="-457200">
              <a:buNone/>
            </a:pPr>
            <a:r>
              <a:rPr lang="en-US" sz="2400" dirty="0" smtClean="0">
                <a:latin typeface="+mn-lt"/>
              </a:rPr>
              <a:t>	- Bureau of Industry and Security, Treasury Department, State Department Defense Controls</a:t>
            </a:r>
          </a:p>
          <a:p>
            <a:endParaRPr lang="en-US" sz="2400" dirty="0" smtClean="0">
              <a:latin typeface="+mn-lt"/>
            </a:endParaRPr>
          </a:p>
          <a:p>
            <a:pPr marL="457200" indent="-457200">
              <a:buAutoNum type="arabicPeriod" startAt="2"/>
            </a:pPr>
            <a:r>
              <a:rPr lang="en-US" sz="2800" dirty="0" smtClean="0">
                <a:latin typeface="+mn-lt"/>
              </a:rPr>
              <a:t>Intellectual Property Protection</a:t>
            </a:r>
          </a:p>
          <a:p>
            <a:pPr marL="457200" indent="-457200">
              <a:buNone/>
            </a:pPr>
            <a:r>
              <a:rPr lang="en-US" sz="2400" dirty="0" smtClean="0">
                <a:latin typeface="+mn-lt"/>
              </a:rPr>
              <a:t>	- www.StopFakes.gov</a:t>
            </a:r>
          </a:p>
          <a:p>
            <a:endParaRPr lang="en-US" sz="2400" dirty="0" smtClean="0">
              <a:latin typeface="+mn-lt"/>
            </a:endParaRPr>
          </a:p>
          <a:p>
            <a:pPr marL="457200" indent="-457200">
              <a:buAutoNum type="arabicPeriod" startAt="3"/>
            </a:pPr>
            <a:r>
              <a:rPr lang="en-US" sz="2800" dirty="0" smtClean="0">
                <a:latin typeface="+mn-lt"/>
              </a:rPr>
              <a:t>International Contracts</a:t>
            </a:r>
          </a:p>
          <a:p>
            <a:pPr marL="457200" indent="-457200">
              <a:buNone/>
            </a:pPr>
            <a:r>
              <a:rPr lang="en-US" sz="2400" dirty="0" smtClean="0">
                <a:latin typeface="+mn-lt"/>
              </a:rPr>
              <a:t>	- Agent and Distributor Agreements</a:t>
            </a:r>
          </a:p>
          <a:p>
            <a:pPr marL="457200" indent="-457200">
              <a:buNone/>
            </a:pPr>
            <a:r>
              <a:rPr lang="en-US" sz="2400" dirty="0" smtClean="0">
                <a:latin typeface="+mn-lt"/>
              </a:rPr>
              <a:t>	- Tax Implications</a:t>
            </a:r>
            <a:endParaRPr lang="en-US" sz="2400" dirty="0">
              <a:latin typeface="+mn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2400" y="381000"/>
            <a:ext cx="8382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2"/>
                </a:solidFill>
              </a:rPr>
              <a:t>G</a:t>
            </a:r>
            <a:endParaRPr lang="en-US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371600" y="304800"/>
            <a:ext cx="2895600" cy="11430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accent1"/>
                </a:solidFill>
                <a:latin typeface="+mn-lt"/>
              </a:rPr>
              <a:t>Logistics</a:t>
            </a:r>
            <a:endParaRPr lang="en-US" sz="3600" b="1" dirty="0">
              <a:solidFill>
                <a:schemeClr val="accent1"/>
              </a:solidFill>
              <a:latin typeface="+mn-lt"/>
            </a:endParaRPr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199" y="0"/>
            <a:ext cx="3733801" cy="2293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457200" y="1676400"/>
            <a:ext cx="80772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24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What You Should Know:  The BIG 3 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tx2"/>
              </a:buClr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1.  </a:t>
            </a:r>
            <a:r>
              <a:rPr lang="en-US" sz="2600" dirty="0" smtClean="0">
                <a:latin typeface="+mj-lt"/>
                <a:cs typeface="Arial" pitchFamily="34" charset="0"/>
              </a:rPr>
              <a:t>Supply Chain Management</a:t>
            </a: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n-ea"/>
              <a:cs typeface="Arial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buFont typeface="Wingdings" pitchFamily="2" charset="2"/>
              <a:buAutoNum type="arabicPeriod" startAt="2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pitchFamily="34" charset="0"/>
              </a:rPr>
              <a:t>INCOTERMS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buFont typeface="Wingdings" pitchFamily="2" charset="2"/>
              <a:buAutoNum type="arabicPeriod" startAt="2"/>
              <a:tabLst/>
              <a:defRPr/>
            </a:pPr>
            <a:endParaRPr lang="en-US" sz="2600" dirty="0" smtClean="0">
              <a:latin typeface="+mj-lt"/>
              <a:cs typeface="Arial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buFont typeface="Wingdings" pitchFamily="2" charset="2"/>
              <a:buAutoNum type="arabicPeriod" startAt="2"/>
              <a:tabLst/>
              <a:defRPr/>
            </a:pPr>
            <a:r>
              <a:rPr lang="en-US" sz="2600" dirty="0" smtClean="0">
                <a:latin typeface="+mj-lt"/>
                <a:cs typeface="Arial" pitchFamily="34" charset="0"/>
              </a:rPr>
              <a:t>AES Direct</a:t>
            </a: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n-ea"/>
              <a:cs typeface="Arial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buFont typeface="Wingdings" pitchFamily="2" charset="2"/>
              <a:buAutoNum type="arabicPeriod" startAt="2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buFont typeface="Wingdings" pitchFamily="2" charset="2"/>
              <a:buAutoNum type="arabicPeriod" startAt="2"/>
              <a:tabLst/>
              <a:defRPr/>
            </a:pPr>
            <a:endParaRPr lang="en-US" sz="2400" dirty="0" smtClean="0">
              <a:latin typeface="+mn-lt"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52400" y="381000"/>
            <a:ext cx="8382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2"/>
                </a:solidFill>
              </a:rPr>
              <a:t>H</a:t>
            </a:r>
            <a:endParaRPr lang="en-US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1524000"/>
          </a:xfrm>
        </p:spPr>
        <p:txBody>
          <a:bodyPr/>
          <a:lstStyle/>
          <a:p>
            <a:pPr eaLnBrk="1" hangingPunct="1"/>
            <a:r>
              <a:rPr lang="en-US" sz="3600" b="1" dirty="0" smtClean="0">
                <a:latin typeface="Calibri" pitchFamily="34" charset="0"/>
                <a:cs typeface="Arial" charset="0"/>
              </a:rPr>
              <a:t>Contact Us</a:t>
            </a:r>
            <a:r>
              <a:rPr lang="en-US" sz="3300" dirty="0" smtClean="0">
                <a:latin typeface="Calibri" pitchFamily="34" charset="0"/>
                <a:cs typeface="Arial" charset="0"/>
              </a:rPr>
              <a:t/>
            </a:r>
            <a:br>
              <a:rPr lang="en-US" sz="3300" dirty="0" smtClean="0">
                <a:latin typeface="Calibri" pitchFamily="34" charset="0"/>
                <a:cs typeface="Arial" charset="0"/>
              </a:rPr>
            </a:br>
            <a:r>
              <a:rPr lang="en-US" sz="3300" dirty="0" smtClean="0">
                <a:latin typeface="Calibri" pitchFamily="34" charset="0"/>
                <a:cs typeface="Arial" charset="0"/>
              </a:rPr>
              <a:t>Connect with a World of Opportunity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2286000" y="5867400"/>
            <a:ext cx="5410200" cy="838200"/>
          </a:xfrm>
        </p:spPr>
        <p:txBody>
          <a:bodyPr/>
          <a:lstStyle/>
          <a:p>
            <a:pPr eaLnBrk="1" hangingPunct="1">
              <a:spcAft>
                <a:spcPts val="600"/>
              </a:spcAft>
              <a:buFont typeface="Wingdings" pitchFamily="2" charset="2"/>
              <a:buNone/>
            </a:pPr>
            <a:r>
              <a:rPr lang="en-US" sz="2400" b="1" dirty="0" smtClean="0">
                <a:solidFill>
                  <a:srgbClr val="2A65AC"/>
                </a:solidFill>
                <a:latin typeface="Arial" charset="0"/>
                <a:cs typeface="Arial" charset="0"/>
              </a:rPr>
              <a:t>export.gov | 800.USA.TRADE</a:t>
            </a:r>
          </a:p>
          <a:p>
            <a:pPr eaLnBrk="1" hangingPunct="1">
              <a:spcAft>
                <a:spcPts val="600"/>
              </a:spcAft>
            </a:pPr>
            <a:endParaRPr lang="en-US" sz="2400" dirty="0" smtClean="0">
              <a:solidFill>
                <a:srgbClr val="2A65AC"/>
              </a:solidFill>
              <a:latin typeface="Arial" charset="0"/>
              <a:cs typeface="Arial" charset="0"/>
            </a:endParaRPr>
          </a:p>
          <a:p>
            <a:pPr eaLnBrk="1" hangingPunct="1">
              <a:spcAft>
                <a:spcPts val="1200"/>
              </a:spcAft>
              <a:buFont typeface="Wingdings" pitchFamily="2" charset="2"/>
              <a:buNone/>
            </a:pPr>
            <a:endParaRPr lang="en-US" sz="2400" dirty="0" smtClean="0">
              <a:solidFill>
                <a:srgbClr val="2A65AC"/>
              </a:solidFill>
              <a:latin typeface="Arial" charset="0"/>
              <a:cs typeface="Arial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en-US" sz="2400" dirty="0" smtClean="0">
              <a:solidFill>
                <a:srgbClr val="2A65AC"/>
              </a:solidFill>
              <a:latin typeface="Arial" charset="0"/>
              <a:cs typeface="Arial" charset="0"/>
            </a:endParaRPr>
          </a:p>
        </p:txBody>
      </p:sp>
      <p:pic>
        <p:nvPicPr>
          <p:cNvPr id="23556" name="Picture 5" descr="USCSlogo-R.jpg-hi-res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54800" y="3886200"/>
            <a:ext cx="1590675" cy="168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533400" y="1828800"/>
            <a:ext cx="8077200" cy="37338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normAutofit fontScale="92500" lnSpcReduction="20000"/>
          </a:bodyPr>
          <a:lstStyle/>
          <a:p>
            <a:pPr marL="342900" indent="-342900"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defRPr/>
            </a:pPr>
            <a:r>
              <a:rPr lang="en-US" sz="2600" b="1" dirty="0" smtClean="0">
                <a:solidFill>
                  <a:schemeClr val="tx2"/>
                </a:solidFill>
                <a:latin typeface="+mn-lt"/>
                <a:cs typeface="Arial" pitchFamily="34" charset="0"/>
              </a:rPr>
              <a:t>Grand Rapids U.S. Export Assistance Center</a:t>
            </a:r>
          </a:p>
          <a:p>
            <a:pPr marL="342900" indent="-342900"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defRPr/>
            </a:pPr>
            <a:r>
              <a:rPr lang="en-US" sz="2600" dirty="0" smtClean="0">
                <a:latin typeface="+mn-lt"/>
                <a:cs typeface="Arial" pitchFamily="34" charset="0"/>
              </a:rPr>
              <a:t>Kendra </a:t>
            </a:r>
            <a:r>
              <a:rPr lang="en-US" sz="2600" dirty="0">
                <a:latin typeface="+mn-lt"/>
                <a:cs typeface="Arial" pitchFamily="34" charset="0"/>
              </a:rPr>
              <a:t>Kuo</a:t>
            </a:r>
            <a:r>
              <a:rPr lang="en-US" sz="2600" dirty="0" smtClean="0">
                <a:latin typeface="+mn-lt"/>
                <a:cs typeface="Arial" pitchFamily="34" charset="0"/>
              </a:rPr>
              <a:t>, Office Director</a:t>
            </a:r>
            <a:endParaRPr lang="en-US" sz="2600" i="1" dirty="0">
              <a:latin typeface="+mn-lt"/>
              <a:cs typeface="Arial" pitchFamily="34" charset="0"/>
            </a:endParaRPr>
          </a:p>
          <a:p>
            <a:pPr>
              <a:defRPr/>
            </a:pPr>
            <a:r>
              <a:rPr lang="en-US" sz="2600" dirty="0" smtClean="0">
                <a:latin typeface="+mn-lt"/>
                <a:cs typeface="Arial" pitchFamily="34" charset="0"/>
              </a:rPr>
              <a:t>Tel</a:t>
            </a:r>
            <a:r>
              <a:rPr lang="en-US" sz="2600" dirty="0">
                <a:latin typeface="+mn-lt"/>
                <a:cs typeface="Arial" pitchFamily="34" charset="0"/>
              </a:rPr>
              <a:t>: 616-458-3564	</a:t>
            </a:r>
            <a:r>
              <a:rPr lang="en-US" sz="2600" dirty="0" smtClean="0">
                <a:latin typeface="+mn-lt"/>
                <a:cs typeface="Arial" pitchFamily="34" charset="0"/>
              </a:rPr>
              <a:t>kendra.kuo@trade.gov </a:t>
            </a:r>
          </a:p>
          <a:p>
            <a:pPr>
              <a:defRPr/>
            </a:pPr>
            <a:endParaRPr lang="en-US" sz="2600" dirty="0" smtClean="0">
              <a:latin typeface="+mn-lt"/>
              <a:cs typeface="Arial" pitchFamily="34" charset="0"/>
            </a:endParaRPr>
          </a:p>
          <a:p>
            <a:pPr>
              <a:defRPr/>
            </a:pPr>
            <a:r>
              <a:rPr lang="en-US" sz="2600" b="1" dirty="0" smtClean="0">
                <a:solidFill>
                  <a:schemeClr val="tx2"/>
                </a:solidFill>
                <a:latin typeface="+mn-lt"/>
                <a:cs typeface="Arial" pitchFamily="34" charset="0"/>
              </a:rPr>
              <a:t>East Michigan U.S. Export Assistance Center</a:t>
            </a:r>
          </a:p>
          <a:p>
            <a:pPr>
              <a:defRPr/>
            </a:pPr>
            <a:r>
              <a:rPr lang="en-US" sz="2600" dirty="0" smtClean="0">
                <a:latin typeface="+mn-lt"/>
                <a:cs typeface="Arial" pitchFamily="34" charset="0"/>
              </a:rPr>
              <a:t>Richard Corson, Office Director</a:t>
            </a:r>
          </a:p>
          <a:p>
            <a:pPr>
              <a:defRPr/>
            </a:pPr>
            <a:r>
              <a:rPr lang="en-US" sz="2600" dirty="0" smtClean="0">
                <a:latin typeface="+mn-lt"/>
                <a:cs typeface="Arial" pitchFamily="34" charset="0"/>
              </a:rPr>
              <a:t>Tel: 248-975-9600	richard.corson@trade.gov</a:t>
            </a:r>
          </a:p>
          <a:p>
            <a:pPr>
              <a:defRPr/>
            </a:pPr>
            <a:endParaRPr lang="en-US" sz="2600" dirty="0" smtClean="0">
              <a:latin typeface="+mn-lt"/>
              <a:cs typeface="Arial" pitchFamily="34" charset="0"/>
            </a:endParaRPr>
          </a:p>
          <a:p>
            <a:pPr>
              <a:defRPr/>
            </a:pPr>
            <a:r>
              <a:rPr lang="en-US" sz="2600" b="1" dirty="0" smtClean="0">
                <a:solidFill>
                  <a:schemeClr val="tx2"/>
                </a:solidFill>
                <a:latin typeface="+mn-lt"/>
                <a:cs typeface="Arial" pitchFamily="34" charset="0"/>
              </a:rPr>
              <a:t>Detroit U.S. Export Assistance Center</a:t>
            </a:r>
          </a:p>
          <a:p>
            <a:pPr>
              <a:defRPr/>
            </a:pPr>
            <a:r>
              <a:rPr lang="en-US" sz="2600" dirty="0" smtClean="0">
                <a:latin typeface="+mn-lt"/>
                <a:cs typeface="Arial" pitchFamily="34" charset="0"/>
              </a:rPr>
              <a:t>Sara Coulter, Office Director</a:t>
            </a:r>
          </a:p>
          <a:p>
            <a:pPr>
              <a:defRPr/>
            </a:pPr>
            <a:r>
              <a:rPr lang="en-US" sz="2600" dirty="0" smtClean="0">
                <a:latin typeface="+mn-lt"/>
                <a:cs typeface="Arial" pitchFamily="34" charset="0"/>
              </a:rPr>
              <a:t>Tel: 313-872-6794	sara.colter@trade.gov</a:t>
            </a:r>
            <a:endParaRPr lang="en-US" sz="2600" dirty="0">
              <a:latin typeface="+mn-lt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defRPr/>
            </a:pPr>
            <a:endParaRPr lang="en-US" sz="2400" dirty="0">
              <a:solidFill>
                <a:srgbClr val="2A65AC"/>
              </a:solidFill>
            </a:endParaRPr>
          </a:p>
          <a:p>
            <a:pPr marL="342900" indent="-342900">
              <a:spcBef>
                <a:spcPct val="20000"/>
              </a:spcBef>
              <a:spcAft>
                <a:spcPts val="1200"/>
              </a:spcAft>
              <a:buClr>
                <a:schemeClr val="tx2"/>
              </a:buClr>
              <a:buFont typeface="Wingdings" pitchFamily="2" charset="2"/>
              <a:buNone/>
              <a:defRPr/>
            </a:pPr>
            <a:endParaRPr lang="en-US" sz="2400" dirty="0">
              <a:solidFill>
                <a:srgbClr val="2A65AC"/>
              </a:solidFill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/>
            </a:pPr>
            <a:endParaRPr lang="en-US" sz="2400" dirty="0">
              <a:solidFill>
                <a:srgbClr val="2A65A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762000" y="152400"/>
            <a:ext cx="8229600" cy="1143000"/>
          </a:xfrm>
        </p:spPr>
        <p:txBody>
          <a:bodyPr/>
          <a:lstStyle/>
          <a:p>
            <a:pPr eaLnBrk="1" hangingPunct="1"/>
            <a:r>
              <a:rPr lang="en-US" sz="3600" b="1" dirty="0" smtClean="0">
                <a:latin typeface="Calibri" pitchFamily="34" charset="0"/>
                <a:cs typeface="Arial" charset="0"/>
              </a:rPr>
              <a:t>U.S. Commercial Service:</a:t>
            </a:r>
            <a:r>
              <a:rPr lang="en-US" sz="3300" dirty="0" smtClean="0">
                <a:latin typeface="Calibri" pitchFamily="34" charset="0"/>
                <a:cs typeface="Arial" charset="0"/>
              </a:rPr>
              <a:t/>
            </a:r>
            <a:br>
              <a:rPr lang="en-US" sz="3300" dirty="0" smtClean="0">
                <a:latin typeface="Calibri" pitchFamily="34" charset="0"/>
                <a:cs typeface="Arial" charset="0"/>
              </a:rPr>
            </a:br>
            <a:r>
              <a:rPr lang="en-US" sz="2200" dirty="0" smtClean="0">
                <a:latin typeface="Calibri" pitchFamily="34" charset="0"/>
                <a:cs typeface="Arial" charset="0"/>
              </a:rPr>
              <a:t>Open Doors with Our Global Network of Trade Professionals</a:t>
            </a:r>
          </a:p>
        </p:txBody>
      </p:sp>
      <p:sp>
        <p:nvSpPr>
          <p:cNvPr id="8195" name="TextBox 6"/>
          <p:cNvSpPr txBox="1">
            <a:spLocks noChangeArrowheads="1"/>
          </p:cNvSpPr>
          <p:nvPr/>
        </p:nvSpPr>
        <p:spPr bwMode="auto">
          <a:xfrm>
            <a:off x="5715000" y="4724400"/>
            <a:ext cx="2438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92163" y="2795588"/>
            <a:ext cx="7437437" cy="36009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4488" indent="-344488" fontAlgn="auto">
              <a:spcAft>
                <a:spcPts val="1200"/>
              </a:spcAft>
              <a:buClr>
                <a:schemeClr val="tx2"/>
              </a:buClr>
              <a:buFont typeface="Wingdings" pitchFamily="2" charset="2"/>
              <a:buChar char="§"/>
              <a:defRPr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The U.S. Commercial Service provides U.S. companies unparalleled access to business opportunities worldwide. </a:t>
            </a:r>
          </a:p>
          <a:p>
            <a:pPr marL="344488" indent="-344488" fontAlgn="auto">
              <a:spcAft>
                <a:spcPts val="1200"/>
              </a:spcAft>
              <a:buClr>
                <a:schemeClr val="tx2"/>
              </a:buClr>
              <a:buFont typeface="Wingdings" pitchFamily="2" charset="2"/>
              <a:buChar char="§"/>
              <a:defRPr/>
            </a:pPr>
            <a:endParaRPr lang="en-US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 marL="344488" indent="-344488" fontAlgn="auto">
              <a:spcAft>
                <a:spcPts val="1200"/>
              </a:spcAft>
              <a:buClr>
                <a:schemeClr val="tx2"/>
              </a:buClr>
              <a:buFont typeface="Wingdings" pitchFamily="2" charset="2"/>
              <a:buChar char="§"/>
              <a:defRPr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As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a U.S. Government agency, we have relationships with foreign government and business leaders in every key global market.</a:t>
            </a:r>
          </a:p>
          <a:p>
            <a:pPr marL="344488" indent="-344488" fontAlgn="auto">
              <a:spcAft>
                <a:spcPts val="1200"/>
              </a:spcAft>
              <a:buClr>
                <a:schemeClr val="tx2"/>
              </a:buClr>
              <a:buFont typeface="Wingdings" pitchFamily="2" charset="2"/>
              <a:buChar char="§"/>
              <a:defRPr/>
            </a:pPr>
            <a:endParaRPr lang="en-US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 marL="344488" indent="-344488" fontAlgn="auto">
              <a:spcAft>
                <a:spcPts val="1200"/>
              </a:spcAft>
              <a:buClr>
                <a:schemeClr val="tx2"/>
              </a:buClr>
              <a:buFont typeface="Wingdings" pitchFamily="2" charset="2"/>
              <a:buChar char="§"/>
              <a:defRPr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Every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year, we help thousands of U.S. companies export goods and services worth billions of dollars.  </a:t>
            </a:r>
          </a:p>
          <a:p>
            <a:pPr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8197" name="Picture 8" descr="Arc for Gary's PPT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38200"/>
            <a:ext cx="9144000" cy="198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>
                <a:latin typeface="Calibri" pitchFamily="34" charset="0"/>
                <a:cs typeface="Arial" charset="0"/>
              </a:rPr>
              <a:t>Questions?</a:t>
            </a:r>
          </a:p>
        </p:txBody>
      </p:sp>
      <p:pic>
        <p:nvPicPr>
          <p:cNvPr id="26627" name="Picture 11" descr="C:\Documents and Settings\Kendra Kuo.ITA\Local Settings\Temporary Internet Files\Content.IE5\E11QATB9\MP900289433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0" y="2225675"/>
            <a:ext cx="3657600" cy="240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12" descr="C:\Documents and Settings\Kendra Kuo.ITA\Local Settings\Temporary Internet Files\Content.IE5\X581TOG5\MP900398831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71600" y="1143000"/>
            <a:ext cx="64008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534400" cy="1600200"/>
          </a:xfrm>
        </p:spPr>
        <p:txBody>
          <a:bodyPr>
            <a:noAutofit/>
          </a:bodyPr>
          <a:lstStyle/>
          <a:p>
            <a:r>
              <a:rPr lang="en-US" sz="3800" u="sng" dirty="0" smtClean="0">
                <a:latin typeface="Calibri" pitchFamily="34" charset="0"/>
                <a:cs typeface="Arial" charset="0"/>
              </a:rPr>
              <a:t/>
            </a:r>
            <a:br>
              <a:rPr lang="en-US" sz="3800" u="sng" dirty="0" smtClean="0">
                <a:latin typeface="Calibri" pitchFamily="34" charset="0"/>
                <a:cs typeface="Arial" charset="0"/>
              </a:rPr>
            </a:br>
            <a:r>
              <a:rPr lang="en-US" sz="3600" b="1" dirty="0" smtClean="0">
                <a:latin typeface="Calibri" pitchFamily="34" charset="0"/>
                <a:cs typeface="Arial" charset="0"/>
              </a:rPr>
              <a:t>The Commercial Service Global Network </a:t>
            </a:r>
            <a:br>
              <a:rPr lang="en-US" sz="3600" b="1" dirty="0" smtClean="0">
                <a:latin typeface="Calibri" pitchFamily="34" charset="0"/>
                <a:cs typeface="Arial" charset="0"/>
              </a:rPr>
            </a:br>
            <a:r>
              <a:rPr lang="en-US" sz="3800" u="sng" dirty="0" smtClean="0">
                <a:latin typeface="Calibri" pitchFamily="34" charset="0"/>
                <a:cs typeface="Arial" charset="0"/>
              </a:rPr>
              <a:t/>
            </a:r>
            <a:br>
              <a:rPr lang="en-US" sz="3800" u="sng" dirty="0" smtClean="0">
                <a:latin typeface="Calibri" pitchFamily="34" charset="0"/>
                <a:cs typeface="Arial" charset="0"/>
              </a:rPr>
            </a:br>
            <a:r>
              <a:rPr lang="en-US" dirty="0" smtClean="0">
                <a:solidFill>
                  <a:schemeClr val="accent2"/>
                </a:solidFill>
                <a:latin typeface="Calibri" pitchFamily="34" charset="0"/>
                <a:cs typeface="Arial" charset="0"/>
              </a:rPr>
              <a:t>Who We Are:</a:t>
            </a:r>
            <a:r>
              <a:rPr lang="en-US" sz="3300" dirty="0" smtClean="0">
                <a:latin typeface="Calibri" pitchFamily="34" charset="0"/>
                <a:cs typeface="Arial" charset="0"/>
              </a:rPr>
              <a:t/>
            </a:r>
            <a:br>
              <a:rPr lang="en-US" sz="3300" dirty="0" smtClean="0">
                <a:latin typeface="Calibri" pitchFamily="34" charset="0"/>
                <a:cs typeface="Arial" charset="0"/>
              </a:rPr>
            </a:br>
            <a:endParaRPr lang="en-US" sz="3300" dirty="0" smtClean="0">
              <a:latin typeface="Calibri" pitchFamily="34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2209800"/>
            <a:ext cx="8077200" cy="38401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800" dirty="0" smtClean="0">
                <a:latin typeface="+mn-lt"/>
              </a:rPr>
              <a:t>1400+ trade professionals</a:t>
            </a:r>
          </a:p>
          <a:p>
            <a:pPr>
              <a:defRPr/>
            </a:pPr>
            <a:r>
              <a:rPr lang="en-US" sz="2800" dirty="0" smtClean="0">
                <a:latin typeface="+mn-lt"/>
              </a:rPr>
              <a:t>Over 100 Domestic offices</a:t>
            </a:r>
          </a:p>
          <a:p>
            <a:pPr>
              <a:defRPr/>
            </a:pPr>
            <a:r>
              <a:rPr lang="en-US" sz="2800" dirty="0" smtClean="0">
                <a:latin typeface="+mn-lt"/>
              </a:rPr>
              <a:t>128 commercial offices located in U.S. Embassies and Consulates in more than 70 countries</a:t>
            </a:r>
          </a:p>
          <a:p>
            <a:pPr>
              <a:defRPr/>
            </a:pPr>
            <a:r>
              <a:rPr lang="en-US" sz="2800" dirty="0" smtClean="0">
                <a:latin typeface="+mn-lt"/>
              </a:rPr>
              <a:t>Policy, Industry, and Advocacy Specialists in D.C.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610600" cy="1905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b="1" dirty="0" smtClean="0">
                <a:latin typeface="Calibri" pitchFamily="34" charset="0"/>
                <a:cs typeface="Arial" charset="0"/>
              </a:rPr>
              <a:t>The Commercial Service Global Network</a:t>
            </a:r>
            <a:r>
              <a:rPr lang="en-US" sz="3300" dirty="0" smtClean="0">
                <a:latin typeface="Calibri" pitchFamily="34" charset="0"/>
                <a:cs typeface="Arial" charset="0"/>
              </a:rPr>
              <a:t/>
            </a:r>
            <a:br>
              <a:rPr lang="en-US" sz="3300" dirty="0" smtClean="0">
                <a:latin typeface="Calibri" pitchFamily="34" charset="0"/>
                <a:cs typeface="Arial" charset="0"/>
              </a:rPr>
            </a:br>
            <a:r>
              <a:rPr lang="en-US" sz="3300" dirty="0" smtClean="0">
                <a:latin typeface="Calibri" pitchFamily="34" charset="0"/>
                <a:cs typeface="Arial" charset="0"/>
              </a:rPr>
              <a:t/>
            </a:r>
            <a:br>
              <a:rPr lang="en-US" sz="3300" dirty="0" smtClean="0">
                <a:latin typeface="Calibri" pitchFamily="34" charset="0"/>
                <a:cs typeface="Arial" charset="0"/>
              </a:rPr>
            </a:br>
            <a:r>
              <a:rPr lang="en-US" dirty="0" smtClean="0">
                <a:solidFill>
                  <a:schemeClr val="accent2"/>
                </a:solidFill>
                <a:latin typeface="Calibri" pitchFamily="34" charset="0"/>
                <a:cs typeface="Arial" charset="0"/>
              </a:rPr>
              <a:t>What We Do &amp; How: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2286000"/>
            <a:ext cx="7848600" cy="3810000"/>
          </a:xfrm>
        </p:spPr>
        <p:txBody>
          <a:bodyPr rtlCol="0">
            <a:normAutofit/>
          </a:bodyPr>
          <a:lstStyle/>
          <a:p>
            <a:pPr marL="344488" lvl="1" indent="-344488" eaLnBrk="1" fontAlgn="auto" hangingPunct="1">
              <a:spcAft>
                <a:spcPts val="1200"/>
              </a:spcAft>
              <a:buFont typeface="Wingdings" pitchFamily="2" charset="2"/>
              <a:buChar char="§"/>
              <a:defRPr/>
            </a:pPr>
            <a:r>
              <a:rPr lang="en-US" sz="2800" dirty="0" smtClean="0">
                <a:solidFill>
                  <a:schemeClr val="tx1"/>
                </a:solidFill>
                <a:latin typeface="+mn-lt"/>
              </a:rPr>
              <a:t>Trade Counseling</a:t>
            </a:r>
          </a:p>
          <a:p>
            <a:pPr marL="344488" lvl="1" indent="-344488" eaLnBrk="1" fontAlgn="auto" hangingPunct="1">
              <a:spcAft>
                <a:spcPts val="1200"/>
              </a:spcAft>
              <a:buFont typeface="Wingdings" pitchFamily="2" charset="2"/>
              <a:buChar char="§"/>
              <a:defRPr/>
            </a:pPr>
            <a:r>
              <a:rPr lang="en-US" sz="2800" dirty="0" smtClean="0">
                <a:solidFill>
                  <a:schemeClr val="tx1"/>
                </a:solidFill>
                <a:latin typeface="+mn-lt"/>
              </a:rPr>
              <a:t>Market Intelligence</a:t>
            </a:r>
          </a:p>
          <a:p>
            <a:pPr marL="344488" lvl="1" indent="-344488" eaLnBrk="1" fontAlgn="auto" hangingPunct="1">
              <a:spcAft>
                <a:spcPts val="1200"/>
              </a:spcAft>
              <a:buFont typeface="Wingdings" pitchFamily="2" charset="2"/>
              <a:buChar char="§"/>
              <a:defRPr/>
            </a:pPr>
            <a:r>
              <a:rPr lang="en-US" sz="2800" dirty="0" smtClean="0">
                <a:solidFill>
                  <a:schemeClr val="tx1"/>
                </a:solidFill>
                <a:latin typeface="+mn-lt"/>
              </a:rPr>
              <a:t>Business Matchmaking</a:t>
            </a:r>
          </a:p>
          <a:p>
            <a:pPr marL="344488" lvl="1" indent="-344488" eaLnBrk="1" fontAlgn="auto" hangingPunct="1">
              <a:spcAft>
                <a:spcPts val="1200"/>
              </a:spcAft>
              <a:buFont typeface="Wingdings" pitchFamily="2" charset="2"/>
              <a:buChar char="§"/>
              <a:defRPr/>
            </a:pPr>
            <a:r>
              <a:rPr lang="en-US" sz="2800" dirty="0" smtClean="0">
                <a:solidFill>
                  <a:schemeClr val="tx1"/>
                </a:solidFill>
                <a:latin typeface="+mn-lt"/>
              </a:rPr>
              <a:t>Commercial Diplomacy</a:t>
            </a:r>
          </a:p>
          <a:p>
            <a:pPr marL="344488" lvl="1" indent="-344488" eaLnBrk="1" fontAlgn="auto" hangingPunct="1">
              <a:spcAft>
                <a:spcPts val="1200"/>
              </a:spcAft>
              <a:buFont typeface="Wingdings" pitchFamily="2" charset="2"/>
              <a:buChar char="§"/>
              <a:defRPr/>
            </a:pPr>
            <a:r>
              <a:rPr lang="en-US" sz="2800" dirty="0" smtClean="0">
                <a:solidFill>
                  <a:schemeClr val="tx1"/>
                </a:solidFill>
                <a:latin typeface="+mn-lt"/>
              </a:rPr>
              <a:t>Trade Promotion Programs  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609601" y="838200"/>
            <a:ext cx="738664" cy="4876800"/>
          </a:xfrm>
          <a:prstGeom prst="rect">
            <a:avLst/>
          </a:prstGeom>
          <a:noFill/>
        </p:spPr>
        <p:txBody>
          <a:bodyPr vert="vert270" wrap="square">
            <a:spAutoFit/>
          </a:bodyPr>
          <a:lstStyle/>
          <a:p>
            <a:pPr algn="ctr">
              <a:defRPr/>
            </a:pPr>
            <a:r>
              <a:rPr lang="en-US" sz="3600" b="1" u="sng" dirty="0" smtClean="0">
                <a:solidFill>
                  <a:srgbClr val="2A65AC"/>
                </a:solidFill>
                <a:latin typeface="+mj-lt"/>
              </a:rPr>
              <a:t>Total Michigan Exports</a:t>
            </a:r>
            <a:endParaRPr lang="en-US" sz="3600" b="1" u="sng" dirty="0">
              <a:solidFill>
                <a:srgbClr val="2A65AC"/>
              </a:solidFill>
              <a:latin typeface="+mj-lt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524000" y="228600"/>
          <a:ext cx="7315200" cy="61033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8942"/>
                <a:gridCol w="2096993"/>
                <a:gridCol w="1884636"/>
                <a:gridCol w="1654629"/>
              </a:tblGrid>
              <a:tr h="520986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Partner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2012</a:t>
                      </a:r>
                    </a:p>
                  </a:txBody>
                  <a:tcPr marL="9525" marR="9525" marT="9525" marB="0" anchor="b"/>
                </a:tc>
              </a:tr>
              <a:tr h="56755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World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44,768,187,457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51,003,027,609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56,902,109,841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56755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Canada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22,087,563,600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23,577,576,848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25,299,648,677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56755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Mexico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7,424,205,315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8,964,673,647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10,459,017,599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56755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China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2,180,945,490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2,687,599,025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3,254,627,414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56755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Germany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1,529,894,009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1,798,822,226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1,982,439,225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56755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Saudi Arabia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1,105,374,427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1,160,158,389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1,792,246,125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56755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Japan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1,240,093,240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1,337,389,368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1,392,484,712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56755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South Korea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750,533,336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970,769,277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964,515,818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520986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Australia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328,265,746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699,526,057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878,643,267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520986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U.A.E.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302,419,000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456,193,384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756,429,960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CHARTProduct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17452"/>
          <a:stretch>
            <a:fillRect/>
          </a:stretch>
        </p:blipFill>
        <p:spPr>
          <a:xfrm>
            <a:off x="1630301" y="0"/>
            <a:ext cx="7513699" cy="6202365"/>
          </a:xfrm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 rot="16200000">
            <a:off x="-1981200" y="2514600"/>
            <a:ext cx="6019800" cy="990600"/>
          </a:xfrm>
        </p:spPr>
        <p:txBody>
          <a:bodyPr/>
          <a:lstStyle/>
          <a:p>
            <a:r>
              <a:rPr lang="en-US" dirty="0" smtClean="0"/>
              <a:t>Michigan Merchandise Exports 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1981200" y="41148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2012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What Are They Buying?</a:t>
            </a:r>
            <a:endParaRPr lang="en-US" sz="2400" dirty="0"/>
          </a:p>
        </p:txBody>
      </p:sp>
      <p:pic>
        <p:nvPicPr>
          <p:cNvPr id="7" name="Content Placeholder 6" descr="npr art 2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500" b="500"/>
          <a:stretch>
            <a:fillRect/>
          </a:stretch>
        </p:blipFill>
        <p:spPr>
          <a:xfrm>
            <a:off x="1371600" y="612775"/>
            <a:ext cx="5907088" cy="4430316"/>
          </a:xfrm>
        </p:spPr>
      </p:pic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2400" dirty="0" smtClean="0"/>
              <a:t>U.S. Exports totaled $</a:t>
            </a:r>
            <a:r>
              <a:rPr lang="en-US" sz="2400" dirty="0" smtClean="0"/>
              <a:t>2.2 </a:t>
            </a:r>
            <a:r>
              <a:rPr lang="en-US" sz="2400" dirty="0" smtClean="0"/>
              <a:t>Trillion in </a:t>
            </a:r>
            <a:r>
              <a:rPr lang="en-US" sz="2400" dirty="0" smtClean="0"/>
              <a:t>2012.  </a:t>
            </a:r>
            <a:endParaRPr lang="en-US" sz="2400" dirty="0" smtClean="0"/>
          </a:p>
          <a:p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U.S. Service Exports</a:t>
            </a:r>
            <a:endParaRPr lang="en-US" sz="2400" dirty="0"/>
          </a:p>
        </p:txBody>
      </p:sp>
      <p:pic>
        <p:nvPicPr>
          <p:cNvPr id="5" name="Picture Placeholder 4" descr="npr art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500" b="500"/>
          <a:stretch>
            <a:fillRect/>
          </a:stretch>
        </p:blipFill>
        <p:spPr>
          <a:xfrm>
            <a:off x="1189568" y="304800"/>
            <a:ext cx="6299200" cy="472440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2400" dirty="0" smtClean="0"/>
              <a:t>$</a:t>
            </a:r>
            <a:r>
              <a:rPr lang="en-US" sz="2400" dirty="0" smtClean="0"/>
              <a:t>630.4 </a:t>
            </a:r>
            <a:r>
              <a:rPr lang="en-US" sz="2400" dirty="0" smtClean="0"/>
              <a:t>billion in </a:t>
            </a:r>
            <a:r>
              <a:rPr lang="en-US" sz="2400" dirty="0" smtClean="0"/>
              <a:t>2012</a:t>
            </a:r>
          </a:p>
          <a:p>
            <a:r>
              <a:rPr lang="en-US" sz="2400" dirty="0" smtClean="0"/>
              <a:t>Trade in Services Agreement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808038" y="427038"/>
            <a:ext cx="5440362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b="1" dirty="0" smtClean="0">
                <a:latin typeface="Calibri" pitchFamily="34" charset="0"/>
                <a:cs typeface="Arial" charset="0"/>
              </a:rPr>
              <a:t>Building International Sales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752600"/>
            <a:ext cx="8382000" cy="4419600"/>
          </a:xfrm>
        </p:spPr>
        <p:txBody>
          <a:bodyPr rtlCol="0"/>
          <a:lstStyle/>
          <a:p>
            <a:pPr eaLnBrk="1" fontAlgn="auto" hangingPunct="1">
              <a:spcAft>
                <a:spcPts val="1200"/>
              </a:spcAft>
              <a:buFont typeface="Wingdings" pitchFamily="2" charset="2"/>
              <a:buNone/>
              <a:defRPr/>
            </a:pPr>
            <a:endParaRPr lang="en-US" b="1" dirty="0" smtClean="0"/>
          </a:p>
          <a:p>
            <a:pPr eaLnBrk="1" fontAlgn="auto" hangingPunct="1">
              <a:spcAft>
                <a:spcPts val="1200"/>
              </a:spcAft>
              <a:defRPr/>
            </a:pPr>
            <a:endParaRPr lang="en-US" b="1" dirty="0" smtClean="0"/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 smtClean="0"/>
          </a:p>
        </p:txBody>
      </p:sp>
      <p:graphicFrame>
        <p:nvGraphicFramePr>
          <p:cNvPr id="4" name="Diagram 3"/>
          <p:cNvGraphicFramePr/>
          <p:nvPr/>
        </p:nvGraphicFramePr>
        <p:xfrm>
          <a:off x="304800" y="1981200"/>
          <a:ext cx="8382000" cy="381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6" name="Picture 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58000" y="228600"/>
            <a:ext cx="1891373" cy="1261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4776</TotalTime>
  <Words>605</Words>
  <Application>Microsoft Office PowerPoint</Application>
  <PresentationFormat>On-screen Show (4:3)</PresentationFormat>
  <Paragraphs>220</Paragraphs>
  <Slides>20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Office Theme</vt:lpstr>
      <vt:lpstr>Custom Design</vt:lpstr>
      <vt:lpstr>1_Custom Design</vt:lpstr>
      <vt:lpstr>2_Custom Design</vt:lpstr>
      <vt:lpstr>Strategies for Going Global  U.S. Export Assistance Centers:  Putting the Resources to Work for You  </vt:lpstr>
      <vt:lpstr>U.S. Commercial Service: Open Doors with Our Global Network of Trade Professionals</vt:lpstr>
      <vt:lpstr> The Commercial Service Global Network   Who We Are: </vt:lpstr>
      <vt:lpstr>The Commercial Service Global Network  What We Do &amp; How:</vt:lpstr>
      <vt:lpstr>Slide 5</vt:lpstr>
      <vt:lpstr>Michigan Merchandise Exports </vt:lpstr>
      <vt:lpstr>What Are They Buying?</vt:lpstr>
      <vt:lpstr>U.S. Service Exports</vt:lpstr>
      <vt:lpstr>Building International Sales</vt:lpstr>
      <vt:lpstr> Access Export Readiness – www.export.gov/begin/assessment.asp  </vt:lpstr>
      <vt:lpstr>Business Plan</vt:lpstr>
      <vt:lpstr>Counseling and Training</vt:lpstr>
      <vt:lpstr>Develop Market Research</vt:lpstr>
      <vt:lpstr>Examine Markets to Find Buyers</vt:lpstr>
      <vt:lpstr>Examine Markets to Find Buyers</vt:lpstr>
      <vt:lpstr>Slide 16</vt:lpstr>
      <vt:lpstr>Legal Considerations  </vt:lpstr>
      <vt:lpstr>Logistics</vt:lpstr>
      <vt:lpstr>Contact Us Connect with a World of Opportunity</vt:lpstr>
      <vt:lpstr>Questions?</vt:lpstr>
    </vt:vector>
  </TitlesOfParts>
  <Company>DOC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Gary Rand</dc:creator>
  <cp:lastModifiedBy>Edward Kuo</cp:lastModifiedBy>
  <cp:revision>454</cp:revision>
  <dcterms:created xsi:type="dcterms:W3CDTF">2009-04-15T16:50:07Z</dcterms:created>
  <dcterms:modified xsi:type="dcterms:W3CDTF">2013-06-03T05:12:41Z</dcterms:modified>
</cp:coreProperties>
</file>