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28" r:id="rId2"/>
    <p:sldId id="281" r:id="rId3"/>
    <p:sldId id="326" r:id="rId4"/>
    <p:sldId id="348" r:id="rId5"/>
    <p:sldId id="350" r:id="rId6"/>
    <p:sldId id="339" r:id="rId7"/>
    <p:sldId id="351" r:id="rId8"/>
    <p:sldId id="305" r:id="rId9"/>
    <p:sldId id="352" r:id="rId10"/>
    <p:sldId id="356" r:id="rId11"/>
    <p:sldId id="357" r:id="rId12"/>
    <p:sldId id="302" r:id="rId13"/>
    <p:sldId id="306" r:id="rId14"/>
    <p:sldId id="353" r:id="rId15"/>
    <p:sldId id="310" r:id="rId16"/>
    <p:sldId id="354" r:id="rId17"/>
    <p:sldId id="309" r:id="rId18"/>
    <p:sldId id="311" r:id="rId19"/>
    <p:sldId id="355" r:id="rId20"/>
    <p:sldId id="338" r:id="rId21"/>
    <p:sldId id="322" r:id="rId22"/>
    <p:sldId id="314" r:id="rId23"/>
    <p:sldId id="315" r:id="rId24"/>
    <p:sldId id="332" r:id="rId25"/>
    <p:sldId id="358" r:id="rId26"/>
    <p:sldId id="359" r:id="rId27"/>
    <p:sldId id="360" r:id="rId28"/>
    <p:sldId id="361" r:id="rId29"/>
    <p:sldId id="327" r:id="rId30"/>
    <p:sldId id="286" r:id="rId31"/>
    <p:sldId id="257" r:id="rId32"/>
    <p:sldId id="316" r:id="rId33"/>
    <p:sldId id="342" r:id="rId34"/>
    <p:sldId id="333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5" autoAdjust="0"/>
    <p:restoredTop sz="94653" autoAdjust="0"/>
  </p:normalViewPr>
  <p:slideViewPr>
    <p:cSldViewPr>
      <p:cViewPr>
        <p:scale>
          <a:sx n="103" d="100"/>
          <a:sy n="103" d="100"/>
        </p:scale>
        <p:origin x="-90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7218EA-A9EA-4CD9-94DA-7B47DEBC19D9}" type="datetimeFigureOut">
              <a:rPr lang="en-US"/>
              <a:pPr>
                <a:defRPr/>
              </a:pPr>
              <a:t>5/6/2013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ED740D-FC05-4758-A638-51BC91AF74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3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9FEC528-5751-452D-85AA-BA27D9F81CC3}" type="slidenum">
              <a:rPr lang="en-US" sz="1200">
                <a:latin typeface="+mn-lt"/>
              </a:rPr>
              <a:pPr algn="r">
                <a:defRPr/>
              </a:pPr>
              <a:t>1</a:t>
            </a:fld>
            <a:endParaRPr lang="en-US" sz="1200">
              <a:latin typeface="+mn-lt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73E2506-4ACD-4A48-AC73-A1F19828A7BE}" type="slidenum">
              <a:rPr lang="en-US" sz="1200">
                <a:latin typeface="+mn-lt"/>
              </a:rPr>
              <a:pPr algn="r">
                <a:defRPr/>
              </a:pPr>
              <a:t>10</a:t>
            </a:fld>
            <a:endParaRPr lang="en-US" sz="1200">
              <a:latin typeface="+mn-lt"/>
            </a:endParaRPr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5C2F3C5-F15A-4AB4-A258-3D63C0D4E0FF}" type="slidenum">
              <a:rPr lang="en-US" sz="1200">
                <a:latin typeface="+mn-lt"/>
              </a:rPr>
              <a:pPr algn="r">
                <a:defRPr/>
              </a:pPr>
              <a:t>11</a:t>
            </a:fld>
            <a:endParaRPr lang="en-US" sz="1200">
              <a:latin typeface="+mn-lt"/>
            </a:endParaRPr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1CA1903-91C3-4021-BC6C-C7F1E0523CF5}" type="slidenum">
              <a:rPr lang="en-US" sz="1200">
                <a:latin typeface="+mn-lt"/>
              </a:rPr>
              <a:pPr algn="r">
                <a:defRPr/>
              </a:pPr>
              <a:t>12</a:t>
            </a:fld>
            <a:endParaRPr lang="en-US" sz="1200">
              <a:latin typeface="+mn-lt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4D76EBC-B083-4207-8782-81FF5A89F0CE}" type="slidenum">
              <a:rPr lang="en-US" sz="1200">
                <a:latin typeface="+mn-lt"/>
              </a:rPr>
              <a:pPr algn="r">
                <a:defRPr/>
              </a:pPr>
              <a:t>13</a:t>
            </a:fld>
            <a:endParaRPr lang="en-US" sz="1200">
              <a:latin typeface="+mn-lt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EF544A8F-9274-4477-9A06-70830F35EABB}" type="slidenum">
              <a:rPr lang="en-US" sz="1200">
                <a:latin typeface="Times New Roman" pitchFamily="18" charset="0"/>
              </a:rPr>
              <a:pPr algn="r" eaLnBrk="0" hangingPunct="0"/>
              <a:t>14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AE800E7-31A9-4797-B05D-2BAEC1716499}" type="slidenum">
              <a:rPr lang="en-US" sz="1200">
                <a:latin typeface="+mn-lt"/>
              </a:rPr>
              <a:pPr algn="r">
                <a:defRPr/>
              </a:pPr>
              <a:t>15</a:t>
            </a:fld>
            <a:endParaRPr lang="en-US" sz="1200">
              <a:latin typeface="+mn-lt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A583E49-959F-4F62-9C52-87467125F634}" type="slidenum">
              <a:rPr lang="en-US" sz="1200">
                <a:latin typeface="+mn-lt"/>
              </a:rPr>
              <a:pPr algn="r">
                <a:defRPr/>
              </a:pPr>
              <a:t>16</a:t>
            </a:fld>
            <a:endParaRPr lang="en-US" sz="1200">
              <a:latin typeface="+mn-lt"/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61CE9AC-31DB-43E4-8245-AF4C263128BA}" type="slidenum">
              <a:rPr lang="en-US" sz="1200">
                <a:latin typeface="+mn-lt"/>
              </a:rPr>
              <a:pPr algn="r">
                <a:defRPr/>
              </a:pPr>
              <a:t>17</a:t>
            </a:fld>
            <a:endParaRPr lang="en-US" sz="1200">
              <a:latin typeface="+mn-lt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57F0D38-5681-4111-95AE-EC78FF3C3B99}" type="slidenum">
              <a:rPr lang="en-US" sz="1200">
                <a:latin typeface="+mn-lt"/>
              </a:rPr>
              <a:pPr algn="r">
                <a:defRPr/>
              </a:pPr>
              <a:t>18</a:t>
            </a:fld>
            <a:endParaRPr lang="en-US" sz="1200">
              <a:latin typeface="+mn-lt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34CC47-F739-4EEF-8851-D712A95ED294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21817DF-661E-4D48-A2CC-940FE8DA353D}" type="slidenum">
              <a:rPr lang="en-US" sz="1200">
                <a:latin typeface="+mn-lt"/>
              </a:rPr>
              <a:pPr algn="r">
                <a:defRPr/>
              </a:pPr>
              <a:t>2</a:t>
            </a:fld>
            <a:endParaRPr lang="en-US" sz="1200">
              <a:latin typeface="+mn-lt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D844B6B-E0AC-4677-9653-8796F4FE7296}" type="slidenum">
              <a:rPr lang="en-US" sz="1200">
                <a:latin typeface="+mn-lt"/>
              </a:rPr>
              <a:pPr algn="r">
                <a:defRPr/>
              </a:pPr>
              <a:t>20</a:t>
            </a:fld>
            <a:endParaRPr lang="en-US" sz="1200">
              <a:latin typeface="+mn-lt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F45E368-B0F9-4D36-8800-CE4AB32F6D66}" type="slidenum">
              <a:rPr lang="en-US" sz="1200">
                <a:latin typeface="+mn-lt"/>
              </a:rPr>
              <a:pPr algn="r">
                <a:defRPr/>
              </a:pPr>
              <a:t>21</a:t>
            </a:fld>
            <a:endParaRPr lang="en-US" sz="1200">
              <a:latin typeface="+mn-lt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1235EE1-5CD0-47C0-8FD7-FC8FB80A850C}" type="slidenum">
              <a:rPr lang="en-US" sz="1200">
                <a:latin typeface="+mn-lt"/>
              </a:rPr>
              <a:pPr algn="r">
                <a:defRPr/>
              </a:pPr>
              <a:t>22</a:t>
            </a:fld>
            <a:endParaRPr lang="en-US" sz="1200">
              <a:latin typeface="+mn-lt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8D6F451-18B2-44FF-B560-280C77E399F1}" type="slidenum">
              <a:rPr lang="en-US" sz="1200">
                <a:latin typeface="+mn-lt"/>
              </a:rPr>
              <a:pPr algn="r">
                <a:defRPr/>
              </a:pPr>
              <a:t>23</a:t>
            </a:fld>
            <a:endParaRPr lang="en-US" sz="1200">
              <a:latin typeface="+mn-lt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55B6A89-6224-4F24-A346-3D86E4484CC0}" type="slidenum">
              <a:rPr lang="en-US" sz="1200">
                <a:latin typeface="+mn-lt"/>
              </a:rPr>
              <a:pPr algn="r">
                <a:defRPr/>
              </a:pPr>
              <a:t>24</a:t>
            </a:fld>
            <a:endParaRPr lang="en-US" sz="1200">
              <a:latin typeface="+mn-lt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2A940CB-E3AC-49A3-BE43-1BA0F6C20358}" type="slidenum">
              <a:rPr lang="en-US" sz="1200">
                <a:latin typeface="+mn-lt"/>
              </a:rPr>
              <a:pPr algn="r">
                <a:defRPr/>
              </a:pPr>
              <a:t>25</a:t>
            </a:fld>
            <a:endParaRPr lang="en-US" sz="1200">
              <a:latin typeface="+mn-lt"/>
            </a:endParaRPr>
          </a:p>
        </p:txBody>
      </p:sp>
      <p:sp>
        <p:nvSpPr>
          <p:cNvPr id="268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8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2C03799-F36E-4F0D-ACB2-32AC8D26B54D}" type="slidenum">
              <a:rPr lang="en-US" sz="1200">
                <a:latin typeface="+mn-lt"/>
              </a:rPr>
              <a:pPr algn="r">
                <a:defRPr/>
              </a:pPr>
              <a:t>26</a:t>
            </a:fld>
            <a:endParaRPr lang="en-US" sz="1200">
              <a:latin typeface="+mn-lt"/>
            </a:endParaRPr>
          </a:p>
        </p:txBody>
      </p:sp>
      <p:sp>
        <p:nvSpPr>
          <p:cNvPr id="269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9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0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0CB99A-CECF-4811-98D2-527F3C1FBC0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196C6C-E6B2-4CB7-BA39-E28F02CF004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24CD8C9-ACB7-475D-878D-8F59CDDA2C64}" type="slidenum">
              <a:rPr lang="en-US" sz="1200">
                <a:latin typeface="+mn-lt"/>
              </a:rPr>
              <a:pPr algn="r">
                <a:defRPr/>
              </a:pPr>
              <a:t>29</a:t>
            </a:fld>
            <a:endParaRPr lang="en-US" sz="1200">
              <a:latin typeface="+mn-lt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E23F3B6-93B0-4388-B5B6-76C759953D0D}" type="slidenum">
              <a:rPr lang="en-US" sz="1200">
                <a:latin typeface="+mn-lt"/>
              </a:rPr>
              <a:pPr algn="r">
                <a:defRPr/>
              </a:pPr>
              <a:t>3</a:t>
            </a:fld>
            <a:endParaRPr lang="en-US" sz="1200">
              <a:latin typeface="+mn-lt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793244F-5E39-4AE7-A772-9332D9C85334}" type="slidenum">
              <a:rPr lang="en-US" sz="1200">
                <a:latin typeface="+mn-lt"/>
              </a:rPr>
              <a:pPr algn="r">
                <a:defRPr/>
              </a:pPr>
              <a:t>30</a:t>
            </a:fld>
            <a:endParaRPr lang="en-US" sz="1200">
              <a:latin typeface="+mn-lt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848A04-FB28-42A2-A808-BF05A8E5F51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ACD0B3B-1605-4BC0-92AD-16CF34B6ED32}" type="slidenum">
              <a:rPr lang="en-US" sz="1200">
                <a:latin typeface="+mn-lt"/>
              </a:rPr>
              <a:pPr algn="r">
                <a:defRPr/>
              </a:pPr>
              <a:t>32</a:t>
            </a:fld>
            <a:endParaRPr lang="en-US" sz="1200">
              <a:latin typeface="+mn-lt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7BA662A-B8F6-43FB-A763-90BED91A8340}" type="slidenum">
              <a:rPr lang="en-US" sz="1200">
                <a:latin typeface="+mn-lt"/>
              </a:rPr>
              <a:pPr algn="r">
                <a:defRPr/>
              </a:pPr>
              <a:t>34</a:t>
            </a:fld>
            <a:endParaRPr lang="en-US" sz="1200">
              <a:latin typeface="+mn-lt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425AC9D-AE3D-45AE-9ACD-8EC00A3E23FE}" type="slidenum">
              <a:rPr lang="en-US" sz="1200">
                <a:latin typeface="+mn-lt"/>
              </a:rPr>
              <a:pPr algn="r">
                <a:defRPr/>
              </a:pPr>
              <a:t>4</a:t>
            </a:fld>
            <a:endParaRPr lang="en-US" sz="1200">
              <a:latin typeface="+mn-lt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069E355-4F32-4439-954C-4E08C8E9C83E}" type="slidenum">
              <a:rPr lang="en-US" sz="1200">
                <a:latin typeface="+mn-lt"/>
              </a:rPr>
              <a:pPr algn="r">
                <a:defRPr/>
              </a:pPr>
              <a:t>5</a:t>
            </a:fld>
            <a:endParaRPr lang="en-US" sz="1200">
              <a:latin typeface="+mn-lt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63D7A0A-0BEC-4AA7-BAB0-FD354520F2F4}" type="slidenum">
              <a:rPr lang="en-US" sz="1200">
                <a:latin typeface="+mn-lt"/>
              </a:rPr>
              <a:pPr algn="r">
                <a:defRPr/>
              </a:pPr>
              <a:t>6</a:t>
            </a:fld>
            <a:endParaRPr lang="en-US" sz="1200">
              <a:latin typeface="+mn-lt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3979DA-1157-4CCA-9FD8-E6AD0DA5453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C8E4B9A-C902-42D2-899F-D14675ACE8D8}" type="slidenum">
              <a:rPr lang="en-US" sz="1200">
                <a:latin typeface="+mn-lt"/>
              </a:rPr>
              <a:pPr algn="r">
                <a:defRPr/>
              </a:pPr>
              <a:t>7</a:t>
            </a:fld>
            <a:endParaRPr lang="en-US" sz="1200">
              <a:latin typeface="+mn-lt"/>
            </a:endParaRPr>
          </a:p>
        </p:txBody>
      </p:sp>
      <p:sp>
        <p:nvSpPr>
          <p:cNvPr id="168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CAF9C65-101C-4240-BF46-3593B9D226DE}" type="slidenum">
              <a:rPr lang="en-US" sz="1200">
                <a:latin typeface="+mn-lt"/>
              </a:rPr>
              <a:pPr algn="r">
                <a:defRPr/>
              </a:pPr>
              <a:t>8</a:t>
            </a:fld>
            <a:endParaRPr lang="en-US" sz="1200">
              <a:latin typeface="+mn-lt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27DC367-B75A-4013-9A06-773746FE1390}" type="slidenum">
              <a:rPr lang="en-US" sz="1200">
                <a:latin typeface="+mn-lt"/>
              </a:rPr>
              <a:pPr algn="r">
                <a:defRPr/>
              </a:pPr>
              <a:t>9</a:t>
            </a:fld>
            <a:endParaRPr lang="en-US" sz="1200">
              <a:latin typeface="+mn-lt"/>
            </a:endParaRPr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40F8E-8EB1-4C33-879C-E46611BAC7DE}" type="datetimeFigureOut">
              <a:rPr lang="en-US"/>
              <a:pPr>
                <a:defRPr/>
              </a:pPr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BB23F-AF5B-4719-8485-741C7B989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C444C-05BD-4A16-84F2-B8D7103E1F97}" type="datetimeFigureOut">
              <a:rPr lang="en-US"/>
              <a:pPr>
                <a:defRPr/>
              </a:pPr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0500C-DE0C-4CCE-87DF-BDD7C4A23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CFCA3-CA24-43BC-995C-742844E6213E}" type="datetimeFigureOut">
              <a:rPr lang="en-US"/>
              <a:pPr>
                <a:defRPr/>
              </a:pPr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DE702-3BF1-4CCC-9F45-FA704030E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872FF-4378-4578-866D-63B9B631B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8E293-FB8E-495E-8860-0AE48B42EE22}" type="datetimeFigureOut">
              <a:rPr lang="en-US"/>
              <a:pPr>
                <a:defRPr/>
              </a:pPr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C95BB-3C14-4AD2-AE9D-0AD473C2E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21FA6-9F20-45B4-A71D-3A0365C90A73}" type="datetimeFigureOut">
              <a:rPr lang="en-US"/>
              <a:pPr>
                <a:defRPr/>
              </a:pPr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F430A-CAFF-44A3-B128-A679A2FC3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EF9F5-F030-4C07-B0B2-BA023244CBEF}" type="datetimeFigureOut">
              <a:rPr lang="en-US"/>
              <a:pPr>
                <a:defRPr/>
              </a:pPr>
              <a:t>5/6/2013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E6BD1-E531-4DFB-A5CC-93FB3E068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DCC44-B6EF-4013-B560-C712E5C1DD95}" type="datetimeFigureOut">
              <a:rPr lang="en-US"/>
              <a:pPr>
                <a:defRPr/>
              </a:pPr>
              <a:t>5/6/2013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B9966-3C03-4590-A6B4-E70FD7550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8DD1B-C793-4E5E-AD31-CA805A79A350}" type="datetimeFigureOut">
              <a:rPr lang="en-US"/>
              <a:pPr>
                <a:defRPr/>
              </a:pPr>
              <a:t>5/6/2013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64CDC-4D6F-4EF1-AA75-A3459503A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411CE-A4FE-4C2B-9932-5FBC12CD4D77}" type="datetimeFigureOut">
              <a:rPr lang="en-US"/>
              <a:pPr>
                <a:defRPr/>
              </a:pPr>
              <a:t>5/6/2013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02245-FCBA-4180-B72A-01AFC1EEE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B0F8B-471F-4BD2-9C51-886B1A8B3E1B}" type="datetimeFigureOut">
              <a:rPr lang="en-US"/>
              <a:pPr>
                <a:defRPr/>
              </a:pPr>
              <a:t>5/6/2013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3E443-AC52-4D2D-99E9-8D5BC93E6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6C7DF-30F7-4980-A9EC-10DF0924333D}" type="datetimeFigureOut">
              <a:rPr lang="en-US"/>
              <a:pPr>
                <a:defRPr/>
              </a:pPr>
              <a:t>5/6/2013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32C93-18EE-4981-87A6-2817D3A44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200A85-AF90-46D9-AD53-4EEE84D2B3F7}" type="datetimeFigureOut">
              <a:rPr lang="en-US"/>
              <a:pPr>
                <a:defRPr/>
              </a:pPr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F48B7C-AEF4-4B89-ABAE-16972E1B4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88" r:id="rId2"/>
    <p:sldLayoutId id="2147483787" r:id="rId3"/>
    <p:sldLayoutId id="2147483786" r:id="rId4"/>
    <p:sldLayoutId id="2147483785" r:id="rId5"/>
    <p:sldLayoutId id="2147483784" r:id="rId6"/>
    <p:sldLayoutId id="2147483783" r:id="rId7"/>
    <p:sldLayoutId id="2147483782" r:id="rId8"/>
    <p:sldLayoutId id="2147483781" r:id="rId9"/>
    <p:sldLayoutId id="2147483780" r:id="rId10"/>
    <p:sldLayoutId id="2147483779" r:id="rId11"/>
    <p:sldLayoutId id="214748379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2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8834" name="AutoShape 2"/>
          <p:cNvSpPr>
            <a:spLocks noChangeAspect="1" noChangeArrowheads="1" noTextEdit="1"/>
          </p:cNvSpPr>
          <p:nvPr/>
        </p:nvSpPr>
        <p:spPr bwMode="auto">
          <a:xfrm>
            <a:off x="3581400" y="2133600"/>
            <a:ext cx="19653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124" name="Rectangle 7"/>
          <p:cNvSpPr>
            <a:spLocks noGrp="1"/>
          </p:cNvSpPr>
          <p:nvPr>
            <p:ph type="ctrTitle" idx="4294967295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endParaRPr lang="en-US" b="1" smtClean="0"/>
          </a:p>
        </p:txBody>
      </p:sp>
      <p:sp>
        <p:nvSpPr>
          <p:cNvPr id="5125" name="Rectangle 8"/>
          <p:cNvSpPr>
            <a:spLocks noGrp="1"/>
          </p:cNvSpPr>
          <p:nvPr>
            <p:ph type="subTitle" idx="4294967295"/>
          </p:nvPr>
        </p:nvSpPr>
        <p:spPr>
          <a:xfrm>
            <a:off x="1371600" y="1828800"/>
            <a:ext cx="6781800" cy="17526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sz="7200" b="1" dirty="0" smtClean="0"/>
              <a:t>INTERNATIONAL</a:t>
            </a:r>
          </a:p>
          <a:p>
            <a:pPr marL="0" indent="0" algn="ctr">
              <a:buFont typeface="Arial" charset="0"/>
              <a:buNone/>
            </a:pPr>
            <a:r>
              <a:rPr lang="en-US" sz="7200" b="1" dirty="0" smtClean="0"/>
              <a:t>ECONOMICS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8834" name="AutoShape 2"/>
          <p:cNvSpPr>
            <a:spLocks noChangeAspect="1" noChangeArrowheads="1" noTextEdit="1"/>
          </p:cNvSpPr>
          <p:nvPr/>
        </p:nvSpPr>
        <p:spPr bwMode="auto">
          <a:xfrm>
            <a:off x="3581400" y="2133600"/>
            <a:ext cx="19653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796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000000"/>
                </a:solidFill>
              </a:rPr>
              <a:t>WHAT GOODS?</a:t>
            </a:r>
          </a:p>
        </p:txBody>
      </p:sp>
      <p:sp>
        <p:nvSpPr>
          <p:cNvPr id="3078" name="Rectangl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000000"/>
                </a:solidFill>
              </a:rPr>
              <a:t>Exports</a:t>
            </a:r>
          </a:p>
          <a:p>
            <a:pPr eaLnBrk="1" hangingPunct="1">
              <a:buFontTx/>
              <a:buNone/>
            </a:pPr>
            <a:endParaRPr lang="en-US" b="1" dirty="0" smtClean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endParaRPr lang="en-US" b="1" dirty="0" smtClean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endParaRPr lang="en-US" b="1" dirty="0" smtClean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000000"/>
                </a:solidFill>
              </a:rPr>
              <a:t>Imports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8834" name="AutoShape 2"/>
          <p:cNvSpPr>
            <a:spLocks noChangeAspect="1" noChangeArrowheads="1" noTextEdit="1"/>
          </p:cNvSpPr>
          <p:nvPr/>
        </p:nvSpPr>
        <p:spPr bwMode="auto">
          <a:xfrm>
            <a:off x="3581400" y="2133600"/>
            <a:ext cx="19653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7892" name="Rectangle 7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8915400" cy="1447800"/>
          </a:xfrm>
        </p:spPr>
        <p:txBody>
          <a:bodyPr/>
          <a:lstStyle/>
          <a:p>
            <a:r>
              <a:rPr lang="en-US" sz="5400" b="1" smtClean="0">
                <a:solidFill>
                  <a:srgbClr val="000000"/>
                </a:solidFill>
              </a:rPr>
              <a:t>WHAT GOODS?</a:t>
            </a:r>
          </a:p>
        </p:txBody>
      </p:sp>
      <p:sp>
        <p:nvSpPr>
          <p:cNvPr id="3078" name="Rectangle 8"/>
          <p:cNvSpPr>
            <a:spLocks noGrp="1"/>
          </p:cNvSpPr>
          <p:nvPr>
            <p:ph type="subTitle" idx="4294967295"/>
          </p:nvPr>
        </p:nvSpPr>
        <p:spPr>
          <a:xfrm>
            <a:off x="0" y="1066800"/>
            <a:ext cx="8915400" cy="556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>
                <a:solidFill>
                  <a:srgbClr val="FF3300"/>
                </a:solidFill>
              </a:rPr>
              <a:t>UNITED STATES</a:t>
            </a:r>
            <a:r>
              <a:rPr lang="en-US" b="1" smtClean="0"/>
              <a:t> </a:t>
            </a:r>
          </a:p>
          <a:p>
            <a:pPr eaLnBrk="1" hangingPunct="1">
              <a:buFontTx/>
              <a:buNone/>
            </a:pPr>
            <a:r>
              <a:rPr lang="en-US" b="1" smtClean="0"/>
              <a:t>	</a:t>
            </a:r>
            <a:r>
              <a:rPr lang="en-US" b="1" smtClean="0">
                <a:solidFill>
                  <a:srgbClr val="000000"/>
                </a:solidFill>
              </a:rPr>
              <a:t>EXPORTS –BOTH MANUFACTURED AND </a:t>
            </a:r>
            <a:r>
              <a:rPr lang="en-US" b="1" smtClean="0">
                <a:solidFill>
                  <a:srgbClr val="C00000"/>
                </a:solidFill>
              </a:rPr>
              <a:t>PRIMARY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000000"/>
                </a:solidFill>
              </a:rPr>
              <a:t>    IMPORTS – BOTH MANUFACTURED AND </a:t>
            </a:r>
            <a:r>
              <a:rPr lang="en-US" b="1" smtClean="0">
                <a:solidFill>
                  <a:srgbClr val="C00000"/>
                </a:solidFill>
              </a:rPr>
              <a:t>PRIMARY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C00000"/>
                </a:solidFill>
              </a:rPr>
              <a:t>JAPAN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000000"/>
                </a:solidFill>
              </a:rPr>
              <a:t>	EXPORTS – MANUFACTURED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000000"/>
                </a:solidFill>
              </a:rPr>
              <a:t>	IMPORTS -  </a:t>
            </a:r>
            <a:r>
              <a:rPr lang="en-US" b="1" smtClean="0">
                <a:solidFill>
                  <a:srgbClr val="C00000"/>
                </a:solidFill>
              </a:rPr>
              <a:t>PRIMARY </a:t>
            </a:r>
            <a:r>
              <a:rPr lang="en-US" b="1" smtClean="0"/>
              <a:t>PRODUCTS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C00000"/>
                </a:solidFill>
              </a:rPr>
              <a:t>CANADA 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000000"/>
                </a:solidFill>
              </a:rPr>
              <a:t>	EXPORTS – </a:t>
            </a:r>
            <a:r>
              <a:rPr lang="en-US" b="1" smtClean="0">
                <a:solidFill>
                  <a:srgbClr val="C00000"/>
                </a:solidFill>
              </a:rPr>
              <a:t>PRIMARY</a:t>
            </a:r>
            <a:r>
              <a:rPr lang="en-US" b="1" smtClean="0">
                <a:solidFill>
                  <a:srgbClr val="000000"/>
                </a:solidFill>
              </a:rPr>
              <a:t> PRODUCTS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000000"/>
                </a:solidFill>
              </a:rPr>
              <a:t>   IMPORTS – MANUFACTURED PRODUCTS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8834" name="AutoShape 2"/>
          <p:cNvSpPr>
            <a:spLocks noChangeAspect="1" noChangeArrowheads="1" noTextEdit="1"/>
          </p:cNvSpPr>
          <p:nvPr/>
        </p:nvSpPr>
        <p:spPr bwMode="auto">
          <a:xfrm>
            <a:off x="3581400" y="2133600"/>
            <a:ext cx="19653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316" name="Rectangle 4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sz="3600" b="1" smtClean="0"/>
              <a:t>Which of the following is true about the United States and its international trade role?</a:t>
            </a:r>
            <a:br>
              <a:rPr lang="en-US" sz="3600" b="1" smtClean="0"/>
            </a:br>
            <a:endParaRPr lang="en-US" sz="3600" b="1" smtClean="0"/>
          </a:p>
        </p:txBody>
      </p:sp>
      <p:sp>
        <p:nvSpPr>
          <p:cNvPr id="13317" name="Rectangle 5"/>
          <p:cNvSpPr>
            <a:spLocks noGrp="1"/>
          </p:cNvSpPr>
          <p:nvPr>
            <p:ph type="body" sz="half" idx="2"/>
          </p:nvPr>
        </p:nvSpPr>
        <p:spPr>
          <a:xfrm>
            <a:off x="228600" y="2514600"/>
            <a:ext cx="8915400" cy="3611563"/>
          </a:xfrm>
        </p:spPr>
        <p:txBody>
          <a:bodyPr/>
          <a:lstStyle/>
          <a:p>
            <a:pPr marL="533400" indent="-533400" eaLnBrk="1" hangingPunct="1">
              <a:buFontTx/>
              <a:buAutoNum type="alphaLcPeriod"/>
            </a:pPr>
            <a:r>
              <a:rPr lang="en-US" sz="3600" b="1" smtClean="0"/>
              <a:t>The world’s largest exporter in absolute terms</a:t>
            </a:r>
          </a:p>
          <a:p>
            <a:pPr marL="533400" indent="-533400" eaLnBrk="1" hangingPunct="1">
              <a:buFontTx/>
              <a:buAutoNum type="alphaLcPeriod"/>
            </a:pPr>
            <a:r>
              <a:rPr lang="en-US" sz="3600" b="1" smtClean="0"/>
              <a:t>A relatively “closed” economy (X/GDP low)</a:t>
            </a:r>
          </a:p>
          <a:p>
            <a:pPr marL="533400" indent="-533400" eaLnBrk="1" hangingPunct="1">
              <a:buFontTx/>
              <a:buAutoNum type="alphaLcPeriod"/>
            </a:pPr>
            <a:r>
              <a:rPr lang="en-US" sz="3600" b="1" smtClean="0"/>
              <a:t>Largest trading partner is China</a:t>
            </a:r>
          </a:p>
          <a:p>
            <a:pPr marL="533400" indent="-533400" eaLnBrk="1" hangingPunct="1">
              <a:buFontTx/>
              <a:buAutoNum type="alphaLcPeriod"/>
            </a:pPr>
            <a:r>
              <a:rPr lang="en-US" sz="3600" b="1" smtClean="0"/>
              <a:t>Largest trading partner is Mexico</a:t>
            </a:r>
          </a:p>
          <a:p>
            <a:pPr marL="533400" indent="-533400" eaLnBrk="1" hangingPunct="1">
              <a:buFontTx/>
              <a:buAutoNum type="alphaLcPeriod"/>
            </a:pPr>
            <a:r>
              <a:rPr lang="en-US" sz="3600" b="1" smtClean="0"/>
              <a:t>None of the above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8834" name="AutoShape 2"/>
          <p:cNvSpPr>
            <a:spLocks noChangeAspect="1" noChangeArrowheads="1" noTextEdit="1"/>
          </p:cNvSpPr>
          <p:nvPr/>
        </p:nvSpPr>
        <p:spPr bwMode="auto">
          <a:xfrm>
            <a:off x="3581400" y="2133600"/>
            <a:ext cx="19653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340" name="Rectangle 7"/>
          <p:cNvSpPr>
            <a:spLocks noGrp="1"/>
          </p:cNvSpPr>
          <p:nvPr>
            <p:ph type="ctrTitle" idx="4294967295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b="1" dirty="0" smtClean="0"/>
              <a:t>GLOBALIZATION</a:t>
            </a:r>
          </a:p>
        </p:txBody>
      </p:sp>
      <p:sp>
        <p:nvSpPr>
          <p:cNvPr id="14341" name="Rectangle 8"/>
          <p:cNvSpPr>
            <a:spLocks noGrp="1"/>
          </p:cNvSpPr>
          <p:nvPr>
            <p:ph type="subTitle" idx="4294967295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smtClean="0"/>
              <a:t>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28800" y="2133600"/>
            <a:ext cx="5029200" cy="14700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-533400" y="0"/>
            <a:ext cx="9677400" cy="6858000"/>
          </a:xfrm>
          <a:solidFill>
            <a:schemeClr val="accent2"/>
          </a:solidFill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smtClean="0"/>
          </a:p>
        </p:txBody>
      </p:sp>
      <p:pic>
        <p:nvPicPr>
          <p:cNvPr id="21508" name="Picture 4" descr="Liedholm graph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14400" y="-457200"/>
            <a:ext cx="11277600" cy="755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838200" y="0"/>
            <a:ext cx="10744200" cy="715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5942" name="Rectangle 7"/>
          <p:cNvSpPr>
            <a:spLocks noChangeArrowheads="1"/>
          </p:cNvSpPr>
          <p:nvPr/>
        </p:nvSpPr>
        <p:spPr bwMode="auto">
          <a:xfrm>
            <a:off x="6934200" y="1295400"/>
            <a:ext cx="1066800" cy="3762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b="1"/>
              <a:t>Exports</a:t>
            </a:r>
          </a:p>
        </p:txBody>
      </p:sp>
      <p:sp>
        <p:nvSpPr>
          <p:cNvPr id="295943" name="Rectangle 8"/>
          <p:cNvSpPr>
            <a:spLocks noChangeArrowheads="1"/>
          </p:cNvSpPr>
          <p:nvPr/>
        </p:nvSpPr>
        <p:spPr bwMode="auto">
          <a:xfrm>
            <a:off x="7696200" y="54864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b="1"/>
              <a:t>GDP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5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5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42" grpId="0" animBg="1"/>
      <p:bldP spid="2959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8834" name="AutoShape 2"/>
          <p:cNvSpPr>
            <a:spLocks noChangeAspect="1" noChangeArrowheads="1" noTextEdit="1"/>
          </p:cNvSpPr>
          <p:nvPr/>
        </p:nvSpPr>
        <p:spPr bwMode="auto">
          <a:xfrm>
            <a:off x="3581400" y="2133600"/>
            <a:ext cx="19653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6388" name="Rectangle 7"/>
          <p:cNvSpPr>
            <a:spLocks noGrp="1"/>
          </p:cNvSpPr>
          <p:nvPr>
            <p:ph type="ctrTitle" idx="4294967295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b="1" smtClean="0"/>
              <a:t>GROWTH</a:t>
            </a:r>
            <a:br>
              <a:rPr lang="en-US" b="1" smtClean="0"/>
            </a:br>
            <a:r>
              <a:rPr lang="en-US" b="1" smtClean="0"/>
              <a:t>SINCE 1950</a:t>
            </a:r>
          </a:p>
        </p:txBody>
      </p:sp>
      <p:sp>
        <p:nvSpPr>
          <p:cNvPr id="99333" name="Rectangle 8"/>
          <p:cNvSpPr>
            <a:spLocks noGrp="1"/>
          </p:cNvSpPr>
          <p:nvPr>
            <p:ph type="subTitle" idx="4294967295"/>
          </p:nvPr>
        </p:nvSpPr>
        <p:spPr>
          <a:xfrm>
            <a:off x="1371600" y="2362200"/>
            <a:ext cx="6934200" cy="30480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sz="4000" b="1" smtClean="0"/>
              <a:t>   WORLD TRADE 			25X</a:t>
            </a:r>
          </a:p>
          <a:p>
            <a:pPr marL="0" indent="0" algn="ctr">
              <a:buFont typeface="Arial" charset="0"/>
              <a:buNone/>
            </a:pPr>
            <a:endParaRPr lang="en-US" sz="4000" b="1" smtClean="0"/>
          </a:p>
          <a:p>
            <a:pPr marL="0" indent="0">
              <a:buFont typeface="Arial" charset="0"/>
              <a:buNone/>
            </a:pPr>
            <a:r>
              <a:rPr lang="en-US" sz="4000" b="1" smtClean="0"/>
              <a:t>     WORLD OUTPUT		   8X</a:t>
            </a:r>
          </a:p>
          <a:p>
            <a:pPr marL="0" indent="0" algn="ctr">
              <a:buFont typeface="Arial" charset="0"/>
              <a:buNone/>
            </a:pPr>
            <a:endParaRPr lang="en-US" sz="4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8834" name="AutoShape 2"/>
          <p:cNvSpPr>
            <a:spLocks noChangeAspect="1" noChangeArrowheads="1" noTextEdit="1"/>
          </p:cNvSpPr>
          <p:nvPr/>
        </p:nvSpPr>
        <p:spPr bwMode="auto">
          <a:xfrm>
            <a:off x="3581400" y="2133600"/>
            <a:ext cx="19653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3556" name="Rectangle 7"/>
          <p:cNvSpPr>
            <a:spLocks noGrp="1"/>
          </p:cNvSpPr>
          <p:nvPr>
            <p:ph type="ctrTitle" idx="4294967295"/>
          </p:nvPr>
        </p:nvSpPr>
        <p:spPr>
          <a:xfrm>
            <a:off x="0" y="533400"/>
            <a:ext cx="7772400" cy="1470025"/>
          </a:xfrm>
        </p:spPr>
        <p:txBody>
          <a:bodyPr/>
          <a:lstStyle/>
          <a:p>
            <a:r>
              <a:rPr lang="en-US" sz="6000" b="1" smtClean="0">
                <a:solidFill>
                  <a:srgbClr val="000000"/>
                </a:solidFill>
              </a:rPr>
              <a:t>Recent Period</a:t>
            </a:r>
          </a:p>
        </p:txBody>
      </p:sp>
      <p:sp>
        <p:nvSpPr>
          <p:cNvPr id="99333" name="Rectangle 8"/>
          <p:cNvSpPr>
            <a:spLocks noGrp="1"/>
          </p:cNvSpPr>
          <p:nvPr>
            <p:ph type="subTitle" idx="4294967295"/>
          </p:nvPr>
        </p:nvSpPr>
        <p:spPr>
          <a:xfrm>
            <a:off x="1600200" y="2362200"/>
            <a:ext cx="8305800" cy="3886200"/>
          </a:xfrm>
        </p:spPr>
        <p:txBody>
          <a:bodyPr/>
          <a:lstStyle/>
          <a:p>
            <a:pPr marL="742950" indent="-742950">
              <a:buFontTx/>
              <a:buAutoNum type="arabicPlain" startAt="2007"/>
            </a:pPr>
            <a:r>
              <a:rPr lang="en-US" sz="4000" b="1" smtClean="0">
                <a:solidFill>
                  <a:srgbClr val="000000"/>
                </a:solidFill>
              </a:rPr>
              <a:t>           6 %</a:t>
            </a:r>
          </a:p>
          <a:p>
            <a:pPr marL="742950" indent="-742950">
              <a:buFontTx/>
              <a:buAutoNum type="arabicPlain" startAt="2007"/>
            </a:pPr>
            <a:r>
              <a:rPr lang="en-US" sz="4000" b="1" smtClean="0">
                <a:solidFill>
                  <a:srgbClr val="000000"/>
                </a:solidFill>
              </a:rPr>
              <a:t>           2 %</a:t>
            </a:r>
          </a:p>
          <a:p>
            <a:pPr marL="742950" indent="-742950">
              <a:buFontTx/>
              <a:buAutoNum type="arabicPlain" startAt="2007"/>
            </a:pPr>
            <a:r>
              <a:rPr lang="en-US" sz="4000" b="1" smtClean="0">
                <a:solidFill>
                  <a:srgbClr val="C00000"/>
                </a:solidFill>
              </a:rPr>
              <a:t>        -12 %</a:t>
            </a:r>
          </a:p>
          <a:p>
            <a:pPr marL="742950" indent="-742950">
              <a:buFontTx/>
              <a:buAutoNum type="arabicPlain" startAt="2007"/>
            </a:pPr>
            <a:r>
              <a:rPr lang="en-US" sz="4000" b="1" smtClean="0">
                <a:solidFill>
                  <a:srgbClr val="000000"/>
                </a:solidFill>
              </a:rPr>
              <a:t>       +13.8 %</a:t>
            </a:r>
          </a:p>
          <a:p>
            <a:pPr marL="742950" indent="-742950">
              <a:buFontTx/>
              <a:buAutoNum type="arabicPlain" startAt="2007"/>
            </a:pPr>
            <a:r>
              <a:rPr lang="en-US" sz="4000" b="1" smtClean="0">
                <a:solidFill>
                  <a:srgbClr val="000000"/>
                </a:solidFill>
              </a:rPr>
              <a:t>       +  5.0 %</a:t>
            </a:r>
          </a:p>
          <a:p>
            <a:pPr marL="742950" indent="-742950">
              <a:buFontTx/>
              <a:buAutoNum type="arabicPlain" startAt="2007"/>
            </a:pPr>
            <a:r>
              <a:rPr lang="en-US" sz="4000" b="1" smtClean="0">
                <a:solidFill>
                  <a:srgbClr val="000000"/>
                </a:solidFill>
              </a:rPr>
              <a:t>       +  3.8 %  (World Bank)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9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93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93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93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93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8834" name="AutoShape 2"/>
          <p:cNvSpPr>
            <a:spLocks noChangeAspect="1" noChangeArrowheads="1" noTextEdit="1"/>
          </p:cNvSpPr>
          <p:nvPr/>
        </p:nvSpPr>
        <p:spPr bwMode="auto">
          <a:xfrm>
            <a:off x="3581400" y="2133600"/>
            <a:ext cx="19653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7412" name="Rectangle 7"/>
          <p:cNvSpPr>
            <a:spLocks noGrp="1"/>
          </p:cNvSpPr>
          <p:nvPr>
            <p:ph type="ctrTitle" idx="4294967295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b="1" smtClean="0"/>
              <a:t>GLOBALIZATION</a:t>
            </a:r>
          </a:p>
        </p:txBody>
      </p:sp>
      <p:sp>
        <p:nvSpPr>
          <p:cNvPr id="97285" name="Rectangle 8"/>
          <p:cNvSpPr>
            <a:spLocks noGrp="1"/>
          </p:cNvSpPr>
          <p:nvPr>
            <p:ph type="subTitle" idx="4294967295"/>
          </p:nvPr>
        </p:nvSpPr>
        <p:spPr>
          <a:xfrm>
            <a:off x="0" y="1752600"/>
            <a:ext cx="8305800" cy="38100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4400" b="1" smtClean="0">
                <a:solidFill>
                  <a:schemeClr val="accent2"/>
                </a:solidFill>
              </a:rPr>
              <a:t>NOT</a:t>
            </a:r>
            <a:r>
              <a:rPr lang="en-US" sz="4400" b="1" smtClean="0"/>
              <a:t> A NEW PHENOMENON</a:t>
            </a:r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4400" b="1" smtClean="0"/>
              <a:t>            </a:t>
            </a:r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4400" b="1" smtClean="0"/>
              <a:t>            Expansion of Roman Empire</a:t>
            </a:r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4400" b="1" smtClean="0"/>
              <a:t>Voyages of Discovery</a:t>
            </a:r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4400" b="1" smtClean="0"/>
              <a:t>     End of Napoleonic Wars</a:t>
            </a:r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4400" b="1" smtClean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44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8834" name="AutoShape 2"/>
          <p:cNvSpPr>
            <a:spLocks noChangeAspect="1" noChangeArrowheads="1" noTextEdit="1"/>
          </p:cNvSpPr>
          <p:nvPr/>
        </p:nvSpPr>
        <p:spPr bwMode="auto">
          <a:xfrm>
            <a:off x="3581400" y="2133600"/>
            <a:ext cx="19653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436" name="Rectangle 7"/>
          <p:cNvSpPr>
            <a:spLocks noGrp="1"/>
          </p:cNvSpPr>
          <p:nvPr>
            <p:ph type="ctrTitle" idx="4294967295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sz="4000" b="1" smtClean="0"/>
              <a:t>PRIMARY DRIVING FORCES</a:t>
            </a:r>
            <a:br>
              <a:rPr lang="en-US" sz="4000" b="1" smtClean="0"/>
            </a:br>
            <a:r>
              <a:rPr lang="en-US" sz="4000" b="1" smtClean="0"/>
              <a:t>OF RECENT WAVE OF GLOBALIZATION</a:t>
            </a:r>
          </a:p>
        </p:txBody>
      </p:sp>
      <p:sp>
        <p:nvSpPr>
          <p:cNvPr id="18437" name="Rectangle 8"/>
          <p:cNvSpPr>
            <a:spLocks noGrp="1"/>
          </p:cNvSpPr>
          <p:nvPr>
            <p:ph type="subTitle" idx="4294967295"/>
          </p:nvPr>
        </p:nvSpPr>
        <p:spPr>
          <a:xfrm>
            <a:off x="228600" y="2590800"/>
            <a:ext cx="8610600" cy="312420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endParaRPr lang="en-US" sz="4400" smtClean="0"/>
          </a:p>
          <a:p>
            <a:pPr marL="609600" indent="-609600">
              <a:buFont typeface="Arial" charset="0"/>
              <a:buAutoNum type="arabicPeriod"/>
            </a:pPr>
            <a:r>
              <a:rPr lang="en-US" sz="4400" b="1" smtClean="0"/>
              <a:t>REDUCTION OF TRADE BARRIERS</a:t>
            </a:r>
          </a:p>
          <a:p>
            <a:pPr marL="609600" indent="-609600" algn="ctr">
              <a:buFont typeface="Arial" charset="0"/>
              <a:buNone/>
            </a:pPr>
            <a:r>
              <a:rPr lang="en-US" sz="4400" b="1" smtClean="0"/>
              <a:t>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Trade and welfare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slide </a:t>
            </a:r>
            <a:fld id="{7A9D4279-5659-45B7-8A2A-9CB252B19DAC}" type="slidenum">
              <a:rPr lang="en-US"/>
              <a:pPr algn="ctr">
                <a:defRPr/>
              </a:pPr>
              <a:t>19</a:t>
            </a:fld>
            <a:endParaRPr lang="en-US"/>
          </a:p>
        </p:txBody>
      </p:sp>
      <p:pic>
        <p:nvPicPr>
          <p:cNvPr id="26630" name="Picture 3" descr="tarif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627063"/>
            <a:ext cx="7010400" cy="560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own Arrow 5"/>
          <p:cNvSpPr/>
          <p:nvPr/>
        </p:nvSpPr>
        <p:spPr>
          <a:xfrm rot="19964413">
            <a:off x="6248400" y="2514600"/>
            <a:ext cx="484188" cy="977900"/>
          </a:xfrm>
          <a:prstGeom prst="downArrow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4866" name="Picture 2" descr="blockS_wht_80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98488" y="420688"/>
            <a:ext cx="831850" cy="1169987"/>
          </a:xfrm>
          <a:effectLst>
            <a:outerShdw dist="35921" dir="2700000" algn="ctr" rotWithShape="0">
              <a:schemeClr val="bg2"/>
            </a:outerShdw>
          </a:effectLst>
        </p:spPr>
      </p:pic>
      <p:sp>
        <p:nvSpPr>
          <p:cNvPr id="804867" name="Text Box 3"/>
          <p:cNvSpPr txBox="1">
            <a:spLocks noChangeArrowheads="1"/>
          </p:cNvSpPr>
          <p:nvPr/>
        </p:nvSpPr>
        <p:spPr bwMode="auto">
          <a:xfrm>
            <a:off x="1622425" y="2046288"/>
            <a:ext cx="71628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chemeClr val="tx2"/>
                </a:solidFill>
                <a:latin typeface="Times" pitchFamily="18" charset="0"/>
              </a:rPr>
              <a:t>  </a:t>
            </a:r>
            <a:r>
              <a:rPr lang="en-US" sz="7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6600"/>
                </a:solidFill>
                <a:latin typeface="Times" pitchFamily="18" charset="0"/>
              </a:rPr>
              <a:t>Carl </a:t>
            </a:r>
            <a:r>
              <a:rPr lang="en-US" sz="72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6600"/>
                </a:solidFill>
                <a:latin typeface="Times" pitchFamily="18" charset="0"/>
              </a:rPr>
              <a:t>Liedholm</a:t>
            </a:r>
            <a:endParaRPr lang="en-US" sz="7200" dirty="0">
              <a:solidFill>
                <a:srgbClr val="006600"/>
              </a:solidFill>
              <a:latin typeface="Times" pitchFamily="18" charset="0"/>
            </a:endParaRPr>
          </a:p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endParaRPr lang="en-US" sz="7200" dirty="0">
              <a:solidFill>
                <a:srgbClr val="336600"/>
              </a:solidFill>
              <a:latin typeface="Times" pitchFamily="18" charset="0"/>
            </a:endParaRPr>
          </a:p>
        </p:txBody>
      </p:sp>
      <p:sp>
        <p:nvSpPr>
          <p:cNvPr id="804868" name="Text Box 4"/>
          <p:cNvSpPr txBox="1">
            <a:spLocks noChangeArrowheads="1"/>
          </p:cNvSpPr>
          <p:nvPr/>
        </p:nvSpPr>
        <p:spPr bwMode="auto">
          <a:xfrm>
            <a:off x="1524000" y="2895600"/>
            <a:ext cx="8610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endParaRPr lang="en-US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804869" name="Text Box 5"/>
          <p:cNvSpPr txBox="1">
            <a:spLocks noChangeArrowheads="1"/>
          </p:cNvSpPr>
          <p:nvPr/>
        </p:nvSpPr>
        <p:spPr bwMode="auto">
          <a:xfrm>
            <a:off x="2239963" y="32004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6600"/>
                </a:solidFill>
                <a:latin typeface="Times" pitchFamily="18" charset="0"/>
              </a:rPr>
              <a:t>Professor, Economics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8834" name="AutoShape 2"/>
          <p:cNvSpPr>
            <a:spLocks noChangeAspect="1" noChangeArrowheads="1" noTextEdit="1"/>
          </p:cNvSpPr>
          <p:nvPr/>
        </p:nvSpPr>
        <p:spPr bwMode="auto">
          <a:xfrm>
            <a:off x="3581400" y="2133600"/>
            <a:ext cx="19653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436" name="Rectangle 7"/>
          <p:cNvSpPr>
            <a:spLocks noGrp="1"/>
          </p:cNvSpPr>
          <p:nvPr>
            <p:ph type="ctrTitle" idx="4294967295"/>
          </p:nvPr>
        </p:nvSpPr>
        <p:spPr>
          <a:xfrm>
            <a:off x="457200" y="457200"/>
            <a:ext cx="7772400" cy="1470025"/>
          </a:xfrm>
        </p:spPr>
        <p:txBody>
          <a:bodyPr/>
          <a:lstStyle/>
          <a:p>
            <a:r>
              <a:rPr lang="en-US" b="1" smtClean="0">
                <a:solidFill>
                  <a:srgbClr val="000000"/>
                </a:solidFill>
              </a:rPr>
              <a:t>Effect on U.S. Household</a:t>
            </a:r>
          </a:p>
        </p:txBody>
      </p:sp>
      <p:sp>
        <p:nvSpPr>
          <p:cNvPr id="19461" name="Rectangle 8"/>
          <p:cNvSpPr>
            <a:spLocks noGrp="1"/>
          </p:cNvSpPr>
          <p:nvPr>
            <p:ph type="subTitle" idx="4294967295"/>
          </p:nvPr>
        </p:nvSpPr>
        <p:spPr>
          <a:xfrm>
            <a:off x="1549400" y="2362200"/>
            <a:ext cx="6045200" cy="30829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4400" b="1" smtClean="0">
                <a:solidFill>
                  <a:srgbClr val="000000"/>
                </a:solidFill>
              </a:rPr>
              <a:t>$1 Trillion/year</a:t>
            </a:r>
          </a:p>
          <a:p>
            <a:pPr marL="0" indent="0">
              <a:buFontTx/>
              <a:buNone/>
            </a:pPr>
            <a:endParaRPr lang="en-US" sz="4400" b="1" smtClean="0">
              <a:solidFill>
                <a:srgbClr val="000000"/>
              </a:solidFill>
            </a:endParaRPr>
          </a:p>
          <a:p>
            <a:pPr marL="0" indent="0">
              <a:buFontTx/>
              <a:buNone/>
            </a:pPr>
            <a:r>
              <a:rPr lang="en-US" sz="4400" b="1" smtClean="0">
                <a:solidFill>
                  <a:srgbClr val="000000"/>
                </a:solidFill>
              </a:rPr>
              <a:t>$10,000/ household per year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8834" name="AutoShape 2"/>
          <p:cNvSpPr>
            <a:spLocks noChangeAspect="1" noChangeArrowheads="1" noTextEdit="1"/>
          </p:cNvSpPr>
          <p:nvPr/>
        </p:nvSpPr>
        <p:spPr bwMode="auto">
          <a:xfrm>
            <a:off x="3581400" y="2133600"/>
            <a:ext cx="19653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0484" name="Rectangle 7"/>
          <p:cNvSpPr>
            <a:spLocks noGrp="1"/>
          </p:cNvSpPr>
          <p:nvPr>
            <p:ph type="ctrTitle" idx="4294967295"/>
          </p:nvPr>
        </p:nvSpPr>
        <p:spPr>
          <a:xfrm>
            <a:off x="457200" y="2133600"/>
            <a:ext cx="7772400" cy="1470025"/>
          </a:xfrm>
        </p:spPr>
        <p:txBody>
          <a:bodyPr/>
          <a:lstStyle/>
          <a:p>
            <a:r>
              <a:rPr lang="en-US" smtClean="0"/>
              <a:t>2. </a:t>
            </a:r>
            <a:r>
              <a:rPr lang="en-US" b="1" smtClean="0"/>
              <a:t>TECHNOLOGICAL CHANGE</a:t>
            </a:r>
          </a:p>
        </p:txBody>
      </p:sp>
      <p:sp>
        <p:nvSpPr>
          <p:cNvPr id="20485" name="Rectangle 8"/>
          <p:cNvSpPr>
            <a:spLocks noGrp="1"/>
          </p:cNvSpPr>
          <p:nvPr>
            <p:ph type="subTitle" idx="4294967295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8834" name="AutoShape 2"/>
          <p:cNvSpPr>
            <a:spLocks noChangeAspect="1" noChangeArrowheads="1" noTextEdit="1"/>
          </p:cNvSpPr>
          <p:nvPr/>
        </p:nvSpPr>
        <p:spPr bwMode="auto">
          <a:xfrm>
            <a:off x="3581400" y="2133600"/>
            <a:ext cx="19653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1508" name="Rectangle 7"/>
          <p:cNvSpPr>
            <a:spLocks noGrp="1"/>
          </p:cNvSpPr>
          <p:nvPr>
            <p:ph type="ctrTitle" idx="4294967295"/>
          </p:nvPr>
        </p:nvSpPr>
        <p:spPr>
          <a:xfrm>
            <a:off x="304800" y="533400"/>
            <a:ext cx="8839200" cy="1470025"/>
          </a:xfrm>
        </p:spPr>
        <p:txBody>
          <a:bodyPr/>
          <a:lstStyle/>
          <a:p>
            <a:r>
              <a:rPr lang="en-US" b="1" smtClean="0"/>
              <a:t>3. EMERGENCE OF NEW COUNTRIES</a:t>
            </a:r>
          </a:p>
        </p:txBody>
      </p:sp>
      <p:sp>
        <p:nvSpPr>
          <p:cNvPr id="107525" name="Rectangle 8"/>
          <p:cNvSpPr>
            <a:spLocks noGrp="1"/>
          </p:cNvSpPr>
          <p:nvPr>
            <p:ph type="subTitle" idx="4294967295"/>
          </p:nvPr>
        </p:nvSpPr>
        <p:spPr>
          <a:xfrm>
            <a:off x="1371600" y="2209800"/>
            <a:ext cx="6400800" cy="33528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600" dirty="0" smtClean="0"/>
              <a:t>           </a:t>
            </a:r>
            <a:r>
              <a:rPr lang="en-US" sz="3600" b="1" dirty="0" smtClean="0"/>
              <a:t>1)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600" b="1" dirty="0" smtClean="0"/>
              <a:t>           2)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600" b="1" dirty="0" smtClean="0"/>
              <a:t>           3)</a:t>
            </a:r>
            <a:endParaRPr lang="en-US" sz="40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8834" name="AutoShape 2"/>
          <p:cNvSpPr>
            <a:spLocks noChangeAspect="1" noChangeArrowheads="1" noTextEdit="1"/>
          </p:cNvSpPr>
          <p:nvPr/>
        </p:nvSpPr>
        <p:spPr bwMode="auto">
          <a:xfrm>
            <a:off x="3581400" y="2133600"/>
            <a:ext cx="19653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2532" name="Rectangle 7"/>
          <p:cNvSpPr>
            <a:spLocks noGrp="1"/>
          </p:cNvSpPr>
          <p:nvPr>
            <p:ph type="ctrTitle" idx="4294967295"/>
          </p:nvPr>
        </p:nvSpPr>
        <p:spPr>
          <a:xfrm>
            <a:off x="685800" y="1981200"/>
            <a:ext cx="7772400" cy="1470025"/>
          </a:xfrm>
        </p:spPr>
        <p:txBody>
          <a:bodyPr/>
          <a:lstStyle/>
          <a:p>
            <a:r>
              <a:rPr lang="en-US" b="1" smtClean="0"/>
              <a:t>EFFECT ON JOBS</a:t>
            </a:r>
          </a:p>
        </p:txBody>
      </p:sp>
      <p:sp>
        <p:nvSpPr>
          <p:cNvPr id="22533" name="Rectangle 8"/>
          <p:cNvSpPr>
            <a:spLocks noGrp="1"/>
          </p:cNvSpPr>
          <p:nvPr>
            <p:ph type="subTitle" idx="4294967295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8834" name="AutoShape 2"/>
          <p:cNvSpPr>
            <a:spLocks noChangeAspect="1" noChangeArrowheads="1" noTextEdit="1"/>
          </p:cNvSpPr>
          <p:nvPr/>
        </p:nvSpPr>
        <p:spPr bwMode="auto">
          <a:xfrm>
            <a:off x="3581400" y="2133600"/>
            <a:ext cx="19653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3556" name="Rectangle 7"/>
          <p:cNvSpPr>
            <a:spLocks noGrp="1"/>
          </p:cNvSpPr>
          <p:nvPr>
            <p:ph type="ctrTitle" idx="4294967295"/>
          </p:nvPr>
        </p:nvSpPr>
        <p:spPr>
          <a:xfrm>
            <a:off x="685800" y="1981200"/>
            <a:ext cx="7772400" cy="1470025"/>
          </a:xfrm>
        </p:spPr>
        <p:txBody>
          <a:bodyPr/>
          <a:lstStyle/>
          <a:p>
            <a:r>
              <a:rPr lang="en-US" b="1" smtClean="0"/>
              <a:t>EFFECT ON TRADE BALANCE</a:t>
            </a:r>
          </a:p>
        </p:txBody>
      </p:sp>
      <p:sp>
        <p:nvSpPr>
          <p:cNvPr id="18437" name="Rectangle 8"/>
          <p:cNvSpPr>
            <a:spLocks noGrp="1"/>
          </p:cNvSpPr>
          <p:nvPr>
            <p:ph type="subTitle" idx="4294967295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b="1" smtClean="0"/>
              <a:t>IMPORTS NOW GREATLY EXCEED EXPORTS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2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8834" name="AutoShape 2"/>
          <p:cNvSpPr>
            <a:spLocks noChangeAspect="1" noChangeArrowheads="1" noTextEdit="1"/>
          </p:cNvSpPr>
          <p:nvPr/>
        </p:nvSpPr>
        <p:spPr bwMode="auto">
          <a:xfrm>
            <a:off x="3581400" y="2133600"/>
            <a:ext cx="19653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2644" name="Rectangle 7"/>
          <p:cNvSpPr>
            <a:spLocks noGrp="1"/>
          </p:cNvSpPr>
          <p:nvPr>
            <p:ph type="ctrTitle" idx="4294967295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b="1" smtClean="0"/>
              <a:t>U.S. FOREIGN TRADE DEFICIT</a:t>
            </a:r>
            <a:br>
              <a:rPr lang="en-US" b="1" smtClean="0"/>
            </a:br>
            <a:r>
              <a:rPr lang="en-US" b="1" smtClean="0"/>
              <a:t>2011</a:t>
            </a:r>
          </a:p>
        </p:txBody>
      </p:sp>
      <p:sp>
        <p:nvSpPr>
          <p:cNvPr id="19461" name="Rectangle 8"/>
          <p:cNvSpPr>
            <a:spLocks noGrp="1"/>
          </p:cNvSpPr>
          <p:nvPr>
            <p:ph type="subTitle" idx="4294967295"/>
          </p:nvPr>
        </p:nvSpPr>
        <p:spPr>
          <a:xfrm>
            <a:off x="2209800" y="2514600"/>
            <a:ext cx="6934200" cy="28956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3600" b="1" smtClean="0"/>
              <a:t>CURRENT ACCOUNT DEFICIT</a:t>
            </a:r>
          </a:p>
          <a:p>
            <a:pPr marL="0" indent="0">
              <a:buFont typeface="Arial" charset="0"/>
              <a:buNone/>
            </a:pPr>
            <a:r>
              <a:rPr lang="en-US" sz="3600" b="1" smtClean="0"/>
              <a:t>                   - $ 465.9 Billion</a:t>
            </a:r>
          </a:p>
          <a:p>
            <a:pPr marL="0" indent="0">
              <a:buFont typeface="Arial" charset="0"/>
              <a:buNone/>
            </a:pPr>
            <a:r>
              <a:rPr lang="en-US" sz="3600" b="1" smtClean="0"/>
              <a:t>                        3.1 % of GDP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2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8834" name="AutoShape 2"/>
          <p:cNvSpPr>
            <a:spLocks noChangeAspect="1" noChangeArrowheads="1" noTextEdit="1"/>
          </p:cNvSpPr>
          <p:nvPr/>
        </p:nvSpPr>
        <p:spPr bwMode="auto">
          <a:xfrm>
            <a:off x="3581400" y="2133600"/>
            <a:ext cx="19653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3668" name="Rectangle 7"/>
          <p:cNvSpPr>
            <a:spLocks noGrp="1"/>
          </p:cNvSpPr>
          <p:nvPr>
            <p:ph type="ctrTitle" idx="4294967295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b="1" smtClean="0"/>
              <a:t>INTERNATIONAL ACCOUNTING</a:t>
            </a:r>
          </a:p>
        </p:txBody>
      </p:sp>
      <p:sp>
        <p:nvSpPr>
          <p:cNvPr id="19461" name="Rectangle 8"/>
          <p:cNvSpPr>
            <a:spLocks noGrp="1"/>
          </p:cNvSpPr>
          <p:nvPr>
            <p:ph type="subTitle" idx="4294967295"/>
          </p:nvPr>
        </p:nvSpPr>
        <p:spPr>
          <a:xfrm>
            <a:off x="1828800" y="1828800"/>
            <a:ext cx="7315200" cy="1752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CURRENT ACCOUNT</a:t>
            </a:r>
          </a:p>
          <a:p>
            <a:pPr algn="ctr" eaLnBrk="1" hangingPunct="1">
              <a:defRPr/>
            </a:pPr>
            <a:r>
              <a:rPr lang="en-US" b="1" dirty="0" smtClean="0"/>
              <a:t>-$465 Billion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ctr" eaLnBrk="1" hangingPunct="1">
              <a:buFontTx/>
              <a:buNone/>
              <a:defRPr/>
            </a:pPr>
            <a:r>
              <a:rPr lang="en-US" b="1" dirty="0" smtClean="0"/>
              <a:t>+</a:t>
            </a:r>
          </a:p>
          <a:p>
            <a:pPr algn="ctr" eaLnBrk="1" hangingPunct="1">
              <a:defRPr/>
            </a:pPr>
            <a:r>
              <a:rPr lang="en-US" b="1" dirty="0" smtClean="0"/>
              <a:t>FINANCIAL ACCOUNT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C00000"/>
                </a:solidFill>
              </a:rPr>
              <a:t>      +$465 Billion (Liability to Foreigners)</a:t>
            </a:r>
          </a:p>
          <a:p>
            <a:pPr algn="ctr" eaLnBrk="1" hangingPunct="1">
              <a:buFontTx/>
              <a:buNone/>
              <a:defRPr/>
            </a:pPr>
            <a:r>
              <a:rPr lang="en-US" b="1" dirty="0" smtClean="0"/>
              <a:t> =</a:t>
            </a:r>
          </a:p>
          <a:p>
            <a:pPr algn="ctr" eaLnBrk="1" hangingPunct="1">
              <a:buFontTx/>
              <a:buNone/>
              <a:defRPr/>
            </a:pPr>
            <a:r>
              <a:rPr lang="en-US" b="1" dirty="0" smtClean="0"/>
              <a:t> 0</a:t>
            </a:r>
          </a:p>
          <a:p>
            <a:pPr marL="0" indent="0" algn="ctr">
              <a:buFont typeface="Arial" charset="0"/>
              <a:buNone/>
              <a:defRPr/>
            </a:pPr>
            <a:endParaRPr lang="en-US" sz="2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PROBLEM ?</a:t>
            </a:r>
          </a:p>
        </p:txBody>
      </p:sp>
      <p:sp>
        <p:nvSpPr>
          <p:cNvPr id="1054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FINANCE OR TRADE?</a:t>
            </a:r>
          </a:p>
          <a:p>
            <a:r>
              <a:rPr lang="en-US" b="1" smtClean="0"/>
              <a:t>JOINTLY DETERMINED</a:t>
            </a:r>
          </a:p>
          <a:p>
            <a:r>
              <a:rPr lang="en-US" b="1" smtClean="0"/>
              <a:t>CAPITAL SAVINGS GLUT?</a:t>
            </a:r>
          </a:p>
          <a:p>
            <a:r>
              <a:rPr lang="en-US" b="1" smtClean="0"/>
              <a:t>5% GDP RED FLAG</a:t>
            </a:r>
          </a:p>
          <a:p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157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47800" y="457200"/>
            <a:ext cx="6734175" cy="2847975"/>
          </a:xfrm>
        </p:spPr>
      </p:pic>
      <p:pic>
        <p:nvPicPr>
          <p:cNvPr id="11571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3295650"/>
            <a:ext cx="6048375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717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3317875"/>
            <a:ext cx="59436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553200" y="1143000"/>
            <a:ext cx="914400" cy="167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flipH="1">
            <a:off x="6553200" y="1371600"/>
            <a:ext cx="46038" cy="6858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flipH="1">
            <a:off x="6705600" y="1371600"/>
            <a:ext cx="762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248400" y="2286000"/>
            <a:ext cx="76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2011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3.1%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162800" y="2286000"/>
            <a:ext cx="914400" cy="5334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2012(3)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2.7%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752600" y="2590800"/>
            <a:ext cx="62484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33400" y="2438400"/>
            <a:ext cx="990600" cy="457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5 %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5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2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8834" name="AutoShape 2"/>
          <p:cNvSpPr>
            <a:spLocks noChangeAspect="1" noChangeArrowheads="1" noTextEdit="1"/>
          </p:cNvSpPr>
          <p:nvPr/>
        </p:nvSpPr>
        <p:spPr bwMode="auto">
          <a:xfrm>
            <a:off x="3581400" y="2133600"/>
            <a:ext cx="19653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7652" name="Rectangle 7"/>
          <p:cNvSpPr>
            <a:spLocks noGrp="1"/>
          </p:cNvSpPr>
          <p:nvPr>
            <p:ph type="ctrTitle" idx="4294967295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b="1" smtClean="0"/>
              <a:t>INTERNATIONAL FINANCE</a:t>
            </a:r>
          </a:p>
        </p:txBody>
      </p:sp>
      <p:sp>
        <p:nvSpPr>
          <p:cNvPr id="27653" name="Rectangle 8"/>
          <p:cNvSpPr>
            <a:spLocks noGrp="1"/>
          </p:cNvSpPr>
          <p:nvPr>
            <p:ph type="subTitle" idx="4294967295"/>
          </p:nvPr>
        </p:nvSpPr>
        <p:spPr>
          <a:xfrm>
            <a:off x="1371600" y="2514600"/>
            <a:ext cx="6400800" cy="17526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sz="7200" b="1" smtClean="0"/>
              <a:t>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2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8834" name="AutoShape 2"/>
          <p:cNvSpPr>
            <a:spLocks noChangeAspect="1" noChangeArrowheads="1" noTextEdit="1"/>
          </p:cNvSpPr>
          <p:nvPr/>
        </p:nvSpPr>
        <p:spPr bwMode="auto">
          <a:xfrm>
            <a:off x="3581400" y="2133600"/>
            <a:ext cx="19653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148" name="Rectangle 7"/>
          <p:cNvSpPr>
            <a:spLocks noGrp="1"/>
          </p:cNvSpPr>
          <p:nvPr>
            <p:ph type="ctrTitle" idx="4294967295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b="1" smtClean="0"/>
              <a:t>INTERNATIONAL TRADE</a:t>
            </a:r>
          </a:p>
        </p:txBody>
      </p:sp>
      <p:sp>
        <p:nvSpPr>
          <p:cNvPr id="19461" name="Rectangle 8"/>
          <p:cNvSpPr>
            <a:spLocks noGrp="1"/>
          </p:cNvSpPr>
          <p:nvPr>
            <p:ph type="subTitle" idx="4294967295"/>
          </p:nvPr>
        </p:nvSpPr>
        <p:spPr>
          <a:xfrm>
            <a:off x="1371600" y="2514600"/>
            <a:ext cx="6400800" cy="17526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sz="3600" b="1" smtClean="0"/>
              <a:t>BASIC FACTS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5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Rectangle 3"/>
          <p:cNvSpPr>
            <a:spLocks noGrp="1"/>
          </p:cNvSpPr>
          <p:nvPr>
            <p:ph type="ctrTitle" idx="4294967295"/>
          </p:nvPr>
        </p:nvSpPr>
        <p:spPr>
          <a:xfrm>
            <a:off x="914400" y="533400"/>
            <a:ext cx="7543800" cy="1295400"/>
          </a:xfrm>
        </p:spPr>
        <p:txBody>
          <a:bodyPr/>
          <a:lstStyle/>
          <a:p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33796" name="Rectangle 4"/>
          <p:cNvSpPr>
            <a:spLocks noGrp="1"/>
          </p:cNvSpPr>
          <p:nvPr>
            <p:ph type="subTitle" idx="4294967295"/>
          </p:nvPr>
        </p:nvSpPr>
        <p:spPr>
          <a:xfrm>
            <a:off x="762000" y="2743200"/>
            <a:ext cx="7924800" cy="358140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sz="4000" b="1" smtClean="0"/>
              <a:t>$</a:t>
            </a:r>
          </a:p>
          <a:p>
            <a:pPr marL="609600" indent="-609600" algn="ctr" eaLnBrk="1" hangingPunct="1">
              <a:buFontTx/>
              <a:buNone/>
            </a:pPr>
            <a:r>
              <a:rPr lang="en-US" sz="4000" b="1" smtClean="0"/>
              <a:t>*</a:t>
            </a:r>
          </a:p>
        </p:txBody>
      </p:sp>
      <p:pic>
        <p:nvPicPr>
          <p:cNvPr id="804866" name="Picture 2" descr="blockS_wht_80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420688"/>
            <a:ext cx="831850" cy="1169987"/>
          </a:xfrm>
          <a:effectLst>
            <a:outerShdw dist="35921" dir="2700000" algn="ctr" rotWithShape="0">
              <a:schemeClr val="bg2"/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5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10"/>
          <p:cNvSpPr>
            <a:spLocks noGrp="1"/>
          </p:cNvSpPr>
          <p:nvPr>
            <p:ph type="ctrTitle" idx="4294967295"/>
          </p:nvPr>
        </p:nvSpPr>
        <p:spPr>
          <a:xfrm>
            <a:off x="990600" y="228600"/>
            <a:ext cx="7543800" cy="1295400"/>
          </a:xfrm>
        </p:spPr>
        <p:txBody>
          <a:bodyPr/>
          <a:lstStyle/>
          <a:p>
            <a:r>
              <a:rPr lang="en-US" sz="4000" smtClean="0"/>
              <a:t/>
            </a:r>
            <a:br>
              <a:rPr lang="en-US" sz="4000" smtClean="0"/>
            </a:br>
            <a:r>
              <a:rPr lang="en-US" sz="4000" b="1" smtClean="0"/>
              <a:t>The coins used in colonial America were primarily:</a:t>
            </a:r>
            <a:r>
              <a:rPr lang="en-US" sz="4000" smtClean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31748" name="Rectangle 11"/>
          <p:cNvSpPr>
            <a:spLocks noGrp="1"/>
          </p:cNvSpPr>
          <p:nvPr>
            <p:ph type="subTitle" idx="4294967295"/>
          </p:nvPr>
        </p:nvSpPr>
        <p:spPr>
          <a:xfrm>
            <a:off x="762000" y="2438400"/>
            <a:ext cx="7924800" cy="3581400"/>
          </a:xfrm>
        </p:spPr>
        <p:txBody>
          <a:bodyPr/>
          <a:lstStyle/>
          <a:p>
            <a:pPr marL="609600" indent="-609600" eaLnBrk="1" hangingPunct="1">
              <a:buFontTx/>
              <a:buAutoNum type="alphaLcPeriod"/>
            </a:pPr>
            <a:r>
              <a:rPr lang="en-US" sz="4000" b="1" smtClean="0"/>
              <a:t>British  (Shillings and Pounds)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z="4000" b="1" smtClean="0"/>
              <a:t>Spanish (Pieces of Eight)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z="4000" b="1" smtClean="0"/>
              <a:t>German (Thalers)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z="4000" b="1" smtClean="0"/>
              <a:t>French (Ecus)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z="4000" b="1" smtClean="0"/>
              <a:t>Dutch ( Ducatoons)</a:t>
            </a:r>
          </a:p>
          <a:p>
            <a:pPr marL="609600" indent="-609600" eaLnBrk="1" hangingPunct="1">
              <a:buFont typeface="Arial" charset="0"/>
              <a:buNone/>
            </a:pPr>
            <a:endParaRPr lang="en-US" sz="4000" b="1" smtClean="0"/>
          </a:p>
          <a:p>
            <a:pPr marL="609600" indent="-609600" eaLnBrk="1" hangingPunct="1">
              <a:buFontTx/>
              <a:buAutoNum type="alphaLcPeriod"/>
            </a:pPr>
            <a:endParaRPr lang="en-US" sz="4000" b="1" smtClean="0"/>
          </a:p>
        </p:txBody>
      </p:sp>
      <p:pic>
        <p:nvPicPr>
          <p:cNvPr id="804866" name="Picture 2" descr="blockS_wht_80"/>
          <p:cNvPicPr>
            <a:picLocks noGrp="1" noChangeAspect="1" noChangeArrowheads="1"/>
          </p:cNvPicPr>
          <p:nvPr>
            <p:ph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420688"/>
            <a:ext cx="831850" cy="1169987"/>
          </a:xfrm>
          <a:effectLst>
            <a:outerShdw dist="35921" dir="2700000" algn="ctr" rotWithShape="0">
              <a:schemeClr val="bg2"/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2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8834" name="AutoShape 2"/>
          <p:cNvSpPr>
            <a:spLocks noChangeAspect="1" noChangeArrowheads="1" noTextEdit="1"/>
          </p:cNvSpPr>
          <p:nvPr/>
        </p:nvSpPr>
        <p:spPr bwMode="auto">
          <a:xfrm>
            <a:off x="3581400" y="2133600"/>
            <a:ext cx="19653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0724" name="Rectangle 7"/>
          <p:cNvSpPr>
            <a:spLocks noGrp="1"/>
          </p:cNvSpPr>
          <p:nvPr>
            <p:ph type="ctrTitle" idx="4294967295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b="1" smtClean="0"/>
              <a:t>EXCHANGE RATE</a:t>
            </a:r>
          </a:p>
        </p:txBody>
      </p:sp>
      <p:sp>
        <p:nvSpPr>
          <p:cNvPr id="19461" name="Rectangle 8"/>
          <p:cNvSpPr>
            <a:spLocks noGrp="1"/>
          </p:cNvSpPr>
          <p:nvPr>
            <p:ph type="subTitle" idx="4294967295"/>
          </p:nvPr>
        </p:nvSpPr>
        <p:spPr>
          <a:xfrm>
            <a:off x="1371600" y="2514600"/>
            <a:ext cx="6400800" cy="27432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b="1" smtClean="0"/>
              <a:t>PRICE (RATIO)OF ONE CURRENCY IN TERMS OF ANOTHER</a:t>
            </a:r>
          </a:p>
          <a:p>
            <a:pPr marL="0" indent="0" algn="ctr">
              <a:buFont typeface="Arial" charset="0"/>
              <a:buNone/>
            </a:pPr>
            <a:r>
              <a:rPr lang="en-US" b="1" smtClean="0"/>
              <a:t>L/$</a:t>
            </a:r>
          </a:p>
          <a:p>
            <a:pPr marL="0" indent="0" algn="ctr">
              <a:buFont typeface="Arial" charset="0"/>
              <a:buNone/>
            </a:pPr>
            <a:r>
              <a:rPr lang="en-US" b="1" smtClean="0"/>
              <a:t>CURRENCY ON BOTTOM KEY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15" y="762000"/>
            <a:ext cx="9108862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5800"/>
            <a:ext cx="9595049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2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8834" name="AutoShape 2"/>
          <p:cNvSpPr>
            <a:spLocks noChangeAspect="1" noChangeArrowheads="1" noTextEdit="1"/>
          </p:cNvSpPr>
          <p:nvPr/>
        </p:nvSpPr>
        <p:spPr bwMode="auto">
          <a:xfrm>
            <a:off x="3581400" y="2133600"/>
            <a:ext cx="19653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5844" name="Rectangle 7"/>
          <p:cNvSpPr>
            <a:spLocks noGrp="1"/>
          </p:cNvSpPr>
          <p:nvPr>
            <p:ph type="ctrTitle" idx="4294967295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b="1" smtClean="0"/>
              <a:t>EFFECT OF FALLING DOLLAR</a:t>
            </a:r>
          </a:p>
        </p:txBody>
      </p:sp>
      <p:sp>
        <p:nvSpPr>
          <p:cNvPr id="19461" name="Rectangle 8"/>
          <p:cNvSpPr>
            <a:spLocks noGrp="1"/>
          </p:cNvSpPr>
          <p:nvPr>
            <p:ph type="subTitle" idx="4294967295"/>
          </p:nvPr>
        </p:nvSpPr>
        <p:spPr>
          <a:xfrm>
            <a:off x="533400" y="2514600"/>
            <a:ext cx="8382000" cy="30480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b="1" smtClean="0"/>
              <a:t>MAKES U.S. FIRMS MORE COMPETITIVE INTERNATIONALLY</a:t>
            </a:r>
          </a:p>
          <a:p>
            <a:pPr marL="0" indent="0" algn="ctr">
              <a:buFont typeface="Arial" charset="0"/>
              <a:buNone/>
            </a:pPr>
            <a:r>
              <a:rPr lang="en-US" b="1" smtClean="0"/>
              <a:t>LOWERS PRICE OF U.S. GOODS ABROAD</a:t>
            </a:r>
          </a:p>
          <a:p>
            <a:pPr marL="0" indent="0" algn="ctr">
              <a:buFont typeface="Arial" charset="0"/>
              <a:buNone/>
            </a:pPr>
            <a:r>
              <a:rPr lang="en-US" b="1" smtClean="0"/>
              <a:t>INCREASES PRICE OF IMPORTED GOODS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8834" name="AutoShape 2"/>
          <p:cNvSpPr>
            <a:spLocks noChangeAspect="1" noChangeArrowheads="1" noTextEdit="1"/>
          </p:cNvSpPr>
          <p:nvPr/>
        </p:nvSpPr>
        <p:spPr bwMode="auto">
          <a:xfrm>
            <a:off x="3581400" y="2133600"/>
            <a:ext cx="19653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316" name="Rectangle 4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sz="3600" b="1" smtClean="0"/>
              <a:t>Which of the following is true about the United States and its international trade role?</a:t>
            </a:r>
            <a:br>
              <a:rPr lang="en-US" sz="3600" b="1" smtClean="0"/>
            </a:br>
            <a:endParaRPr lang="en-US" sz="3600" b="1" smtClean="0"/>
          </a:p>
        </p:txBody>
      </p:sp>
      <p:sp>
        <p:nvSpPr>
          <p:cNvPr id="13317" name="Rectangle 5"/>
          <p:cNvSpPr>
            <a:spLocks noGrp="1"/>
          </p:cNvSpPr>
          <p:nvPr>
            <p:ph type="body" sz="half" idx="4294967295"/>
          </p:nvPr>
        </p:nvSpPr>
        <p:spPr>
          <a:xfrm>
            <a:off x="228600" y="2514600"/>
            <a:ext cx="8915400" cy="3611563"/>
          </a:xfrm>
        </p:spPr>
        <p:txBody>
          <a:bodyPr/>
          <a:lstStyle/>
          <a:p>
            <a:pPr marL="533400" indent="-533400" eaLnBrk="1" hangingPunct="1">
              <a:buFontTx/>
              <a:buAutoNum type="alphaLcPeriod"/>
            </a:pPr>
            <a:r>
              <a:rPr lang="en-US" sz="3600" b="1" smtClean="0"/>
              <a:t>The world’s largest exporter in absolute terms</a:t>
            </a:r>
          </a:p>
          <a:p>
            <a:pPr marL="533400" indent="-533400" eaLnBrk="1" hangingPunct="1">
              <a:buFontTx/>
              <a:buAutoNum type="alphaLcPeriod"/>
            </a:pPr>
            <a:r>
              <a:rPr lang="en-US" sz="3600" b="1" smtClean="0"/>
              <a:t>A relatively “closed” economy (X/GDP low)</a:t>
            </a:r>
          </a:p>
          <a:p>
            <a:pPr marL="533400" indent="-533400" eaLnBrk="1" hangingPunct="1">
              <a:buFontTx/>
              <a:buAutoNum type="alphaLcPeriod"/>
            </a:pPr>
            <a:r>
              <a:rPr lang="en-US" sz="3600" b="1" smtClean="0"/>
              <a:t>Its largest trading partner is China</a:t>
            </a:r>
          </a:p>
          <a:p>
            <a:pPr marL="533400" indent="-533400" eaLnBrk="1" hangingPunct="1">
              <a:buFontTx/>
              <a:buAutoNum type="alphaLcPeriod"/>
            </a:pPr>
            <a:r>
              <a:rPr lang="en-US" sz="3600" b="1" smtClean="0"/>
              <a:t>Imports more gasoline than it exports</a:t>
            </a:r>
          </a:p>
          <a:p>
            <a:pPr marL="533400" indent="-533400" eaLnBrk="1" hangingPunct="1">
              <a:buFontTx/>
              <a:buAutoNum type="alphaLcPeriod"/>
            </a:pPr>
            <a:r>
              <a:rPr lang="en-US" sz="3600" b="1" smtClean="0"/>
              <a:t>None of the above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8834" name="AutoShape 2"/>
          <p:cNvSpPr>
            <a:spLocks noChangeAspect="1" noChangeArrowheads="1" noTextEdit="1"/>
          </p:cNvSpPr>
          <p:nvPr/>
        </p:nvSpPr>
        <p:spPr bwMode="auto">
          <a:xfrm>
            <a:off x="3581400" y="2133600"/>
            <a:ext cx="19653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364" name="Rectangle 7"/>
          <p:cNvSpPr>
            <a:spLocks noGrp="1"/>
          </p:cNvSpPr>
          <p:nvPr>
            <p:ph type="ctrTitle" idx="4294967295"/>
          </p:nvPr>
        </p:nvSpPr>
        <p:spPr>
          <a:xfrm>
            <a:off x="457200" y="533400"/>
            <a:ext cx="8534400" cy="1470025"/>
          </a:xfrm>
        </p:spPr>
        <p:txBody>
          <a:bodyPr/>
          <a:lstStyle/>
          <a:p>
            <a:r>
              <a:rPr lang="en-US" b="1" smtClean="0">
                <a:solidFill>
                  <a:srgbClr val="000000"/>
                </a:solidFill>
              </a:rPr>
              <a:t>WORLD EXPORTS – 2011</a:t>
            </a:r>
            <a:br>
              <a:rPr lang="en-US" b="1" smtClean="0">
                <a:solidFill>
                  <a:srgbClr val="000000"/>
                </a:solidFill>
              </a:rPr>
            </a:br>
            <a:r>
              <a:rPr lang="en-US" b="1" smtClean="0">
                <a:solidFill>
                  <a:srgbClr val="000000"/>
                </a:solidFill>
              </a:rPr>
              <a:t>MERCHANDISE</a:t>
            </a:r>
          </a:p>
        </p:txBody>
      </p:sp>
      <p:sp>
        <p:nvSpPr>
          <p:cNvPr id="3078" name="Rectangle 8"/>
          <p:cNvSpPr>
            <a:spLocks noGrp="1"/>
          </p:cNvSpPr>
          <p:nvPr>
            <p:ph type="subTitle" idx="4294967295"/>
          </p:nvPr>
        </p:nvSpPr>
        <p:spPr>
          <a:xfrm>
            <a:off x="1143000" y="2286000"/>
            <a:ext cx="6705600" cy="3276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b="1" dirty="0" smtClean="0">
                <a:solidFill>
                  <a:srgbClr val="C00000"/>
                </a:solidFill>
              </a:rPr>
              <a:t>1)</a:t>
            </a:r>
          </a:p>
          <a:p>
            <a:pPr marL="0" indent="0">
              <a:buFontTx/>
              <a:buAutoNum type="arabicParenR" startAt="2"/>
            </a:pPr>
            <a:r>
              <a:rPr lang="en-US" b="1" dirty="0" smtClean="0">
                <a:solidFill>
                  <a:srgbClr val="000000"/>
                </a:solidFill>
              </a:rPr>
              <a:t>  U.S.		              $  1.48 Trillion</a:t>
            </a:r>
          </a:p>
          <a:p>
            <a:pPr marL="0" indent="0">
              <a:buFontTx/>
              <a:buAutoNum type="arabicParenR" startAt="2"/>
            </a:pPr>
            <a:r>
              <a:rPr lang="en-US" b="1" dirty="0" smtClean="0">
                <a:solidFill>
                  <a:srgbClr val="000000"/>
                </a:solidFill>
              </a:rPr>
              <a:t>  GERMANY   		     $ 1.47 Trillion</a:t>
            </a:r>
          </a:p>
          <a:p>
            <a:pPr marL="0" indent="0">
              <a:buFontTx/>
              <a:buNone/>
            </a:pPr>
            <a:r>
              <a:rPr lang="en-US" b="1" dirty="0" smtClean="0">
                <a:solidFill>
                  <a:srgbClr val="000000"/>
                </a:solidFill>
              </a:rPr>
              <a:t>4)  JAPAN			     $ 0.82 Trillion</a:t>
            </a:r>
          </a:p>
          <a:p>
            <a:pPr marL="0" indent="0">
              <a:buFontTx/>
              <a:buNone/>
            </a:pPr>
            <a:r>
              <a:rPr lang="en-US" b="1" dirty="0" smtClean="0">
                <a:solidFill>
                  <a:srgbClr val="000000"/>
                </a:solidFill>
              </a:rPr>
              <a:t>5)  NETHERLANDS            $ 0.66 Trillion</a:t>
            </a:r>
          </a:p>
          <a:p>
            <a:pPr marL="0" indent="0" algn="ctr">
              <a:buFontTx/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8834" name="AutoShape 2"/>
          <p:cNvSpPr>
            <a:spLocks noChangeAspect="1" noChangeArrowheads="1" noTextEdit="1"/>
          </p:cNvSpPr>
          <p:nvPr/>
        </p:nvSpPr>
        <p:spPr bwMode="auto">
          <a:xfrm>
            <a:off x="3581400" y="2133600"/>
            <a:ext cx="19653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172" name="Rectangle 7"/>
          <p:cNvSpPr>
            <a:spLocks noGrp="1"/>
          </p:cNvSpPr>
          <p:nvPr>
            <p:ph type="ctrTitle" idx="4294967295"/>
          </p:nvPr>
        </p:nvSpPr>
        <p:spPr>
          <a:xfrm>
            <a:off x="0" y="533400"/>
            <a:ext cx="8915400" cy="1470025"/>
          </a:xfrm>
        </p:spPr>
        <p:txBody>
          <a:bodyPr/>
          <a:lstStyle/>
          <a:p>
            <a:r>
              <a:rPr lang="en-US" sz="6000" b="1" smtClean="0">
                <a:solidFill>
                  <a:srgbClr val="000000"/>
                </a:solidFill>
              </a:rPr>
              <a:t>OPENNNESS</a:t>
            </a:r>
            <a:endParaRPr lang="en-US" b="1" smtClean="0">
              <a:solidFill>
                <a:srgbClr val="000000"/>
              </a:solidFill>
            </a:endParaRPr>
          </a:p>
        </p:txBody>
      </p:sp>
      <p:sp>
        <p:nvSpPr>
          <p:cNvPr id="3078" name="Rectangle 8"/>
          <p:cNvSpPr>
            <a:spLocks noGrp="1"/>
          </p:cNvSpPr>
          <p:nvPr>
            <p:ph type="subTitle" idx="4294967295"/>
          </p:nvPr>
        </p:nvSpPr>
        <p:spPr>
          <a:xfrm>
            <a:off x="0" y="2362200"/>
            <a:ext cx="8915400" cy="3276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b="1" smtClean="0">
                <a:solidFill>
                  <a:srgbClr val="000000"/>
                </a:solidFill>
              </a:rPr>
              <a:t>     </a:t>
            </a:r>
          </a:p>
          <a:p>
            <a:pPr marL="0" indent="0" algn="ctr">
              <a:buFontTx/>
              <a:buNone/>
            </a:pPr>
            <a:r>
              <a:rPr lang="en-US" sz="4400" b="1" smtClean="0">
                <a:solidFill>
                  <a:srgbClr val="000000"/>
                </a:solidFill>
              </a:rPr>
              <a:t>MEASURE</a:t>
            </a:r>
          </a:p>
          <a:p>
            <a:pPr marL="0" indent="0" algn="ctr">
              <a:buFontTx/>
              <a:buNone/>
            </a:pPr>
            <a:r>
              <a:rPr lang="en-US" sz="4400" b="1" smtClean="0">
                <a:solidFill>
                  <a:srgbClr val="000000"/>
                </a:solidFill>
              </a:rPr>
              <a:t>EXPORTS/GROSS DOMESTIC PRODUCT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8834" name="AutoShape 2"/>
          <p:cNvSpPr>
            <a:spLocks noChangeAspect="1" noChangeArrowheads="1" noTextEdit="1"/>
          </p:cNvSpPr>
          <p:nvPr/>
        </p:nvSpPr>
        <p:spPr bwMode="auto">
          <a:xfrm>
            <a:off x="3581400" y="2133600"/>
            <a:ext cx="19653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9460" name="Rectangle 7"/>
          <p:cNvSpPr>
            <a:spLocks noGrp="1"/>
          </p:cNvSpPr>
          <p:nvPr>
            <p:ph type="ctrTitle" idx="4294967295"/>
          </p:nvPr>
        </p:nvSpPr>
        <p:spPr>
          <a:xfrm>
            <a:off x="533400" y="228600"/>
            <a:ext cx="7543800" cy="1470025"/>
          </a:xfrm>
        </p:spPr>
        <p:txBody>
          <a:bodyPr/>
          <a:lstStyle/>
          <a:p>
            <a:pPr eaLnBrk="1" hangingPunct="1"/>
            <a:r>
              <a:rPr lang="en-US" sz="4800" b="1" smtClean="0"/>
              <a:t>EXPORTS/GDP</a:t>
            </a:r>
            <a:br>
              <a:rPr lang="en-US" sz="4800" b="1" smtClean="0"/>
            </a:br>
            <a:r>
              <a:rPr lang="en-US" sz="4800" b="1" smtClean="0"/>
              <a:t>2011</a:t>
            </a:r>
          </a:p>
        </p:txBody>
      </p:sp>
      <p:sp>
        <p:nvSpPr>
          <p:cNvPr id="87045" name="Rectangle 8"/>
          <p:cNvSpPr>
            <a:spLocks noGrp="1"/>
          </p:cNvSpPr>
          <p:nvPr>
            <p:ph type="subTitle" idx="4294967295"/>
          </p:nvPr>
        </p:nvSpPr>
        <p:spPr>
          <a:xfrm>
            <a:off x="1219200" y="1828800"/>
            <a:ext cx="6781800" cy="3733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        </a:t>
            </a:r>
            <a:r>
              <a:rPr lang="en-US" b="1" dirty="0" smtClean="0"/>
              <a:t>THAILAND                   77%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        KOREA                          56%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         </a:t>
            </a:r>
            <a:r>
              <a:rPr lang="en-US" b="1" dirty="0" smtClean="0"/>
              <a:t>GERMANY                    50%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CC3300"/>
                </a:solidFill>
              </a:rPr>
              <a:t>        </a:t>
            </a:r>
            <a:r>
              <a:rPr lang="en-US" b="1" dirty="0" smtClean="0"/>
              <a:t>CHINA	                 31%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        </a:t>
            </a:r>
            <a:r>
              <a:rPr lang="en-US" b="1" dirty="0" smtClean="0">
                <a:solidFill>
                  <a:srgbClr val="CC3300"/>
                </a:solidFill>
              </a:rPr>
              <a:t>WORLD AVERAGE      29%</a:t>
            </a:r>
            <a:r>
              <a:rPr lang="en-US" b="1" dirty="0" smtClean="0"/>
              <a:t> </a:t>
            </a:r>
            <a:endParaRPr lang="en-US" b="1" dirty="0" smtClean="0">
              <a:solidFill>
                <a:srgbClr val="CC33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        JAPAN		                 15%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        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en-US" b="1" dirty="0" smtClean="0"/>
          </a:p>
        </p:txBody>
      </p:sp>
      <p:sp>
        <p:nvSpPr>
          <p:cNvPr id="6" name="Down Arrow 5"/>
          <p:cNvSpPr/>
          <p:nvPr/>
        </p:nvSpPr>
        <p:spPr>
          <a:xfrm rot="10800000">
            <a:off x="6553200" y="3886200"/>
            <a:ext cx="484188" cy="5334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0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70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8834" name="AutoShape 2"/>
          <p:cNvSpPr>
            <a:spLocks noChangeAspect="1" noChangeArrowheads="1" noTextEdit="1"/>
          </p:cNvSpPr>
          <p:nvPr/>
        </p:nvSpPr>
        <p:spPr bwMode="auto">
          <a:xfrm>
            <a:off x="3581400" y="2133600"/>
            <a:ext cx="19653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244" name="Rectangle 7"/>
          <p:cNvSpPr>
            <a:spLocks noGrp="1"/>
          </p:cNvSpPr>
          <p:nvPr>
            <p:ph type="ctrTitle" idx="4294967295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sz="4800" b="1" smtClean="0"/>
              <a:t>U.S TRADING PARTNERS </a:t>
            </a:r>
            <a:br>
              <a:rPr lang="en-US" sz="4800" b="1" smtClean="0"/>
            </a:br>
            <a:endParaRPr lang="en-US" sz="4800" b="1" smtClean="0"/>
          </a:p>
        </p:txBody>
      </p:sp>
      <p:sp>
        <p:nvSpPr>
          <p:cNvPr id="7173" name="Rectangle 8"/>
          <p:cNvSpPr>
            <a:spLocks noGrp="1"/>
          </p:cNvSpPr>
          <p:nvPr>
            <p:ph type="subTitle" idx="4294967295"/>
          </p:nvPr>
        </p:nvSpPr>
        <p:spPr>
          <a:xfrm>
            <a:off x="1371600" y="2438400"/>
            <a:ext cx="6400800" cy="32766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3600" b="1" smtClean="0"/>
              <a:t>         </a:t>
            </a:r>
            <a:endParaRPr lang="en-US" sz="28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8834" name="AutoShape 2"/>
          <p:cNvSpPr>
            <a:spLocks noChangeAspect="1" noChangeArrowheads="1" noTextEdit="1"/>
          </p:cNvSpPr>
          <p:nvPr/>
        </p:nvSpPr>
        <p:spPr bwMode="auto">
          <a:xfrm>
            <a:off x="3581400" y="2133600"/>
            <a:ext cx="19653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2772" name="Rectangle 7"/>
          <p:cNvSpPr>
            <a:spLocks noGrp="1"/>
          </p:cNvSpPr>
          <p:nvPr>
            <p:ph type="ctrTitle" idx="4294967295"/>
          </p:nvPr>
        </p:nvSpPr>
        <p:spPr>
          <a:xfrm>
            <a:off x="304800" y="533400"/>
            <a:ext cx="7772400" cy="1470025"/>
          </a:xfrm>
        </p:spPr>
        <p:txBody>
          <a:bodyPr/>
          <a:lstStyle/>
          <a:p>
            <a:r>
              <a:rPr lang="en-US" sz="4800" b="1" smtClean="0">
                <a:solidFill>
                  <a:srgbClr val="000000"/>
                </a:solidFill>
              </a:rPr>
              <a:t>U.S TRADING PARTNERS </a:t>
            </a:r>
            <a:br>
              <a:rPr lang="en-US" sz="4800" b="1" smtClean="0">
                <a:solidFill>
                  <a:srgbClr val="000000"/>
                </a:solidFill>
              </a:rPr>
            </a:br>
            <a:r>
              <a:rPr lang="en-US" sz="4800" b="1" smtClean="0">
                <a:solidFill>
                  <a:srgbClr val="000000"/>
                </a:solidFill>
              </a:rPr>
              <a:t>(Percent of US Exports)</a:t>
            </a:r>
            <a:br>
              <a:rPr lang="en-US" sz="4800" b="1" smtClean="0">
                <a:solidFill>
                  <a:srgbClr val="000000"/>
                </a:solidFill>
              </a:rPr>
            </a:br>
            <a:r>
              <a:rPr lang="en-US" sz="4800" b="1" smtClean="0">
                <a:solidFill>
                  <a:srgbClr val="000000"/>
                </a:solidFill>
              </a:rPr>
              <a:t>2011</a:t>
            </a:r>
          </a:p>
        </p:txBody>
      </p:sp>
      <p:sp>
        <p:nvSpPr>
          <p:cNvPr id="7173" name="Rectangle 8"/>
          <p:cNvSpPr>
            <a:spLocks noGrp="1"/>
          </p:cNvSpPr>
          <p:nvPr>
            <p:ph type="subTitle" idx="4294967295"/>
          </p:nvPr>
        </p:nvSpPr>
        <p:spPr>
          <a:xfrm>
            <a:off x="0" y="2438400"/>
            <a:ext cx="9144000" cy="4419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         1)_______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pPr marL="0" indent="0"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         MEXICO                              13 %</a:t>
            </a:r>
          </a:p>
          <a:p>
            <a:pPr marL="0" indent="0"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         CHINA			            7 %  </a:t>
            </a:r>
          </a:p>
          <a:p>
            <a:pPr marL="0" indent="0"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         JAPAN 			            5 %</a:t>
            </a:r>
          </a:p>
          <a:p>
            <a:pPr marL="0" indent="0"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         U.K.                                        4 %</a:t>
            </a:r>
          </a:p>
          <a:p>
            <a:pPr marL="0" indent="0"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         GERMANY                            3%</a:t>
            </a:r>
          </a:p>
          <a:p>
            <a:pPr marL="0" indent="0"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         </a:t>
            </a:r>
          </a:p>
          <a:p>
            <a:pPr marL="0" indent="0">
              <a:buFontTx/>
              <a:buNone/>
            </a:pPr>
            <a:endParaRPr lang="en-US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3946</TotalTime>
  <Words>447</Words>
  <Application>Microsoft Office PowerPoint</Application>
  <PresentationFormat>On-screen Show (4:3)</PresentationFormat>
  <Paragraphs>176</Paragraphs>
  <Slides>34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PowerPoint Presentation</vt:lpstr>
      <vt:lpstr>PowerPoint Presentation</vt:lpstr>
      <vt:lpstr>INTERNATIONAL TRADE</vt:lpstr>
      <vt:lpstr>Which of the following is true about the United States and its international trade role? </vt:lpstr>
      <vt:lpstr>WORLD EXPORTS – 2011 MERCHANDISE</vt:lpstr>
      <vt:lpstr>OPENNNESS</vt:lpstr>
      <vt:lpstr>EXPORTS/GDP 2011</vt:lpstr>
      <vt:lpstr>U.S TRADING PARTNERS  </vt:lpstr>
      <vt:lpstr>U.S TRADING PARTNERS  (Percent of US Exports) 2011</vt:lpstr>
      <vt:lpstr>WHAT GOODS?</vt:lpstr>
      <vt:lpstr>WHAT GOODS?</vt:lpstr>
      <vt:lpstr>Which of the following is true about the United States and its international trade role? </vt:lpstr>
      <vt:lpstr>GLOBALIZATION</vt:lpstr>
      <vt:lpstr>PowerPoint Presentation</vt:lpstr>
      <vt:lpstr>GROWTH SINCE 1950</vt:lpstr>
      <vt:lpstr>Recent Period</vt:lpstr>
      <vt:lpstr>GLOBALIZATION</vt:lpstr>
      <vt:lpstr>PRIMARY DRIVING FORCES OF RECENT WAVE OF GLOBALIZATION</vt:lpstr>
      <vt:lpstr>PowerPoint Presentation</vt:lpstr>
      <vt:lpstr>Effect on U.S. Household</vt:lpstr>
      <vt:lpstr>2. TECHNOLOGICAL CHANGE</vt:lpstr>
      <vt:lpstr>3. EMERGENCE OF NEW COUNTRIES</vt:lpstr>
      <vt:lpstr>EFFECT ON JOBS</vt:lpstr>
      <vt:lpstr>EFFECT ON TRADE BALANCE</vt:lpstr>
      <vt:lpstr>U.S. FOREIGN TRADE DEFICIT 2011</vt:lpstr>
      <vt:lpstr>INTERNATIONAL ACCOUNTING</vt:lpstr>
      <vt:lpstr>PROBLEM ?</vt:lpstr>
      <vt:lpstr>PowerPoint Presentation</vt:lpstr>
      <vt:lpstr>INTERNATIONAL FINANCE</vt:lpstr>
      <vt:lpstr> :</vt:lpstr>
      <vt:lpstr> The coins used in colonial America were primarily::</vt:lpstr>
      <vt:lpstr>EXCHANGE RATE</vt:lpstr>
      <vt:lpstr>PowerPoint Presentation</vt:lpstr>
      <vt:lpstr>EFFECT OF FALLING DOLLAR</vt:lpstr>
    </vt:vector>
  </TitlesOfParts>
  <Company>University Relations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mcneabri</dc:creator>
  <cp:lastModifiedBy>Keefer, Margaret</cp:lastModifiedBy>
  <cp:revision>51</cp:revision>
  <dcterms:created xsi:type="dcterms:W3CDTF">2007-08-16T13:01:45Z</dcterms:created>
  <dcterms:modified xsi:type="dcterms:W3CDTF">2013-05-06T15:32:55Z</dcterms:modified>
</cp:coreProperties>
</file>