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0" r:id="rId3"/>
    <p:sldId id="261" r:id="rId4"/>
    <p:sldId id="271" r:id="rId5"/>
    <p:sldId id="272" r:id="rId6"/>
    <p:sldId id="273" r:id="rId7"/>
    <p:sldId id="274" r:id="rId8"/>
    <p:sldId id="257" r:id="rId9"/>
    <p:sldId id="258" r:id="rId10"/>
    <p:sldId id="259" r:id="rId11"/>
    <p:sldId id="266" r:id="rId12"/>
    <p:sldId id="262" r:id="rId13"/>
    <p:sldId id="263" r:id="rId14"/>
    <p:sldId id="264" r:id="rId15"/>
    <p:sldId id="265" r:id="rId16"/>
    <p:sldId id="270" r:id="rId17"/>
    <p:sldId id="267" r:id="rId18"/>
    <p:sldId id="268" r:id="rId19"/>
    <p:sldId id="275" r:id="rId20"/>
    <p:sldId id="269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39" autoAdjust="0"/>
  </p:normalViewPr>
  <p:slideViewPr>
    <p:cSldViewPr>
      <p:cViewPr>
        <p:scale>
          <a:sx n="99" d="100"/>
          <a:sy n="99" d="100"/>
        </p:scale>
        <p:origin x="-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FF0E-8895-49B3-AAAA-2201D9DF48DE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09183-858D-4C69-AB94-591894516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9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of the top 25 destinations are outside Europe; only 5 of the top 25 are Anglophone countries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increases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top 25 hosts: Costa Rica (16%), South Korea (16%), Brazil (13%), India (12%), Denmark (11%) 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E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</a:t>
            </a:r>
            <a:r>
              <a:rPr lang="es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declines: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Mexico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(42%),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Japan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(33%)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2012 snapshot survey: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 for China, India and Japan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9183-858D-4C69-AB94-591894516E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Highly variable,</a:t>
            </a:r>
            <a:r>
              <a:rPr lang="en-US" baseline="0" dirty="0" smtClean="0"/>
              <a:t> though. For example, two-thirds of the </a:t>
            </a:r>
            <a:r>
              <a:rPr lang="en-US" baseline="0" dirty="0" smtClean="0"/>
              <a:t>students </a:t>
            </a:r>
            <a:r>
              <a:rPr lang="en-US" baseline="0" dirty="0" smtClean="0"/>
              <a:t>on my Japan program this past May were male!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9183-858D-4C69-AB94-591894516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A picture is worth 1,000 words!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9183-858D-4C69-AB94-591894516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cold, raw horsemea</a:t>
            </a:r>
            <a:r>
              <a:rPr lang="en-US" baseline="0" dirty="0" smtClean="0"/>
              <a:t>t story.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Appropriate attire is described in </a:t>
            </a:r>
            <a:r>
              <a:rPr lang="en-US" baseline="0" dirty="0" smtClean="0"/>
              <a:t>excruciating </a:t>
            </a:r>
            <a:r>
              <a:rPr lang="en-US" baseline="0" dirty="0" smtClean="0"/>
              <a:t>detail in the syllabus. </a:t>
            </a:r>
            <a:r>
              <a:rPr lang="en-US" dirty="0" smtClean="0"/>
              <a:t>Don’t even think about wandering around Tokyo in flip flops and Daisy Dukes!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9183-858D-4C69-AB94-591894516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6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F5725-E820-4B2A-A81C-15E6A453397F}" type="datetime1">
              <a:rPr lang="en-US" smtClean="0"/>
              <a:t>5/10/2013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C3EE76-CF9D-4456-9073-1902D49AD28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CB10F2-23E5-494B-B59A-33B5593D7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fsa.org/" TargetMode="External"/><Relationship Id="rId2" Type="http://schemas.openxmlformats.org/officeDocument/2006/relationships/hyperlink" Target="https://programs.ccid.cc/cc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lobaledge.msu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e.org/en/Research-and-Publications/Open-Doo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ie.org/en/Research-and-Publications/Open-Doo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e.org/en/Research-and-Publications/Open-Doo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e.org/en/Research-and-Publications/Open-Doo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abroad.isp.msu.edu/program_development/steps/framing/models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 Study Abroad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Sarah Singer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go?</a:t>
            </a:r>
          </a:p>
          <a:p>
            <a:r>
              <a:rPr lang="en-US" dirty="0" smtClean="0"/>
              <a:t>What to teach?</a:t>
            </a:r>
          </a:p>
          <a:p>
            <a:r>
              <a:rPr lang="en-US" dirty="0" smtClean="0"/>
              <a:t>When to go and how long?</a:t>
            </a:r>
          </a:p>
          <a:p>
            <a:r>
              <a:rPr lang="en-US" dirty="0" smtClean="0"/>
              <a:t>How to organize?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So you’re going to lead a program…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7902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it out…</a:t>
            </a:r>
          </a:p>
          <a:p>
            <a:pPr marL="109728" indent="0">
              <a:buNone/>
            </a:pPr>
            <a:endParaRPr lang="en-US" dirty="0" smtClean="0"/>
          </a:p>
          <a:p>
            <a:pPr marL="393192" lvl="1" indent="0">
              <a:buNone/>
            </a:pPr>
            <a:r>
              <a:rPr lang="en-US" sz="4400" dirty="0" smtClean="0"/>
              <a:t>OR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providers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presentation will focus on figuring it out.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3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Manageable</a:t>
            </a:r>
          </a:p>
          <a:p>
            <a:pPr lvl="1"/>
            <a:r>
              <a:rPr lang="en-US" dirty="0" smtClean="0"/>
              <a:t>Probably not Syria, for example!</a:t>
            </a:r>
          </a:p>
          <a:p>
            <a:r>
              <a:rPr lang="en-US" dirty="0" smtClean="0"/>
              <a:t>Interesting</a:t>
            </a:r>
          </a:p>
          <a:p>
            <a:pPr lvl="1"/>
            <a:r>
              <a:rPr lang="en-US" dirty="0" smtClean="0"/>
              <a:t>Attractive to students, but also for you – remember, you will make multiple trips to this destination</a:t>
            </a:r>
          </a:p>
          <a:p>
            <a:r>
              <a:rPr lang="en-US" dirty="0" smtClean="0"/>
              <a:t>University connections</a:t>
            </a:r>
          </a:p>
          <a:p>
            <a:r>
              <a:rPr lang="en-US" dirty="0" smtClean="0"/>
              <a:t>Personal connections</a:t>
            </a:r>
          </a:p>
          <a:p>
            <a:pPr lvl="1"/>
            <a:r>
              <a:rPr lang="en-US" dirty="0" smtClean="0"/>
              <a:t>Additional factors to think about:</a:t>
            </a:r>
          </a:p>
          <a:p>
            <a:pPr lvl="2"/>
            <a:r>
              <a:rPr lang="en-US" dirty="0" smtClean="0"/>
              <a:t>Public transportation</a:t>
            </a:r>
          </a:p>
          <a:p>
            <a:pPr lvl="2"/>
            <a:r>
              <a:rPr lang="en-US" dirty="0" smtClean="0"/>
              <a:t>Air connections/availability of direct flights</a:t>
            </a:r>
          </a:p>
          <a:p>
            <a:pPr lvl="2"/>
            <a:r>
              <a:rPr lang="en-US" dirty="0" smtClean="0"/>
              <a:t>Housing</a:t>
            </a:r>
          </a:p>
          <a:p>
            <a:pPr lvl="2"/>
            <a:r>
              <a:rPr lang="en-US" dirty="0" smtClean="0"/>
              <a:t>Language barriers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2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and most obvious: </a:t>
            </a:r>
            <a:br>
              <a:rPr lang="en-US" dirty="0" smtClean="0"/>
            </a:br>
            <a:r>
              <a:rPr lang="en-US" dirty="0" smtClean="0"/>
              <a:t>International Business</a:t>
            </a:r>
          </a:p>
          <a:p>
            <a:r>
              <a:rPr lang="en-US" dirty="0" smtClean="0"/>
              <a:t>International Marketing or Finance</a:t>
            </a:r>
          </a:p>
          <a:p>
            <a:pPr lvl="1"/>
            <a:r>
              <a:rPr lang="en-US" dirty="0" smtClean="0"/>
              <a:t>Finance: focus on banks, monetary systems, stock exchanges</a:t>
            </a:r>
          </a:p>
          <a:p>
            <a:pPr lvl="1"/>
            <a:r>
              <a:rPr lang="en-US" dirty="0" smtClean="0"/>
              <a:t>Marketing: focus on local products, marketing campaigns, how different industries/products use marketing</a:t>
            </a:r>
          </a:p>
          <a:p>
            <a:r>
              <a:rPr lang="en-US" dirty="0" smtClean="0"/>
              <a:t>Specialized course</a:t>
            </a:r>
          </a:p>
          <a:p>
            <a:pPr lvl="1"/>
            <a:r>
              <a:rPr lang="en-US" dirty="0" smtClean="0"/>
              <a:t>Example: Business and Culture in Japan</a:t>
            </a:r>
          </a:p>
          <a:p>
            <a:pPr lvl="1"/>
            <a:r>
              <a:rPr lang="en-US" dirty="0" smtClean="0"/>
              <a:t>Independent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5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Options: Winter break/January term; spring break; summer</a:t>
            </a:r>
          </a:p>
          <a:p>
            <a:pPr lvl="1"/>
            <a:r>
              <a:rPr lang="en-US" dirty="0" smtClean="0"/>
              <a:t>Considerations: </a:t>
            </a:r>
          </a:p>
          <a:p>
            <a:pPr lvl="2"/>
            <a:r>
              <a:rPr lang="en-US" dirty="0" smtClean="0"/>
              <a:t>weather</a:t>
            </a:r>
          </a:p>
          <a:p>
            <a:pPr lvl="2"/>
            <a:r>
              <a:rPr lang="en-US" dirty="0" smtClean="0"/>
              <a:t>national holidays</a:t>
            </a:r>
          </a:p>
          <a:p>
            <a:pPr lvl="2"/>
            <a:r>
              <a:rPr lang="en-US" dirty="0" smtClean="0"/>
              <a:t>student interest and preferences (i.e., Do students want/need to work over the summer?)</a:t>
            </a:r>
          </a:p>
          <a:p>
            <a:r>
              <a:rPr lang="en-US" dirty="0" smtClean="0"/>
              <a:t>Trip length</a:t>
            </a:r>
          </a:p>
          <a:p>
            <a:pPr lvl="1"/>
            <a:r>
              <a:rPr lang="en-US" dirty="0" smtClean="0"/>
              <a:t>Long enough for the students to have a real sense of the country, BUT length is directly proportional to cost and, often, student availability…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go and how long?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3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mix of professional and cultural visits (and in-class lectures/activities).</a:t>
            </a:r>
          </a:p>
          <a:p>
            <a:r>
              <a:rPr lang="en-US" dirty="0" smtClean="0"/>
              <a:t>Use connections</a:t>
            </a:r>
          </a:p>
          <a:p>
            <a:pPr lvl="1"/>
            <a:r>
              <a:rPr lang="en-US" dirty="0"/>
              <a:t>Personal networks</a:t>
            </a:r>
          </a:p>
          <a:p>
            <a:pPr lvl="1"/>
            <a:r>
              <a:rPr lang="en-US" dirty="0"/>
              <a:t>Other faculty/admin networks</a:t>
            </a:r>
          </a:p>
          <a:p>
            <a:pPr lvl="1"/>
            <a:r>
              <a:rPr lang="en-US" dirty="0"/>
              <a:t>Alumni/student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Be resourceful</a:t>
            </a:r>
          </a:p>
          <a:p>
            <a:pPr lvl="1"/>
            <a:r>
              <a:rPr lang="en-US" dirty="0" smtClean="0"/>
              <a:t>Nara: free, guided tours in English</a:t>
            </a:r>
          </a:p>
          <a:p>
            <a:pPr lvl="1"/>
            <a:r>
              <a:rPr lang="en-US" dirty="0" smtClean="0"/>
              <a:t>Many companies offer free tours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it?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558590" cy="33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59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</a:t>
            </a:r>
            <a:r>
              <a:rPr lang="en-US" sz="6600" dirty="0" smtClean="0"/>
              <a:t>BIG</a:t>
            </a:r>
          </a:p>
          <a:p>
            <a:pPr lvl="1"/>
            <a:r>
              <a:rPr lang="en-US" dirty="0" smtClean="0"/>
              <a:t>Lodging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Salary</a:t>
            </a:r>
          </a:p>
          <a:p>
            <a:r>
              <a:rPr lang="en-US" dirty="0" smtClean="0"/>
              <a:t>Think </a:t>
            </a:r>
            <a:r>
              <a:rPr lang="en-US" sz="1400" dirty="0" smtClean="0"/>
              <a:t>SMALL</a:t>
            </a:r>
          </a:p>
          <a:p>
            <a:pPr lvl="1"/>
            <a:r>
              <a:rPr lang="en-US" sz="2700" dirty="0" smtClean="0"/>
              <a:t>Gifts for presenters</a:t>
            </a:r>
          </a:p>
          <a:p>
            <a:pPr lvl="1"/>
            <a:r>
              <a:rPr lang="en-US" sz="2700" dirty="0" smtClean="0"/>
              <a:t>Entrance to museums</a:t>
            </a:r>
          </a:p>
          <a:p>
            <a:pPr lvl="1"/>
            <a:r>
              <a:rPr lang="en-US" sz="2700" dirty="0" smtClean="0"/>
              <a:t>Welcome/farewell meal</a:t>
            </a: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692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7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yourself at least one year of prep time.</a:t>
            </a:r>
          </a:p>
          <a:p>
            <a:pPr lvl="1"/>
            <a:r>
              <a:rPr lang="en-US" dirty="0" smtClean="0"/>
              <a:t>Site visit or other familiarization.</a:t>
            </a:r>
          </a:p>
          <a:p>
            <a:r>
              <a:rPr lang="en-US" dirty="0" smtClean="0"/>
              <a:t>Sweat the small stuff.</a:t>
            </a:r>
          </a:p>
          <a:p>
            <a:pPr lvl="1"/>
            <a:r>
              <a:rPr lang="en-US" dirty="0" smtClean="0"/>
              <a:t>How will you get from point A to point B?</a:t>
            </a:r>
          </a:p>
          <a:p>
            <a:pPr lvl="1"/>
            <a:r>
              <a:rPr lang="en-US" dirty="0" smtClean="0"/>
              <a:t>Will you require a group flight?</a:t>
            </a:r>
          </a:p>
          <a:p>
            <a:pPr lvl="1"/>
            <a:r>
              <a:rPr lang="en-US" dirty="0" smtClean="0"/>
              <a:t>Will meals be included? Under what conditions?</a:t>
            </a:r>
          </a:p>
          <a:p>
            <a:r>
              <a:rPr lang="en-US" dirty="0" smtClean="0"/>
              <a:t>Spreadsheets and schedules are your friends!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7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19600" cy="4525963"/>
          </a:xfrm>
        </p:spPr>
        <p:txBody>
          <a:bodyPr/>
          <a:lstStyle/>
          <a:p>
            <a:r>
              <a:rPr lang="en-US" dirty="0" smtClean="0"/>
              <a:t>Info sessions</a:t>
            </a:r>
          </a:p>
          <a:p>
            <a:r>
              <a:rPr lang="en-US" dirty="0" smtClean="0"/>
              <a:t>College-wide events,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such as int’l fairs</a:t>
            </a:r>
          </a:p>
          <a:p>
            <a:r>
              <a:rPr lang="en-US" dirty="0" smtClean="0"/>
              <a:t>In-class presentations</a:t>
            </a:r>
          </a:p>
          <a:p>
            <a:pPr lvl="1"/>
            <a:r>
              <a:rPr lang="en-US" dirty="0" smtClean="0"/>
              <a:t>Don’t forget the foreign language students!</a:t>
            </a:r>
          </a:p>
          <a:p>
            <a:r>
              <a:rPr lang="en-US" dirty="0" smtClean="0"/>
              <a:t>Follow-up, follow-up,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FOLLOW-UP!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students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247775"/>
            <a:ext cx="41719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1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sz="3200" dirty="0" smtClean="0"/>
              <a:t>You represent yourself, your family, your college, and your country.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Cultural readings and discussions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Attire</a:t>
            </a:r>
          </a:p>
          <a:p>
            <a:pPr lvl="1"/>
            <a:r>
              <a:rPr lang="en-US" dirty="0" smtClean="0"/>
              <a:t>Behavior</a:t>
            </a:r>
          </a:p>
          <a:p>
            <a:pPr lvl="2"/>
            <a:r>
              <a:rPr lang="en-US" dirty="0" smtClean="0"/>
              <a:t>During group visits and on “down time”</a:t>
            </a:r>
          </a:p>
          <a:p>
            <a:pPr lvl="2"/>
            <a:r>
              <a:rPr lang="en-US" dirty="0" smtClean="0"/>
              <a:t>Attitude toward guest lecturers/businesspeople</a:t>
            </a:r>
          </a:p>
          <a:p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The program folder</a:t>
            </a:r>
          </a:p>
          <a:p>
            <a:pPr lvl="1"/>
            <a:r>
              <a:rPr lang="en-US" dirty="0" smtClean="0"/>
              <a:t>Dealing with airlines, passports, visas, insurance</a:t>
            </a:r>
          </a:p>
          <a:p>
            <a:pPr lvl="1"/>
            <a:r>
              <a:rPr lang="en-US" dirty="0" smtClean="0"/>
              <a:t>What to expect in country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5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Assistant Director of International Business Center since January 2007</a:t>
            </a:r>
          </a:p>
          <a:p>
            <a:r>
              <a:rPr lang="en-US" dirty="0" smtClean="0"/>
              <a:t>PhD in Higher Education Administration</a:t>
            </a:r>
          </a:p>
          <a:p>
            <a:pPr lvl="1"/>
            <a:r>
              <a:rPr lang="en-US" dirty="0" smtClean="0"/>
              <a:t>Dissertation: The Impact of Macro-Level Factors on the Development of Study Abroad in Community Colleges</a:t>
            </a:r>
          </a:p>
          <a:p>
            <a:r>
              <a:rPr lang="en-US" dirty="0" smtClean="0"/>
              <a:t>Studied abroad/homestays with local families in France, Germany, Brazil, and UK </a:t>
            </a:r>
          </a:p>
          <a:p>
            <a:pPr lvl="1"/>
            <a:r>
              <a:rPr lang="en-US" dirty="0" smtClean="0"/>
              <a:t>First program: 3 weeks in France as a 5</a:t>
            </a:r>
            <a:r>
              <a:rPr lang="en-US" baseline="30000" dirty="0" smtClean="0"/>
              <a:t>th</a:t>
            </a:r>
            <a:r>
              <a:rPr lang="en-US" dirty="0" smtClean="0"/>
              <a:t> grader…</a:t>
            </a:r>
          </a:p>
          <a:p>
            <a:r>
              <a:rPr lang="en-US" dirty="0" smtClean="0"/>
              <a:t>2012-2013 developed and led IB/Marketing program to Japan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0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CCID</a:t>
            </a:r>
            <a:endParaRPr lang="en-US" dirty="0" smtClean="0"/>
          </a:p>
          <a:p>
            <a:pPr lvl="1"/>
            <a:r>
              <a:rPr lang="en-US" dirty="0" smtClean="0"/>
              <a:t>Community college consortia and programming</a:t>
            </a:r>
          </a:p>
          <a:p>
            <a:r>
              <a:rPr lang="en-US" dirty="0" smtClean="0">
                <a:hlinkClick r:id="rId3"/>
              </a:rPr>
              <a:t>NAFSA</a:t>
            </a:r>
            <a:endParaRPr lang="en-US" dirty="0" smtClean="0"/>
          </a:p>
          <a:p>
            <a:pPr lvl="1"/>
            <a:r>
              <a:rPr lang="en-US" dirty="0" smtClean="0"/>
              <a:t>Professional development </a:t>
            </a:r>
            <a:r>
              <a:rPr lang="en-US" dirty="0" smtClean="0"/>
              <a:t>opportunities </a:t>
            </a:r>
            <a:r>
              <a:rPr lang="en-US" dirty="0" smtClean="0"/>
              <a:t>and connections with third-party providers</a:t>
            </a:r>
          </a:p>
          <a:p>
            <a:r>
              <a:rPr lang="en-US" dirty="0" smtClean="0">
                <a:hlinkClick r:id="rId4"/>
              </a:rPr>
              <a:t>globalEDGE</a:t>
            </a:r>
            <a:endParaRPr lang="en-US" dirty="0" smtClean="0"/>
          </a:p>
          <a:p>
            <a:pPr lvl="1"/>
            <a:r>
              <a:rPr lang="en-US" dirty="0" smtClean="0"/>
              <a:t>Country information and memos, travel abroad tips, currency converters, sample syllabi,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8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inger\Dropbox\Photos\DSCN3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inger\Dropbox\Photos\DSCN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inger\Dropbox\Photos\DSCN3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40" y="838200"/>
            <a:ext cx="1588861" cy="11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inger\Dropbox\Photos\DSCN3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28600"/>
            <a:ext cx="3095625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inger\Dropbox\Photos\DSCN3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en-US" sz="4500" dirty="0" smtClean="0"/>
              <a:t>Thank you!</a:t>
            </a:r>
          </a:p>
          <a:p>
            <a:pPr marL="109728" indent="0" algn="ctr">
              <a:buNone/>
            </a:pPr>
            <a:endParaRPr lang="en-US" sz="2000" dirty="0" smtClean="0"/>
          </a:p>
          <a:p>
            <a:pPr marL="109728" indent="0" algn="ctr">
              <a:buNone/>
            </a:pPr>
            <a:r>
              <a:rPr lang="en-US" sz="3000" dirty="0" smtClean="0"/>
              <a:t>singersm@msu.edu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23" y="4953000"/>
            <a:ext cx="1488077" cy="15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that impacted study abroad at community colleges to some extent:</a:t>
            </a:r>
          </a:p>
          <a:p>
            <a:pPr lvl="1"/>
            <a:r>
              <a:rPr lang="en-US" dirty="0" smtClean="0"/>
              <a:t>Financial factors (wealth of institution, student body, surrounding community)</a:t>
            </a:r>
          </a:p>
          <a:p>
            <a:pPr lvl="1"/>
            <a:r>
              <a:rPr lang="en-US" dirty="0" smtClean="0"/>
              <a:t>Community make-up and employment base</a:t>
            </a:r>
          </a:p>
          <a:p>
            <a:pPr lvl="1"/>
            <a:r>
              <a:rPr lang="en-US" dirty="0" smtClean="0"/>
              <a:t>Connections to other countries/regions</a:t>
            </a:r>
          </a:p>
          <a:p>
            <a:pPr lvl="1"/>
            <a:r>
              <a:rPr lang="en-US" dirty="0" smtClean="0"/>
              <a:t>Institutional support</a:t>
            </a:r>
          </a:p>
          <a:p>
            <a:pPr lvl="2"/>
            <a:r>
              <a:rPr lang="en-US" dirty="0" smtClean="0"/>
              <a:t>Community colleges with study abroad programs tended to have higher levels of internationalization, as well as being larger and more urban than those that didn’t offer study abroad.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3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Study Abroad Trends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8392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6778" y="6477000"/>
            <a:ext cx="222422" cy="293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477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IIE 2012 Open Doors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6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3025"/>
            <a:ext cx="91440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Study Abroad Trends, Cont.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4558" y="6480282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IIE 2012 Open Doors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1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Study Abroad Trends, Cont.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336268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IIE 2012 Open Doors Report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Women comprised 64% of U.S. study abroad students in 2010-11.</a:t>
            </a:r>
          </a:p>
          <a:p>
            <a:pPr marL="109728" indent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4125"/>
            <a:ext cx="7467600" cy="371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9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828800"/>
            <a:ext cx="5353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410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Short-term: Summer, January term, or less than 8 weeks during AY</a:t>
            </a:r>
          </a:p>
          <a:p>
            <a:r>
              <a:rPr lang="en-US" sz="1600" dirty="0" smtClean="0"/>
              <a:t>Mid-length: One quarter, two quarters, or one semester</a:t>
            </a:r>
          </a:p>
          <a:p>
            <a:r>
              <a:rPr lang="en-US" sz="1600" dirty="0" smtClean="0"/>
              <a:t>Long-term: Academic year or calendar year</a:t>
            </a:r>
            <a:endParaRPr lang="en-US" sz="16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Study Abroad Trends, Cont.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4770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IIE 2012 Open Doors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4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and intellectual growth</a:t>
            </a:r>
          </a:p>
          <a:p>
            <a:r>
              <a:rPr lang="en-US" dirty="0" smtClean="0"/>
              <a:t>Cultural experiences/understanding</a:t>
            </a:r>
          </a:p>
          <a:p>
            <a:pPr lvl="1"/>
            <a:r>
              <a:rPr lang="en-US" dirty="0" smtClean="0"/>
              <a:t>Communicating with diverse audiences</a:t>
            </a:r>
          </a:p>
          <a:p>
            <a:pPr lvl="1"/>
            <a:r>
              <a:rPr lang="en-US" dirty="0" smtClean="0"/>
              <a:t>Enhancing self-awareness and understanding of own cultural beliefs</a:t>
            </a:r>
          </a:p>
          <a:p>
            <a:r>
              <a:rPr lang="en-US" dirty="0" smtClean="0"/>
              <a:t>Enhance/build/differentiate resume</a:t>
            </a:r>
          </a:p>
          <a:p>
            <a:r>
              <a:rPr lang="en-US" dirty="0" smtClean="0"/>
              <a:t>Explore career possibilities</a:t>
            </a:r>
          </a:p>
          <a:p>
            <a:r>
              <a:rPr lang="en-US" dirty="0" smtClean="0"/>
              <a:t>Applied learning</a:t>
            </a:r>
          </a:p>
          <a:p>
            <a:r>
              <a:rPr lang="en-US" dirty="0" smtClean="0"/>
              <a:t>Travel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students study abroad?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31902"/>
            <a:ext cx="3114675" cy="21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Faculty-led</a:t>
            </a:r>
          </a:p>
          <a:p>
            <a:pPr lvl="1"/>
            <a:r>
              <a:rPr lang="en-US" dirty="0" smtClean="0"/>
              <a:t>Faculty organized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provider</a:t>
            </a:r>
          </a:p>
          <a:p>
            <a:r>
              <a:rPr lang="en-US" dirty="0" smtClean="0"/>
              <a:t>Consortium</a:t>
            </a:r>
          </a:p>
          <a:p>
            <a:r>
              <a:rPr lang="en-US" dirty="0" smtClean="0"/>
              <a:t>Exchanges/direct enroll</a:t>
            </a:r>
          </a:p>
          <a:p>
            <a:endParaRPr lang="en-US" dirty="0"/>
          </a:p>
          <a:p>
            <a:r>
              <a:rPr lang="en-US" dirty="0" smtClean="0"/>
              <a:t>MSU’s Office of Study Abroad has an excellent </a:t>
            </a:r>
            <a:r>
              <a:rPr lang="en-US" dirty="0" smtClean="0">
                <a:hlinkClick r:id="rId2"/>
              </a:rPr>
              <a:t>list of program types with examples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Abroad Program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0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1886</TotalTime>
  <Words>859</Words>
  <Application>Microsoft Office PowerPoint</Application>
  <PresentationFormat>On-screen Show (4:3)</PresentationFormat>
  <Paragraphs>163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Developing a Study Abroad Program</vt:lpstr>
      <vt:lpstr>My background</vt:lpstr>
      <vt:lpstr>Dissertation Research</vt:lpstr>
      <vt:lpstr>U.S. Study Abroad Trends</vt:lpstr>
      <vt:lpstr>U.S. Study Abroad Trends, Cont.</vt:lpstr>
      <vt:lpstr>U.S. Study Abroad Trends, Cont.</vt:lpstr>
      <vt:lpstr>U.S. Study Abroad Trends, Cont.</vt:lpstr>
      <vt:lpstr>Why do students study abroad?</vt:lpstr>
      <vt:lpstr>Study Abroad Program Models</vt:lpstr>
      <vt:lpstr>So you’re going to lead a program…</vt:lpstr>
      <vt:lpstr>Two options:</vt:lpstr>
      <vt:lpstr>Where to go?</vt:lpstr>
      <vt:lpstr>What to teach?</vt:lpstr>
      <vt:lpstr>When to go and how long?</vt:lpstr>
      <vt:lpstr>How to organize it?</vt:lpstr>
      <vt:lpstr>Budgeting</vt:lpstr>
      <vt:lpstr>Planning</vt:lpstr>
      <vt:lpstr>Recruiting students</vt:lpstr>
      <vt:lpstr>Preparing students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Study Abroad Program</dc:title>
  <dc:creator>Sarah Singer</dc:creator>
  <cp:lastModifiedBy>Keefer, Margaret</cp:lastModifiedBy>
  <cp:revision>18</cp:revision>
  <dcterms:created xsi:type="dcterms:W3CDTF">2013-04-18T13:20:18Z</dcterms:created>
  <dcterms:modified xsi:type="dcterms:W3CDTF">2013-05-10T18:09:23Z</dcterms:modified>
</cp:coreProperties>
</file>