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76" r:id="rId2"/>
    <p:sldId id="257" r:id="rId3"/>
    <p:sldId id="270" r:id="rId4"/>
    <p:sldId id="295" r:id="rId5"/>
    <p:sldId id="296" r:id="rId6"/>
    <p:sldId id="297" r:id="rId7"/>
    <p:sldId id="299" r:id="rId8"/>
    <p:sldId id="260" r:id="rId9"/>
    <p:sldId id="265" r:id="rId10"/>
    <p:sldId id="281" r:id="rId11"/>
    <p:sldId id="267" r:id="rId12"/>
    <p:sldId id="300" r:id="rId13"/>
    <p:sldId id="269" r:id="rId14"/>
    <p:sldId id="302" r:id="rId15"/>
    <p:sldId id="301" r:id="rId16"/>
    <p:sldId id="303" r:id="rId17"/>
    <p:sldId id="282" r:id="rId18"/>
    <p:sldId id="283" r:id="rId19"/>
    <p:sldId id="290" r:id="rId20"/>
    <p:sldId id="284" r:id="rId21"/>
    <p:sldId id="285" r:id="rId22"/>
    <p:sldId id="286" r:id="rId23"/>
    <p:sldId id="287" r:id="rId24"/>
    <p:sldId id="288" r:id="rId25"/>
    <p:sldId id="289" r:id="rId26"/>
    <p:sldId id="291" r:id="rId27"/>
    <p:sldId id="292" r:id="rId28"/>
    <p:sldId id="293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9" autoAdjust="0"/>
  </p:normalViewPr>
  <p:slideViewPr>
    <p:cSldViewPr>
      <p:cViewPr>
        <p:scale>
          <a:sx n="90" d="100"/>
          <a:sy n="90" d="100"/>
        </p:scale>
        <p:origin x="-59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Pre-Assessment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</c:v>
                </c:pt>
                <c:pt idx="1">
                  <c:v>45</c:v>
                </c:pt>
                <c:pt idx="2">
                  <c:v>63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- Assessment</c:v>
                </c:pt>
              </c:strCache>
            </c:strRef>
          </c:tx>
          <c:spPr>
            <a:solidFill>
              <a:srgbClr val="FEB80A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</c:v>
                </c:pt>
                <c:pt idx="1">
                  <c:v>67</c:v>
                </c:pt>
                <c:pt idx="2">
                  <c:v>81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964864"/>
        <c:axId val="172966656"/>
      </c:barChart>
      <c:catAx>
        <c:axId val="172964864"/>
        <c:scaling>
          <c:orientation val="minMax"/>
        </c:scaling>
        <c:delete val="0"/>
        <c:axPos val="l"/>
        <c:majorTickMark val="out"/>
        <c:minorTickMark val="none"/>
        <c:tickLblPos val="nextTo"/>
        <c:crossAx val="172966656"/>
        <c:crosses val="autoZero"/>
        <c:auto val="1"/>
        <c:lblAlgn val="ctr"/>
        <c:lblOffset val="100"/>
        <c:noMultiLvlLbl val="0"/>
      </c:catAx>
      <c:valAx>
        <c:axId val="1729666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296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6992341653915"/>
          <c:y val="0.42882692521343785"/>
          <c:w val="0.24369467818234949"/>
          <c:h val="0.14777289702853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Pre-Assessment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</c:v>
                </c:pt>
                <c:pt idx="1">
                  <c:v>54</c:v>
                </c:pt>
                <c:pt idx="2">
                  <c:v>74</c:v>
                </c:pt>
                <c:pt idx="3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Assessment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88</c:v>
                </c:pt>
                <c:pt idx="1">
                  <c:v>74</c:v>
                </c:pt>
                <c:pt idx="2">
                  <c:v>88</c:v>
                </c:pt>
                <c:pt idx="3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584384"/>
        <c:axId val="173585920"/>
      </c:barChart>
      <c:catAx>
        <c:axId val="17358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3585920"/>
        <c:crosses val="autoZero"/>
        <c:auto val="1"/>
        <c:lblAlgn val="ctr"/>
        <c:lblOffset val="100"/>
        <c:noMultiLvlLbl val="0"/>
      </c:catAx>
      <c:valAx>
        <c:axId val="173585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3584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Pre-Assessment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81</c:v>
                </c:pt>
                <c:pt idx="1">
                  <c:v>59</c:v>
                </c:pt>
                <c:pt idx="2">
                  <c:v>68</c:v>
                </c:pt>
                <c:pt idx="3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Assessment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87</c:v>
                </c:pt>
                <c:pt idx="1">
                  <c:v>78</c:v>
                </c:pt>
                <c:pt idx="2">
                  <c:v>82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072576"/>
        <c:axId val="174074112"/>
      </c:barChart>
      <c:catAx>
        <c:axId val="174072576"/>
        <c:scaling>
          <c:orientation val="minMax"/>
        </c:scaling>
        <c:delete val="0"/>
        <c:axPos val="l"/>
        <c:majorTickMark val="out"/>
        <c:minorTickMark val="none"/>
        <c:tickLblPos val="nextTo"/>
        <c:crossAx val="174074112"/>
        <c:crosses val="autoZero"/>
        <c:auto val="1"/>
        <c:lblAlgn val="ctr"/>
        <c:lblOffset val="100"/>
        <c:noMultiLvlLbl val="0"/>
      </c:catAx>
      <c:valAx>
        <c:axId val="1740741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407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3469628159468"/>
          <c:y val="0.4270958005249344"/>
          <c:w val="0.26219299975637206"/>
          <c:h val="0.145808398950131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Pre-Assessment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81</c:v>
                </c:pt>
                <c:pt idx="1">
                  <c:v>59</c:v>
                </c:pt>
                <c:pt idx="2">
                  <c:v>68</c:v>
                </c:pt>
                <c:pt idx="3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Assessment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CQ Drive</c:v>
                </c:pt>
                <c:pt idx="1">
                  <c:v>CQ Knowledge</c:v>
                </c:pt>
                <c:pt idx="2">
                  <c:v>CQ Strategy</c:v>
                </c:pt>
                <c:pt idx="3">
                  <c:v>CQ Action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87</c:v>
                </c:pt>
                <c:pt idx="1">
                  <c:v>78</c:v>
                </c:pt>
                <c:pt idx="2">
                  <c:v>82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33088"/>
        <c:axId val="174234624"/>
      </c:barChart>
      <c:catAx>
        <c:axId val="174233088"/>
        <c:scaling>
          <c:orientation val="minMax"/>
        </c:scaling>
        <c:delete val="0"/>
        <c:axPos val="l"/>
        <c:majorTickMark val="out"/>
        <c:minorTickMark val="none"/>
        <c:tickLblPos val="nextTo"/>
        <c:crossAx val="174234624"/>
        <c:crosses val="autoZero"/>
        <c:auto val="1"/>
        <c:lblAlgn val="ctr"/>
        <c:lblOffset val="100"/>
        <c:noMultiLvlLbl val="0"/>
      </c:catAx>
      <c:valAx>
        <c:axId val="1742346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423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3469628159468"/>
          <c:y val="0.4270958005249344"/>
          <c:w val="0.26219299975637206"/>
          <c:h val="0.145808398950131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21585-3B09-43AA-A47D-8BCCA690030A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0"/>
      <dgm:spPr/>
    </dgm:pt>
    <dgm:pt modelId="{6F247375-A1BC-406E-8CC2-15A3979FAFCF}" type="pres">
      <dgm:prSet presAssocID="{2EB21585-3B09-43AA-A47D-8BCCA690030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27F81C3B-10A4-40C8-832D-2CD2DF47354D}" type="presOf" srcId="{2EB21585-3B09-43AA-A47D-8BCCA690030A}" destId="{6F247375-A1BC-406E-8CC2-15A3979FAFC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855DC-F1DE-4D45-BB30-E4165A26BCC4}" type="doc">
      <dgm:prSet loTypeId="urn:microsoft.com/office/officeart/2005/8/layout/cycle4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B4EFC827-2DEF-4F40-AF4E-EC9EA731ABF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CQ Drive</a:t>
          </a:r>
          <a:endParaRPr lang="en-US" b="1" dirty="0">
            <a:solidFill>
              <a:schemeClr val="tx1"/>
            </a:solidFill>
          </a:endParaRPr>
        </a:p>
      </dgm:t>
    </dgm:pt>
    <dgm:pt modelId="{1368D0C5-6A69-4419-BF08-5437367C919B}" type="parTrans" cxnId="{CF8CCBC7-FCB2-4D07-864C-41A15C0DD443}">
      <dgm:prSet/>
      <dgm:spPr/>
      <dgm:t>
        <a:bodyPr/>
        <a:lstStyle/>
        <a:p>
          <a:endParaRPr lang="en-US"/>
        </a:p>
      </dgm:t>
    </dgm:pt>
    <dgm:pt modelId="{A8DBA0D7-9511-4E82-872F-F4B1B8A8D63A}" type="sibTrans" cxnId="{CF8CCBC7-FCB2-4D07-864C-41A15C0DD443}">
      <dgm:prSet/>
      <dgm:spPr/>
      <dgm:t>
        <a:bodyPr/>
        <a:lstStyle/>
        <a:p>
          <a:endParaRPr lang="en-US"/>
        </a:p>
      </dgm:t>
    </dgm:pt>
    <dgm:pt modelId="{0E1CAD36-4CED-4473-BD8B-DFAFE3EE93F2}">
      <dgm:prSet phldrT="[Text]"/>
      <dgm:spPr>
        <a:solidFill>
          <a:schemeClr val="accent3">
            <a:lumMod val="50000"/>
            <a:alpha val="76667"/>
          </a:schemeClr>
        </a:solidFill>
      </dgm:spPr>
      <dgm:t>
        <a:bodyPr/>
        <a:lstStyle/>
        <a:p>
          <a:r>
            <a:rPr lang="en-US" b="1" dirty="0" smtClean="0"/>
            <a:t>CQ Knowledge</a:t>
          </a:r>
          <a:endParaRPr lang="en-US" b="1" dirty="0"/>
        </a:p>
      </dgm:t>
    </dgm:pt>
    <dgm:pt modelId="{C0C8511C-1955-4C32-8B8E-2DB65FA20603}" type="parTrans" cxnId="{F5C970BD-C7A2-4DAF-A006-4BB8DA3EF2BA}">
      <dgm:prSet/>
      <dgm:spPr/>
      <dgm:t>
        <a:bodyPr/>
        <a:lstStyle/>
        <a:p>
          <a:endParaRPr lang="en-US"/>
        </a:p>
      </dgm:t>
    </dgm:pt>
    <dgm:pt modelId="{C0E3AF69-DC10-4FFD-9DEB-DF20FF53A00C}" type="sibTrans" cxnId="{F5C970BD-C7A2-4DAF-A006-4BB8DA3EF2BA}">
      <dgm:prSet/>
      <dgm:spPr/>
      <dgm:t>
        <a:bodyPr/>
        <a:lstStyle/>
        <a:p>
          <a:endParaRPr lang="en-US"/>
        </a:p>
      </dgm:t>
    </dgm:pt>
    <dgm:pt modelId="{120C8FF7-5347-411E-A7E1-F77814C67F1C}">
      <dgm:prSet phldrT="[Text]"/>
      <dgm:spPr>
        <a:solidFill>
          <a:srgbClr val="FEB80A">
            <a:alpha val="63137"/>
          </a:srgbClr>
        </a:solidFill>
      </dgm:spPr>
      <dgm:t>
        <a:bodyPr/>
        <a:lstStyle/>
        <a:p>
          <a:r>
            <a:rPr lang="en-US" b="1" dirty="0" smtClean="0"/>
            <a:t>CQ Strategy</a:t>
          </a:r>
          <a:endParaRPr lang="en-US" b="1" dirty="0"/>
        </a:p>
      </dgm:t>
    </dgm:pt>
    <dgm:pt modelId="{E745089E-6065-486A-AE5B-9E6C36077403}" type="parTrans" cxnId="{171AEEF2-787C-45A6-99E5-756C8CBBA3B6}">
      <dgm:prSet/>
      <dgm:spPr/>
      <dgm:t>
        <a:bodyPr/>
        <a:lstStyle/>
        <a:p>
          <a:endParaRPr lang="en-US"/>
        </a:p>
      </dgm:t>
    </dgm:pt>
    <dgm:pt modelId="{B240A1DF-FCC2-4AD2-B41F-1C59A03FD354}" type="sibTrans" cxnId="{171AEEF2-787C-45A6-99E5-756C8CBBA3B6}">
      <dgm:prSet/>
      <dgm:spPr/>
      <dgm:t>
        <a:bodyPr/>
        <a:lstStyle/>
        <a:p>
          <a:endParaRPr lang="en-US"/>
        </a:p>
      </dgm:t>
    </dgm:pt>
    <dgm:pt modelId="{2A22BAB2-42F8-48A8-8C24-657F17B5030E}">
      <dgm:prSet phldrT="[Text]"/>
      <dgm:spPr/>
      <dgm:t>
        <a:bodyPr/>
        <a:lstStyle/>
        <a:p>
          <a:r>
            <a:rPr lang="en-US" b="1" dirty="0" smtClean="0"/>
            <a:t>CQ Action</a:t>
          </a:r>
          <a:endParaRPr lang="en-US" b="1" dirty="0"/>
        </a:p>
      </dgm:t>
    </dgm:pt>
    <dgm:pt modelId="{86DB0324-2930-4CDD-8801-F63FBD0DCA7E}" type="parTrans" cxnId="{637DCCD2-27FA-4547-990B-7EAF0B63BC5C}">
      <dgm:prSet/>
      <dgm:spPr/>
      <dgm:t>
        <a:bodyPr/>
        <a:lstStyle/>
        <a:p>
          <a:endParaRPr lang="en-US"/>
        </a:p>
      </dgm:t>
    </dgm:pt>
    <dgm:pt modelId="{6B9A58B8-58F0-47F3-B8B7-A343CAC761E6}" type="sibTrans" cxnId="{637DCCD2-27FA-4547-990B-7EAF0B63BC5C}">
      <dgm:prSet/>
      <dgm:spPr/>
      <dgm:t>
        <a:bodyPr/>
        <a:lstStyle/>
        <a:p>
          <a:endParaRPr lang="en-US"/>
        </a:p>
      </dgm:t>
    </dgm:pt>
    <dgm:pt modelId="{A6828FBB-40EA-495D-94BF-9B018F2A6D45}" type="pres">
      <dgm:prSet presAssocID="{690855DC-F1DE-4D45-BB30-E4165A26BCC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B65176-A31B-40A9-83C9-7EB6C5B25EA8}" type="pres">
      <dgm:prSet presAssocID="{690855DC-F1DE-4D45-BB30-E4165A26BCC4}" presName="children" presStyleCnt="0"/>
      <dgm:spPr/>
    </dgm:pt>
    <dgm:pt modelId="{37638C08-C4E0-49B3-9C23-1DDA4ACE0B80}" type="pres">
      <dgm:prSet presAssocID="{690855DC-F1DE-4D45-BB30-E4165A26BCC4}" presName="childPlaceholder" presStyleCnt="0"/>
      <dgm:spPr/>
    </dgm:pt>
    <dgm:pt modelId="{B25FCD66-44F2-4FB8-A8F2-894E285DD92C}" type="pres">
      <dgm:prSet presAssocID="{690855DC-F1DE-4D45-BB30-E4165A26BCC4}" presName="circle" presStyleCnt="0"/>
      <dgm:spPr/>
    </dgm:pt>
    <dgm:pt modelId="{241493CA-4BF3-4B50-BC8D-F26307050303}" type="pres">
      <dgm:prSet presAssocID="{690855DC-F1DE-4D45-BB30-E4165A26BCC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472E8-40C8-43C4-9046-8950805A8642}" type="pres">
      <dgm:prSet presAssocID="{690855DC-F1DE-4D45-BB30-E4165A26BCC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4D98A-7250-4C2A-9009-BBD4937E3959}" type="pres">
      <dgm:prSet presAssocID="{690855DC-F1DE-4D45-BB30-E4165A26BCC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9E7B7-C5FE-4EB0-A205-1276CE2E9715}" type="pres">
      <dgm:prSet presAssocID="{690855DC-F1DE-4D45-BB30-E4165A26BCC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22C63-308D-47DB-ADB4-7AA3750B5DDE}" type="pres">
      <dgm:prSet presAssocID="{690855DC-F1DE-4D45-BB30-E4165A26BCC4}" presName="quadrantPlaceholder" presStyleCnt="0"/>
      <dgm:spPr/>
    </dgm:pt>
    <dgm:pt modelId="{D7A2FE73-CF57-4866-9146-13F4232B4685}" type="pres">
      <dgm:prSet presAssocID="{690855DC-F1DE-4D45-BB30-E4165A26BCC4}" presName="center1" presStyleLbl="fgShp" presStyleIdx="0" presStyleCnt="2"/>
      <dgm:spPr/>
    </dgm:pt>
    <dgm:pt modelId="{7543A314-88BE-42B5-B453-AF2B020C8444}" type="pres">
      <dgm:prSet presAssocID="{690855DC-F1DE-4D45-BB30-E4165A26BCC4}" presName="center2" presStyleLbl="fgShp" presStyleIdx="1" presStyleCnt="2"/>
      <dgm:spPr/>
    </dgm:pt>
  </dgm:ptLst>
  <dgm:cxnLst>
    <dgm:cxn modelId="{F5C970BD-C7A2-4DAF-A006-4BB8DA3EF2BA}" srcId="{690855DC-F1DE-4D45-BB30-E4165A26BCC4}" destId="{0E1CAD36-4CED-4473-BD8B-DFAFE3EE93F2}" srcOrd="1" destOrd="0" parTransId="{C0C8511C-1955-4C32-8B8E-2DB65FA20603}" sibTransId="{C0E3AF69-DC10-4FFD-9DEB-DF20FF53A00C}"/>
    <dgm:cxn modelId="{ACDF3635-AE32-4586-8B1B-E0B5BC788081}" type="presOf" srcId="{120C8FF7-5347-411E-A7E1-F77814C67F1C}" destId="{6784D98A-7250-4C2A-9009-BBD4937E3959}" srcOrd="0" destOrd="0" presId="urn:microsoft.com/office/officeart/2005/8/layout/cycle4"/>
    <dgm:cxn modelId="{637DCCD2-27FA-4547-990B-7EAF0B63BC5C}" srcId="{690855DC-F1DE-4D45-BB30-E4165A26BCC4}" destId="{2A22BAB2-42F8-48A8-8C24-657F17B5030E}" srcOrd="3" destOrd="0" parTransId="{86DB0324-2930-4CDD-8801-F63FBD0DCA7E}" sibTransId="{6B9A58B8-58F0-47F3-B8B7-A343CAC761E6}"/>
    <dgm:cxn modelId="{2AB9F03C-3FFA-471C-858F-581CED624C70}" type="presOf" srcId="{2A22BAB2-42F8-48A8-8C24-657F17B5030E}" destId="{4B69E7B7-C5FE-4EB0-A205-1276CE2E9715}" srcOrd="0" destOrd="0" presId="urn:microsoft.com/office/officeart/2005/8/layout/cycle4"/>
    <dgm:cxn modelId="{CF8CCBC7-FCB2-4D07-864C-41A15C0DD443}" srcId="{690855DC-F1DE-4D45-BB30-E4165A26BCC4}" destId="{B4EFC827-2DEF-4F40-AF4E-EC9EA731ABF0}" srcOrd="0" destOrd="0" parTransId="{1368D0C5-6A69-4419-BF08-5437367C919B}" sibTransId="{A8DBA0D7-9511-4E82-872F-F4B1B8A8D63A}"/>
    <dgm:cxn modelId="{171AEEF2-787C-45A6-99E5-756C8CBBA3B6}" srcId="{690855DC-F1DE-4D45-BB30-E4165A26BCC4}" destId="{120C8FF7-5347-411E-A7E1-F77814C67F1C}" srcOrd="2" destOrd="0" parTransId="{E745089E-6065-486A-AE5B-9E6C36077403}" sibTransId="{B240A1DF-FCC2-4AD2-B41F-1C59A03FD354}"/>
    <dgm:cxn modelId="{E55CBC6C-6974-4D5E-8A55-204E14713365}" type="presOf" srcId="{690855DC-F1DE-4D45-BB30-E4165A26BCC4}" destId="{A6828FBB-40EA-495D-94BF-9B018F2A6D45}" srcOrd="0" destOrd="0" presId="urn:microsoft.com/office/officeart/2005/8/layout/cycle4"/>
    <dgm:cxn modelId="{97DE0A1C-662B-4809-8F12-1EF880660A83}" type="presOf" srcId="{B4EFC827-2DEF-4F40-AF4E-EC9EA731ABF0}" destId="{241493CA-4BF3-4B50-BC8D-F26307050303}" srcOrd="0" destOrd="0" presId="urn:microsoft.com/office/officeart/2005/8/layout/cycle4"/>
    <dgm:cxn modelId="{6A4DF06F-1ADB-4054-890D-949CFEFA8168}" type="presOf" srcId="{0E1CAD36-4CED-4473-BD8B-DFAFE3EE93F2}" destId="{90F472E8-40C8-43C4-9046-8950805A8642}" srcOrd="0" destOrd="0" presId="urn:microsoft.com/office/officeart/2005/8/layout/cycle4"/>
    <dgm:cxn modelId="{C87EAF60-34D9-430C-9398-5A4EC50CB142}" type="presParOf" srcId="{A6828FBB-40EA-495D-94BF-9B018F2A6D45}" destId="{7CB65176-A31B-40A9-83C9-7EB6C5B25EA8}" srcOrd="0" destOrd="0" presId="urn:microsoft.com/office/officeart/2005/8/layout/cycle4"/>
    <dgm:cxn modelId="{8948A8E4-F394-4D0B-995F-4AF2A947AEE0}" type="presParOf" srcId="{7CB65176-A31B-40A9-83C9-7EB6C5B25EA8}" destId="{37638C08-C4E0-49B3-9C23-1DDA4ACE0B80}" srcOrd="0" destOrd="0" presId="urn:microsoft.com/office/officeart/2005/8/layout/cycle4"/>
    <dgm:cxn modelId="{906D3A29-5A79-48F1-9F70-B8DE62E28799}" type="presParOf" srcId="{A6828FBB-40EA-495D-94BF-9B018F2A6D45}" destId="{B25FCD66-44F2-4FB8-A8F2-894E285DD92C}" srcOrd="1" destOrd="0" presId="urn:microsoft.com/office/officeart/2005/8/layout/cycle4"/>
    <dgm:cxn modelId="{07751EB1-D226-43BA-96B7-7F5F3102F826}" type="presParOf" srcId="{B25FCD66-44F2-4FB8-A8F2-894E285DD92C}" destId="{241493CA-4BF3-4B50-BC8D-F26307050303}" srcOrd="0" destOrd="0" presId="urn:microsoft.com/office/officeart/2005/8/layout/cycle4"/>
    <dgm:cxn modelId="{03C3B9F9-78FB-469E-A5F5-74BCE3941D67}" type="presParOf" srcId="{B25FCD66-44F2-4FB8-A8F2-894E285DD92C}" destId="{90F472E8-40C8-43C4-9046-8950805A8642}" srcOrd="1" destOrd="0" presId="urn:microsoft.com/office/officeart/2005/8/layout/cycle4"/>
    <dgm:cxn modelId="{015317D2-7B8A-4F92-92C8-3838645D0856}" type="presParOf" srcId="{B25FCD66-44F2-4FB8-A8F2-894E285DD92C}" destId="{6784D98A-7250-4C2A-9009-BBD4937E3959}" srcOrd="2" destOrd="0" presId="urn:microsoft.com/office/officeart/2005/8/layout/cycle4"/>
    <dgm:cxn modelId="{C9FAE84A-ECF4-4027-A2FE-E0EACC7640FB}" type="presParOf" srcId="{B25FCD66-44F2-4FB8-A8F2-894E285DD92C}" destId="{4B69E7B7-C5FE-4EB0-A205-1276CE2E9715}" srcOrd="3" destOrd="0" presId="urn:microsoft.com/office/officeart/2005/8/layout/cycle4"/>
    <dgm:cxn modelId="{74358200-5875-48D8-9A80-120C9ADD04E2}" type="presParOf" srcId="{B25FCD66-44F2-4FB8-A8F2-894E285DD92C}" destId="{89E22C63-308D-47DB-ADB4-7AA3750B5DDE}" srcOrd="4" destOrd="0" presId="urn:microsoft.com/office/officeart/2005/8/layout/cycle4"/>
    <dgm:cxn modelId="{8D869EFE-EC78-4F3A-A7B5-0B0553DB1F23}" type="presParOf" srcId="{A6828FBB-40EA-495D-94BF-9B018F2A6D45}" destId="{D7A2FE73-CF57-4866-9146-13F4232B4685}" srcOrd="2" destOrd="0" presId="urn:microsoft.com/office/officeart/2005/8/layout/cycle4"/>
    <dgm:cxn modelId="{CE2DF2EE-B295-42E0-8187-ED30181C35C8}" type="presParOf" srcId="{A6828FBB-40EA-495D-94BF-9B018F2A6D45}" destId="{7543A314-88BE-42B5-B453-AF2B020C844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2F9490-B89A-48E4-8BC0-97068D51767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B82997-FDC5-4D15-8AEE-3CBF1C7D62D5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CQ Drive</a:t>
          </a:r>
          <a:endParaRPr lang="en-US" dirty="0"/>
        </a:p>
      </dgm:t>
    </dgm:pt>
    <dgm:pt modelId="{6C0EDE14-4DD4-4B7B-A945-1E553AB83C74}" type="parTrans" cxnId="{54E453C5-9403-4178-88B4-44B1A5EE8717}">
      <dgm:prSet/>
      <dgm:spPr/>
      <dgm:t>
        <a:bodyPr/>
        <a:lstStyle/>
        <a:p>
          <a:endParaRPr lang="en-US"/>
        </a:p>
      </dgm:t>
    </dgm:pt>
    <dgm:pt modelId="{4269F3CA-516E-4006-A49D-62E9E4F09765}" type="sibTrans" cxnId="{54E453C5-9403-4178-88B4-44B1A5EE8717}">
      <dgm:prSet/>
      <dgm:spPr/>
      <dgm:t>
        <a:bodyPr/>
        <a:lstStyle/>
        <a:p>
          <a:endParaRPr lang="en-US"/>
        </a:p>
      </dgm:t>
    </dgm:pt>
    <dgm:pt modelId="{2D56E2DE-4272-4737-8722-42C6D50438E3}">
      <dgm:prSet phldrT="[Text]"/>
      <dgm:spPr/>
      <dgm:t>
        <a:bodyPr/>
        <a:lstStyle/>
        <a:p>
          <a:r>
            <a:rPr lang="en-US" dirty="0" smtClean="0"/>
            <a:t>Your level of interest, drive and confidence to adapt to multicultural situations</a:t>
          </a:r>
          <a:endParaRPr lang="en-US" dirty="0"/>
        </a:p>
      </dgm:t>
    </dgm:pt>
    <dgm:pt modelId="{8B53A38F-1F04-440E-A975-C9AB3121B671}" type="parTrans" cxnId="{6EF0DA26-45FA-43B9-A88C-26C8D6CFB563}">
      <dgm:prSet/>
      <dgm:spPr/>
      <dgm:t>
        <a:bodyPr/>
        <a:lstStyle/>
        <a:p>
          <a:endParaRPr lang="en-US"/>
        </a:p>
      </dgm:t>
    </dgm:pt>
    <dgm:pt modelId="{E176E440-1448-48F7-8A01-DF82655AE37F}" type="sibTrans" cxnId="{6EF0DA26-45FA-43B9-A88C-26C8D6CFB563}">
      <dgm:prSet/>
      <dgm:spPr/>
      <dgm:t>
        <a:bodyPr/>
        <a:lstStyle/>
        <a:p>
          <a:endParaRPr lang="en-US"/>
        </a:p>
      </dgm:t>
    </dgm:pt>
    <dgm:pt modelId="{277EC6FB-A9DC-4173-98E4-ADCC18DA9637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CQ Knowledge</a:t>
          </a:r>
          <a:endParaRPr lang="en-US" dirty="0"/>
        </a:p>
      </dgm:t>
    </dgm:pt>
    <dgm:pt modelId="{D5CB0196-D3F1-4625-81CC-4745EAC736A2}" type="parTrans" cxnId="{5BC0C230-B7E1-46CF-BE34-B7510F2B469B}">
      <dgm:prSet/>
      <dgm:spPr/>
      <dgm:t>
        <a:bodyPr/>
        <a:lstStyle/>
        <a:p>
          <a:endParaRPr lang="en-US"/>
        </a:p>
      </dgm:t>
    </dgm:pt>
    <dgm:pt modelId="{C6AD6070-3429-4B40-AD65-EE7CCB89A178}" type="sibTrans" cxnId="{5BC0C230-B7E1-46CF-BE34-B7510F2B469B}">
      <dgm:prSet/>
      <dgm:spPr/>
      <dgm:t>
        <a:bodyPr/>
        <a:lstStyle/>
        <a:p>
          <a:endParaRPr lang="en-US"/>
        </a:p>
      </dgm:t>
    </dgm:pt>
    <dgm:pt modelId="{ACDBADD1-5DBB-4817-9A14-6967DFFE9A88}">
      <dgm:prSet phldrT="[Text]"/>
      <dgm:spPr/>
      <dgm:t>
        <a:bodyPr/>
        <a:lstStyle/>
        <a:p>
          <a:r>
            <a:rPr lang="en-US" dirty="0" smtClean="0"/>
            <a:t>Your level of understanding about how cultures are similar and different</a:t>
          </a:r>
          <a:endParaRPr lang="en-US" dirty="0"/>
        </a:p>
      </dgm:t>
    </dgm:pt>
    <dgm:pt modelId="{E2B3547B-3C65-41D7-8E61-29B0954E9C4D}" type="parTrans" cxnId="{F4D0F4B2-39FF-4429-BB1B-B9F2C47E05E2}">
      <dgm:prSet/>
      <dgm:spPr/>
      <dgm:t>
        <a:bodyPr/>
        <a:lstStyle/>
        <a:p>
          <a:endParaRPr lang="en-US"/>
        </a:p>
      </dgm:t>
    </dgm:pt>
    <dgm:pt modelId="{EB93C906-8F77-4EF5-9FD0-65269BDA652C}" type="sibTrans" cxnId="{F4D0F4B2-39FF-4429-BB1B-B9F2C47E05E2}">
      <dgm:prSet/>
      <dgm:spPr/>
      <dgm:t>
        <a:bodyPr/>
        <a:lstStyle/>
        <a:p>
          <a:endParaRPr lang="en-US"/>
        </a:p>
      </dgm:t>
    </dgm:pt>
    <dgm:pt modelId="{2809A5CD-742D-4B1B-930C-6869F65D48E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CQ Strategy</a:t>
          </a:r>
          <a:endParaRPr lang="en-US" dirty="0"/>
        </a:p>
      </dgm:t>
    </dgm:pt>
    <dgm:pt modelId="{9AA2EBB2-FD97-4A7A-97A8-0DE7287F77F1}" type="parTrans" cxnId="{694EAF47-C8FE-48E8-ACAE-F6547B58563D}">
      <dgm:prSet/>
      <dgm:spPr/>
      <dgm:t>
        <a:bodyPr/>
        <a:lstStyle/>
        <a:p>
          <a:endParaRPr lang="en-US"/>
        </a:p>
      </dgm:t>
    </dgm:pt>
    <dgm:pt modelId="{58740665-4DD4-4E46-9A43-5A0DD86D96E8}" type="sibTrans" cxnId="{694EAF47-C8FE-48E8-ACAE-F6547B58563D}">
      <dgm:prSet/>
      <dgm:spPr/>
      <dgm:t>
        <a:bodyPr/>
        <a:lstStyle/>
        <a:p>
          <a:endParaRPr lang="en-US"/>
        </a:p>
      </dgm:t>
    </dgm:pt>
    <dgm:pt modelId="{64B929F3-DE51-4801-B7AD-E6D0F74AFB55}">
      <dgm:prSet phldrT="[Text]"/>
      <dgm:spPr/>
      <dgm:t>
        <a:bodyPr/>
        <a:lstStyle/>
        <a:p>
          <a:r>
            <a:rPr lang="en-US" dirty="0" smtClean="0"/>
            <a:t>Your level of awareness and ability to plan for multicultural interactions</a:t>
          </a:r>
          <a:endParaRPr lang="en-US" dirty="0"/>
        </a:p>
      </dgm:t>
    </dgm:pt>
    <dgm:pt modelId="{58DF954B-5EB4-4BF8-B531-B2F9D1E4EA55}" type="parTrans" cxnId="{016479F9-4E05-4CE8-B3E1-CF0676C7DE37}">
      <dgm:prSet/>
      <dgm:spPr/>
      <dgm:t>
        <a:bodyPr/>
        <a:lstStyle/>
        <a:p>
          <a:endParaRPr lang="en-US"/>
        </a:p>
      </dgm:t>
    </dgm:pt>
    <dgm:pt modelId="{006BD5B9-D5A6-49C6-B920-E7838508CF81}" type="sibTrans" cxnId="{016479F9-4E05-4CE8-B3E1-CF0676C7DE37}">
      <dgm:prSet/>
      <dgm:spPr/>
      <dgm:t>
        <a:bodyPr/>
        <a:lstStyle/>
        <a:p>
          <a:endParaRPr lang="en-US"/>
        </a:p>
      </dgm:t>
    </dgm:pt>
    <dgm:pt modelId="{51926C76-7F7D-40B4-BFF1-1C3EB4BCDA45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CQ Action </a:t>
          </a:r>
          <a:endParaRPr lang="en-US" dirty="0"/>
        </a:p>
      </dgm:t>
    </dgm:pt>
    <dgm:pt modelId="{FFD353D1-821E-4D0E-838E-F8ACA445C061}" type="parTrans" cxnId="{D5692DB5-C0ED-4660-9141-2E1AE836B744}">
      <dgm:prSet/>
      <dgm:spPr/>
      <dgm:t>
        <a:bodyPr/>
        <a:lstStyle/>
        <a:p>
          <a:endParaRPr lang="en-US"/>
        </a:p>
      </dgm:t>
    </dgm:pt>
    <dgm:pt modelId="{9585543B-AD12-47C7-9789-A6B317AB5595}" type="sibTrans" cxnId="{D5692DB5-C0ED-4660-9141-2E1AE836B744}">
      <dgm:prSet/>
      <dgm:spPr/>
      <dgm:t>
        <a:bodyPr/>
        <a:lstStyle/>
        <a:p>
          <a:endParaRPr lang="en-US"/>
        </a:p>
      </dgm:t>
    </dgm:pt>
    <dgm:pt modelId="{62923E43-8F8B-41DD-94E3-B599C358FC58}">
      <dgm:prSet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Your level of adaptability when relating and working interculturally</a:t>
          </a:r>
          <a:endParaRPr lang="en-US" dirty="0"/>
        </a:p>
      </dgm:t>
    </dgm:pt>
    <dgm:pt modelId="{C995CE0C-1446-47FF-8B1E-0C15ACF3AE84}" type="parTrans" cxnId="{D9B59F39-249A-4F3C-85D2-7A9E2D4D7ACB}">
      <dgm:prSet/>
      <dgm:spPr/>
      <dgm:t>
        <a:bodyPr/>
        <a:lstStyle/>
        <a:p>
          <a:endParaRPr lang="en-US"/>
        </a:p>
      </dgm:t>
    </dgm:pt>
    <dgm:pt modelId="{9C1D9E15-DE66-4535-A979-E962A8F01F23}" type="sibTrans" cxnId="{D9B59F39-249A-4F3C-85D2-7A9E2D4D7ACB}">
      <dgm:prSet/>
      <dgm:spPr/>
      <dgm:t>
        <a:bodyPr/>
        <a:lstStyle/>
        <a:p>
          <a:endParaRPr lang="en-US"/>
        </a:p>
      </dgm:t>
    </dgm:pt>
    <dgm:pt modelId="{17004503-4DF7-47B4-A752-828A6FA51C51}" type="pres">
      <dgm:prSet presAssocID="{072F9490-B89A-48E4-8BC0-97068D5176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87939-C20D-4594-A5D7-E43DC82B498A}" type="pres">
      <dgm:prSet presAssocID="{16B82997-FDC5-4D15-8AEE-3CBF1C7D62D5}" presName="linNode" presStyleCnt="0"/>
      <dgm:spPr/>
    </dgm:pt>
    <dgm:pt modelId="{9AB150C9-2376-430D-9D89-36C2CA9FEBBB}" type="pres">
      <dgm:prSet presAssocID="{16B82997-FDC5-4D15-8AEE-3CBF1C7D62D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ED969-577E-46AA-9BAF-BFD3FD2DE9DB}" type="pres">
      <dgm:prSet presAssocID="{16B82997-FDC5-4D15-8AEE-3CBF1C7D62D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7D0E2-6935-41D0-8C5C-2D06C023D84D}" type="pres">
      <dgm:prSet presAssocID="{4269F3CA-516E-4006-A49D-62E9E4F09765}" presName="sp" presStyleCnt="0"/>
      <dgm:spPr/>
    </dgm:pt>
    <dgm:pt modelId="{629BD2C2-BF51-4712-8AE8-6FA9C9EF2F6C}" type="pres">
      <dgm:prSet presAssocID="{277EC6FB-A9DC-4173-98E4-ADCC18DA9637}" presName="linNode" presStyleCnt="0"/>
      <dgm:spPr/>
    </dgm:pt>
    <dgm:pt modelId="{EB32C7AE-0BF8-4B6B-B8E4-1D1072D3F9F1}" type="pres">
      <dgm:prSet presAssocID="{277EC6FB-A9DC-4173-98E4-ADCC18DA963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A7CF5-C508-4D50-A164-BA6795CEC081}" type="pres">
      <dgm:prSet presAssocID="{277EC6FB-A9DC-4173-98E4-ADCC18DA963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0D50-CDDA-4F0D-821C-27D16B559731}" type="pres">
      <dgm:prSet presAssocID="{C6AD6070-3429-4B40-AD65-EE7CCB89A178}" presName="sp" presStyleCnt="0"/>
      <dgm:spPr/>
    </dgm:pt>
    <dgm:pt modelId="{5C4D9151-9C03-4D50-B295-DAC1A281FDBC}" type="pres">
      <dgm:prSet presAssocID="{2809A5CD-742D-4B1B-930C-6869F65D48EA}" presName="linNode" presStyleCnt="0"/>
      <dgm:spPr/>
    </dgm:pt>
    <dgm:pt modelId="{52A7DB93-6D1A-4603-954E-A071F861E2A1}" type="pres">
      <dgm:prSet presAssocID="{2809A5CD-742D-4B1B-930C-6869F65D48E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69E92-9752-42A9-9D85-0C22F76D18D2}" type="pres">
      <dgm:prSet presAssocID="{2809A5CD-742D-4B1B-930C-6869F65D48E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4596B-4061-401C-BB53-1A34A6F51217}" type="pres">
      <dgm:prSet presAssocID="{58740665-4DD4-4E46-9A43-5A0DD86D96E8}" presName="sp" presStyleCnt="0"/>
      <dgm:spPr/>
    </dgm:pt>
    <dgm:pt modelId="{B5814DD8-282C-46FF-9399-67EF54C6675B}" type="pres">
      <dgm:prSet presAssocID="{51926C76-7F7D-40B4-BFF1-1C3EB4BCDA45}" presName="linNode" presStyleCnt="0"/>
      <dgm:spPr/>
    </dgm:pt>
    <dgm:pt modelId="{1A1B112E-A70E-45A0-963D-677973EB20CD}" type="pres">
      <dgm:prSet presAssocID="{51926C76-7F7D-40B4-BFF1-1C3EB4BCDA4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51CA8-2907-4EAD-B63C-272235016A8A}" type="pres">
      <dgm:prSet presAssocID="{51926C76-7F7D-40B4-BFF1-1C3EB4BCDA4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0DF11-063A-4C59-875D-E03893D2C81A}" type="presOf" srcId="{64B929F3-DE51-4801-B7AD-E6D0F74AFB55}" destId="{E8969E92-9752-42A9-9D85-0C22F76D18D2}" srcOrd="0" destOrd="0" presId="urn:microsoft.com/office/officeart/2005/8/layout/vList5"/>
    <dgm:cxn modelId="{016479F9-4E05-4CE8-B3E1-CF0676C7DE37}" srcId="{2809A5CD-742D-4B1B-930C-6869F65D48EA}" destId="{64B929F3-DE51-4801-B7AD-E6D0F74AFB55}" srcOrd="0" destOrd="0" parTransId="{58DF954B-5EB4-4BF8-B531-B2F9D1E4EA55}" sibTransId="{006BD5B9-D5A6-49C6-B920-E7838508CF81}"/>
    <dgm:cxn modelId="{A7473BFD-5089-493D-A3AD-EA045CD2B4D4}" type="presOf" srcId="{2809A5CD-742D-4B1B-930C-6869F65D48EA}" destId="{52A7DB93-6D1A-4603-954E-A071F861E2A1}" srcOrd="0" destOrd="0" presId="urn:microsoft.com/office/officeart/2005/8/layout/vList5"/>
    <dgm:cxn modelId="{5048670D-F5BB-4B0F-A554-4149AD85C63A}" type="presOf" srcId="{072F9490-B89A-48E4-8BC0-97068D517670}" destId="{17004503-4DF7-47B4-A752-828A6FA51C51}" srcOrd="0" destOrd="0" presId="urn:microsoft.com/office/officeart/2005/8/layout/vList5"/>
    <dgm:cxn modelId="{6EF0DA26-45FA-43B9-A88C-26C8D6CFB563}" srcId="{16B82997-FDC5-4D15-8AEE-3CBF1C7D62D5}" destId="{2D56E2DE-4272-4737-8722-42C6D50438E3}" srcOrd="0" destOrd="0" parTransId="{8B53A38F-1F04-440E-A975-C9AB3121B671}" sibTransId="{E176E440-1448-48F7-8A01-DF82655AE37F}"/>
    <dgm:cxn modelId="{D5692DB5-C0ED-4660-9141-2E1AE836B744}" srcId="{072F9490-B89A-48E4-8BC0-97068D517670}" destId="{51926C76-7F7D-40B4-BFF1-1C3EB4BCDA45}" srcOrd="3" destOrd="0" parTransId="{FFD353D1-821E-4D0E-838E-F8ACA445C061}" sibTransId="{9585543B-AD12-47C7-9789-A6B317AB5595}"/>
    <dgm:cxn modelId="{694EAF47-C8FE-48E8-ACAE-F6547B58563D}" srcId="{072F9490-B89A-48E4-8BC0-97068D517670}" destId="{2809A5CD-742D-4B1B-930C-6869F65D48EA}" srcOrd="2" destOrd="0" parTransId="{9AA2EBB2-FD97-4A7A-97A8-0DE7287F77F1}" sibTransId="{58740665-4DD4-4E46-9A43-5A0DD86D96E8}"/>
    <dgm:cxn modelId="{F4D0F4B2-39FF-4429-BB1B-B9F2C47E05E2}" srcId="{277EC6FB-A9DC-4173-98E4-ADCC18DA9637}" destId="{ACDBADD1-5DBB-4817-9A14-6967DFFE9A88}" srcOrd="0" destOrd="0" parTransId="{E2B3547B-3C65-41D7-8E61-29B0954E9C4D}" sibTransId="{EB93C906-8F77-4EF5-9FD0-65269BDA652C}"/>
    <dgm:cxn modelId="{54E453C5-9403-4178-88B4-44B1A5EE8717}" srcId="{072F9490-B89A-48E4-8BC0-97068D517670}" destId="{16B82997-FDC5-4D15-8AEE-3CBF1C7D62D5}" srcOrd="0" destOrd="0" parTransId="{6C0EDE14-4DD4-4B7B-A945-1E553AB83C74}" sibTransId="{4269F3CA-516E-4006-A49D-62E9E4F09765}"/>
    <dgm:cxn modelId="{33C50710-6148-40FB-8CB4-D7E6AE9335E3}" type="presOf" srcId="{ACDBADD1-5DBB-4817-9A14-6967DFFE9A88}" destId="{373A7CF5-C508-4D50-A164-BA6795CEC081}" srcOrd="0" destOrd="0" presId="urn:microsoft.com/office/officeart/2005/8/layout/vList5"/>
    <dgm:cxn modelId="{B95E5994-EB4D-49C1-9BE4-3529152F0D45}" type="presOf" srcId="{277EC6FB-A9DC-4173-98E4-ADCC18DA9637}" destId="{EB32C7AE-0BF8-4B6B-B8E4-1D1072D3F9F1}" srcOrd="0" destOrd="0" presId="urn:microsoft.com/office/officeart/2005/8/layout/vList5"/>
    <dgm:cxn modelId="{5BC0C230-B7E1-46CF-BE34-B7510F2B469B}" srcId="{072F9490-B89A-48E4-8BC0-97068D517670}" destId="{277EC6FB-A9DC-4173-98E4-ADCC18DA9637}" srcOrd="1" destOrd="0" parTransId="{D5CB0196-D3F1-4625-81CC-4745EAC736A2}" sibTransId="{C6AD6070-3429-4B40-AD65-EE7CCB89A178}"/>
    <dgm:cxn modelId="{3807DF42-1A8C-466F-B9CE-05687725CE37}" type="presOf" srcId="{51926C76-7F7D-40B4-BFF1-1C3EB4BCDA45}" destId="{1A1B112E-A70E-45A0-963D-677973EB20CD}" srcOrd="0" destOrd="0" presId="urn:microsoft.com/office/officeart/2005/8/layout/vList5"/>
    <dgm:cxn modelId="{B1407584-B37E-47DA-9346-5DBB9B84B2C9}" type="presOf" srcId="{2D56E2DE-4272-4737-8722-42C6D50438E3}" destId="{78DED969-577E-46AA-9BAF-BFD3FD2DE9DB}" srcOrd="0" destOrd="0" presId="urn:microsoft.com/office/officeart/2005/8/layout/vList5"/>
    <dgm:cxn modelId="{BEABF12D-897D-49E4-ABBA-C128E3E45866}" type="presOf" srcId="{16B82997-FDC5-4D15-8AEE-3CBF1C7D62D5}" destId="{9AB150C9-2376-430D-9D89-36C2CA9FEBBB}" srcOrd="0" destOrd="0" presId="urn:microsoft.com/office/officeart/2005/8/layout/vList5"/>
    <dgm:cxn modelId="{D9B59F39-249A-4F3C-85D2-7A9E2D4D7ACB}" srcId="{51926C76-7F7D-40B4-BFF1-1C3EB4BCDA45}" destId="{62923E43-8F8B-41DD-94E3-B599C358FC58}" srcOrd="0" destOrd="0" parTransId="{C995CE0C-1446-47FF-8B1E-0C15ACF3AE84}" sibTransId="{9C1D9E15-DE66-4535-A979-E962A8F01F23}"/>
    <dgm:cxn modelId="{AAAA2DD7-BACC-47D4-8B55-A020C9EFA931}" type="presOf" srcId="{62923E43-8F8B-41DD-94E3-B599C358FC58}" destId="{71751CA8-2907-4EAD-B63C-272235016A8A}" srcOrd="0" destOrd="0" presId="urn:microsoft.com/office/officeart/2005/8/layout/vList5"/>
    <dgm:cxn modelId="{56702139-DA30-4152-8162-14BE94B1B22E}" type="presParOf" srcId="{17004503-4DF7-47B4-A752-828A6FA51C51}" destId="{B4087939-C20D-4594-A5D7-E43DC82B498A}" srcOrd="0" destOrd="0" presId="urn:microsoft.com/office/officeart/2005/8/layout/vList5"/>
    <dgm:cxn modelId="{48FC6F73-A54B-4A13-AF3B-C899B8398321}" type="presParOf" srcId="{B4087939-C20D-4594-A5D7-E43DC82B498A}" destId="{9AB150C9-2376-430D-9D89-36C2CA9FEBBB}" srcOrd="0" destOrd="0" presId="urn:microsoft.com/office/officeart/2005/8/layout/vList5"/>
    <dgm:cxn modelId="{BB41F831-78C3-4E9A-A2AE-06BDB4898D98}" type="presParOf" srcId="{B4087939-C20D-4594-A5D7-E43DC82B498A}" destId="{78DED969-577E-46AA-9BAF-BFD3FD2DE9DB}" srcOrd="1" destOrd="0" presId="urn:microsoft.com/office/officeart/2005/8/layout/vList5"/>
    <dgm:cxn modelId="{CC55BC2D-D920-4EE1-973B-C60046C334E8}" type="presParOf" srcId="{17004503-4DF7-47B4-A752-828A6FA51C51}" destId="{F5F7D0E2-6935-41D0-8C5C-2D06C023D84D}" srcOrd="1" destOrd="0" presId="urn:microsoft.com/office/officeart/2005/8/layout/vList5"/>
    <dgm:cxn modelId="{399EC0A2-E7C4-4252-A3F1-B7BEEF3C2387}" type="presParOf" srcId="{17004503-4DF7-47B4-A752-828A6FA51C51}" destId="{629BD2C2-BF51-4712-8AE8-6FA9C9EF2F6C}" srcOrd="2" destOrd="0" presId="urn:microsoft.com/office/officeart/2005/8/layout/vList5"/>
    <dgm:cxn modelId="{B5055F8B-2F96-478E-B22F-0A0559BBB003}" type="presParOf" srcId="{629BD2C2-BF51-4712-8AE8-6FA9C9EF2F6C}" destId="{EB32C7AE-0BF8-4B6B-B8E4-1D1072D3F9F1}" srcOrd="0" destOrd="0" presId="urn:microsoft.com/office/officeart/2005/8/layout/vList5"/>
    <dgm:cxn modelId="{7EFED94F-1743-45FB-BE3C-63D57BB8A03F}" type="presParOf" srcId="{629BD2C2-BF51-4712-8AE8-6FA9C9EF2F6C}" destId="{373A7CF5-C508-4D50-A164-BA6795CEC081}" srcOrd="1" destOrd="0" presId="urn:microsoft.com/office/officeart/2005/8/layout/vList5"/>
    <dgm:cxn modelId="{13DCEFBC-DA7F-4271-8122-3E59F315AE61}" type="presParOf" srcId="{17004503-4DF7-47B4-A752-828A6FA51C51}" destId="{EF7F0D50-CDDA-4F0D-821C-27D16B559731}" srcOrd="3" destOrd="0" presId="urn:microsoft.com/office/officeart/2005/8/layout/vList5"/>
    <dgm:cxn modelId="{F1C4CBB8-A262-4EC5-9240-D2E547510074}" type="presParOf" srcId="{17004503-4DF7-47B4-A752-828A6FA51C51}" destId="{5C4D9151-9C03-4D50-B295-DAC1A281FDBC}" srcOrd="4" destOrd="0" presId="urn:microsoft.com/office/officeart/2005/8/layout/vList5"/>
    <dgm:cxn modelId="{E890393C-255C-4EDB-A808-052B60DCF76C}" type="presParOf" srcId="{5C4D9151-9C03-4D50-B295-DAC1A281FDBC}" destId="{52A7DB93-6D1A-4603-954E-A071F861E2A1}" srcOrd="0" destOrd="0" presId="urn:microsoft.com/office/officeart/2005/8/layout/vList5"/>
    <dgm:cxn modelId="{C6E1C970-5307-43B6-88B3-0374885EEAEF}" type="presParOf" srcId="{5C4D9151-9C03-4D50-B295-DAC1A281FDBC}" destId="{E8969E92-9752-42A9-9D85-0C22F76D18D2}" srcOrd="1" destOrd="0" presId="urn:microsoft.com/office/officeart/2005/8/layout/vList5"/>
    <dgm:cxn modelId="{77651946-1FAB-4DF8-8196-F1C078A92C67}" type="presParOf" srcId="{17004503-4DF7-47B4-A752-828A6FA51C51}" destId="{ECF4596B-4061-401C-BB53-1A34A6F51217}" srcOrd="5" destOrd="0" presId="urn:microsoft.com/office/officeart/2005/8/layout/vList5"/>
    <dgm:cxn modelId="{0ED2D101-CAF1-408B-B01B-61C5BECC8A60}" type="presParOf" srcId="{17004503-4DF7-47B4-A752-828A6FA51C51}" destId="{B5814DD8-282C-46FF-9399-67EF54C6675B}" srcOrd="6" destOrd="0" presId="urn:microsoft.com/office/officeart/2005/8/layout/vList5"/>
    <dgm:cxn modelId="{44508652-20E4-41EE-8D91-5338CC34CB90}" type="presParOf" srcId="{B5814DD8-282C-46FF-9399-67EF54C6675B}" destId="{1A1B112E-A70E-45A0-963D-677973EB20CD}" srcOrd="0" destOrd="0" presId="urn:microsoft.com/office/officeart/2005/8/layout/vList5"/>
    <dgm:cxn modelId="{8598664F-41FF-40FF-852F-7422CFBA560A}" type="presParOf" srcId="{B5814DD8-282C-46FF-9399-67EF54C6675B}" destId="{71751CA8-2907-4EAD-B63C-272235016A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E0D11F-7AF1-474B-96CE-45B51D0062CF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5413DF-D1F8-43BA-A5D7-1DE33DDDF1F7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Courses</a:t>
          </a:r>
        </a:p>
        <a:p>
          <a:r>
            <a:rPr lang="en-US" dirty="0" smtClean="0">
              <a:solidFill>
                <a:schemeClr val="bg1"/>
              </a:solidFill>
            </a:rPr>
            <a:t>MGT 531 and MGT 509</a:t>
          </a:r>
          <a:endParaRPr lang="en-US" dirty="0">
            <a:solidFill>
              <a:schemeClr val="bg1"/>
            </a:solidFill>
          </a:endParaRPr>
        </a:p>
      </dgm:t>
    </dgm:pt>
    <dgm:pt modelId="{D30FFC2D-CF06-4E00-8216-1FCFD3E3645B}" type="parTrans" cxnId="{EA9209B1-E84C-44F4-9328-F6E3BEAE8718}">
      <dgm:prSet/>
      <dgm:spPr/>
      <dgm:t>
        <a:bodyPr/>
        <a:lstStyle/>
        <a:p>
          <a:endParaRPr lang="en-US"/>
        </a:p>
      </dgm:t>
    </dgm:pt>
    <dgm:pt modelId="{DB914386-E361-46BD-8FC1-774CC8778A9E}" type="sibTrans" cxnId="{EA9209B1-E84C-44F4-9328-F6E3BEAE8718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US"/>
        </a:p>
      </dgm:t>
    </dgm:pt>
    <dgm:pt modelId="{D6D4224D-9B2A-420E-B335-42E82EC7DAC3}">
      <dgm:prSet phldrT="[Text]"/>
      <dgm:spPr/>
      <dgm:t>
        <a:bodyPr/>
        <a:lstStyle/>
        <a:p>
          <a:endParaRPr lang="en-US" dirty="0"/>
        </a:p>
      </dgm:t>
    </dgm:pt>
    <dgm:pt modelId="{70D42E58-BEAA-4489-92B1-E330704A363E}" type="parTrans" cxnId="{13EDB731-D4FF-4DC1-8CBB-052C99B56156}">
      <dgm:prSet/>
      <dgm:spPr/>
      <dgm:t>
        <a:bodyPr/>
        <a:lstStyle/>
        <a:p>
          <a:endParaRPr lang="en-US"/>
        </a:p>
      </dgm:t>
    </dgm:pt>
    <dgm:pt modelId="{BE990096-32D8-4E91-8C7F-E00CE6914EE5}" type="sibTrans" cxnId="{13EDB731-D4FF-4DC1-8CBB-052C99B56156}">
      <dgm:prSet/>
      <dgm:spPr/>
      <dgm:t>
        <a:bodyPr/>
        <a:lstStyle/>
        <a:p>
          <a:endParaRPr lang="en-US"/>
        </a:p>
      </dgm:t>
    </dgm:pt>
    <dgm:pt modelId="{8802313D-1764-4521-9E83-54ED2B7D972B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Pre-Trip CQ Assessment</a:t>
          </a:r>
        </a:p>
        <a:p>
          <a:r>
            <a:rPr lang="en-US" dirty="0" smtClean="0">
              <a:solidFill>
                <a:schemeClr val="bg1"/>
              </a:solidFill>
            </a:rPr>
            <a:t>Books and Articles</a:t>
          </a:r>
          <a:endParaRPr lang="en-US" dirty="0">
            <a:solidFill>
              <a:schemeClr val="bg1"/>
            </a:solidFill>
          </a:endParaRPr>
        </a:p>
      </dgm:t>
    </dgm:pt>
    <dgm:pt modelId="{83EB513C-961F-4BE3-B65C-3ED391C0DB86}" type="parTrans" cxnId="{F64E1F5F-AE7D-40A5-9553-8D4707A1DF06}">
      <dgm:prSet/>
      <dgm:spPr/>
      <dgm:t>
        <a:bodyPr/>
        <a:lstStyle/>
        <a:p>
          <a:endParaRPr lang="en-US"/>
        </a:p>
      </dgm:t>
    </dgm:pt>
    <dgm:pt modelId="{EABAF673-1E96-4012-9C6D-83DB889C2D9D}" type="sibTrans" cxnId="{F64E1F5F-AE7D-40A5-9553-8D4707A1DF06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US"/>
        </a:p>
      </dgm:t>
    </dgm:pt>
    <dgm:pt modelId="{B854E223-394A-417B-9860-5E1A7EDD8AA8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Post-trip Assessment</a:t>
          </a:r>
        </a:p>
        <a:p>
          <a:r>
            <a:rPr lang="en-US" dirty="0" smtClean="0">
              <a:solidFill>
                <a:schemeClr val="bg1"/>
              </a:solidFill>
            </a:rPr>
            <a:t>CQ Development Plan</a:t>
          </a:r>
          <a:endParaRPr lang="en-US" dirty="0">
            <a:solidFill>
              <a:schemeClr val="bg1"/>
            </a:solidFill>
          </a:endParaRPr>
        </a:p>
      </dgm:t>
    </dgm:pt>
    <dgm:pt modelId="{2C05EEA5-F640-407C-AC51-FA25056ED5B5}" type="parTrans" cxnId="{96E42CC9-065F-417D-B83C-CFA7C8376564}">
      <dgm:prSet/>
      <dgm:spPr/>
      <dgm:t>
        <a:bodyPr/>
        <a:lstStyle/>
        <a:p>
          <a:endParaRPr lang="en-US"/>
        </a:p>
      </dgm:t>
    </dgm:pt>
    <dgm:pt modelId="{17A8C126-4930-40DC-A65A-7CE75CB770CC}" type="sibTrans" cxnId="{96E42CC9-065F-417D-B83C-CFA7C8376564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US"/>
        </a:p>
      </dgm:t>
    </dgm:pt>
    <dgm:pt modelId="{102EED10-19AA-451D-BD15-4129D2558CFC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Global Studies Experience</a:t>
          </a:r>
          <a:endParaRPr lang="en-US" dirty="0">
            <a:solidFill>
              <a:schemeClr val="bg1"/>
            </a:solidFill>
          </a:endParaRPr>
        </a:p>
      </dgm:t>
    </dgm:pt>
    <dgm:pt modelId="{215016BE-85DE-47FB-8B65-2474802A8B48}" type="parTrans" cxnId="{F94EEA0A-EED2-4797-BA60-7EF990BCE67D}">
      <dgm:prSet/>
      <dgm:spPr/>
      <dgm:t>
        <a:bodyPr/>
        <a:lstStyle/>
        <a:p>
          <a:endParaRPr lang="en-US"/>
        </a:p>
      </dgm:t>
    </dgm:pt>
    <dgm:pt modelId="{23FD5ABF-3AD8-480D-896B-4146DCADDB16}" type="sibTrans" cxnId="{F94EEA0A-EED2-4797-BA60-7EF990BCE67D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US"/>
        </a:p>
      </dgm:t>
    </dgm:pt>
    <dgm:pt modelId="{BED8B645-5BC5-4EB2-8F28-6DAC9A993B3E}" type="pres">
      <dgm:prSet presAssocID="{B6E0D11F-7AF1-474B-96CE-45B51D0062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5341481-A282-49BB-A968-F5D333554347}" type="pres">
      <dgm:prSet presAssocID="{B6E0D11F-7AF1-474B-96CE-45B51D0062CF}" presName="dot1" presStyleLbl="alignNode1" presStyleIdx="0" presStyleCnt="13"/>
      <dgm:spPr/>
    </dgm:pt>
    <dgm:pt modelId="{DE5E1393-7F06-4E7C-97FA-8C569614202F}" type="pres">
      <dgm:prSet presAssocID="{B6E0D11F-7AF1-474B-96CE-45B51D0062CF}" presName="dot2" presStyleLbl="alignNode1" presStyleIdx="1" presStyleCnt="13"/>
      <dgm:spPr/>
    </dgm:pt>
    <dgm:pt modelId="{0CBA7871-CEDE-413B-A623-D06E19AB8458}" type="pres">
      <dgm:prSet presAssocID="{B6E0D11F-7AF1-474B-96CE-45B51D0062CF}" presName="dot3" presStyleLbl="alignNode1" presStyleIdx="2" presStyleCnt="13"/>
      <dgm:spPr/>
    </dgm:pt>
    <dgm:pt modelId="{70335804-D882-43DB-BCDC-3EA9CCD79325}" type="pres">
      <dgm:prSet presAssocID="{B6E0D11F-7AF1-474B-96CE-45B51D0062CF}" presName="dot4" presStyleLbl="alignNode1" presStyleIdx="3" presStyleCnt="13"/>
      <dgm:spPr/>
    </dgm:pt>
    <dgm:pt modelId="{1BBF2EFA-B13E-4F59-B4F9-E0F5AC85674C}" type="pres">
      <dgm:prSet presAssocID="{B6E0D11F-7AF1-474B-96CE-45B51D0062CF}" presName="dot5" presStyleLbl="alignNode1" presStyleIdx="4" presStyleCnt="13"/>
      <dgm:spPr/>
    </dgm:pt>
    <dgm:pt modelId="{29F3B03D-B505-4925-A705-9DD7FBC3895B}" type="pres">
      <dgm:prSet presAssocID="{B6E0D11F-7AF1-474B-96CE-45B51D0062CF}" presName="dot6" presStyleLbl="alignNode1" presStyleIdx="5" presStyleCnt="13"/>
      <dgm:spPr/>
    </dgm:pt>
    <dgm:pt modelId="{D4D68063-DF06-462F-88DA-D112527F4F51}" type="pres">
      <dgm:prSet presAssocID="{B6E0D11F-7AF1-474B-96CE-45B51D0062CF}" presName="dotArrow1" presStyleLbl="alignNode1" presStyleIdx="6" presStyleCnt="13"/>
      <dgm:spPr/>
    </dgm:pt>
    <dgm:pt modelId="{00C04D5B-1997-4748-A46E-54F6C8970163}" type="pres">
      <dgm:prSet presAssocID="{B6E0D11F-7AF1-474B-96CE-45B51D0062CF}" presName="dotArrow2" presStyleLbl="alignNode1" presStyleIdx="7" presStyleCnt="13"/>
      <dgm:spPr/>
    </dgm:pt>
    <dgm:pt modelId="{6DC0DF6F-C714-439C-B3C1-9696E896A981}" type="pres">
      <dgm:prSet presAssocID="{B6E0D11F-7AF1-474B-96CE-45B51D0062CF}" presName="dotArrow3" presStyleLbl="alignNode1" presStyleIdx="8" presStyleCnt="13"/>
      <dgm:spPr/>
    </dgm:pt>
    <dgm:pt modelId="{ED8EB047-9FE5-469F-AC2C-789E00B13E7B}" type="pres">
      <dgm:prSet presAssocID="{B6E0D11F-7AF1-474B-96CE-45B51D0062CF}" presName="dotArrow4" presStyleLbl="alignNode1" presStyleIdx="9" presStyleCnt="13"/>
      <dgm:spPr/>
    </dgm:pt>
    <dgm:pt modelId="{12B774CF-63F6-4287-9389-D66B5C4A3B80}" type="pres">
      <dgm:prSet presAssocID="{B6E0D11F-7AF1-474B-96CE-45B51D0062CF}" presName="dotArrow5" presStyleLbl="alignNode1" presStyleIdx="10" presStyleCnt="13"/>
      <dgm:spPr/>
    </dgm:pt>
    <dgm:pt modelId="{DE7AA481-AC37-4924-B673-44163A192D64}" type="pres">
      <dgm:prSet presAssocID="{B6E0D11F-7AF1-474B-96CE-45B51D0062CF}" presName="dotArrow6" presStyleLbl="alignNode1" presStyleIdx="11" presStyleCnt="13"/>
      <dgm:spPr/>
    </dgm:pt>
    <dgm:pt modelId="{6EC5994E-F41C-4FB6-AE1D-43BE1909EC79}" type="pres">
      <dgm:prSet presAssocID="{B6E0D11F-7AF1-474B-96CE-45B51D0062CF}" presName="dotArrow7" presStyleLbl="alignNode1" presStyleIdx="12" presStyleCnt="13"/>
      <dgm:spPr/>
    </dgm:pt>
    <dgm:pt modelId="{5156599C-DB48-4AB2-B98F-36C4B44BBD79}" type="pres">
      <dgm:prSet presAssocID="{FE5413DF-D1F8-43BA-A5D7-1DE33DDDF1F7}" presName="parTx1" presStyleLbl="node1" presStyleIdx="0" presStyleCnt="4"/>
      <dgm:spPr/>
      <dgm:t>
        <a:bodyPr/>
        <a:lstStyle/>
        <a:p>
          <a:endParaRPr lang="en-US"/>
        </a:p>
      </dgm:t>
    </dgm:pt>
    <dgm:pt modelId="{815B3D90-E88F-4DE6-B263-F62EB1E8AE40}" type="pres">
      <dgm:prSet presAssocID="{DB914386-E361-46BD-8FC1-774CC8778A9E}" presName="picture1" presStyleCnt="0"/>
      <dgm:spPr/>
    </dgm:pt>
    <dgm:pt modelId="{F7ED6705-973E-42DB-B727-7B4B2A97B955}" type="pres">
      <dgm:prSet presAssocID="{DB914386-E361-46BD-8FC1-774CC8778A9E}" presName="imageRepeatNode" presStyleLbl="fgImgPlace1" presStyleIdx="0" presStyleCnt="4"/>
      <dgm:spPr/>
      <dgm:t>
        <a:bodyPr/>
        <a:lstStyle/>
        <a:p>
          <a:endParaRPr lang="en-US"/>
        </a:p>
      </dgm:t>
    </dgm:pt>
    <dgm:pt modelId="{BF41142E-2687-49C0-94D8-22846C24DA51}" type="pres">
      <dgm:prSet presAssocID="{8802313D-1764-4521-9E83-54ED2B7D972B}" presName="parTx2" presStyleLbl="node1" presStyleIdx="1" presStyleCnt="4"/>
      <dgm:spPr/>
      <dgm:t>
        <a:bodyPr/>
        <a:lstStyle/>
        <a:p>
          <a:endParaRPr lang="en-US"/>
        </a:p>
      </dgm:t>
    </dgm:pt>
    <dgm:pt modelId="{68AC15CE-BDAE-43B4-B89F-B45E5A74D981}" type="pres">
      <dgm:prSet presAssocID="{8802313D-1764-4521-9E83-54ED2B7D972B}" presName="desTx2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31052-2B42-467D-AAC3-869C658E5782}" type="pres">
      <dgm:prSet presAssocID="{EABAF673-1E96-4012-9C6D-83DB889C2D9D}" presName="picture2" presStyleCnt="0"/>
      <dgm:spPr/>
    </dgm:pt>
    <dgm:pt modelId="{FB3460BA-CF88-4D9C-AAF6-CEB056D954B7}" type="pres">
      <dgm:prSet presAssocID="{EABAF673-1E96-4012-9C6D-83DB889C2D9D}" presName="imageRepeatNode" presStyleLbl="fgImgPlace1" presStyleIdx="1" presStyleCnt="4"/>
      <dgm:spPr/>
      <dgm:t>
        <a:bodyPr/>
        <a:lstStyle/>
        <a:p>
          <a:endParaRPr lang="en-US"/>
        </a:p>
      </dgm:t>
    </dgm:pt>
    <dgm:pt modelId="{F5E02F15-A269-4872-A583-A6A11DA537CF}" type="pres">
      <dgm:prSet presAssocID="{102EED10-19AA-451D-BD15-4129D2558CFC}" presName="parTx3" presStyleLbl="node1" presStyleIdx="2" presStyleCnt="4"/>
      <dgm:spPr/>
      <dgm:t>
        <a:bodyPr/>
        <a:lstStyle/>
        <a:p>
          <a:endParaRPr lang="en-US"/>
        </a:p>
      </dgm:t>
    </dgm:pt>
    <dgm:pt modelId="{92549D77-BFEC-4B3E-9774-E3A8837704BD}" type="pres">
      <dgm:prSet presAssocID="{23FD5ABF-3AD8-480D-896B-4146DCADDB16}" presName="picture3" presStyleCnt="0"/>
      <dgm:spPr/>
    </dgm:pt>
    <dgm:pt modelId="{5C2F5DC0-544D-477C-8741-A479D594E29B}" type="pres">
      <dgm:prSet presAssocID="{23FD5ABF-3AD8-480D-896B-4146DCADDB16}" presName="imageRepeatNode" presStyleLbl="fgImgPlace1" presStyleIdx="2" presStyleCnt="4"/>
      <dgm:spPr/>
      <dgm:t>
        <a:bodyPr/>
        <a:lstStyle/>
        <a:p>
          <a:endParaRPr lang="en-US"/>
        </a:p>
      </dgm:t>
    </dgm:pt>
    <dgm:pt modelId="{A11D24F8-B750-4B6F-87A9-88944A1D82D5}" type="pres">
      <dgm:prSet presAssocID="{B854E223-394A-417B-9860-5E1A7EDD8AA8}" presName="parTx4" presStyleLbl="node1" presStyleIdx="3" presStyleCnt="4"/>
      <dgm:spPr/>
      <dgm:t>
        <a:bodyPr/>
        <a:lstStyle/>
        <a:p>
          <a:endParaRPr lang="en-US"/>
        </a:p>
      </dgm:t>
    </dgm:pt>
    <dgm:pt modelId="{C42F44D4-5AA4-4B0F-AB61-1B1DDC1FABB7}" type="pres">
      <dgm:prSet presAssocID="{17A8C126-4930-40DC-A65A-7CE75CB770CC}" presName="picture4" presStyleCnt="0"/>
      <dgm:spPr/>
    </dgm:pt>
    <dgm:pt modelId="{F7C8AC13-3EC3-4239-B5D6-F0C25051750E}" type="pres">
      <dgm:prSet presAssocID="{17A8C126-4930-40DC-A65A-7CE75CB770CC}" presName="imageRepeatNode" presStyleLbl="fgImgPlace1" presStyleIdx="3" presStyleCnt="4"/>
      <dgm:spPr/>
      <dgm:t>
        <a:bodyPr/>
        <a:lstStyle/>
        <a:p>
          <a:endParaRPr lang="en-US"/>
        </a:p>
      </dgm:t>
    </dgm:pt>
  </dgm:ptLst>
  <dgm:cxnLst>
    <dgm:cxn modelId="{757D6728-4270-4C26-9709-E0DD9DB69ACB}" type="presOf" srcId="{D6D4224D-9B2A-420E-B335-42E82EC7DAC3}" destId="{68AC15CE-BDAE-43B4-B89F-B45E5A74D981}" srcOrd="0" destOrd="0" presId="urn:microsoft.com/office/officeart/2008/layout/AscendingPictureAccentProcess"/>
    <dgm:cxn modelId="{2FE9EFB5-067A-4346-92B6-627832BF0886}" type="presOf" srcId="{DB914386-E361-46BD-8FC1-774CC8778A9E}" destId="{F7ED6705-973E-42DB-B727-7B4B2A97B955}" srcOrd="0" destOrd="0" presId="urn:microsoft.com/office/officeart/2008/layout/AscendingPictureAccentProcess"/>
    <dgm:cxn modelId="{0DD5B55C-B294-474C-8602-7A488A2F6B4F}" type="presOf" srcId="{8802313D-1764-4521-9E83-54ED2B7D972B}" destId="{BF41142E-2687-49C0-94D8-22846C24DA51}" srcOrd="0" destOrd="0" presId="urn:microsoft.com/office/officeart/2008/layout/AscendingPictureAccentProcess"/>
    <dgm:cxn modelId="{13EDB731-D4FF-4DC1-8CBB-052C99B56156}" srcId="{8802313D-1764-4521-9E83-54ED2B7D972B}" destId="{D6D4224D-9B2A-420E-B335-42E82EC7DAC3}" srcOrd="0" destOrd="0" parTransId="{70D42E58-BEAA-4489-92B1-E330704A363E}" sibTransId="{BE990096-32D8-4E91-8C7F-E00CE6914EE5}"/>
    <dgm:cxn modelId="{B3D7474D-7A1B-43E0-90C7-858690BF1368}" type="presOf" srcId="{17A8C126-4930-40DC-A65A-7CE75CB770CC}" destId="{F7C8AC13-3EC3-4239-B5D6-F0C25051750E}" srcOrd="0" destOrd="0" presId="urn:microsoft.com/office/officeart/2008/layout/AscendingPictureAccentProcess"/>
    <dgm:cxn modelId="{AEF65CD5-B6F4-4B27-815C-C3F174AFAB31}" type="presOf" srcId="{B6E0D11F-7AF1-474B-96CE-45B51D0062CF}" destId="{BED8B645-5BC5-4EB2-8F28-6DAC9A993B3E}" srcOrd="0" destOrd="0" presId="urn:microsoft.com/office/officeart/2008/layout/AscendingPictureAccentProcess"/>
    <dgm:cxn modelId="{F64E1F5F-AE7D-40A5-9553-8D4707A1DF06}" srcId="{B6E0D11F-7AF1-474B-96CE-45B51D0062CF}" destId="{8802313D-1764-4521-9E83-54ED2B7D972B}" srcOrd="1" destOrd="0" parTransId="{83EB513C-961F-4BE3-B65C-3ED391C0DB86}" sibTransId="{EABAF673-1E96-4012-9C6D-83DB889C2D9D}"/>
    <dgm:cxn modelId="{F94EEA0A-EED2-4797-BA60-7EF990BCE67D}" srcId="{B6E0D11F-7AF1-474B-96CE-45B51D0062CF}" destId="{102EED10-19AA-451D-BD15-4129D2558CFC}" srcOrd="2" destOrd="0" parTransId="{215016BE-85DE-47FB-8B65-2474802A8B48}" sibTransId="{23FD5ABF-3AD8-480D-896B-4146DCADDB16}"/>
    <dgm:cxn modelId="{FF30EF71-4977-45CC-816A-CC75BD2F609B}" type="presOf" srcId="{102EED10-19AA-451D-BD15-4129D2558CFC}" destId="{F5E02F15-A269-4872-A583-A6A11DA537CF}" srcOrd="0" destOrd="0" presId="urn:microsoft.com/office/officeart/2008/layout/AscendingPictureAccentProcess"/>
    <dgm:cxn modelId="{5CCC29C7-81D7-4632-BD17-A6FD6C54759E}" type="presOf" srcId="{B854E223-394A-417B-9860-5E1A7EDD8AA8}" destId="{A11D24F8-B750-4B6F-87A9-88944A1D82D5}" srcOrd="0" destOrd="0" presId="urn:microsoft.com/office/officeart/2008/layout/AscendingPictureAccentProcess"/>
    <dgm:cxn modelId="{EA9209B1-E84C-44F4-9328-F6E3BEAE8718}" srcId="{B6E0D11F-7AF1-474B-96CE-45B51D0062CF}" destId="{FE5413DF-D1F8-43BA-A5D7-1DE33DDDF1F7}" srcOrd="0" destOrd="0" parTransId="{D30FFC2D-CF06-4E00-8216-1FCFD3E3645B}" sibTransId="{DB914386-E361-46BD-8FC1-774CC8778A9E}"/>
    <dgm:cxn modelId="{8B7AF36E-6032-4D33-A198-5D904745ED27}" type="presOf" srcId="{FE5413DF-D1F8-43BA-A5D7-1DE33DDDF1F7}" destId="{5156599C-DB48-4AB2-B98F-36C4B44BBD79}" srcOrd="0" destOrd="0" presId="urn:microsoft.com/office/officeart/2008/layout/AscendingPictureAccentProcess"/>
    <dgm:cxn modelId="{4AC346A0-2946-44E9-B8F0-F41CDE939520}" type="presOf" srcId="{EABAF673-1E96-4012-9C6D-83DB889C2D9D}" destId="{FB3460BA-CF88-4D9C-AAF6-CEB056D954B7}" srcOrd="0" destOrd="0" presId="urn:microsoft.com/office/officeart/2008/layout/AscendingPictureAccentProcess"/>
    <dgm:cxn modelId="{C7F18EB0-7164-41D1-9D4C-C61A4E1917D2}" type="presOf" srcId="{23FD5ABF-3AD8-480D-896B-4146DCADDB16}" destId="{5C2F5DC0-544D-477C-8741-A479D594E29B}" srcOrd="0" destOrd="0" presId="urn:microsoft.com/office/officeart/2008/layout/AscendingPictureAccentProcess"/>
    <dgm:cxn modelId="{96E42CC9-065F-417D-B83C-CFA7C8376564}" srcId="{B6E0D11F-7AF1-474B-96CE-45B51D0062CF}" destId="{B854E223-394A-417B-9860-5E1A7EDD8AA8}" srcOrd="3" destOrd="0" parTransId="{2C05EEA5-F640-407C-AC51-FA25056ED5B5}" sibTransId="{17A8C126-4930-40DC-A65A-7CE75CB770CC}"/>
    <dgm:cxn modelId="{DE18654B-9C98-4C98-9A28-B033B65FF868}" type="presParOf" srcId="{BED8B645-5BC5-4EB2-8F28-6DAC9A993B3E}" destId="{F5341481-A282-49BB-A968-F5D333554347}" srcOrd="0" destOrd="0" presId="urn:microsoft.com/office/officeart/2008/layout/AscendingPictureAccentProcess"/>
    <dgm:cxn modelId="{7ED5015A-D1F5-45B5-8E84-4607236DFFC3}" type="presParOf" srcId="{BED8B645-5BC5-4EB2-8F28-6DAC9A993B3E}" destId="{DE5E1393-7F06-4E7C-97FA-8C569614202F}" srcOrd="1" destOrd="0" presId="urn:microsoft.com/office/officeart/2008/layout/AscendingPictureAccentProcess"/>
    <dgm:cxn modelId="{416AA37B-588E-4F76-81E5-2DF126717030}" type="presParOf" srcId="{BED8B645-5BC5-4EB2-8F28-6DAC9A993B3E}" destId="{0CBA7871-CEDE-413B-A623-D06E19AB8458}" srcOrd="2" destOrd="0" presId="urn:microsoft.com/office/officeart/2008/layout/AscendingPictureAccentProcess"/>
    <dgm:cxn modelId="{E28E5569-9CAF-48AB-913E-B396ADDECB28}" type="presParOf" srcId="{BED8B645-5BC5-4EB2-8F28-6DAC9A993B3E}" destId="{70335804-D882-43DB-BCDC-3EA9CCD79325}" srcOrd="3" destOrd="0" presId="urn:microsoft.com/office/officeart/2008/layout/AscendingPictureAccentProcess"/>
    <dgm:cxn modelId="{D25CD51C-A928-48F4-999B-07BB3E8121A7}" type="presParOf" srcId="{BED8B645-5BC5-4EB2-8F28-6DAC9A993B3E}" destId="{1BBF2EFA-B13E-4F59-B4F9-E0F5AC85674C}" srcOrd="4" destOrd="0" presId="urn:microsoft.com/office/officeart/2008/layout/AscendingPictureAccentProcess"/>
    <dgm:cxn modelId="{CF2A8928-2E42-463E-A62E-85FCE155B6AA}" type="presParOf" srcId="{BED8B645-5BC5-4EB2-8F28-6DAC9A993B3E}" destId="{29F3B03D-B505-4925-A705-9DD7FBC3895B}" srcOrd="5" destOrd="0" presId="urn:microsoft.com/office/officeart/2008/layout/AscendingPictureAccentProcess"/>
    <dgm:cxn modelId="{30CE57A7-76A3-443C-8963-E1C654BEB75F}" type="presParOf" srcId="{BED8B645-5BC5-4EB2-8F28-6DAC9A993B3E}" destId="{D4D68063-DF06-462F-88DA-D112527F4F51}" srcOrd="6" destOrd="0" presId="urn:microsoft.com/office/officeart/2008/layout/AscendingPictureAccentProcess"/>
    <dgm:cxn modelId="{2D52EBBD-8923-47D2-9BEB-842D85061C56}" type="presParOf" srcId="{BED8B645-5BC5-4EB2-8F28-6DAC9A993B3E}" destId="{00C04D5B-1997-4748-A46E-54F6C8970163}" srcOrd="7" destOrd="0" presId="urn:microsoft.com/office/officeart/2008/layout/AscendingPictureAccentProcess"/>
    <dgm:cxn modelId="{8D9FF0CA-7801-4A66-A12A-1A196ACEB3B0}" type="presParOf" srcId="{BED8B645-5BC5-4EB2-8F28-6DAC9A993B3E}" destId="{6DC0DF6F-C714-439C-B3C1-9696E896A981}" srcOrd="8" destOrd="0" presId="urn:microsoft.com/office/officeart/2008/layout/AscendingPictureAccentProcess"/>
    <dgm:cxn modelId="{F61F5214-99F2-4963-A708-3BAE606B6838}" type="presParOf" srcId="{BED8B645-5BC5-4EB2-8F28-6DAC9A993B3E}" destId="{ED8EB047-9FE5-469F-AC2C-789E00B13E7B}" srcOrd="9" destOrd="0" presId="urn:microsoft.com/office/officeart/2008/layout/AscendingPictureAccentProcess"/>
    <dgm:cxn modelId="{563FBAA7-7FC7-4C4E-BDA1-96F0418BB70D}" type="presParOf" srcId="{BED8B645-5BC5-4EB2-8F28-6DAC9A993B3E}" destId="{12B774CF-63F6-4287-9389-D66B5C4A3B80}" srcOrd="10" destOrd="0" presId="urn:microsoft.com/office/officeart/2008/layout/AscendingPictureAccentProcess"/>
    <dgm:cxn modelId="{8844A9C2-7441-4EE7-AAD8-74B816EF21BA}" type="presParOf" srcId="{BED8B645-5BC5-4EB2-8F28-6DAC9A993B3E}" destId="{DE7AA481-AC37-4924-B673-44163A192D64}" srcOrd="11" destOrd="0" presId="urn:microsoft.com/office/officeart/2008/layout/AscendingPictureAccentProcess"/>
    <dgm:cxn modelId="{104D943B-0FBC-4534-BE11-6E68F9441BA9}" type="presParOf" srcId="{BED8B645-5BC5-4EB2-8F28-6DAC9A993B3E}" destId="{6EC5994E-F41C-4FB6-AE1D-43BE1909EC79}" srcOrd="12" destOrd="0" presId="urn:microsoft.com/office/officeart/2008/layout/AscendingPictureAccentProcess"/>
    <dgm:cxn modelId="{52CFE266-508E-4AC8-B013-B767CBF6FFE5}" type="presParOf" srcId="{BED8B645-5BC5-4EB2-8F28-6DAC9A993B3E}" destId="{5156599C-DB48-4AB2-B98F-36C4B44BBD79}" srcOrd="13" destOrd="0" presId="urn:microsoft.com/office/officeart/2008/layout/AscendingPictureAccentProcess"/>
    <dgm:cxn modelId="{29062B3C-39AD-4E19-A7B1-2851CE3201E4}" type="presParOf" srcId="{BED8B645-5BC5-4EB2-8F28-6DAC9A993B3E}" destId="{815B3D90-E88F-4DE6-B263-F62EB1E8AE40}" srcOrd="14" destOrd="0" presId="urn:microsoft.com/office/officeart/2008/layout/AscendingPictureAccentProcess"/>
    <dgm:cxn modelId="{64EE199E-1F43-4F0F-BFA1-738E5CBBFF2C}" type="presParOf" srcId="{815B3D90-E88F-4DE6-B263-F62EB1E8AE40}" destId="{F7ED6705-973E-42DB-B727-7B4B2A97B955}" srcOrd="0" destOrd="0" presId="urn:microsoft.com/office/officeart/2008/layout/AscendingPictureAccentProcess"/>
    <dgm:cxn modelId="{2DBF57BB-CC26-4C3B-8ACA-E4EE14A86D0E}" type="presParOf" srcId="{BED8B645-5BC5-4EB2-8F28-6DAC9A993B3E}" destId="{BF41142E-2687-49C0-94D8-22846C24DA51}" srcOrd="15" destOrd="0" presId="urn:microsoft.com/office/officeart/2008/layout/AscendingPictureAccentProcess"/>
    <dgm:cxn modelId="{47A3A3B0-CBE0-420C-B3DB-CF87E6433E71}" type="presParOf" srcId="{BED8B645-5BC5-4EB2-8F28-6DAC9A993B3E}" destId="{68AC15CE-BDAE-43B4-B89F-B45E5A74D981}" srcOrd="16" destOrd="0" presId="urn:microsoft.com/office/officeart/2008/layout/AscendingPictureAccentProcess"/>
    <dgm:cxn modelId="{2D30001A-82F0-404A-8873-19E3C35C6BFB}" type="presParOf" srcId="{BED8B645-5BC5-4EB2-8F28-6DAC9A993B3E}" destId="{0D231052-2B42-467D-AAC3-869C658E5782}" srcOrd="17" destOrd="0" presId="urn:microsoft.com/office/officeart/2008/layout/AscendingPictureAccentProcess"/>
    <dgm:cxn modelId="{D5C413CA-C288-4704-A6D0-953C945A13AA}" type="presParOf" srcId="{0D231052-2B42-467D-AAC3-869C658E5782}" destId="{FB3460BA-CF88-4D9C-AAF6-CEB056D954B7}" srcOrd="0" destOrd="0" presId="urn:microsoft.com/office/officeart/2008/layout/AscendingPictureAccentProcess"/>
    <dgm:cxn modelId="{F53C7CBB-896F-42F7-89EF-7291EC8C61C7}" type="presParOf" srcId="{BED8B645-5BC5-4EB2-8F28-6DAC9A993B3E}" destId="{F5E02F15-A269-4872-A583-A6A11DA537CF}" srcOrd="18" destOrd="0" presId="urn:microsoft.com/office/officeart/2008/layout/AscendingPictureAccentProcess"/>
    <dgm:cxn modelId="{3D821CD3-FB0E-4EAB-9F17-9D5E3219A014}" type="presParOf" srcId="{BED8B645-5BC5-4EB2-8F28-6DAC9A993B3E}" destId="{92549D77-BFEC-4B3E-9774-E3A8837704BD}" srcOrd="19" destOrd="0" presId="urn:microsoft.com/office/officeart/2008/layout/AscendingPictureAccentProcess"/>
    <dgm:cxn modelId="{B76CAB1B-53F5-440C-8B2A-12579107DE12}" type="presParOf" srcId="{92549D77-BFEC-4B3E-9774-E3A8837704BD}" destId="{5C2F5DC0-544D-477C-8741-A479D594E29B}" srcOrd="0" destOrd="0" presId="urn:microsoft.com/office/officeart/2008/layout/AscendingPictureAccentProcess"/>
    <dgm:cxn modelId="{C40AC48F-74A2-4500-BC2C-55042BCC9B61}" type="presParOf" srcId="{BED8B645-5BC5-4EB2-8F28-6DAC9A993B3E}" destId="{A11D24F8-B750-4B6F-87A9-88944A1D82D5}" srcOrd="20" destOrd="0" presId="urn:microsoft.com/office/officeart/2008/layout/AscendingPictureAccentProcess"/>
    <dgm:cxn modelId="{4B1082E2-EA17-4937-97BB-C8BE55CF270F}" type="presParOf" srcId="{BED8B645-5BC5-4EB2-8F28-6DAC9A993B3E}" destId="{C42F44D4-5AA4-4B0F-AB61-1B1DDC1FABB7}" srcOrd="21" destOrd="0" presId="urn:microsoft.com/office/officeart/2008/layout/AscendingPictureAccentProcess"/>
    <dgm:cxn modelId="{938BBA1F-0A0B-4FB8-B3B7-2EF7D6CD720C}" type="presParOf" srcId="{C42F44D4-5AA4-4B0F-AB61-1B1DDC1FABB7}" destId="{F7C8AC13-3EC3-4239-B5D6-F0C25051750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493CA-4BF3-4B50-BC8D-F26307050303}">
      <dsp:nvSpPr>
        <dsp:cNvPr id="0" name=""/>
        <dsp:cNvSpPr/>
      </dsp:nvSpPr>
      <dsp:spPr>
        <a:xfrm>
          <a:off x="1191386" y="238887"/>
          <a:ext cx="1814703" cy="1814703"/>
        </a:xfrm>
        <a:prstGeom prst="pieWedg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CQ Drive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722900" y="770401"/>
        <a:ext cx="1283189" cy="1283189"/>
      </dsp:txXfrm>
    </dsp:sp>
    <dsp:sp modelId="{90F472E8-40C8-43C4-9046-8950805A8642}">
      <dsp:nvSpPr>
        <dsp:cNvPr id="0" name=""/>
        <dsp:cNvSpPr/>
      </dsp:nvSpPr>
      <dsp:spPr>
        <a:xfrm rot="5400000">
          <a:off x="3089910" y="238887"/>
          <a:ext cx="1814703" cy="1814703"/>
        </a:xfrm>
        <a:prstGeom prst="pieWedge">
          <a:avLst/>
        </a:prstGeom>
        <a:solidFill>
          <a:schemeClr val="accent3">
            <a:lumMod val="50000"/>
            <a:alpha val="7666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CQ Knowledge</a:t>
          </a:r>
          <a:endParaRPr lang="en-US" sz="1600" b="1" kern="1200" dirty="0"/>
        </a:p>
      </dsp:txBody>
      <dsp:txXfrm rot="-5400000">
        <a:off x="3089910" y="770401"/>
        <a:ext cx="1283189" cy="1283189"/>
      </dsp:txXfrm>
    </dsp:sp>
    <dsp:sp modelId="{6784D98A-7250-4C2A-9009-BBD4937E3959}">
      <dsp:nvSpPr>
        <dsp:cNvPr id="0" name=""/>
        <dsp:cNvSpPr/>
      </dsp:nvSpPr>
      <dsp:spPr>
        <a:xfrm rot="10800000">
          <a:off x="3089910" y="2137410"/>
          <a:ext cx="1814703" cy="1814703"/>
        </a:xfrm>
        <a:prstGeom prst="pieWedge">
          <a:avLst/>
        </a:prstGeom>
        <a:solidFill>
          <a:srgbClr val="FEB80A">
            <a:alpha val="63137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CQ Strategy</a:t>
          </a:r>
          <a:endParaRPr lang="en-US" sz="1600" b="1" kern="1200" dirty="0"/>
        </a:p>
      </dsp:txBody>
      <dsp:txXfrm rot="10800000">
        <a:off x="3089910" y="2137410"/>
        <a:ext cx="1283189" cy="1283189"/>
      </dsp:txXfrm>
    </dsp:sp>
    <dsp:sp modelId="{4B69E7B7-C5FE-4EB0-A205-1276CE2E9715}">
      <dsp:nvSpPr>
        <dsp:cNvPr id="0" name=""/>
        <dsp:cNvSpPr/>
      </dsp:nvSpPr>
      <dsp:spPr>
        <a:xfrm rot="16200000">
          <a:off x="1191386" y="2137410"/>
          <a:ext cx="1814703" cy="1814703"/>
        </a:xfrm>
        <a:prstGeom prst="pieWedg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CQ Action</a:t>
          </a:r>
          <a:endParaRPr lang="en-US" sz="1600" b="1" kern="1200" dirty="0"/>
        </a:p>
      </dsp:txBody>
      <dsp:txXfrm rot="5400000">
        <a:off x="1722900" y="2137410"/>
        <a:ext cx="1283189" cy="1283189"/>
      </dsp:txXfrm>
    </dsp:sp>
    <dsp:sp modelId="{D7A2FE73-CF57-4866-9146-13F4232B4685}">
      <dsp:nvSpPr>
        <dsp:cNvPr id="0" name=""/>
        <dsp:cNvSpPr/>
      </dsp:nvSpPr>
      <dsp:spPr>
        <a:xfrm>
          <a:off x="2734722" y="1718310"/>
          <a:ext cx="626554" cy="544830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3A314-88BE-42B5-B453-AF2B020C8444}">
      <dsp:nvSpPr>
        <dsp:cNvPr id="0" name=""/>
        <dsp:cNvSpPr/>
      </dsp:nvSpPr>
      <dsp:spPr>
        <a:xfrm rot="10800000">
          <a:off x="2734722" y="1927860"/>
          <a:ext cx="626554" cy="544830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ED969-577E-46AA-9BAF-BFD3FD2DE9DB}">
      <dsp:nvSpPr>
        <dsp:cNvPr id="0" name=""/>
        <dsp:cNvSpPr/>
      </dsp:nvSpPr>
      <dsp:spPr>
        <a:xfrm rot="5400000">
          <a:off x="4190163" y="-1643700"/>
          <a:ext cx="836443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Your level of interest, drive and confidence to adapt to multicultural situations</a:t>
          </a:r>
          <a:endParaRPr lang="en-US" sz="1700" kern="1200" dirty="0"/>
        </a:p>
      </dsp:txBody>
      <dsp:txXfrm rot="-5400000">
        <a:off x="2439733" y="147562"/>
        <a:ext cx="4296471" cy="754779"/>
      </dsp:txXfrm>
    </dsp:sp>
    <dsp:sp modelId="{9AB150C9-2376-430D-9D89-36C2CA9FEBBB}">
      <dsp:nvSpPr>
        <dsp:cNvPr id="0" name=""/>
        <dsp:cNvSpPr/>
      </dsp:nvSpPr>
      <dsp:spPr>
        <a:xfrm>
          <a:off x="0" y="2173"/>
          <a:ext cx="2439733" cy="1045554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CQ Drive</a:t>
          </a:r>
          <a:endParaRPr lang="en-US" sz="2900" kern="1200" dirty="0"/>
        </a:p>
      </dsp:txBody>
      <dsp:txXfrm>
        <a:off x="51040" y="53213"/>
        <a:ext cx="2337653" cy="943474"/>
      </dsp:txXfrm>
    </dsp:sp>
    <dsp:sp modelId="{373A7CF5-C508-4D50-A164-BA6795CEC081}">
      <dsp:nvSpPr>
        <dsp:cNvPr id="0" name=""/>
        <dsp:cNvSpPr/>
      </dsp:nvSpPr>
      <dsp:spPr>
        <a:xfrm rot="5400000">
          <a:off x="4190163" y="-545868"/>
          <a:ext cx="836443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Your level of understanding about how cultures are similar and different</a:t>
          </a:r>
          <a:endParaRPr lang="en-US" sz="1700" kern="1200" dirty="0"/>
        </a:p>
      </dsp:txBody>
      <dsp:txXfrm rot="-5400000">
        <a:off x="2439733" y="1245394"/>
        <a:ext cx="4296471" cy="754779"/>
      </dsp:txXfrm>
    </dsp:sp>
    <dsp:sp modelId="{EB32C7AE-0BF8-4B6B-B8E4-1D1072D3F9F1}">
      <dsp:nvSpPr>
        <dsp:cNvPr id="0" name=""/>
        <dsp:cNvSpPr/>
      </dsp:nvSpPr>
      <dsp:spPr>
        <a:xfrm>
          <a:off x="0" y="1100006"/>
          <a:ext cx="2439733" cy="1045554"/>
        </a:xfrm>
        <a:prstGeom prst="roundRect">
          <a:avLst/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CQ Knowledge</a:t>
          </a:r>
          <a:endParaRPr lang="en-US" sz="2900" kern="1200" dirty="0"/>
        </a:p>
      </dsp:txBody>
      <dsp:txXfrm>
        <a:off x="51040" y="1151046"/>
        <a:ext cx="2337653" cy="943474"/>
      </dsp:txXfrm>
    </dsp:sp>
    <dsp:sp modelId="{E8969E92-9752-42A9-9D85-0C22F76D18D2}">
      <dsp:nvSpPr>
        <dsp:cNvPr id="0" name=""/>
        <dsp:cNvSpPr/>
      </dsp:nvSpPr>
      <dsp:spPr>
        <a:xfrm rot="5400000">
          <a:off x="4190163" y="551964"/>
          <a:ext cx="836443" cy="43373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Your level of awareness and ability to plan for multicultural interactions</a:t>
          </a:r>
          <a:endParaRPr lang="en-US" sz="1700" kern="1200" dirty="0"/>
        </a:p>
      </dsp:txBody>
      <dsp:txXfrm rot="-5400000">
        <a:off x="2439733" y="2343226"/>
        <a:ext cx="4296471" cy="754779"/>
      </dsp:txXfrm>
    </dsp:sp>
    <dsp:sp modelId="{52A7DB93-6D1A-4603-954E-A071F861E2A1}">
      <dsp:nvSpPr>
        <dsp:cNvPr id="0" name=""/>
        <dsp:cNvSpPr/>
      </dsp:nvSpPr>
      <dsp:spPr>
        <a:xfrm>
          <a:off x="0" y="2197838"/>
          <a:ext cx="2439733" cy="1045554"/>
        </a:xfrm>
        <a:prstGeom prst="round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CQ Strategy</a:t>
          </a:r>
          <a:endParaRPr lang="en-US" sz="2900" kern="1200" dirty="0"/>
        </a:p>
      </dsp:txBody>
      <dsp:txXfrm>
        <a:off x="51040" y="2248878"/>
        <a:ext cx="2337653" cy="943474"/>
      </dsp:txXfrm>
    </dsp:sp>
    <dsp:sp modelId="{71751CA8-2907-4EAD-B63C-272235016A8A}">
      <dsp:nvSpPr>
        <dsp:cNvPr id="0" name=""/>
        <dsp:cNvSpPr/>
      </dsp:nvSpPr>
      <dsp:spPr>
        <a:xfrm rot="5400000">
          <a:off x="4190163" y="1649796"/>
          <a:ext cx="836443" cy="4337303"/>
        </a:xfrm>
        <a:prstGeom prst="round2SameRect">
          <a:avLst/>
        </a:prstGeom>
        <a:solidFill>
          <a:schemeClr val="bg2">
            <a:lumMod val="40000"/>
            <a:lumOff val="6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Your level of adaptability when relating and working interculturally</a:t>
          </a:r>
          <a:endParaRPr lang="en-US" sz="1700" kern="1200" dirty="0"/>
        </a:p>
      </dsp:txBody>
      <dsp:txXfrm rot="-5400000">
        <a:off x="2439733" y="3441058"/>
        <a:ext cx="4296471" cy="754779"/>
      </dsp:txXfrm>
    </dsp:sp>
    <dsp:sp modelId="{1A1B112E-A70E-45A0-963D-677973EB20CD}">
      <dsp:nvSpPr>
        <dsp:cNvPr id="0" name=""/>
        <dsp:cNvSpPr/>
      </dsp:nvSpPr>
      <dsp:spPr>
        <a:xfrm>
          <a:off x="0" y="3295671"/>
          <a:ext cx="2439733" cy="1045554"/>
        </a:xfrm>
        <a:prstGeom prst="roundRect">
          <a:avLst/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CQ Action </a:t>
          </a:r>
          <a:endParaRPr lang="en-US" sz="2900" kern="1200" dirty="0"/>
        </a:p>
      </dsp:txBody>
      <dsp:txXfrm>
        <a:off x="51040" y="3346711"/>
        <a:ext cx="2337653" cy="9434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96901-3C60-48E3-BD7A-AB6C9B03B35D}" type="datetimeFigureOut">
              <a:rPr lang="en-US" smtClean="0"/>
              <a:t>5/23/2013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2C9-1A91-4F17-B5A6-44F817EB9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67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ACC0A-C360-46DB-97DA-85A5B845A661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BB5D7-1A5A-4FE4-9126-DCEED4A085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9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B5D7-1A5A-4FE4-9126-DCEED4A0856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D4817B-A0DB-4210-BDEE-B84771290A06}" type="datetimeFigureOut">
              <a:rPr lang="en-US" smtClean="0"/>
              <a:pPr/>
              <a:t>5/23/2013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535D9E-ACCA-4904-A439-E3DC8FFCC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" y="76438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2136339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52800" y="461417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14400" y="2690336"/>
            <a:ext cx="6934200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Developing </a:t>
            </a:r>
            <a:r>
              <a:rPr lang="en-US" sz="3200" b="1" dirty="0" smtClean="0"/>
              <a:t>Cultural Intelligence (CQ)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as a</a:t>
            </a:r>
            <a:br>
              <a:rPr lang="en-US" sz="3200" b="1" dirty="0"/>
            </a:br>
            <a:r>
              <a:rPr lang="en-US" sz="3200" b="1" dirty="0"/>
              <a:t>Core Competency of the </a:t>
            </a:r>
            <a:br>
              <a:rPr lang="en-US" sz="3200" b="1" dirty="0"/>
            </a:br>
            <a:r>
              <a:rPr lang="en-US" sz="3200" b="1" dirty="0"/>
              <a:t>Adult </a:t>
            </a:r>
            <a:r>
              <a:rPr lang="en-US" sz="3200" b="1" dirty="0" smtClean="0"/>
              <a:t>Learner</a:t>
            </a:r>
          </a:p>
          <a:p>
            <a:pPr algn="ctr"/>
            <a:endParaRPr lang="en-US" sz="3200" b="1" dirty="0"/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 dirty="0"/>
              <a:t>Dr. Sandra Upton</a:t>
            </a:r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 dirty="0" smtClean="0"/>
              <a:t>Cornerstone University</a:t>
            </a:r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 dirty="0" smtClean="0"/>
              <a:t>Cultural Intelligence Center</a:t>
            </a:r>
            <a:endParaRPr lang="en-US" sz="1200" b="1" dirty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1200" b="1" dirty="0"/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 dirty="0" smtClean="0"/>
              <a:t>MSU International Business Institute </a:t>
            </a:r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 dirty="0" smtClean="0"/>
              <a:t>Community College Faculty  Conference</a:t>
            </a:r>
            <a:endParaRPr lang="en-US" sz="1200" b="1" dirty="0"/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 dirty="0"/>
              <a:t>May 2013</a:t>
            </a:r>
          </a:p>
          <a:p>
            <a:pPr algn="ctr"/>
            <a:r>
              <a:rPr lang="en-US" sz="1100" b="1" dirty="0"/>
              <a:t/>
            </a:r>
            <a:br>
              <a:rPr lang="en-US" sz="1100" b="1" dirty="0"/>
            </a:b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58691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037" y="4045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57200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6096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Four Capabilities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685800" y="243840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lvl="0"/>
            <a:endParaRPr lang="en-US" sz="3200" dirty="0"/>
          </a:p>
          <a:p>
            <a:pPr algn="ctr"/>
            <a:endParaRPr lang="en-US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33255723"/>
              </p:ext>
            </p:extLst>
          </p:nvPr>
        </p:nvGraphicFramePr>
        <p:xfrm>
          <a:off x="1524000" y="3124200"/>
          <a:ext cx="6096000" cy="23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91676890"/>
              </p:ext>
            </p:extLst>
          </p:nvPr>
        </p:nvGraphicFramePr>
        <p:xfrm>
          <a:off x="1562100" y="2209800"/>
          <a:ext cx="6096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37" y="5722678"/>
            <a:ext cx="1398181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657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57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CQ Four Capabilities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3398146" y="3003721"/>
            <a:ext cx="2347707" cy="8505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53340" rIns="106680" bIns="5334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800" kern="1200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426930"/>
              </p:ext>
            </p:extLst>
          </p:nvPr>
        </p:nvGraphicFramePr>
        <p:xfrm>
          <a:off x="1042988" y="2057400"/>
          <a:ext cx="6777037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487918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57200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5067" y="448733"/>
            <a:ext cx="4876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2800" dirty="0" smtClean="0"/>
              <a:t>Defining Points of CQ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57200" y="2895600"/>
            <a:ext cx="8534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372532" y="2141503"/>
            <a:ext cx="84666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990601" y="3090446"/>
            <a:ext cx="4457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Form of </a:t>
            </a:r>
            <a:r>
              <a:rPr lang="en-US" sz="2400" dirty="0" smtClean="0">
                <a:ea typeface="ＭＳ Ｐゴシック" charset="-128"/>
              </a:rPr>
              <a:t>Intelligence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Applies to cultural context both domestically and </a:t>
            </a:r>
            <a:r>
              <a:rPr lang="en-US" sz="2400" dirty="0" smtClean="0">
                <a:ea typeface="ＭＳ Ｐゴシック" charset="-128"/>
              </a:rPr>
              <a:t>internationally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Malleable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Evidenced-based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76" y="3216694"/>
            <a:ext cx="3172968" cy="316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078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57200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5067" y="448733"/>
            <a:ext cx="4876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2800" dirty="0" smtClean="0"/>
              <a:t>Bottom Line Results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57200" y="2895600"/>
            <a:ext cx="8534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372532" y="2141503"/>
            <a:ext cx="84666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990600" y="3090446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90764"/>
            <a:ext cx="6866467" cy="464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93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57200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5067" y="448733"/>
            <a:ext cx="4876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2800" dirty="0" smtClean="0"/>
              <a:t>Bottom Line Results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57200" y="2895600"/>
            <a:ext cx="8534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372532" y="2141503"/>
            <a:ext cx="84666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990600" y="3090446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endParaRPr lang="en-U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35673"/>
            <a:ext cx="7453520" cy="469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0139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57200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5067" y="448733"/>
            <a:ext cx="4876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2800" dirty="0" smtClean="0"/>
              <a:t>Bottom Line Results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57200" y="2895600"/>
            <a:ext cx="8534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372532" y="2141503"/>
            <a:ext cx="84666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990600" y="3090446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endParaRPr lang="en-U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141503"/>
            <a:ext cx="7696201" cy="459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0139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67226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Best Practices</a:t>
            </a:r>
            <a:endParaRPr lang="en-US" sz="5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37" y="5722678"/>
            <a:ext cx="1398181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735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6324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Cultural Competency as a Core Institutional Value and Educational </a:t>
            </a:r>
            <a:r>
              <a:rPr lang="en-US" sz="2400" b="1" dirty="0" smtClean="0"/>
              <a:t>Goal</a:t>
            </a:r>
          </a:p>
          <a:p>
            <a:endParaRPr lang="en-US" sz="2400" dirty="0" smtClean="0"/>
          </a:p>
          <a:p>
            <a:r>
              <a:rPr lang="en-US" sz="2400" dirty="0" smtClean="0"/>
              <a:t>Professional </a:t>
            </a:r>
            <a:r>
              <a:rPr lang="en-US" sz="2400" dirty="0"/>
              <a:t>and Graduate Studies (PGS) </a:t>
            </a:r>
            <a:r>
              <a:rPr lang="en-US" sz="2400" dirty="0" smtClean="0"/>
              <a:t>Division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Long-term </a:t>
            </a:r>
            <a:r>
              <a:rPr lang="en-US" dirty="0"/>
              <a:t>efforts</a:t>
            </a:r>
          </a:p>
          <a:p>
            <a:pPr lvl="1"/>
            <a:endParaRPr lang="en-US" sz="1600" dirty="0"/>
          </a:p>
          <a:p>
            <a:r>
              <a:rPr lang="en-US" sz="2400" dirty="0" smtClean="0"/>
              <a:t>Cornerstone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University-wide </a:t>
            </a:r>
            <a:r>
              <a:rPr lang="en-US" dirty="0"/>
              <a:t>educational goal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37" y="5722678"/>
            <a:ext cx="1398181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54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7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287714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3244334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MBA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CQ </a:t>
            </a:r>
            <a:r>
              <a:rPr lang="en-US" dirty="0"/>
              <a:t>Curriculum Design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37" y="5722678"/>
            <a:ext cx="1398181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95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21" y="292358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6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286000" y="1443841"/>
            <a:ext cx="4572000" cy="57861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2800" b="1" dirty="0" smtClean="0"/>
              <a:t>The CQ Project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Study</a:t>
            </a:r>
            <a:endParaRPr lang="en-US" b="1" dirty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A study to assess the impact of the </a:t>
            </a:r>
            <a:r>
              <a:rPr lang="en-US" dirty="0" smtClean="0"/>
              <a:t>GSE </a:t>
            </a:r>
            <a:r>
              <a:rPr lang="en-US" dirty="0"/>
              <a:t>on the adult </a:t>
            </a:r>
            <a:r>
              <a:rPr lang="en-US" dirty="0" smtClean="0"/>
              <a:t>learner’s </a:t>
            </a:r>
            <a:r>
              <a:rPr lang="en-US" dirty="0"/>
              <a:t>cultural intelligence quotient</a:t>
            </a:r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chemeClr val="accent3"/>
                </a:solidFill>
              </a:rPr>
              <a:t>Hypothesis </a:t>
            </a:r>
          </a:p>
          <a:p>
            <a:pPr algn="ctr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dirty="0"/>
              <a:t>A positive relationship may exist between exposing adult learners to short-term, intense global experiences and an increase in their individual level of cultural intelligence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>
              <a:latin typeface="Candar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921" y="5943600"/>
            <a:ext cx="1398181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210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74838"/>
            <a:ext cx="6324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Talking Points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Cultural </a:t>
            </a:r>
            <a:r>
              <a:rPr lang="en-US" sz="2400" dirty="0"/>
              <a:t>Intelligence (CQ) Defined</a:t>
            </a:r>
          </a:p>
          <a:p>
            <a:endParaRPr lang="en-US" sz="24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Research Context</a:t>
            </a:r>
          </a:p>
          <a:p>
            <a:endParaRPr lang="en-US" sz="24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CQ and Adult Learner</a:t>
            </a:r>
          </a:p>
          <a:p>
            <a:endParaRPr lang="en-US" sz="24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Developing the CQ of the Adult Learner - MBA Program Global </a:t>
            </a:r>
            <a:r>
              <a:rPr lang="en-US" sz="2400" dirty="0" smtClean="0"/>
              <a:t>Studies Experience </a:t>
            </a:r>
            <a:r>
              <a:rPr lang="en-US" sz="2400" dirty="0"/>
              <a:t>(GSE)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37" y="5722678"/>
            <a:ext cx="1398181" cy="107753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Our Research</a:t>
            </a:r>
          </a:p>
          <a:p>
            <a:endParaRPr lang="en-US" sz="3200" b="1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Global </a:t>
            </a:r>
            <a:r>
              <a:rPr lang="en-US" sz="2400" dirty="0"/>
              <a:t>experiences – China, Europe, </a:t>
            </a:r>
            <a:r>
              <a:rPr lang="en-US" sz="2400" dirty="0" smtClean="0"/>
              <a:t>India, Israel</a:t>
            </a:r>
            <a:r>
              <a:rPr lang="en-US" sz="2400" dirty="0"/>
              <a:t>, South Africa</a:t>
            </a:r>
          </a:p>
          <a:p>
            <a:pPr>
              <a:buNone/>
            </a:pPr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One-hundred seventy-eight </a:t>
            </a:r>
            <a:r>
              <a:rPr lang="en-US" sz="2400" dirty="0"/>
              <a:t>(</a:t>
            </a:r>
            <a:r>
              <a:rPr lang="en-US" sz="2400" dirty="0" smtClean="0"/>
              <a:t>n=178) </a:t>
            </a:r>
            <a:r>
              <a:rPr lang="en-US" sz="2400" dirty="0"/>
              <a:t>students assessed</a:t>
            </a:r>
          </a:p>
          <a:p>
            <a:pPr>
              <a:buNone/>
            </a:pPr>
            <a:r>
              <a:rPr lang="en-US" sz="2400" dirty="0"/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All </a:t>
            </a:r>
            <a:r>
              <a:rPr lang="en-US" sz="2400" dirty="0" smtClean="0"/>
              <a:t>GSE </a:t>
            </a:r>
            <a:r>
              <a:rPr lang="en-US" sz="2400" dirty="0"/>
              <a:t>students showed a moderate to </a:t>
            </a:r>
            <a:r>
              <a:rPr lang="en-US" sz="2400" dirty="0" smtClean="0"/>
              <a:t>moderate or moderate to high </a:t>
            </a:r>
            <a:r>
              <a:rPr lang="en-US" sz="2400" dirty="0"/>
              <a:t>increase in their level of CQ </a:t>
            </a:r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37" y="5722678"/>
            <a:ext cx="1398181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505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190759"/>
              </p:ext>
            </p:extLst>
          </p:nvPr>
        </p:nvGraphicFramePr>
        <p:xfrm>
          <a:off x="356804" y="1828800"/>
          <a:ext cx="849694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130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127200"/>
              </p:ext>
            </p:extLst>
          </p:nvPr>
        </p:nvGraphicFramePr>
        <p:xfrm>
          <a:off x="467544" y="1880191"/>
          <a:ext cx="8208912" cy="482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93361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China GSE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Average Scores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Percent</a:t>
                      </a:r>
                      <a:r>
                        <a:rPr lang="en-US" baseline="0" dirty="0" smtClean="0">
                          <a:latin typeface="+mn-lt"/>
                        </a:rPr>
                        <a:t> Change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World</a:t>
                      </a:r>
                      <a:r>
                        <a:rPr lang="en-US" baseline="0" dirty="0" smtClean="0">
                          <a:latin typeface="+mn-lt"/>
                        </a:rPr>
                        <a:t> Wide Norms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3361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Drive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74 - 85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+15%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</a:t>
                      </a:r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361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</a:t>
                      </a:r>
                      <a:r>
                        <a:rPr lang="en-US" b="1" baseline="0" dirty="0" smtClean="0">
                          <a:latin typeface="+mn-lt"/>
                        </a:rPr>
                        <a:t> Knowledge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45 – 67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+49%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Moderate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361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Strategy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63 – 81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+29%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090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Action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57</a:t>
                      </a:r>
                      <a:r>
                        <a:rPr lang="en-US" b="1" baseline="0" dirty="0" smtClean="0">
                          <a:latin typeface="+mn-lt"/>
                        </a:rPr>
                        <a:t> - </a:t>
                      </a:r>
                      <a:r>
                        <a:rPr lang="en-US" b="1" dirty="0" smtClean="0">
                          <a:latin typeface="+mn-lt"/>
                        </a:rPr>
                        <a:t>75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+32%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Moderate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070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1524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362207"/>
              </p:ext>
            </p:extLst>
          </p:nvPr>
        </p:nvGraphicFramePr>
        <p:xfrm>
          <a:off x="755576" y="1981200"/>
          <a:ext cx="7488832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629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1524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772454"/>
              </p:ext>
            </p:extLst>
          </p:nvPr>
        </p:nvGraphicFramePr>
        <p:xfrm>
          <a:off x="467544" y="2057400"/>
          <a:ext cx="8208912" cy="466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1830732"/>
              </a:tblGrid>
              <a:tr h="9325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Europe GSE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Average Scores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Percent</a:t>
                      </a:r>
                      <a:r>
                        <a:rPr lang="en-US" baseline="0" dirty="0" smtClean="0">
                          <a:latin typeface="+mn-lt"/>
                        </a:rPr>
                        <a:t> Change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World</a:t>
                      </a:r>
                      <a:r>
                        <a:rPr lang="en-US" baseline="0" dirty="0" smtClean="0">
                          <a:latin typeface="+mn-lt"/>
                        </a:rPr>
                        <a:t> Wide Norms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Drive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77 – 88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+14%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</a:t>
                      </a:r>
                      <a:r>
                        <a:rPr lang="en-US" b="1" baseline="0" dirty="0" smtClean="0">
                          <a:latin typeface="+mn-lt"/>
                        </a:rPr>
                        <a:t> Knowledge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54 – 74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+37%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Strategy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74 – 88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+19%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Action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+mn-lt"/>
                        </a:rPr>
                        <a:t>67 – 86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+28%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716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1524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558183"/>
              </p:ext>
            </p:extLst>
          </p:nvPr>
        </p:nvGraphicFramePr>
        <p:xfrm>
          <a:off x="545411" y="1958163"/>
          <a:ext cx="8064896" cy="482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8955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1524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190493"/>
              </p:ext>
            </p:extLst>
          </p:nvPr>
        </p:nvGraphicFramePr>
        <p:xfrm>
          <a:off x="467544" y="2057400"/>
          <a:ext cx="8208912" cy="466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1830732"/>
              </a:tblGrid>
              <a:tr h="9325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South</a:t>
                      </a:r>
                      <a:r>
                        <a:rPr lang="en-US" baseline="0" dirty="0" smtClean="0">
                          <a:latin typeface="+mn-lt"/>
                        </a:rPr>
                        <a:t> Africa</a:t>
                      </a:r>
                      <a:r>
                        <a:rPr lang="en-US" dirty="0" smtClean="0">
                          <a:latin typeface="+mn-lt"/>
                        </a:rPr>
                        <a:t> GSE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Average Scores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Percent</a:t>
                      </a:r>
                      <a:r>
                        <a:rPr lang="en-US" baseline="0" dirty="0" smtClean="0">
                          <a:latin typeface="+mn-lt"/>
                        </a:rPr>
                        <a:t> Change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World</a:t>
                      </a:r>
                      <a:r>
                        <a:rPr lang="en-US" baseline="0" dirty="0" smtClean="0">
                          <a:latin typeface="+mn-lt"/>
                        </a:rPr>
                        <a:t> Wide Norms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Drive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77 – 88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+14%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</a:t>
                      </a:r>
                      <a:r>
                        <a:rPr lang="en-US" b="1" baseline="0" dirty="0" smtClean="0">
                          <a:latin typeface="+mn-lt"/>
                        </a:rPr>
                        <a:t> Knowledge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54 – 74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+37%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Strategy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74 – 88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+19%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Action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+mn-lt"/>
                        </a:rPr>
                        <a:t>67 – 86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+28%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725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1524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444655"/>
              </p:ext>
            </p:extLst>
          </p:nvPr>
        </p:nvGraphicFramePr>
        <p:xfrm>
          <a:off x="545411" y="1958163"/>
          <a:ext cx="8064896" cy="482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1606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1524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3105835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612790"/>
              </p:ext>
            </p:extLst>
          </p:nvPr>
        </p:nvGraphicFramePr>
        <p:xfrm>
          <a:off x="467544" y="2057400"/>
          <a:ext cx="8208912" cy="466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1830732"/>
              </a:tblGrid>
              <a:tr h="9325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Israel GSE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Average Scores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Percent</a:t>
                      </a:r>
                      <a:r>
                        <a:rPr lang="en-US" baseline="0" dirty="0" smtClean="0">
                          <a:latin typeface="+mn-lt"/>
                        </a:rPr>
                        <a:t> Change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World</a:t>
                      </a:r>
                      <a:r>
                        <a:rPr lang="en-US" baseline="0" dirty="0" smtClean="0">
                          <a:latin typeface="+mn-lt"/>
                        </a:rPr>
                        <a:t> Wide Norms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Drive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77 – 88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+14%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</a:t>
                      </a:r>
                      <a:r>
                        <a:rPr lang="en-US" b="1" baseline="0" dirty="0" smtClean="0">
                          <a:latin typeface="+mn-lt"/>
                        </a:rPr>
                        <a:t> Knowledge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54 – 74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+37%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Strategy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74 – 88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+19%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325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CQ Action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+mn-lt"/>
                        </a:rPr>
                        <a:t>67 – 86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n-lt"/>
                        </a:rPr>
                        <a:t>+28%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</a:rPr>
                        <a:t>Moderate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to High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0490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6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67226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End of the Day…</a:t>
            </a:r>
          </a:p>
          <a:p>
            <a:endParaRPr lang="en-US" sz="3200" b="1" dirty="0" smtClean="0"/>
          </a:p>
          <a:p>
            <a:pPr algn="ctr"/>
            <a:r>
              <a:rPr lang="en-US" sz="2400" b="1" dirty="0" smtClean="0">
                <a:solidFill>
                  <a:srgbClr val="FEB80A"/>
                </a:solidFill>
              </a:rPr>
              <a:t>Active Engagement + Thoughtful Reflection = High CQ</a:t>
            </a:r>
            <a:endParaRPr lang="en-US" sz="2400" b="1" dirty="0">
              <a:solidFill>
                <a:srgbClr val="FEB80A"/>
              </a:solidFill>
            </a:endParaRPr>
          </a:p>
          <a:p>
            <a:pPr>
              <a:buNone/>
            </a:pPr>
            <a:endParaRPr lang="en-US" sz="2400" dirty="0"/>
          </a:p>
          <a:p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endParaRPr lang="en-US" sz="2400" dirty="0"/>
          </a:p>
          <a:p>
            <a:pPr algn="ctr"/>
            <a:r>
              <a:rPr lang="en-US" sz="2400" dirty="0" smtClean="0"/>
              <a:t>“What’s most important is some thoughtful anticipation about the cross-cultural experience and how to learn from it”  - </a:t>
            </a:r>
            <a:r>
              <a:rPr lang="en-US" sz="1600" dirty="0" smtClean="0"/>
              <a:t>Dr. David Livermore</a:t>
            </a:r>
            <a:endParaRPr lang="en-US" sz="1600" dirty="0"/>
          </a:p>
          <a:p>
            <a:pPr>
              <a:buNone/>
            </a:pP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37" y="5722678"/>
            <a:ext cx="1398181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419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7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61417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Care?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609600" y="2551837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51837"/>
            <a:ext cx="47625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2369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7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522972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Profile of US Population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609600" y="2551837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12096"/>
              </p:ext>
            </p:extLst>
          </p:nvPr>
        </p:nvGraphicFramePr>
        <p:xfrm>
          <a:off x="731259" y="1981200"/>
          <a:ext cx="7698416" cy="4571998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376264"/>
                <a:gridCol w="1224136"/>
                <a:gridCol w="1368152"/>
                <a:gridCol w="1368152"/>
                <a:gridCol w="1361712"/>
              </a:tblGrid>
              <a:tr h="4837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Whole</a:t>
                      </a:r>
                      <a:endParaRPr lang="en-US" dirty="0"/>
                    </a:p>
                  </a:txBody>
                  <a:tcPr/>
                </a:tc>
              </a:tr>
              <a:tr h="834887">
                <a:tc>
                  <a:txBody>
                    <a:bodyPr/>
                    <a:lstStyle/>
                    <a:p>
                      <a:r>
                        <a:rPr lang="en-US" dirty="0" smtClean="0"/>
                        <a:t>Non-Hispanic</a:t>
                      </a:r>
                      <a:r>
                        <a:rPr lang="en-US" baseline="0" dirty="0" smtClean="0"/>
                        <a:t> White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201,235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206,118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50, 918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143,527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40,105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58,678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14,922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38, 358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4887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Indian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3,206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Hawaiian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Population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312,504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458,176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378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522972"/>
            <a:ext cx="5633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CQ and Higher Education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609600" y="2551837"/>
            <a:ext cx="4038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b="1" dirty="0"/>
              <a:t>Labor Gap: By 2018 US will be 3 million degree-holders short of the employees needed for workforce.</a:t>
            </a:r>
          </a:p>
          <a:p>
            <a:pPr>
              <a:buFont typeface="Courier New" pitchFamily="49" charset="0"/>
              <a:buChar char="o"/>
            </a:pPr>
            <a:endParaRPr lang="en-US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/>
              <a:t>Present number of traditional-aged college graduates insufficient to replace retiring baby boomers w/ college degrees.</a:t>
            </a:r>
          </a:p>
          <a:p>
            <a:pPr>
              <a:buFont typeface="Courier New" pitchFamily="49" charset="0"/>
              <a:buChar char="o"/>
            </a:pPr>
            <a:endParaRPr lang="en-US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/>
              <a:t>American Graduation  Initiative (2020 Vision): 6o percent of adults with college degrees by </a:t>
            </a:r>
            <a:r>
              <a:rPr lang="en-US" b="1" dirty="0" smtClean="0"/>
              <a:t>2020</a:t>
            </a:r>
          </a:p>
          <a:p>
            <a:endParaRPr lang="en-US" b="1" dirty="0"/>
          </a:p>
          <a:p>
            <a:r>
              <a:rPr lang="en-US" sz="1200" dirty="0" smtClean="0"/>
              <a:t>Source: US Department of Education, National Center for Education Statistics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25256"/>
            <a:ext cx="3052812" cy="348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61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7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61417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CQ and Business</a:t>
            </a:r>
          </a:p>
          <a:p>
            <a:r>
              <a:rPr lang="en-US" sz="2400" dirty="0" smtClean="0"/>
              <a:t>Price Waterhouse CEO Study</a:t>
            </a:r>
          </a:p>
        </p:txBody>
      </p:sp>
      <p:sp>
        <p:nvSpPr>
          <p:cNvPr id="2" name="Rectangle 1"/>
          <p:cNvSpPr/>
          <p:nvPr/>
        </p:nvSpPr>
        <p:spPr>
          <a:xfrm>
            <a:off x="656167" y="1981200"/>
            <a:ext cx="7848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§"/>
            </a:pPr>
            <a:r>
              <a:rPr lang="en-US" sz="2400" dirty="0"/>
              <a:t>Managing and developing a globally astute workforce is </a:t>
            </a:r>
            <a:r>
              <a:rPr lang="en-US" sz="2400" b="1" dirty="0">
                <a:solidFill>
                  <a:srgbClr val="FFFF00"/>
                </a:solidFill>
              </a:rPr>
              <a:t>#1</a:t>
            </a:r>
            <a:r>
              <a:rPr lang="en-US" sz="2400" dirty="0"/>
              <a:t> on the </a:t>
            </a:r>
            <a:r>
              <a:rPr lang="en-US" sz="2400" dirty="0" smtClean="0"/>
              <a:t>agenda </a:t>
            </a:r>
            <a:r>
              <a:rPr lang="en-US" sz="2400" dirty="0"/>
              <a:t>of the majority of CEO’s surveyed.</a:t>
            </a:r>
          </a:p>
          <a:p>
            <a:pPr fontAlgn="base"/>
            <a:endParaRPr lang="en-US" sz="2400" dirty="0"/>
          </a:p>
          <a:p>
            <a:pPr marL="457200" indent="-457200" fontAlgn="base">
              <a:buFont typeface="Wingdings" pitchFamily="2" charset="2"/>
              <a:buChar char="§"/>
            </a:pPr>
            <a:r>
              <a:rPr lang="en-US" sz="2400" dirty="0"/>
              <a:t>Skilled employees with an ability to work effectively in multiple cultures is as valuable to a CEO as the employee’s technical expertise</a:t>
            </a:r>
            <a:r>
              <a:rPr lang="en-US" sz="2400" dirty="0" smtClean="0"/>
              <a:t>.</a:t>
            </a:r>
          </a:p>
          <a:p>
            <a:pPr marL="457200" indent="-457200" fontAlgn="base">
              <a:buFont typeface="Wingdings" pitchFamily="2" charset="2"/>
              <a:buChar char="§"/>
            </a:pPr>
            <a:endParaRPr lang="en-US" sz="2400" b="1" dirty="0" smtClean="0"/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  <a:ea typeface="ＭＳ Ｐゴシック" charset="-128"/>
                <a:cs typeface="ＭＳ Ｐゴシック" charset="-128"/>
              </a:rPr>
              <a:t>90% </a:t>
            </a:r>
            <a:r>
              <a:rPr lang="en-US" sz="240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of leading executives from 68 countries said finding effective cross-cultural personnel is their top management </a:t>
            </a:r>
            <a:r>
              <a:rPr lang="en-US" sz="2400" dirty="0" smtClean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challenge.  - </a:t>
            </a:r>
            <a:r>
              <a:rPr lang="en-US" sz="1200" i="1" dirty="0" smtClean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Economist </a:t>
            </a:r>
            <a:r>
              <a:rPr lang="en-US" sz="1200" i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Intelligence Unit</a:t>
            </a:r>
          </a:p>
          <a:p>
            <a:pPr marL="457200" indent="-457200" fontAlgn="base">
              <a:buFont typeface="Wingdings" pitchFamily="2" charset="2"/>
              <a:buChar char="§"/>
            </a:pPr>
            <a:endParaRPr lang="en-US" sz="2800" b="1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54242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467" y="-83274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362200" y="3810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551837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33" y="3048000"/>
            <a:ext cx="3657600" cy="31668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2413338"/>
            <a:ext cx="3733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MYTHS</a:t>
            </a:r>
          </a:p>
          <a:p>
            <a:pPr>
              <a:defRPr/>
            </a:pPr>
            <a:endParaRPr lang="en-US" sz="2400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dirty="0" smtClean="0"/>
              <a:t>International </a:t>
            </a:r>
            <a:r>
              <a:rPr lang="en-US" sz="2400" dirty="0"/>
              <a:t>Experience=Cultural Competence</a:t>
            </a:r>
          </a:p>
          <a:p>
            <a:pPr>
              <a:buFontTx/>
              <a:buNone/>
              <a:defRPr/>
            </a:pPr>
            <a:endParaRPr lang="en-US" sz="2400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dirty="0"/>
              <a:t>Technical Competence = Success</a:t>
            </a:r>
          </a:p>
          <a:p>
            <a:pPr>
              <a:buFontTx/>
              <a:buNone/>
              <a:defRPr/>
            </a:pPr>
            <a:endParaRPr lang="en-US" sz="2400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dirty="0"/>
              <a:t>High EQ=High CQ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545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467" y="-83274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362200" y="3810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551837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85961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dirty="0" smtClean="0"/>
              <a:t>Cultural Intelligence (CQ)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capability to function and manage effectively in culturally diverse situations</a:t>
            </a:r>
          </a:p>
          <a:p>
            <a:pPr algn="ctr">
              <a:buNone/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562600"/>
            <a:ext cx="1398181" cy="107753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CabinetSlid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316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67000" y="274638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2551837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828800" y="2828836"/>
            <a:ext cx="6019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en-US" sz="3200" b="1" dirty="0" smtClean="0"/>
              <a:t>Research Question</a:t>
            </a:r>
          </a:p>
          <a:p>
            <a:pPr marL="68580" indent="0" algn="ctr">
              <a:buNone/>
            </a:pPr>
            <a:endParaRPr lang="en-US" sz="2800" dirty="0"/>
          </a:p>
          <a:p>
            <a:pPr marL="68580" indent="0" algn="ctr">
              <a:buNone/>
            </a:pPr>
            <a:r>
              <a:rPr lang="en-US" sz="2800" dirty="0" smtClean="0"/>
              <a:t>What </a:t>
            </a:r>
            <a:r>
              <a:rPr lang="en-US" sz="2800" dirty="0"/>
              <a:t>is the difference between individuals and organizations that succeed in a multicultural globalized context and those who fail?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715000"/>
            <a:ext cx="1398181" cy="107753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5124</TotalTime>
  <Words>805</Words>
  <Application>Microsoft Office PowerPoint</Application>
  <PresentationFormat>On-screen Show (4:3)</PresentationFormat>
  <Paragraphs>276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Cornerstone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Technology Support</dc:creator>
  <cp:lastModifiedBy>Keefer, Margaret</cp:lastModifiedBy>
  <cp:revision>101</cp:revision>
  <dcterms:created xsi:type="dcterms:W3CDTF">2011-02-15T20:00:31Z</dcterms:created>
  <dcterms:modified xsi:type="dcterms:W3CDTF">2013-05-23T13:53:05Z</dcterms:modified>
</cp:coreProperties>
</file>