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62" r:id="rId2"/>
    <p:sldId id="263" r:id="rId3"/>
    <p:sldId id="264" r:id="rId4"/>
    <p:sldId id="265" r:id="rId5"/>
    <p:sldId id="315" r:id="rId6"/>
    <p:sldId id="266" r:id="rId7"/>
    <p:sldId id="308" r:id="rId8"/>
    <p:sldId id="309" r:id="rId9"/>
    <p:sldId id="267" r:id="rId10"/>
    <p:sldId id="310" r:id="rId11"/>
    <p:sldId id="316" r:id="rId12"/>
    <p:sldId id="268" r:id="rId13"/>
    <p:sldId id="272" r:id="rId14"/>
    <p:sldId id="273" r:id="rId15"/>
    <p:sldId id="274" r:id="rId16"/>
    <p:sldId id="275" r:id="rId17"/>
    <p:sldId id="276" r:id="rId18"/>
    <p:sldId id="277" r:id="rId19"/>
    <p:sldId id="278" r:id="rId20"/>
    <p:sldId id="317" r:id="rId21"/>
    <p:sldId id="279" r:id="rId22"/>
    <p:sldId id="280" r:id="rId23"/>
    <p:sldId id="281" r:id="rId24"/>
    <p:sldId id="282" r:id="rId25"/>
    <p:sldId id="283" r:id="rId26"/>
    <p:sldId id="285" r:id="rId27"/>
    <p:sldId id="286" r:id="rId28"/>
    <p:sldId id="311" r:id="rId29"/>
    <p:sldId id="288" r:id="rId30"/>
    <p:sldId id="289" r:id="rId31"/>
    <p:sldId id="290" r:id="rId32"/>
    <p:sldId id="291" r:id="rId33"/>
    <p:sldId id="292" r:id="rId34"/>
    <p:sldId id="293" r:id="rId35"/>
    <p:sldId id="294" r:id="rId36"/>
    <p:sldId id="295" r:id="rId37"/>
    <p:sldId id="296" r:id="rId38"/>
    <p:sldId id="297" r:id="rId39"/>
    <p:sldId id="299" r:id="rId40"/>
    <p:sldId id="298" r:id="rId41"/>
    <p:sldId id="300" r:id="rId42"/>
    <p:sldId id="301" r:id="rId43"/>
    <p:sldId id="302" r:id="rId44"/>
    <p:sldId id="303" r:id="rId45"/>
    <p:sldId id="304" r:id="rId46"/>
    <p:sldId id="313" r:id="rId47"/>
    <p:sldId id="305" r:id="rId48"/>
    <p:sldId id="306" r:id="rId49"/>
    <p:sldId id="307" r:id="rId5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5pPr>
    <a:lvl6pPr marL="2286000" algn="l" defTabSz="914400" rtl="0" eaLnBrk="1" latinLnBrk="0" hangingPunct="1">
      <a:defRPr sz="2400" kern="1200">
        <a:solidFill>
          <a:schemeClr val="tx1"/>
        </a:solidFill>
        <a:latin typeface="Arial" charset="0"/>
        <a:ea typeface="ＭＳ Ｐゴシック" pitchFamily="49" charset="-128"/>
        <a:cs typeface="+mn-cs"/>
      </a:defRPr>
    </a:lvl6pPr>
    <a:lvl7pPr marL="2743200" algn="l" defTabSz="914400" rtl="0" eaLnBrk="1" latinLnBrk="0" hangingPunct="1">
      <a:defRPr sz="2400" kern="1200">
        <a:solidFill>
          <a:schemeClr val="tx1"/>
        </a:solidFill>
        <a:latin typeface="Arial" charset="0"/>
        <a:ea typeface="ＭＳ Ｐゴシック" pitchFamily="49" charset="-128"/>
        <a:cs typeface="+mn-cs"/>
      </a:defRPr>
    </a:lvl7pPr>
    <a:lvl8pPr marL="3200400" algn="l" defTabSz="914400" rtl="0" eaLnBrk="1" latinLnBrk="0" hangingPunct="1">
      <a:defRPr sz="2400" kern="1200">
        <a:solidFill>
          <a:schemeClr val="tx1"/>
        </a:solidFill>
        <a:latin typeface="Arial" charset="0"/>
        <a:ea typeface="ＭＳ Ｐゴシック" pitchFamily="49" charset="-128"/>
        <a:cs typeface="+mn-cs"/>
      </a:defRPr>
    </a:lvl8pPr>
    <a:lvl9pPr marL="3657600" algn="l" defTabSz="914400" rtl="0" eaLnBrk="1" latinLnBrk="0" hangingPunct="1">
      <a:defRPr sz="2400" kern="1200">
        <a:solidFill>
          <a:schemeClr val="tx1"/>
        </a:solidFill>
        <a:latin typeface="Arial" charset="0"/>
        <a:ea typeface="ＭＳ Ｐゴシック"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53B"/>
    <a:srgbClr val="D1FFD1"/>
    <a:srgbClr val="0C533A"/>
    <a:srgbClr val="C1FFC1"/>
    <a:srgbClr val="C6ECC6"/>
    <a:srgbClr val="FFFFCC"/>
    <a:srgbClr val="A7FFA7"/>
    <a:srgbClr val="9FFF9F"/>
    <a:srgbClr val="06433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82" autoAdjust="0"/>
    <p:restoredTop sz="83710" autoAdjust="0"/>
  </p:normalViewPr>
  <p:slideViewPr>
    <p:cSldViewPr snapToGrid="0" snapToObjects="1">
      <p:cViewPr>
        <p:scale>
          <a:sx n="97" d="100"/>
          <a:sy n="97" d="100"/>
        </p:scale>
        <p:origin x="-1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E93E97-23F0-4489-B7EA-CB753EBFFE49}" type="datetimeFigureOut">
              <a:rPr lang="en-US" smtClean="0"/>
              <a:t>5/20/2013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832947-92A4-41A1-B98E-584A251EFA71}" type="slidenum">
              <a:rPr lang="en-US" smtClean="0"/>
              <a:t>‹#›</a:t>
            </a:fld>
            <a:endParaRPr lang="en-US"/>
          </a:p>
        </p:txBody>
      </p:sp>
    </p:spTree>
    <p:extLst>
      <p:ext uri="{BB962C8B-B14F-4D97-AF65-F5344CB8AC3E}">
        <p14:creationId xmlns:p14="http://schemas.microsoft.com/office/powerpoint/2010/main" val="4175700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ED5AB3-10ED-4A81-962C-E23BD6D49F4A}" type="datetimeFigureOut">
              <a:rPr lang="en-US" smtClean="0"/>
              <a:t>5/20/2013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AE28C-5C5F-49F5-B532-638F9E9CC1E5}" type="slidenum">
              <a:rPr lang="en-US" smtClean="0"/>
              <a:t>‹#›</a:t>
            </a:fld>
            <a:endParaRPr lang="en-US"/>
          </a:p>
        </p:txBody>
      </p:sp>
    </p:spTree>
    <p:extLst>
      <p:ext uri="{BB962C8B-B14F-4D97-AF65-F5344CB8AC3E}">
        <p14:creationId xmlns:p14="http://schemas.microsoft.com/office/powerpoint/2010/main" val="81759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A22E5-DCF2-41B9-B80C-269A3FD60D50}" type="slidenum">
              <a:rPr lang="en-US"/>
              <a:pPr/>
              <a:t>4</a:t>
            </a:fld>
            <a:endParaRPr lang="en-US"/>
          </a:p>
        </p:txBody>
      </p:sp>
      <p:sp>
        <p:nvSpPr>
          <p:cNvPr id="404482" name="Rectangle 2"/>
          <p:cNvSpPr>
            <a:spLocks noGrp="1" noRot="1" noChangeAspect="1" noChangeArrowheads="1" noTextEdit="1"/>
          </p:cNvSpPr>
          <p:nvPr>
            <p:ph type="sldImg"/>
          </p:nvPr>
        </p:nvSpPr>
        <p:spPr>
          <a:xfrm>
            <a:off x="1150938" y="693738"/>
            <a:ext cx="4552950" cy="3414712"/>
          </a:xfrm>
          <a:ln/>
        </p:spPr>
      </p:sp>
      <p:sp>
        <p:nvSpPr>
          <p:cNvPr id="404483" name="Rectangle 3"/>
          <p:cNvSpPr>
            <a:spLocks noGrp="1" noChangeArrowheads="1"/>
          </p:cNvSpPr>
          <p:nvPr>
            <p:ph type="body" idx="1"/>
          </p:nvPr>
        </p:nvSpPr>
        <p:spPr>
          <a:xfrm>
            <a:off x="913158" y="4342464"/>
            <a:ext cx="5030132" cy="4114487"/>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CFA47-35F6-4F9F-9068-5090EBE780AD}" type="slidenum">
              <a:rPr lang="en-US"/>
              <a:pPr/>
              <a:t>5</a:t>
            </a:fld>
            <a:endParaRPr lang="en-US"/>
          </a:p>
        </p:txBody>
      </p:sp>
      <p:sp>
        <p:nvSpPr>
          <p:cNvPr id="760834" name="Rectangle 2"/>
          <p:cNvSpPr>
            <a:spLocks noGrp="1" noRot="1" noChangeAspect="1" noChangeArrowheads="1" noTextEdit="1"/>
          </p:cNvSpPr>
          <p:nvPr>
            <p:ph type="sldImg"/>
          </p:nvPr>
        </p:nvSpPr>
        <p:spPr>
          <a:xfrm>
            <a:off x="1150938" y="692150"/>
            <a:ext cx="4552950" cy="3416300"/>
          </a:xfrm>
          <a:ln/>
        </p:spPr>
      </p:sp>
      <p:sp>
        <p:nvSpPr>
          <p:cNvPr id="760835" name="Rectangle 3"/>
          <p:cNvSpPr>
            <a:spLocks noGrp="1" noChangeArrowheads="1"/>
          </p:cNvSpPr>
          <p:nvPr>
            <p:ph type="body" idx="1"/>
          </p:nvPr>
        </p:nvSpPr>
        <p:spPr>
          <a:xfrm>
            <a:off x="913470" y="4342699"/>
            <a:ext cx="5029510" cy="4114956"/>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577A1-C73F-4E0E-9C3C-10C5AD82ED7C}" type="slidenum">
              <a:rPr lang="en-US"/>
              <a:pPr/>
              <a:t>14</a:t>
            </a:fld>
            <a:endParaRPr lang="en-US"/>
          </a:p>
        </p:txBody>
      </p:sp>
      <p:sp>
        <p:nvSpPr>
          <p:cNvPr id="305154" name="Rectangle 2"/>
          <p:cNvSpPr>
            <a:spLocks noGrp="1" noRot="1" noChangeAspect="1" noChangeArrowheads="1" noTextEdit="1"/>
          </p:cNvSpPr>
          <p:nvPr>
            <p:ph type="sldImg"/>
          </p:nvPr>
        </p:nvSpPr>
        <p:spPr>
          <a:xfrm>
            <a:off x="1152525" y="693738"/>
            <a:ext cx="4552950" cy="3414712"/>
          </a:xfrm>
          <a:ln/>
        </p:spPr>
      </p:sp>
      <p:sp>
        <p:nvSpPr>
          <p:cNvPr id="305155" name="Rectangle 3"/>
          <p:cNvSpPr>
            <a:spLocks noGrp="1" noChangeArrowheads="1"/>
          </p:cNvSpPr>
          <p:nvPr>
            <p:ph type="body" idx="1"/>
          </p:nvPr>
        </p:nvSpPr>
        <p:spPr>
          <a:xfrm>
            <a:off x="914711" y="4342464"/>
            <a:ext cx="5028579" cy="4114487"/>
          </a:xfrm>
        </p:spPr>
        <p:txBody>
          <a:bodyPr/>
          <a:lstStyle/>
          <a:p>
            <a:r>
              <a:rPr lang="en-US"/>
              <a:t>It takes 30,000 parts to make one Kia Sorento.</a:t>
            </a:r>
          </a:p>
          <a:p>
            <a:r>
              <a:rPr lang="en-US"/>
              <a:t>Tires from Michelin, Shocks from ZF Sachs, 4wheel drive from BorgWarner, Airbags from Autoliv (Sweden), electric motors from Daewoo Electronics, Mirrors from Gentex.  Wales, Mexico, Sweden, China, Thailand,  </a:t>
            </a:r>
          </a:p>
          <a:p>
            <a:endParaRPr lang="en-US"/>
          </a:p>
          <a:p>
            <a:r>
              <a:rPr lang="en-US"/>
              <a:t>Panasonic Automotive sources optical pickup units which read CDs in China.  </a:t>
            </a:r>
          </a:p>
          <a:p>
            <a:r>
              <a:rPr lang="en-US"/>
              <a:t>These get shipped to Thailand. In Thailand, the mechanical structure and electronic components get added.</a:t>
            </a:r>
          </a:p>
          <a:p>
            <a:r>
              <a:rPr lang="en-US"/>
              <a:t>The unit is next shipped to Matsushita Communications, Industrial Plant in Reynosa Mexico where additional electronic components are assembled. </a:t>
            </a:r>
          </a:p>
          <a:p>
            <a:r>
              <a:rPr lang="en-US"/>
              <a:t>The units are then trucked to a Delco Electronics plan in Matamorros, Mexico where all components are  assembled into into an audio system.  </a:t>
            </a:r>
          </a:p>
          <a:p>
            <a:r>
              <a:rPr lang="en-US"/>
              <a:t>The audio system is then trucked into California where it is shipped to South Korea for insertion into the car.</a:t>
            </a:r>
          </a:p>
          <a:p>
            <a:r>
              <a:rPr lang="en-US"/>
              <a:t>The completed car is then shipped  to the U.S. where it gets sold.</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1AC35-527C-4746-8BBD-796602733D09}" type="slidenum">
              <a:rPr lang="en-US"/>
              <a:pPr/>
              <a:t>15</a:t>
            </a:fld>
            <a:endParaRPr lang="en-US"/>
          </a:p>
        </p:txBody>
      </p:sp>
      <p:sp>
        <p:nvSpPr>
          <p:cNvPr id="307202" name="Rectangle 2"/>
          <p:cNvSpPr>
            <a:spLocks noGrp="1" noRot="1" noChangeAspect="1" noChangeArrowheads="1" noTextEdit="1"/>
          </p:cNvSpPr>
          <p:nvPr>
            <p:ph type="sldImg"/>
          </p:nvPr>
        </p:nvSpPr>
        <p:spPr>
          <a:xfrm>
            <a:off x="1152525" y="693738"/>
            <a:ext cx="4552950" cy="3414712"/>
          </a:xfrm>
          <a:ln/>
        </p:spPr>
      </p:sp>
      <p:sp>
        <p:nvSpPr>
          <p:cNvPr id="307203" name="Rectangle 3"/>
          <p:cNvSpPr>
            <a:spLocks noGrp="1" noChangeArrowheads="1"/>
          </p:cNvSpPr>
          <p:nvPr>
            <p:ph type="body" idx="1"/>
          </p:nvPr>
        </p:nvSpPr>
        <p:spPr>
          <a:xfrm>
            <a:off x="914711" y="4342464"/>
            <a:ext cx="5028579" cy="4114487"/>
          </a:xfrm>
        </p:spPr>
        <p:txBody>
          <a:bodyPr/>
          <a:lstStyle/>
          <a:p>
            <a:r>
              <a:rPr lang="en-US"/>
              <a:t>It takes 30,000 parts to make one Kia Sorento.</a:t>
            </a:r>
          </a:p>
          <a:p>
            <a:r>
              <a:rPr lang="en-US"/>
              <a:t>Tires from Michelin, Shocks from ZF Sachs, 4wheel drive from BorgWarner, Airbags from Autoliv (Sweden), electric motors from Daewoo Electronics, Mirrors from Gentex.  Wales, Mexico, Sweden, China, Thailand,  </a:t>
            </a:r>
          </a:p>
          <a:p>
            <a:endParaRPr lang="en-US"/>
          </a:p>
          <a:p>
            <a:r>
              <a:rPr lang="en-US"/>
              <a:t>Panasonic Automotive sources optical pickup units which read CDs in China.  </a:t>
            </a:r>
          </a:p>
          <a:p>
            <a:r>
              <a:rPr lang="en-US"/>
              <a:t>These get shipped to Thailand. In Thailand, the mechanical structure and electronic components get added.</a:t>
            </a:r>
          </a:p>
          <a:p>
            <a:r>
              <a:rPr lang="en-US"/>
              <a:t>The unit is next shipped to Matsushita Communications, Industrial Plant in Reynosa Mexico where additional electronic components are assembled. </a:t>
            </a:r>
          </a:p>
          <a:p>
            <a:r>
              <a:rPr lang="en-US"/>
              <a:t>The units are then trucked to a Delco Electronics plan in Matamorros, Mexico where all components are  assembled into into an audio system.  </a:t>
            </a:r>
          </a:p>
          <a:p>
            <a:r>
              <a:rPr lang="en-US"/>
              <a:t>The audio system is then trucked into California where it is shipped to South Korea for insertion into the car.</a:t>
            </a:r>
          </a:p>
          <a:p>
            <a:r>
              <a:rPr lang="en-US"/>
              <a:t>The completed car is then shipped  to the U.S. where it gets sold.</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75A5D7-0B7E-4E6F-B565-912F5511A277}" type="slidenum">
              <a:rPr lang="en-US"/>
              <a:pPr/>
              <a:t>26</a:t>
            </a:fld>
            <a:endParaRPr lang="en-US"/>
          </a:p>
        </p:txBody>
      </p:sp>
      <p:sp>
        <p:nvSpPr>
          <p:cNvPr id="420866" name="Rectangle 2"/>
          <p:cNvSpPr>
            <a:spLocks noGrp="1" noRot="1" noChangeAspect="1" noChangeArrowheads="1" noTextEdit="1"/>
          </p:cNvSpPr>
          <p:nvPr>
            <p:ph type="sldImg"/>
          </p:nvPr>
        </p:nvSpPr>
        <p:spPr>
          <a:xfrm>
            <a:off x="1152525" y="693738"/>
            <a:ext cx="4552950" cy="3414712"/>
          </a:xfrm>
          <a:ln/>
        </p:spPr>
      </p:sp>
      <p:sp>
        <p:nvSpPr>
          <p:cNvPr id="420867" name="Rectangle 3"/>
          <p:cNvSpPr>
            <a:spLocks noGrp="1" noChangeArrowheads="1"/>
          </p:cNvSpPr>
          <p:nvPr>
            <p:ph type="body" idx="1"/>
          </p:nvPr>
        </p:nvSpPr>
        <p:spPr>
          <a:xfrm>
            <a:off x="914711" y="4342464"/>
            <a:ext cx="5028579" cy="4114487"/>
          </a:xfrm>
        </p:spPr>
        <p:txBody>
          <a:bodyPr/>
          <a:lstStyle/>
          <a:p>
            <a:r>
              <a:rPr lang="en-US"/>
              <a:t>Walmart’s performance in Germany of late has not been good.  At present they have been forced close some stores (they are down to 91 stores from 95 two years ago). They still only have a 2% market share only turned a profit in 2004, after 7 years.  The problem Walmart faces in Germany is partly that they have been unable to duplicate the  competitive advantages that has allowed them to grow so rapidly in the US. In particular they don’t have sufficient sales volume in all product lines to give them bargaining power over suppliers. They do have volume advantages in some global product categories such as detergent and toiletries, but this is only a small percentage of the total product line that must be carried in stores in Germany. Most of the products are local, like local foods   , and Walmart is at a distinct disadvantage against rivals Aldi (with 19% of the market) and Kaufland (which as five times as many stores as Walmart).  </a:t>
            </a:r>
          </a:p>
          <a:p>
            <a:r>
              <a:rPr lang="en-US"/>
              <a:t>In addition, Walmart has tried to implement its own ethical standards on their employees  (e.g., no romantic relations between supervisor and subordinates) which lead to  significant conflict with its labor union.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A011A-1381-4CFE-9BBF-CD1EB3F658BF}" type="slidenum">
              <a:rPr lang="en-US">
                <a:solidFill>
                  <a:prstClr val="black"/>
                </a:solidFill>
              </a:rPr>
              <a:pPr/>
              <a:t>27</a:t>
            </a:fld>
            <a:endParaRPr lang="en-US">
              <a:solidFill>
                <a:prstClr val="black"/>
              </a:solidFill>
            </a:endParaRPr>
          </a:p>
        </p:txBody>
      </p:sp>
      <p:sp>
        <p:nvSpPr>
          <p:cNvPr id="434178" name="Rectangle 2"/>
          <p:cNvSpPr>
            <a:spLocks noGrp="1" noRot="1" noChangeAspect="1" noChangeArrowheads="1" noTextEdit="1"/>
          </p:cNvSpPr>
          <p:nvPr>
            <p:ph type="sldImg"/>
          </p:nvPr>
        </p:nvSpPr>
        <p:spPr>
          <a:xfrm>
            <a:off x="1146175" y="687388"/>
            <a:ext cx="4567238" cy="3427412"/>
          </a:xfrm>
          <a:ln/>
        </p:spPr>
      </p:sp>
      <p:sp>
        <p:nvSpPr>
          <p:cNvPr id="434179" name="Rectangle 3"/>
          <p:cNvSpPr>
            <a:spLocks noGrp="1" noChangeArrowheads="1"/>
          </p:cNvSpPr>
          <p:nvPr>
            <p:ph type="body" idx="1"/>
          </p:nvPr>
        </p:nvSpPr>
        <p:spPr>
          <a:xfrm>
            <a:off x="684869" y="4342464"/>
            <a:ext cx="5488264" cy="4114487"/>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4C7E4-F8EB-4BB0-9C07-F2109B169105}" type="slidenum">
              <a:rPr lang="en-US"/>
              <a:pPr/>
              <a:t>35</a:t>
            </a:fld>
            <a:endParaRPr lang="en-US"/>
          </a:p>
        </p:txBody>
      </p:sp>
      <p:sp>
        <p:nvSpPr>
          <p:cNvPr id="374786" name="Rectangle 2"/>
          <p:cNvSpPr>
            <a:spLocks noGrp="1" noRot="1" noChangeAspect="1" noChangeArrowheads="1" noTextEdit="1"/>
          </p:cNvSpPr>
          <p:nvPr>
            <p:ph type="sldImg"/>
          </p:nvPr>
        </p:nvSpPr>
        <p:spPr>
          <a:xfrm>
            <a:off x="1146175" y="687388"/>
            <a:ext cx="4567238" cy="3427412"/>
          </a:xfrm>
          <a:ln/>
        </p:spPr>
      </p:sp>
      <p:sp>
        <p:nvSpPr>
          <p:cNvPr id="374787" name="Rectangle 3"/>
          <p:cNvSpPr>
            <a:spLocks noGrp="1" noChangeArrowheads="1"/>
          </p:cNvSpPr>
          <p:nvPr>
            <p:ph type="body" idx="1"/>
          </p:nvPr>
        </p:nvSpPr>
        <p:spPr>
          <a:xfrm>
            <a:off x="684869" y="4342464"/>
            <a:ext cx="5488264" cy="411448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75000"/>
                    <a:lumOff val="2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09598"/>
          </a:xfrm>
          <a:prstGeom prst="rect">
            <a:avLst/>
          </a:prstGeom>
        </p:spPr>
      </p:pic>
      <p:sp>
        <p:nvSpPr>
          <p:cNvPr id="8" name="Slide Number Placeholder 5"/>
          <p:cNvSpPr>
            <a:spLocks noGrp="1"/>
          </p:cNvSpPr>
          <p:nvPr>
            <p:ph type="sldNum" sz="quarter" idx="4"/>
          </p:nvPr>
        </p:nvSpPr>
        <p:spPr>
          <a:xfrm>
            <a:off x="385010" y="6269723"/>
            <a:ext cx="2421075"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595959"/>
                </a:solidFill>
                <a:latin typeface="Arial" pitchFamily="34" charset="0"/>
                <a:cs typeface="Arial" pitchFamily="34" charset="0"/>
              </a:defRPr>
            </a:lvl1pPr>
          </a:lstStyle>
          <a:p>
            <a:pPr algn="l">
              <a:defRPr/>
            </a:pPr>
            <a:r>
              <a:rPr lang="en-US" dirty="0" smtClean="0"/>
              <a:t>Robert M. Wiseman 2013   </a:t>
            </a:r>
            <a:fld id="{96D51C61-5A5D-48D6-A1CB-A23EBA580B87}" type="slidenum">
              <a:rPr lang="en-US" smtClean="0"/>
              <a:pPr algn="l">
                <a:defRPr/>
              </a:pPr>
              <a:t>‹#›</a:t>
            </a:fld>
            <a:endParaRPr lang="en-US" dirty="0"/>
          </a:p>
        </p:txBody>
      </p:sp>
      <p:sp>
        <p:nvSpPr>
          <p:cNvPr id="4" name="Title 3"/>
          <p:cNvSpPr>
            <a:spLocks noGrp="1"/>
          </p:cNvSpPr>
          <p:nvPr>
            <p:ph type="title"/>
          </p:nvPr>
        </p:nvSpPr>
        <p:spPr>
          <a:xfrm>
            <a:off x="457200" y="1390919"/>
            <a:ext cx="8229600" cy="699139"/>
          </a:xfrm>
          <a:prstGeom prst="rect">
            <a:avLst/>
          </a:prstGeom>
        </p:spPr>
        <p:txBody>
          <a:bodyPr/>
          <a:lstStyle>
            <a:lvl1pPr algn="l">
              <a:defRPr sz="3600">
                <a:solidFill>
                  <a:srgbClr val="0C533A"/>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246361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47030"/>
            <a:ext cx="8229600" cy="981810"/>
          </a:xfrm>
          <a:prstGeom prst="rect">
            <a:avLst/>
          </a:prstGeom>
        </p:spPr>
        <p:txBody>
          <a:bodyPr>
            <a:normAutofit/>
          </a:bodyPr>
          <a:lstStyle>
            <a:lvl1pPr algn="l">
              <a:defRPr sz="3600" b="0" i="0" baseline="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9668"/>
            <a:ext cx="8229600" cy="4066495"/>
          </a:xfrm>
          <a:prstGeom prst="rect">
            <a:avLst/>
          </a:prstGeom>
        </p:spPr>
        <p:txBody>
          <a:bodyPr/>
          <a:lstStyle>
            <a:lvl1pPr>
              <a:buClr>
                <a:schemeClr val="tx1">
                  <a:lumMod val="75000"/>
                  <a:lumOff val="25000"/>
                </a:schemeClr>
              </a:buClr>
              <a:buFont typeface="Wingdings" charset="2"/>
              <a:buChar char="§"/>
              <a:defRPr sz="2800" b="0" i="0">
                <a:solidFill>
                  <a:schemeClr val="tx1">
                    <a:lumMod val="75000"/>
                    <a:lumOff val="25000"/>
                  </a:schemeClr>
                </a:solidFill>
                <a:latin typeface="Arial" pitchFamily="34" charset="0"/>
                <a:cs typeface="Arial" pitchFamily="34" charset="0"/>
              </a:defRPr>
            </a:lvl1pPr>
            <a:lvl2pPr>
              <a:buClr>
                <a:schemeClr val="tx1">
                  <a:lumMod val="75000"/>
                  <a:lumOff val="25000"/>
                </a:schemeClr>
              </a:buClr>
              <a:buSzPct val="85000"/>
              <a:buFont typeface="Wingdings" charset="2"/>
              <a:buChar char="§"/>
              <a:defRPr sz="2400" b="0" i="0">
                <a:solidFill>
                  <a:schemeClr val="tx1">
                    <a:lumMod val="75000"/>
                    <a:lumOff val="25000"/>
                  </a:schemeClr>
                </a:solidFill>
                <a:latin typeface="Arial" pitchFamily="34" charset="0"/>
                <a:cs typeface="Arial" pitchFamily="34" charset="0"/>
              </a:defRPr>
            </a:lvl2pPr>
            <a:lvl3pPr>
              <a:buClr>
                <a:schemeClr val="tx1">
                  <a:lumMod val="75000"/>
                  <a:lumOff val="25000"/>
                </a:schemeClr>
              </a:buClr>
              <a:defRPr sz="2000" b="0" i="0">
                <a:solidFill>
                  <a:schemeClr val="tx1">
                    <a:lumMod val="75000"/>
                    <a:lumOff val="25000"/>
                  </a:schemeClr>
                </a:solidFill>
                <a:latin typeface="Arial" pitchFamily="34" charset="0"/>
                <a:cs typeface="Arial" pitchFamily="34" charset="0"/>
              </a:defRPr>
            </a:lvl3pPr>
            <a:lvl4pPr>
              <a:defRPr b="0" i="0">
                <a:latin typeface="Arial" pitchFamily="34" charset="0"/>
                <a:cs typeface="Arial" pitchFamily="34" charset="0"/>
              </a:defRPr>
            </a:lvl4pPr>
            <a:lvl5pPr>
              <a:defRPr b="0" i="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3"/>
          <p:cNvSpPr txBox="1">
            <a:spLocks/>
          </p:cNvSpPr>
          <p:nvPr userDrawn="1"/>
        </p:nvSpPr>
        <p:spPr>
          <a:xfrm>
            <a:off x="457200" y="6356350"/>
            <a:ext cx="3273552"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595959"/>
                </a:solidFill>
                <a:latin typeface="Gotham Book" pitchFamily="49" charset="0"/>
                <a:ea typeface="ＭＳ Ｐゴシック" pitchFamily="49"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5pPr>
            <a:lvl6pPr marL="2286000" algn="l" defTabSz="914400" rtl="0" eaLnBrk="1" latinLnBrk="0" hangingPunct="1">
              <a:defRPr sz="2400" kern="1200">
                <a:solidFill>
                  <a:schemeClr val="tx1"/>
                </a:solidFill>
                <a:latin typeface="Arial" charset="0"/>
                <a:ea typeface="ＭＳ Ｐゴシック" pitchFamily="49" charset="-128"/>
                <a:cs typeface="+mn-cs"/>
              </a:defRPr>
            </a:lvl6pPr>
            <a:lvl7pPr marL="2743200" algn="l" defTabSz="914400" rtl="0" eaLnBrk="1" latinLnBrk="0" hangingPunct="1">
              <a:defRPr sz="2400" kern="1200">
                <a:solidFill>
                  <a:schemeClr val="tx1"/>
                </a:solidFill>
                <a:latin typeface="Arial" charset="0"/>
                <a:ea typeface="ＭＳ Ｐゴシック" pitchFamily="49" charset="-128"/>
                <a:cs typeface="+mn-cs"/>
              </a:defRPr>
            </a:lvl7pPr>
            <a:lvl8pPr marL="3200400" algn="l" defTabSz="914400" rtl="0" eaLnBrk="1" latinLnBrk="0" hangingPunct="1">
              <a:defRPr sz="2400" kern="1200">
                <a:solidFill>
                  <a:schemeClr val="tx1"/>
                </a:solidFill>
                <a:latin typeface="Arial" charset="0"/>
                <a:ea typeface="ＭＳ Ｐゴシック" pitchFamily="49" charset="-128"/>
                <a:cs typeface="+mn-cs"/>
              </a:defRPr>
            </a:lvl8pPr>
            <a:lvl9pPr marL="3657600" algn="l" defTabSz="914400" rtl="0" eaLnBrk="1" latinLnBrk="0" hangingPunct="1">
              <a:defRPr sz="2400" kern="1200">
                <a:solidFill>
                  <a:schemeClr val="tx1"/>
                </a:solidFill>
                <a:latin typeface="Arial" charset="0"/>
                <a:ea typeface="ＭＳ Ｐゴシック" pitchFamily="49" charset="-128"/>
                <a:cs typeface="+mn-cs"/>
              </a:defRPr>
            </a:lvl9pPr>
          </a:lstStyle>
          <a:p>
            <a:pPr>
              <a:defRPr/>
            </a:pPr>
            <a:endParaRPr lang="en-US" dirty="0">
              <a:latin typeface="Arial" pitchFamily="34" charset="0"/>
              <a:cs typeface="Arial" pitchFamily="34" charset="0"/>
            </a:endParaRPr>
          </a:p>
        </p:txBody>
      </p:sp>
      <p:sp>
        <p:nvSpPr>
          <p:cNvPr id="4" name="Rectangle 3"/>
          <p:cNvSpPr/>
          <p:nvPr userDrawn="1"/>
        </p:nvSpPr>
        <p:spPr>
          <a:xfrm>
            <a:off x="457200" y="6374626"/>
            <a:ext cx="2242922" cy="276999"/>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595959"/>
                </a:solidFill>
                <a:effectLst/>
                <a:uLnTx/>
                <a:uFillTx/>
                <a:latin typeface="Arial" pitchFamily="34" charset="0"/>
                <a:ea typeface="ＭＳ Ｐゴシック" pitchFamily="49" charset="-128"/>
                <a:cs typeface="Arial" pitchFamily="34" charset="0"/>
              </a:rPr>
              <a:t>Robert M. Wiseman 2013   </a:t>
            </a:r>
            <a:fld id="{96D51C61-5A5D-48D6-A1CB-A23EBA580B87}" type="slidenum">
              <a:rPr kumimoji="0" lang="en-US" sz="1200" b="0" i="0" u="none" strike="noStrike" kern="1200" cap="none" spc="0" normalizeH="0" baseline="0" noProof="0" smtClean="0">
                <a:ln>
                  <a:noFill/>
                </a:ln>
                <a:solidFill>
                  <a:srgbClr val="595959"/>
                </a:solidFill>
                <a:effectLst/>
                <a:uLnTx/>
                <a:uFillTx/>
                <a:latin typeface="Arial" pitchFamily="34" charset="0"/>
                <a:ea typeface="ＭＳ Ｐゴシック" pitchFamily="49" charset="-128"/>
                <a:cs typeface="Arial"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595959"/>
              </a:solidFill>
              <a:effectLst/>
              <a:uLnTx/>
              <a:uFillTx/>
              <a:latin typeface="Arial" pitchFamily="34" charset="0"/>
              <a:ea typeface="ＭＳ Ｐゴシック" pitchFamily="49" charset="-128"/>
              <a:cs typeface="Arial" pitchFamily="34" charset="0"/>
            </a:endParaRPr>
          </a:p>
        </p:txBody>
      </p:sp>
    </p:spTree>
    <p:extLst>
      <p:ext uri="{BB962C8B-B14F-4D97-AF65-F5344CB8AC3E}">
        <p14:creationId xmlns:p14="http://schemas.microsoft.com/office/powerpoint/2010/main" val="5746302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47030"/>
            <a:ext cx="8229600" cy="981810"/>
          </a:xfrm>
          <a:prstGeom prst="rect">
            <a:avLst/>
          </a:prstGeom>
        </p:spPr>
        <p:txBody>
          <a:bodyPr>
            <a:normAutofit/>
          </a:bodyPr>
          <a:lstStyle>
            <a:lvl1pPr algn="l">
              <a:defRPr sz="3600" b="0" i="0" baseline="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2"/>
          <p:cNvSpPr>
            <a:spLocks noGrp="1"/>
          </p:cNvSpPr>
          <p:nvPr>
            <p:ph idx="13"/>
          </p:nvPr>
        </p:nvSpPr>
        <p:spPr>
          <a:xfrm>
            <a:off x="4736096"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5"/>
          <p:cNvSpPr txBox="1">
            <a:spLocks/>
          </p:cNvSpPr>
          <p:nvPr userDrawn="1"/>
        </p:nvSpPr>
        <p:spPr>
          <a:xfrm>
            <a:off x="452384" y="6369017"/>
            <a:ext cx="242107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smtClean="0">
                <a:solidFill>
                  <a:srgbClr val="595959"/>
                </a:solidFill>
                <a:latin typeface="Arial" pitchFamily="34" charset="0"/>
                <a:ea typeface="ＭＳ Ｐゴシック" pitchFamily="49" charset="-128"/>
                <a:cs typeface="Arial" pitchFamily="34" charset="0"/>
              </a:defRPr>
            </a:lvl1pPr>
            <a:lvl2pPr marL="4572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5pPr>
            <a:lvl6pPr marL="2286000" algn="l" defTabSz="914400" rtl="0" eaLnBrk="1" latinLnBrk="0" hangingPunct="1">
              <a:defRPr sz="2400" kern="1200">
                <a:solidFill>
                  <a:schemeClr val="tx1"/>
                </a:solidFill>
                <a:latin typeface="Arial" charset="0"/>
                <a:ea typeface="ＭＳ Ｐゴシック" pitchFamily="49" charset="-128"/>
                <a:cs typeface="+mn-cs"/>
              </a:defRPr>
            </a:lvl6pPr>
            <a:lvl7pPr marL="2743200" algn="l" defTabSz="914400" rtl="0" eaLnBrk="1" latinLnBrk="0" hangingPunct="1">
              <a:defRPr sz="2400" kern="1200">
                <a:solidFill>
                  <a:schemeClr val="tx1"/>
                </a:solidFill>
                <a:latin typeface="Arial" charset="0"/>
                <a:ea typeface="ＭＳ Ｐゴシック" pitchFamily="49" charset="-128"/>
                <a:cs typeface="+mn-cs"/>
              </a:defRPr>
            </a:lvl7pPr>
            <a:lvl8pPr marL="3200400" algn="l" defTabSz="914400" rtl="0" eaLnBrk="1" latinLnBrk="0" hangingPunct="1">
              <a:defRPr sz="2400" kern="1200">
                <a:solidFill>
                  <a:schemeClr val="tx1"/>
                </a:solidFill>
                <a:latin typeface="Arial" charset="0"/>
                <a:ea typeface="ＭＳ Ｐゴシック" pitchFamily="49" charset="-128"/>
                <a:cs typeface="+mn-cs"/>
              </a:defRPr>
            </a:lvl8pPr>
            <a:lvl9pPr marL="3657600" algn="l" defTabSz="914400" rtl="0" eaLnBrk="1" latinLnBrk="0" hangingPunct="1">
              <a:defRPr sz="2400" kern="1200">
                <a:solidFill>
                  <a:schemeClr val="tx1"/>
                </a:solidFill>
                <a:latin typeface="Arial" charset="0"/>
                <a:ea typeface="ＭＳ Ｐゴシック" pitchFamily="49" charset="-128"/>
                <a:cs typeface="+mn-cs"/>
              </a:defRPr>
            </a:lvl9pPr>
          </a:lstStyle>
          <a:p>
            <a:pPr algn="l">
              <a:defRPr/>
            </a:pPr>
            <a:r>
              <a:rPr lang="en-US" dirty="0" smtClean="0"/>
              <a:t>Robert M. Wiseman 2013   </a:t>
            </a:r>
            <a:fld id="{96D51C61-5A5D-48D6-A1CB-A23EBA580B87}" type="slidenum">
              <a:rPr lang="en-US" smtClean="0"/>
              <a:pPr algn="l">
                <a:defRPr/>
              </a:pPr>
              <a:t>‹#›</a:t>
            </a:fld>
            <a:endParaRPr lang="en-US" dirty="0"/>
          </a:p>
        </p:txBody>
      </p:sp>
    </p:spTree>
    <p:extLst>
      <p:ext uri="{BB962C8B-B14F-4D97-AF65-F5344CB8AC3E}">
        <p14:creationId xmlns:p14="http://schemas.microsoft.com/office/powerpoint/2010/main" val="19741371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9044"/>
            <a:ext cx="8229600" cy="821157"/>
          </a:xfrm>
          <a:prstGeom prst="rect">
            <a:avLst/>
          </a:prstGeom>
        </p:spPr>
        <p:txBody>
          <a:bodyPr>
            <a:normAutofit/>
          </a:bodyPr>
          <a:lstStyle>
            <a:lvl1pPr algn="l">
              <a:defRPr sz="3600" b="0" i="0" baseline="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419600"/>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389512" y="6356350"/>
            <a:ext cx="2416573" cy="365125"/>
          </a:xfrm>
          <a:prstGeom prst="rect">
            <a:avLst/>
          </a:prstGeom>
        </p:spPr>
        <p:txBody>
          <a:bodyPr vert="horz" wrap="square" lIns="91440" tIns="45720" rIns="91440" bIns="45720" numCol="1" anchor="ctr" anchorCtr="0" compatLnSpc="1">
            <a:prstTxWarp prst="textNoShape">
              <a:avLst/>
            </a:prstTxWarp>
          </a:bodyPr>
          <a:lstStyle>
            <a:lvl1pPr algn="l">
              <a:defRPr sz="1200" smtClean="0">
                <a:solidFill>
                  <a:srgbClr val="595959"/>
                </a:solidFill>
                <a:latin typeface="Arial" pitchFamily="34" charset="0"/>
                <a:cs typeface="Arial" pitchFamily="34" charset="0"/>
              </a:defRPr>
            </a:lvl1pPr>
          </a:lstStyle>
          <a:p>
            <a:pPr>
              <a:defRPr/>
            </a:pPr>
            <a:r>
              <a:rPr lang="en-US" smtClean="0"/>
              <a:t>Robert M. Wiseman 2013  </a:t>
            </a:r>
            <a:fld id="{96D51C61-5A5D-48D6-A1CB-A23EBA580B87}" type="slidenum">
              <a:rPr lang="en-US" smtClean="0"/>
              <a:pPr>
                <a:defRPr/>
              </a:pPr>
              <a:t>‹#›</a:t>
            </a:fld>
            <a:endParaRPr lang="en-US" dirty="0"/>
          </a:p>
        </p:txBody>
      </p:sp>
    </p:spTree>
    <p:extLst>
      <p:ext uri="{BB962C8B-B14F-4D97-AF65-F5344CB8AC3E}">
        <p14:creationId xmlns:p14="http://schemas.microsoft.com/office/powerpoint/2010/main" val="20846262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5091"/>
            <a:ext cx="82296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457200" algn="l">
              <a:buClr>
                <a:schemeClr val="tx1">
                  <a:lumMod val="75000"/>
                  <a:lumOff val="25000"/>
                </a:schemeClr>
              </a:buClr>
              <a:buFont typeface="Wingdings" charset="2"/>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Slide Number Placeholder 5"/>
          <p:cNvSpPr txBox="1">
            <a:spLocks/>
          </p:cNvSpPr>
          <p:nvPr userDrawn="1"/>
        </p:nvSpPr>
        <p:spPr>
          <a:xfrm>
            <a:off x="389512" y="6356350"/>
            <a:ext cx="241657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smtClean="0">
                <a:solidFill>
                  <a:srgbClr val="595959"/>
                </a:solidFill>
                <a:latin typeface="Arial" pitchFamily="34" charset="0"/>
                <a:ea typeface="ＭＳ Ｐゴシック" pitchFamily="49" charset="-128"/>
                <a:cs typeface="Arial" pitchFamily="34" charset="0"/>
              </a:defRPr>
            </a:lvl1pPr>
            <a:lvl2pPr marL="4572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5pPr>
            <a:lvl6pPr marL="2286000" algn="l" defTabSz="914400" rtl="0" eaLnBrk="1" latinLnBrk="0" hangingPunct="1">
              <a:defRPr sz="2400" kern="1200">
                <a:solidFill>
                  <a:schemeClr val="tx1"/>
                </a:solidFill>
                <a:latin typeface="Arial" charset="0"/>
                <a:ea typeface="ＭＳ Ｐゴシック" pitchFamily="49" charset="-128"/>
                <a:cs typeface="+mn-cs"/>
              </a:defRPr>
            </a:lvl6pPr>
            <a:lvl7pPr marL="2743200" algn="l" defTabSz="914400" rtl="0" eaLnBrk="1" latinLnBrk="0" hangingPunct="1">
              <a:defRPr sz="2400" kern="1200">
                <a:solidFill>
                  <a:schemeClr val="tx1"/>
                </a:solidFill>
                <a:latin typeface="Arial" charset="0"/>
                <a:ea typeface="ＭＳ Ｐゴシック" pitchFamily="49" charset="-128"/>
                <a:cs typeface="+mn-cs"/>
              </a:defRPr>
            </a:lvl7pPr>
            <a:lvl8pPr marL="3200400" algn="l" defTabSz="914400" rtl="0" eaLnBrk="1" latinLnBrk="0" hangingPunct="1">
              <a:defRPr sz="2400" kern="1200">
                <a:solidFill>
                  <a:schemeClr val="tx1"/>
                </a:solidFill>
                <a:latin typeface="Arial" charset="0"/>
                <a:ea typeface="ＭＳ Ｐゴシック" pitchFamily="49" charset="-128"/>
                <a:cs typeface="+mn-cs"/>
              </a:defRPr>
            </a:lvl8pPr>
            <a:lvl9pPr marL="3657600" algn="l" defTabSz="914400" rtl="0" eaLnBrk="1" latinLnBrk="0" hangingPunct="1">
              <a:defRPr sz="2400" kern="1200">
                <a:solidFill>
                  <a:schemeClr val="tx1"/>
                </a:solidFill>
                <a:latin typeface="Arial" charset="0"/>
                <a:ea typeface="ＭＳ Ｐゴシック" pitchFamily="49" charset="-128"/>
                <a:cs typeface="+mn-cs"/>
              </a:defRPr>
            </a:lvl9pPr>
          </a:lstStyle>
          <a:p>
            <a:pPr algn="l">
              <a:defRPr/>
            </a:pPr>
            <a:r>
              <a:rPr lang="en-US" dirty="0" smtClean="0"/>
              <a:t>Robert M. Wiseman 2013  </a:t>
            </a:r>
            <a:fld id="{96D51C61-5A5D-48D6-A1CB-A23EBA580B87}" type="slidenum">
              <a:rPr lang="en-US" smtClean="0"/>
              <a:pPr algn="l">
                <a:defRPr/>
              </a:pPr>
              <a:t>‹#›</a:t>
            </a:fld>
            <a:endParaRPr lang="en-US" dirty="0"/>
          </a:p>
        </p:txBody>
      </p:sp>
    </p:spTree>
    <p:extLst>
      <p:ext uri="{BB962C8B-B14F-4D97-AF65-F5344CB8AC3E}">
        <p14:creationId xmlns:p14="http://schemas.microsoft.com/office/powerpoint/2010/main" val="39089287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4182" y="607147"/>
            <a:ext cx="8229600" cy="1143000"/>
          </a:xfrm>
          <a:prstGeom prst="rect">
            <a:avLst/>
          </a:prstGeom>
        </p:spPr>
        <p:txBody>
          <a:bodyPr/>
          <a:lstStyle>
            <a:lvl1pPr algn="l">
              <a:defRPr sz="3600">
                <a:solidFill>
                  <a:srgbClr val="0C533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i="1"/>
            </a:lvl1pPr>
          </a:lstStyle>
          <a:p>
            <a:pPr algn="l">
              <a:defRPr/>
            </a:pPr>
            <a:r>
              <a:rPr lang="en-US" dirty="0" smtClean="0"/>
              <a:t>Robert M. Wiseman 2013   </a:t>
            </a:r>
            <a:fld id="{96D51C61-5A5D-48D6-A1CB-A23EBA580B87}" type="slidenum">
              <a:rPr lang="en-US" smtClean="0"/>
              <a:pPr algn="l">
                <a:defRPr/>
              </a:pPr>
              <a:t>‹#›</a:t>
            </a:fld>
            <a:endParaRPr lang="en-US" dirty="0"/>
          </a:p>
        </p:txBody>
      </p:sp>
    </p:spTree>
    <p:extLst>
      <p:ext uri="{BB962C8B-B14F-4D97-AF65-F5344CB8AC3E}">
        <p14:creationId xmlns:p14="http://schemas.microsoft.com/office/powerpoint/2010/main" val="2410083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335332" y="6279348"/>
            <a:ext cx="2932766" cy="365125"/>
          </a:xfrm>
        </p:spPr>
        <p:txBody>
          <a:bodyPr/>
          <a:lstStyle>
            <a:lvl1pPr>
              <a:defRPr i="1"/>
            </a:lvl1pPr>
          </a:lstStyle>
          <a:p>
            <a:pPr algn="l">
              <a:defRPr/>
            </a:pPr>
            <a:r>
              <a:rPr lang="en-US" dirty="0" smtClean="0"/>
              <a:t>Robert M. Wiseman 2013   </a:t>
            </a:r>
            <a:fld id="{96D51C61-5A5D-48D6-A1CB-A23EBA580B87}" type="slidenum">
              <a:rPr lang="en-US" smtClean="0"/>
              <a:pPr algn="l">
                <a:defRPr/>
              </a:pPr>
              <a:t>‹#›</a:t>
            </a:fld>
            <a:endParaRPr lang="en-US" dirty="0"/>
          </a:p>
        </p:txBody>
      </p:sp>
    </p:spTree>
    <p:extLst>
      <p:ext uri="{BB962C8B-B14F-4D97-AF65-F5344CB8AC3E}">
        <p14:creationId xmlns:p14="http://schemas.microsoft.com/office/powerpoint/2010/main" val="25630980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7938" y="495300"/>
            <a:ext cx="7848600" cy="882238"/>
          </a:xfrm>
          <a:prstGeom prst="rect">
            <a:avLst/>
          </a:prstGeom>
        </p:spPr>
        <p:txBody>
          <a:bodyPr/>
          <a:lstStyle>
            <a:lvl1pPr algn="l">
              <a:defRPr sz="3600">
                <a:solidFill>
                  <a:srgbClr val="0C533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335332" y="6279348"/>
            <a:ext cx="2932766" cy="365125"/>
          </a:xfrm>
        </p:spPr>
        <p:txBody>
          <a:bodyPr/>
          <a:lstStyle>
            <a:lvl1pPr>
              <a:defRPr i="1"/>
            </a:lvl1pPr>
          </a:lstStyle>
          <a:p>
            <a:pPr algn="l">
              <a:defRPr/>
            </a:pPr>
            <a:r>
              <a:rPr lang="en-US" dirty="0" smtClean="0"/>
              <a:t>Robert M. Wiseman 2013   </a:t>
            </a:r>
            <a:fld id="{96D51C61-5A5D-48D6-A1CB-A23EBA580B87}" type="slidenum">
              <a:rPr lang="en-US" smtClean="0"/>
              <a:pPr algn="l">
                <a:defRPr/>
              </a:pPr>
              <a:t>‹#›</a:t>
            </a:fld>
            <a:endParaRPr lang="en-US" dirty="0"/>
          </a:p>
        </p:txBody>
      </p:sp>
    </p:spTree>
    <p:extLst>
      <p:ext uri="{BB962C8B-B14F-4D97-AF65-F5344CB8AC3E}">
        <p14:creationId xmlns:p14="http://schemas.microsoft.com/office/powerpoint/2010/main" val="10908861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20436" y="505691"/>
            <a:ext cx="7848600" cy="764969"/>
          </a:xfrm>
          <a:prstGeom prst="rect">
            <a:avLst/>
          </a:prstGeom>
        </p:spPr>
        <p:txBody>
          <a:bodyPr/>
          <a:lstStyle>
            <a:lvl1pPr algn="l">
              <a:defRPr sz="3600">
                <a:solidFill>
                  <a:srgbClr val="0C533A"/>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
        <p:nvSpPr>
          <p:cNvPr id="4" name="Slide Number Placeholder 2"/>
          <p:cNvSpPr>
            <a:spLocks noGrp="1"/>
          </p:cNvSpPr>
          <p:nvPr>
            <p:ph type="sldNum" sz="quarter" idx="10"/>
          </p:nvPr>
        </p:nvSpPr>
        <p:spPr>
          <a:xfrm>
            <a:off x="335332" y="6279348"/>
            <a:ext cx="2932766" cy="365125"/>
          </a:xfrm>
        </p:spPr>
        <p:txBody>
          <a:bodyPr/>
          <a:lstStyle>
            <a:lvl1pPr>
              <a:defRPr i="1"/>
            </a:lvl1pPr>
          </a:lstStyle>
          <a:p>
            <a:pPr algn="l">
              <a:defRPr/>
            </a:pPr>
            <a:r>
              <a:rPr lang="en-US" dirty="0" smtClean="0"/>
              <a:t>Robert M. Wiseman 2013   </a:t>
            </a:r>
            <a:fld id="{96D51C61-5A5D-48D6-A1CB-A23EBA580B87}" type="slidenum">
              <a:rPr lang="en-US" smtClean="0"/>
              <a:pPr algn="l">
                <a:defRPr/>
              </a:pPr>
              <a:t>‹#›</a:t>
            </a:fld>
            <a:endParaRPr lang="en-US" dirty="0"/>
          </a:p>
        </p:txBody>
      </p:sp>
    </p:spTree>
    <p:extLst>
      <p:ext uri="{BB962C8B-B14F-4D97-AF65-F5344CB8AC3E}">
        <p14:creationId xmlns:p14="http://schemas.microsoft.com/office/powerpoint/2010/main" val="32493033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35332" y="6279348"/>
            <a:ext cx="2932766"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595959"/>
                </a:solidFill>
                <a:latin typeface="Arial" pitchFamily="34" charset="0"/>
                <a:cs typeface="Arial" pitchFamily="34" charset="0"/>
              </a:defRPr>
            </a:lvl1pPr>
          </a:lstStyle>
          <a:p>
            <a:pPr algn="l">
              <a:defRPr/>
            </a:pPr>
            <a:r>
              <a:rPr lang="en-US" dirty="0" smtClean="0"/>
              <a:t>Robert M. Wiseman 2013   </a:t>
            </a:r>
            <a:fld id="{96D51C61-5A5D-48D6-A1CB-A23EBA580B87}" type="slidenum">
              <a:rPr lang="en-US" smtClean="0"/>
              <a:pPr algn="l">
                <a:defRPr/>
              </a:pPr>
              <a:t>‹#›</a:t>
            </a:fld>
            <a:endParaRPr lang="en-US" dirty="0"/>
          </a:p>
        </p:txBody>
      </p:sp>
      <p:pic>
        <p:nvPicPr>
          <p:cNvPr id="1029" name="Picture 6" descr="PP_MSU_chevron.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409598"/>
          </a:xfrm>
          <a:prstGeom prst="rect">
            <a:avLst/>
          </a:prstGeom>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fontAlgn="base">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fontAlgn="base">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fontAlgn="base">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fontAlgn="base">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wmf"/><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6" name="Rectangle 4"/>
          <p:cNvSpPr>
            <a:spLocks noGrp="1" noChangeArrowheads="1"/>
          </p:cNvSpPr>
          <p:nvPr>
            <p:ph type="ctrTitle"/>
          </p:nvPr>
        </p:nvSpPr>
        <p:spPr>
          <a:xfrm>
            <a:off x="685800" y="1728841"/>
            <a:ext cx="7772400" cy="705601"/>
          </a:xfrm>
          <a:prstGeom prst="rect">
            <a:avLst/>
          </a:prstGeom>
        </p:spPr>
        <p:txBody>
          <a:bodyPr>
            <a:normAutofit fontScale="90000"/>
          </a:bodyPr>
          <a:lstStyle/>
          <a:p>
            <a:r>
              <a:rPr lang="en-US" i="1" dirty="0"/>
              <a:t>Global Strategic Management</a:t>
            </a:r>
            <a:br>
              <a:rPr lang="en-US" i="1" dirty="0"/>
            </a:br>
            <a:endParaRPr lang="en-US" dirty="0"/>
          </a:p>
        </p:txBody>
      </p:sp>
      <p:sp>
        <p:nvSpPr>
          <p:cNvPr id="366597" name="Rectangle 5"/>
          <p:cNvSpPr>
            <a:spLocks noGrp="1" noChangeArrowheads="1"/>
          </p:cNvSpPr>
          <p:nvPr>
            <p:ph type="subTitle" idx="1"/>
          </p:nvPr>
        </p:nvSpPr>
        <p:spPr>
          <a:xfrm>
            <a:off x="2390898" y="2933205"/>
            <a:ext cx="4343400" cy="1876301"/>
          </a:xfrm>
        </p:spPr>
        <p:txBody>
          <a:bodyPr>
            <a:normAutofit fontScale="92500"/>
          </a:bodyPr>
          <a:lstStyle/>
          <a:p>
            <a:r>
              <a:rPr lang="en-US" sz="3000" i="1" dirty="0" smtClean="0"/>
              <a:t>A tale of Risk and Reward</a:t>
            </a:r>
            <a:endParaRPr lang="en-US" sz="3000" i="1" dirty="0"/>
          </a:p>
          <a:p>
            <a:endParaRPr lang="en-US" sz="3200" i="1" dirty="0"/>
          </a:p>
          <a:p>
            <a:pPr algn="ctr"/>
            <a:r>
              <a:rPr lang="en-US" dirty="0" smtClean="0"/>
              <a:t>International </a:t>
            </a:r>
            <a:r>
              <a:rPr lang="en-US" dirty="0"/>
              <a:t>Business </a:t>
            </a:r>
            <a:r>
              <a:rPr lang="en-US" dirty="0" smtClean="0"/>
              <a:t>Institute</a:t>
            </a:r>
          </a:p>
          <a:p>
            <a:pPr algn="ctr"/>
            <a:r>
              <a:rPr lang="en-US" i="1" dirty="0" smtClean="0"/>
              <a:t>June 4, 2013</a:t>
            </a:r>
            <a:endParaRPr lang="en-US" sz="1800" i="1" dirty="0"/>
          </a:p>
          <a:p>
            <a:endParaRPr lang="en-US" sz="1600" i="1" dirty="0">
              <a:solidFill>
                <a:srgbClr val="006600"/>
              </a:solidFill>
            </a:endParaRPr>
          </a:p>
        </p:txBody>
      </p:sp>
      <p:sp>
        <p:nvSpPr>
          <p:cNvPr id="2" name="TextBox 1"/>
          <p:cNvSpPr txBox="1"/>
          <p:nvPr/>
        </p:nvSpPr>
        <p:spPr>
          <a:xfrm>
            <a:off x="4801717" y="5522026"/>
            <a:ext cx="3865161" cy="646331"/>
          </a:xfrm>
          <a:prstGeom prst="rect">
            <a:avLst/>
          </a:prstGeom>
          <a:noFill/>
        </p:spPr>
        <p:txBody>
          <a:bodyPr wrap="none" rtlCol="0">
            <a:spAutoFit/>
          </a:bodyPr>
          <a:lstStyle/>
          <a:p>
            <a:r>
              <a:rPr lang="en-US" sz="2000" i="1" dirty="0">
                <a:solidFill>
                  <a:srgbClr val="0C533A"/>
                </a:solidFill>
              </a:rPr>
              <a:t>Robert M. Wiseman</a:t>
            </a:r>
          </a:p>
          <a:p>
            <a:r>
              <a:rPr lang="en-US" sz="1600" i="1" dirty="0">
                <a:solidFill>
                  <a:srgbClr val="0C533A"/>
                </a:solidFill>
              </a:rPr>
              <a:t>Eli Broad Legacy Fellow of Management</a:t>
            </a:r>
          </a:p>
        </p:txBody>
      </p:sp>
    </p:spTree>
    <p:extLst>
      <p:ext uri="{BB962C8B-B14F-4D97-AF65-F5344CB8AC3E}">
        <p14:creationId xmlns:p14="http://schemas.microsoft.com/office/powerpoint/2010/main" val="3280535765"/>
      </p:ext>
    </p:extLst>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457200" y="568900"/>
            <a:ext cx="8229600" cy="678009"/>
          </a:xfrm>
          <a:noFill/>
          <a:ln/>
        </p:spPr>
        <p:txBody>
          <a:bodyPr lIns="92075" tIns="46038" rIns="92075" bIns="46038"/>
          <a:lstStyle/>
          <a:p>
            <a:r>
              <a:rPr lang="en-US" dirty="0" smtClean="0"/>
              <a:t>Influences on Pricing</a:t>
            </a:r>
            <a:endParaRPr lang="en-US" dirty="0"/>
          </a:p>
        </p:txBody>
      </p:sp>
      <p:sp>
        <p:nvSpPr>
          <p:cNvPr id="408579" name="Rectangle 3"/>
          <p:cNvSpPr>
            <a:spLocks noGrp="1" noChangeArrowheads="1"/>
          </p:cNvSpPr>
          <p:nvPr>
            <p:ph type="body" idx="1"/>
          </p:nvPr>
        </p:nvSpPr>
        <p:spPr>
          <a:xfrm>
            <a:off x="457200" y="1615044"/>
            <a:ext cx="8229600" cy="546265"/>
          </a:xfrm>
          <a:noFill/>
          <a:ln/>
        </p:spPr>
        <p:txBody>
          <a:bodyPr lIns="92075" tIns="46038" rIns="92075" bIns="46038"/>
          <a:lstStyle/>
          <a:p>
            <a:pPr>
              <a:lnSpc>
                <a:spcPct val="90000"/>
              </a:lnSpc>
              <a:spcBef>
                <a:spcPct val="40000"/>
              </a:spcBef>
            </a:pPr>
            <a:r>
              <a:rPr lang="en-US" sz="3200" dirty="0" smtClean="0"/>
              <a:t>Government Regulations</a:t>
            </a:r>
          </a:p>
          <a:p>
            <a:pPr lvl="1">
              <a:lnSpc>
                <a:spcPct val="90000"/>
              </a:lnSpc>
              <a:spcBef>
                <a:spcPct val="40000"/>
              </a:spcBef>
            </a:pPr>
            <a:r>
              <a:rPr lang="en-US" dirty="0" smtClean="0"/>
              <a:t>What transactions are allowed</a:t>
            </a:r>
          </a:p>
          <a:p>
            <a:pPr lvl="2">
              <a:lnSpc>
                <a:spcPct val="90000"/>
              </a:lnSpc>
              <a:spcBef>
                <a:spcPct val="40000"/>
              </a:spcBef>
            </a:pPr>
            <a:r>
              <a:rPr lang="en-US" dirty="0" smtClean="0"/>
              <a:t>Who may transact to buy/sell what product or service</a:t>
            </a:r>
          </a:p>
          <a:p>
            <a:pPr lvl="1">
              <a:lnSpc>
                <a:spcPct val="90000"/>
              </a:lnSpc>
              <a:spcBef>
                <a:spcPct val="40000"/>
              </a:spcBef>
            </a:pPr>
            <a:r>
              <a:rPr lang="en-US" dirty="0" smtClean="0"/>
              <a:t>How transactions are implemented</a:t>
            </a:r>
          </a:p>
          <a:p>
            <a:pPr lvl="2">
              <a:lnSpc>
                <a:spcPct val="90000"/>
              </a:lnSpc>
              <a:spcBef>
                <a:spcPct val="40000"/>
              </a:spcBef>
            </a:pPr>
            <a:r>
              <a:rPr lang="en-US" dirty="0" smtClean="0"/>
              <a:t>Degree of transparency in the exchange</a:t>
            </a:r>
          </a:p>
          <a:p>
            <a:pPr lvl="1">
              <a:lnSpc>
                <a:spcPct val="90000"/>
              </a:lnSpc>
              <a:spcBef>
                <a:spcPct val="40000"/>
              </a:spcBef>
            </a:pPr>
            <a:r>
              <a:rPr lang="en-US" dirty="0" smtClean="0"/>
              <a:t>Additional burdens on the exchange</a:t>
            </a:r>
          </a:p>
          <a:p>
            <a:pPr lvl="2">
              <a:lnSpc>
                <a:spcPct val="90000"/>
              </a:lnSpc>
              <a:spcBef>
                <a:spcPct val="40000"/>
              </a:spcBef>
            </a:pPr>
            <a:r>
              <a:rPr lang="en-US" dirty="0" smtClean="0"/>
              <a:t>Safety and environmental requirements</a:t>
            </a:r>
            <a:endParaRPr lang="en-US" dirty="0"/>
          </a:p>
          <a:p>
            <a:pPr lvl="1">
              <a:lnSpc>
                <a:spcPct val="90000"/>
              </a:lnSpc>
              <a:spcBef>
                <a:spcPct val="40000"/>
              </a:spcBef>
            </a:pPr>
            <a:r>
              <a:rPr lang="en-US" dirty="0" smtClean="0"/>
              <a:t>Amount of information available about exchange partners</a:t>
            </a:r>
          </a:p>
          <a:p>
            <a:pPr lvl="2">
              <a:lnSpc>
                <a:spcPct val="90000"/>
              </a:lnSpc>
              <a:spcBef>
                <a:spcPct val="40000"/>
              </a:spcBef>
            </a:pPr>
            <a:r>
              <a:rPr lang="en-US" dirty="0" smtClean="0"/>
              <a:t>Information reporting requirements</a:t>
            </a:r>
            <a:endParaRPr lang="en-US" dirty="0"/>
          </a:p>
        </p:txBody>
      </p:sp>
    </p:spTree>
    <p:extLst>
      <p:ext uri="{BB962C8B-B14F-4D97-AF65-F5344CB8AC3E}">
        <p14:creationId xmlns:p14="http://schemas.microsoft.com/office/powerpoint/2010/main" val="3454227008"/>
      </p:ext>
    </p:extLst>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ChangeArrowheads="1"/>
          </p:cNvSpPr>
          <p:nvPr/>
        </p:nvSpPr>
        <p:spPr bwMode="auto">
          <a:xfrm>
            <a:off x="2597150" y="1924050"/>
            <a:ext cx="3187700" cy="1581150"/>
          </a:xfrm>
          <a:prstGeom prst="rect">
            <a:avLst/>
          </a:prstGeom>
          <a:solidFill>
            <a:srgbClr val="D1FFD1"/>
          </a:solidFill>
          <a:ln w="12700">
            <a:solidFill>
              <a:schemeClr val="tx1"/>
            </a:solidFill>
            <a:miter lim="800000"/>
            <a:headEnd/>
            <a:tailEnd/>
          </a:ln>
          <a:effectLst/>
          <a:extLst/>
        </p:spPr>
        <p:txBody>
          <a:bodyPr wrap="none" anchor="ctr"/>
          <a:lstStyle/>
          <a:p>
            <a:endParaRPr lang="en-US"/>
          </a:p>
        </p:txBody>
      </p:sp>
      <p:sp>
        <p:nvSpPr>
          <p:cNvPr id="397316" name="Rectangle 4"/>
          <p:cNvSpPr>
            <a:spLocks noChangeArrowheads="1"/>
          </p:cNvSpPr>
          <p:nvPr/>
        </p:nvSpPr>
        <p:spPr bwMode="auto">
          <a:xfrm>
            <a:off x="2597150" y="4413250"/>
            <a:ext cx="3187700" cy="1968500"/>
          </a:xfrm>
          <a:prstGeom prst="rect">
            <a:avLst/>
          </a:prstGeom>
          <a:solidFill>
            <a:srgbClr val="FF505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7" name="Rectangle 5"/>
          <p:cNvSpPr>
            <a:spLocks noChangeArrowheads="1"/>
          </p:cNvSpPr>
          <p:nvPr/>
        </p:nvSpPr>
        <p:spPr bwMode="auto">
          <a:xfrm>
            <a:off x="2944154" y="5074013"/>
            <a:ext cx="2493692"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3600" dirty="0" smtClean="0">
                <a:solidFill>
                  <a:schemeClr val="bg1"/>
                </a:solidFill>
                <a:latin typeface="Segoe UI" pitchFamily="34" charset="0"/>
                <a:ea typeface="Segoe UI" pitchFamily="34" charset="0"/>
                <a:cs typeface="Segoe UI" pitchFamily="34" charset="0"/>
              </a:rPr>
              <a:t>Input Costs</a:t>
            </a:r>
            <a:endParaRPr lang="en-US" sz="3600" dirty="0">
              <a:solidFill>
                <a:schemeClr val="bg1"/>
              </a:solidFill>
              <a:latin typeface="Segoe UI" pitchFamily="34" charset="0"/>
              <a:ea typeface="Segoe UI" pitchFamily="34" charset="0"/>
              <a:cs typeface="Segoe UI" pitchFamily="34" charset="0"/>
            </a:endParaRPr>
          </a:p>
        </p:txBody>
      </p:sp>
      <p:grpSp>
        <p:nvGrpSpPr>
          <p:cNvPr id="2" name="Group 1"/>
          <p:cNvGrpSpPr/>
          <p:nvPr/>
        </p:nvGrpSpPr>
        <p:grpSpPr>
          <a:xfrm>
            <a:off x="2597150" y="3511550"/>
            <a:ext cx="3187700" cy="901700"/>
            <a:chOff x="2597150" y="3511550"/>
            <a:chExt cx="3187700" cy="901700"/>
          </a:xfrm>
        </p:grpSpPr>
        <p:sp>
          <p:nvSpPr>
            <p:cNvPr id="397315" name="Rectangle 3"/>
            <p:cNvSpPr>
              <a:spLocks noChangeArrowheads="1"/>
            </p:cNvSpPr>
            <p:nvPr/>
          </p:nvSpPr>
          <p:spPr bwMode="auto">
            <a:xfrm>
              <a:off x="2597150" y="3511550"/>
              <a:ext cx="3187700" cy="901700"/>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8" name="Rectangle 6"/>
            <p:cNvSpPr>
              <a:spLocks noChangeArrowheads="1"/>
            </p:cNvSpPr>
            <p:nvPr/>
          </p:nvSpPr>
          <p:spPr bwMode="auto">
            <a:xfrm>
              <a:off x="2787650" y="3703638"/>
              <a:ext cx="2698624"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3200" dirty="0">
                  <a:solidFill>
                    <a:srgbClr val="000000"/>
                  </a:solidFill>
                  <a:latin typeface="Segoe UI" pitchFamily="34" charset="0"/>
                  <a:ea typeface="Segoe UI" pitchFamily="34" charset="0"/>
                  <a:cs typeface="Segoe UI" pitchFamily="34" charset="0"/>
                </a:rPr>
                <a:t>Seller’s Profits</a:t>
              </a:r>
            </a:p>
          </p:txBody>
        </p:sp>
      </p:grpSp>
      <p:sp>
        <p:nvSpPr>
          <p:cNvPr id="397319" name="Rectangle 7"/>
          <p:cNvSpPr>
            <a:spLocks noChangeArrowheads="1"/>
          </p:cNvSpPr>
          <p:nvPr/>
        </p:nvSpPr>
        <p:spPr bwMode="auto">
          <a:xfrm>
            <a:off x="2713842" y="2378075"/>
            <a:ext cx="2932278"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sz="3200" dirty="0">
                <a:solidFill>
                  <a:srgbClr val="0C533A"/>
                </a:solidFill>
                <a:latin typeface="Segoe UI" pitchFamily="34" charset="0"/>
                <a:ea typeface="Segoe UI" pitchFamily="34" charset="0"/>
                <a:cs typeface="Segoe UI" pitchFamily="34" charset="0"/>
              </a:rPr>
              <a:t>Buyer’s Surplus</a:t>
            </a:r>
          </a:p>
        </p:txBody>
      </p:sp>
      <p:sp>
        <p:nvSpPr>
          <p:cNvPr id="397322" name="Line 10"/>
          <p:cNvSpPr>
            <a:spLocks noChangeShapeType="1"/>
          </p:cNvSpPr>
          <p:nvPr/>
        </p:nvSpPr>
        <p:spPr bwMode="auto">
          <a:xfrm>
            <a:off x="7410450" y="1912938"/>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23" name="Line 11"/>
          <p:cNvSpPr>
            <a:spLocks noChangeShapeType="1"/>
          </p:cNvSpPr>
          <p:nvPr/>
        </p:nvSpPr>
        <p:spPr bwMode="auto">
          <a:xfrm>
            <a:off x="7391400" y="6400800"/>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24" name="Rectangle 12"/>
          <p:cNvSpPr>
            <a:spLocks noChangeArrowheads="1"/>
          </p:cNvSpPr>
          <p:nvPr/>
        </p:nvSpPr>
        <p:spPr bwMode="auto">
          <a:xfrm>
            <a:off x="7553325" y="4175125"/>
            <a:ext cx="1217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a:cs typeface="Times New Roman" pitchFamily="18" charset="0"/>
              </a:rPr>
              <a:t>Net </a:t>
            </a:r>
          </a:p>
          <a:p>
            <a:pPr algn="ctr">
              <a:spcBef>
                <a:spcPct val="0"/>
              </a:spcBef>
            </a:pPr>
            <a:r>
              <a:rPr lang="en-US">
                <a:cs typeface="Times New Roman" pitchFamily="18" charset="0"/>
              </a:rPr>
              <a:t>Benefit</a:t>
            </a:r>
          </a:p>
        </p:txBody>
      </p:sp>
      <p:sp>
        <p:nvSpPr>
          <p:cNvPr id="397325" name="Line 13"/>
          <p:cNvSpPr>
            <a:spLocks noChangeShapeType="1"/>
          </p:cNvSpPr>
          <p:nvPr/>
        </p:nvSpPr>
        <p:spPr bwMode="auto">
          <a:xfrm flipH="1" flipV="1">
            <a:off x="8123238" y="1866900"/>
            <a:ext cx="30162" cy="2324100"/>
          </a:xfrm>
          <a:prstGeom prst="line">
            <a:avLst/>
          </a:prstGeom>
          <a:noFill/>
          <a:ln w="5715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26" name="Line 14"/>
          <p:cNvSpPr>
            <a:spLocks noChangeShapeType="1"/>
          </p:cNvSpPr>
          <p:nvPr/>
        </p:nvSpPr>
        <p:spPr bwMode="auto">
          <a:xfrm>
            <a:off x="8153400" y="4953000"/>
            <a:ext cx="0" cy="1447800"/>
          </a:xfrm>
          <a:prstGeom prst="line">
            <a:avLst/>
          </a:prstGeom>
          <a:noFill/>
          <a:ln w="5715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28" name="Text Box 16"/>
          <p:cNvSpPr txBox="1">
            <a:spLocks noGrp="1" noChangeArrowheads="1"/>
          </p:cNvSpPr>
          <p:nvPr>
            <p:ph type="title"/>
          </p:nvPr>
        </p:nvSpPr>
        <p:spPr>
          <a:xfrm>
            <a:off x="820738" y="486889"/>
            <a:ext cx="6324600" cy="641268"/>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lIns="92075" tIns="46038" rIns="92075" bIns="46038"/>
          <a:lstStyle/>
          <a:p>
            <a:r>
              <a:rPr lang="en-US" sz="3200" b="0" dirty="0">
                <a:solidFill>
                  <a:srgbClr val="0C533A"/>
                </a:solidFill>
              </a:rPr>
              <a:t>Creating and Appropriating Value</a:t>
            </a:r>
          </a:p>
        </p:txBody>
      </p:sp>
      <p:sp>
        <p:nvSpPr>
          <p:cNvPr id="397329" name="Text Box 17"/>
          <p:cNvSpPr txBox="1">
            <a:spLocks noChangeArrowheads="1"/>
          </p:cNvSpPr>
          <p:nvPr/>
        </p:nvSpPr>
        <p:spPr bwMode="auto">
          <a:xfrm>
            <a:off x="269875" y="2003425"/>
            <a:ext cx="184150" cy="4572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spcBef>
                <a:spcPct val="0"/>
              </a:spcBef>
            </a:pPr>
            <a:endParaRPr lang="en-US">
              <a:latin typeface="Times New Roman" pitchFamily="18" charset="0"/>
              <a:cs typeface="Times New Roman" pitchFamily="18" charset="0"/>
            </a:endParaRPr>
          </a:p>
        </p:txBody>
      </p:sp>
      <p:sp>
        <p:nvSpPr>
          <p:cNvPr id="397336" name="Line 24"/>
          <p:cNvSpPr>
            <a:spLocks noChangeShapeType="1"/>
          </p:cNvSpPr>
          <p:nvPr/>
        </p:nvSpPr>
        <p:spPr bwMode="auto">
          <a:xfrm>
            <a:off x="5867400" y="1905000"/>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7343" name="Group 31"/>
          <p:cNvGrpSpPr>
            <a:grpSpLocks/>
          </p:cNvGrpSpPr>
          <p:nvPr/>
        </p:nvGrpSpPr>
        <p:grpSpPr bwMode="auto">
          <a:xfrm>
            <a:off x="5791200" y="1905000"/>
            <a:ext cx="1447800" cy="2549525"/>
            <a:chOff x="3648" y="1200"/>
            <a:chExt cx="912" cy="1606"/>
          </a:xfrm>
        </p:grpSpPr>
        <p:sp>
          <p:nvSpPr>
            <p:cNvPr id="397333" name="Rectangle 21"/>
            <p:cNvSpPr>
              <a:spLocks noChangeArrowheads="1"/>
            </p:cNvSpPr>
            <p:nvPr/>
          </p:nvSpPr>
          <p:spPr bwMode="auto">
            <a:xfrm>
              <a:off x="3669" y="1932"/>
              <a:ext cx="83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a:cs typeface="Times New Roman" pitchFamily="18" charset="0"/>
                </a:rPr>
                <a:t>Value </a:t>
              </a:r>
            </a:p>
            <a:p>
              <a:pPr algn="ctr">
                <a:spcBef>
                  <a:spcPct val="0"/>
                </a:spcBef>
              </a:pPr>
              <a:r>
                <a:rPr lang="en-US">
                  <a:cs typeface="Times New Roman" pitchFamily="18" charset="0"/>
                </a:rPr>
                <a:t>Created</a:t>
              </a:r>
            </a:p>
          </p:txBody>
        </p:sp>
        <p:sp>
          <p:nvSpPr>
            <p:cNvPr id="397334" name="Line 22"/>
            <p:cNvSpPr>
              <a:spLocks noChangeShapeType="1"/>
            </p:cNvSpPr>
            <p:nvPr/>
          </p:nvSpPr>
          <p:spPr bwMode="auto">
            <a:xfrm flipH="1" flipV="1">
              <a:off x="4094" y="1200"/>
              <a:ext cx="3" cy="742"/>
            </a:xfrm>
            <a:prstGeom prst="line">
              <a:avLst/>
            </a:prstGeom>
            <a:noFill/>
            <a:ln w="5080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35" name="Line 23"/>
            <p:cNvSpPr>
              <a:spLocks noChangeShapeType="1"/>
            </p:cNvSpPr>
            <p:nvPr/>
          </p:nvSpPr>
          <p:spPr bwMode="auto">
            <a:xfrm>
              <a:off x="4090" y="2422"/>
              <a:ext cx="0" cy="384"/>
            </a:xfrm>
            <a:prstGeom prst="line">
              <a:avLst/>
            </a:prstGeom>
            <a:noFill/>
            <a:ln w="5715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37" name="Line 25"/>
            <p:cNvSpPr>
              <a:spLocks noChangeShapeType="1"/>
            </p:cNvSpPr>
            <p:nvPr/>
          </p:nvSpPr>
          <p:spPr bwMode="auto">
            <a:xfrm>
              <a:off x="3648" y="2784"/>
              <a:ext cx="9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7340" name="Group 28"/>
          <p:cNvGrpSpPr>
            <a:grpSpLocks/>
          </p:cNvGrpSpPr>
          <p:nvPr/>
        </p:nvGrpSpPr>
        <p:grpSpPr bwMode="auto">
          <a:xfrm>
            <a:off x="990600" y="3048000"/>
            <a:ext cx="1477963" cy="822325"/>
            <a:chOff x="528" y="1632"/>
            <a:chExt cx="931" cy="518"/>
          </a:xfrm>
        </p:grpSpPr>
        <p:sp>
          <p:nvSpPr>
            <p:cNvPr id="397341" name="Rectangle 29"/>
            <p:cNvSpPr>
              <a:spLocks noChangeArrowheads="1"/>
            </p:cNvSpPr>
            <p:nvPr/>
          </p:nvSpPr>
          <p:spPr bwMode="auto">
            <a:xfrm>
              <a:off x="528" y="1632"/>
              <a:ext cx="73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dirty="0">
                  <a:cs typeface="Times New Roman" pitchFamily="18" charset="0"/>
                </a:rPr>
                <a:t>Market</a:t>
              </a:r>
            </a:p>
            <a:p>
              <a:pPr>
                <a:spcBef>
                  <a:spcPct val="0"/>
                </a:spcBef>
              </a:pPr>
              <a:r>
                <a:rPr lang="en-US" dirty="0">
                  <a:cs typeface="Times New Roman" pitchFamily="18" charset="0"/>
                </a:rPr>
                <a:t>Price</a:t>
              </a:r>
            </a:p>
          </p:txBody>
        </p:sp>
        <p:sp>
          <p:nvSpPr>
            <p:cNvPr id="397342" name="Line 30"/>
            <p:cNvSpPr>
              <a:spLocks noChangeShapeType="1"/>
            </p:cNvSpPr>
            <p:nvPr/>
          </p:nvSpPr>
          <p:spPr bwMode="auto">
            <a:xfrm>
              <a:off x="912" y="1920"/>
              <a:ext cx="547"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 name="Slide Number Placeholder 2"/>
          <p:cNvSpPr>
            <a:spLocks noGrp="1"/>
          </p:cNvSpPr>
          <p:nvPr>
            <p:ph type="sldNum" sz="quarter" idx="10"/>
          </p:nvPr>
        </p:nvSpPr>
        <p:spPr>
          <a:xfrm>
            <a:off x="269875" y="6279348"/>
            <a:ext cx="2932766" cy="365125"/>
          </a:xfrm>
        </p:spPr>
        <p:txBody>
          <a:bodyPr/>
          <a:lstStyle>
            <a:lvl1pPr>
              <a:defRPr i="1"/>
            </a:lvl1pPr>
          </a:lstStyle>
          <a:p>
            <a:pPr algn="l">
              <a:defRPr/>
            </a:pPr>
            <a:r>
              <a:rPr lang="en-US" dirty="0" smtClean="0"/>
              <a:t>Robert M. Wiseman 2013   </a:t>
            </a:r>
            <a:fld id="{96D51C61-5A5D-48D6-A1CB-A23EBA580B87}" type="slidenum">
              <a:rPr lang="en-US" smtClean="0"/>
              <a:pPr algn="l">
                <a:defRPr/>
              </a:pPr>
              <a:t>11</a:t>
            </a:fld>
            <a:endParaRPr lang="en-US" dirty="0"/>
          </a:p>
        </p:txBody>
      </p:sp>
      <p:grpSp>
        <p:nvGrpSpPr>
          <p:cNvPr id="32" name="Group 31"/>
          <p:cNvGrpSpPr/>
          <p:nvPr/>
        </p:nvGrpSpPr>
        <p:grpSpPr>
          <a:xfrm>
            <a:off x="2597150" y="3028950"/>
            <a:ext cx="3187700" cy="1968500"/>
            <a:chOff x="2597150" y="3511550"/>
            <a:chExt cx="3187700" cy="901700"/>
          </a:xfrm>
        </p:grpSpPr>
        <p:sp>
          <p:nvSpPr>
            <p:cNvPr id="33" name="Rectangle 3"/>
            <p:cNvSpPr>
              <a:spLocks noChangeArrowheads="1"/>
            </p:cNvSpPr>
            <p:nvPr/>
          </p:nvSpPr>
          <p:spPr bwMode="auto">
            <a:xfrm>
              <a:off x="2597150" y="3511550"/>
              <a:ext cx="3187700" cy="901700"/>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6"/>
            <p:cNvSpPr>
              <a:spLocks noChangeArrowheads="1"/>
            </p:cNvSpPr>
            <p:nvPr/>
          </p:nvSpPr>
          <p:spPr bwMode="auto">
            <a:xfrm>
              <a:off x="2787650" y="3703638"/>
              <a:ext cx="2698624"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3200" dirty="0">
                  <a:solidFill>
                    <a:srgbClr val="000000"/>
                  </a:solidFill>
                  <a:latin typeface="Segoe UI" pitchFamily="34" charset="0"/>
                  <a:ea typeface="Segoe UI" pitchFamily="34" charset="0"/>
                  <a:cs typeface="Segoe UI" pitchFamily="34" charset="0"/>
                </a:rPr>
                <a:t>Seller’s Profits</a:t>
              </a:r>
            </a:p>
          </p:txBody>
        </p:sp>
      </p:grpSp>
    </p:spTree>
    <p:extLst>
      <p:ext uri="{BB962C8B-B14F-4D97-AF65-F5344CB8AC3E}">
        <p14:creationId xmlns:p14="http://schemas.microsoft.com/office/powerpoint/2010/main" val="2120368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1.85185E-6 L -2.5E-6 -0.06227 " pathEditMode="relative" rAng="0" ptsTypes="AA">
                                      <p:cBhvr>
                                        <p:cTn id="6" dur="2000" fill="hold"/>
                                        <p:tgtEl>
                                          <p:spTgt spid="397340"/>
                                        </p:tgtEl>
                                        <p:attrNameLst>
                                          <p:attrName>ppt_x</p:attrName>
                                          <p:attrName>ppt_y</p:attrName>
                                        </p:attrNameLst>
                                      </p:cBhvr>
                                      <p:rCtr x="0" y="-3125"/>
                                    </p:animMotion>
                                  </p:childTnLst>
                                </p:cTn>
                              </p:par>
                            </p:childTnLst>
                          </p:cTn>
                        </p:par>
                        <p:par>
                          <p:cTn id="7" fill="hold">
                            <p:stCondLst>
                              <p:cond delay="2000"/>
                            </p:stCondLst>
                            <p:childTnLst>
                              <p:par>
                                <p:cTn id="8" presetID="16" presetClass="entr" presetSubtype="21" fill="hold" nodeType="afterEffect">
                                  <p:stCondLst>
                                    <p:cond delay="50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822366" y="522515"/>
            <a:ext cx="7086600" cy="838200"/>
          </a:xfrm>
        </p:spPr>
        <p:txBody>
          <a:bodyPr/>
          <a:lstStyle/>
          <a:p>
            <a:r>
              <a:rPr lang="en-US" dirty="0">
                <a:solidFill>
                  <a:srgbClr val="0C533A"/>
                </a:solidFill>
              </a:rPr>
              <a:t>Forms of Economic Rent</a:t>
            </a:r>
          </a:p>
        </p:txBody>
      </p:sp>
      <p:sp>
        <p:nvSpPr>
          <p:cNvPr id="409603" name="Rectangle 3"/>
          <p:cNvSpPr>
            <a:spLocks noGrp="1" noChangeArrowheads="1"/>
          </p:cNvSpPr>
          <p:nvPr>
            <p:ph type="body" idx="1"/>
          </p:nvPr>
        </p:nvSpPr>
        <p:spPr>
          <a:xfrm>
            <a:off x="609600" y="1400299"/>
            <a:ext cx="7772400" cy="4114800"/>
          </a:xfrm>
        </p:spPr>
        <p:txBody>
          <a:bodyPr/>
          <a:lstStyle/>
          <a:p>
            <a:pPr>
              <a:lnSpc>
                <a:spcPct val="90000"/>
              </a:lnSpc>
            </a:pPr>
            <a:r>
              <a:rPr lang="en-US" dirty="0" err="1"/>
              <a:t>Ricardian</a:t>
            </a:r>
            <a:r>
              <a:rPr lang="en-US" dirty="0"/>
              <a:t> Rent</a:t>
            </a:r>
          </a:p>
          <a:p>
            <a:pPr marL="685800" lvl="1" indent="-228600">
              <a:lnSpc>
                <a:spcPct val="90000"/>
              </a:lnSpc>
            </a:pPr>
            <a:r>
              <a:rPr lang="en-US" dirty="0"/>
              <a:t>ownership of a valuable assets (land, patents, brand, etc.)</a:t>
            </a:r>
          </a:p>
          <a:p>
            <a:pPr>
              <a:lnSpc>
                <a:spcPct val="90000"/>
              </a:lnSpc>
            </a:pPr>
            <a:r>
              <a:rPr lang="en-US" dirty="0"/>
              <a:t>Entrepreneurial (</a:t>
            </a:r>
            <a:r>
              <a:rPr lang="en-US" dirty="0" err="1"/>
              <a:t>Schumpetarian</a:t>
            </a:r>
            <a:r>
              <a:rPr lang="en-US" dirty="0"/>
              <a:t>) Rent</a:t>
            </a:r>
          </a:p>
          <a:p>
            <a:pPr marL="685800" lvl="1" indent="-228600">
              <a:lnSpc>
                <a:spcPct val="90000"/>
              </a:lnSpc>
            </a:pPr>
            <a:r>
              <a:rPr lang="en-US" dirty="0"/>
              <a:t>entrepreneurial insight in a complex/uncertain environment (e.g., Microsoft, Amazon, </a:t>
            </a:r>
            <a:r>
              <a:rPr lang="en-US" dirty="0" err="1"/>
              <a:t>Netflicks</a:t>
            </a:r>
            <a:r>
              <a:rPr lang="en-US" dirty="0"/>
              <a:t>)</a:t>
            </a:r>
          </a:p>
          <a:p>
            <a:pPr>
              <a:lnSpc>
                <a:spcPct val="90000"/>
              </a:lnSpc>
            </a:pPr>
            <a:r>
              <a:rPr lang="en-US" dirty="0"/>
              <a:t>Monopoly Rent</a:t>
            </a:r>
          </a:p>
          <a:p>
            <a:pPr marL="685800" lvl="1" indent="-228600">
              <a:lnSpc>
                <a:spcPct val="90000"/>
              </a:lnSpc>
            </a:pPr>
            <a:r>
              <a:rPr lang="en-US" dirty="0"/>
              <a:t>protection against competition (regulated industry or  collusion), generally through control of supply</a:t>
            </a:r>
          </a:p>
          <a:p>
            <a:pPr>
              <a:lnSpc>
                <a:spcPct val="90000"/>
              </a:lnSpc>
            </a:pPr>
            <a:r>
              <a:rPr lang="en-US" dirty="0"/>
              <a:t>Quasi-rent (first-best minus second-best use) </a:t>
            </a:r>
          </a:p>
          <a:p>
            <a:pPr marL="685800" lvl="1" indent="-228600">
              <a:lnSpc>
                <a:spcPct val="90000"/>
              </a:lnSpc>
            </a:pPr>
            <a:r>
              <a:rPr lang="en-US" dirty="0"/>
              <a:t>the amount a firm may appropriate from idiosyncratic capital or assets</a:t>
            </a:r>
          </a:p>
        </p:txBody>
      </p:sp>
    </p:spTree>
    <p:extLst>
      <p:ext uri="{BB962C8B-B14F-4D97-AF65-F5344CB8AC3E}">
        <p14:creationId xmlns:p14="http://schemas.microsoft.com/office/powerpoint/2010/main" val="2752441686"/>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blinds(horizontal)">
                                      <p:cBhvr>
                                        <p:cTn id="7" dur="500"/>
                                        <p:tgtEl>
                                          <p:spTgt spid="40960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603">
                                            <p:txEl>
                                              <p:pRg st="1" end="1"/>
                                            </p:txEl>
                                          </p:spTgt>
                                        </p:tgtEl>
                                        <p:attrNameLst>
                                          <p:attrName>style.visibility</p:attrName>
                                        </p:attrNameLst>
                                      </p:cBhvr>
                                      <p:to>
                                        <p:strVal val="visible"/>
                                      </p:to>
                                    </p:set>
                                    <p:animEffect transition="in" filter="blinds(horizontal)">
                                      <p:cBhvr>
                                        <p:cTn id="10" dur="500"/>
                                        <p:tgtEl>
                                          <p:spTgt spid="40960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09603">
                                            <p:txEl>
                                              <p:pRg st="2" end="2"/>
                                            </p:txEl>
                                          </p:spTgt>
                                        </p:tgtEl>
                                        <p:attrNameLst>
                                          <p:attrName>style.visibility</p:attrName>
                                        </p:attrNameLst>
                                      </p:cBhvr>
                                      <p:to>
                                        <p:strVal val="visible"/>
                                      </p:to>
                                    </p:set>
                                    <p:animEffect transition="in" filter="blinds(horizontal)">
                                      <p:cBhvr>
                                        <p:cTn id="15" dur="500"/>
                                        <p:tgtEl>
                                          <p:spTgt spid="40960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09603">
                                            <p:txEl>
                                              <p:pRg st="3" end="3"/>
                                            </p:txEl>
                                          </p:spTgt>
                                        </p:tgtEl>
                                        <p:attrNameLst>
                                          <p:attrName>style.visibility</p:attrName>
                                        </p:attrNameLst>
                                      </p:cBhvr>
                                      <p:to>
                                        <p:strVal val="visible"/>
                                      </p:to>
                                    </p:set>
                                    <p:animEffect transition="in" filter="blinds(horizontal)">
                                      <p:cBhvr>
                                        <p:cTn id="18" dur="500"/>
                                        <p:tgtEl>
                                          <p:spTgt spid="40960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09603">
                                            <p:txEl>
                                              <p:pRg st="4" end="4"/>
                                            </p:txEl>
                                          </p:spTgt>
                                        </p:tgtEl>
                                        <p:attrNameLst>
                                          <p:attrName>style.visibility</p:attrName>
                                        </p:attrNameLst>
                                      </p:cBhvr>
                                      <p:to>
                                        <p:strVal val="visible"/>
                                      </p:to>
                                    </p:set>
                                    <p:animEffect transition="in" filter="blinds(horizontal)">
                                      <p:cBhvr>
                                        <p:cTn id="23" dur="500"/>
                                        <p:tgtEl>
                                          <p:spTgt spid="40960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09603">
                                            <p:txEl>
                                              <p:pRg st="5" end="5"/>
                                            </p:txEl>
                                          </p:spTgt>
                                        </p:tgtEl>
                                        <p:attrNameLst>
                                          <p:attrName>style.visibility</p:attrName>
                                        </p:attrNameLst>
                                      </p:cBhvr>
                                      <p:to>
                                        <p:strVal val="visible"/>
                                      </p:to>
                                    </p:set>
                                    <p:animEffect transition="in" filter="blinds(horizontal)">
                                      <p:cBhvr>
                                        <p:cTn id="26" dur="500"/>
                                        <p:tgtEl>
                                          <p:spTgt spid="40960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09603">
                                            <p:txEl>
                                              <p:pRg st="6" end="6"/>
                                            </p:txEl>
                                          </p:spTgt>
                                        </p:tgtEl>
                                        <p:attrNameLst>
                                          <p:attrName>style.visibility</p:attrName>
                                        </p:attrNameLst>
                                      </p:cBhvr>
                                      <p:to>
                                        <p:strVal val="visible"/>
                                      </p:to>
                                    </p:set>
                                    <p:animEffect transition="in" filter="blinds(horizontal)">
                                      <p:cBhvr>
                                        <p:cTn id="31" dur="500"/>
                                        <p:tgtEl>
                                          <p:spTgt spid="409603">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09603">
                                            <p:txEl>
                                              <p:pRg st="7" end="7"/>
                                            </p:txEl>
                                          </p:spTgt>
                                        </p:tgtEl>
                                        <p:attrNameLst>
                                          <p:attrName>style.visibility</p:attrName>
                                        </p:attrNameLst>
                                      </p:cBhvr>
                                      <p:to>
                                        <p:strVal val="visible"/>
                                      </p:to>
                                    </p:set>
                                    <p:animEffect transition="in" filter="blinds(horizontal)">
                                      <p:cBhvr>
                                        <p:cTn id="34" dur="500"/>
                                        <p:tgtEl>
                                          <p:spTgt spid="409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9" name="Rectangle 5"/>
          <p:cNvSpPr>
            <a:spLocks noGrp="1" noChangeArrowheads="1"/>
          </p:cNvSpPr>
          <p:nvPr>
            <p:ph type="ctrTitle"/>
          </p:nvPr>
        </p:nvSpPr>
        <p:spPr>
          <a:xfrm>
            <a:off x="685800" y="1728841"/>
            <a:ext cx="7772400" cy="1301965"/>
          </a:xfrm>
          <a:prstGeom prst="rect">
            <a:avLst/>
          </a:prstGeom>
        </p:spPr>
        <p:txBody>
          <a:bodyPr/>
          <a:lstStyle/>
          <a:p>
            <a:r>
              <a:rPr lang="en-US"/>
              <a:t>Strategy in a Global Context</a:t>
            </a:r>
          </a:p>
        </p:txBody>
      </p:sp>
      <p:sp>
        <p:nvSpPr>
          <p:cNvPr id="390150" name="Rectangle 6"/>
          <p:cNvSpPr>
            <a:spLocks noGrp="1" noChangeArrowheads="1"/>
          </p:cNvSpPr>
          <p:nvPr>
            <p:ph type="subTitle" idx="1"/>
          </p:nvPr>
        </p:nvSpPr>
        <p:spPr/>
        <p:txBody>
          <a:bodyPr/>
          <a:lstStyle/>
          <a:p>
            <a:r>
              <a:rPr lang="en-US"/>
              <a:t>Challenges and Opportunities</a:t>
            </a:r>
          </a:p>
        </p:txBody>
      </p:sp>
    </p:spTree>
    <p:extLst>
      <p:ext uri="{BB962C8B-B14F-4D97-AF65-F5344CB8AC3E}">
        <p14:creationId xmlns:p14="http://schemas.microsoft.com/office/powerpoint/2010/main" val="1345001950"/>
      </p:ext>
    </p:extLst>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descr="BD0588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286000"/>
            <a:ext cx="1238250" cy="1978025"/>
          </a:xfrm>
          <a:prstGeom prst="rect">
            <a:avLst/>
          </a:prstGeom>
          <a:noFill/>
          <a:extLst>
            <a:ext uri="{909E8E84-426E-40DD-AFC4-6F175D3DCCD1}">
              <a14:hiddenFill xmlns:a14="http://schemas.microsoft.com/office/drawing/2010/main">
                <a:solidFill>
                  <a:srgbClr val="FFFFFF"/>
                </a:solidFill>
              </a14:hiddenFill>
            </a:ext>
          </a:extLst>
        </p:spPr>
      </p:pic>
      <p:pic>
        <p:nvPicPr>
          <p:cNvPr id="304131" name="Picture 3" descr="MP0015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1143000"/>
            <a:ext cx="6172200" cy="3509963"/>
          </a:xfrm>
          <a:prstGeom prst="rect">
            <a:avLst/>
          </a:prstGeom>
          <a:noFill/>
          <a:extLst>
            <a:ext uri="{909E8E84-426E-40DD-AFC4-6F175D3DCCD1}">
              <a14:hiddenFill xmlns:a14="http://schemas.microsoft.com/office/drawing/2010/main">
                <a:solidFill>
                  <a:srgbClr val="FFFFFF"/>
                </a:solidFill>
              </a14:hiddenFill>
            </a:ext>
          </a:extLst>
        </p:spPr>
      </p:pic>
      <p:sp>
        <p:nvSpPr>
          <p:cNvPr id="304132" name="Rectangle 4"/>
          <p:cNvSpPr>
            <a:spLocks noGrp="1" noChangeArrowheads="1"/>
          </p:cNvSpPr>
          <p:nvPr>
            <p:ph type="title"/>
          </p:nvPr>
        </p:nvSpPr>
        <p:spPr>
          <a:xfrm>
            <a:off x="705592" y="473034"/>
            <a:ext cx="7848600" cy="669966"/>
          </a:xfrm>
        </p:spPr>
        <p:txBody>
          <a:bodyPr/>
          <a:lstStyle/>
          <a:p>
            <a:pPr algn="l"/>
            <a:r>
              <a:rPr lang="en-US" sz="3600" dirty="0">
                <a:solidFill>
                  <a:srgbClr val="0C533A"/>
                </a:solidFill>
              </a:rPr>
              <a:t>A Truly Global Economy</a:t>
            </a:r>
          </a:p>
        </p:txBody>
      </p:sp>
      <p:pic>
        <p:nvPicPr>
          <p:cNvPr id="304133" name="Picture 5" descr="Kia Soren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562" y="2897981"/>
            <a:ext cx="5265738" cy="2811463"/>
          </a:xfrm>
          <a:prstGeom prst="rect">
            <a:avLst/>
          </a:prstGeom>
          <a:noFill/>
          <a:extLst>
            <a:ext uri="{909E8E84-426E-40DD-AFC4-6F175D3DCCD1}">
              <a14:hiddenFill xmlns:a14="http://schemas.microsoft.com/office/drawing/2010/main">
                <a:solidFill>
                  <a:srgbClr val="FFFFFF"/>
                </a:solidFill>
              </a14:hiddenFill>
            </a:ext>
          </a:extLst>
        </p:spPr>
      </p:pic>
      <p:sp>
        <p:nvSpPr>
          <p:cNvPr id="304134" name="Text Box 6"/>
          <p:cNvSpPr txBox="1">
            <a:spLocks noChangeArrowheads="1"/>
          </p:cNvSpPr>
          <p:nvPr/>
        </p:nvSpPr>
        <p:spPr bwMode="auto">
          <a:xfrm>
            <a:off x="1403762" y="5717381"/>
            <a:ext cx="2136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sz="3200" b="0">
                <a:latin typeface="Times New Roman" pitchFamily="18" charset="0"/>
                <a:cs typeface="Times New Roman" pitchFamily="18" charset="0"/>
              </a:rPr>
              <a:t>Kia Sorento</a:t>
            </a:r>
          </a:p>
        </p:txBody>
      </p:sp>
      <p:sp>
        <p:nvSpPr>
          <p:cNvPr id="304135" name="Rectangle 7"/>
          <p:cNvSpPr>
            <a:spLocks noChangeArrowheads="1"/>
          </p:cNvSpPr>
          <p:nvPr/>
        </p:nvSpPr>
        <p:spPr bwMode="auto">
          <a:xfrm>
            <a:off x="1223963" y="2808288"/>
            <a:ext cx="539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36" name="Line 8"/>
          <p:cNvSpPr>
            <a:spLocks noChangeShapeType="1"/>
          </p:cNvSpPr>
          <p:nvPr/>
        </p:nvSpPr>
        <p:spPr bwMode="auto">
          <a:xfrm>
            <a:off x="7239000" y="2667000"/>
            <a:ext cx="990600" cy="12192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137" name="Line 9"/>
          <p:cNvSpPr>
            <a:spLocks noChangeShapeType="1"/>
          </p:cNvSpPr>
          <p:nvPr/>
        </p:nvSpPr>
        <p:spPr bwMode="auto">
          <a:xfrm>
            <a:off x="7315200" y="2590800"/>
            <a:ext cx="1447800"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138" name="Text Box 10"/>
          <p:cNvSpPr txBox="1">
            <a:spLocks noChangeArrowheads="1"/>
          </p:cNvSpPr>
          <p:nvPr/>
        </p:nvSpPr>
        <p:spPr bwMode="auto">
          <a:xfrm>
            <a:off x="5450300" y="5242719"/>
            <a:ext cx="350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pPr>
            <a:r>
              <a:rPr lang="en-US" b="0" dirty="0">
                <a:latin typeface="Times New Roman" pitchFamily="18" charset="0"/>
              </a:rPr>
              <a:t>30,000 parts from Wales, Mexico, Sweden, China, Thailand….</a:t>
            </a:r>
          </a:p>
        </p:txBody>
      </p:sp>
      <p:sp>
        <p:nvSpPr>
          <p:cNvPr id="304139" name="Text Box 11"/>
          <p:cNvSpPr txBox="1">
            <a:spLocks noChangeArrowheads="1"/>
          </p:cNvSpPr>
          <p:nvPr/>
        </p:nvSpPr>
        <p:spPr bwMode="auto">
          <a:xfrm>
            <a:off x="8077200" y="4038600"/>
            <a:ext cx="796052" cy="369332"/>
          </a:xfrm>
          <a:prstGeom prst="rect">
            <a:avLst/>
          </a:prstGeom>
          <a:solidFill>
            <a:srgbClr val="C1FFC1"/>
          </a:solidFill>
          <a:ln>
            <a:noFill/>
          </a:ln>
          <a:effectLst/>
          <a:extLst/>
        </p:spPr>
        <p:txBody>
          <a:bodyPr wrap="none">
            <a:spAutoFit/>
          </a:bodyPr>
          <a:lstStyle/>
          <a:p>
            <a:pPr>
              <a:spcBef>
                <a:spcPct val="0"/>
              </a:spcBef>
            </a:pPr>
            <a:r>
              <a:rPr lang="en-US" sz="1800" b="1" dirty="0">
                <a:solidFill>
                  <a:srgbClr val="0C533A"/>
                </a:solidFill>
                <a:latin typeface="Times New Roman" pitchFamily="18" charset="0"/>
              </a:rPr>
              <a:t>Korea</a:t>
            </a:r>
          </a:p>
        </p:txBody>
      </p:sp>
      <p:sp>
        <p:nvSpPr>
          <p:cNvPr id="304140" name="AutoShape 12"/>
          <p:cNvSpPr>
            <a:spLocks noChangeArrowheads="1"/>
          </p:cNvSpPr>
          <p:nvPr/>
        </p:nvSpPr>
        <p:spPr bwMode="auto">
          <a:xfrm>
            <a:off x="8382000" y="3505200"/>
            <a:ext cx="152400" cy="152400"/>
          </a:xfrm>
          <a:prstGeom prst="star4">
            <a:avLst>
              <a:gd name="adj" fmla="val 12500"/>
            </a:avLst>
          </a:prstGeom>
          <a:solidFill>
            <a:srgbClr val="FFFF66"/>
          </a:soli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Slide Number Placeholder 2"/>
          <p:cNvSpPr>
            <a:spLocks noGrp="1"/>
          </p:cNvSpPr>
          <p:nvPr>
            <p:ph type="sldNum" sz="quarter" idx="10"/>
          </p:nvPr>
        </p:nvSpPr>
        <p:spPr>
          <a:xfrm>
            <a:off x="335332" y="6279348"/>
            <a:ext cx="2932766" cy="365125"/>
          </a:xfrm>
        </p:spPr>
        <p:txBody>
          <a:bodyPr/>
          <a:lstStyle>
            <a:lvl1pPr>
              <a:defRPr i="1"/>
            </a:lvl1pPr>
          </a:lstStyle>
          <a:p>
            <a:pPr algn="l">
              <a:defRPr/>
            </a:pPr>
            <a:r>
              <a:rPr lang="en-US" dirty="0" smtClean="0"/>
              <a:t>Robert M. Wiseman 2013   </a:t>
            </a:r>
            <a:fld id="{96D51C61-5A5D-48D6-A1CB-A23EBA580B87}" type="slidenum">
              <a:rPr lang="en-US" smtClean="0"/>
              <a:pPr algn="l">
                <a:defRPr/>
              </a:pPr>
              <a:t>14</a:t>
            </a:fld>
            <a:endParaRPr lang="en-US" dirty="0"/>
          </a:p>
        </p:txBody>
      </p:sp>
    </p:spTree>
    <p:extLst>
      <p:ext uri="{BB962C8B-B14F-4D97-AF65-F5344CB8AC3E}">
        <p14:creationId xmlns:p14="http://schemas.microsoft.com/office/powerpoint/2010/main" val="1953472725"/>
      </p:ext>
    </p:extLst>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ChangeArrowheads="1"/>
          </p:cNvSpPr>
          <p:nvPr/>
        </p:nvSpPr>
        <p:spPr bwMode="auto">
          <a:xfrm>
            <a:off x="2819400" y="3124200"/>
            <a:ext cx="457200" cy="304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6180" name="Picture 4" descr="MP0015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425" y="2235200"/>
            <a:ext cx="5321300" cy="3025775"/>
          </a:xfrm>
          <a:prstGeom prst="rect">
            <a:avLst/>
          </a:prstGeom>
          <a:noFill/>
          <a:extLst>
            <a:ext uri="{909E8E84-426E-40DD-AFC4-6F175D3DCCD1}">
              <a14:hiddenFill xmlns:a14="http://schemas.microsoft.com/office/drawing/2010/main">
                <a:solidFill>
                  <a:srgbClr val="FFFFFF"/>
                </a:solidFill>
              </a14:hiddenFill>
            </a:ext>
          </a:extLst>
        </p:spPr>
      </p:pic>
      <p:sp>
        <p:nvSpPr>
          <p:cNvPr id="306181" name="Rectangle 5"/>
          <p:cNvSpPr>
            <a:spLocks noGrp="1" noChangeArrowheads="1"/>
          </p:cNvSpPr>
          <p:nvPr>
            <p:ph type="title"/>
          </p:nvPr>
        </p:nvSpPr>
        <p:spPr>
          <a:xfrm>
            <a:off x="709739" y="593766"/>
            <a:ext cx="7848600" cy="669966"/>
          </a:xfrm>
        </p:spPr>
        <p:txBody>
          <a:bodyPr/>
          <a:lstStyle/>
          <a:p>
            <a:pPr algn="l"/>
            <a:r>
              <a:rPr lang="en-US" sz="3600" dirty="0">
                <a:solidFill>
                  <a:srgbClr val="0C533A"/>
                </a:solidFill>
              </a:rPr>
              <a:t>A Truly Global Economy</a:t>
            </a:r>
          </a:p>
        </p:txBody>
      </p:sp>
      <p:pic>
        <p:nvPicPr>
          <p:cNvPr id="306182" name="Picture 6" descr="FL002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514600"/>
            <a:ext cx="1268413" cy="854075"/>
          </a:xfrm>
          <a:prstGeom prst="rect">
            <a:avLst/>
          </a:prstGeom>
          <a:noFill/>
          <a:extLst>
            <a:ext uri="{909E8E84-426E-40DD-AFC4-6F175D3DCCD1}">
              <a14:hiddenFill xmlns:a14="http://schemas.microsoft.com/office/drawing/2010/main">
                <a:solidFill>
                  <a:srgbClr val="FFFFFF"/>
                </a:solidFill>
              </a14:hiddenFill>
            </a:ext>
          </a:extLst>
        </p:spPr>
      </p:pic>
      <p:grpSp>
        <p:nvGrpSpPr>
          <p:cNvPr id="306183" name="Group 7"/>
          <p:cNvGrpSpPr>
            <a:grpSpLocks/>
          </p:cNvGrpSpPr>
          <p:nvPr/>
        </p:nvGrpSpPr>
        <p:grpSpPr bwMode="auto">
          <a:xfrm>
            <a:off x="3608388" y="3322638"/>
            <a:ext cx="4208462" cy="1123950"/>
            <a:chOff x="2273" y="2093"/>
            <a:chExt cx="2651" cy="708"/>
          </a:xfrm>
        </p:grpSpPr>
        <p:pic>
          <p:nvPicPr>
            <p:cNvPr id="306184" name="Picture 8" descr="j01617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3" y="2219"/>
              <a:ext cx="877" cy="582"/>
            </a:xfrm>
            <a:prstGeom prst="rect">
              <a:avLst/>
            </a:prstGeom>
            <a:noFill/>
            <a:extLst>
              <a:ext uri="{909E8E84-426E-40DD-AFC4-6F175D3DCCD1}">
                <a14:hiddenFill xmlns:a14="http://schemas.microsoft.com/office/drawing/2010/main">
                  <a:solidFill>
                    <a:srgbClr val="FFFFFF"/>
                  </a:solidFill>
                </a14:hiddenFill>
              </a:ext>
            </a:extLst>
          </p:spPr>
        </p:pic>
        <p:sp>
          <p:nvSpPr>
            <p:cNvPr id="306185" name="AutoShape 9"/>
            <p:cNvSpPr>
              <a:spLocks noChangeArrowheads="1"/>
            </p:cNvSpPr>
            <p:nvPr/>
          </p:nvSpPr>
          <p:spPr bwMode="auto">
            <a:xfrm flipH="1">
              <a:off x="2547" y="2093"/>
              <a:ext cx="2377" cy="260"/>
            </a:xfrm>
            <a:prstGeom prst="curvedDownArrow">
              <a:avLst>
                <a:gd name="adj1" fmla="val 105221"/>
                <a:gd name="adj2" fmla="val 288067"/>
                <a:gd name="adj3" fmla="val 33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186" name="Group 10"/>
          <p:cNvGrpSpPr>
            <a:grpSpLocks/>
          </p:cNvGrpSpPr>
          <p:nvPr/>
        </p:nvGrpSpPr>
        <p:grpSpPr bwMode="auto">
          <a:xfrm>
            <a:off x="7007225" y="3232150"/>
            <a:ext cx="900113" cy="2425700"/>
            <a:chOff x="4414" y="2036"/>
            <a:chExt cx="567" cy="1528"/>
          </a:xfrm>
        </p:grpSpPr>
        <p:pic>
          <p:nvPicPr>
            <p:cNvPr id="306187" name="Picture 11" descr="j016179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4" y="2601"/>
              <a:ext cx="533" cy="963"/>
            </a:xfrm>
            <a:prstGeom prst="rect">
              <a:avLst/>
            </a:prstGeom>
            <a:noFill/>
            <a:extLst>
              <a:ext uri="{909E8E84-426E-40DD-AFC4-6F175D3DCCD1}">
                <a14:hiddenFill xmlns:a14="http://schemas.microsoft.com/office/drawing/2010/main">
                  <a:solidFill>
                    <a:srgbClr val="FFFFFF"/>
                  </a:solidFill>
                </a14:hiddenFill>
              </a:ext>
            </a:extLst>
          </p:spPr>
        </p:pic>
        <p:sp>
          <p:nvSpPr>
            <p:cNvPr id="306188" name="AutoShape 12"/>
            <p:cNvSpPr>
              <a:spLocks noChangeArrowheads="1"/>
            </p:cNvSpPr>
            <p:nvPr/>
          </p:nvSpPr>
          <p:spPr bwMode="auto">
            <a:xfrm>
              <a:off x="4859" y="2036"/>
              <a:ext cx="122" cy="560"/>
            </a:xfrm>
            <a:prstGeom prst="curvedLeftArrow">
              <a:avLst>
                <a:gd name="adj1" fmla="val 91803"/>
                <a:gd name="adj2" fmla="val 183607"/>
                <a:gd name="adj3" fmla="val 33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189" name="Group 13"/>
          <p:cNvGrpSpPr>
            <a:grpSpLocks/>
          </p:cNvGrpSpPr>
          <p:nvPr/>
        </p:nvGrpSpPr>
        <p:grpSpPr bwMode="auto">
          <a:xfrm>
            <a:off x="3633788" y="3349625"/>
            <a:ext cx="1392237" cy="979488"/>
            <a:chOff x="699" y="1826"/>
            <a:chExt cx="877" cy="617"/>
          </a:xfrm>
        </p:grpSpPr>
        <p:pic>
          <p:nvPicPr>
            <p:cNvPr id="306190" name="Picture 14" descr="j01617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 y="1861"/>
              <a:ext cx="877" cy="582"/>
            </a:xfrm>
            <a:prstGeom prst="rect">
              <a:avLst/>
            </a:prstGeom>
            <a:noFill/>
            <a:extLst>
              <a:ext uri="{909E8E84-426E-40DD-AFC4-6F175D3DCCD1}">
                <a14:hiddenFill xmlns:a14="http://schemas.microsoft.com/office/drawing/2010/main">
                  <a:solidFill>
                    <a:srgbClr val="FFFFFF"/>
                  </a:solidFill>
                </a14:hiddenFill>
              </a:ext>
            </a:extLst>
          </p:spPr>
        </p:pic>
        <p:sp>
          <p:nvSpPr>
            <p:cNvPr id="306191" name="AutoShape 15"/>
            <p:cNvSpPr>
              <a:spLocks noChangeArrowheads="1"/>
            </p:cNvSpPr>
            <p:nvPr/>
          </p:nvSpPr>
          <p:spPr bwMode="auto">
            <a:xfrm flipV="1">
              <a:off x="1210" y="1826"/>
              <a:ext cx="106" cy="422"/>
            </a:xfrm>
            <a:prstGeom prst="curvedRightArrow">
              <a:avLst>
                <a:gd name="adj1" fmla="val 79623"/>
                <a:gd name="adj2" fmla="val 159245"/>
                <a:gd name="adj3" fmla="val 33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192" name="Group 16"/>
          <p:cNvGrpSpPr>
            <a:grpSpLocks/>
          </p:cNvGrpSpPr>
          <p:nvPr/>
        </p:nvGrpSpPr>
        <p:grpSpPr bwMode="auto">
          <a:xfrm>
            <a:off x="2846388" y="2476500"/>
            <a:ext cx="1620837" cy="1308100"/>
            <a:chOff x="1793" y="1560"/>
            <a:chExt cx="1021" cy="824"/>
          </a:xfrm>
        </p:grpSpPr>
        <p:pic>
          <p:nvPicPr>
            <p:cNvPr id="306193" name="Picture 17" descr="j01618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3" y="1560"/>
              <a:ext cx="1021" cy="705"/>
            </a:xfrm>
            <a:prstGeom prst="rect">
              <a:avLst/>
            </a:prstGeom>
            <a:noFill/>
            <a:extLst>
              <a:ext uri="{909E8E84-426E-40DD-AFC4-6F175D3DCCD1}">
                <a14:hiddenFill xmlns:a14="http://schemas.microsoft.com/office/drawing/2010/main">
                  <a:solidFill>
                    <a:srgbClr val="FFFFFF"/>
                  </a:solidFill>
                </a14:hiddenFill>
              </a:ext>
            </a:extLst>
          </p:spPr>
        </p:pic>
        <p:sp>
          <p:nvSpPr>
            <p:cNvPr id="306194" name="AutoShape 18"/>
            <p:cNvSpPr>
              <a:spLocks noChangeArrowheads="1"/>
            </p:cNvSpPr>
            <p:nvPr/>
          </p:nvSpPr>
          <p:spPr bwMode="auto">
            <a:xfrm flipV="1">
              <a:off x="2669" y="1962"/>
              <a:ext cx="106" cy="422"/>
            </a:xfrm>
            <a:prstGeom prst="curvedRightArrow">
              <a:avLst>
                <a:gd name="adj1" fmla="val 79623"/>
                <a:gd name="adj2" fmla="val 159245"/>
                <a:gd name="adj3" fmla="val 33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195" name="Group 19"/>
          <p:cNvGrpSpPr>
            <a:grpSpLocks/>
          </p:cNvGrpSpPr>
          <p:nvPr/>
        </p:nvGrpSpPr>
        <p:grpSpPr bwMode="auto">
          <a:xfrm>
            <a:off x="4595813" y="2725738"/>
            <a:ext cx="4819650" cy="1978025"/>
            <a:chOff x="2895" y="1717"/>
            <a:chExt cx="3036" cy="1246"/>
          </a:xfrm>
        </p:grpSpPr>
        <p:pic>
          <p:nvPicPr>
            <p:cNvPr id="306196" name="Picture 20" descr="BD05889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1" y="1717"/>
              <a:ext cx="780" cy="1246"/>
            </a:xfrm>
            <a:prstGeom prst="rect">
              <a:avLst/>
            </a:prstGeom>
            <a:noFill/>
            <a:extLst>
              <a:ext uri="{909E8E84-426E-40DD-AFC4-6F175D3DCCD1}">
                <a14:hiddenFill xmlns:a14="http://schemas.microsoft.com/office/drawing/2010/main">
                  <a:solidFill>
                    <a:srgbClr val="FFFFFF"/>
                  </a:solidFill>
                </a14:hiddenFill>
              </a:ext>
            </a:extLst>
          </p:spPr>
        </p:pic>
        <p:sp>
          <p:nvSpPr>
            <p:cNvPr id="306197" name="AutoShape 21"/>
            <p:cNvSpPr>
              <a:spLocks noChangeArrowheads="1"/>
            </p:cNvSpPr>
            <p:nvPr/>
          </p:nvSpPr>
          <p:spPr bwMode="auto">
            <a:xfrm>
              <a:off x="2895" y="1834"/>
              <a:ext cx="2337" cy="316"/>
            </a:xfrm>
            <a:prstGeom prst="curvedDownArrow">
              <a:avLst>
                <a:gd name="adj1" fmla="val 76147"/>
                <a:gd name="adj2" fmla="val 224058"/>
                <a:gd name="adj3" fmla="val 33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198" name="Group 22"/>
          <p:cNvGrpSpPr>
            <a:grpSpLocks/>
          </p:cNvGrpSpPr>
          <p:nvPr/>
        </p:nvGrpSpPr>
        <p:grpSpPr bwMode="auto">
          <a:xfrm>
            <a:off x="2884488" y="2608263"/>
            <a:ext cx="5243512" cy="1119187"/>
            <a:chOff x="2571" y="3485"/>
            <a:chExt cx="3060" cy="705"/>
          </a:xfrm>
        </p:grpSpPr>
        <p:pic>
          <p:nvPicPr>
            <p:cNvPr id="306199" name="Picture 23" descr="j01618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1" y="3485"/>
              <a:ext cx="1021" cy="705"/>
            </a:xfrm>
            <a:prstGeom prst="rect">
              <a:avLst/>
            </a:prstGeom>
            <a:noFill/>
            <a:extLst>
              <a:ext uri="{909E8E84-426E-40DD-AFC4-6F175D3DCCD1}">
                <a14:hiddenFill xmlns:a14="http://schemas.microsoft.com/office/drawing/2010/main">
                  <a:solidFill>
                    <a:srgbClr val="FFFFFF"/>
                  </a:solidFill>
                </a14:hiddenFill>
              </a:ext>
            </a:extLst>
          </p:spPr>
        </p:pic>
        <p:sp>
          <p:nvSpPr>
            <p:cNvPr id="306200" name="AutoShape 24"/>
            <p:cNvSpPr>
              <a:spLocks noChangeArrowheads="1"/>
            </p:cNvSpPr>
            <p:nvPr/>
          </p:nvSpPr>
          <p:spPr bwMode="auto">
            <a:xfrm flipH="1">
              <a:off x="3238" y="3521"/>
              <a:ext cx="2393" cy="389"/>
            </a:xfrm>
            <a:prstGeom prst="curvedDownArrow">
              <a:avLst>
                <a:gd name="adj1" fmla="val 60520"/>
                <a:gd name="adj2" fmla="val 183553"/>
                <a:gd name="adj3" fmla="val 33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6201" name="Text Box 25"/>
          <p:cNvSpPr txBox="1">
            <a:spLocks noChangeArrowheads="1"/>
          </p:cNvSpPr>
          <p:nvPr/>
        </p:nvSpPr>
        <p:spPr bwMode="auto">
          <a:xfrm>
            <a:off x="2362200" y="1371600"/>
            <a:ext cx="43845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sz="2800" b="0" dirty="0">
                <a:solidFill>
                  <a:srgbClr val="0C533A"/>
                </a:solidFill>
                <a:latin typeface="Arial" pitchFamily="34" charset="0"/>
                <a:cs typeface="Arial" pitchFamily="34" charset="0"/>
              </a:rPr>
              <a:t>Making a Radio/CD player</a:t>
            </a:r>
          </a:p>
        </p:txBody>
      </p:sp>
      <p:sp>
        <p:nvSpPr>
          <p:cNvPr id="306202" name="Text Box 26"/>
          <p:cNvSpPr txBox="1">
            <a:spLocks noChangeArrowheads="1"/>
          </p:cNvSpPr>
          <p:nvPr/>
        </p:nvSpPr>
        <p:spPr bwMode="auto">
          <a:xfrm>
            <a:off x="568507" y="1918015"/>
            <a:ext cx="20633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sz="2800" b="0" dirty="0">
                <a:latin typeface="Arial" pitchFamily="34" charset="0"/>
                <a:cs typeface="Arial" pitchFamily="34" charset="0"/>
              </a:rPr>
              <a:t>Kia </a:t>
            </a:r>
            <a:r>
              <a:rPr lang="en-US" sz="2800" b="0" dirty="0" err="1">
                <a:latin typeface="Arial" pitchFamily="34" charset="0"/>
                <a:cs typeface="Arial" pitchFamily="34" charset="0"/>
              </a:rPr>
              <a:t>Sorento</a:t>
            </a:r>
            <a:endParaRPr lang="en-US" sz="2800" b="0" dirty="0">
              <a:latin typeface="Arial" pitchFamily="34" charset="0"/>
              <a:cs typeface="Arial" pitchFamily="34" charset="0"/>
            </a:endParaRPr>
          </a:p>
        </p:txBody>
      </p:sp>
      <p:sp>
        <p:nvSpPr>
          <p:cNvPr id="306205" name="Text Box 29"/>
          <p:cNvSpPr txBox="1">
            <a:spLocks noChangeArrowheads="1"/>
          </p:cNvSpPr>
          <p:nvPr/>
        </p:nvSpPr>
        <p:spPr bwMode="auto">
          <a:xfrm>
            <a:off x="3505200" y="5867400"/>
            <a:ext cx="52517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dirty="0">
                <a:latin typeface="Arial" pitchFamily="34" charset="0"/>
                <a:cs typeface="Arial" pitchFamily="34" charset="0"/>
              </a:rPr>
              <a:t>One Radio, 5 countries, 5 companies</a:t>
            </a:r>
          </a:p>
        </p:txBody>
      </p:sp>
      <p:pic>
        <p:nvPicPr>
          <p:cNvPr id="306206" name="Picture 30" descr="Kia radi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674925"/>
            <a:ext cx="2649538" cy="3505200"/>
          </a:xfrm>
          <a:prstGeom prst="rect">
            <a:avLst/>
          </a:prstGeom>
          <a:noFill/>
          <a:extLst>
            <a:ext uri="{909E8E84-426E-40DD-AFC4-6F175D3DCCD1}">
              <a14:hiddenFill xmlns:a14="http://schemas.microsoft.com/office/drawing/2010/main">
                <a:solidFill>
                  <a:srgbClr val="FFFFFF"/>
                </a:solidFill>
              </a14:hiddenFill>
            </a:ext>
          </a:extLst>
        </p:spPr>
      </p:pic>
      <p:sp>
        <p:nvSpPr>
          <p:cNvPr id="306207" name="Oval 31"/>
          <p:cNvSpPr>
            <a:spLocks noChangeArrowheads="1"/>
          </p:cNvSpPr>
          <p:nvPr/>
        </p:nvSpPr>
        <p:spPr bwMode="auto">
          <a:xfrm>
            <a:off x="457200" y="2819400"/>
            <a:ext cx="2286000" cy="1600200"/>
          </a:xfrm>
          <a:prstGeom prst="ellipse">
            <a:avLst/>
          </a:prstGeom>
          <a:noFill/>
          <a:ln w="762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9" name="Slide Number Placeholder 2"/>
          <p:cNvSpPr>
            <a:spLocks noGrp="1"/>
          </p:cNvSpPr>
          <p:nvPr>
            <p:ph type="sldNum" sz="quarter" idx="10"/>
          </p:nvPr>
        </p:nvSpPr>
        <p:spPr>
          <a:xfrm>
            <a:off x="335332" y="6279348"/>
            <a:ext cx="2932766" cy="365125"/>
          </a:xfrm>
        </p:spPr>
        <p:txBody>
          <a:bodyPr/>
          <a:lstStyle>
            <a:lvl1pPr>
              <a:defRPr i="1"/>
            </a:lvl1pPr>
          </a:lstStyle>
          <a:p>
            <a:pPr algn="l">
              <a:defRPr/>
            </a:pPr>
            <a:r>
              <a:rPr lang="en-US" dirty="0" smtClean="0"/>
              <a:t>Robert M. Wiseman 2013   </a:t>
            </a:r>
            <a:fld id="{96D51C61-5A5D-48D6-A1CB-A23EBA580B87}" type="slidenum">
              <a:rPr lang="en-US" smtClean="0"/>
              <a:pPr algn="l">
                <a:defRPr/>
              </a:pPr>
              <a:t>15</a:t>
            </a:fld>
            <a:endParaRPr lang="en-US" dirty="0"/>
          </a:p>
        </p:txBody>
      </p:sp>
    </p:spTree>
    <p:extLst>
      <p:ext uri="{BB962C8B-B14F-4D97-AF65-F5344CB8AC3E}">
        <p14:creationId xmlns:p14="http://schemas.microsoft.com/office/powerpoint/2010/main" val="87419524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06207"/>
                                        </p:tgtEl>
                                        <p:attrNameLst>
                                          <p:attrName>style.visibility</p:attrName>
                                        </p:attrNameLst>
                                      </p:cBhvr>
                                      <p:to>
                                        <p:strVal val="visible"/>
                                      </p:to>
                                    </p:set>
                                    <p:animEffect transition="in" filter="dissolve">
                                      <p:cBhvr>
                                        <p:cTn id="7" dur="500"/>
                                        <p:tgtEl>
                                          <p:spTgt spid="3062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06182"/>
                                        </p:tgtEl>
                                        <p:attrNameLst>
                                          <p:attrName>style.visibility</p:attrName>
                                        </p:attrNameLst>
                                      </p:cBhvr>
                                      <p:to>
                                        <p:strVal val="visible"/>
                                      </p:to>
                                    </p:set>
                                  </p:childTnLst>
                                  <p:subTnLst>
                                    <p:set>
                                      <p:cBhvr override="childStyle">
                                        <p:cTn dur="1" fill="hold" display="0" masterRel="nextClick" afterEffect="1"/>
                                        <p:tgtEl>
                                          <p:spTgt spid="306182"/>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306186"/>
                                        </p:tgtEl>
                                        <p:attrNameLst>
                                          <p:attrName>style.visibility</p:attrName>
                                        </p:attrNameLst>
                                      </p:cBhvr>
                                      <p:to>
                                        <p:strVal val="visible"/>
                                      </p:to>
                                    </p:set>
                                  </p:childTnLst>
                                  <p:subTnLst>
                                    <p:set>
                                      <p:cBhvr override="childStyle">
                                        <p:cTn dur="1" fill="hold" display="0" masterRel="nextClick" afterEffect="1"/>
                                        <p:tgtEl>
                                          <p:spTgt spid="306186"/>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306183"/>
                                        </p:tgtEl>
                                        <p:attrNameLst>
                                          <p:attrName>style.visibility</p:attrName>
                                        </p:attrNameLst>
                                      </p:cBhvr>
                                      <p:to>
                                        <p:strVal val="visible"/>
                                      </p:to>
                                    </p:set>
                                  </p:childTnLst>
                                  <p:subTnLst>
                                    <p:set>
                                      <p:cBhvr override="childStyle">
                                        <p:cTn dur="1" fill="hold" display="0" masterRel="nextClick" afterEffect="1"/>
                                        <p:tgtEl>
                                          <p:spTgt spid="306183"/>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306189"/>
                                        </p:tgtEl>
                                        <p:attrNameLst>
                                          <p:attrName>style.visibility</p:attrName>
                                        </p:attrNameLst>
                                      </p:cBhvr>
                                      <p:to>
                                        <p:strVal val="visible"/>
                                      </p:to>
                                    </p:set>
                                  </p:childTnLst>
                                  <p:subTnLst>
                                    <p:set>
                                      <p:cBhvr override="childStyle">
                                        <p:cTn dur="1" fill="hold" display="0" masterRel="nextClick" afterEffect="1"/>
                                        <p:tgtEl>
                                          <p:spTgt spid="306189"/>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306192"/>
                                        </p:tgtEl>
                                        <p:attrNameLst>
                                          <p:attrName>style.visibility</p:attrName>
                                        </p:attrNameLst>
                                      </p:cBhvr>
                                      <p:to>
                                        <p:strVal val="visible"/>
                                      </p:to>
                                    </p:set>
                                  </p:childTnLst>
                                  <p:subTnLst>
                                    <p:set>
                                      <p:cBhvr override="childStyle">
                                        <p:cTn dur="1" fill="hold" display="0" masterRel="nextClick" afterEffect="1"/>
                                        <p:tgtEl>
                                          <p:spTgt spid="306192"/>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306195"/>
                                        </p:tgtEl>
                                        <p:attrNameLst>
                                          <p:attrName>style.visibility</p:attrName>
                                        </p:attrNameLst>
                                      </p:cBhvr>
                                      <p:to>
                                        <p:strVal val="visible"/>
                                      </p:to>
                                    </p:set>
                                  </p:childTnLst>
                                  <p:subTnLst>
                                    <p:set>
                                      <p:cBhvr override="childStyle">
                                        <p:cTn dur="1" fill="hold" display="0" masterRel="nextClick" afterEffect="1"/>
                                        <p:tgtEl>
                                          <p:spTgt spid="306195"/>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306198"/>
                                        </p:tgtEl>
                                        <p:attrNameLst>
                                          <p:attrName>style.visibility</p:attrName>
                                        </p:attrNameLst>
                                      </p:cBhvr>
                                      <p:to>
                                        <p:strVal val="visible"/>
                                      </p:to>
                                    </p:set>
                                  </p:childTnLst>
                                  <p:subTnLst>
                                    <p:set>
                                      <p:cBhvr override="childStyle">
                                        <p:cTn dur="1" fill="hold" display="0" masterRel="nextClick" afterEffect="1"/>
                                        <p:tgtEl>
                                          <p:spTgt spid="306198"/>
                                        </p:tgtEl>
                                        <p:attrNameLst>
                                          <p:attrName>style.visibility</p:attrName>
                                        </p:attrNameLst>
                                      </p:cBhvr>
                                      <p:to>
                                        <p:strVal val="hidden"/>
                                      </p:to>
                                    </p:set>
                                  </p:subTnLst>
                                </p:cTn>
                              </p:par>
                            </p:childTnLst>
                          </p:cTn>
                        </p:par>
                        <p:par>
                          <p:cTn id="36" fill="hold" nodeType="afterGroup">
                            <p:stCondLst>
                              <p:cond delay="500"/>
                            </p:stCondLst>
                            <p:childTnLst>
                              <p:par>
                                <p:cTn id="37" presetID="1" presetClass="entr" presetSubtype="0" fill="hold" grpId="0" nodeType="afterEffect">
                                  <p:stCondLst>
                                    <p:cond delay="1000"/>
                                  </p:stCondLst>
                                  <p:childTnLst>
                                    <p:set>
                                      <p:cBhvr>
                                        <p:cTn id="38" dur="1" fill="hold">
                                          <p:stCondLst>
                                            <p:cond delay="499"/>
                                          </p:stCondLst>
                                        </p:cTn>
                                        <p:tgtEl>
                                          <p:spTgt spid="306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5" grpId="0" autoUpdateAnimBg="0"/>
      <p:bldP spid="3062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normAutofit fontScale="90000"/>
          </a:bodyPr>
          <a:lstStyle/>
          <a:p>
            <a:r>
              <a:rPr lang="en-US" dirty="0">
                <a:solidFill>
                  <a:srgbClr val="0C533A"/>
                </a:solidFill>
              </a:rPr>
              <a:t>Four Questions of Global Strategic Management</a:t>
            </a:r>
          </a:p>
        </p:txBody>
      </p:sp>
      <p:sp>
        <p:nvSpPr>
          <p:cNvPr id="412675" name="Rectangle 3"/>
          <p:cNvSpPr>
            <a:spLocks noGrp="1" noChangeArrowheads="1"/>
          </p:cNvSpPr>
          <p:nvPr>
            <p:ph type="body" idx="1"/>
          </p:nvPr>
        </p:nvSpPr>
        <p:spPr>
          <a:xfrm>
            <a:off x="609600" y="2208810"/>
            <a:ext cx="8077200" cy="3917353"/>
          </a:xfrm>
        </p:spPr>
        <p:txBody>
          <a:bodyPr/>
          <a:lstStyle/>
          <a:p>
            <a:pPr>
              <a:spcBef>
                <a:spcPts val="1800"/>
              </a:spcBef>
            </a:pPr>
            <a:r>
              <a:rPr lang="en-US" dirty="0" smtClean="0"/>
              <a:t>Why do firms globalize?</a:t>
            </a:r>
            <a:endParaRPr lang="en-US" dirty="0"/>
          </a:p>
          <a:p>
            <a:pPr>
              <a:spcBef>
                <a:spcPts val="1800"/>
              </a:spcBef>
            </a:pPr>
            <a:r>
              <a:rPr lang="en-US" dirty="0" smtClean="0"/>
              <a:t>What challenges do global firms face?</a:t>
            </a:r>
            <a:endParaRPr lang="en-US" dirty="0"/>
          </a:p>
          <a:p>
            <a:pPr>
              <a:spcBef>
                <a:spcPts val="1800"/>
              </a:spcBef>
            </a:pPr>
            <a:r>
              <a:rPr lang="en-US" dirty="0" smtClean="0"/>
              <a:t>What determines success </a:t>
            </a:r>
            <a:r>
              <a:rPr lang="en-US" dirty="0"/>
              <a:t>in foreign </a:t>
            </a:r>
            <a:r>
              <a:rPr lang="en-US" dirty="0" smtClean="0"/>
              <a:t>markets?</a:t>
            </a:r>
            <a:endParaRPr lang="en-US" dirty="0"/>
          </a:p>
          <a:p>
            <a:pPr>
              <a:spcBef>
                <a:spcPts val="1800"/>
              </a:spcBef>
            </a:pPr>
            <a:r>
              <a:rPr lang="en-US" dirty="0" smtClean="0"/>
              <a:t>How do you manage </a:t>
            </a:r>
            <a:r>
              <a:rPr lang="en-US" dirty="0"/>
              <a:t>a multinational </a:t>
            </a:r>
            <a:r>
              <a:rPr lang="en-US" dirty="0" smtClean="0"/>
              <a:t>business?</a:t>
            </a:r>
            <a:endParaRPr lang="en-US" dirty="0"/>
          </a:p>
        </p:txBody>
      </p:sp>
    </p:spTree>
    <p:extLst>
      <p:ext uri="{BB962C8B-B14F-4D97-AF65-F5344CB8AC3E}">
        <p14:creationId xmlns:p14="http://schemas.microsoft.com/office/powerpoint/2010/main" val="605247913"/>
      </p:ext>
    </p:extLst>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dirty="0"/>
              <a:t>Motivations for Globalization</a:t>
            </a:r>
          </a:p>
        </p:txBody>
      </p:sp>
      <p:sp>
        <p:nvSpPr>
          <p:cNvPr id="316419" name="Rectangle 3"/>
          <p:cNvSpPr>
            <a:spLocks noGrp="1" noChangeArrowheads="1"/>
          </p:cNvSpPr>
          <p:nvPr>
            <p:ph type="body" idx="1"/>
          </p:nvPr>
        </p:nvSpPr>
        <p:spPr>
          <a:xfrm>
            <a:off x="762000" y="1472540"/>
            <a:ext cx="7848600" cy="4699660"/>
          </a:xfrm>
        </p:spPr>
        <p:txBody>
          <a:bodyPr/>
          <a:lstStyle/>
          <a:p>
            <a:pPr>
              <a:buFont typeface="Wingdings" pitchFamily="2" charset="2"/>
              <a:buChar char="§"/>
            </a:pPr>
            <a:r>
              <a:rPr lang="en-US" sz="3200" dirty="0"/>
              <a:t>Scale economies</a:t>
            </a:r>
            <a:endParaRPr lang="en-US" dirty="0"/>
          </a:p>
          <a:p>
            <a:pPr>
              <a:buFont typeface="Wingdings" pitchFamily="2" charset="2"/>
              <a:buChar char="§"/>
            </a:pPr>
            <a:r>
              <a:rPr lang="en-US" sz="3200" dirty="0"/>
              <a:t>Growth potential</a:t>
            </a:r>
          </a:p>
          <a:p>
            <a:pPr>
              <a:buFont typeface="Wingdings" pitchFamily="2" charset="2"/>
              <a:buChar char="§"/>
            </a:pPr>
            <a:r>
              <a:rPr lang="en-US" sz="3200" dirty="0"/>
              <a:t>Lower factor costs</a:t>
            </a:r>
          </a:p>
          <a:p>
            <a:pPr>
              <a:buFont typeface="Wingdings" pitchFamily="2" charset="2"/>
              <a:buChar char="§"/>
            </a:pPr>
            <a:r>
              <a:rPr lang="en-US" sz="3200" dirty="0"/>
              <a:t>Vertical integration demands</a:t>
            </a:r>
          </a:p>
          <a:p>
            <a:pPr>
              <a:buFont typeface="Wingdings" pitchFamily="2" charset="2"/>
              <a:buChar char="§"/>
            </a:pPr>
            <a:r>
              <a:rPr lang="en-US" sz="3200" dirty="0"/>
              <a:t>Opportunities</a:t>
            </a:r>
          </a:p>
          <a:p>
            <a:pPr lvl="1">
              <a:buFont typeface="Wingdings" pitchFamily="2" charset="2"/>
              <a:buChar char="§"/>
            </a:pPr>
            <a:r>
              <a:rPr lang="en-US" dirty="0"/>
              <a:t>Homogenization of global culture</a:t>
            </a:r>
            <a:endParaRPr lang="en-US" sz="2800" dirty="0"/>
          </a:p>
          <a:p>
            <a:pPr>
              <a:buFont typeface="Wingdings" pitchFamily="2" charset="2"/>
              <a:buChar char="§"/>
            </a:pPr>
            <a:r>
              <a:rPr lang="en-US" sz="3200" dirty="0"/>
              <a:t>Competitive dynamics</a:t>
            </a:r>
          </a:p>
          <a:p>
            <a:pPr lvl="1">
              <a:buFont typeface="Wingdings" pitchFamily="2" charset="2"/>
              <a:buChar char="§"/>
            </a:pPr>
            <a:r>
              <a:rPr lang="en-US" dirty="0"/>
              <a:t>Defending local markets may require competing globally</a:t>
            </a:r>
          </a:p>
        </p:txBody>
      </p:sp>
    </p:spTree>
    <p:extLst>
      <p:ext uri="{BB962C8B-B14F-4D97-AF65-F5344CB8AC3E}">
        <p14:creationId xmlns:p14="http://schemas.microsoft.com/office/powerpoint/2010/main" val="2554527712"/>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316419">
                                            <p:txEl>
                                              <p:pRg st="0" end="0"/>
                                            </p:txEl>
                                          </p:spTgt>
                                        </p:tgtEl>
                                        <p:attrNameLst>
                                          <p:attrName>style.visibility</p:attrName>
                                        </p:attrNameLst>
                                      </p:cBhvr>
                                      <p:to>
                                        <p:strVal val="visible"/>
                                      </p:to>
                                    </p:set>
                                    <p:animEffect transition="in" filter="blinds(horizontal)">
                                      <p:cBhvr>
                                        <p:cTn id="7" dur="500"/>
                                        <p:tgtEl>
                                          <p:spTgt spid="316419">
                                            <p:txEl>
                                              <p:pRg st="0" end="0"/>
                                            </p:txEl>
                                          </p:spTgt>
                                        </p:tgtEl>
                                      </p:cBhvr>
                                    </p:animEffect>
                                  </p:childTnLst>
                                </p:cTn>
                              </p:par>
                            </p:childTnLst>
                          </p:cTn>
                        </p:par>
                        <p:par>
                          <p:cTn id="8" fill="hold" nodeType="afterGroup">
                            <p:stCondLst>
                              <p:cond delay="1000"/>
                            </p:stCondLst>
                            <p:childTnLst>
                              <p:par>
                                <p:cTn id="9" presetID="3" presetClass="entr" presetSubtype="10" fill="hold" grpId="0" nodeType="afterEffect">
                                  <p:stCondLst>
                                    <p:cond delay="500"/>
                                  </p:stCondLst>
                                  <p:childTnLst>
                                    <p:set>
                                      <p:cBhvr>
                                        <p:cTn id="10" dur="1" fill="hold">
                                          <p:stCondLst>
                                            <p:cond delay="0"/>
                                          </p:stCondLst>
                                        </p:cTn>
                                        <p:tgtEl>
                                          <p:spTgt spid="316419">
                                            <p:txEl>
                                              <p:pRg st="1" end="1"/>
                                            </p:txEl>
                                          </p:spTgt>
                                        </p:tgtEl>
                                        <p:attrNameLst>
                                          <p:attrName>style.visibility</p:attrName>
                                        </p:attrNameLst>
                                      </p:cBhvr>
                                      <p:to>
                                        <p:strVal val="visible"/>
                                      </p:to>
                                    </p:set>
                                    <p:animEffect transition="in" filter="blinds(horizontal)">
                                      <p:cBhvr>
                                        <p:cTn id="11" dur="500"/>
                                        <p:tgtEl>
                                          <p:spTgt spid="316419">
                                            <p:txEl>
                                              <p:pRg st="1" end="1"/>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500"/>
                                  </p:stCondLst>
                                  <p:childTnLst>
                                    <p:set>
                                      <p:cBhvr>
                                        <p:cTn id="14" dur="1" fill="hold">
                                          <p:stCondLst>
                                            <p:cond delay="0"/>
                                          </p:stCondLst>
                                        </p:cTn>
                                        <p:tgtEl>
                                          <p:spTgt spid="316419">
                                            <p:txEl>
                                              <p:pRg st="2" end="2"/>
                                            </p:txEl>
                                          </p:spTgt>
                                        </p:tgtEl>
                                        <p:attrNameLst>
                                          <p:attrName>style.visibility</p:attrName>
                                        </p:attrNameLst>
                                      </p:cBhvr>
                                      <p:to>
                                        <p:strVal val="visible"/>
                                      </p:to>
                                    </p:set>
                                    <p:animEffect transition="in" filter="blinds(horizontal)">
                                      <p:cBhvr>
                                        <p:cTn id="15" dur="500"/>
                                        <p:tgtEl>
                                          <p:spTgt spid="316419">
                                            <p:txEl>
                                              <p:pRg st="2" end="2"/>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500"/>
                                  </p:stCondLst>
                                  <p:childTnLst>
                                    <p:set>
                                      <p:cBhvr>
                                        <p:cTn id="18" dur="1" fill="hold">
                                          <p:stCondLst>
                                            <p:cond delay="0"/>
                                          </p:stCondLst>
                                        </p:cTn>
                                        <p:tgtEl>
                                          <p:spTgt spid="316419">
                                            <p:txEl>
                                              <p:pRg st="3" end="3"/>
                                            </p:txEl>
                                          </p:spTgt>
                                        </p:tgtEl>
                                        <p:attrNameLst>
                                          <p:attrName>style.visibility</p:attrName>
                                        </p:attrNameLst>
                                      </p:cBhvr>
                                      <p:to>
                                        <p:strVal val="visible"/>
                                      </p:to>
                                    </p:set>
                                    <p:animEffect transition="in" filter="blinds(horizontal)">
                                      <p:cBhvr>
                                        <p:cTn id="19" dur="500"/>
                                        <p:tgtEl>
                                          <p:spTgt spid="316419">
                                            <p:txEl>
                                              <p:pRg st="3" end="3"/>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500"/>
                                  </p:stCondLst>
                                  <p:childTnLst>
                                    <p:set>
                                      <p:cBhvr>
                                        <p:cTn id="22" dur="1" fill="hold">
                                          <p:stCondLst>
                                            <p:cond delay="0"/>
                                          </p:stCondLst>
                                        </p:cTn>
                                        <p:tgtEl>
                                          <p:spTgt spid="316419">
                                            <p:txEl>
                                              <p:pRg st="4" end="4"/>
                                            </p:txEl>
                                          </p:spTgt>
                                        </p:tgtEl>
                                        <p:attrNameLst>
                                          <p:attrName>style.visibility</p:attrName>
                                        </p:attrNameLst>
                                      </p:cBhvr>
                                      <p:to>
                                        <p:strVal val="visible"/>
                                      </p:to>
                                    </p:set>
                                    <p:animEffect transition="in" filter="blinds(horizontal)">
                                      <p:cBhvr>
                                        <p:cTn id="23" dur="500"/>
                                        <p:tgtEl>
                                          <p:spTgt spid="316419">
                                            <p:txEl>
                                              <p:pRg st="4" end="4"/>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500"/>
                                  </p:stCondLst>
                                  <p:childTnLst>
                                    <p:set>
                                      <p:cBhvr>
                                        <p:cTn id="26" dur="1" fill="hold">
                                          <p:stCondLst>
                                            <p:cond delay="0"/>
                                          </p:stCondLst>
                                        </p:cTn>
                                        <p:tgtEl>
                                          <p:spTgt spid="316419">
                                            <p:txEl>
                                              <p:pRg st="5" end="5"/>
                                            </p:txEl>
                                          </p:spTgt>
                                        </p:tgtEl>
                                        <p:attrNameLst>
                                          <p:attrName>style.visibility</p:attrName>
                                        </p:attrNameLst>
                                      </p:cBhvr>
                                      <p:to>
                                        <p:strVal val="visible"/>
                                      </p:to>
                                    </p:set>
                                    <p:animEffect transition="in" filter="blinds(horizontal)">
                                      <p:cBhvr>
                                        <p:cTn id="27" dur="500"/>
                                        <p:tgtEl>
                                          <p:spTgt spid="316419">
                                            <p:txEl>
                                              <p:pRg st="5" end="5"/>
                                            </p:txEl>
                                          </p:spTgt>
                                        </p:tgtEl>
                                      </p:cBhvr>
                                    </p:animEffect>
                                  </p:childTnLst>
                                </p:cTn>
                              </p:par>
                            </p:childTnLst>
                          </p:cTn>
                        </p:par>
                        <p:par>
                          <p:cTn id="28" fill="hold" nodeType="afterGroup">
                            <p:stCondLst>
                              <p:cond delay="6000"/>
                            </p:stCondLst>
                            <p:childTnLst>
                              <p:par>
                                <p:cTn id="29" presetID="3" presetClass="entr" presetSubtype="10" fill="hold" grpId="0" nodeType="afterEffect">
                                  <p:stCondLst>
                                    <p:cond delay="500"/>
                                  </p:stCondLst>
                                  <p:childTnLst>
                                    <p:set>
                                      <p:cBhvr>
                                        <p:cTn id="30" dur="1" fill="hold">
                                          <p:stCondLst>
                                            <p:cond delay="0"/>
                                          </p:stCondLst>
                                        </p:cTn>
                                        <p:tgtEl>
                                          <p:spTgt spid="316419">
                                            <p:txEl>
                                              <p:pRg st="6" end="6"/>
                                            </p:txEl>
                                          </p:spTgt>
                                        </p:tgtEl>
                                        <p:attrNameLst>
                                          <p:attrName>style.visibility</p:attrName>
                                        </p:attrNameLst>
                                      </p:cBhvr>
                                      <p:to>
                                        <p:strVal val="visible"/>
                                      </p:to>
                                    </p:set>
                                    <p:animEffect transition="in" filter="blinds(horizontal)">
                                      <p:cBhvr>
                                        <p:cTn id="31" dur="500"/>
                                        <p:tgtEl>
                                          <p:spTgt spid="316419">
                                            <p:txEl>
                                              <p:pRg st="6" end="6"/>
                                            </p:txEl>
                                          </p:spTgt>
                                        </p:tgtEl>
                                      </p:cBhvr>
                                    </p:animEffect>
                                  </p:childTnLst>
                                </p:cTn>
                              </p:par>
                            </p:childTnLst>
                          </p:cTn>
                        </p:par>
                        <p:par>
                          <p:cTn id="32" fill="hold" nodeType="afterGroup">
                            <p:stCondLst>
                              <p:cond delay="7000"/>
                            </p:stCondLst>
                            <p:childTnLst>
                              <p:par>
                                <p:cTn id="33" presetID="3" presetClass="entr" presetSubtype="10" fill="hold" grpId="0" nodeType="afterEffect">
                                  <p:stCondLst>
                                    <p:cond delay="500"/>
                                  </p:stCondLst>
                                  <p:childTnLst>
                                    <p:set>
                                      <p:cBhvr>
                                        <p:cTn id="34" dur="1" fill="hold">
                                          <p:stCondLst>
                                            <p:cond delay="0"/>
                                          </p:stCondLst>
                                        </p:cTn>
                                        <p:tgtEl>
                                          <p:spTgt spid="316419">
                                            <p:txEl>
                                              <p:pRg st="7" end="7"/>
                                            </p:txEl>
                                          </p:spTgt>
                                        </p:tgtEl>
                                        <p:attrNameLst>
                                          <p:attrName>style.visibility</p:attrName>
                                        </p:attrNameLst>
                                      </p:cBhvr>
                                      <p:to>
                                        <p:strVal val="visible"/>
                                      </p:to>
                                    </p:set>
                                    <p:animEffect transition="in" filter="blinds(horizontal)">
                                      <p:cBhvr>
                                        <p:cTn id="35" dur="500"/>
                                        <p:tgtEl>
                                          <p:spTgt spid="3164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ctrTitle"/>
          </p:nvPr>
        </p:nvSpPr>
        <p:spPr>
          <a:xfrm>
            <a:off x="2819400" y="1600200"/>
            <a:ext cx="6172200" cy="1470025"/>
          </a:xfrm>
          <a:prstGeom prst="rect">
            <a:avLst/>
          </a:prstGeom>
        </p:spPr>
        <p:txBody>
          <a:bodyPr/>
          <a:lstStyle/>
          <a:p>
            <a:r>
              <a:rPr lang="en-US" sz="3600" b="0"/>
              <a:t>Global Challenges</a:t>
            </a:r>
          </a:p>
        </p:txBody>
      </p:sp>
      <p:sp>
        <p:nvSpPr>
          <p:cNvPr id="309251" name="Rectangle 3"/>
          <p:cNvSpPr>
            <a:spLocks noGrp="1" noChangeArrowheads="1"/>
          </p:cNvSpPr>
          <p:nvPr>
            <p:ph type="subTitle" idx="1"/>
          </p:nvPr>
        </p:nvSpPr>
        <p:spPr>
          <a:xfrm>
            <a:off x="3886200" y="3657600"/>
            <a:ext cx="4419600" cy="2209800"/>
          </a:xfrm>
        </p:spPr>
        <p:txBody>
          <a:bodyPr/>
          <a:lstStyle/>
          <a:p>
            <a:pPr>
              <a:buFont typeface="Wingdings" pitchFamily="2" charset="2"/>
              <a:buNone/>
            </a:pPr>
            <a:r>
              <a:rPr lang="en-US" i="1"/>
              <a:t>The Liability of Foreignness</a:t>
            </a:r>
          </a:p>
          <a:p>
            <a:endParaRPr lang="en-US" sz="2400" i="1"/>
          </a:p>
        </p:txBody>
      </p:sp>
      <p:sp>
        <p:nvSpPr>
          <p:cNvPr id="4" name="Slide Number Placeholder 2"/>
          <p:cNvSpPr>
            <a:spLocks noGrp="1"/>
          </p:cNvSpPr>
          <p:nvPr>
            <p:ph type="sldNum" sz="quarter" idx="4294967295"/>
          </p:nvPr>
        </p:nvSpPr>
        <p:spPr>
          <a:xfrm>
            <a:off x="335332" y="6279348"/>
            <a:ext cx="2932766" cy="365125"/>
          </a:xfrm>
          <a:prstGeom prst="rect">
            <a:avLst/>
          </a:prstGeom>
        </p:spPr>
        <p:txBody>
          <a:bodyPr/>
          <a:lstStyle>
            <a:lvl1pPr>
              <a:defRPr i="1"/>
            </a:lvl1pPr>
          </a:lstStyle>
          <a:p>
            <a:pPr algn="l">
              <a:defRPr/>
            </a:pPr>
            <a:r>
              <a:rPr lang="en-US" sz="1200" dirty="0" smtClean="0"/>
              <a:t>Robert M. Wiseman 2013   </a:t>
            </a:r>
            <a:fld id="{96D51C61-5A5D-48D6-A1CB-A23EBA580B87}" type="slidenum">
              <a:rPr lang="en-US" sz="1200" smtClean="0"/>
              <a:pPr algn="l">
                <a:defRPr/>
              </a:pPr>
              <a:t>18</a:t>
            </a:fld>
            <a:endParaRPr lang="en-US" sz="1200" dirty="0"/>
          </a:p>
        </p:txBody>
      </p:sp>
    </p:spTree>
    <p:extLst>
      <p:ext uri="{BB962C8B-B14F-4D97-AF65-F5344CB8AC3E}">
        <p14:creationId xmlns:p14="http://schemas.microsoft.com/office/powerpoint/2010/main" val="3129184199"/>
      </p:ext>
    </p:extLst>
  </p:cSld>
  <p:clrMapOvr>
    <a:masterClrMapping/>
  </p:clrMapOvr>
  <p:transition>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457200" y="747030"/>
            <a:ext cx="8229600" cy="675040"/>
          </a:xfrm>
        </p:spPr>
        <p:txBody>
          <a:bodyPr/>
          <a:lstStyle/>
          <a:p>
            <a:r>
              <a:rPr lang="en-US" sz="3200" dirty="0" smtClean="0">
                <a:solidFill>
                  <a:srgbClr val="0C533A"/>
                </a:solidFill>
              </a:rPr>
              <a:t>It’s a Different World</a:t>
            </a:r>
            <a:endParaRPr lang="en-US" sz="3200" dirty="0">
              <a:solidFill>
                <a:srgbClr val="0C533A"/>
              </a:solidFill>
            </a:endParaRPr>
          </a:p>
        </p:txBody>
      </p:sp>
      <p:sp>
        <p:nvSpPr>
          <p:cNvPr id="314371" name="Rectangle 3"/>
          <p:cNvSpPr>
            <a:spLocks noGrp="1" noChangeArrowheads="1"/>
          </p:cNvSpPr>
          <p:nvPr>
            <p:ph type="body" idx="1"/>
          </p:nvPr>
        </p:nvSpPr>
        <p:spPr>
          <a:xfrm>
            <a:off x="762000" y="1422070"/>
            <a:ext cx="7924800" cy="4525963"/>
          </a:xfrm>
        </p:spPr>
        <p:txBody>
          <a:bodyPr/>
          <a:lstStyle/>
          <a:p>
            <a:pPr>
              <a:spcBef>
                <a:spcPct val="75000"/>
              </a:spcBef>
              <a:buFont typeface="Wingdings" pitchFamily="2" charset="2"/>
              <a:buChar char="§"/>
            </a:pPr>
            <a:r>
              <a:rPr lang="en-US" dirty="0" smtClean="0"/>
              <a:t>Geographic Context</a:t>
            </a:r>
          </a:p>
          <a:p>
            <a:pPr lvl="1">
              <a:spcBef>
                <a:spcPts val="0"/>
              </a:spcBef>
              <a:buFont typeface="Wingdings" pitchFamily="2" charset="2"/>
              <a:buChar char="§"/>
            </a:pPr>
            <a:r>
              <a:rPr lang="en-US" sz="2000" dirty="0" smtClean="0"/>
              <a:t>Transportation, education, and communication</a:t>
            </a:r>
            <a:endParaRPr lang="en-US" sz="3200" dirty="0" smtClean="0"/>
          </a:p>
          <a:p>
            <a:pPr>
              <a:spcBef>
                <a:spcPts val="1800"/>
              </a:spcBef>
              <a:buFont typeface="Wingdings" pitchFamily="2" charset="2"/>
              <a:buChar char="§"/>
            </a:pPr>
            <a:r>
              <a:rPr lang="en-US" dirty="0" smtClean="0"/>
              <a:t>Socio-Cultural Context</a:t>
            </a:r>
          </a:p>
          <a:p>
            <a:pPr lvl="1">
              <a:spcBef>
                <a:spcPts val="0"/>
              </a:spcBef>
              <a:buFont typeface="Wingdings" pitchFamily="2" charset="2"/>
              <a:buChar char="§"/>
            </a:pPr>
            <a:r>
              <a:rPr lang="en-US" sz="2000" dirty="0" smtClean="0"/>
              <a:t>Tastes, values and language differences</a:t>
            </a:r>
          </a:p>
          <a:p>
            <a:pPr>
              <a:spcBef>
                <a:spcPts val="1800"/>
              </a:spcBef>
              <a:buFont typeface="Wingdings" pitchFamily="2" charset="2"/>
              <a:buChar char="§"/>
            </a:pPr>
            <a:r>
              <a:rPr lang="en-US" dirty="0" smtClean="0"/>
              <a:t>Industry Contexts</a:t>
            </a:r>
          </a:p>
          <a:p>
            <a:pPr lvl="1">
              <a:spcBef>
                <a:spcPts val="0"/>
              </a:spcBef>
              <a:buFont typeface="Wingdings" pitchFamily="2" charset="2"/>
              <a:buChar char="§"/>
            </a:pPr>
            <a:r>
              <a:rPr lang="en-US" sz="2000" dirty="0" smtClean="0"/>
              <a:t>Competitive </a:t>
            </a:r>
            <a:r>
              <a:rPr lang="en-US" sz="2000" dirty="0"/>
              <a:t>rivalry, entry barriers, etc. </a:t>
            </a:r>
            <a:r>
              <a:rPr lang="en-US" sz="2000" dirty="0" smtClean="0"/>
              <a:t>differences</a:t>
            </a:r>
            <a:endParaRPr lang="en-US" dirty="0" smtClean="0"/>
          </a:p>
          <a:p>
            <a:pPr>
              <a:spcBef>
                <a:spcPts val="1800"/>
              </a:spcBef>
              <a:buFont typeface="Wingdings" pitchFamily="2" charset="2"/>
              <a:buChar char="§"/>
            </a:pPr>
            <a:r>
              <a:rPr lang="en-US" dirty="0" smtClean="0"/>
              <a:t>Political Context</a:t>
            </a:r>
          </a:p>
          <a:p>
            <a:pPr lvl="1">
              <a:spcBef>
                <a:spcPts val="0"/>
              </a:spcBef>
              <a:buFont typeface="Wingdings" pitchFamily="2" charset="2"/>
              <a:buChar char="§"/>
            </a:pPr>
            <a:r>
              <a:rPr lang="en-US" sz="2000" dirty="0" smtClean="0"/>
              <a:t>Regulatory</a:t>
            </a:r>
            <a:r>
              <a:rPr lang="en-US" sz="2000" dirty="0"/>
              <a:t>, economic and political </a:t>
            </a:r>
            <a:r>
              <a:rPr lang="en-US" sz="2000" dirty="0" smtClean="0"/>
              <a:t>differences</a:t>
            </a:r>
          </a:p>
          <a:p>
            <a:pPr>
              <a:spcBef>
                <a:spcPts val="0"/>
              </a:spcBef>
              <a:buFont typeface="Wingdings" pitchFamily="2" charset="2"/>
              <a:buChar char="§"/>
            </a:pPr>
            <a:endParaRPr lang="en-US" sz="3600" dirty="0"/>
          </a:p>
          <a:p>
            <a:endParaRPr lang="en-US" sz="2400" dirty="0"/>
          </a:p>
        </p:txBody>
      </p:sp>
    </p:spTree>
    <p:extLst>
      <p:ext uri="{BB962C8B-B14F-4D97-AF65-F5344CB8AC3E}">
        <p14:creationId xmlns:p14="http://schemas.microsoft.com/office/powerpoint/2010/main" val="2775538102"/>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4371">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314371">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14371">
                                            <p:txEl>
                                              <p:pRg st="3" end="3"/>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3143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4371">
                                            <p:txEl>
                                              <p:pRg st="5" end="5"/>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500"/>
                                  </p:stCondLst>
                                  <p:childTnLst>
                                    <p:set>
                                      <p:cBhvr>
                                        <p:cTn id="21" dur="1" fill="hold">
                                          <p:stCondLst>
                                            <p:cond delay="0"/>
                                          </p:stCondLst>
                                        </p:cTn>
                                        <p:tgtEl>
                                          <p:spTgt spid="314371">
                                            <p:txEl>
                                              <p:pRg st="6" end="6"/>
                                            </p:tx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500"/>
                                  </p:stCondLst>
                                  <p:childTnLst>
                                    <p:set>
                                      <p:cBhvr>
                                        <p:cTn id="24" dur="1" fill="hold">
                                          <p:stCondLst>
                                            <p:cond delay="0"/>
                                          </p:stCondLst>
                                        </p:cTn>
                                        <p:tgtEl>
                                          <p:spTgt spid="314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635325" y="747030"/>
            <a:ext cx="8229600" cy="654258"/>
          </a:xfrm>
        </p:spPr>
        <p:txBody>
          <a:bodyPr/>
          <a:lstStyle/>
          <a:p>
            <a:r>
              <a:rPr lang="en-US" dirty="0" smtClean="0"/>
              <a:t>Agenda</a:t>
            </a:r>
            <a:endParaRPr lang="en-US" dirty="0"/>
          </a:p>
        </p:txBody>
      </p:sp>
      <p:sp>
        <p:nvSpPr>
          <p:cNvPr id="308227" name="Rectangle 3"/>
          <p:cNvSpPr>
            <a:spLocks noGrp="1" noChangeArrowheads="1"/>
          </p:cNvSpPr>
          <p:nvPr>
            <p:ph type="body" idx="1"/>
          </p:nvPr>
        </p:nvSpPr>
        <p:spPr>
          <a:xfrm>
            <a:off x="635325" y="1824832"/>
            <a:ext cx="7772400" cy="4114800"/>
          </a:xfrm>
        </p:spPr>
        <p:txBody>
          <a:bodyPr/>
          <a:lstStyle/>
          <a:p>
            <a:pPr>
              <a:lnSpc>
                <a:spcPct val="90000"/>
              </a:lnSpc>
              <a:buFont typeface="Wingdings" pitchFamily="2" charset="2"/>
              <a:buChar char="§"/>
            </a:pPr>
            <a:r>
              <a:rPr lang="en-US" dirty="0" smtClean="0"/>
              <a:t>Nature of Strategy</a:t>
            </a:r>
          </a:p>
          <a:p>
            <a:pPr>
              <a:lnSpc>
                <a:spcPct val="90000"/>
              </a:lnSpc>
              <a:buFont typeface="Wingdings" pitchFamily="2" charset="2"/>
              <a:buChar char="§"/>
            </a:pPr>
            <a:r>
              <a:rPr lang="en-US" dirty="0" smtClean="0"/>
              <a:t>Why Globalization?</a:t>
            </a:r>
          </a:p>
          <a:p>
            <a:pPr lvl="1">
              <a:lnSpc>
                <a:spcPct val="90000"/>
              </a:lnSpc>
              <a:buFont typeface="Wingdings" pitchFamily="2" charset="2"/>
              <a:buChar char="§"/>
            </a:pPr>
            <a:r>
              <a:rPr lang="en-US" sz="2400" dirty="0" smtClean="0"/>
              <a:t>Motivations for foreign entry</a:t>
            </a:r>
            <a:endParaRPr lang="en-US" sz="2400" dirty="0"/>
          </a:p>
          <a:p>
            <a:pPr>
              <a:lnSpc>
                <a:spcPct val="90000"/>
              </a:lnSpc>
              <a:buFont typeface="Wingdings" pitchFamily="2" charset="2"/>
              <a:buChar char="§"/>
            </a:pPr>
            <a:r>
              <a:rPr lang="en-US" dirty="0" smtClean="0"/>
              <a:t>Liability of Foreigness</a:t>
            </a:r>
            <a:endParaRPr lang="en-US" dirty="0"/>
          </a:p>
          <a:p>
            <a:pPr lvl="1">
              <a:lnSpc>
                <a:spcPct val="90000"/>
              </a:lnSpc>
              <a:buFont typeface="Wingdings" pitchFamily="2" charset="2"/>
              <a:buChar char="§"/>
            </a:pPr>
            <a:r>
              <a:rPr lang="en-US" dirty="0" smtClean="0"/>
              <a:t>Risks of globalization</a:t>
            </a:r>
          </a:p>
          <a:p>
            <a:pPr>
              <a:lnSpc>
                <a:spcPct val="90000"/>
              </a:lnSpc>
              <a:buFont typeface="Wingdings" pitchFamily="2" charset="2"/>
              <a:buChar char="§"/>
            </a:pPr>
            <a:r>
              <a:rPr lang="en-US" dirty="0" smtClean="0"/>
              <a:t>Institutional Infrastructure</a:t>
            </a:r>
            <a:endParaRPr lang="en-US" dirty="0"/>
          </a:p>
          <a:p>
            <a:pPr lvl="1">
              <a:lnSpc>
                <a:spcPct val="90000"/>
              </a:lnSpc>
              <a:buFont typeface="Wingdings" pitchFamily="2" charset="2"/>
              <a:buChar char="§"/>
            </a:pPr>
            <a:r>
              <a:rPr lang="en-US" dirty="0" smtClean="0"/>
              <a:t>Opportunity </a:t>
            </a:r>
            <a:r>
              <a:rPr lang="en-US" dirty="0"/>
              <a:t>v opportunism</a:t>
            </a:r>
          </a:p>
          <a:p>
            <a:pPr marL="342900" lvl="1" indent="-342900">
              <a:lnSpc>
                <a:spcPct val="90000"/>
              </a:lnSpc>
              <a:buSzTx/>
              <a:buFont typeface="Wingdings" pitchFamily="2" charset="2"/>
              <a:buChar char="§"/>
            </a:pPr>
            <a:r>
              <a:rPr lang="en-US" sz="2800" dirty="0"/>
              <a:t>Managing </a:t>
            </a:r>
            <a:r>
              <a:rPr lang="en-US" sz="2800" dirty="0" smtClean="0"/>
              <a:t>Across Borders</a:t>
            </a:r>
            <a:endParaRPr lang="en-US" sz="2800" dirty="0"/>
          </a:p>
          <a:p>
            <a:pPr lvl="1">
              <a:lnSpc>
                <a:spcPct val="90000"/>
              </a:lnSpc>
              <a:buFont typeface="Wingdings" pitchFamily="2" charset="2"/>
              <a:buChar char="§"/>
            </a:pPr>
            <a:r>
              <a:rPr lang="en-US" dirty="0" smtClean="0"/>
              <a:t>Balancing </a:t>
            </a:r>
            <a:r>
              <a:rPr lang="en-US" dirty="0"/>
              <a:t>economic and political </a:t>
            </a:r>
            <a:r>
              <a:rPr lang="en-US" dirty="0" smtClean="0"/>
              <a:t>imperatives</a:t>
            </a:r>
          </a:p>
        </p:txBody>
      </p:sp>
    </p:spTree>
    <p:extLst>
      <p:ext uri="{BB962C8B-B14F-4D97-AF65-F5344CB8AC3E}">
        <p14:creationId xmlns:p14="http://schemas.microsoft.com/office/powerpoint/2010/main" val="3020513732"/>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fade">
                                      <p:cBhvr>
                                        <p:cTn id="7" dur="500"/>
                                        <p:tgtEl>
                                          <p:spTgt spid="308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227">
                                            <p:txEl>
                                              <p:pRg st="1" end="1"/>
                                            </p:txEl>
                                          </p:spTgt>
                                        </p:tgtEl>
                                        <p:attrNameLst>
                                          <p:attrName>style.visibility</p:attrName>
                                        </p:attrNameLst>
                                      </p:cBhvr>
                                      <p:to>
                                        <p:strVal val="visible"/>
                                      </p:to>
                                    </p:set>
                                    <p:animEffect transition="in" filter="fade">
                                      <p:cBhvr>
                                        <p:cTn id="12" dur="500"/>
                                        <p:tgtEl>
                                          <p:spTgt spid="3082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8227">
                                            <p:txEl>
                                              <p:pRg st="2" end="2"/>
                                            </p:txEl>
                                          </p:spTgt>
                                        </p:tgtEl>
                                        <p:attrNameLst>
                                          <p:attrName>style.visibility</p:attrName>
                                        </p:attrNameLst>
                                      </p:cBhvr>
                                      <p:to>
                                        <p:strVal val="visible"/>
                                      </p:to>
                                    </p:set>
                                    <p:animEffect transition="in" filter="fade">
                                      <p:cBhvr>
                                        <p:cTn id="15" dur="500"/>
                                        <p:tgtEl>
                                          <p:spTgt spid="30822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8227">
                                            <p:txEl>
                                              <p:pRg st="3" end="3"/>
                                            </p:txEl>
                                          </p:spTgt>
                                        </p:tgtEl>
                                        <p:attrNameLst>
                                          <p:attrName>style.visibility</p:attrName>
                                        </p:attrNameLst>
                                      </p:cBhvr>
                                      <p:to>
                                        <p:strVal val="visible"/>
                                      </p:to>
                                    </p:set>
                                    <p:animEffect transition="in" filter="fade">
                                      <p:cBhvr>
                                        <p:cTn id="20" dur="500"/>
                                        <p:tgtEl>
                                          <p:spTgt spid="30822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8227">
                                            <p:txEl>
                                              <p:pRg st="4" end="4"/>
                                            </p:txEl>
                                          </p:spTgt>
                                        </p:tgtEl>
                                        <p:attrNameLst>
                                          <p:attrName>style.visibility</p:attrName>
                                        </p:attrNameLst>
                                      </p:cBhvr>
                                      <p:to>
                                        <p:strVal val="visible"/>
                                      </p:to>
                                    </p:set>
                                    <p:animEffect transition="in" filter="fade">
                                      <p:cBhvr>
                                        <p:cTn id="23" dur="500"/>
                                        <p:tgtEl>
                                          <p:spTgt spid="30822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8227">
                                            <p:txEl>
                                              <p:pRg st="5" end="5"/>
                                            </p:txEl>
                                          </p:spTgt>
                                        </p:tgtEl>
                                        <p:attrNameLst>
                                          <p:attrName>style.visibility</p:attrName>
                                        </p:attrNameLst>
                                      </p:cBhvr>
                                      <p:to>
                                        <p:strVal val="visible"/>
                                      </p:to>
                                    </p:set>
                                    <p:animEffect transition="in" filter="fade">
                                      <p:cBhvr>
                                        <p:cTn id="28" dur="500"/>
                                        <p:tgtEl>
                                          <p:spTgt spid="308227">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8227">
                                            <p:txEl>
                                              <p:pRg st="6" end="6"/>
                                            </p:txEl>
                                          </p:spTgt>
                                        </p:tgtEl>
                                        <p:attrNameLst>
                                          <p:attrName>style.visibility</p:attrName>
                                        </p:attrNameLst>
                                      </p:cBhvr>
                                      <p:to>
                                        <p:strVal val="visible"/>
                                      </p:to>
                                    </p:set>
                                    <p:animEffect transition="in" filter="fade">
                                      <p:cBhvr>
                                        <p:cTn id="31" dur="500"/>
                                        <p:tgtEl>
                                          <p:spTgt spid="308227">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8227">
                                            <p:txEl>
                                              <p:pRg st="7" end="7"/>
                                            </p:txEl>
                                          </p:spTgt>
                                        </p:tgtEl>
                                        <p:attrNameLst>
                                          <p:attrName>style.visibility</p:attrName>
                                        </p:attrNameLst>
                                      </p:cBhvr>
                                      <p:to>
                                        <p:strVal val="visible"/>
                                      </p:to>
                                    </p:set>
                                    <p:animEffect transition="in" filter="fade">
                                      <p:cBhvr>
                                        <p:cTn id="34" dur="500"/>
                                        <p:tgtEl>
                                          <p:spTgt spid="308227">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8227">
                                            <p:txEl>
                                              <p:pRg st="8" end="8"/>
                                            </p:txEl>
                                          </p:spTgt>
                                        </p:tgtEl>
                                        <p:attrNameLst>
                                          <p:attrName>style.visibility</p:attrName>
                                        </p:attrNameLst>
                                      </p:cBhvr>
                                      <p:to>
                                        <p:strVal val="visible"/>
                                      </p:to>
                                    </p:set>
                                    <p:animEffect transition="in" filter="fade">
                                      <p:cBhvr>
                                        <p:cTn id="37" dur="500"/>
                                        <p:tgtEl>
                                          <p:spTgt spid="308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Formidable Threats</a:t>
            </a:r>
            <a:endParaRPr lang="en-US" dirty="0"/>
          </a:p>
        </p:txBody>
      </p:sp>
      <p:sp>
        <p:nvSpPr>
          <p:cNvPr id="3" name="Content Placeholder 2"/>
          <p:cNvSpPr>
            <a:spLocks noGrp="1"/>
          </p:cNvSpPr>
          <p:nvPr>
            <p:ph idx="1"/>
          </p:nvPr>
        </p:nvSpPr>
        <p:spPr>
          <a:xfrm>
            <a:off x="457200" y="1565564"/>
            <a:ext cx="8229600" cy="4738254"/>
          </a:xfrm>
        </p:spPr>
        <p:txBody>
          <a:bodyPr/>
          <a:lstStyle/>
          <a:p>
            <a:r>
              <a:rPr lang="en-US" dirty="0" smtClean="0"/>
              <a:t>Currency Risk</a:t>
            </a:r>
          </a:p>
          <a:p>
            <a:pPr lvl="1"/>
            <a:r>
              <a:rPr lang="en-US" dirty="0" smtClean="0"/>
              <a:t>Foreign exchange rates, inflation</a:t>
            </a:r>
          </a:p>
          <a:p>
            <a:r>
              <a:rPr lang="en-US" dirty="0" smtClean="0"/>
              <a:t>Political Risk</a:t>
            </a:r>
          </a:p>
          <a:p>
            <a:pPr lvl="1"/>
            <a:r>
              <a:rPr lang="en-US" dirty="0" smtClean="0"/>
              <a:t>Nationalization of investment, political instability, repatriation of earnings, import/export barriers</a:t>
            </a:r>
          </a:p>
          <a:p>
            <a:r>
              <a:rPr lang="en-US" dirty="0" smtClean="0"/>
              <a:t>Social </a:t>
            </a:r>
            <a:r>
              <a:rPr lang="en-US" dirty="0"/>
              <a:t>Risk</a:t>
            </a:r>
          </a:p>
          <a:p>
            <a:pPr lvl="1"/>
            <a:r>
              <a:rPr lang="en-US" dirty="0" smtClean="0"/>
              <a:t>Terrorism, social unrest</a:t>
            </a:r>
          </a:p>
          <a:p>
            <a:r>
              <a:rPr lang="en-US" dirty="0" smtClean="0"/>
              <a:t>Transaction Cost Risk</a:t>
            </a:r>
          </a:p>
          <a:p>
            <a:pPr lvl="1"/>
            <a:r>
              <a:rPr lang="en-US" dirty="0" smtClean="0"/>
              <a:t>Intellectual property protection, contract enforcement, transparency in exchanges</a:t>
            </a:r>
          </a:p>
        </p:txBody>
      </p:sp>
    </p:spTree>
    <p:extLst>
      <p:ext uri="{BB962C8B-B14F-4D97-AF65-F5344CB8AC3E}">
        <p14:creationId xmlns:p14="http://schemas.microsoft.com/office/powerpoint/2010/main" val="3257852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ctrTitle"/>
          </p:nvPr>
        </p:nvSpPr>
        <p:spPr>
          <a:xfrm>
            <a:off x="2743200" y="1447800"/>
            <a:ext cx="6172200" cy="1470025"/>
          </a:xfrm>
          <a:prstGeom prst="rect">
            <a:avLst/>
          </a:prstGeom>
        </p:spPr>
        <p:txBody>
          <a:bodyPr/>
          <a:lstStyle/>
          <a:p>
            <a:r>
              <a:rPr lang="en-US" sz="3600" b="0"/>
              <a:t>Walmart Enters Germany</a:t>
            </a:r>
            <a:endParaRPr lang="en-US" sz="3600"/>
          </a:p>
        </p:txBody>
      </p:sp>
      <p:sp>
        <p:nvSpPr>
          <p:cNvPr id="413699" name="Rectangle 3"/>
          <p:cNvSpPr>
            <a:spLocks noGrp="1" noChangeArrowheads="1"/>
          </p:cNvSpPr>
          <p:nvPr>
            <p:ph type="subTitle" idx="1"/>
          </p:nvPr>
        </p:nvSpPr>
        <p:spPr>
          <a:xfrm>
            <a:off x="3886200" y="3276600"/>
            <a:ext cx="4419600" cy="2590800"/>
          </a:xfrm>
        </p:spPr>
        <p:txBody>
          <a:bodyPr/>
          <a:lstStyle/>
          <a:p>
            <a:r>
              <a:rPr lang="en-US" sz="3200" i="1"/>
              <a:t>Does Small Town America Sell </a:t>
            </a:r>
          </a:p>
          <a:p>
            <a:r>
              <a:rPr lang="en-US" sz="3200" i="1"/>
              <a:t>in Europe?</a:t>
            </a:r>
          </a:p>
        </p:txBody>
      </p:sp>
      <p:sp>
        <p:nvSpPr>
          <p:cNvPr id="4" name="Slide Number Placeholder 2"/>
          <p:cNvSpPr>
            <a:spLocks noGrp="1"/>
          </p:cNvSpPr>
          <p:nvPr>
            <p:ph type="sldNum" sz="quarter" idx="4294967295"/>
          </p:nvPr>
        </p:nvSpPr>
        <p:spPr>
          <a:xfrm>
            <a:off x="335332" y="6279348"/>
            <a:ext cx="2932766" cy="365125"/>
          </a:xfrm>
          <a:prstGeom prst="rect">
            <a:avLst/>
          </a:prstGeom>
        </p:spPr>
        <p:txBody>
          <a:bodyPr/>
          <a:lstStyle>
            <a:lvl1pPr>
              <a:defRPr i="1"/>
            </a:lvl1pPr>
          </a:lstStyle>
          <a:p>
            <a:pPr algn="l">
              <a:defRPr/>
            </a:pPr>
            <a:r>
              <a:rPr lang="en-US" sz="1200" dirty="0" smtClean="0"/>
              <a:t>Robert M. Wiseman 2013   </a:t>
            </a:r>
            <a:fld id="{96D51C61-5A5D-48D6-A1CB-A23EBA580B87}" type="slidenum">
              <a:rPr lang="en-US" sz="1200" smtClean="0"/>
              <a:pPr algn="l">
                <a:defRPr/>
              </a:pPr>
              <a:t>21</a:t>
            </a:fld>
            <a:endParaRPr lang="en-US" sz="1200" dirty="0"/>
          </a:p>
        </p:txBody>
      </p:sp>
    </p:spTree>
    <p:extLst>
      <p:ext uri="{BB962C8B-B14F-4D97-AF65-F5344CB8AC3E}">
        <p14:creationId xmlns:p14="http://schemas.microsoft.com/office/powerpoint/2010/main" val="678390264"/>
      </p:ext>
    </p:extLst>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800100" y="591779"/>
            <a:ext cx="5791200" cy="583878"/>
          </a:xfrm>
          <a:noFill/>
          <a:extLst>
            <a:ext uri="{909E8E84-426E-40DD-AFC4-6F175D3DCCD1}">
              <a14:hiddenFill xmlns:a14="http://schemas.microsoft.com/office/drawing/2010/main">
                <a:solidFill>
                  <a:srgbClr val="FFFF66"/>
                </a:solidFill>
              </a14:hiddenFill>
            </a:ext>
          </a:extLst>
        </p:spPr>
        <p:txBody>
          <a:bodyPr/>
          <a:lstStyle/>
          <a:p>
            <a:pPr algn="l"/>
            <a:r>
              <a:rPr lang="en-US" sz="3200" dirty="0">
                <a:solidFill>
                  <a:srgbClr val="0C533A"/>
                </a:solidFill>
              </a:rPr>
              <a:t>Wal-Mart Activity System</a:t>
            </a:r>
          </a:p>
        </p:txBody>
      </p:sp>
      <p:sp>
        <p:nvSpPr>
          <p:cNvPr id="414733" name="Line 13"/>
          <p:cNvSpPr>
            <a:spLocks noChangeShapeType="1"/>
          </p:cNvSpPr>
          <p:nvPr/>
        </p:nvSpPr>
        <p:spPr bwMode="auto">
          <a:xfrm flipV="1">
            <a:off x="2819400" y="3942600"/>
            <a:ext cx="6096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4734" name="Group 14"/>
          <p:cNvGrpSpPr>
            <a:grpSpLocks/>
          </p:cNvGrpSpPr>
          <p:nvPr/>
        </p:nvGrpSpPr>
        <p:grpSpPr bwMode="auto">
          <a:xfrm>
            <a:off x="2324100" y="2342400"/>
            <a:ext cx="3695700" cy="914400"/>
            <a:chOff x="1464" y="1296"/>
            <a:chExt cx="2328" cy="576"/>
          </a:xfrm>
          <a:solidFill>
            <a:srgbClr val="C1FFC1"/>
          </a:solidFill>
        </p:grpSpPr>
        <p:sp>
          <p:nvSpPr>
            <p:cNvPr id="414735" name="Line 15"/>
            <p:cNvSpPr>
              <a:spLocks noChangeShapeType="1"/>
            </p:cNvSpPr>
            <p:nvPr/>
          </p:nvSpPr>
          <p:spPr bwMode="auto">
            <a:xfrm>
              <a:off x="1464" y="1296"/>
              <a:ext cx="624" cy="288"/>
            </a:xfrm>
            <a:prstGeom prst="line">
              <a:avLst/>
            </a:prstGeom>
            <a:grpFill/>
            <a:ln w="3810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6" name="Line 16"/>
            <p:cNvSpPr>
              <a:spLocks noChangeShapeType="1"/>
            </p:cNvSpPr>
            <p:nvPr/>
          </p:nvSpPr>
          <p:spPr bwMode="auto">
            <a:xfrm flipH="1">
              <a:off x="3288" y="1632"/>
              <a:ext cx="504" cy="240"/>
            </a:xfrm>
            <a:prstGeom prst="line">
              <a:avLst/>
            </a:prstGeom>
            <a:grpFill/>
            <a:ln w="3810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4739" name="AutoShape 19"/>
          <p:cNvSpPr>
            <a:spLocks noChangeArrowheads="1"/>
          </p:cNvSpPr>
          <p:nvPr/>
        </p:nvSpPr>
        <p:spPr bwMode="auto">
          <a:xfrm>
            <a:off x="3429000" y="2799600"/>
            <a:ext cx="1676400" cy="1119188"/>
          </a:xfrm>
          <a:prstGeom prst="bevel">
            <a:avLst>
              <a:gd name="adj" fmla="val 12500"/>
            </a:avLst>
          </a:prstGeom>
          <a:solidFill>
            <a:srgbClr val="C1FFC1"/>
          </a:solidFill>
          <a:ln w="9525">
            <a:solidFill>
              <a:schemeClr val="tx1"/>
            </a:solidFill>
            <a:miter lim="800000"/>
            <a:headEnd/>
            <a:tailEnd/>
          </a:ln>
          <a:effectLst>
            <a:outerShdw dist="107763" dir="2700000" algn="ctr" rotWithShape="0">
              <a:schemeClr val="bg2"/>
            </a:outerShdw>
          </a:effectLst>
        </p:spPr>
        <p:txBody>
          <a:bodyPr wrap="none" anchor="ctr"/>
          <a:lstStyle/>
          <a:p>
            <a:pPr algn="ctr">
              <a:spcBef>
                <a:spcPct val="0"/>
              </a:spcBef>
            </a:pPr>
            <a:r>
              <a:rPr lang="en-US" b="0">
                <a:effectLst>
                  <a:outerShdw blurRad="38100" dist="38100" dir="2700000" algn="tl">
                    <a:srgbClr val="FFFFFF"/>
                  </a:outerShdw>
                </a:effectLst>
                <a:latin typeface="Times New Roman" pitchFamily="18" charset="0"/>
              </a:rPr>
              <a:t>Strict Cost</a:t>
            </a:r>
          </a:p>
          <a:p>
            <a:pPr algn="ctr">
              <a:spcBef>
                <a:spcPct val="0"/>
              </a:spcBef>
            </a:pPr>
            <a:r>
              <a:rPr lang="en-US" b="0">
                <a:effectLst>
                  <a:outerShdw blurRad="38100" dist="38100" dir="2700000" algn="tl">
                    <a:srgbClr val="FFFFFF"/>
                  </a:outerShdw>
                </a:effectLst>
                <a:latin typeface="Times New Roman" pitchFamily="18" charset="0"/>
              </a:rPr>
              <a:t>Control</a:t>
            </a:r>
          </a:p>
        </p:txBody>
      </p:sp>
      <p:sp>
        <p:nvSpPr>
          <p:cNvPr id="414741" name="AutoShape 21"/>
          <p:cNvSpPr>
            <a:spLocks noChangeArrowheads="1"/>
          </p:cNvSpPr>
          <p:nvPr/>
        </p:nvSpPr>
        <p:spPr bwMode="auto">
          <a:xfrm>
            <a:off x="3048000" y="1580400"/>
            <a:ext cx="1295400" cy="381000"/>
          </a:xfrm>
          <a:prstGeom prst="flowChartTerminator">
            <a:avLst/>
          </a:prstGeom>
          <a:solidFill>
            <a:srgbClr val="C1FFC1"/>
          </a:solidFill>
          <a:ln w="9525">
            <a:solidFill>
              <a:schemeClr val="tx1"/>
            </a:solidFill>
            <a:miter lim="800000"/>
            <a:headEnd/>
            <a:tailEnd/>
          </a:ln>
          <a:effectLs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Low cost</a:t>
            </a:r>
          </a:p>
          <a:p>
            <a:pPr algn="ctr">
              <a:spcBef>
                <a:spcPct val="0"/>
              </a:spcBef>
            </a:pPr>
            <a:r>
              <a:rPr lang="en-US" sz="1000" b="0">
                <a:effectLst>
                  <a:outerShdw blurRad="38100" dist="38100" dir="2700000" algn="tl">
                    <a:srgbClr val="FFFFFF"/>
                  </a:outerShdw>
                </a:effectLst>
                <a:latin typeface="Times New Roman" pitchFamily="18" charset="0"/>
              </a:rPr>
              <a:t>store leases</a:t>
            </a:r>
          </a:p>
        </p:txBody>
      </p:sp>
      <p:sp>
        <p:nvSpPr>
          <p:cNvPr id="414742" name="AutoShape 22"/>
          <p:cNvSpPr>
            <a:spLocks noChangeArrowheads="1"/>
          </p:cNvSpPr>
          <p:nvPr/>
        </p:nvSpPr>
        <p:spPr bwMode="auto">
          <a:xfrm>
            <a:off x="4419600" y="1580400"/>
            <a:ext cx="1295400" cy="381000"/>
          </a:xfrm>
          <a:prstGeom prst="flowChartTerminator">
            <a:avLst/>
          </a:prstGeom>
          <a:solidFill>
            <a:srgbClr val="C1FFC1"/>
          </a:solidFill>
          <a:ln w="9525">
            <a:solidFill>
              <a:schemeClr val="tx1"/>
            </a:solidFill>
            <a:miter lim="800000"/>
            <a:headEnd/>
            <a:tailEnd/>
          </a:ln>
          <a:effectLs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Hard bargaining</a:t>
            </a:r>
          </a:p>
          <a:p>
            <a:pPr algn="ctr">
              <a:spcBef>
                <a:spcPct val="0"/>
              </a:spcBef>
            </a:pPr>
            <a:r>
              <a:rPr lang="en-US" sz="1000" b="0">
                <a:effectLst>
                  <a:outerShdw blurRad="38100" dist="38100" dir="2700000" algn="tl">
                    <a:srgbClr val="FFFFFF"/>
                  </a:outerShdw>
                </a:effectLst>
                <a:latin typeface="Times New Roman" pitchFamily="18" charset="0"/>
              </a:rPr>
              <a:t>w/ vendors</a:t>
            </a:r>
          </a:p>
        </p:txBody>
      </p:sp>
      <p:sp>
        <p:nvSpPr>
          <p:cNvPr id="414743" name="Line 23"/>
          <p:cNvSpPr>
            <a:spLocks noChangeShapeType="1"/>
          </p:cNvSpPr>
          <p:nvPr/>
        </p:nvSpPr>
        <p:spPr bwMode="auto">
          <a:xfrm flipV="1">
            <a:off x="3581400" y="3942600"/>
            <a:ext cx="3048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44" name="Line 24"/>
          <p:cNvSpPr>
            <a:spLocks noChangeShapeType="1"/>
          </p:cNvSpPr>
          <p:nvPr/>
        </p:nvSpPr>
        <p:spPr bwMode="auto">
          <a:xfrm>
            <a:off x="3657600" y="1961400"/>
            <a:ext cx="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45" name="Line 25"/>
          <p:cNvSpPr>
            <a:spLocks noChangeShapeType="1"/>
          </p:cNvSpPr>
          <p:nvPr/>
        </p:nvSpPr>
        <p:spPr bwMode="auto">
          <a:xfrm>
            <a:off x="4876800" y="1961400"/>
            <a:ext cx="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4801" name="Group 81"/>
          <p:cNvGrpSpPr>
            <a:grpSpLocks/>
          </p:cNvGrpSpPr>
          <p:nvPr/>
        </p:nvGrpSpPr>
        <p:grpSpPr bwMode="auto">
          <a:xfrm>
            <a:off x="114300" y="1389900"/>
            <a:ext cx="3314700" cy="1790700"/>
            <a:chOff x="72" y="696"/>
            <a:chExt cx="2088" cy="1128"/>
          </a:xfrm>
          <a:solidFill>
            <a:srgbClr val="C1FFC1"/>
          </a:solidFill>
        </p:grpSpPr>
        <p:grpSp>
          <p:nvGrpSpPr>
            <p:cNvPr id="414723" name="Group 3"/>
            <p:cNvGrpSpPr>
              <a:grpSpLocks/>
            </p:cNvGrpSpPr>
            <p:nvPr/>
          </p:nvGrpSpPr>
          <p:grpSpPr bwMode="auto">
            <a:xfrm>
              <a:off x="72" y="696"/>
              <a:ext cx="1656" cy="1128"/>
              <a:chOff x="72" y="696"/>
              <a:chExt cx="1656" cy="1128"/>
            </a:xfrm>
            <a:grpFill/>
          </p:grpSpPr>
          <p:sp>
            <p:nvSpPr>
              <p:cNvPr id="414724" name="AutoShape 4"/>
              <p:cNvSpPr>
                <a:spLocks noChangeArrowheads="1"/>
              </p:cNvSpPr>
              <p:nvPr/>
            </p:nvSpPr>
            <p:spPr bwMode="auto">
              <a:xfrm>
                <a:off x="72" y="1008"/>
                <a:ext cx="816" cy="288"/>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“Everyday Low</a:t>
                </a:r>
              </a:p>
              <a:p>
                <a:pPr algn="ctr">
                  <a:spcBef>
                    <a:spcPct val="0"/>
                  </a:spcBef>
                </a:pPr>
                <a:r>
                  <a:rPr lang="en-US" sz="1000" b="0">
                    <a:effectLst>
                      <a:outerShdw blurRad="38100" dist="38100" dir="2700000" algn="tl">
                        <a:srgbClr val="FFFFFF"/>
                      </a:outerShdw>
                    </a:effectLst>
                    <a:latin typeface="Times New Roman" pitchFamily="18" charset="0"/>
                  </a:rPr>
                  <a:t> Prices”</a:t>
                </a:r>
              </a:p>
            </p:txBody>
          </p:sp>
          <p:sp>
            <p:nvSpPr>
              <p:cNvPr id="414725" name="AutoShape 5"/>
              <p:cNvSpPr>
                <a:spLocks noChangeArrowheads="1"/>
              </p:cNvSpPr>
              <p:nvPr/>
            </p:nvSpPr>
            <p:spPr bwMode="auto">
              <a:xfrm>
                <a:off x="912" y="696"/>
                <a:ext cx="816" cy="240"/>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“We Sell for Less”</a:t>
                </a:r>
              </a:p>
            </p:txBody>
          </p:sp>
          <p:sp>
            <p:nvSpPr>
              <p:cNvPr id="414726" name="AutoShape 6"/>
              <p:cNvSpPr>
                <a:spLocks noChangeArrowheads="1"/>
              </p:cNvSpPr>
              <p:nvPr/>
            </p:nvSpPr>
            <p:spPr bwMode="auto">
              <a:xfrm>
                <a:off x="72" y="720"/>
                <a:ext cx="816" cy="192"/>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Local Ctrl over prices</a:t>
                </a:r>
              </a:p>
            </p:txBody>
          </p:sp>
          <p:sp>
            <p:nvSpPr>
              <p:cNvPr id="414727" name="AutoShape 7"/>
              <p:cNvSpPr>
                <a:spLocks noChangeArrowheads="1"/>
              </p:cNvSpPr>
              <p:nvPr/>
            </p:nvSpPr>
            <p:spPr bwMode="auto">
              <a:xfrm>
                <a:off x="1008" y="1056"/>
                <a:ext cx="672" cy="336"/>
              </a:xfrm>
              <a:prstGeom prst="octagon">
                <a:avLst>
                  <a:gd name="adj" fmla="val 29287"/>
                </a:avLst>
              </a:prstGeom>
              <a:grpFill/>
              <a:ln w="9525">
                <a:solidFill>
                  <a:schemeClr val="tx1"/>
                </a:solidFill>
                <a:miter lim="800000"/>
                <a:headEnd/>
                <a:tailEnd/>
              </a:ln>
              <a:effectLst>
                <a:outerShdw dist="107763" dir="2700000" algn="ctr" rotWithShape="0">
                  <a:schemeClr val="bg2"/>
                </a:outerShdw>
              </a:effectLst>
            </p:spPr>
            <p:txBody>
              <a:bodyPr wrap="none" anchor="ctr"/>
              <a:lstStyle/>
              <a:p>
                <a:pPr algn="ctr">
                  <a:spcBef>
                    <a:spcPct val="0"/>
                  </a:spcBef>
                </a:pPr>
                <a:r>
                  <a:rPr lang="en-US" sz="1600" b="0">
                    <a:effectLst>
                      <a:outerShdw blurRad="38100" dist="38100" dir="2700000" algn="tl">
                        <a:srgbClr val="FFFFFF"/>
                      </a:outerShdw>
                    </a:effectLst>
                    <a:latin typeface="Times New Roman" pitchFamily="18" charset="0"/>
                  </a:rPr>
                  <a:t> </a:t>
                </a:r>
                <a:r>
                  <a:rPr lang="en-US" sz="1400">
                    <a:effectLst>
                      <a:outerShdw blurRad="38100" dist="38100" dir="2700000" algn="tl">
                        <a:srgbClr val="FFFFFF"/>
                      </a:outerShdw>
                    </a:effectLst>
                    <a:latin typeface="Times New Roman" pitchFamily="18" charset="0"/>
                  </a:rPr>
                  <a:t>Low Prices</a:t>
                </a:r>
              </a:p>
            </p:txBody>
          </p:sp>
          <p:sp>
            <p:nvSpPr>
              <p:cNvPr id="414728" name="AutoShape 8"/>
              <p:cNvSpPr>
                <a:spLocks noChangeArrowheads="1"/>
              </p:cNvSpPr>
              <p:nvPr/>
            </p:nvSpPr>
            <p:spPr bwMode="auto">
              <a:xfrm>
                <a:off x="120" y="1632"/>
                <a:ext cx="816" cy="192"/>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Minimal Advertising</a:t>
                </a:r>
              </a:p>
            </p:txBody>
          </p:sp>
          <p:sp>
            <p:nvSpPr>
              <p:cNvPr id="414729" name="Line 9"/>
              <p:cNvSpPr>
                <a:spLocks noChangeShapeType="1"/>
              </p:cNvSpPr>
              <p:nvPr/>
            </p:nvSpPr>
            <p:spPr bwMode="auto">
              <a:xfrm>
                <a:off x="1344" y="960"/>
                <a:ext cx="0" cy="96"/>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0" name="Line 10"/>
              <p:cNvSpPr>
                <a:spLocks noChangeShapeType="1"/>
              </p:cNvSpPr>
              <p:nvPr/>
            </p:nvSpPr>
            <p:spPr bwMode="auto">
              <a:xfrm>
                <a:off x="816" y="912"/>
                <a:ext cx="288" cy="192"/>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1" name="Line 11"/>
              <p:cNvSpPr>
                <a:spLocks noChangeShapeType="1"/>
              </p:cNvSpPr>
              <p:nvPr/>
            </p:nvSpPr>
            <p:spPr bwMode="auto">
              <a:xfrm>
                <a:off x="912" y="1152"/>
                <a:ext cx="96" cy="0"/>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2" name="Line 12"/>
              <p:cNvSpPr>
                <a:spLocks noChangeShapeType="1"/>
              </p:cNvSpPr>
              <p:nvPr/>
            </p:nvSpPr>
            <p:spPr bwMode="auto">
              <a:xfrm flipV="1">
                <a:off x="912" y="1392"/>
                <a:ext cx="192" cy="288"/>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4747" name="Line 27"/>
            <p:cNvSpPr>
              <a:spLocks noChangeShapeType="1"/>
            </p:cNvSpPr>
            <p:nvPr/>
          </p:nvSpPr>
          <p:spPr bwMode="auto">
            <a:xfrm flipV="1">
              <a:off x="960" y="1728"/>
              <a:ext cx="1200" cy="0"/>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4749" name="AutoShape 29"/>
          <p:cNvSpPr>
            <a:spLocks noChangeArrowheads="1"/>
          </p:cNvSpPr>
          <p:nvPr/>
        </p:nvSpPr>
        <p:spPr bwMode="auto">
          <a:xfrm>
            <a:off x="2971800" y="5161800"/>
            <a:ext cx="1295400" cy="457200"/>
          </a:xfrm>
          <a:prstGeom prst="flowChartTerminator">
            <a:avLst/>
          </a:prstGeom>
          <a:solidFill>
            <a:srgbClr val="C1FFC1"/>
          </a:solidFill>
          <a:ln w="9525">
            <a:solidFill>
              <a:schemeClr val="tx1"/>
            </a:solidFill>
            <a:miter lim="800000"/>
            <a:headEnd/>
            <a:tailEnd/>
          </a:ln>
          <a:effectLs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Low in-Store </a:t>
            </a:r>
          </a:p>
          <a:p>
            <a:pPr algn="ctr">
              <a:spcBef>
                <a:spcPct val="0"/>
              </a:spcBef>
            </a:pPr>
            <a:r>
              <a:rPr lang="en-US" sz="1000" b="0">
                <a:effectLst>
                  <a:outerShdw blurRad="38100" dist="38100" dir="2700000" algn="tl">
                    <a:srgbClr val="FFFFFF"/>
                  </a:outerShdw>
                </a:effectLst>
                <a:latin typeface="Times New Roman" pitchFamily="18" charset="0"/>
              </a:rPr>
              <a:t>Licensing Fees</a:t>
            </a:r>
          </a:p>
        </p:txBody>
      </p:sp>
      <p:grpSp>
        <p:nvGrpSpPr>
          <p:cNvPr id="414805" name="Group 85"/>
          <p:cNvGrpSpPr>
            <a:grpSpLocks/>
          </p:cNvGrpSpPr>
          <p:nvPr/>
        </p:nvGrpSpPr>
        <p:grpSpPr bwMode="auto">
          <a:xfrm>
            <a:off x="152400" y="3333000"/>
            <a:ext cx="3276600" cy="1295400"/>
            <a:chOff x="96" y="1920"/>
            <a:chExt cx="2064" cy="816"/>
          </a:xfrm>
          <a:solidFill>
            <a:srgbClr val="C1FFC1"/>
          </a:solidFill>
        </p:grpSpPr>
        <p:sp>
          <p:nvSpPr>
            <p:cNvPr id="414740" name="AutoShape 20"/>
            <p:cNvSpPr>
              <a:spLocks noChangeArrowheads="1"/>
            </p:cNvSpPr>
            <p:nvPr/>
          </p:nvSpPr>
          <p:spPr bwMode="auto">
            <a:xfrm>
              <a:off x="120" y="1920"/>
              <a:ext cx="816" cy="288"/>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Low Cost</a:t>
              </a:r>
            </a:p>
            <a:p>
              <a:pPr algn="ctr">
                <a:spcBef>
                  <a:spcPct val="0"/>
                </a:spcBef>
              </a:pPr>
              <a:r>
                <a:rPr lang="en-US" sz="1000" b="0">
                  <a:effectLst>
                    <a:outerShdw blurRad="38100" dist="38100" dir="2700000" algn="tl">
                      <a:srgbClr val="FFFFFF"/>
                    </a:outerShdw>
                  </a:effectLst>
                  <a:latin typeface="Times New Roman" pitchFamily="18" charset="0"/>
                </a:rPr>
                <a:t>Store Fixtures</a:t>
              </a:r>
            </a:p>
          </p:txBody>
        </p:sp>
        <p:sp>
          <p:nvSpPr>
            <p:cNvPr id="414746" name="Line 26"/>
            <p:cNvSpPr>
              <a:spLocks noChangeShapeType="1"/>
            </p:cNvSpPr>
            <p:nvPr/>
          </p:nvSpPr>
          <p:spPr bwMode="auto">
            <a:xfrm flipV="1">
              <a:off x="960" y="2064"/>
              <a:ext cx="1200" cy="0"/>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48" name="Line 28"/>
            <p:cNvSpPr>
              <a:spLocks noChangeShapeType="1"/>
            </p:cNvSpPr>
            <p:nvPr/>
          </p:nvSpPr>
          <p:spPr bwMode="auto">
            <a:xfrm flipV="1">
              <a:off x="864" y="2112"/>
              <a:ext cx="1296" cy="288"/>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90" name="Line 70"/>
            <p:cNvSpPr>
              <a:spLocks noChangeShapeType="1"/>
            </p:cNvSpPr>
            <p:nvPr/>
          </p:nvSpPr>
          <p:spPr bwMode="auto">
            <a:xfrm>
              <a:off x="888" y="2448"/>
              <a:ext cx="336" cy="288"/>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96" name="AutoShape 76"/>
            <p:cNvSpPr>
              <a:spLocks noChangeArrowheads="1"/>
            </p:cNvSpPr>
            <p:nvPr/>
          </p:nvSpPr>
          <p:spPr bwMode="auto">
            <a:xfrm>
              <a:off x="96" y="2304"/>
              <a:ext cx="816" cy="240"/>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Rural</a:t>
              </a:r>
            </a:p>
            <a:p>
              <a:pPr algn="ctr">
                <a:spcBef>
                  <a:spcPct val="0"/>
                </a:spcBef>
              </a:pPr>
              <a:r>
                <a:rPr lang="en-US" sz="1000" b="0">
                  <a:effectLst>
                    <a:outerShdw blurRad="38100" dist="38100" dir="2700000" algn="tl">
                      <a:srgbClr val="FFFFFF"/>
                    </a:outerShdw>
                  </a:effectLst>
                  <a:latin typeface="Times New Roman" pitchFamily="18" charset="0"/>
                </a:rPr>
                <a:t>Store Locations</a:t>
              </a:r>
            </a:p>
          </p:txBody>
        </p:sp>
      </p:grpSp>
      <p:grpSp>
        <p:nvGrpSpPr>
          <p:cNvPr id="414802" name="Group 82"/>
          <p:cNvGrpSpPr>
            <a:grpSpLocks/>
          </p:cNvGrpSpPr>
          <p:nvPr/>
        </p:nvGrpSpPr>
        <p:grpSpPr bwMode="auto">
          <a:xfrm>
            <a:off x="2286000" y="3180600"/>
            <a:ext cx="6477000" cy="3284538"/>
            <a:chOff x="1440" y="1824"/>
            <a:chExt cx="4080" cy="2069"/>
          </a:xfrm>
        </p:grpSpPr>
        <p:sp>
          <p:nvSpPr>
            <p:cNvPr id="414768" name="Line 48"/>
            <p:cNvSpPr>
              <a:spLocks noChangeShapeType="1"/>
            </p:cNvSpPr>
            <p:nvPr/>
          </p:nvSpPr>
          <p:spPr bwMode="auto">
            <a:xfrm flipH="1" flipV="1">
              <a:off x="4320" y="1824"/>
              <a:ext cx="336" cy="9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4798" name="Group 78"/>
            <p:cNvGrpSpPr>
              <a:grpSpLocks/>
            </p:cNvGrpSpPr>
            <p:nvPr/>
          </p:nvGrpSpPr>
          <p:grpSpPr bwMode="auto">
            <a:xfrm>
              <a:off x="1440" y="2304"/>
              <a:ext cx="4080" cy="1589"/>
              <a:chOff x="1440" y="2304"/>
              <a:chExt cx="4080" cy="1589"/>
            </a:xfrm>
          </p:grpSpPr>
          <p:sp>
            <p:nvSpPr>
              <p:cNvPr id="414738" name="Line 18"/>
              <p:cNvSpPr>
                <a:spLocks noChangeShapeType="1"/>
              </p:cNvSpPr>
              <p:nvPr/>
            </p:nvSpPr>
            <p:spPr bwMode="auto">
              <a:xfrm flipH="1" flipV="1">
                <a:off x="2928" y="2304"/>
                <a:ext cx="144" cy="81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51" name="Line 31"/>
              <p:cNvSpPr>
                <a:spLocks noChangeShapeType="1"/>
              </p:cNvSpPr>
              <p:nvPr/>
            </p:nvSpPr>
            <p:spPr bwMode="auto">
              <a:xfrm flipH="1" flipV="1">
                <a:off x="3120" y="2304"/>
                <a:ext cx="336"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70" name="AutoShape 50"/>
              <p:cNvSpPr>
                <a:spLocks noChangeArrowheads="1"/>
              </p:cNvSpPr>
              <p:nvPr/>
            </p:nvSpPr>
            <p:spPr bwMode="auto">
              <a:xfrm>
                <a:off x="3648" y="3360"/>
                <a:ext cx="672" cy="336"/>
              </a:xfrm>
              <a:prstGeom prst="octagon">
                <a:avLst>
                  <a:gd name="adj" fmla="val 29287"/>
                </a:avLst>
              </a:prstGeom>
              <a:solidFill>
                <a:srgbClr val="C1FFC1"/>
              </a:solidFill>
              <a:ln w="9525">
                <a:solidFill>
                  <a:schemeClr val="tx1"/>
                </a:solidFill>
                <a:miter lim="800000"/>
                <a:headEnd/>
                <a:tailEnd/>
              </a:ln>
              <a:effectLst>
                <a:outerShdw dist="107763" dir="2700000" algn="ctr" rotWithShape="0">
                  <a:schemeClr val="bg2"/>
                </a:outerShdw>
              </a:effectLst>
            </p:spPr>
            <p:txBody>
              <a:bodyPr wrap="none" anchor="ctr"/>
              <a:lstStyle/>
              <a:p>
                <a:pPr algn="ctr">
                  <a:spcBef>
                    <a:spcPct val="0"/>
                  </a:spcBef>
                </a:pPr>
                <a:r>
                  <a:rPr lang="en-US" sz="1400">
                    <a:effectLst>
                      <a:outerShdw blurRad="38100" dist="38100" dir="2700000" algn="tl">
                        <a:srgbClr val="FFFFFF"/>
                      </a:outerShdw>
                    </a:effectLst>
                    <a:latin typeface="Times New Roman" pitchFamily="18" charset="0"/>
                  </a:rPr>
                  <a:t>Associate </a:t>
                </a:r>
              </a:p>
              <a:p>
                <a:pPr algn="ctr">
                  <a:spcBef>
                    <a:spcPct val="0"/>
                  </a:spcBef>
                </a:pPr>
                <a:r>
                  <a:rPr lang="en-US" sz="1400">
                    <a:effectLst>
                      <a:outerShdw blurRad="38100" dist="38100" dir="2700000" algn="tl">
                        <a:srgbClr val="FFFFFF"/>
                      </a:outerShdw>
                    </a:effectLst>
                    <a:latin typeface="Times New Roman" pitchFamily="18" charset="0"/>
                  </a:rPr>
                  <a:t>Satisfaction</a:t>
                </a:r>
              </a:p>
            </p:txBody>
          </p:sp>
          <p:sp>
            <p:nvSpPr>
              <p:cNvPr id="414773" name="AutoShape 53"/>
              <p:cNvSpPr>
                <a:spLocks noChangeArrowheads="1"/>
              </p:cNvSpPr>
              <p:nvPr/>
            </p:nvSpPr>
            <p:spPr bwMode="auto">
              <a:xfrm>
                <a:off x="4704" y="3168"/>
                <a:ext cx="816" cy="288"/>
              </a:xfrm>
              <a:prstGeom prst="flowChartTerminator">
                <a:avLst/>
              </a:prstGeom>
              <a:solidFill>
                <a:srgbClr val="C1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The  </a:t>
                </a:r>
              </a:p>
              <a:p>
                <a:pPr algn="ctr">
                  <a:spcBef>
                    <a:spcPct val="0"/>
                  </a:spcBef>
                </a:pPr>
                <a:r>
                  <a:rPr lang="en-US" sz="1000" b="0">
                    <a:effectLst>
                      <a:outerShdw blurRad="38100" dist="38100" dir="2700000" algn="tl">
                        <a:srgbClr val="FFFFFF"/>
                      </a:outerShdw>
                    </a:effectLst>
                    <a:latin typeface="Times New Roman" pitchFamily="18" charset="0"/>
                  </a:rPr>
                  <a:t>“Wal-Mart Cheer”</a:t>
                </a:r>
              </a:p>
            </p:txBody>
          </p:sp>
          <p:sp>
            <p:nvSpPr>
              <p:cNvPr id="414774" name="AutoShape 54"/>
              <p:cNvSpPr>
                <a:spLocks noChangeArrowheads="1"/>
              </p:cNvSpPr>
              <p:nvPr/>
            </p:nvSpPr>
            <p:spPr bwMode="auto">
              <a:xfrm>
                <a:off x="2736" y="3072"/>
                <a:ext cx="816" cy="288"/>
              </a:xfrm>
              <a:prstGeom prst="flowChartTerminator">
                <a:avLst/>
              </a:prstGeom>
              <a:solidFill>
                <a:srgbClr val="C1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dirty="0">
                    <a:effectLst>
                      <a:outerShdw blurRad="38100" dist="38100" dir="2700000" algn="tl">
                        <a:srgbClr val="FFFFFF"/>
                      </a:outerShdw>
                    </a:effectLst>
                    <a:latin typeface="Times New Roman" pitchFamily="18" charset="0"/>
                  </a:rPr>
                  <a:t>Non-union </a:t>
                </a:r>
              </a:p>
              <a:p>
                <a:pPr algn="ctr">
                  <a:spcBef>
                    <a:spcPct val="0"/>
                  </a:spcBef>
                </a:pPr>
                <a:r>
                  <a:rPr lang="en-US" sz="1000" b="0" dirty="0">
                    <a:effectLst>
                      <a:outerShdw blurRad="38100" dist="38100" dir="2700000" algn="tl">
                        <a:srgbClr val="FFFFFF"/>
                      </a:outerShdw>
                    </a:effectLst>
                    <a:latin typeface="Times New Roman" pitchFamily="18" charset="0"/>
                  </a:rPr>
                  <a:t>Employees</a:t>
                </a:r>
              </a:p>
            </p:txBody>
          </p:sp>
          <p:sp>
            <p:nvSpPr>
              <p:cNvPr id="414776" name="AutoShape 56"/>
              <p:cNvSpPr>
                <a:spLocks noChangeArrowheads="1"/>
              </p:cNvSpPr>
              <p:nvPr/>
            </p:nvSpPr>
            <p:spPr bwMode="auto">
              <a:xfrm>
                <a:off x="3384" y="2688"/>
                <a:ext cx="816" cy="288"/>
              </a:xfrm>
              <a:prstGeom prst="flowChartTerminator">
                <a:avLst/>
              </a:prstGeom>
              <a:solidFill>
                <a:srgbClr val="C1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dirty="0">
                    <a:effectLst>
                      <a:outerShdw blurRad="38100" dist="38100" dir="2700000" algn="tl">
                        <a:srgbClr val="FFFFFF"/>
                      </a:outerShdw>
                    </a:effectLst>
                    <a:latin typeface="Times New Roman" pitchFamily="18" charset="0"/>
                  </a:rPr>
                  <a:t>Low Pay scale</a:t>
                </a:r>
              </a:p>
              <a:p>
                <a:pPr algn="ctr">
                  <a:spcBef>
                    <a:spcPct val="0"/>
                  </a:spcBef>
                </a:pPr>
                <a:r>
                  <a:rPr lang="en-US" sz="1000" b="0" dirty="0">
                    <a:effectLst>
                      <a:outerShdw blurRad="38100" dist="38100" dir="2700000" algn="tl">
                        <a:srgbClr val="FFFFFF"/>
                      </a:outerShdw>
                    </a:effectLst>
                    <a:latin typeface="Times New Roman" pitchFamily="18" charset="0"/>
                  </a:rPr>
                  <a:t>Incentive based</a:t>
                </a:r>
              </a:p>
            </p:txBody>
          </p:sp>
          <p:sp>
            <p:nvSpPr>
              <p:cNvPr id="414777" name="Line 57"/>
              <p:cNvSpPr>
                <a:spLocks noChangeShapeType="1"/>
              </p:cNvSpPr>
              <p:nvPr/>
            </p:nvSpPr>
            <p:spPr bwMode="auto">
              <a:xfrm flipH="1">
                <a:off x="4272" y="2976"/>
                <a:ext cx="336" cy="4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78" name="AutoShape 58"/>
              <p:cNvSpPr>
                <a:spLocks noChangeArrowheads="1"/>
              </p:cNvSpPr>
              <p:nvPr/>
            </p:nvSpPr>
            <p:spPr bwMode="auto">
              <a:xfrm>
                <a:off x="4272" y="2784"/>
                <a:ext cx="816" cy="288"/>
              </a:xfrm>
              <a:prstGeom prst="flowChartTerminator">
                <a:avLst/>
              </a:prstGeom>
              <a:solidFill>
                <a:srgbClr val="C1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Frequent</a:t>
                </a:r>
              </a:p>
              <a:p>
                <a:pPr algn="ctr">
                  <a:spcBef>
                    <a:spcPct val="0"/>
                  </a:spcBef>
                </a:pPr>
                <a:r>
                  <a:rPr lang="en-US" sz="1000" b="0">
                    <a:effectLst>
                      <a:outerShdw blurRad="38100" dist="38100" dir="2700000" algn="tl">
                        <a:srgbClr val="FFFFFF"/>
                      </a:outerShdw>
                    </a:effectLst>
                    <a:latin typeface="Times New Roman" pitchFamily="18" charset="0"/>
                  </a:rPr>
                  <a:t>Communication</a:t>
                </a:r>
              </a:p>
            </p:txBody>
          </p:sp>
          <p:sp>
            <p:nvSpPr>
              <p:cNvPr id="414779" name="Line 59"/>
              <p:cNvSpPr>
                <a:spLocks noChangeShapeType="1"/>
              </p:cNvSpPr>
              <p:nvPr/>
            </p:nvSpPr>
            <p:spPr bwMode="auto">
              <a:xfrm flipH="1">
                <a:off x="4320" y="3312"/>
                <a:ext cx="384" cy="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81" name="Line 61"/>
              <p:cNvSpPr>
                <a:spLocks noChangeShapeType="1"/>
              </p:cNvSpPr>
              <p:nvPr/>
            </p:nvSpPr>
            <p:spPr bwMode="auto">
              <a:xfrm>
                <a:off x="3888" y="2976"/>
                <a:ext cx="48"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82" name="Line 62"/>
              <p:cNvSpPr>
                <a:spLocks noChangeShapeType="1"/>
              </p:cNvSpPr>
              <p:nvPr/>
            </p:nvSpPr>
            <p:spPr bwMode="auto">
              <a:xfrm>
                <a:off x="3552" y="3264"/>
                <a:ext cx="144"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97" name="Freeform 77"/>
              <p:cNvSpPr>
                <a:spLocks/>
              </p:cNvSpPr>
              <p:nvPr/>
            </p:nvSpPr>
            <p:spPr bwMode="auto">
              <a:xfrm>
                <a:off x="1440" y="3072"/>
                <a:ext cx="2544" cy="821"/>
              </a:xfrm>
              <a:custGeom>
                <a:avLst/>
                <a:gdLst>
                  <a:gd name="T0" fmla="*/ 2544 w 2544"/>
                  <a:gd name="T1" fmla="*/ 624 h 821"/>
                  <a:gd name="T2" fmla="*/ 1536 w 2544"/>
                  <a:gd name="T3" fmla="*/ 816 h 821"/>
                  <a:gd name="T4" fmla="*/ 672 w 2544"/>
                  <a:gd name="T5" fmla="*/ 594 h 821"/>
                  <a:gd name="T6" fmla="*/ 0 w 2544"/>
                  <a:gd name="T7" fmla="*/ 0 h 821"/>
                </a:gdLst>
                <a:ahLst/>
                <a:cxnLst>
                  <a:cxn ang="0">
                    <a:pos x="T0" y="T1"/>
                  </a:cxn>
                  <a:cxn ang="0">
                    <a:pos x="T2" y="T3"/>
                  </a:cxn>
                  <a:cxn ang="0">
                    <a:pos x="T4" y="T5"/>
                  </a:cxn>
                  <a:cxn ang="0">
                    <a:pos x="T6" y="T7"/>
                  </a:cxn>
                </a:cxnLst>
                <a:rect l="0" t="0" r="r" b="b"/>
                <a:pathLst>
                  <a:path w="2544" h="821">
                    <a:moveTo>
                      <a:pt x="2544" y="624"/>
                    </a:moveTo>
                    <a:cubicBezTo>
                      <a:pt x="2204" y="704"/>
                      <a:pt x="1848" y="821"/>
                      <a:pt x="1536" y="816"/>
                    </a:cubicBezTo>
                    <a:cubicBezTo>
                      <a:pt x="1224" y="811"/>
                      <a:pt x="928" y="730"/>
                      <a:pt x="672" y="594"/>
                    </a:cubicBezTo>
                    <a:cubicBezTo>
                      <a:pt x="416" y="458"/>
                      <a:pt x="140" y="124"/>
                      <a:pt x="0"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414800" name="Group 80"/>
          <p:cNvGrpSpPr>
            <a:grpSpLocks/>
          </p:cNvGrpSpPr>
          <p:nvPr/>
        </p:nvGrpSpPr>
        <p:grpSpPr bwMode="auto">
          <a:xfrm>
            <a:off x="266700" y="3790200"/>
            <a:ext cx="3162300" cy="2590800"/>
            <a:chOff x="168" y="2208"/>
            <a:chExt cx="1992" cy="1632"/>
          </a:xfrm>
          <a:solidFill>
            <a:srgbClr val="C1FFC1"/>
          </a:solidFill>
        </p:grpSpPr>
        <p:sp>
          <p:nvSpPr>
            <p:cNvPr id="414784" name="AutoShape 64"/>
            <p:cNvSpPr>
              <a:spLocks noChangeArrowheads="1"/>
            </p:cNvSpPr>
            <p:nvPr/>
          </p:nvSpPr>
          <p:spPr bwMode="auto">
            <a:xfrm>
              <a:off x="168" y="3552"/>
              <a:ext cx="816" cy="288"/>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“Product Mix”</a:t>
              </a:r>
            </a:p>
            <a:p>
              <a:pPr algn="ctr">
                <a:spcBef>
                  <a:spcPct val="0"/>
                </a:spcBef>
              </a:pPr>
              <a:r>
                <a:rPr lang="en-US" sz="1000" b="0">
                  <a:effectLst>
                    <a:outerShdw blurRad="38100" dist="38100" dir="2700000" algn="tl">
                      <a:srgbClr val="FFFFFF"/>
                    </a:outerShdw>
                  </a:effectLst>
                  <a:latin typeface="Times New Roman" pitchFamily="18" charset="0"/>
                </a:rPr>
                <a:t>Customer Demographic</a:t>
              </a:r>
            </a:p>
          </p:txBody>
        </p:sp>
        <p:sp>
          <p:nvSpPr>
            <p:cNvPr id="414787" name="AutoShape 67"/>
            <p:cNvSpPr>
              <a:spLocks noChangeArrowheads="1"/>
            </p:cNvSpPr>
            <p:nvPr/>
          </p:nvSpPr>
          <p:spPr bwMode="auto">
            <a:xfrm>
              <a:off x="192" y="2688"/>
              <a:ext cx="768" cy="192"/>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Greeters”</a:t>
              </a:r>
            </a:p>
          </p:txBody>
        </p:sp>
        <p:sp>
          <p:nvSpPr>
            <p:cNvPr id="414788" name="AutoShape 68"/>
            <p:cNvSpPr>
              <a:spLocks noChangeArrowheads="1"/>
            </p:cNvSpPr>
            <p:nvPr/>
          </p:nvSpPr>
          <p:spPr bwMode="auto">
            <a:xfrm>
              <a:off x="1128" y="2736"/>
              <a:ext cx="672" cy="336"/>
            </a:xfrm>
            <a:prstGeom prst="octagon">
              <a:avLst>
                <a:gd name="adj" fmla="val 29287"/>
              </a:avLst>
            </a:prstGeom>
            <a:grpFill/>
            <a:ln w="9525">
              <a:solidFill>
                <a:schemeClr val="tx1"/>
              </a:solidFill>
              <a:miter lim="800000"/>
              <a:headEnd/>
              <a:tailEnd/>
            </a:ln>
            <a:effectLst>
              <a:outerShdw dist="107763" dir="2700000" algn="ctr" rotWithShape="0">
                <a:schemeClr val="bg2"/>
              </a:outerShdw>
            </a:effectLst>
          </p:spPr>
          <p:txBody>
            <a:bodyPr wrap="none" anchor="ctr"/>
            <a:lstStyle/>
            <a:p>
              <a:pPr algn="ctr">
                <a:spcBef>
                  <a:spcPct val="0"/>
                </a:spcBef>
              </a:pPr>
              <a:r>
                <a:rPr lang="en-US" sz="1400">
                  <a:effectLst>
                    <a:outerShdw blurRad="38100" dist="38100" dir="2700000" algn="tl">
                      <a:srgbClr val="FFFFFF"/>
                    </a:outerShdw>
                  </a:effectLst>
                  <a:latin typeface="Times New Roman" pitchFamily="18" charset="0"/>
                </a:rPr>
                <a:t>Customer </a:t>
              </a:r>
            </a:p>
            <a:p>
              <a:pPr algn="ctr">
                <a:spcBef>
                  <a:spcPct val="0"/>
                </a:spcBef>
              </a:pPr>
              <a:r>
                <a:rPr lang="en-US" sz="1400">
                  <a:effectLst>
                    <a:outerShdw blurRad="38100" dist="38100" dir="2700000" algn="tl">
                      <a:srgbClr val="FFFFFF"/>
                    </a:outerShdw>
                  </a:effectLst>
                  <a:latin typeface="Times New Roman" pitchFamily="18" charset="0"/>
                </a:rPr>
                <a:t>Friendly</a:t>
              </a:r>
            </a:p>
          </p:txBody>
        </p:sp>
        <p:sp>
          <p:nvSpPr>
            <p:cNvPr id="414791" name="Line 71"/>
            <p:cNvSpPr>
              <a:spLocks noChangeShapeType="1"/>
            </p:cNvSpPr>
            <p:nvPr/>
          </p:nvSpPr>
          <p:spPr bwMode="auto">
            <a:xfrm>
              <a:off x="960" y="2784"/>
              <a:ext cx="168" cy="48"/>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92" name="Line 72"/>
            <p:cNvSpPr>
              <a:spLocks noChangeShapeType="1"/>
            </p:cNvSpPr>
            <p:nvPr/>
          </p:nvSpPr>
          <p:spPr bwMode="auto">
            <a:xfrm flipV="1">
              <a:off x="960" y="3024"/>
              <a:ext cx="216" cy="48"/>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93" name="Line 73"/>
            <p:cNvSpPr>
              <a:spLocks noChangeShapeType="1"/>
            </p:cNvSpPr>
            <p:nvPr/>
          </p:nvSpPr>
          <p:spPr bwMode="auto">
            <a:xfrm flipV="1">
              <a:off x="984" y="3072"/>
              <a:ext cx="288" cy="288"/>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94" name="Line 74"/>
            <p:cNvSpPr>
              <a:spLocks noChangeShapeType="1"/>
            </p:cNvSpPr>
            <p:nvPr/>
          </p:nvSpPr>
          <p:spPr bwMode="auto">
            <a:xfrm flipV="1">
              <a:off x="984" y="3072"/>
              <a:ext cx="432" cy="576"/>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86" name="AutoShape 66"/>
            <p:cNvSpPr>
              <a:spLocks noChangeArrowheads="1"/>
            </p:cNvSpPr>
            <p:nvPr/>
          </p:nvSpPr>
          <p:spPr bwMode="auto">
            <a:xfrm>
              <a:off x="192" y="2976"/>
              <a:ext cx="816" cy="192"/>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Return Policy</a:t>
              </a:r>
            </a:p>
          </p:txBody>
        </p:sp>
        <p:sp>
          <p:nvSpPr>
            <p:cNvPr id="414785" name="AutoShape 65"/>
            <p:cNvSpPr>
              <a:spLocks noChangeArrowheads="1"/>
            </p:cNvSpPr>
            <p:nvPr/>
          </p:nvSpPr>
          <p:spPr bwMode="auto">
            <a:xfrm>
              <a:off x="192" y="3216"/>
              <a:ext cx="816" cy="288"/>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Convenient</a:t>
              </a:r>
            </a:p>
            <a:p>
              <a:pPr algn="ctr">
                <a:spcBef>
                  <a:spcPct val="0"/>
                </a:spcBef>
              </a:pPr>
              <a:r>
                <a:rPr lang="en-US" sz="1000" b="0">
                  <a:effectLst>
                    <a:outerShdw blurRad="38100" dist="38100" dir="2700000" algn="tl">
                      <a:srgbClr val="FFFFFF"/>
                    </a:outerShdw>
                  </a:effectLst>
                  <a:latin typeface="Times New Roman" pitchFamily="18" charset="0"/>
                </a:rPr>
                <a:t>Store Hours</a:t>
              </a:r>
            </a:p>
          </p:txBody>
        </p:sp>
        <p:sp>
          <p:nvSpPr>
            <p:cNvPr id="414799" name="Line 79"/>
            <p:cNvSpPr>
              <a:spLocks noChangeShapeType="1"/>
            </p:cNvSpPr>
            <p:nvPr/>
          </p:nvSpPr>
          <p:spPr bwMode="auto">
            <a:xfrm flipV="1">
              <a:off x="960" y="2208"/>
              <a:ext cx="1200" cy="528"/>
            </a:xfrm>
            <a:prstGeom prst="line">
              <a:avLst/>
            </a:prstGeom>
            <a:grpFill/>
            <a:ln w="381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414803" name="Group 83"/>
          <p:cNvGrpSpPr>
            <a:grpSpLocks/>
          </p:cNvGrpSpPr>
          <p:nvPr/>
        </p:nvGrpSpPr>
        <p:grpSpPr bwMode="auto">
          <a:xfrm>
            <a:off x="6019800" y="1504200"/>
            <a:ext cx="2819400" cy="2590800"/>
            <a:chOff x="3792" y="768"/>
            <a:chExt cx="1776" cy="1632"/>
          </a:xfrm>
          <a:solidFill>
            <a:srgbClr val="C1FFC1"/>
          </a:solidFill>
        </p:grpSpPr>
        <p:sp>
          <p:nvSpPr>
            <p:cNvPr id="414753" name="AutoShape 33"/>
            <p:cNvSpPr>
              <a:spLocks noChangeArrowheads="1"/>
            </p:cNvSpPr>
            <p:nvPr/>
          </p:nvSpPr>
          <p:spPr bwMode="auto">
            <a:xfrm>
              <a:off x="3840" y="768"/>
              <a:ext cx="816" cy="288"/>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Efficiency from </a:t>
              </a:r>
            </a:p>
            <a:p>
              <a:pPr algn="ctr">
                <a:spcBef>
                  <a:spcPct val="0"/>
                </a:spcBef>
              </a:pPr>
              <a:r>
                <a:rPr lang="en-US" sz="1000" b="0">
                  <a:effectLst>
                    <a:outerShdw blurRad="38100" dist="38100" dir="2700000" algn="tl">
                      <a:srgbClr val="FFFFFF"/>
                    </a:outerShdw>
                  </a:effectLst>
                  <a:latin typeface="Times New Roman" pitchFamily="18" charset="0"/>
                </a:rPr>
                <a:t>Technology</a:t>
              </a:r>
            </a:p>
          </p:txBody>
        </p:sp>
        <p:sp>
          <p:nvSpPr>
            <p:cNvPr id="414754" name="AutoShape 34"/>
            <p:cNvSpPr>
              <a:spLocks noChangeArrowheads="1"/>
            </p:cNvSpPr>
            <p:nvPr/>
          </p:nvSpPr>
          <p:spPr bwMode="auto">
            <a:xfrm>
              <a:off x="4752" y="768"/>
              <a:ext cx="816" cy="288"/>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Efficient use of </a:t>
              </a:r>
            </a:p>
            <a:p>
              <a:pPr algn="ctr">
                <a:spcBef>
                  <a:spcPct val="0"/>
                </a:spcBef>
              </a:pPr>
              <a:r>
                <a:rPr lang="en-US" sz="1000" b="0">
                  <a:effectLst>
                    <a:outerShdw blurRad="38100" dist="38100" dir="2700000" algn="tl">
                      <a:srgbClr val="FFFFFF"/>
                    </a:outerShdw>
                  </a:effectLst>
                  <a:latin typeface="Times New Roman" pitchFamily="18" charset="0"/>
                </a:rPr>
                <a:t>Floor Space </a:t>
              </a:r>
            </a:p>
          </p:txBody>
        </p:sp>
        <p:sp>
          <p:nvSpPr>
            <p:cNvPr id="414755" name="AutoShape 35"/>
            <p:cNvSpPr>
              <a:spLocks noChangeArrowheads="1"/>
            </p:cNvSpPr>
            <p:nvPr/>
          </p:nvSpPr>
          <p:spPr bwMode="auto">
            <a:xfrm>
              <a:off x="4752" y="1104"/>
              <a:ext cx="816" cy="288"/>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Culture Emphasis:</a:t>
              </a:r>
            </a:p>
            <a:p>
              <a:pPr algn="ctr">
                <a:spcBef>
                  <a:spcPct val="0"/>
                </a:spcBef>
              </a:pPr>
              <a:r>
                <a:rPr lang="en-US" sz="1000" b="0">
                  <a:effectLst>
                    <a:outerShdw blurRad="38100" dist="38100" dir="2700000" algn="tl">
                      <a:srgbClr val="FFFFFF"/>
                    </a:outerShdw>
                  </a:effectLst>
                  <a:latin typeface="Times New Roman" pitchFamily="18" charset="0"/>
                </a:rPr>
                <a:t>Efficiency </a:t>
              </a:r>
            </a:p>
          </p:txBody>
        </p:sp>
        <p:sp>
          <p:nvSpPr>
            <p:cNvPr id="414756" name="AutoShape 36"/>
            <p:cNvSpPr>
              <a:spLocks noChangeArrowheads="1"/>
            </p:cNvSpPr>
            <p:nvPr/>
          </p:nvSpPr>
          <p:spPr bwMode="auto">
            <a:xfrm>
              <a:off x="4752" y="1440"/>
              <a:ext cx="816" cy="288"/>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High T/O </a:t>
              </a:r>
            </a:p>
            <a:p>
              <a:pPr algn="ctr">
                <a:spcBef>
                  <a:spcPct val="0"/>
                </a:spcBef>
              </a:pPr>
              <a:r>
                <a:rPr lang="en-US" sz="1000" b="0">
                  <a:effectLst>
                    <a:outerShdw blurRad="38100" dist="38100" dir="2700000" algn="tl">
                      <a:srgbClr val="FFFFFF"/>
                    </a:outerShdw>
                  </a:effectLst>
                  <a:latin typeface="Times New Roman" pitchFamily="18" charset="0"/>
                </a:rPr>
                <a:t>Merchandise </a:t>
              </a:r>
            </a:p>
          </p:txBody>
        </p:sp>
        <p:sp>
          <p:nvSpPr>
            <p:cNvPr id="414759" name="AutoShape 39"/>
            <p:cNvSpPr>
              <a:spLocks noChangeArrowheads="1"/>
            </p:cNvSpPr>
            <p:nvPr/>
          </p:nvSpPr>
          <p:spPr bwMode="auto">
            <a:xfrm>
              <a:off x="3792" y="1440"/>
              <a:ext cx="672" cy="336"/>
            </a:xfrm>
            <a:prstGeom prst="octagon">
              <a:avLst>
                <a:gd name="adj" fmla="val 29287"/>
              </a:avLst>
            </a:prstGeom>
            <a:grpFill/>
            <a:ln w="9525">
              <a:solidFill>
                <a:schemeClr val="tx1"/>
              </a:solidFill>
              <a:miter lim="800000"/>
              <a:headEnd/>
              <a:tailEnd/>
            </a:ln>
            <a:effectLst>
              <a:outerShdw dist="107763" dir="2700000" algn="ctr" rotWithShape="0">
                <a:schemeClr val="bg2"/>
              </a:outerShdw>
            </a:effectLst>
          </p:spPr>
          <p:txBody>
            <a:bodyPr wrap="none" anchor="ctr"/>
            <a:lstStyle/>
            <a:p>
              <a:pPr algn="ctr">
                <a:spcBef>
                  <a:spcPct val="0"/>
                </a:spcBef>
              </a:pPr>
              <a:r>
                <a:rPr lang="en-US" sz="1400">
                  <a:effectLst>
                    <a:outerShdw blurRad="38100" dist="38100" dir="2700000" algn="tl">
                      <a:srgbClr val="FFFFFF"/>
                    </a:outerShdw>
                  </a:effectLst>
                  <a:latin typeface="Times New Roman" pitchFamily="18" charset="0"/>
                </a:rPr>
                <a:t>Efficient </a:t>
              </a:r>
            </a:p>
            <a:p>
              <a:pPr algn="ctr">
                <a:spcBef>
                  <a:spcPct val="0"/>
                </a:spcBef>
              </a:pPr>
              <a:r>
                <a:rPr lang="en-US" sz="1400">
                  <a:effectLst>
                    <a:outerShdw blurRad="38100" dist="38100" dir="2700000" algn="tl">
                      <a:srgbClr val="FFFFFF"/>
                    </a:outerShdw>
                  </a:effectLst>
                  <a:latin typeface="Times New Roman" pitchFamily="18" charset="0"/>
                </a:rPr>
                <a:t>Operations</a:t>
              </a:r>
            </a:p>
          </p:txBody>
        </p:sp>
        <p:sp>
          <p:nvSpPr>
            <p:cNvPr id="414760" name="Line 40"/>
            <p:cNvSpPr>
              <a:spLocks noChangeShapeType="1"/>
            </p:cNvSpPr>
            <p:nvPr/>
          </p:nvSpPr>
          <p:spPr bwMode="auto">
            <a:xfrm>
              <a:off x="4176" y="1056"/>
              <a:ext cx="0" cy="384"/>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61" name="Line 41"/>
            <p:cNvSpPr>
              <a:spLocks noChangeShapeType="1"/>
            </p:cNvSpPr>
            <p:nvPr/>
          </p:nvSpPr>
          <p:spPr bwMode="auto">
            <a:xfrm flipH="1">
              <a:off x="4416" y="960"/>
              <a:ext cx="336" cy="528"/>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62" name="Line 42"/>
            <p:cNvSpPr>
              <a:spLocks noChangeShapeType="1"/>
            </p:cNvSpPr>
            <p:nvPr/>
          </p:nvSpPr>
          <p:spPr bwMode="auto">
            <a:xfrm flipH="1">
              <a:off x="4464" y="1296"/>
              <a:ext cx="288" cy="240"/>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63" name="Line 43"/>
            <p:cNvSpPr>
              <a:spLocks noChangeShapeType="1"/>
            </p:cNvSpPr>
            <p:nvPr/>
          </p:nvSpPr>
          <p:spPr bwMode="auto">
            <a:xfrm flipH="1">
              <a:off x="4464" y="1584"/>
              <a:ext cx="288" cy="0"/>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64" name="Line 44"/>
            <p:cNvSpPr>
              <a:spLocks noChangeShapeType="1"/>
            </p:cNvSpPr>
            <p:nvPr/>
          </p:nvSpPr>
          <p:spPr bwMode="auto">
            <a:xfrm flipH="1" flipV="1">
              <a:off x="4464" y="1680"/>
              <a:ext cx="336" cy="240"/>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65" name="Line 45"/>
            <p:cNvSpPr>
              <a:spLocks noChangeShapeType="1"/>
            </p:cNvSpPr>
            <p:nvPr/>
          </p:nvSpPr>
          <p:spPr bwMode="auto">
            <a:xfrm flipH="1" flipV="1">
              <a:off x="4368" y="1776"/>
              <a:ext cx="432" cy="480"/>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66" name="AutoShape 46"/>
            <p:cNvSpPr>
              <a:spLocks noChangeArrowheads="1"/>
            </p:cNvSpPr>
            <p:nvPr/>
          </p:nvSpPr>
          <p:spPr bwMode="auto">
            <a:xfrm>
              <a:off x="4752" y="2112"/>
              <a:ext cx="816" cy="288"/>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Inventory Mgmt</a:t>
              </a:r>
            </a:p>
            <a:p>
              <a:pPr algn="ctr">
                <a:spcBef>
                  <a:spcPct val="0"/>
                </a:spcBef>
              </a:pPr>
              <a:r>
                <a:rPr lang="en-US" sz="1000" b="0">
                  <a:effectLst>
                    <a:outerShdw blurRad="38100" dist="38100" dir="2700000" algn="tl">
                      <a:srgbClr val="FFFFFF"/>
                    </a:outerShdw>
                  </a:effectLst>
                  <a:latin typeface="Times New Roman" pitchFamily="18" charset="0"/>
                </a:rPr>
                <a:t>Few Stock outs</a:t>
              </a:r>
            </a:p>
          </p:txBody>
        </p:sp>
        <p:sp>
          <p:nvSpPr>
            <p:cNvPr id="414757" name="AutoShape 37"/>
            <p:cNvSpPr>
              <a:spLocks noChangeArrowheads="1"/>
            </p:cNvSpPr>
            <p:nvPr/>
          </p:nvSpPr>
          <p:spPr bwMode="auto">
            <a:xfrm>
              <a:off x="4752" y="1776"/>
              <a:ext cx="816" cy="288"/>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Hub &amp; Spoke</a:t>
              </a:r>
            </a:p>
            <a:p>
              <a:pPr algn="ctr">
                <a:spcBef>
                  <a:spcPct val="0"/>
                </a:spcBef>
              </a:pPr>
              <a:r>
                <a:rPr lang="en-US" sz="1000" b="0">
                  <a:effectLst>
                    <a:outerShdw blurRad="38100" dist="38100" dir="2700000" algn="tl">
                      <a:srgbClr val="FFFFFF"/>
                    </a:outerShdw>
                  </a:effectLst>
                  <a:latin typeface="Times New Roman" pitchFamily="18" charset="0"/>
                </a:rPr>
                <a:t>Distr. System</a:t>
              </a:r>
            </a:p>
          </p:txBody>
        </p:sp>
      </p:grpSp>
      <p:sp>
        <p:nvSpPr>
          <p:cNvPr id="76" name="Slide Number Placeholder 2"/>
          <p:cNvSpPr>
            <a:spLocks noGrp="1"/>
          </p:cNvSpPr>
          <p:nvPr>
            <p:ph type="sldNum" sz="quarter" idx="10"/>
          </p:nvPr>
        </p:nvSpPr>
        <p:spPr>
          <a:xfrm>
            <a:off x="335332" y="6374348"/>
            <a:ext cx="2932766" cy="365125"/>
          </a:xfrm>
        </p:spPr>
        <p:txBody>
          <a:bodyPr/>
          <a:lstStyle>
            <a:lvl1pPr>
              <a:defRPr i="1"/>
            </a:lvl1pPr>
          </a:lstStyle>
          <a:p>
            <a:pPr algn="l">
              <a:defRPr/>
            </a:pPr>
            <a:r>
              <a:rPr lang="en-US" dirty="0" smtClean="0"/>
              <a:t>Robert M. Wiseman 2013   </a:t>
            </a:r>
            <a:fld id="{96D51C61-5A5D-48D6-A1CB-A23EBA580B87}" type="slidenum">
              <a:rPr lang="en-US" smtClean="0"/>
              <a:pPr algn="l">
                <a:defRPr/>
              </a:pPr>
              <a:t>22</a:t>
            </a:fld>
            <a:endParaRPr lang="en-US" dirty="0"/>
          </a:p>
        </p:txBody>
      </p:sp>
      <p:grpSp>
        <p:nvGrpSpPr>
          <p:cNvPr id="414804" name="Group 84"/>
          <p:cNvGrpSpPr>
            <a:grpSpLocks/>
          </p:cNvGrpSpPr>
          <p:nvPr/>
        </p:nvGrpSpPr>
        <p:grpSpPr bwMode="auto">
          <a:xfrm>
            <a:off x="5181600" y="3104400"/>
            <a:ext cx="1485900" cy="1295400"/>
            <a:chOff x="3264" y="1776"/>
            <a:chExt cx="936" cy="816"/>
          </a:xfrm>
          <a:solidFill>
            <a:srgbClr val="C1FFC1"/>
          </a:solidFill>
        </p:grpSpPr>
        <p:sp>
          <p:nvSpPr>
            <p:cNvPr id="414750" name="Line 30"/>
            <p:cNvSpPr>
              <a:spLocks noChangeShapeType="1"/>
            </p:cNvSpPr>
            <p:nvPr/>
          </p:nvSpPr>
          <p:spPr bwMode="auto">
            <a:xfrm flipH="1" flipV="1">
              <a:off x="3264" y="2160"/>
              <a:ext cx="192" cy="144"/>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58" name="AutoShape 38"/>
            <p:cNvSpPr>
              <a:spLocks noChangeArrowheads="1"/>
            </p:cNvSpPr>
            <p:nvPr/>
          </p:nvSpPr>
          <p:spPr bwMode="auto">
            <a:xfrm>
              <a:off x="3384" y="2304"/>
              <a:ext cx="816" cy="288"/>
            </a:xfrm>
            <a:prstGeom prst="flowChartTerminator">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Inbound Logistics:</a:t>
              </a:r>
            </a:p>
            <a:p>
              <a:pPr algn="ctr">
                <a:spcBef>
                  <a:spcPct val="0"/>
                </a:spcBef>
              </a:pPr>
              <a:r>
                <a:rPr lang="en-US" sz="1000" b="0">
                  <a:effectLst>
                    <a:outerShdw blurRad="38100" dist="38100" dir="2700000" algn="tl">
                      <a:srgbClr val="FFFFFF"/>
                    </a:outerShdw>
                  </a:effectLst>
                  <a:latin typeface="Times New Roman" pitchFamily="18" charset="0"/>
                </a:rPr>
                <a:t>Back Haul</a:t>
              </a:r>
            </a:p>
          </p:txBody>
        </p:sp>
        <p:sp>
          <p:nvSpPr>
            <p:cNvPr id="414767" name="Line 47"/>
            <p:cNvSpPr>
              <a:spLocks noChangeShapeType="1"/>
            </p:cNvSpPr>
            <p:nvPr/>
          </p:nvSpPr>
          <p:spPr bwMode="auto">
            <a:xfrm flipV="1">
              <a:off x="3936" y="1776"/>
              <a:ext cx="192" cy="528"/>
            </a:xfrm>
            <a:prstGeom prst="line">
              <a:avLst/>
            </a:prstGeom>
            <a:grpFill/>
            <a:ln w="285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159810410"/>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41480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41473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nodeType="afterEffect">
                                  <p:stCondLst>
                                    <p:cond delay="1500"/>
                                  </p:stCondLst>
                                  <p:childTnLst>
                                    <p:set>
                                      <p:cBhvr>
                                        <p:cTn id="12" dur="1" fill="hold">
                                          <p:stCondLst>
                                            <p:cond delay="0"/>
                                          </p:stCondLst>
                                        </p:cTn>
                                        <p:tgtEl>
                                          <p:spTgt spid="414805"/>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nodeType="afterEffect">
                                  <p:stCondLst>
                                    <p:cond delay="1500"/>
                                  </p:stCondLst>
                                  <p:childTnLst>
                                    <p:set>
                                      <p:cBhvr>
                                        <p:cTn id="15" dur="1" fill="hold">
                                          <p:stCondLst>
                                            <p:cond delay="0"/>
                                          </p:stCondLst>
                                        </p:cTn>
                                        <p:tgtEl>
                                          <p:spTgt spid="414803"/>
                                        </p:tgtEl>
                                        <p:attrNameLst>
                                          <p:attrName>style.visibility</p:attrName>
                                        </p:attrNameLst>
                                      </p:cBhvr>
                                      <p:to>
                                        <p:strVal val="visible"/>
                                      </p:to>
                                    </p:set>
                                  </p:childTnLst>
                                </p:cTn>
                              </p:par>
                            </p:childTnLst>
                          </p:cTn>
                        </p:par>
                        <p:par>
                          <p:cTn id="16" fill="hold" nodeType="afterGroup">
                            <p:stCondLst>
                              <p:cond delay="4500"/>
                            </p:stCondLst>
                            <p:childTnLst>
                              <p:par>
                                <p:cTn id="17" presetID="1" presetClass="entr" presetSubtype="0" fill="hold" nodeType="afterEffect">
                                  <p:stCondLst>
                                    <p:cond delay="1500"/>
                                  </p:stCondLst>
                                  <p:childTnLst>
                                    <p:set>
                                      <p:cBhvr>
                                        <p:cTn id="18" dur="1" fill="hold">
                                          <p:stCondLst>
                                            <p:cond delay="0"/>
                                          </p:stCondLst>
                                        </p:cTn>
                                        <p:tgtEl>
                                          <p:spTgt spid="414801"/>
                                        </p:tgtEl>
                                        <p:attrNameLst>
                                          <p:attrName>style.visibility</p:attrName>
                                        </p:attrNameLst>
                                      </p:cBhvr>
                                      <p:to>
                                        <p:strVal val="visible"/>
                                      </p:to>
                                    </p:set>
                                  </p:childTnLst>
                                </p:cTn>
                              </p:par>
                            </p:childTnLst>
                          </p:cTn>
                        </p:par>
                        <p:par>
                          <p:cTn id="19" fill="hold" nodeType="afterGroup">
                            <p:stCondLst>
                              <p:cond delay="6000"/>
                            </p:stCondLst>
                            <p:childTnLst>
                              <p:par>
                                <p:cTn id="20" presetID="1" presetClass="entr" presetSubtype="0" fill="hold" nodeType="afterEffect">
                                  <p:stCondLst>
                                    <p:cond delay="500"/>
                                  </p:stCondLst>
                                  <p:childTnLst>
                                    <p:set>
                                      <p:cBhvr>
                                        <p:cTn id="21" dur="1" fill="hold">
                                          <p:stCondLst>
                                            <p:cond delay="499"/>
                                          </p:stCondLst>
                                        </p:cTn>
                                        <p:tgtEl>
                                          <p:spTgt spid="414734"/>
                                        </p:tgtEl>
                                        <p:attrNameLst>
                                          <p:attrName>style.visibility</p:attrName>
                                        </p:attrNameLst>
                                      </p:cBhvr>
                                      <p:to>
                                        <p:strVal val="visible"/>
                                      </p:to>
                                    </p:set>
                                  </p:childTnLst>
                                </p:cTn>
                              </p:par>
                            </p:childTnLst>
                          </p:cTn>
                        </p:par>
                        <p:par>
                          <p:cTn id="22" fill="hold" nodeType="afterGroup">
                            <p:stCondLst>
                              <p:cond delay="7000"/>
                            </p:stCondLst>
                            <p:childTnLst>
                              <p:par>
                                <p:cTn id="23" presetID="1" presetClass="entr" presetSubtype="0" fill="hold" nodeType="afterEffect">
                                  <p:stCondLst>
                                    <p:cond delay="1500"/>
                                  </p:stCondLst>
                                  <p:childTnLst>
                                    <p:set>
                                      <p:cBhvr>
                                        <p:cTn id="24" dur="1" fill="hold">
                                          <p:stCondLst>
                                            <p:cond delay="0"/>
                                          </p:stCondLst>
                                        </p:cTn>
                                        <p:tgtEl>
                                          <p:spTgt spid="414804"/>
                                        </p:tgtEl>
                                        <p:attrNameLst>
                                          <p:attrName>style.visibility</p:attrName>
                                        </p:attrNameLst>
                                      </p:cBhvr>
                                      <p:to>
                                        <p:strVal val="visible"/>
                                      </p:to>
                                    </p:set>
                                  </p:childTnLst>
                                </p:cTn>
                              </p:par>
                            </p:childTnLst>
                          </p:cTn>
                        </p:par>
                        <p:par>
                          <p:cTn id="25" fill="hold" nodeType="afterGroup">
                            <p:stCondLst>
                              <p:cond delay="8500"/>
                            </p:stCondLst>
                            <p:childTnLst>
                              <p:par>
                                <p:cTn id="26" presetID="1" presetClass="entr" presetSubtype="0" fill="hold" nodeType="afterEffect">
                                  <p:stCondLst>
                                    <p:cond delay="1500"/>
                                  </p:stCondLst>
                                  <p:childTnLst>
                                    <p:set>
                                      <p:cBhvr>
                                        <p:cTn id="27" dur="1" fill="hold">
                                          <p:stCondLst>
                                            <p:cond delay="0"/>
                                          </p:stCondLst>
                                        </p:cTn>
                                        <p:tgtEl>
                                          <p:spTgt spid="414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0"/>
            <a:ext cx="9550400" cy="6858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574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b="0">
                <a:latin typeface="Times New Roman" pitchFamily="18" charset="0"/>
                <a:cs typeface="Times New Roman" pitchFamily="18" charset="0"/>
              </a:rPr>
              <a:t>					</a:t>
            </a:r>
            <a:endParaRPr lang="en-US" b="0">
              <a:latin typeface="Times New Roman" pitchFamily="18" charset="0"/>
            </a:endParaRPr>
          </a:p>
        </p:txBody>
      </p:sp>
    </p:spTree>
    <p:extLst>
      <p:ext uri="{BB962C8B-B14F-4D97-AF65-F5344CB8AC3E}">
        <p14:creationId xmlns:p14="http://schemas.microsoft.com/office/powerpoint/2010/main" val="125630037"/>
      </p:ext>
    </p:extLst>
  </p:cSld>
  <p:clrMapOvr>
    <a:masterClrMapping/>
  </p:clrMapOvr>
  <p:transition>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6771" name="Rectangle 3"/>
          <p:cNvSpPr>
            <a:spLocks noChangeArrowheads="1"/>
          </p:cNvSpPr>
          <p:nvPr/>
        </p:nvSpPr>
        <p:spPr bwMode="auto">
          <a:xfrm>
            <a:off x="546100" y="0"/>
            <a:ext cx="941546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Font typeface="Wingdings" pitchFamily="2" charset="2"/>
              <a:buChar char="§"/>
            </a:pPr>
            <a:endParaRPr lang="en-US" b="0">
              <a:latin typeface="Times New Roman" pitchFamily="18" charset="0"/>
              <a:cs typeface="Times New Roman" pitchFamily="18" charset="0"/>
            </a:endParaRPr>
          </a:p>
          <a:p>
            <a:pPr>
              <a:spcBef>
                <a:spcPct val="0"/>
              </a:spcBef>
            </a:pPr>
            <a:endParaRPr lang="en-US" sz="2800" b="0">
              <a:latin typeface="Times New Roman" pitchFamily="18" charset="0"/>
            </a:endParaRPr>
          </a:p>
        </p:txBody>
      </p:sp>
    </p:spTree>
    <p:extLst>
      <p:ext uri="{BB962C8B-B14F-4D97-AF65-F5344CB8AC3E}">
        <p14:creationId xmlns:p14="http://schemas.microsoft.com/office/powerpoint/2010/main" val="1406640835"/>
      </p:ext>
    </p:extLst>
  </p:cSld>
  <p:clrMapOvr>
    <a:masterClrMapping/>
  </p:clrMapOvr>
  <p:transition>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4611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870105"/>
      </p:ext>
    </p:extLst>
  </p:cSld>
  <p:clrMapOvr>
    <a:masterClrMapping/>
  </p:clrMapOvr>
  <p:transition>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44533" y="402009"/>
            <a:ext cx="8085138" cy="5813425"/>
          </a:xfrm>
          <a:prstGeom prst="rect">
            <a:avLst/>
          </a:prstGeom>
          <a:solidFill>
            <a:srgbClr val="0000FF"/>
          </a:solidFill>
          <a:ln/>
        </p:spPr>
      </p:pic>
      <p:sp>
        <p:nvSpPr>
          <p:cNvPr id="419844" name="Text Box 4"/>
          <p:cNvSpPr txBox="1">
            <a:spLocks noChangeArrowheads="1"/>
          </p:cNvSpPr>
          <p:nvPr/>
        </p:nvSpPr>
        <p:spPr bwMode="auto">
          <a:xfrm>
            <a:off x="6138157" y="5646528"/>
            <a:ext cx="2671763"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600" b="0" i="1" dirty="0">
                <a:latin typeface="Times New Roman" pitchFamily="18" charset="0"/>
              </a:rPr>
              <a:t>Business Week, April 18, 2005</a:t>
            </a:r>
          </a:p>
        </p:txBody>
      </p:sp>
      <p:sp>
        <p:nvSpPr>
          <p:cNvPr id="419845" name="Text Box 5"/>
          <p:cNvSpPr txBox="1">
            <a:spLocks noChangeArrowheads="1"/>
          </p:cNvSpPr>
          <p:nvPr/>
        </p:nvSpPr>
        <p:spPr bwMode="auto">
          <a:xfrm>
            <a:off x="685800" y="3297972"/>
            <a:ext cx="7402604" cy="830997"/>
          </a:xfrm>
          <a:prstGeom prst="rect">
            <a:avLst/>
          </a:prstGeom>
          <a:solidFill>
            <a:srgbClr val="0000FF"/>
          </a:solidFill>
          <a:ln>
            <a:noFill/>
          </a:ln>
          <a:effectLst/>
          <a:scene3d>
            <a:camera prst="legacyPerspectiveBottom"/>
            <a:lightRig rig="legacyFlat3" dir="t"/>
          </a:scene3d>
          <a:sp3d extrusionH="121893000" prstMaterial="legacyMatte">
            <a:bevelT w="13500" h="13500" prst="angle"/>
            <a:bevelB w="13500" h="13500" prst="angle"/>
            <a:extrusionClr>
              <a:srgbClr val="0000FF"/>
            </a:extrusion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flatTx/>
          </a:bodyPr>
          <a:lstStyle/>
          <a:p>
            <a:r>
              <a:rPr lang="en-US" sz="4800" dirty="0" err="1" smtClean="0">
                <a:solidFill>
                  <a:schemeClr val="bg1"/>
                </a:solidFill>
              </a:rPr>
              <a:t>Wal-mart</a:t>
            </a:r>
            <a:r>
              <a:rPr lang="en-US" sz="4800" dirty="0" smtClean="0">
                <a:solidFill>
                  <a:schemeClr val="bg1"/>
                </a:solidFill>
              </a:rPr>
              <a:t>: </a:t>
            </a:r>
            <a:r>
              <a:rPr lang="en-US" sz="4800" dirty="0" err="1" smtClean="0">
                <a:solidFill>
                  <a:schemeClr val="bg1"/>
                </a:solidFill>
              </a:rPr>
              <a:t>Wir</a:t>
            </a:r>
            <a:r>
              <a:rPr lang="en-US" sz="4800" dirty="0" smtClean="0">
                <a:solidFill>
                  <a:schemeClr val="bg1"/>
                </a:solidFill>
              </a:rPr>
              <a:t> </a:t>
            </a:r>
            <a:r>
              <a:rPr lang="en-US" sz="4800" dirty="0" err="1" smtClean="0">
                <a:solidFill>
                  <a:schemeClr val="bg1"/>
                </a:solidFill>
              </a:rPr>
              <a:t>Übergaben</a:t>
            </a:r>
            <a:r>
              <a:rPr lang="en-US" sz="4800" dirty="0">
                <a:solidFill>
                  <a:schemeClr val="bg1"/>
                </a:solidFill>
              </a:rPr>
              <a:t>!</a:t>
            </a:r>
            <a:r>
              <a:rPr lang="en-US" dirty="0">
                <a:solidFill>
                  <a:schemeClr val="bg1"/>
                </a:solidFill>
              </a:rPr>
              <a:t> </a:t>
            </a:r>
          </a:p>
        </p:txBody>
      </p:sp>
      <p:sp>
        <p:nvSpPr>
          <p:cNvPr id="6" name="Slide Number Placeholder 2"/>
          <p:cNvSpPr>
            <a:spLocks noGrp="1"/>
          </p:cNvSpPr>
          <p:nvPr>
            <p:ph type="sldNum" sz="quarter" idx="10"/>
          </p:nvPr>
        </p:nvSpPr>
        <p:spPr>
          <a:xfrm>
            <a:off x="335332" y="6279348"/>
            <a:ext cx="2932766" cy="365125"/>
          </a:xfrm>
        </p:spPr>
        <p:txBody>
          <a:bodyPr/>
          <a:lstStyle>
            <a:lvl1pPr>
              <a:defRPr i="1"/>
            </a:lvl1pPr>
          </a:lstStyle>
          <a:p>
            <a:pPr algn="l">
              <a:defRPr/>
            </a:pPr>
            <a:r>
              <a:rPr lang="en-US" dirty="0" smtClean="0"/>
              <a:t>Robert M. Wiseman 2013   </a:t>
            </a:r>
            <a:fld id="{96D51C61-5A5D-48D6-A1CB-A23EBA580B87}" type="slidenum">
              <a:rPr lang="en-US" smtClean="0"/>
              <a:pPr algn="l">
                <a:defRPr/>
              </a:pPr>
              <a:t>26</a:t>
            </a:fld>
            <a:endParaRPr lang="en-US" dirty="0"/>
          </a:p>
        </p:txBody>
      </p:sp>
    </p:spTree>
    <p:extLst>
      <p:ext uri="{BB962C8B-B14F-4D97-AF65-F5344CB8AC3E}">
        <p14:creationId xmlns:p14="http://schemas.microsoft.com/office/powerpoint/2010/main" val="1067062776"/>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19845"/>
                                        </p:tgtEl>
                                        <p:attrNameLst>
                                          <p:attrName>style.visibility</p:attrName>
                                        </p:attrNameLst>
                                      </p:cBhvr>
                                      <p:to>
                                        <p:strVal val="visible"/>
                                      </p:to>
                                    </p:set>
                                    <p:anim calcmode="lin" valueType="num">
                                      <p:cBhvr>
                                        <p:cTn id="7" dur="1000" fill="hold"/>
                                        <p:tgtEl>
                                          <p:spTgt spid="419845"/>
                                        </p:tgtEl>
                                        <p:attrNameLst>
                                          <p:attrName>ppt_w</p:attrName>
                                        </p:attrNameLst>
                                      </p:cBhvr>
                                      <p:tavLst>
                                        <p:tav tm="0">
                                          <p:val>
                                            <p:strVal val="#ppt_w*0.70"/>
                                          </p:val>
                                        </p:tav>
                                        <p:tav tm="100000">
                                          <p:val>
                                            <p:strVal val="#ppt_w"/>
                                          </p:val>
                                        </p:tav>
                                      </p:tavLst>
                                    </p:anim>
                                    <p:anim calcmode="lin" valueType="num">
                                      <p:cBhvr>
                                        <p:cTn id="8" dur="1000" fill="hold"/>
                                        <p:tgtEl>
                                          <p:spTgt spid="419845"/>
                                        </p:tgtEl>
                                        <p:attrNameLst>
                                          <p:attrName>ppt_h</p:attrName>
                                        </p:attrNameLst>
                                      </p:cBhvr>
                                      <p:tavLst>
                                        <p:tav tm="0">
                                          <p:val>
                                            <p:strVal val="#ppt_h"/>
                                          </p:val>
                                        </p:tav>
                                        <p:tav tm="100000">
                                          <p:val>
                                            <p:strVal val="#ppt_h"/>
                                          </p:val>
                                        </p:tav>
                                      </p:tavLst>
                                    </p:anim>
                                    <p:animEffect transition="in" filter="fade">
                                      <p:cBhvr>
                                        <p:cTn id="9" dur="1000"/>
                                        <p:tgtEl>
                                          <p:spTgt spid="419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5" name="Picture 3" descr="bb_16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4341813" cy="2352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3156" name="Rectangle 4"/>
          <p:cNvSpPr>
            <a:spLocks noChangeArrowheads="1"/>
          </p:cNvSpPr>
          <p:nvPr/>
        </p:nvSpPr>
        <p:spPr bwMode="auto">
          <a:xfrm>
            <a:off x="4572000" y="2362200"/>
            <a:ext cx="41910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pPr>
            <a:r>
              <a:rPr lang="en-US" sz="1800">
                <a:solidFill>
                  <a:srgbClr val="000000"/>
                </a:solidFill>
              </a:rPr>
              <a:t>Jeep 2500 (Chrysler Group)</a:t>
            </a:r>
          </a:p>
          <a:p>
            <a:pPr marL="342900" indent="-342900" eaLnBrk="1" hangingPunct="1">
              <a:lnSpc>
                <a:spcPct val="90000"/>
              </a:lnSpc>
              <a:spcBef>
                <a:spcPct val="20000"/>
              </a:spcBef>
            </a:pPr>
            <a:r>
              <a:rPr lang="en-US" sz="1800">
                <a:solidFill>
                  <a:srgbClr val="000000"/>
                </a:solidFill>
              </a:rPr>
              <a:t>Price: $13,200</a:t>
            </a:r>
            <a:r>
              <a:rPr lang="en-US" sz="1800" b="0">
                <a:solidFill>
                  <a:srgbClr val="000000"/>
                </a:solidFill>
              </a:rPr>
              <a:t>	</a:t>
            </a:r>
            <a:r>
              <a:rPr lang="en-US" sz="1800">
                <a:solidFill>
                  <a:srgbClr val="000000"/>
                </a:solidFill>
              </a:rPr>
              <a:t>	</a:t>
            </a:r>
            <a:r>
              <a:rPr lang="en-US" sz="2000" b="0">
                <a:solidFill>
                  <a:srgbClr val="000000"/>
                </a:solidFill>
              </a:rPr>
              <a:t>	</a:t>
            </a:r>
          </a:p>
        </p:txBody>
      </p:sp>
      <p:pic>
        <p:nvPicPr>
          <p:cNvPr id="433157" name="Picture 5" descr="safesuv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511550"/>
            <a:ext cx="1295400" cy="908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3158" name="Text Box 6"/>
          <p:cNvSpPr txBox="1">
            <a:spLocks noChangeArrowheads="1"/>
          </p:cNvSpPr>
          <p:nvPr/>
        </p:nvSpPr>
        <p:spPr bwMode="auto">
          <a:xfrm>
            <a:off x="5943600" y="3614738"/>
            <a:ext cx="2895600" cy="65246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lnSpc>
                <a:spcPct val="75000"/>
              </a:lnSpc>
            </a:pPr>
            <a:r>
              <a:rPr lang="en-US" sz="1800">
                <a:solidFill>
                  <a:srgbClr val="000000"/>
                </a:solidFill>
              </a:rPr>
              <a:t>3 Domestic Competitors   </a:t>
            </a:r>
          </a:p>
          <a:p>
            <a:pPr eaLnBrk="1" hangingPunct="1">
              <a:lnSpc>
                <a:spcPct val="75000"/>
              </a:lnSpc>
            </a:pPr>
            <a:r>
              <a:rPr lang="en-US" sz="1800">
                <a:solidFill>
                  <a:srgbClr val="000000"/>
                </a:solidFill>
              </a:rPr>
              <a:t> Average Price: $10,000</a:t>
            </a:r>
          </a:p>
        </p:txBody>
      </p:sp>
      <p:sp>
        <p:nvSpPr>
          <p:cNvPr id="433159" name="Rectangle 7"/>
          <p:cNvSpPr>
            <a:spLocks noGrp="1" noChangeArrowheads="1"/>
          </p:cNvSpPr>
          <p:nvPr>
            <p:ph type="title"/>
          </p:nvPr>
        </p:nvSpPr>
        <p:spPr>
          <a:xfrm>
            <a:off x="685800" y="533400"/>
            <a:ext cx="7848600" cy="666008"/>
          </a:xfrm>
          <a:noFill/>
          <a:ln/>
        </p:spPr>
        <p:txBody>
          <a:bodyPr/>
          <a:lstStyle/>
          <a:p>
            <a:pPr algn="l"/>
            <a:r>
              <a:rPr lang="en-US" sz="3600" dirty="0">
                <a:solidFill>
                  <a:srgbClr val="0C533A"/>
                </a:solidFill>
              </a:rPr>
              <a:t>The Chinese Price Advantage</a:t>
            </a:r>
          </a:p>
        </p:txBody>
      </p:sp>
      <p:sp>
        <p:nvSpPr>
          <p:cNvPr id="433160" name="Text Box 8"/>
          <p:cNvSpPr txBox="1">
            <a:spLocks noChangeArrowheads="1"/>
          </p:cNvSpPr>
          <p:nvPr/>
        </p:nvSpPr>
        <p:spPr bwMode="auto">
          <a:xfrm>
            <a:off x="381000" y="4800600"/>
            <a:ext cx="41910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800">
                <a:solidFill>
                  <a:srgbClr val="000000"/>
                </a:solidFill>
              </a:rPr>
              <a:t>158 unit sales</a:t>
            </a:r>
          </a:p>
          <a:p>
            <a:pPr algn="ctr" eaLnBrk="1" hangingPunct="1"/>
            <a:r>
              <a:rPr lang="en-US" sz="1000" b="0">
                <a:solidFill>
                  <a:srgbClr val="000000"/>
                </a:solidFill>
              </a:rPr>
              <a:t>First 2 months of  2005</a:t>
            </a:r>
          </a:p>
        </p:txBody>
      </p:sp>
      <p:sp>
        <p:nvSpPr>
          <p:cNvPr id="433161" name="Text Box 9"/>
          <p:cNvSpPr txBox="1">
            <a:spLocks noChangeArrowheads="1"/>
          </p:cNvSpPr>
          <p:nvPr/>
        </p:nvSpPr>
        <p:spPr bwMode="auto">
          <a:xfrm>
            <a:off x="4648200" y="4738688"/>
            <a:ext cx="419100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800">
                <a:solidFill>
                  <a:srgbClr val="FF0000"/>
                </a:solidFill>
              </a:rPr>
              <a:t>5,304</a:t>
            </a:r>
            <a:r>
              <a:rPr lang="en-US" sz="2800">
                <a:solidFill>
                  <a:srgbClr val="000000"/>
                </a:solidFill>
              </a:rPr>
              <a:t> unit sales</a:t>
            </a:r>
          </a:p>
          <a:p>
            <a:pPr algn="ctr" eaLnBrk="1" hangingPunct="1"/>
            <a:r>
              <a:rPr lang="en-US" sz="1000" b="0">
                <a:solidFill>
                  <a:srgbClr val="000000"/>
                </a:solidFill>
              </a:rPr>
              <a:t>Combined, First 2 months of  2005</a:t>
            </a:r>
          </a:p>
        </p:txBody>
      </p:sp>
      <p:sp>
        <p:nvSpPr>
          <p:cNvPr id="433162" name="Rectangle 10"/>
          <p:cNvSpPr>
            <a:spLocks noChangeArrowheads="1"/>
          </p:cNvSpPr>
          <p:nvPr/>
        </p:nvSpPr>
        <p:spPr bwMode="auto">
          <a:xfrm>
            <a:off x="293687" y="6034873"/>
            <a:ext cx="8709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000" b="0" dirty="0">
                <a:solidFill>
                  <a:srgbClr val="000000"/>
                </a:solidFill>
              </a:rPr>
              <a:t>“From Fat Profits to Hardscrabble?”  </a:t>
            </a:r>
            <a:r>
              <a:rPr lang="en-US" sz="1000" b="0" u="sng" dirty="0">
                <a:solidFill>
                  <a:srgbClr val="000000"/>
                </a:solidFill>
              </a:rPr>
              <a:t>The Outlook for China Car Market 2005-2010</a:t>
            </a:r>
            <a:r>
              <a:rPr lang="en-US" sz="1000" b="0" dirty="0">
                <a:solidFill>
                  <a:srgbClr val="000000"/>
                </a:solidFill>
              </a:rPr>
              <a:t>, Automotive News China Conference, 20 April 2005 Michael J. Dunne</a:t>
            </a:r>
          </a:p>
        </p:txBody>
      </p:sp>
      <p:sp>
        <p:nvSpPr>
          <p:cNvPr id="11" name="Slide Number Placeholder 2"/>
          <p:cNvSpPr>
            <a:spLocks noGrp="1"/>
          </p:cNvSpPr>
          <p:nvPr>
            <p:ph type="sldNum" sz="quarter" idx="10"/>
          </p:nvPr>
        </p:nvSpPr>
        <p:spPr>
          <a:xfrm>
            <a:off x="335332" y="6279348"/>
            <a:ext cx="2932766" cy="365125"/>
          </a:xfrm>
        </p:spPr>
        <p:txBody>
          <a:bodyPr/>
          <a:lstStyle>
            <a:lvl1pPr>
              <a:defRPr i="1"/>
            </a:lvl1pPr>
          </a:lstStyle>
          <a:p>
            <a:pPr algn="l">
              <a:defRPr/>
            </a:pPr>
            <a:r>
              <a:rPr lang="en-US" dirty="0" smtClean="0"/>
              <a:t>Robert M. Wiseman 2013   </a:t>
            </a:r>
            <a:fld id="{96D51C61-5A5D-48D6-A1CB-A23EBA580B87}" type="slidenum">
              <a:rPr lang="en-US" smtClean="0"/>
              <a:pPr algn="l">
                <a:defRPr/>
              </a:pPr>
              <a:t>27</a:t>
            </a:fld>
            <a:endParaRPr lang="en-US" dirty="0"/>
          </a:p>
        </p:txBody>
      </p:sp>
    </p:spTree>
    <p:extLst>
      <p:ext uri="{BB962C8B-B14F-4D97-AF65-F5344CB8AC3E}">
        <p14:creationId xmlns:p14="http://schemas.microsoft.com/office/powerpoint/2010/main" val="102626891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3160"/>
                                        </p:tgtEl>
                                        <p:attrNameLst>
                                          <p:attrName>style.visibility</p:attrName>
                                        </p:attrNameLst>
                                      </p:cBhvr>
                                      <p:to>
                                        <p:strVal val="visible"/>
                                      </p:to>
                                    </p:set>
                                    <p:animEffect transition="in" filter="blinds(horizontal)">
                                      <p:cBhvr>
                                        <p:cTn id="7" dur="500"/>
                                        <p:tgtEl>
                                          <p:spTgt spid="4331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3161"/>
                                        </p:tgtEl>
                                        <p:attrNameLst>
                                          <p:attrName>style.visibility</p:attrName>
                                        </p:attrNameLst>
                                      </p:cBhvr>
                                      <p:to>
                                        <p:strVal val="visible"/>
                                      </p:to>
                                    </p:set>
                                    <p:animEffect transition="in" filter="blinds(horizontal)">
                                      <p:cBhvr>
                                        <p:cTn id="12" dur="500"/>
                                        <p:tgtEl>
                                          <p:spTgt spid="433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60" grpId="0"/>
      <p:bldP spid="4331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Advantages Transfer</a:t>
            </a:r>
            <a:endParaRPr lang="en-US" dirty="0"/>
          </a:p>
        </p:txBody>
      </p:sp>
      <p:sp>
        <p:nvSpPr>
          <p:cNvPr id="3" name="Content Placeholder 2"/>
          <p:cNvSpPr>
            <a:spLocks noGrp="1"/>
          </p:cNvSpPr>
          <p:nvPr>
            <p:ph idx="1"/>
          </p:nvPr>
        </p:nvSpPr>
        <p:spPr>
          <a:xfrm>
            <a:off x="457200" y="2059669"/>
            <a:ext cx="8229600" cy="3034846"/>
          </a:xfrm>
        </p:spPr>
        <p:txBody>
          <a:bodyPr/>
          <a:lstStyle/>
          <a:p>
            <a:r>
              <a:rPr lang="en-US" dirty="0" smtClean="0"/>
              <a:t>Downstream advantages are less transferrable</a:t>
            </a:r>
          </a:p>
          <a:p>
            <a:pPr lvl="1"/>
            <a:r>
              <a:rPr lang="en-US" dirty="0" smtClean="0"/>
              <a:t>Cost structure, product design, or product features</a:t>
            </a:r>
          </a:p>
          <a:p>
            <a:r>
              <a:rPr lang="en-US" dirty="0" smtClean="0"/>
              <a:t>Midstream are moderately transferrable</a:t>
            </a:r>
          </a:p>
          <a:p>
            <a:pPr lvl="1"/>
            <a:r>
              <a:rPr lang="en-US" dirty="0" smtClean="0"/>
              <a:t>Patents, processes, technology, and other assets </a:t>
            </a:r>
          </a:p>
          <a:p>
            <a:r>
              <a:rPr lang="en-US" dirty="0" smtClean="0"/>
              <a:t>Upstream advantages are most transferrable</a:t>
            </a:r>
          </a:p>
          <a:p>
            <a:pPr lvl="1"/>
            <a:r>
              <a:rPr lang="en-US" dirty="0" smtClean="0"/>
              <a:t>An ability to adapt and learn</a:t>
            </a:r>
            <a:endParaRPr lang="en-US" dirty="0"/>
          </a:p>
        </p:txBody>
      </p:sp>
      <p:pic>
        <p:nvPicPr>
          <p:cNvPr id="4" name="Picture 4" descr="lincoln ele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314950"/>
            <a:ext cx="4759325"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89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8" name="Rectangle 4"/>
          <p:cNvSpPr>
            <a:spLocks noGrp="1" noChangeArrowheads="1"/>
          </p:cNvSpPr>
          <p:nvPr>
            <p:ph type="ctrTitle"/>
          </p:nvPr>
        </p:nvSpPr>
        <p:spPr>
          <a:xfrm>
            <a:off x="685800" y="1728841"/>
            <a:ext cx="7772400" cy="1301965"/>
          </a:xfrm>
          <a:prstGeom prst="rect">
            <a:avLst/>
          </a:prstGeom>
        </p:spPr>
        <p:txBody>
          <a:bodyPr/>
          <a:lstStyle/>
          <a:p>
            <a:r>
              <a:rPr lang="en-US"/>
              <a:t>Institutional Infrastructure</a:t>
            </a:r>
          </a:p>
        </p:txBody>
      </p:sp>
      <p:sp>
        <p:nvSpPr>
          <p:cNvPr id="431109" name="Rectangle 5"/>
          <p:cNvSpPr>
            <a:spLocks noGrp="1" noChangeArrowheads="1"/>
          </p:cNvSpPr>
          <p:nvPr>
            <p:ph type="subTitle" idx="1"/>
          </p:nvPr>
        </p:nvSpPr>
        <p:spPr/>
        <p:txBody>
          <a:bodyPr/>
          <a:lstStyle/>
          <a:p>
            <a:r>
              <a:rPr lang="en-US" dirty="0" smtClean="0"/>
              <a:t>Transaction Costs Rise</a:t>
            </a:r>
            <a:endParaRPr lang="en-US" dirty="0"/>
          </a:p>
        </p:txBody>
      </p:sp>
      <p:sp>
        <p:nvSpPr>
          <p:cNvPr id="4" name="Slide Number Placeholder 2"/>
          <p:cNvSpPr>
            <a:spLocks noGrp="1"/>
          </p:cNvSpPr>
          <p:nvPr>
            <p:ph type="sldNum" sz="quarter" idx="4294967295"/>
          </p:nvPr>
        </p:nvSpPr>
        <p:spPr>
          <a:xfrm>
            <a:off x="335332" y="6279348"/>
            <a:ext cx="2932766" cy="365125"/>
          </a:xfrm>
          <a:prstGeom prst="rect">
            <a:avLst/>
          </a:prstGeom>
        </p:spPr>
        <p:txBody>
          <a:bodyPr/>
          <a:lstStyle>
            <a:lvl1pPr>
              <a:defRPr i="1"/>
            </a:lvl1pPr>
          </a:lstStyle>
          <a:p>
            <a:pPr algn="l">
              <a:defRPr/>
            </a:pPr>
            <a:r>
              <a:rPr lang="en-US" sz="1200" dirty="0" smtClean="0"/>
              <a:t>Robert M. Wiseman 2013   </a:t>
            </a:r>
            <a:fld id="{96D51C61-5A5D-48D6-A1CB-A23EBA580B87}" type="slidenum">
              <a:rPr lang="en-US" sz="1200" smtClean="0"/>
              <a:pPr algn="l">
                <a:defRPr/>
              </a:pPr>
              <a:t>29</a:t>
            </a:fld>
            <a:endParaRPr lang="en-US" sz="1200" dirty="0"/>
          </a:p>
        </p:txBody>
      </p:sp>
    </p:spTree>
    <p:extLst>
      <p:ext uri="{BB962C8B-B14F-4D97-AF65-F5344CB8AC3E}">
        <p14:creationId xmlns:p14="http://schemas.microsoft.com/office/powerpoint/2010/main" val="2255743870"/>
      </p:ext>
    </p:extLst>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2" name="Rectangle 4"/>
          <p:cNvSpPr>
            <a:spLocks noGrp="1" noChangeArrowheads="1"/>
          </p:cNvSpPr>
          <p:nvPr>
            <p:ph type="ctrTitle"/>
          </p:nvPr>
        </p:nvSpPr>
        <p:spPr>
          <a:xfrm>
            <a:off x="685800" y="1728841"/>
            <a:ext cx="7772400" cy="1301965"/>
          </a:xfrm>
          <a:prstGeom prst="rect">
            <a:avLst/>
          </a:prstGeom>
        </p:spPr>
        <p:txBody>
          <a:bodyPr/>
          <a:lstStyle/>
          <a:p>
            <a:r>
              <a:rPr lang="en-US" dirty="0" smtClean="0"/>
              <a:t>Business </a:t>
            </a:r>
            <a:r>
              <a:rPr lang="en-US" dirty="0" err="1" smtClean="0"/>
              <a:t>vs</a:t>
            </a:r>
            <a:r>
              <a:rPr lang="en-US" dirty="0" smtClean="0"/>
              <a:t> Strategy</a:t>
            </a:r>
            <a:r>
              <a:rPr lang="en-US" dirty="0"/>
              <a:t>?</a:t>
            </a:r>
          </a:p>
        </p:txBody>
      </p:sp>
      <p:sp>
        <p:nvSpPr>
          <p:cNvPr id="401413" name="Rectangle 5"/>
          <p:cNvSpPr>
            <a:spLocks noGrp="1" noChangeArrowheads="1"/>
          </p:cNvSpPr>
          <p:nvPr>
            <p:ph type="subTitle" idx="1"/>
          </p:nvPr>
        </p:nvSpPr>
        <p:spPr/>
        <p:txBody>
          <a:bodyPr/>
          <a:lstStyle/>
          <a:p>
            <a:r>
              <a:rPr lang="en-US" dirty="0" smtClean="0"/>
              <a:t>Business: Creating and appropriating value  </a:t>
            </a:r>
          </a:p>
          <a:p>
            <a:pPr>
              <a:spcBef>
                <a:spcPts val="1800"/>
              </a:spcBef>
            </a:pPr>
            <a:r>
              <a:rPr lang="en-US" dirty="0" smtClean="0"/>
              <a:t>Strategy: Exploiting market inefficiencies</a:t>
            </a:r>
          </a:p>
        </p:txBody>
      </p:sp>
      <p:sp>
        <p:nvSpPr>
          <p:cNvPr id="4" name="Slide Number Placeholder 2"/>
          <p:cNvSpPr>
            <a:spLocks noGrp="1"/>
          </p:cNvSpPr>
          <p:nvPr>
            <p:ph type="sldNum" sz="quarter" idx="4294967295"/>
          </p:nvPr>
        </p:nvSpPr>
        <p:spPr>
          <a:xfrm>
            <a:off x="335332" y="6279348"/>
            <a:ext cx="2932766" cy="365125"/>
          </a:xfrm>
          <a:prstGeom prst="rect">
            <a:avLst/>
          </a:prstGeom>
        </p:spPr>
        <p:txBody>
          <a:bodyPr/>
          <a:lstStyle>
            <a:lvl1pPr>
              <a:defRPr i="1"/>
            </a:lvl1pPr>
          </a:lstStyle>
          <a:p>
            <a:pPr algn="l">
              <a:defRPr/>
            </a:pPr>
            <a:r>
              <a:rPr lang="en-US" sz="1200" dirty="0" smtClean="0"/>
              <a:t>Robert M. Wiseman 2013   </a:t>
            </a:r>
            <a:fld id="{96D51C61-5A5D-48D6-A1CB-A23EBA580B87}" type="slidenum">
              <a:rPr lang="en-US" sz="1200" smtClean="0"/>
              <a:pPr algn="l">
                <a:defRPr/>
              </a:pPr>
              <a:t>3</a:t>
            </a:fld>
            <a:endParaRPr lang="en-US" sz="1200" dirty="0"/>
          </a:p>
        </p:txBody>
      </p:sp>
    </p:spTree>
    <p:extLst>
      <p:ext uri="{BB962C8B-B14F-4D97-AF65-F5344CB8AC3E}">
        <p14:creationId xmlns:p14="http://schemas.microsoft.com/office/powerpoint/2010/main" val="3331349502"/>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1413">
                                            <p:txEl>
                                              <p:pRg st="0" end="0"/>
                                            </p:txEl>
                                          </p:spTgt>
                                        </p:tgtEl>
                                        <p:attrNameLst>
                                          <p:attrName>style.visibility</p:attrName>
                                        </p:attrNameLst>
                                      </p:cBhvr>
                                      <p:to>
                                        <p:strVal val="visible"/>
                                      </p:to>
                                    </p:set>
                                    <p:animEffect transition="in" filter="fade">
                                      <p:cBhvr>
                                        <p:cTn id="7" dur="500"/>
                                        <p:tgtEl>
                                          <p:spTgt spid="4014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1413">
                                            <p:txEl>
                                              <p:pRg st="1" end="1"/>
                                            </p:txEl>
                                          </p:spTgt>
                                        </p:tgtEl>
                                        <p:attrNameLst>
                                          <p:attrName>style.visibility</p:attrName>
                                        </p:attrNameLst>
                                      </p:cBhvr>
                                      <p:to>
                                        <p:strVal val="visible"/>
                                      </p:to>
                                    </p:set>
                                    <p:animEffect transition="in" filter="fade">
                                      <p:cBhvr>
                                        <p:cTn id="12" dur="500"/>
                                        <p:tgtEl>
                                          <p:spTgt spid="4014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683326" y="823603"/>
            <a:ext cx="8125691" cy="656606"/>
          </a:xfrm>
        </p:spPr>
        <p:txBody>
          <a:bodyPr/>
          <a:lstStyle/>
          <a:p>
            <a:pPr algn="l"/>
            <a:r>
              <a:rPr lang="en-US" sz="3200" dirty="0">
                <a:solidFill>
                  <a:srgbClr val="0C533A"/>
                </a:solidFill>
              </a:rPr>
              <a:t>Markets Fail When Exchanges Don’t Occur</a:t>
            </a:r>
          </a:p>
        </p:txBody>
      </p:sp>
      <p:pic>
        <p:nvPicPr>
          <p:cNvPr id="436227" name="Picture 3" descr="Dilert Capit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0200"/>
            <a:ext cx="8001000" cy="3586163"/>
          </a:xfrm>
          <a:prstGeom prst="rect">
            <a:avLst/>
          </a:prstGeom>
          <a:noFill/>
          <a:extLst>
            <a:ext uri="{909E8E84-426E-40DD-AFC4-6F175D3DCCD1}">
              <a14:hiddenFill xmlns:a14="http://schemas.microsoft.com/office/drawing/2010/main">
                <a:solidFill>
                  <a:srgbClr val="FFFFFF"/>
                </a:solidFill>
              </a14:hiddenFill>
            </a:ext>
          </a:extLst>
        </p:spPr>
      </p:pic>
      <p:sp>
        <p:nvSpPr>
          <p:cNvPr id="436228" name="Text Box 4"/>
          <p:cNvSpPr txBox="1">
            <a:spLocks noChangeArrowheads="1"/>
          </p:cNvSpPr>
          <p:nvPr/>
        </p:nvSpPr>
        <p:spPr bwMode="auto">
          <a:xfrm>
            <a:off x="6934200" y="5866400"/>
            <a:ext cx="1628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0" i="1"/>
              <a:t>Dilbert, May 10, 2009</a:t>
            </a:r>
          </a:p>
        </p:txBody>
      </p:sp>
      <p:sp>
        <p:nvSpPr>
          <p:cNvPr id="5" name="Slide Number Placeholder 2"/>
          <p:cNvSpPr>
            <a:spLocks noGrp="1"/>
          </p:cNvSpPr>
          <p:nvPr>
            <p:ph type="sldNum" sz="quarter" idx="10"/>
          </p:nvPr>
        </p:nvSpPr>
        <p:spPr>
          <a:xfrm>
            <a:off x="335332" y="6279348"/>
            <a:ext cx="2932766" cy="365125"/>
          </a:xfrm>
        </p:spPr>
        <p:txBody>
          <a:bodyPr/>
          <a:lstStyle>
            <a:lvl1pPr>
              <a:defRPr i="1"/>
            </a:lvl1pPr>
          </a:lstStyle>
          <a:p>
            <a:pPr algn="l">
              <a:defRPr/>
            </a:pPr>
            <a:r>
              <a:rPr lang="en-US" dirty="0" smtClean="0"/>
              <a:t>Robert M. Wiseman 2013   </a:t>
            </a:r>
            <a:fld id="{96D51C61-5A5D-48D6-A1CB-A23EBA580B87}" type="slidenum">
              <a:rPr lang="en-US" smtClean="0"/>
              <a:pPr algn="l">
                <a:defRPr/>
              </a:pPr>
              <a:t>30</a:t>
            </a:fld>
            <a:endParaRPr lang="en-US" dirty="0"/>
          </a:p>
        </p:txBody>
      </p:sp>
    </p:spTree>
    <p:extLst>
      <p:ext uri="{BB962C8B-B14F-4D97-AF65-F5344CB8AC3E}">
        <p14:creationId xmlns:p14="http://schemas.microsoft.com/office/powerpoint/2010/main" val="632490177"/>
      </p:ext>
    </p:extLst>
  </p:cSld>
  <p:clrMapOvr>
    <a:masterClrMapping/>
  </p:clrMapOvr>
  <p:transition>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611575" y="747030"/>
            <a:ext cx="7356768" cy="713635"/>
          </a:xfrm>
        </p:spPr>
        <p:txBody>
          <a:bodyPr/>
          <a:lstStyle/>
          <a:p>
            <a:r>
              <a:rPr lang="en-US" dirty="0"/>
              <a:t>Market Failures: Institutional voids</a:t>
            </a:r>
          </a:p>
        </p:txBody>
      </p:sp>
      <p:sp>
        <p:nvSpPr>
          <p:cNvPr id="437251" name="Rectangle 3"/>
          <p:cNvSpPr>
            <a:spLocks noGrp="1" noChangeArrowheads="1"/>
          </p:cNvSpPr>
          <p:nvPr>
            <p:ph type="body" idx="1"/>
          </p:nvPr>
        </p:nvSpPr>
        <p:spPr/>
        <p:txBody>
          <a:bodyPr/>
          <a:lstStyle/>
          <a:p>
            <a:r>
              <a:rPr lang="en-US" dirty="0"/>
              <a:t>Market failure occurs when mutually beneficial transactions do not occur because the cost of performing the transaction is too </a:t>
            </a:r>
            <a:r>
              <a:rPr lang="en-US" dirty="0" smtClean="0"/>
              <a:t>high.</a:t>
            </a:r>
            <a:endParaRPr lang="en-US" dirty="0"/>
          </a:p>
          <a:p>
            <a:pPr>
              <a:spcBef>
                <a:spcPct val="80000"/>
              </a:spcBef>
            </a:pPr>
            <a:r>
              <a:rPr lang="en-US" dirty="0"/>
              <a:t>Transactions costs arise from uncertainty about potential transaction partners, the cost of writing and enforcing contracts.</a:t>
            </a:r>
          </a:p>
        </p:txBody>
      </p:sp>
    </p:spTree>
    <p:extLst>
      <p:ext uri="{BB962C8B-B14F-4D97-AF65-F5344CB8AC3E}">
        <p14:creationId xmlns:p14="http://schemas.microsoft.com/office/powerpoint/2010/main" val="1957578546"/>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Effect transition="in" filter="fade">
                                      <p:cBhvr>
                                        <p:cTn id="7" dur="500"/>
                                        <p:tgtEl>
                                          <p:spTgt spid="437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7251">
                                            <p:txEl>
                                              <p:pRg st="1" end="1"/>
                                            </p:txEl>
                                          </p:spTgt>
                                        </p:tgtEl>
                                        <p:attrNameLst>
                                          <p:attrName>style.visibility</p:attrName>
                                        </p:attrNameLst>
                                      </p:cBhvr>
                                      <p:to>
                                        <p:strVal val="visible"/>
                                      </p:to>
                                    </p:set>
                                    <p:animEffect transition="in" filter="fade">
                                      <p:cBhvr>
                                        <p:cTn id="12" dur="500"/>
                                        <p:tgtEl>
                                          <p:spTgt spid="437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587825" y="747030"/>
            <a:ext cx="7808030" cy="642383"/>
          </a:xfrm>
        </p:spPr>
        <p:txBody>
          <a:bodyPr>
            <a:normAutofit fontScale="90000"/>
          </a:bodyPr>
          <a:lstStyle/>
          <a:p>
            <a:r>
              <a:rPr lang="en-US" dirty="0"/>
              <a:t>Transaction Costs: information asymmetry</a:t>
            </a:r>
          </a:p>
        </p:txBody>
      </p:sp>
      <p:sp>
        <p:nvSpPr>
          <p:cNvPr id="357379" name="Rectangle 3"/>
          <p:cNvSpPr>
            <a:spLocks noGrp="1" noChangeArrowheads="1"/>
          </p:cNvSpPr>
          <p:nvPr>
            <p:ph type="body" idx="1"/>
          </p:nvPr>
        </p:nvSpPr>
        <p:spPr>
          <a:xfrm>
            <a:off x="457200" y="1691533"/>
            <a:ext cx="8229600" cy="4066495"/>
          </a:xfrm>
        </p:spPr>
        <p:txBody>
          <a:bodyPr/>
          <a:lstStyle/>
          <a:p>
            <a:r>
              <a:rPr lang="en-US" dirty="0"/>
              <a:t>Those who are information disadvantaged may be reluctant to transact </a:t>
            </a:r>
          </a:p>
          <a:p>
            <a:pPr lvl="1"/>
            <a:r>
              <a:rPr lang="en-US" dirty="0"/>
              <a:t>the market for “lemons” leads to lower prices offered</a:t>
            </a:r>
          </a:p>
          <a:p>
            <a:pPr lvl="1"/>
            <a:r>
              <a:rPr lang="en-US" dirty="0"/>
              <a:t>Lower market prices leads to the removal of higher valued goods from the market.</a:t>
            </a:r>
          </a:p>
          <a:p>
            <a:pPr>
              <a:spcBef>
                <a:spcPct val="70000"/>
              </a:spcBef>
            </a:pPr>
            <a:r>
              <a:rPr lang="en-US" dirty="0"/>
              <a:t>Costly to overcome information asymmetry</a:t>
            </a:r>
          </a:p>
          <a:p>
            <a:pPr lvl="1"/>
            <a:r>
              <a:rPr lang="en-US" dirty="0"/>
              <a:t>If costs are privately born they may exceed value of transaction  </a:t>
            </a:r>
          </a:p>
        </p:txBody>
      </p:sp>
    </p:spTree>
    <p:extLst>
      <p:ext uri="{BB962C8B-B14F-4D97-AF65-F5344CB8AC3E}">
        <p14:creationId xmlns:p14="http://schemas.microsoft.com/office/powerpoint/2010/main" val="1027841560"/>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7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73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73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7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dirty="0"/>
              <a:t>Transaction Costs:  Contracting costs</a:t>
            </a:r>
          </a:p>
        </p:txBody>
      </p:sp>
      <p:sp>
        <p:nvSpPr>
          <p:cNvPr id="350211" name="Rectangle 3"/>
          <p:cNvSpPr>
            <a:spLocks noGrp="1" noChangeArrowheads="1"/>
          </p:cNvSpPr>
          <p:nvPr>
            <p:ph type="body" idx="1"/>
          </p:nvPr>
        </p:nvSpPr>
        <p:spPr>
          <a:xfrm>
            <a:off x="457200" y="1597232"/>
            <a:ext cx="8229600" cy="4525963"/>
          </a:xfrm>
        </p:spPr>
        <p:txBody>
          <a:bodyPr/>
          <a:lstStyle/>
          <a:p>
            <a:pPr>
              <a:lnSpc>
                <a:spcPct val="90000"/>
              </a:lnSpc>
            </a:pPr>
            <a:r>
              <a:rPr lang="en-US" dirty="0"/>
              <a:t>Long-term relationships in dynamic settings.</a:t>
            </a:r>
          </a:p>
          <a:p>
            <a:pPr lvl="1">
              <a:lnSpc>
                <a:spcPct val="90000"/>
              </a:lnSpc>
            </a:pPr>
            <a:r>
              <a:rPr lang="en-US" dirty="0"/>
              <a:t>A 5-yr contract to build an aluminum smelter in Botswana.</a:t>
            </a:r>
          </a:p>
          <a:p>
            <a:pPr>
              <a:lnSpc>
                <a:spcPct val="90000"/>
              </a:lnSpc>
              <a:spcBef>
                <a:spcPts val="1200"/>
              </a:spcBef>
            </a:pPr>
            <a:r>
              <a:rPr lang="en-US" dirty="0"/>
              <a:t>Relationship-specific investments, including all upfront costs to service the partner. </a:t>
            </a:r>
          </a:p>
          <a:p>
            <a:pPr lvl="1">
              <a:lnSpc>
                <a:spcPct val="90000"/>
              </a:lnSpc>
            </a:pPr>
            <a:r>
              <a:rPr lang="en-US" dirty="0"/>
              <a:t>Creates a potential for “hold-up.”</a:t>
            </a:r>
          </a:p>
          <a:p>
            <a:pPr lvl="1">
              <a:lnSpc>
                <a:spcPct val="90000"/>
              </a:lnSpc>
            </a:pPr>
            <a:r>
              <a:rPr lang="en-US" dirty="0"/>
              <a:t>Building a railroad spur to an auto plant.</a:t>
            </a:r>
          </a:p>
          <a:p>
            <a:pPr>
              <a:lnSpc>
                <a:spcPct val="90000"/>
              </a:lnSpc>
              <a:spcBef>
                <a:spcPts val="1200"/>
              </a:spcBef>
            </a:pPr>
            <a:r>
              <a:rPr lang="en-US" dirty="0"/>
              <a:t>Unclear property rights. </a:t>
            </a:r>
          </a:p>
          <a:p>
            <a:pPr lvl="1">
              <a:lnSpc>
                <a:spcPct val="90000"/>
              </a:lnSpc>
            </a:pPr>
            <a:r>
              <a:rPr lang="en-US" dirty="0"/>
              <a:t>especially true for intangible assets like knowledge, ideas, innovations.</a:t>
            </a:r>
          </a:p>
          <a:p>
            <a:pPr lvl="1">
              <a:lnSpc>
                <a:spcPct val="90000"/>
              </a:lnSpc>
            </a:pPr>
            <a:r>
              <a:rPr lang="en-US" dirty="0"/>
              <a:t>Who owns the rights to an idea for a movie?</a:t>
            </a:r>
          </a:p>
        </p:txBody>
      </p:sp>
    </p:spTree>
    <p:extLst>
      <p:ext uri="{BB962C8B-B14F-4D97-AF65-F5344CB8AC3E}">
        <p14:creationId xmlns:p14="http://schemas.microsoft.com/office/powerpoint/2010/main" val="281577654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fade">
                                      <p:cBhvr>
                                        <p:cTn id="7" dur="500"/>
                                        <p:tgtEl>
                                          <p:spTgt spid="3502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0211">
                                            <p:txEl>
                                              <p:pRg st="1" end="1"/>
                                            </p:txEl>
                                          </p:spTgt>
                                        </p:tgtEl>
                                        <p:attrNameLst>
                                          <p:attrName>style.visibility</p:attrName>
                                        </p:attrNameLst>
                                      </p:cBhvr>
                                      <p:to>
                                        <p:strVal val="visible"/>
                                      </p:to>
                                    </p:set>
                                    <p:animEffect transition="in" filter="fade">
                                      <p:cBhvr>
                                        <p:cTn id="10" dur="500"/>
                                        <p:tgtEl>
                                          <p:spTgt spid="3502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0211">
                                            <p:txEl>
                                              <p:pRg st="2" end="2"/>
                                            </p:txEl>
                                          </p:spTgt>
                                        </p:tgtEl>
                                        <p:attrNameLst>
                                          <p:attrName>style.visibility</p:attrName>
                                        </p:attrNameLst>
                                      </p:cBhvr>
                                      <p:to>
                                        <p:strVal val="visible"/>
                                      </p:to>
                                    </p:set>
                                    <p:animEffect transition="in" filter="fade">
                                      <p:cBhvr>
                                        <p:cTn id="15" dur="500"/>
                                        <p:tgtEl>
                                          <p:spTgt spid="3502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0211">
                                            <p:txEl>
                                              <p:pRg st="3" end="3"/>
                                            </p:txEl>
                                          </p:spTgt>
                                        </p:tgtEl>
                                        <p:attrNameLst>
                                          <p:attrName>style.visibility</p:attrName>
                                        </p:attrNameLst>
                                      </p:cBhvr>
                                      <p:to>
                                        <p:strVal val="visible"/>
                                      </p:to>
                                    </p:set>
                                    <p:animEffect transition="in" filter="fade">
                                      <p:cBhvr>
                                        <p:cTn id="18" dur="500"/>
                                        <p:tgtEl>
                                          <p:spTgt spid="35021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0211">
                                            <p:txEl>
                                              <p:pRg st="4" end="4"/>
                                            </p:txEl>
                                          </p:spTgt>
                                        </p:tgtEl>
                                        <p:attrNameLst>
                                          <p:attrName>style.visibility</p:attrName>
                                        </p:attrNameLst>
                                      </p:cBhvr>
                                      <p:to>
                                        <p:strVal val="visible"/>
                                      </p:to>
                                    </p:set>
                                    <p:animEffect transition="in" filter="fade">
                                      <p:cBhvr>
                                        <p:cTn id="21" dur="500"/>
                                        <p:tgtEl>
                                          <p:spTgt spid="3502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0211">
                                            <p:txEl>
                                              <p:pRg st="5" end="5"/>
                                            </p:txEl>
                                          </p:spTgt>
                                        </p:tgtEl>
                                        <p:attrNameLst>
                                          <p:attrName>style.visibility</p:attrName>
                                        </p:attrNameLst>
                                      </p:cBhvr>
                                      <p:to>
                                        <p:strVal val="visible"/>
                                      </p:to>
                                    </p:set>
                                    <p:animEffect transition="in" filter="fade">
                                      <p:cBhvr>
                                        <p:cTn id="26" dur="500"/>
                                        <p:tgtEl>
                                          <p:spTgt spid="350211">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0211">
                                            <p:txEl>
                                              <p:pRg st="6" end="6"/>
                                            </p:txEl>
                                          </p:spTgt>
                                        </p:tgtEl>
                                        <p:attrNameLst>
                                          <p:attrName>style.visibility</p:attrName>
                                        </p:attrNameLst>
                                      </p:cBhvr>
                                      <p:to>
                                        <p:strVal val="visible"/>
                                      </p:to>
                                    </p:set>
                                    <p:animEffect transition="in" filter="fade">
                                      <p:cBhvr>
                                        <p:cTn id="29" dur="500"/>
                                        <p:tgtEl>
                                          <p:spTgt spid="350211">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0211">
                                            <p:txEl>
                                              <p:pRg st="7" end="7"/>
                                            </p:txEl>
                                          </p:spTgt>
                                        </p:tgtEl>
                                        <p:attrNameLst>
                                          <p:attrName>style.visibility</p:attrName>
                                        </p:attrNameLst>
                                      </p:cBhvr>
                                      <p:to>
                                        <p:strVal val="visible"/>
                                      </p:to>
                                    </p:set>
                                    <p:animEffect transition="in" filter="fade">
                                      <p:cBhvr>
                                        <p:cTn id="32" dur="500"/>
                                        <p:tgtEl>
                                          <p:spTgt spid="3502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670950" y="747030"/>
            <a:ext cx="8229600" cy="654258"/>
          </a:xfrm>
        </p:spPr>
        <p:txBody>
          <a:bodyPr>
            <a:normAutofit fontScale="90000"/>
          </a:bodyPr>
          <a:lstStyle/>
          <a:p>
            <a:r>
              <a:rPr lang="en-US" dirty="0"/>
              <a:t>Transaction Costs:  Lack of public goods</a:t>
            </a:r>
          </a:p>
        </p:txBody>
      </p:sp>
      <p:sp>
        <p:nvSpPr>
          <p:cNvPr id="351235" name="Rectangle 3"/>
          <p:cNvSpPr>
            <a:spLocks noGrp="1" noChangeArrowheads="1"/>
          </p:cNvSpPr>
          <p:nvPr>
            <p:ph type="body" idx="1"/>
          </p:nvPr>
        </p:nvSpPr>
        <p:spPr>
          <a:xfrm>
            <a:off x="457200" y="1600200"/>
            <a:ext cx="8229600" cy="4144963"/>
          </a:xfrm>
        </p:spPr>
        <p:txBody>
          <a:bodyPr/>
          <a:lstStyle/>
          <a:p>
            <a:pPr>
              <a:spcBef>
                <a:spcPct val="75000"/>
              </a:spcBef>
            </a:pPr>
            <a:r>
              <a:rPr lang="en-US" dirty="0"/>
              <a:t>Absence of impartial courts </a:t>
            </a:r>
          </a:p>
          <a:p>
            <a:pPr>
              <a:spcBef>
                <a:spcPct val="75000"/>
              </a:spcBef>
            </a:pPr>
            <a:r>
              <a:rPr lang="en-US" dirty="0"/>
              <a:t>Absence of laws protecting property rights</a:t>
            </a:r>
          </a:p>
          <a:p>
            <a:pPr>
              <a:spcBef>
                <a:spcPct val="75000"/>
              </a:spcBef>
            </a:pPr>
            <a:r>
              <a:rPr lang="en-US" dirty="0"/>
              <a:t>Absence of political will or ability to enforce </a:t>
            </a:r>
            <a:r>
              <a:rPr lang="en-US" dirty="0" smtClean="0"/>
              <a:t>laws</a:t>
            </a:r>
          </a:p>
          <a:p>
            <a:pPr>
              <a:spcBef>
                <a:spcPct val="75000"/>
              </a:spcBef>
            </a:pPr>
            <a:r>
              <a:rPr lang="en-US" dirty="0" smtClean="0"/>
              <a:t>Absence of reliable economic facts! </a:t>
            </a:r>
          </a:p>
          <a:p>
            <a:pPr lvl="1">
              <a:spcBef>
                <a:spcPct val="75000"/>
              </a:spcBef>
            </a:pPr>
            <a:r>
              <a:rPr lang="en-US" sz="2000" dirty="0" smtClean="0"/>
              <a:t>Hernando de Soto </a:t>
            </a:r>
            <a:r>
              <a:rPr lang="en-US" sz="1800" i="1" dirty="0" smtClean="0"/>
              <a:t>(Bloomberg </a:t>
            </a:r>
            <a:r>
              <a:rPr lang="en-US" sz="1800" i="1" dirty="0" err="1" smtClean="0"/>
              <a:t>Businessweek</a:t>
            </a:r>
            <a:r>
              <a:rPr lang="en-US" sz="1800" i="1" dirty="0" smtClean="0"/>
              <a:t>, 4/28/2011)</a:t>
            </a:r>
          </a:p>
          <a:p>
            <a:pPr lvl="2">
              <a:spcBef>
                <a:spcPct val="75000"/>
              </a:spcBef>
            </a:pPr>
            <a:r>
              <a:rPr lang="en-US" sz="1400" i="1" dirty="0" smtClean="0"/>
              <a:t>The Mystery of Capital: Why capitalism triumphs in the west and fails everywhere else</a:t>
            </a:r>
          </a:p>
          <a:p>
            <a:pPr lvl="1">
              <a:spcBef>
                <a:spcPct val="75000"/>
              </a:spcBef>
            </a:pPr>
            <a:r>
              <a:rPr lang="en-US" sz="1800" i="1" dirty="0" smtClean="0"/>
              <a:t>Douglass North (Institutions, Institutional Change &amp; Economic Performance, 1990)</a:t>
            </a:r>
          </a:p>
          <a:p>
            <a:pPr>
              <a:spcBef>
                <a:spcPct val="75000"/>
              </a:spcBef>
            </a:pPr>
            <a:endParaRPr lang="en-US" dirty="0"/>
          </a:p>
        </p:txBody>
      </p:sp>
    </p:spTree>
    <p:extLst>
      <p:ext uri="{BB962C8B-B14F-4D97-AF65-F5344CB8AC3E}">
        <p14:creationId xmlns:p14="http://schemas.microsoft.com/office/powerpoint/2010/main" val="809570627"/>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123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123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123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1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7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3763" name="Rectangle 3"/>
          <p:cNvSpPr>
            <a:spLocks noChangeArrowheads="1"/>
          </p:cNvSpPr>
          <p:nvPr/>
        </p:nvSpPr>
        <p:spPr bwMode="auto">
          <a:xfrm>
            <a:off x="3847605" y="373083"/>
            <a:ext cx="4904509" cy="8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pPr>
            <a:r>
              <a:rPr lang="en-US" sz="3600" dirty="0">
                <a:solidFill>
                  <a:srgbClr val="0C533A"/>
                </a:solidFill>
              </a:rPr>
              <a:t>IP </a:t>
            </a:r>
            <a:r>
              <a:rPr lang="en-US" sz="3600" dirty="0" smtClean="0">
                <a:solidFill>
                  <a:srgbClr val="0C533A"/>
                </a:solidFill>
              </a:rPr>
              <a:t>Protection in China?</a:t>
            </a:r>
            <a:endParaRPr lang="en-US" sz="3600" dirty="0">
              <a:solidFill>
                <a:srgbClr val="0C533A"/>
              </a:solidFill>
            </a:endParaRPr>
          </a:p>
        </p:txBody>
      </p:sp>
    </p:spTree>
    <p:extLst>
      <p:ext uri="{BB962C8B-B14F-4D97-AF65-F5344CB8AC3E}">
        <p14:creationId xmlns:p14="http://schemas.microsoft.com/office/powerpoint/2010/main" val="319840396"/>
      </p:ext>
    </p:extLst>
  </p:cSld>
  <p:clrMapOvr>
    <a:masterClrMapping/>
  </p:clrMapOvr>
  <p:transition>
    <p:cover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457200" y="747030"/>
            <a:ext cx="8229600" cy="630508"/>
          </a:xfrm>
        </p:spPr>
        <p:txBody>
          <a:bodyPr>
            <a:noAutofit/>
          </a:bodyPr>
          <a:lstStyle/>
          <a:p>
            <a:r>
              <a:rPr lang="en-US" dirty="0"/>
              <a:t>Overcoming Market Failure</a:t>
            </a:r>
          </a:p>
        </p:txBody>
      </p:sp>
      <p:sp>
        <p:nvSpPr>
          <p:cNvPr id="353283" name="Rectangle 3"/>
          <p:cNvSpPr>
            <a:spLocks noGrp="1" noChangeArrowheads="1"/>
          </p:cNvSpPr>
          <p:nvPr>
            <p:ph type="body" idx="1"/>
          </p:nvPr>
        </p:nvSpPr>
        <p:spPr>
          <a:xfrm>
            <a:off x="533400" y="1864426"/>
            <a:ext cx="8229600" cy="3956937"/>
          </a:xfrm>
        </p:spPr>
        <p:txBody>
          <a:bodyPr/>
          <a:lstStyle/>
          <a:p>
            <a:r>
              <a:rPr lang="en-US" sz="3200" dirty="0"/>
              <a:t>Bring transactions into the firm (i.e., hierarchical control)</a:t>
            </a:r>
          </a:p>
          <a:p>
            <a:pPr lvl="1"/>
            <a:r>
              <a:rPr lang="en-US" sz="2800" dirty="0"/>
              <a:t>Prevents transaction parties from walking away</a:t>
            </a:r>
          </a:p>
          <a:p>
            <a:pPr lvl="1"/>
            <a:r>
              <a:rPr lang="en-US" sz="2800" dirty="0"/>
              <a:t>Reduces “property rights” problem  </a:t>
            </a:r>
          </a:p>
          <a:p>
            <a:pPr lvl="1"/>
            <a:r>
              <a:rPr lang="en-US" sz="2800" dirty="0"/>
              <a:t>Provides enforcement mechanism</a:t>
            </a:r>
          </a:p>
          <a:p>
            <a:pPr lvl="1"/>
            <a:r>
              <a:rPr lang="en-US" sz="2800" dirty="0"/>
              <a:t>Reduces information asymmetry</a:t>
            </a:r>
          </a:p>
        </p:txBody>
      </p:sp>
    </p:spTree>
    <p:extLst>
      <p:ext uri="{BB962C8B-B14F-4D97-AF65-F5344CB8AC3E}">
        <p14:creationId xmlns:p14="http://schemas.microsoft.com/office/powerpoint/2010/main" val="409230427"/>
      </p:ext>
    </p:extLst>
  </p:cSld>
  <p:clrMapOvr>
    <a:masterClrMapping/>
  </p:clrMapOvr>
  <p:transition>
    <p:cover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457200" y="747030"/>
            <a:ext cx="8229600" cy="725510"/>
          </a:xfrm>
        </p:spPr>
        <p:txBody>
          <a:bodyPr/>
          <a:lstStyle/>
          <a:p>
            <a:r>
              <a:rPr lang="en-US" dirty="0"/>
              <a:t>Overcoming Market Failure</a:t>
            </a:r>
          </a:p>
        </p:txBody>
      </p:sp>
      <p:sp>
        <p:nvSpPr>
          <p:cNvPr id="354307" name="Rectangle 3"/>
          <p:cNvSpPr>
            <a:spLocks noGrp="1" noChangeArrowheads="1"/>
          </p:cNvSpPr>
          <p:nvPr>
            <p:ph type="body" idx="1"/>
          </p:nvPr>
        </p:nvSpPr>
        <p:spPr>
          <a:xfrm>
            <a:off x="374072" y="1632156"/>
            <a:ext cx="8229600" cy="4066495"/>
          </a:xfrm>
        </p:spPr>
        <p:txBody>
          <a:bodyPr/>
          <a:lstStyle/>
          <a:p>
            <a:r>
              <a:rPr lang="en-US" sz="3200" dirty="0"/>
              <a:t>Clustering of firms in geographic regions</a:t>
            </a:r>
          </a:p>
          <a:p>
            <a:pPr lvl="1"/>
            <a:r>
              <a:rPr lang="en-US" sz="2800" dirty="0"/>
              <a:t>Frequent intra-group trading increases information</a:t>
            </a:r>
          </a:p>
          <a:p>
            <a:pPr lvl="2"/>
            <a:r>
              <a:rPr lang="en-US" sz="2400" dirty="0"/>
              <a:t>Finding a key resource is more likely (e.g., talent)</a:t>
            </a:r>
          </a:p>
          <a:p>
            <a:pPr lvl="1"/>
            <a:r>
              <a:rPr lang="en-US" sz="2800" dirty="0"/>
              <a:t>Tight communities discourage deviant behavior among rivals</a:t>
            </a:r>
          </a:p>
          <a:p>
            <a:pPr lvl="2"/>
            <a:r>
              <a:rPr lang="en-US" sz="2400" dirty="0"/>
              <a:t>Informal networks develop to share information</a:t>
            </a:r>
          </a:p>
          <a:p>
            <a:pPr lvl="1"/>
            <a:r>
              <a:rPr lang="en-US" sz="2800" dirty="0"/>
              <a:t>Lower risks of hold-up, hence more up-front investment</a:t>
            </a:r>
          </a:p>
          <a:p>
            <a:pPr lvl="2"/>
            <a:r>
              <a:rPr lang="en-US" sz="2400" dirty="0"/>
              <a:t>Locate where there are many </a:t>
            </a:r>
            <a:r>
              <a:rPr lang="en-US" sz="2400" dirty="0" smtClean="0"/>
              <a:t>players</a:t>
            </a:r>
            <a:endParaRPr lang="en-US" sz="2400" dirty="0"/>
          </a:p>
        </p:txBody>
      </p:sp>
    </p:spTree>
    <p:extLst>
      <p:ext uri="{BB962C8B-B14F-4D97-AF65-F5344CB8AC3E}">
        <p14:creationId xmlns:p14="http://schemas.microsoft.com/office/powerpoint/2010/main" val="2628804937"/>
      </p:ext>
    </p:extLst>
  </p:cSld>
  <p:clrMapOvr>
    <a:masterClrMapping/>
  </p:clrMapOvr>
  <p:transition>
    <p:cover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normAutofit fontScale="90000"/>
          </a:bodyPr>
          <a:lstStyle/>
          <a:p>
            <a:r>
              <a:rPr lang="en-US" dirty="0"/>
              <a:t>Overcoming Market </a:t>
            </a:r>
            <a:r>
              <a:rPr lang="en-US" dirty="0" smtClean="0"/>
              <a:t>Failure: Business Group</a:t>
            </a:r>
            <a:endParaRPr lang="en-US" dirty="0"/>
          </a:p>
        </p:txBody>
      </p:sp>
      <p:sp>
        <p:nvSpPr>
          <p:cNvPr id="439299" name="Rectangle 3"/>
          <p:cNvSpPr>
            <a:spLocks noGrp="1" noChangeArrowheads="1"/>
          </p:cNvSpPr>
          <p:nvPr>
            <p:ph type="body" idx="1"/>
          </p:nvPr>
        </p:nvSpPr>
        <p:spPr>
          <a:xfrm>
            <a:off x="481540" y="1728840"/>
            <a:ext cx="8234949" cy="3963141"/>
          </a:xfrm>
        </p:spPr>
        <p:txBody>
          <a:bodyPr/>
          <a:lstStyle/>
          <a:p>
            <a:r>
              <a:rPr lang="en-US" dirty="0" smtClean="0"/>
              <a:t>Family </a:t>
            </a:r>
            <a:r>
              <a:rPr lang="en-US" dirty="0"/>
              <a:t>ties reduces information asymmetry, increases trust</a:t>
            </a:r>
          </a:p>
          <a:p>
            <a:r>
              <a:rPr lang="en-US" dirty="0" smtClean="0"/>
              <a:t>Creates an internal private capital market</a:t>
            </a:r>
          </a:p>
          <a:p>
            <a:r>
              <a:rPr lang="en-US" dirty="0" smtClean="0"/>
              <a:t>Interlocking </a:t>
            </a:r>
            <a:r>
              <a:rPr lang="en-US" dirty="0"/>
              <a:t>ownership provides enforcement </a:t>
            </a:r>
            <a:r>
              <a:rPr lang="en-US" dirty="0" smtClean="0"/>
              <a:t>mechanism</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268" y="3776353"/>
            <a:ext cx="4118221" cy="2760495"/>
          </a:xfrm>
          <a:prstGeom prst="rect">
            <a:avLst/>
          </a:prstGeom>
        </p:spPr>
      </p:pic>
    </p:spTree>
    <p:extLst>
      <p:ext uri="{BB962C8B-B14F-4D97-AF65-F5344CB8AC3E}">
        <p14:creationId xmlns:p14="http://schemas.microsoft.com/office/powerpoint/2010/main" val="1387093508"/>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914400" y="422564"/>
            <a:ext cx="7848600" cy="669966"/>
          </a:xfrm>
        </p:spPr>
        <p:txBody>
          <a:bodyPr/>
          <a:lstStyle/>
          <a:p>
            <a:pPr algn="l"/>
            <a:r>
              <a:rPr lang="en-US" sz="3600" dirty="0">
                <a:solidFill>
                  <a:srgbClr val="0C533A"/>
                </a:solidFill>
              </a:rPr>
              <a:t>Tata Group Holdings, 1997</a:t>
            </a:r>
          </a:p>
        </p:txBody>
      </p:sp>
      <p:graphicFrame>
        <p:nvGraphicFramePr>
          <p:cNvPr id="444419" name="Group 3"/>
          <p:cNvGraphicFramePr>
            <a:graphicFrameLocks noGrp="1"/>
          </p:cNvGraphicFramePr>
          <p:nvPr>
            <p:ph type="tbl" idx="1"/>
            <p:extLst>
              <p:ext uri="{D42A27DB-BD31-4B8C-83A1-F6EECF244321}">
                <p14:modId xmlns:p14="http://schemas.microsoft.com/office/powerpoint/2010/main" val="435102948"/>
              </p:ext>
            </p:extLst>
          </p:nvPr>
        </p:nvGraphicFramePr>
        <p:xfrm>
          <a:off x="914400" y="1219200"/>
          <a:ext cx="7086600" cy="4890135"/>
        </p:xfrm>
        <a:graphic>
          <a:graphicData uri="http://schemas.openxmlformats.org/drawingml/2006/table">
            <a:tbl>
              <a:tblPr/>
              <a:tblGrid>
                <a:gridCol w="2438400"/>
                <a:gridCol w="2362200"/>
                <a:gridCol w="22860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Company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Tata Sons’ Stake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Total Holdings*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Tisco</a:t>
                      </a: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Telco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Tata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Tata Chemicals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Tata Tea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Indian Hotels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37.0%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ACC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1FFD1"/>
                    </a:solidFill>
                  </a:tcPr>
                </a:tc>
              </a:tr>
            </a:tbl>
          </a:graphicData>
        </a:graphic>
      </p:graphicFrame>
      <p:sp>
        <p:nvSpPr>
          <p:cNvPr id="444457" name="Text Box 41"/>
          <p:cNvSpPr txBox="1">
            <a:spLocks noChangeArrowheads="1"/>
          </p:cNvSpPr>
          <p:nvPr/>
        </p:nvSpPr>
        <p:spPr bwMode="auto">
          <a:xfrm>
            <a:off x="5867400" y="6248400"/>
            <a:ext cx="2493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0"/>
              </a:spcBef>
            </a:pPr>
            <a:r>
              <a:rPr lang="en-US" sz="1600" b="0" i="1">
                <a:latin typeface="Times New Roman" pitchFamily="18" charset="0"/>
                <a:cs typeface="Times New Roman" pitchFamily="18" charset="0"/>
              </a:rPr>
              <a:t>*Includes all cross-holdings</a:t>
            </a:r>
          </a:p>
        </p:txBody>
      </p:sp>
      <p:sp>
        <p:nvSpPr>
          <p:cNvPr id="5" name="Slide Number Placeholder 2"/>
          <p:cNvSpPr>
            <a:spLocks noGrp="1"/>
          </p:cNvSpPr>
          <p:nvPr>
            <p:ph type="sldNum" sz="quarter" idx="10"/>
          </p:nvPr>
        </p:nvSpPr>
        <p:spPr>
          <a:xfrm>
            <a:off x="335332" y="6279348"/>
            <a:ext cx="2932766" cy="365125"/>
          </a:xfrm>
        </p:spPr>
        <p:txBody>
          <a:bodyPr/>
          <a:lstStyle>
            <a:lvl1pPr>
              <a:defRPr i="1"/>
            </a:lvl1pPr>
          </a:lstStyle>
          <a:p>
            <a:pPr algn="l">
              <a:defRPr/>
            </a:pPr>
            <a:r>
              <a:rPr lang="en-US" dirty="0" smtClean="0"/>
              <a:t>Robert M. Wiseman 2013   </a:t>
            </a:r>
            <a:fld id="{96D51C61-5A5D-48D6-A1CB-A23EBA580B87}" type="slidenum">
              <a:rPr lang="en-US" smtClean="0"/>
              <a:pPr algn="l">
                <a:defRPr/>
              </a:pPr>
              <a:t>39</a:t>
            </a:fld>
            <a:endParaRPr lang="en-US" dirty="0"/>
          </a:p>
        </p:txBody>
      </p:sp>
    </p:spTree>
    <p:extLst>
      <p:ext uri="{BB962C8B-B14F-4D97-AF65-F5344CB8AC3E}">
        <p14:creationId xmlns:p14="http://schemas.microsoft.com/office/powerpoint/2010/main" val="3164627927"/>
      </p:ext>
    </p:extLst>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Rectangle 3"/>
          <p:cNvSpPr>
            <a:spLocks noChangeArrowheads="1"/>
          </p:cNvSpPr>
          <p:nvPr/>
        </p:nvSpPr>
        <p:spPr bwMode="auto">
          <a:xfrm>
            <a:off x="940232" y="1649680"/>
            <a:ext cx="6858000" cy="41910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0"/>
              </a:spcBef>
            </a:pPr>
            <a:endParaRPr lang="en-US">
              <a:solidFill>
                <a:srgbClr val="000000"/>
              </a:solidFill>
              <a:effectLst>
                <a:outerShdw blurRad="38100" dist="38100" dir="2700000" algn="tl">
                  <a:srgbClr val="FFFFFF"/>
                </a:outerShdw>
              </a:effectLst>
              <a:cs typeface="Times New Roman" pitchFamily="18" charset="0"/>
            </a:endParaRPr>
          </a:p>
        </p:txBody>
      </p:sp>
      <p:sp>
        <p:nvSpPr>
          <p:cNvPr id="403460" name="AutoShape 4"/>
          <p:cNvSpPr>
            <a:spLocks noChangeArrowheads="1"/>
          </p:cNvSpPr>
          <p:nvPr/>
        </p:nvSpPr>
        <p:spPr bwMode="auto">
          <a:xfrm>
            <a:off x="6883832" y="982930"/>
            <a:ext cx="1828800" cy="5562600"/>
          </a:xfrm>
          <a:prstGeom prst="rightArrow">
            <a:avLst>
              <a:gd name="adj1" fmla="val 75009"/>
              <a:gd name="adj2" fmla="val 48981"/>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1" name="Rectangle 5"/>
          <p:cNvSpPr>
            <a:spLocks noChangeArrowheads="1"/>
          </p:cNvSpPr>
          <p:nvPr/>
        </p:nvSpPr>
        <p:spPr bwMode="auto">
          <a:xfrm rot="5400000">
            <a:off x="7231495" y="3413392"/>
            <a:ext cx="1804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r">
              <a:spcBef>
                <a:spcPct val="0"/>
              </a:spcBef>
            </a:pPr>
            <a:r>
              <a:rPr lang="en-US" sz="2800">
                <a:effectLst>
                  <a:outerShdw blurRad="38100" dist="38100" dir="2700000" algn="tl">
                    <a:srgbClr val="FFFFFF"/>
                  </a:outerShdw>
                </a:effectLst>
                <a:cs typeface="Times New Roman" pitchFamily="18" charset="0"/>
              </a:rPr>
              <a:t>PROFIT</a:t>
            </a:r>
          </a:p>
        </p:txBody>
      </p:sp>
      <p:sp>
        <p:nvSpPr>
          <p:cNvPr id="403462" name="Line 6"/>
          <p:cNvSpPr>
            <a:spLocks noChangeShapeType="1"/>
          </p:cNvSpPr>
          <p:nvPr/>
        </p:nvSpPr>
        <p:spPr bwMode="auto">
          <a:xfrm>
            <a:off x="7798232" y="1657618"/>
            <a:ext cx="0" cy="41878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3" name="Line 7"/>
          <p:cNvSpPr>
            <a:spLocks noChangeShapeType="1"/>
          </p:cNvSpPr>
          <p:nvPr/>
        </p:nvSpPr>
        <p:spPr bwMode="auto">
          <a:xfrm>
            <a:off x="981507" y="3707080"/>
            <a:ext cx="681672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4" name="Line 8"/>
          <p:cNvSpPr>
            <a:spLocks noChangeShapeType="1"/>
          </p:cNvSpPr>
          <p:nvPr/>
        </p:nvSpPr>
        <p:spPr bwMode="auto">
          <a:xfrm>
            <a:off x="1019607" y="2792680"/>
            <a:ext cx="677862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5" name="Line 9"/>
          <p:cNvSpPr>
            <a:spLocks noChangeShapeType="1"/>
          </p:cNvSpPr>
          <p:nvPr/>
        </p:nvSpPr>
        <p:spPr bwMode="auto">
          <a:xfrm>
            <a:off x="1019607" y="3249880"/>
            <a:ext cx="677862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6" name="Line 10"/>
          <p:cNvSpPr>
            <a:spLocks noChangeShapeType="1"/>
          </p:cNvSpPr>
          <p:nvPr/>
        </p:nvSpPr>
        <p:spPr bwMode="auto">
          <a:xfrm>
            <a:off x="1019607" y="2335480"/>
            <a:ext cx="677862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3467" name="Group 11"/>
          <p:cNvGrpSpPr>
            <a:grpSpLocks/>
          </p:cNvGrpSpPr>
          <p:nvPr/>
        </p:nvGrpSpPr>
        <p:grpSpPr bwMode="auto">
          <a:xfrm>
            <a:off x="2159432" y="2335480"/>
            <a:ext cx="0" cy="3578225"/>
            <a:chOff x="1632" y="1010"/>
            <a:chExt cx="0" cy="2254"/>
          </a:xfrm>
        </p:grpSpPr>
        <p:sp>
          <p:nvSpPr>
            <p:cNvPr id="403468" name="Line 12"/>
            <p:cNvSpPr>
              <a:spLocks noChangeShapeType="1"/>
            </p:cNvSpPr>
            <p:nvPr/>
          </p:nvSpPr>
          <p:spPr bwMode="auto">
            <a:xfrm>
              <a:off x="1632" y="1010"/>
              <a:ext cx="0" cy="862"/>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9" name="Line 13"/>
            <p:cNvSpPr>
              <a:spLocks noChangeShapeType="1"/>
            </p:cNvSpPr>
            <p:nvPr/>
          </p:nvSpPr>
          <p:spPr bwMode="auto">
            <a:xfrm>
              <a:off x="1632" y="1874"/>
              <a:ext cx="0" cy="139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3470" name="Group 14"/>
          <p:cNvGrpSpPr>
            <a:grpSpLocks/>
          </p:cNvGrpSpPr>
          <p:nvPr/>
        </p:nvGrpSpPr>
        <p:grpSpPr bwMode="auto">
          <a:xfrm>
            <a:off x="3912032" y="2335480"/>
            <a:ext cx="0" cy="3578225"/>
            <a:chOff x="2448" y="1010"/>
            <a:chExt cx="0" cy="2254"/>
          </a:xfrm>
        </p:grpSpPr>
        <p:sp>
          <p:nvSpPr>
            <p:cNvPr id="403471" name="Line 15"/>
            <p:cNvSpPr>
              <a:spLocks noChangeShapeType="1"/>
            </p:cNvSpPr>
            <p:nvPr/>
          </p:nvSpPr>
          <p:spPr bwMode="auto">
            <a:xfrm>
              <a:off x="2448" y="1010"/>
              <a:ext cx="0" cy="862"/>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72" name="Line 16"/>
            <p:cNvSpPr>
              <a:spLocks noChangeShapeType="1"/>
            </p:cNvSpPr>
            <p:nvPr/>
          </p:nvSpPr>
          <p:spPr bwMode="auto">
            <a:xfrm>
              <a:off x="2448" y="1874"/>
              <a:ext cx="0" cy="139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3473" name="Group 17"/>
          <p:cNvGrpSpPr>
            <a:grpSpLocks/>
          </p:cNvGrpSpPr>
          <p:nvPr/>
        </p:nvGrpSpPr>
        <p:grpSpPr bwMode="auto">
          <a:xfrm flipH="1">
            <a:off x="5209020" y="2411680"/>
            <a:ext cx="74612" cy="3505200"/>
            <a:chOff x="3312" y="1010"/>
            <a:chExt cx="0" cy="2254"/>
          </a:xfrm>
        </p:grpSpPr>
        <p:sp>
          <p:nvSpPr>
            <p:cNvPr id="403474" name="Line 18"/>
            <p:cNvSpPr>
              <a:spLocks noChangeShapeType="1"/>
            </p:cNvSpPr>
            <p:nvPr/>
          </p:nvSpPr>
          <p:spPr bwMode="auto">
            <a:xfrm>
              <a:off x="3312" y="1010"/>
              <a:ext cx="0" cy="862"/>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75" name="Line 19"/>
            <p:cNvSpPr>
              <a:spLocks noChangeShapeType="1"/>
            </p:cNvSpPr>
            <p:nvPr/>
          </p:nvSpPr>
          <p:spPr bwMode="auto">
            <a:xfrm>
              <a:off x="3312" y="1874"/>
              <a:ext cx="0" cy="139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3476" name="Group 20"/>
          <p:cNvGrpSpPr>
            <a:grpSpLocks/>
          </p:cNvGrpSpPr>
          <p:nvPr/>
        </p:nvGrpSpPr>
        <p:grpSpPr bwMode="auto">
          <a:xfrm>
            <a:off x="6579032" y="2335480"/>
            <a:ext cx="0" cy="3578225"/>
            <a:chOff x="4224" y="1010"/>
            <a:chExt cx="0" cy="2254"/>
          </a:xfrm>
        </p:grpSpPr>
        <p:sp>
          <p:nvSpPr>
            <p:cNvPr id="403477" name="Line 21"/>
            <p:cNvSpPr>
              <a:spLocks noChangeShapeType="1"/>
            </p:cNvSpPr>
            <p:nvPr/>
          </p:nvSpPr>
          <p:spPr bwMode="auto">
            <a:xfrm>
              <a:off x="4224" y="1010"/>
              <a:ext cx="0" cy="862"/>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78" name="Line 22"/>
            <p:cNvSpPr>
              <a:spLocks noChangeShapeType="1"/>
            </p:cNvSpPr>
            <p:nvPr/>
          </p:nvSpPr>
          <p:spPr bwMode="auto">
            <a:xfrm>
              <a:off x="4224" y="1874"/>
              <a:ext cx="0" cy="139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3479" name="Rectangle 23"/>
          <p:cNvSpPr>
            <a:spLocks noChangeArrowheads="1"/>
          </p:cNvSpPr>
          <p:nvPr/>
        </p:nvSpPr>
        <p:spPr bwMode="auto">
          <a:xfrm>
            <a:off x="1702232" y="1802080"/>
            <a:ext cx="5133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a:solidFill>
                  <a:srgbClr val="006600"/>
                </a:solidFill>
                <a:cs typeface="Times New Roman" pitchFamily="18" charset="0"/>
              </a:rPr>
              <a:t>Administration and Infrastructure</a:t>
            </a:r>
            <a:endParaRPr lang="en-US">
              <a:solidFill>
                <a:srgbClr val="006600"/>
              </a:solidFill>
              <a:effectLst>
                <a:outerShdw blurRad="38100" dist="38100" dir="2700000" algn="tl">
                  <a:srgbClr val="000000"/>
                </a:outerShdw>
              </a:effectLst>
              <a:cs typeface="Times New Roman" pitchFamily="18" charset="0"/>
            </a:endParaRPr>
          </a:p>
        </p:txBody>
      </p:sp>
      <p:sp>
        <p:nvSpPr>
          <p:cNvPr id="403480" name="Rectangle 24"/>
          <p:cNvSpPr>
            <a:spLocks noChangeArrowheads="1"/>
          </p:cNvSpPr>
          <p:nvPr/>
        </p:nvSpPr>
        <p:spPr bwMode="auto">
          <a:xfrm>
            <a:off x="1549832" y="2365643"/>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a:solidFill>
                  <a:srgbClr val="006600"/>
                </a:solidFill>
                <a:cs typeface="Times New Roman" pitchFamily="18" charset="0"/>
              </a:rPr>
              <a:t>Human Resource Management</a:t>
            </a:r>
          </a:p>
        </p:txBody>
      </p:sp>
      <p:sp>
        <p:nvSpPr>
          <p:cNvPr id="403481" name="Rectangle 25"/>
          <p:cNvSpPr>
            <a:spLocks noChangeArrowheads="1"/>
          </p:cNvSpPr>
          <p:nvPr/>
        </p:nvSpPr>
        <p:spPr bwMode="auto">
          <a:xfrm>
            <a:off x="1854632" y="2822843"/>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a:solidFill>
                  <a:srgbClr val="006600"/>
                </a:solidFill>
                <a:cs typeface="Times New Roman" pitchFamily="18" charset="0"/>
              </a:rPr>
              <a:t>Information Management</a:t>
            </a:r>
            <a:r>
              <a:rPr lang="en-US">
                <a:solidFill>
                  <a:srgbClr val="006600"/>
                </a:solidFill>
                <a:effectLst>
                  <a:outerShdw blurRad="38100" dist="38100" dir="2700000" algn="tl">
                    <a:srgbClr val="000000"/>
                  </a:outerShdw>
                </a:effectLst>
                <a:cs typeface="Times New Roman" pitchFamily="18" charset="0"/>
              </a:rPr>
              <a:t> </a:t>
            </a:r>
          </a:p>
        </p:txBody>
      </p:sp>
      <p:sp>
        <p:nvSpPr>
          <p:cNvPr id="403482" name="Rectangle 26"/>
          <p:cNvSpPr>
            <a:spLocks noChangeArrowheads="1"/>
          </p:cNvSpPr>
          <p:nvPr/>
        </p:nvSpPr>
        <p:spPr bwMode="auto">
          <a:xfrm>
            <a:off x="2311832" y="324988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a:solidFill>
                  <a:srgbClr val="006600"/>
                </a:solidFill>
                <a:cs typeface="Times New Roman" pitchFamily="18" charset="0"/>
              </a:rPr>
              <a:t>Purchasing</a:t>
            </a:r>
          </a:p>
        </p:txBody>
      </p:sp>
      <p:sp>
        <p:nvSpPr>
          <p:cNvPr id="403483" name="Rectangle 27"/>
          <p:cNvSpPr>
            <a:spLocks noChangeArrowheads="1"/>
          </p:cNvSpPr>
          <p:nvPr/>
        </p:nvSpPr>
        <p:spPr bwMode="auto">
          <a:xfrm>
            <a:off x="787832" y="439288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800">
                <a:solidFill>
                  <a:srgbClr val="FF0000"/>
                </a:solidFill>
                <a:cs typeface="Times New Roman" pitchFamily="18" charset="0"/>
              </a:rPr>
              <a:t>Inbound</a:t>
            </a:r>
          </a:p>
          <a:p>
            <a:pPr algn="ctr">
              <a:spcBef>
                <a:spcPct val="0"/>
              </a:spcBef>
            </a:pPr>
            <a:r>
              <a:rPr lang="en-US" sz="1800">
                <a:solidFill>
                  <a:srgbClr val="FF0000"/>
                </a:solidFill>
                <a:cs typeface="Times New Roman" pitchFamily="18" charset="0"/>
              </a:rPr>
              <a:t>Logistics</a:t>
            </a:r>
          </a:p>
        </p:txBody>
      </p:sp>
      <p:sp>
        <p:nvSpPr>
          <p:cNvPr id="403484" name="Rectangle 28"/>
          <p:cNvSpPr>
            <a:spLocks noChangeArrowheads="1"/>
          </p:cNvSpPr>
          <p:nvPr/>
        </p:nvSpPr>
        <p:spPr bwMode="auto">
          <a:xfrm>
            <a:off x="2311832" y="4545280"/>
            <a:ext cx="139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sz="1800">
                <a:solidFill>
                  <a:srgbClr val="FF0000"/>
                </a:solidFill>
                <a:cs typeface="Times New Roman" pitchFamily="18" charset="0"/>
              </a:rPr>
              <a:t>Operations</a:t>
            </a:r>
          </a:p>
        </p:txBody>
      </p:sp>
      <p:sp>
        <p:nvSpPr>
          <p:cNvPr id="403485" name="Rectangle 29"/>
          <p:cNvSpPr>
            <a:spLocks noChangeArrowheads="1"/>
          </p:cNvSpPr>
          <p:nvPr/>
        </p:nvSpPr>
        <p:spPr bwMode="auto">
          <a:xfrm>
            <a:off x="3912032" y="4316680"/>
            <a:ext cx="127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sz="1800" dirty="0">
                <a:solidFill>
                  <a:srgbClr val="FF0000"/>
                </a:solidFill>
                <a:cs typeface="Times New Roman" pitchFamily="18" charset="0"/>
              </a:rPr>
              <a:t>Outbound</a:t>
            </a:r>
          </a:p>
          <a:p>
            <a:pPr algn="ctr">
              <a:spcBef>
                <a:spcPct val="0"/>
              </a:spcBef>
            </a:pPr>
            <a:r>
              <a:rPr lang="en-US" sz="1800" dirty="0">
                <a:solidFill>
                  <a:srgbClr val="FF0000"/>
                </a:solidFill>
                <a:cs typeface="Times New Roman" pitchFamily="18" charset="0"/>
              </a:rPr>
              <a:t>Logistics</a:t>
            </a:r>
          </a:p>
        </p:txBody>
      </p:sp>
      <p:sp>
        <p:nvSpPr>
          <p:cNvPr id="403486" name="Rectangle 30"/>
          <p:cNvSpPr>
            <a:spLocks noChangeArrowheads="1"/>
          </p:cNvSpPr>
          <p:nvPr/>
        </p:nvSpPr>
        <p:spPr bwMode="auto">
          <a:xfrm>
            <a:off x="5283632" y="446908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sz="1800">
                <a:solidFill>
                  <a:srgbClr val="FF0000"/>
                </a:solidFill>
                <a:cs typeface="Times New Roman" pitchFamily="18" charset="0"/>
              </a:rPr>
              <a:t>Marketing</a:t>
            </a:r>
          </a:p>
        </p:txBody>
      </p:sp>
      <p:sp>
        <p:nvSpPr>
          <p:cNvPr id="403487" name="Rectangle 31"/>
          <p:cNvSpPr>
            <a:spLocks noChangeArrowheads="1"/>
          </p:cNvSpPr>
          <p:nvPr/>
        </p:nvSpPr>
        <p:spPr bwMode="auto">
          <a:xfrm>
            <a:off x="6655232" y="4469080"/>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spcBef>
                <a:spcPct val="0"/>
              </a:spcBef>
            </a:pPr>
            <a:r>
              <a:rPr lang="en-US" sz="1800">
                <a:solidFill>
                  <a:srgbClr val="FF0000"/>
                </a:solidFill>
                <a:cs typeface="Times New Roman" pitchFamily="18" charset="0"/>
              </a:rPr>
              <a:t>Service</a:t>
            </a:r>
          </a:p>
        </p:txBody>
      </p:sp>
      <p:sp>
        <p:nvSpPr>
          <p:cNvPr id="403488" name="Rectangle 32"/>
          <p:cNvSpPr>
            <a:spLocks noChangeArrowheads="1"/>
          </p:cNvSpPr>
          <p:nvPr/>
        </p:nvSpPr>
        <p:spPr bwMode="auto">
          <a:xfrm>
            <a:off x="808469" y="662255"/>
            <a:ext cx="716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3600" dirty="0">
                <a:solidFill>
                  <a:srgbClr val="0C533A"/>
                </a:solidFill>
                <a:cs typeface="Times New Roman" pitchFamily="18" charset="0"/>
              </a:rPr>
              <a:t>Value Chain </a:t>
            </a:r>
          </a:p>
        </p:txBody>
      </p:sp>
      <p:sp>
        <p:nvSpPr>
          <p:cNvPr id="403489" name="Text Box 33"/>
          <p:cNvSpPr txBox="1">
            <a:spLocks noChangeArrowheads="1"/>
          </p:cNvSpPr>
          <p:nvPr/>
        </p:nvSpPr>
        <p:spPr bwMode="auto">
          <a:xfrm>
            <a:off x="5436032" y="6297880"/>
            <a:ext cx="2990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0" i="1"/>
              <a:t>M. Porter, “Competitive Advantage”, 1984</a:t>
            </a:r>
          </a:p>
        </p:txBody>
      </p:sp>
      <p:sp>
        <p:nvSpPr>
          <p:cNvPr id="34" name="Slide Number Placeholder 2"/>
          <p:cNvSpPr>
            <a:spLocks noGrp="1"/>
          </p:cNvSpPr>
          <p:nvPr>
            <p:ph type="sldNum" sz="quarter" idx="10"/>
          </p:nvPr>
        </p:nvSpPr>
        <p:spPr>
          <a:xfrm>
            <a:off x="335332" y="6279348"/>
            <a:ext cx="2932766" cy="365125"/>
          </a:xfrm>
        </p:spPr>
        <p:txBody>
          <a:bodyPr/>
          <a:lstStyle>
            <a:lvl1pPr>
              <a:defRPr i="1"/>
            </a:lvl1pPr>
          </a:lstStyle>
          <a:p>
            <a:pPr algn="l">
              <a:defRPr/>
            </a:pPr>
            <a:r>
              <a:rPr lang="en-US" dirty="0" smtClean="0"/>
              <a:t>Robert M. Wiseman 2013   </a:t>
            </a:r>
            <a:fld id="{96D51C61-5A5D-48D6-A1CB-A23EBA580B87}" type="slidenum">
              <a:rPr lang="en-US" smtClean="0"/>
              <a:pPr algn="l">
                <a:defRPr/>
              </a:pPr>
              <a:t>4</a:t>
            </a:fld>
            <a:endParaRPr lang="en-US" dirty="0"/>
          </a:p>
        </p:txBody>
      </p:sp>
    </p:spTree>
    <p:extLst>
      <p:ext uri="{BB962C8B-B14F-4D97-AF65-F5344CB8AC3E}">
        <p14:creationId xmlns:p14="http://schemas.microsoft.com/office/powerpoint/2010/main" val="3614259661"/>
      </p:ext>
    </p:extLst>
  </p:cSld>
  <p:clrMapOvr>
    <a:masterClrMapping/>
  </p:clrMapOvr>
  <p:transition>
    <p:cover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554182" y="570016"/>
            <a:ext cx="7848600" cy="646216"/>
          </a:xfrm>
        </p:spPr>
        <p:txBody>
          <a:bodyPr/>
          <a:lstStyle/>
          <a:p>
            <a:r>
              <a:rPr lang="en-US" sz="3200" dirty="0">
                <a:solidFill>
                  <a:srgbClr val="0C533A"/>
                </a:solidFill>
              </a:rPr>
              <a:t>Tata Board Interlocks Among Directors</a:t>
            </a:r>
          </a:p>
        </p:txBody>
      </p:sp>
      <p:graphicFrame>
        <p:nvGraphicFramePr>
          <p:cNvPr id="443395" name="Group 3"/>
          <p:cNvGraphicFramePr>
            <a:graphicFrameLocks noGrp="1"/>
          </p:cNvGraphicFramePr>
          <p:nvPr>
            <p:ph type="tbl" idx="1"/>
            <p:extLst>
              <p:ext uri="{D42A27DB-BD31-4B8C-83A1-F6EECF244321}">
                <p14:modId xmlns:p14="http://schemas.microsoft.com/office/powerpoint/2010/main" val="1257104087"/>
              </p:ext>
            </p:extLst>
          </p:nvPr>
        </p:nvGraphicFramePr>
        <p:xfrm>
          <a:off x="457200" y="1219200"/>
          <a:ext cx="8229600" cy="5013326"/>
        </p:xfrm>
        <a:graphic>
          <a:graphicData uri="http://schemas.openxmlformats.org/drawingml/2006/table">
            <a:tbl>
              <a:tblPr/>
              <a:tblGrid>
                <a:gridCol w="2057400"/>
                <a:gridCol w="2057400"/>
                <a:gridCol w="2057400"/>
                <a:gridCol w="2057400"/>
              </a:tblGrid>
              <a:tr h="501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Company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Chairman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Board 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Dir. Overlap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1FFD1"/>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Tata Sons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Ratan 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00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Ratan</a:t>
                      </a:r>
                      <a:r>
                        <a:rPr kumimoji="0" lang="en-US" sz="2400" b="0" i="0" u="none" strike="noStrike" cap="none" normalizeH="0" baseline="0" dirty="0" smtClean="0">
                          <a:ln>
                            <a:noFill/>
                          </a:ln>
                          <a:solidFill>
                            <a:schemeClr val="tx1"/>
                          </a:solidFill>
                          <a:effectLst/>
                          <a:latin typeface="Arial" charset="0"/>
                        </a:rPr>
                        <a:t> 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Telco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Ratan</a:t>
                      </a:r>
                      <a:r>
                        <a:rPr kumimoji="0" lang="en-US" sz="2400" b="0" i="0" u="none" strike="noStrike" cap="none" normalizeH="0" baseline="0" dirty="0" smtClean="0">
                          <a:ln>
                            <a:noFill/>
                          </a:ln>
                          <a:solidFill>
                            <a:schemeClr val="tx1"/>
                          </a:solidFill>
                          <a:effectLst/>
                          <a:latin typeface="Arial" charset="0"/>
                        </a:rPr>
                        <a:t> 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Tisco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Ratan</a:t>
                      </a:r>
                      <a:r>
                        <a:rPr kumimoji="0" lang="en-US" sz="2400" b="0" i="0" u="none" strike="noStrike" cap="none" normalizeH="0" baseline="0" dirty="0" smtClean="0">
                          <a:ln>
                            <a:noFill/>
                          </a:ln>
                          <a:solidFill>
                            <a:schemeClr val="tx1"/>
                          </a:solidFill>
                          <a:effectLst/>
                          <a:latin typeface="Arial" charset="0"/>
                        </a:rPr>
                        <a:t> 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Tata Chem.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Ratan 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Tata Tea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Ratan 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00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Tata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Ratan 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Indian Hotels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457200" marR="0" lvl="0" indent="-457200" algn="l" defTabSz="914400" rtl="0" eaLnBrk="1" fontAlgn="base" latinLnBrk="0" hangingPunct="1">
                        <a:lnSpc>
                          <a:spcPct val="100000"/>
                        </a:lnSpc>
                        <a:spcBef>
                          <a:spcPct val="20000"/>
                        </a:spcBef>
                        <a:spcAft>
                          <a:spcPct val="0"/>
                        </a:spcAft>
                        <a:buClrTx/>
                        <a:buSzTx/>
                        <a:buFontTx/>
                        <a:buAutoNum type="alphaUcPeriod"/>
                        <a:tabLst/>
                      </a:pPr>
                      <a:r>
                        <a:rPr kumimoji="0" lang="en-US" sz="2400" b="0" i="0" u="none" strike="noStrike" cap="none" normalizeH="0" baseline="0" smtClean="0">
                          <a:ln>
                            <a:noFill/>
                          </a:ln>
                          <a:solidFill>
                            <a:schemeClr val="tx1"/>
                          </a:solidFill>
                          <a:effectLst/>
                          <a:latin typeface="Arial" charset="0"/>
                        </a:rPr>
                        <a:t>Kerkar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FFD1"/>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ACC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N. Palkhivala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1FFD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1FFD1"/>
                    </a:solidFill>
                  </a:tcPr>
                </a:tc>
              </a:tr>
            </a:tbl>
          </a:graphicData>
        </a:graphic>
      </p:graphicFrame>
      <p:sp>
        <p:nvSpPr>
          <p:cNvPr id="4" name="Slide Number Placeholder 2"/>
          <p:cNvSpPr>
            <a:spLocks noGrp="1"/>
          </p:cNvSpPr>
          <p:nvPr>
            <p:ph type="sldNum" sz="quarter" idx="10"/>
          </p:nvPr>
        </p:nvSpPr>
        <p:spPr>
          <a:xfrm>
            <a:off x="335332" y="6279348"/>
            <a:ext cx="2932766" cy="365125"/>
          </a:xfrm>
        </p:spPr>
        <p:txBody>
          <a:bodyPr/>
          <a:lstStyle>
            <a:lvl1pPr>
              <a:defRPr i="1"/>
            </a:lvl1pPr>
          </a:lstStyle>
          <a:p>
            <a:pPr algn="l">
              <a:defRPr/>
            </a:pPr>
            <a:r>
              <a:rPr lang="en-US" dirty="0" smtClean="0"/>
              <a:t>Robert M. Wiseman 2013   </a:t>
            </a:r>
            <a:fld id="{96D51C61-5A5D-48D6-A1CB-A23EBA580B87}" type="slidenum">
              <a:rPr lang="en-US" smtClean="0"/>
              <a:pPr algn="l">
                <a:defRPr/>
              </a:pPr>
              <a:t>40</a:t>
            </a:fld>
            <a:endParaRPr lang="en-US" dirty="0"/>
          </a:p>
        </p:txBody>
      </p:sp>
    </p:spTree>
    <p:extLst>
      <p:ext uri="{BB962C8B-B14F-4D97-AF65-F5344CB8AC3E}">
        <p14:creationId xmlns:p14="http://schemas.microsoft.com/office/powerpoint/2010/main" val="67127205"/>
      </p:ext>
    </p:extLst>
  </p:cSld>
  <p:clrMapOvr>
    <a:masterClrMapping/>
  </p:clrMapOvr>
  <p:transition>
    <p:cover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a:t>Nature of Business Groups</a:t>
            </a:r>
          </a:p>
        </p:txBody>
      </p:sp>
      <p:sp>
        <p:nvSpPr>
          <p:cNvPr id="442371" name="Rectangle 3"/>
          <p:cNvSpPr>
            <a:spLocks noGrp="1" noChangeArrowheads="1"/>
          </p:cNvSpPr>
          <p:nvPr>
            <p:ph type="body" idx="1"/>
          </p:nvPr>
        </p:nvSpPr>
        <p:spPr>
          <a:xfrm>
            <a:off x="533400" y="1728840"/>
            <a:ext cx="8153400" cy="4016323"/>
          </a:xfrm>
        </p:spPr>
        <p:txBody>
          <a:bodyPr/>
          <a:lstStyle/>
          <a:p>
            <a:r>
              <a:rPr lang="en-US" dirty="0"/>
              <a:t>Business groups are not a legal entities</a:t>
            </a:r>
          </a:p>
          <a:p>
            <a:pPr marL="685800" lvl="1" indent="-228600"/>
            <a:r>
              <a:rPr lang="en-US" dirty="0"/>
              <a:t>Loose alliance of companies</a:t>
            </a:r>
          </a:p>
          <a:p>
            <a:pPr>
              <a:spcBef>
                <a:spcPts val="1200"/>
              </a:spcBef>
            </a:pPr>
            <a:r>
              <a:rPr lang="en-US" dirty="0"/>
              <a:t>Each individual company is legally independent </a:t>
            </a:r>
          </a:p>
          <a:p>
            <a:pPr marL="685800" lvl="1" indent="-228600"/>
            <a:r>
              <a:rPr lang="en-US" dirty="0"/>
              <a:t>Several companies are likely to be publicly traded</a:t>
            </a:r>
          </a:p>
          <a:p>
            <a:pPr>
              <a:spcBef>
                <a:spcPts val="1200"/>
              </a:spcBef>
            </a:pPr>
            <a:r>
              <a:rPr lang="en-US" dirty="0"/>
              <a:t>Group members hold ownership in each other</a:t>
            </a:r>
          </a:p>
        </p:txBody>
      </p:sp>
    </p:spTree>
    <p:extLst>
      <p:ext uri="{BB962C8B-B14F-4D97-AF65-F5344CB8AC3E}">
        <p14:creationId xmlns:p14="http://schemas.microsoft.com/office/powerpoint/2010/main" val="2562724847"/>
      </p:ext>
    </p:extLst>
  </p:cSld>
  <p:clrMapOvr>
    <a:masterClrMapping/>
  </p:clrMapOvr>
  <p:transition>
    <p:cover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dirty="0">
                <a:solidFill>
                  <a:srgbClr val="0C533A"/>
                </a:solidFill>
              </a:rPr>
              <a:t>Development of Intermediation</a:t>
            </a:r>
          </a:p>
        </p:txBody>
      </p:sp>
      <p:sp>
        <p:nvSpPr>
          <p:cNvPr id="355331" name="Rectangle 3"/>
          <p:cNvSpPr>
            <a:spLocks noGrp="1" noChangeArrowheads="1"/>
          </p:cNvSpPr>
          <p:nvPr>
            <p:ph type="body" idx="1"/>
          </p:nvPr>
        </p:nvSpPr>
        <p:spPr>
          <a:xfrm>
            <a:off x="457200" y="1608406"/>
            <a:ext cx="8229600" cy="4066495"/>
          </a:xfrm>
        </p:spPr>
        <p:txBody>
          <a:bodyPr/>
          <a:lstStyle/>
          <a:p>
            <a:r>
              <a:rPr lang="en-US" dirty="0"/>
              <a:t>As public sources of intermediation develop, the need for business groups declines.</a:t>
            </a:r>
          </a:p>
          <a:p>
            <a:pPr lvl="1"/>
            <a:r>
              <a:rPr lang="en-US" dirty="0"/>
              <a:t>Active and reliable markets for labor, capital, technology, human resources etc. </a:t>
            </a:r>
          </a:p>
          <a:p>
            <a:pPr lvl="1"/>
            <a:r>
              <a:rPr lang="en-US" dirty="0"/>
              <a:t>Government enforcement of contracts &amp; property rights</a:t>
            </a:r>
          </a:p>
          <a:p>
            <a:pPr lvl="1"/>
            <a:r>
              <a:rPr lang="en-US" dirty="0"/>
              <a:t>Independent sources of information about transaction partners</a:t>
            </a:r>
          </a:p>
          <a:p>
            <a:pPr lvl="1"/>
            <a:r>
              <a:rPr lang="en-US" dirty="0"/>
              <a:t>Hence, the value added from being in a business group declines</a:t>
            </a:r>
          </a:p>
          <a:p>
            <a:pPr lvl="1"/>
            <a:endParaRPr lang="en-US" dirty="0"/>
          </a:p>
        </p:txBody>
      </p:sp>
    </p:spTree>
    <p:extLst>
      <p:ext uri="{BB962C8B-B14F-4D97-AF65-F5344CB8AC3E}">
        <p14:creationId xmlns:p14="http://schemas.microsoft.com/office/powerpoint/2010/main" val="2281016955"/>
      </p:ext>
    </p:extLst>
  </p:cSld>
  <p:clrMapOvr>
    <a:masterClrMapping/>
  </p:clrMapOvr>
  <p:transition>
    <p:cover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ctrTitle"/>
          </p:nvPr>
        </p:nvSpPr>
        <p:spPr>
          <a:xfrm>
            <a:off x="2438400" y="1828800"/>
            <a:ext cx="5886450" cy="1071563"/>
          </a:xfrm>
          <a:prstGeom prst="rect">
            <a:avLst/>
          </a:prstGeom>
        </p:spPr>
        <p:txBody>
          <a:bodyPr/>
          <a:lstStyle/>
          <a:p>
            <a:r>
              <a:rPr lang="en-US" sz="3600" b="0"/>
              <a:t>Managing Multinational</a:t>
            </a:r>
            <a:endParaRPr lang="en-US"/>
          </a:p>
        </p:txBody>
      </p:sp>
      <p:sp>
        <p:nvSpPr>
          <p:cNvPr id="335875" name="Rectangle 3"/>
          <p:cNvSpPr>
            <a:spLocks noGrp="1" noChangeArrowheads="1"/>
          </p:cNvSpPr>
          <p:nvPr>
            <p:ph type="subTitle" idx="1"/>
          </p:nvPr>
        </p:nvSpPr>
        <p:spPr>
          <a:xfrm>
            <a:off x="3886200" y="3505200"/>
            <a:ext cx="4419600" cy="2362200"/>
          </a:xfrm>
        </p:spPr>
        <p:txBody>
          <a:bodyPr/>
          <a:lstStyle/>
          <a:p>
            <a:r>
              <a:rPr lang="en-US" sz="3200" i="1" dirty="0"/>
              <a:t>Balancing Economics and </a:t>
            </a:r>
            <a:r>
              <a:rPr lang="en-US" sz="3200" i="1" dirty="0" smtClean="0"/>
              <a:t>Socio-Politics</a:t>
            </a:r>
            <a:r>
              <a:rPr lang="en-US" sz="3200" b="1" i="1" dirty="0" smtClean="0"/>
              <a:t> </a:t>
            </a:r>
            <a:endParaRPr lang="en-US" sz="3200" b="1" i="1" dirty="0"/>
          </a:p>
        </p:txBody>
      </p:sp>
      <p:sp>
        <p:nvSpPr>
          <p:cNvPr id="4" name="Slide Number Placeholder 2"/>
          <p:cNvSpPr>
            <a:spLocks noGrp="1"/>
          </p:cNvSpPr>
          <p:nvPr>
            <p:ph type="sldNum" sz="quarter" idx="4294967295"/>
          </p:nvPr>
        </p:nvSpPr>
        <p:spPr>
          <a:xfrm>
            <a:off x="335332" y="6279348"/>
            <a:ext cx="2932766" cy="365125"/>
          </a:xfrm>
          <a:prstGeom prst="rect">
            <a:avLst/>
          </a:prstGeom>
        </p:spPr>
        <p:txBody>
          <a:bodyPr/>
          <a:lstStyle>
            <a:lvl1pPr>
              <a:defRPr i="1"/>
            </a:lvl1pPr>
          </a:lstStyle>
          <a:p>
            <a:pPr algn="l">
              <a:defRPr/>
            </a:pPr>
            <a:r>
              <a:rPr lang="en-US" sz="1200" dirty="0" smtClean="0"/>
              <a:t>Robert M. Wiseman 2013   </a:t>
            </a:r>
            <a:fld id="{96D51C61-5A5D-48D6-A1CB-A23EBA580B87}" type="slidenum">
              <a:rPr lang="en-US" sz="1200" smtClean="0"/>
              <a:pPr algn="l">
                <a:defRPr/>
              </a:pPr>
              <a:t>43</a:t>
            </a:fld>
            <a:endParaRPr lang="en-US" sz="1200" dirty="0"/>
          </a:p>
        </p:txBody>
      </p:sp>
    </p:spTree>
    <p:extLst>
      <p:ext uri="{BB962C8B-B14F-4D97-AF65-F5344CB8AC3E}">
        <p14:creationId xmlns:p14="http://schemas.microsoft.com/office/powerpoint/2010/main" val="1457019960"/>
      </p:ext>
    </p:extLst>
  </p:cSld>
  <p:clrMapOvr>
    <a:masterClrMapping/>
  </p:clrMapOvr>
  <p:transition>
    <p:cover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a:t>Economic Demands to be Competitive</a:t>
            </a:r>
          </a:p>
        </p:txBody>
      </p:sp>
      <p:sp>
        <p:nvSpPr>
          <p:cNvPr id="336899" name="Rectangle 3"/>
          <p:cNvSpPr>
            <a:spLocks noGrp="1" noChangeArrowheads="1"/>
          </p:cNvSpPr>
          <p:nvPr>
            <p:ph type="body" idx="1"/>
          </p:nvPr>
        </p:nvSpPr>
        <p:spPr>
          <a:xfrm>
            <a:off x="685800" y="1524000"/>
            <a:ext cx="8001000" cy="4297363"/>
          </a:xfrm>
        </p:spPr>
        <p:txBody>
          <a:bodyPr/>
          <a:lstStyle/>
          <a:p>
            <a:pPr>
              <a:spcBef>
                <a:spcPct val="75000"/>
              </a:spcBef>
              <a:buFont typeface="Wingdings" pitchFamily="2" charset="2"/>
              <a:buChar char="§"/>
            </a:pPr>
            <a:r>
              <a:rPr lang="en-US" dirty="0"/>
              <a:t>Improve efficiency by streamlining operations</a:t>
            </a:r>
          </a:p>
          <a:p>
            <a:pPr>
              <a:spcBef>
                <a:spcPct val="75000"/>
              </a:spcBef>
              <a:buFont typeface="Wingdings" pitchFamily="2" charset="2"/>
              <a:buChar char="§"/>
            </a:pPr>
            <a:r>
              <a:rPr lang="en-US" dirty="0"/>
              <a:t>Achieve economies of scale</a:t>
            </a:r>
          </a:p>
          <a:p>
            <a:pPr>
              <a:spcBef>
                <a:spcPct val="75000"/>
              </a:spcBef>
              <a:buFont typeface="Wingdings" pitchFamily="2" charset="2"/>
              <a:buChar char="§"/>
            </a:pPr>
            <a:r>
              <a:rPr lang="en-US" dirty="0"/>
              <a:t>Coordinate R&amp;D efforts</a:t>
            </a:r>
          </a:p>
          <a:p>
            <a:pPr>
              <a:spcBef>
                <a:spcPct val="75000"/>
              </a:spcBef>
              <a:buFont typeface="Wingdings" pitchFamily="2" charset="2"/>
              <a:buChar char="§"/>
            </a:pPr>
            <a:r>
              <a:rPr lang="en-US" dirty="0"/>
              <a:t>Share assets and knowledge as much as possible</a:t>
            </a:r>
          </a:p>
          <a:p>
            <a:pPr>
              <a:spcBef>
                <a:spcPct val="75000"/>
              </a:spcBef>
              <a:buFont typeface="Wingdings" pitchFamily="2" charset="2"/>
              <a:buChar char="§"/>
            </a:pPr>
            <a:r>
              <a:rPr lang="en-US" dirty="0"/>
              <a:t>Transfer people and knowledge</a:t>
            </a:r>
          </a:p>
        </p:txBody>
      </p:sp>
    </p:spTree>
    <p:extLst>
      <p:ext uri="{BB962C8B-B14F-4D97-AF65-F5344CB8AC3E}">
        <p14:creationId xmlns:p14="http://schemas.microsoft.com/office/powerpoint/2010/main" val="2507431637"/>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36899">
                                            <p:txEl>
                                              <p:pRg st="0" end="0"/>
                                            </p:txEl>
                                          </p:spTgt>
                                        </p:tgtEl>
                                        <p:attrNameLst>
                                          <p:attrName>style.visibility</p:attrName>
                                        </p:attrNameLst>
                                      </p:cBhvr>
                                      <p:to>
                                        <p:strVal val="visible"/>
                                      </p:to>
                                    </p:set>
                                    <p:animEffect transition="in" filter="fade">
                                      <p:cBhvr>
                                        <p:cTn id="7" dur="500"/>
                                        <p:tgtEl>
                                          <p:spTgt spid="33689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36899">
                                            <p:txEl>
                                              <p:pRg st="1" end="1"/>
                                            </p:txEl>
                                          </p:spTgt>
                                        </p:tgtEl>
                                        <p:attrNameLst>
                                          <p:attrName>style.visibility</p:attrName>
                                        </p:attrNameLst>
                                      </p:cBhvr>
                                      <p:to>
                                        <p:strVal val="visible"/>
                                      </p:to>
                                    </p:set>
                                    <p:animEffect transition="in" filter="fade">
                                      <p:cBhvr>
                                        <p:cTn id="11" dur="500"/>
                                        <p:tgtEl>
                                          <p:spTgt spid="336899">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36899">
                                            <p:txEl>
                                              <p:pRg st="2" end="2"/>
                                            </p:txEl>
                                          </p:spTgt>
                                        </p:tgtEl>
                                        <p:attrNameLst>
                                          <p:attrName>style.visibility</p:attrName>
                                        </p:attrNameLst>
                                      </p:cBhvr>
                                      <p:to>
                                        <p:strVal val="visible"/>
                                      </p:to>
                                    </p:set>
                                    <p:animEffect transition="in" filter="fade">
                                      <p:cBhvr>
                                        <p:cTn id="15" dur="500"/>
                                        <p:tgtEl>
                                          <p:spTgt spid="336899">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36899">
                                            <p:txEl>
                                              <p:pRg st="3" end="3"/>
                                            </p:txEl>
                                          </p:spTgt>
                                        </p:tgtEl>
                                        <p:attrNameLst>
                                          <p:attrName>style.visibility</p:attrName>
                                        </p:attrNameLst>
                                      </p:cBhvr>
                                      <p:to>
                                        <p:strVal val="visible"/>
                                      </p:to>
                                    </p:set>
                                    <p:animEffect transition="in" filter="fade">
                                      <p:cBhvr>
                                        <p:cTn id="19" dur="500"/>
                                        <p:tgtEl>
                                          <p:spTgt spid="336899">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336899">
                                            <p:txEl>
                                              <p:pRg st="4" end="4"/>
                                            </p:txEl>
                                          </p:spTgt>
                                        </p:tgtEl>
                                        <p:attrNameLst>
                                          <p:attrName>style.visibility</p:attrName>
                                        </p:attrNameLst>
                                      </p:cBhvr>
                                      <p:to>
                                        <p:strVal val="visible"/>
                                      </p:to>
                                    </p:set>
                                    <p:animEffect transition="in" filter="fade">
                                      <p:cBhvr>
                                        <p:cTn id="23" dur="500"/>
                                        <p:tgtEl>
                                          <p:spTgt spid="336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normAutofit fontScale="90000"/>
          </a:bodyPr>
          <a:lstStyle/>
          <a:p>
            <a:r>
              <a:rPr lang="en-US" dirty="0" smtClean="0"/>
              <a:t>Socio-Political </a:t>
            </a:r>
            <a:r>
              <a:rPr lang="en-US" dirty="0"/>
              <a:t>Demands to be Responsive</a:t>
            </a:r>
          </a:p>
        </p:txBody>
      </p:sp>
      <p:sp>
        <p:nvSpPr>
          <p:cNvPr id="337923" name="Rectangle 3"/>
          <p:cNvSpPr>
            <a:spLocks noGrp="1" noChangeArrowheads="1"/>
          </p:cNvSpPr>
          <p:nvPr>
            <p:ph type="body" idx="1"/>
          </p:nvPr>
        </p:nvSpPr>
        <p:spPr>
          <a:xfrm>
            <a:off x="762000" y="1626919"/>
            <a:ext cx="7924800" cy="4270644"/>
          </a:xfrm>
        </p:spPr>
        <p:txBody>
          <a:bodyPr/>
          <a:lstStyle/>
          <a:p>
            <a:pPr>
              <a:lnSpc>
                <a:spcPct val="120000"/>
              </a:lnSpc>
              <a:buFont typeface="Wingdings" pitchFamily="2" charset="2"/>
              <a:buChar char="§"/>
            </a:pPr>
            <a:r>
              <a:rPr lang="en-US" dirty="0"/>
              <a:t>Be responsible to local government demands</a:t>
            </a:r>
          </a:p>
          <a:p>
            <a:pPr lvl="1">
              <a:lnSpc>
                <a:spcPct val="120000"/>
              </a:lnSpc>
            </a:pPr>
            <a:r>
              <a:rPr lang="en-US" dirty="0"/>
              <a:t>jobs and taxes</a:t>
            </a:r>
          </a:p>
          <a:p>
            <a:pPr>
              <a:lnSpc>
                <a:spcPct val="120000"/>
              </a:lnSpc>
              <a:buFont typeface="Wingdings" pitchFamily="2" charset="2"/>
              <a:buChar char="§"/>
            </a:pPr>
            <a:r>
              <a:rPr lang="en-US" dirty="0"/>
              <a:t>Adjust to different regulatory setting</a:t>
            </a:r>
          </a:p>
          <a:p>
            <a:pPr lvl="1">
              <a:lnSpc>
                <a:spcPct val="120000"/>
              </a:lnSpc>
            </a:pPr>
            <a:r>
              <a:rPr lang="en-US" dirty="0"/>
              <a:t>restrictions on competitive practices</a:t>
            </a:r>
          </a:p>
          <a:p>
            <a:pPr>
              <a:lnSpc>
                <a:spcPct val="120000"/>
              </a:lnSpc>
              <a:buFont typeface="Wingdings" pitchFamily="2" charset="2"/>
              <a:buChar char="§"/>
            </a:pPr>
            <a:r>
              <a:rPr lang="en-US" dirty="0"/>
              <a:t>Recognize cultural differences</a:t>
            </a:r>
          </a:p>
          <a:p>
            <a:pPr lvl="1">
              <a:lnSpc>
                <a:spcPct val="120000"/>
              </a:lnSpc>
            </a:pPr>
            <a:r>
              <a:rPr lang="en-US" dirty="0"/>
              <a:t>product design and placement</a:t>
            </a:r>
          </a:p>
          <a:p>
            <a:pPr lvl="1">
              <a:lnSpc>
                <a:spcPct val="120000"/>
              </a:lnSpc>
            </a:pPr>
            <a:r>
              <a:rPr lang="en-US" dirty="0"/>
              <a:t>human resource practices</a:t>
            </a:r>
          </a:p>
        </p:txBody>
      </p:sp>
    </p:spTree>
    <p:extLst>
      <p:ext uri="{BB962C8B-B14F-4D97-AF65-F5344CB8AC3E}">
        <p14:creationId xmlns:p14="http://schemas.microsoft.com/office/powerpoint/2010/main" val="4035962650"/>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37923">
                                            <p:txEl>
                                              <p:pRg st="0" end="0"/>
                                            </p:txEl>
                                          </p:spTgt>
                                        </p:tgtEl>
                                        <p:attrNameLst>
                                          <p:attrName>style.visibility</p:attrName>
                                        </p:attrNameLst>
                                      </p:cBhvr>
                                      <p:to>
                                        <p:strVal val="visible"/>
                                      </p:to>
                                    </p:set>
                                    <p:animEffect transition="in" filter="fade">
                                      <p:cBhvr>
                                        <p:cTn id="7" dur="500"/>
                                        <p:tgtEl>
                                          <p:spTgt spid="33792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37923">
                                            <p:txEl>
                                              <p:pRg st="1" end="1"/>
                                            </p:txEl>
                                          </p:spTgt>
                                        </p:tgtEl>
                                        <p:attrNameLst>
                                          <p:attrName>style.visibility</p:attrName>
                                        </p:attrNameLst>
                                      </p:cBhvr>
                                      <p:to>
                                        <p:strVal val="visible"/>
                                      </p:to>
                                    </p:set>
                                    <p:animEffect transition="in" filter="fade">
                                      <p:cBhvr>
                                        <p:cTn id="11" dur="500"/>
                                        <p:tgtEl>
                                          <p:spTgt spid="33792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37923">
                                            <p:txEl>
                                              <p:pRg st="2" end="2"/>
                                            </p:txEl>
                                          </p:spTgt>
                                        </p:tgtEl>
                                        <p:attrNameLst>
                                          <p:attrName>style.visibility</p:attrName>
                                        </p:attrNameLst>
                                      </p:cBhvr>
                                      <p:to>
                                        <p:strVal val="visible"/>
                                      </p:to>
                                    </p:set>
                                    <p:animEffect transition="in" filter="fade">
                                      <p:cBhvr>
                                        <p:cTn id="15" dur="500"/>
                                        <p:tgtEl>
                                          <p:spTgt spid="33792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37923">
                                            <p:txEl>
                                              <p:pRg st="3" end="3"/>
                                            </p:txEl>
                                          </p:spTgt>
                                        </p:tgtEl>
                                        <p:attrNameLst>
                                          <p:attrName>style.visibility</p:attrName>
                                        </p:attrNameLst>
                                      </p:cBhvr>
                                      <p:to>
                                        <p:strVal val="visible"/>
                                      </p:to>
                                    </p:set>
                                    <p:animEffect transition="in" filter="fade">
                                      <p:cBhvr>
                                        <p:cTn id="19" dur="500"/>
                                        <p:tgtEl>
                                          <p:spTgt spid="33792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337923">
                                            <p:txEl>
                                              <p:pRg st="4" end="4"/>
                                            </p:txEl>
                                          </p:spTgt>
                                        </p:tgtEl>
                                        <p:attrNameLst>
                                          <p:attrName>style.visibility</p:attrName>
                                        </p:attrNameLst>
                                      </p:cBhvr>
                                      <p:to>
                                        <p:strVal val="visible"/>
                                      </p:to>
                                    </p:set>
                                    <p:animEffect transition="in" filter="fade">
                                      <p:cBhvr>
                                        <p:cTn id="23" dur="500"/>
                                        <p:tgtEl>
                                          <p:spTgt spid="33792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337923">
                                            <p:txEl>
                                              <p:pRg st="5" end="5"/>
                                            </p:txEl>
                                          </p:spTgt>
                                        </p:tgtEl>
                                        <p:attrNameLst>
                                          <p:attrName>style.visibility</p:attrName>
                                        </p:attrNameLst>
                                      </p:cBhvr>
                                      <p:to>
                                        <p:strVal val="visible"/>
                                      </p:to>
                                    </p:set>
                                    <p:animEffect transition="in" filter="fade">
                                      <p:cBhvr>
                                        <p:cTn id="27" dur="500"/>
                                        <p:tgtEl>
                                          <p:spTgt spid="337923">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337923">
                                            <p:txEl>
                                              <p:pRg st="6" end="6"/>
                                            </p:txEl>
                                          </p:spTgt>
                                        </p:tgtEl>
                                        <p:attrNameLst>
                                          <p:attrName>style.visibility</p:attrName>
                                        </p:attrNameLst>
                                      </p:cBhvr>
                                      <p:to>
                                        <p:strVal val="visible"/>
                                      </p:to>
                                    </p:set>
                                    <p:animEffect transition="in" filter="fade">
                                      <p:cBhvr>
                                        <p:cTn id="31" dur="500"/>
                                        <p:tgtEl>
                                          <p:spTgt spid="3379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Balancing Demands with a Transnational Strategy</a:t>
            </a:r>
            <a:endParaRPr lang="en-US" dirty="0"/>
          </a:p>
        </p:txBody>
      </p:sp>
      <p:sp>
        <p:nvSpPr>
          <p:cNvPr id="3" name="Content Placeholder 2"/>
          <p:cNvSpPr>
            <a:spLocks noGrp="1"/>
          </p:cNvSpPr>
          <p:nvPr>
            <p:ph idx="1"/>
          </p:nvPr>
        </p:nvSpPr>
        <p:spPr>
          <a:xfrm>
            <a:off x="457200" y="1893413"/>
            <a:ext cx="8229600" cy="4066495"/>
          </a:xfrm>
        </p:spPr>
        <p:txBody>
          <a:bodyPr/>
          <a:lstStyle/>
          <a:p>
            <a:r>
              <a:rPr lang="en-US" dirty="0"/>
              <a:t>Balances cost with differentiation benefits</a:t>
            </a:r>
          </a:p>
          <a:p>
            <a:r>
              <a:rPr lang="en-US" dirty="0"/>
              <a:t>Balance global efficiency and competitiveness with national-level responsiveness and flexibility</a:t>
            </a:r>
          </a:p>
          <a:p>
            <a:r>
              <a:rPr lang="en-US" dirty="0"/>
              <a:t>Cross market capacity to leverage learning</a:t>
            </a:r>
          </a:p>
          <a:p>
            <a:r>
              <a:rPr lang="en-US" dirty="0"/>
              <a:t>Team Organization Structure</a:t>
            </a:r>
          </a:p>
          <a:p>
            <a:pPr lvl="1">
              <a:buFontTx/>
              <a:buChar char="•"/>
            </a:pPr>
            <a:r>
              <a:rPr lang="en-US" dirty="0"/>
              <a:t>business manager</a:t>
            </a:r>
          </a:p>
          <a:p>
            <a:pPr lvl="1">
              <a:buFontTx/>
              <a:buChar char="•"/>
            </a:pPr>
            <a:r>
              <a:rPr lang="en-US" dirty="0"/>
              <a:t>country manager</a:t>
            </a:r>
          </a:p>
          <a:p>
            <a:pPr lvl="1">
              <a:buFontTx/>
              <a:buChar char="•"/>
            </a:pPr>
            <a:r>
              <a:rPr lang="en-US" dirty="0"/>
              <a:t>functional manager</a:t>
            </a:r>
          </a:p>
          <a:p>
            <a:pPr lvl="1">
              <a:buFontTx/>
              <a:buChar char="•"/>
            </a:pPr>
            <a:r>
              <a:rPr lang="en-US" dirty="0"/>
              <a:t>corporate manager</a:t>
            </a:r>
            <a:endParaRPr lang="en-US" sz="2000" dirty="0"/>
          </a:p>
          <a:p>
            <a:endParaRPr lang="en-US" dirty="0"/>
          </a:p>
        </p:txBody>
      </p:sp>
    </p:spTree>
    <p:extLst>
      <p:ext uri="{BB962C8B-B14F-4D97-AF65-F5344CB8AC3E}">
        <p14:creationId xmlns:p14="http://schemas.microsoft.com/office/powerpoint/2010/main" val="1076928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dirty="0"/>
              <a:t>Summary</a:t>
            </a:r>
          </a:p>
        </p:txBody>
      </p:sp>
      <p:sp>
        <p:nvSpPr>
          <p:cNvPr id="452611" name="Rectangle 3"/>
          <p:cNvSpPr>
            <a:spLocks noGrp="1" noChangeArrowheads="1"/>
          </p:cNvSpPr>
          <p:nvPr>
            <p:ph type="body" idx="1"/>
          </p:nvPr>
        </p:nvSpPr>
        <p:spPr>
          <a:xfrm>
            <a:off x="457200" y="1639075"/>
            <a:ext cx="8229600" cy="4066495"/>
          </a:xfrm>
        </p:spPr>
        <p:txBody>
          <a:bodyPr/>
          <a:lstStyle/>
          <a:p>
            <a:pPr>
              <a:spcBef>
                <a:spcPts val="1200"/>
              </a:spcBef>
            </a:pPr>
            <a:r>
              <a:rPr lang="en-US" sz="2400" dirty="0"/>
              <a:t>Strategic management seeks to generate economic rents by exploiting market imperfections</a:t>
            </a:r>
          </a:p>
          <a:p>
            <a:pPr lvl="1">
              <a:spcBef>
                <a:spcPts val="1200"/>
              </a:spcBef>
            </a:pPr>
            <a:r>
              <a:rPr lang="en-US" sz="2000" dirty="0"/>
              <a:t>Controlling supply, owning valuable resources or creating  market disruptions</a:t>
            </a:r>
          </a:p>
          <a:p>
            <a:pPr>
              <a:spcBef>
                <a:spcPts val="1800"/>
              </a:spcBef>
            </a:pPr>
            <a:r>
              <a:rPr lang="en-US" sz="2400" dirty="0"/>
              <a:t>Foreign markets offer opportunities to leverage existing resources and forestall competitive </a:t>
            </a:r>
            <a:r>
              <a:rPr lang="en-US" sz="2400" dirty="0" smtClean="0"/>
              <a:t>threats</a:t>
            </a:r>
          </a:p>
          <a:p>
            <a:pPr lvl="1">
              <a:spcBef>
                <a:spcPts val="1800"/>
              </a:spcBef>
            </a:pPr>
            <a:r>
              <a:rPr lang="en-US" sz="2000" dirty="0" smtClean="0"/>
              <a:t>Growth opportunities, leverage capabilities, forestall competitive threats</a:t>
            </a:r>
            <a:endParaRPr lang="en-US" sz="2000" dirty="0"/>
          </a:p>
          <a:p>
            <a:pPr lvl="1">
              <a:spcBef>
                <a:spcPts val="1200"/>
              </a:spcBef>
            </a:pPr>
            <a:r>
              <a:rPr lang="en-US" sz="2000" dirty="0"/>
              <a:t>Transferring advantages across national boundaries is risky and </a:t>
            </a:r>
            <a:r>
              <a:rPr lang="en-US" sz="2000" dirty="0" smtClean="0"/>
              <a:t>costly</a:t>
            </a:r>
          </a:p>
        </p:txBody>
      </p:sp>
    </p:spTree>
    <p:extLst>
      <p:ext uri="{BB962C8B-B14F-4D97-AF65-F5344CB8AC3E}">
        <p14:creationId xmlns:p14="http://schemas.microsoft.com/office/powerpoint/2010/main" val="144036101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52611">
                                            <p:txEl>
                                              <p:pRg st="0" end="0"/>
                                            </p:txEl>
                                          </p:spTgt>
                                        </p:tgtEl>
                                        <p:attrNameLst>
                                          <p:attrName>style.visibility</p:attrName>
                                        </p:attrNameLst>
                                      </p:cBhvr>
                                      <p:to>
                                        <p:strVal val="visible"/>
                                      </p:to>
                                    </p:set>
                                    <p:animEffect transition="in" filter="fade">
                                      <p:cBhvr>
                                        <p:cTn id="7" dur="500"/>
                                        <p:tgtEl>
                                          <p:spTgt spid="4526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52611">
                                            <p:txEl>
                                              <p:pRg st="1" end="1"/>
                                            </p:txEl>
                                          </p:spTgt>
                                        </p:tgtEl>
                                        <p:attrNameLst>
                                          <p:attrName>style.visibility</p:attrName>
                                        </p:attrNameLst>
                                      </p:cBhvr>
                                      <p:to>
                                        <p:strVal val="visible"/>
                                      </p:to>
                                    </p:set>
                                    <p:animEffect transition="in" filter="fade">
                                      <p:cBhvr>
                                        <p:cTn id="11" dur="500"/>
                                        <p:tgtEl>
                                          <p:spTgt spid="452611">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452611">
                                            <p:txEl>
                                              <p:pRg st="2" end="2"/>
                                            </p:txEl>
                                          </p:spTgt>
                                        </p:tgtEl>
                                        <p:attrNameLst>
                                          <p:attrName>style.visibility</p:attrName>
                                        </p:attrNameLst>
                                      </p:cBhvr>
                                      <p:to>
                                        <p:strVal val="visible"/>
                                      </p:to>
                                    </p:set>
                                    <p:animEffect transition="in" filter="fade">
                                      <p:cBhvr>
                                        <p:cTn id="15" dur="500"/>
                                        <p:tgtEl>
                                          <p:spTgt spid="452611">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452611">
                                            <p:txEl>
                                              <p:pRg st="3" end="3"/>
                                            </p:txEl>
                                          </p:spTgt>
                                        </p:tgtEl>
                                        <p:attrNameLst>
                                          <p:attrName>style.visibility</p:attrName>
                                        </p:attrNameLst>
                                      </p:cBhvr>
                                      <p:to>
                                        <p:strVal val="visible"/>
                                      </p:to>
                                    </p:set>
                                    <p:animEffect transition="in" filter="fade">
                                      <p:cBhvr>
                                        <p:cTn id="19" dur="500"/>
                                        <p:tgtEl>
                                          <p:spTgt spid="452611">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452611">
                                            <p:txEl>
                                              <p:pRg st="4" end="4"/>
                                            </p:txEl>
                                          </p:spTgt>
                                        </p:tgtEl>
                                        <p:attrNameLst>
                                          <p:attrName>style.visibility</p:attrName>
                                        </p:attrNameLst>
                                      </p:cBhvr>
                                      <p:to>
                                        <p:strVal val="visible"/>
                                      </p:to>
                                    </p:set>
                                    <p:animEffect transition="in" filter="fade">
                                      <p:cBhvr>
                                        <p:cTn id="23" dur="500"/>
                                        <p:tgtEl>
                                          <p:spTgt spid="452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728840"/>
            <a:ext cx="8229600" cy="4066495"/>
          </a:xfrm>
        </p:spPr>
        <p:txBody>
          <a:bodyPr/>
          <a:lstStyle/>
          <a:p>
            <a:pPr>
              <a:spcBef>
                <a:spcPts val="1200"/>
              </a:spcBef>
            </a:pPr>
            <a:r>
              <a:rPr lang="en-US" sz="2400" dirty="0" smtClean="0"/>
              <a:t>Foreign markets present unique risks</a:t>
            </a:r>
          </a:p>
          <a:p>
            <a:pPr lvl="1">
              <a:spcBef>
                <a:spcPts val="1200"/>
              </a:spcBef>
            </a:pPr>
            <a:r>
              <a:rPr lang="en-US" sz="2000" dirty="0" smtClean="0"/>
              <a:t>Liability of foreignness, lack of critical infrastructure, and threat of opportunism</a:t>
            </a:r>
          </a:p>
          <a:p>
            <a:pPr lvl="1">
              <a:spcBef>
                <a:spcPts val="1200"/>
              </a:spcBef>
            </a:pPr>
            <a:r>
              <a:rPr lang="en-US" sz="2000" dirty="0" smtClean="0"/>
              <a:t>Political risks including investment and foreign exchange risks</a:t>
            </a:r>
          </a:p>
          <a:p>
            <a:pPr>
              <a:spcBef>
                <a:spcPts val="1800"/>
              </a:spcBef>
            </a:pPr>
            <a:r>
              <a:rPr lang="en-US" sz="2400" dirty="0" smtClean="0"/>
              <a:t>Managing a multinational firm requires balancing economic and political imperatives</a:t>
            </a:r>
          </a:p>
          <a:p>
            <a:pPr lvl="1">
              <a:spcBef>
                <a:spcPts val="1200"/>
              </a:spcBef>
            </a:pPr>
            <a:r>
              <a:rPr lang="en-US" sz="2000" dirty="0" smtClean="0"/>
              <a:t>Global efficiency versus satisfying unique local demands</a:t>
            </a:r>
          </a:p>
          <a:p>
            <a:pPr lvl="1">
              <a:spcBef>
                <a:spcPts val="1200"/>
              </a:spcBef>
            </a:pPr>
            <a:r>
              <a:rPr lang="en-US" sz="2000" dirty="0" smtClean="0"/>
              <a:t>Managing the tension between corporate headquarters and local subsidiaries</a:t>
            </a:r>
            <a:endParaRPr lang="en-US" dirty="0"/>
          </a:p>
        </p:txBody>
      </p:sp>
    </p:spTree>
    <p:extLst>
      <p:ext uri="{BB962C8B-B14F-4D97-AF65-F5344CB8AC3E}">
        <p14:creationId xmlns:p14="http://schemas.microsoft.com/office/powerpoint/2010/main" val="29654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ctrTitle"/>
          </p:nvPr>
        </p:nvSpPr>
        <p:spPr>
          <a:xfrm>
            <a:off x="2066306" y="1828800"/>
            <a:ext cx="6433169" cy="1143000"/>
          </a:xfrm>
          <a:prstGeom prst="rect">
            <a:avLst/>
          </a:prstGeom>
        </p:spPr>
        <p:txBody>
          <a:bodyPr>
            <a:normAutofit fontScale="90000"/>
          </a:bodyPr>
          <a:lstStyle/>
          <a:p>
            <a:r>
              <a:rPr lang="en-US" sz="4000" b="0" dirty="0"/>
              <a:t>Global Strategic Management</a:t>
            </a:r>
          </a:p>
        </p:txBody>
      </p:sp>
      <p:sp>
        <p:nvSpPr>
          <p:cNvPr id="356355" name="Rectangle 3"/>
          <p:cNvSpPr>
            <a:spLocks noGrp="1" noChangeArrowheads="1"/>
          </p:cNvSpPr>
          <p:nvPr>
            <p:ph type="subTitle" idx="1"/>
          </p:nvPr>
        </p:nvSpPr>
        <p:spPr>
          <a:xfrm>
            <a:off x="3886200" y="3733800"/>
            <a:ext cx="4419600" cy="2133600"/>
          </a:xfrm>
        </p:spPr>
        <p:txBody>
          <a:bodyPr/>
          <a:lstStyle/>
          <a:p>
            <a:pPr algn="ctr"/>
            <a:r>
              <a:rPr lang="en-US" dirty="0"/>
              <a:t>“I don’t think we’re in Kansas anymore, Toto.”</a:t>
            </a:r>
          </a:p>
        </p:txBody>
      </p:sp>
      <p:sp>
        <p:nvSpPr>
          <p:cNvPr id="356356" name="Text Box 4"/>
          <p:cNvSpPr txBox="1">
            <a:spLocks noChangeArrowheads="1"/>
          </p:cNvSpPr>
          <p:nvPr/>
        </p:nvSpPr>
        <p:spPr bwMode="auto">
          <a:xfrm>
            <a:off x="6172200" y="4608337"/>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800" b="0" i="1" dirty="0">
                <a:latin typeface="Times New Roman" pitchFamily="18" charset="0"/>
              </a:rPr>
              <a:t>--Dorothy, Wizard of Oz</a:t>
            </a:r>
          </a:p>
        </p:txBody>
      </p:sp>
      <p:sp>
        <p:nvSpPr>
          <p:cNvPr id="5" name="Slide Number Placeholder 2"/>
          <p:cNvSpPr>
            <a:spLocks noGrp="1"/>
          </p:cNvSpPr>
          <p:nvPr>
            <p:ph type="sldNum" sz="quarter" idx="4294967295"/>
          </p:nvPr>
        </p:nvSpPr>
        <p:spPr>
          <a:xfrm>
            <a:off x="335332" y="6279348"/>
            <a:ext cx="2932766" cy="365125"/>
          </a:xfrm>
          <a:prstGeom prst="rect">
            <a:avLst/>
          </a:prstGeom>
        </p:spPr>
        <p:txBody>
          <a:bodyPr/>
          <a:lstStyle>
            <a:lvl1pPr>
              <a:defRPr i="1"/>
            </a:lvl1pPr>
          </a:lstStyle>
          <a:p>
            <a:pPr algn="l">
              <a:defRPr/>
            </a:pPr>
            <a:r>
              <a:rPr lang="en-US" sz="1200" dirty="0" smtClean="0"/>
              <a:t>Robert M. Wiseman 2013   </a:t>
            </a:r>
            <a:fld id="{96D51C61-5A5D-48D6-A1CB-A23EBA580B87}" type="slidenum">
              <a:rPr lang="en-US" sz="1200" smtClean="0"/>
              <a:pPr algn="l">
                <a:defRPr/>
              </a:pPr>
              <a:t>49</a:t>
            </a:fld>
            <a:endParaRPr lang="en-US" sz="1200" dirty="0"/>
          </a:p>
        </p:txBody>
      </p:sp>
    </p:spTree>
    <p:extLst>
      <p:ext uri="{BB962C8B-B14F-4D97-AF65-F5344CB8AC3E}">
        <p14:creationId xmlns:p14="http://schemas.microsoft.com/office/powerpoint/2010/main" val="2999408295"/>
      </p:ext>
    </p:extLst>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Freeform 2"/>
          <p:cNvSpPr>
            <a:spLocks/>
          </p:cNvSpPr>
          <p:nvPr/>
        </p:nvSpPr>
        <p:spPr bwMode="auto">
          <a:xfrm>
            <a:off x="573086" y="743692"/>
            <a:ext cx="7597775" cy="2563813"/>
          </a:xfrm>
          <a:custGeom>
            <a:avLst/>
            <a:gdLst>
              <a:gd name="T0" fmla="*/ 0 w 4642"/>
              <a:gd name="T1" fmla="*/ 1613 h 1615"/>
              <a:gd name="T2" fmla="*/ 0 w 4642"/>
              <a:gd name="T3" fmla="*/ 0 h 1615"/>
              <a:gd name="T4" fmla="*/ 3627 w 4642"/>
              <a:gd name="T5" fmla="*/ 0 h 1615"/>
              <a:gd name="T6" fmla="*/ 4641 w 4642"/>
              <a:gd name="T7" fmla="*/ 1614 h 1615"/>
              <a:gd name="T8" fmla="*/ 0 w 4642"/>
              <a:gd name="T9" fmla="*/ 1613 h 1615"/>
            </a:gdLst>
            <a:ahLst/>
            <a:cxnLst>
              <a:cxn ang="0">
                <a:pos x="T0" y="T1"/>
              </a:cxn>
              <a:cxn ang="0">
                <a:pos x="T2" y="T3"/>
              </a:cxn>
              <a:cxn ang="0">
                <a:pos x="T4" y="T5"/>
              </a:cxn>
              <a:cxn ang="0">
                <a:pos x="T6" y="T7"/>
              </a:cxn>
              <a:cxn ang="0">
                <a:pos x="T8" y="T9"/>
              </a:cxn>
            </a:cxnLst>
            <a:rect l="0" t="0" r="r" b="b"/>
            <a:pathLst>
              <a:path w="4642" h="1615">
                <a:moveTo>
                  <a:pt x="0" y="1613"/>
                </a:moveTo>
                <a:lnTo>
                  <a:pt x="0" y="0"/>
                </a:lnTo>
                <a:lnTo>
                  <a:pt x="3627" y="0"/>
                </a:lnTo>
                <a:lnTo>
                  <a:pt x="4641" y="1614"/>
                </a:lnTo>
                <a:lnTo>
                  <a:pt x="0" y="1613"/>
                </a:lnTo>
              </a:path>
            </a:pathLst>
          </a:custGeom>
          <a:solidFill>
            <a:srgbClr val="FFFF99"/>
          </a:solidFill>
          <a:ln w="12700" cap="rnd" cmpd="sng">
            <a:solidFill>
              <a:schemeClr val="tx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811" name="Freeform 3"/>
          <p:cNvSpPr>
            <a:spLocks/>
          </p:cNvSpPr>
          <p:nvPr/>
        </p:nvSpPr>
        <p:spPr bwMode="auto">
          <a:xfrm>
            <a:off x="6567487" y="781050"/>
            <a:ext cx="2149475" cy="5141913"/>
          </a:xfrm>
          <a:custGeom>
            <a:avLst/>
            <a:gdLst>
              <a:gd name="T0" fmla="*/ 0 w 1354"/>
              <a:gd name="T1" fmla="*/ 3238 h 3239"/>
              <a:gd name="T2" fmla="*/ 397 w 1354"/>
              <a:gd name="T3" fmla="*/ 3238 h 3239"/>
              <a:gd name="T4" fmla="*/ 408 w 1354"/>
              <a:gd name="T5" fmla="*/ 3226 h 3239"/>
              <a:gd name="T6" fmla="*/ 420 w 1354"/>
              <a:gd name="T7" fmla="*/ 3180 h 3239"/>
              <a:gd name="T8" fmla="*/ 432 w 1354"/>
              <a:gd name="T9" fmla="*/ 3168 h 3239"/>
              <a:gd name="T10" fmla="*/ 432 w 1354"/>
              <a:gd name="T11" fmla="*/ 3156 h 3239"/>
              <a:gd name="T12" fmla="*/ 432 w 1354"/>
              <a:gd name="T13" fmla="*/ 3145 h 3239"/>
              <a:gd name="T14" fmla="*/ 443 w 1354"/>
              <a:gd name="T15" fmla="*/ 3133 h 3239"/>
              <a:gd name="T16" fmla="*/ 1353 w 1354"/>
              <a:gd name="T17" fmla="*/ 1613 h 3239"/>
              <a:gd name="T18" fmla="*/ 408 w 1354"/>
              <a:gd name="T19" fmla="*/ 0 h 3239"/>
              <a:gd name="T20" fmla="*/ 0 w 1354"/>
              <a:gd name="T21" fmla="*/ 0 h 3239"/>
              <a:gd name="T22" fmla="*/ 1015 w 1354"/>
              <a:gd name="T23" fmla="*/ 1636 h 3239"/>
              <a:gd name="T24" fmla="*/ 0 w 1354"/>
              <a:gd name="T25" fmla="*/ 3238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4" h="3239">
                <a:moveTo>
                  <a:pt x="0" y="3238"/>
                </a:moveTo>
                <a:lnTo>
                  <a:pt x="397" y="3238"/>
                </a:lnTo>
                <a:lnTo>
                  <a:pt x="408" y="3226"/>
                </a:lnTo>
                <a:lnTo>
                  <a:pt x="420" y="3180"/>
                </a:lnTo>
                <a:lnTo>
                  <a:pt x="432" y="3168"/>
                </a:lnTo>
                <a:lnTo>
                  <a:pt x="432" y="3156"/>
                </a:lnTo>
                <a:lnTo>
                  <a:pt x="432" y="3145"/>
                </a:lnTo>
                <a:lnTo>
                  <a:pt x="443" y="3133"/>
                </a:lnTo>
                <a:lnTo>
                  <a:pt x="1353" y="1613"/>
                </a:lnTo>
                <a:lnTo>
                  <a:pt x="408" y="0"/>
                </a:lnTo>
                <a:lnTo>
                  <a:pt x="0" y="0"/>
                </a:lnTo>
                <a:lnTo>
                  <a:pt x="1015" y="1636"/>
                </a:lnTo>
                <a:lnTo>
                  <a:pt x="0" y="3238"/>
                </a:lnTo>
              </a:path>
            </a:pathLst>
          </a:custGeom>
          <a:solidFill>
            <a:srgbClr val="66FF33"/>
          </a:solidFill>
          <a:ln w="12700" cap="rnd" cmpd="sng">
            <a:solidFill>
              <a:srgbClr val="66FF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812" name="Line 4"/>
          <p:cNvSpPr>
            <a:spLocks noChangeShapeType="1"/>
          </p:cNvSpPr>
          <p:nvPr/>
        </p:nvSpPr>
        <p:spPr bwMode="auto">
          <a:xfrm flipV="1">
            <a:off x="565149" y="1074738"/>
            <a:ext cx="6186488" cy="111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3" name="Line 5"/>
          <p:cNvSpPr>
            <a:spLocks noChangeShapeType="1"/>
          </p:cNvSpPr>
          <p:nvPr/>
        </p:nvSpPr>
        <p:spPr bwMode="auto">
          <a:xfrm flipV="1">
            <a:off x="565149" y="1830388"/>
            <a:ext cx="6665913" cy="1746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4" name="Line 6"/>
          <p:cNvSpPr>
            <a:spLocks noChangeShapeType="1"/>
          </p:cNvSpPr>
          <p:nvPr/>
        </p:nvSpPr>
        <p:spPr bwMode="auto">
          <a:xfrm flipV="1">
            <a:off x="565149" y="2586038"/>
            <a:ext cx="7129463" cy="238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5" name="Freeform 7"/>
          <p:cNvSpPr>
            <a:spLocks/>
          </p:cNvSpPr>
          <p:nvPr/>
        </p:nvSpPr>
        <p:spPr bwMode="auto">
          <a:xfrm>
            <a:off x="565149" y="3360738"/>
            <a:ext cx="7613650" cy="2563812"/>
          </a:xfrm>
          <a:custGeom>
            <a:avLst/>
            <a:gdLst>
              <a:gd name="T0" fmla="*/ 0 w 4643"/>
              <a:gd name="T1" fmla="*/ 1 h 1615"/>
              <a:gd name="T2" fmla="*/ 0 w 4643"/>
              <a:gd name="T3" fmla="*/ 1614 h 1615"/>
              <a:gd name="T4" fmla="*/ 3627 w 4643"/>
              <a:gd name="T5" fmla="*/ 1614 h 1615"/>
              <a:gd name="T6" fmla="*/ 4642 w 4643"/>
              <a:gd name="T7" fmla="*/ 0 h 1615"/>
              <a:gd name="T8" fmla="*/ 0 w 4643"/>
              <a:gd name="T9" fmla="*/ 1 h 1615"/>
            </a:gdLst>
            <a:ahLst/>
            <a:cxnLst>
              <a:cxn ang="0">
                <a:pos x="T0" y="T1"/>
              </a:cxn>
              <a:cxn ang="0">
                <a:pos x="T2" y="T3"/>
              </a:cxn>
              <a:cxn ang="0">
                <a:pos x="T4" y="T5"/>
              </a:cxn>
              <a:cxn ang="0">
                <a:pos x="T6" y="T7"/>
              </a:cxn>
              <a:cxn ang="0">
                <a:pos x="T8" y="T9"/>
              </a:cxn>
            </a:cxnLst>
            <a:rect l="0" t="0" r="r" b="b"/>
            <a:pathLst>
              <a:path w="4643" h="1615">
                <a:moveTo>
                  <a:pt x="0" y="1"/>
                </a:moveTo>
                <a:lnTo>
                  <a:pt x="0" y="1614"/>
                </a:lnTo>
                <a:lnTo>
                  <a:pt x="3627" y="1614"/>
                </a:lnTo>
                <a:lnTo>
                  <a:pt x="4642" y="0"/>
                </a:lnTo>
                <a:lnTo>
                  <a:pt x="0" y="1"/>
                </a:lnTo>
              </a:path>
            </a:pathLst>
          </a:custGeom>
          <a:solidFill>
            <a:srgbClr val="66FFFF"/>
          </a:solidFill>
          <a:ln w="12700" cap="rnd" cmpd="sng">
            <a:solidFill>
              <a:schemeClr val="tx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816" name="Line 8"/>
          <p:cNvSpPr>
            <a:spLocks noChangeShapeType="1"/>
          </p:cNvSpPr>
          <p:nvPr/>
        </p:nvSpPr>
        <p:spPr bwMode="auto">
          <a:xfrm>
            <a:off x="1631949" y="1085850"/>
            <a:ext cx="0" cy="2282825"/>
          </a:xfrm>
          <a:prstGeom prst="line">
            <a:avLst/>
          </a:prstGeom>
          <a:noFill/>
          <a:ln w="25400">
            <a:solidFill>
              <a:schemeClr val="tx2"/>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7" name="Line 9"/>
          <p:cNvSpPr>
            <a:spLocks noChangeShapeType="1"/>
          </p:cNvSpPr>
          <p:nvPr/>
        </p:nvSpPr>
        <p:spPr bwMode="auto">
          <a:xfrm>
            <a:off x="3460749" y="1085850"/>
            <a:ext cx="0" cy="2282825"/>
          </a:xfrm>
          <a:prstGeom prst="line">
            <a:avLst/>
          </a:prstGeom>
          <a:noFill/>
          <a:ln w="25400">
            <a:solidFill>
              <a:schemeClr val="tx2"/>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8" name="Line 10"/>
          <p:cNvSpPr>
            <a:spLocks noChangeShapeType="1"/>
          </p:cNvSpPr>
          <p:nvPr/>
        </p:nvSpPr>
        <p:spPr bwMode="auto">
          <a:xfrm>
            <a:off x="4811712" y="1077913"/>
            <a:ext cx="0" cy="2282825"/>
          </a:xfrm>
          <a:prstGeom prst="line">
            <a:avLst/>
          </a:prstGeom>
          <a:noFill/>
          <a:ln w="25400">
            <a:solidFill>
              <a:schemeClr val="tx2"/>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9" name="Line 11"/>
          <p:cNvSpPr>
            <a:spLocks noChangeShapeType="1"/>
          </p:cNvSpPr>
          <p:nvPr/>
        </p:nvSpPr>
        <p:spPr bwMode="auto">
          <a:xfrm>
            <a:off x="6181724" y="1077913"/>
            <a:ext cx="0" cy="2282825"/>
          </a:xfrm>
          <a:prstGeom prst="line">
            <a:avLst/>
          </a:prstGeom>
          <a:noFill/>
          <a:ln w="25400">
            <a:solidFill>
              <a:schemeClr val="tx2"/>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20" name="Line 12"/>
          <p:cNvSpPr>
            <a:spLocks noChangeShapeType="1"/>
          </p:cNvSpPr>
          <p:nvPr/>
        </p:nvSpPr>
        <p:spPr bwMode="auto">
          <a:xfrm>
            <a:off x="1631949" y="3371850"/>
            <a:ext cx="0" cy="255746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21" name="Line 13"/>
          <p:cNvSpPr>
            <a:spLocks noChangeShapeType="1"/>
          </p:cNvSpPr>
          <p:nvPr/>
        </p:nvSpPr>
        <p:spPr bwMode="auto">
          <a:xfrm>
            <a:off x="3460749" y="3371850"/>
            <a:ext cx="0" cy="255746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22" name="Line 14"/>
          <p:cNvSpPr>
            <a:spLocks noChangeShapeType="1"/>
          </p:cNvSpPr>
          <p:nvPr/>
        </p:nvSpPr>
        <p:spPr bwMode="auto">
          <a:xfrm>
            <a:off x="6181724" y="3363913"/>
            <a:ext cx="0" cy="255746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23" name="Rectangle 15"/>
          <p:cNvSpPr>
            <a:spLocks noChangeArrowheads="1"/>
          </p:cNvSpPr>
          <p:nvPr/>
        </p:nvSpPr>
        <p:spPr bwMode="auto">
          <a:xfrm>
            <a:off x="2619374" y="781050"/>
            <a:ext cx="3295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600">
                <a:effectLst>
                  <a:outerShdw blurRad="38100" dist="38100" dir="2700000" algn="tl">
                    <a:srgbClr val="FFFFFF"/>
                  </a:outerShdw>
                </a:effectLst>
                <a:latin typeface="Helvetica-Narrow" pitchFamily="34" charset="0"/>
                <a:cs typeface="Times New Roman" pitchFamily="18" charset="0"/>
              </a:rPr>
              <a:t>FIRM  INFRASTRUCTURE</a:t>
            </a:r>
          </a:p>
        </p:txBody>
      </p:sp>
      <p:sp>
        <p:nvSpPr>
          <p:cNvPr id="759824" name="Rectangle 16"/>
          <p:cNvSpPr>
            <a:spLocks noChangeArrowheads="1"/>
          </p:cNvSpPr>
          <p:nvPr/>
        </p:nvSpPr>
        <p:spPr bwMode="auto">
          <a:xfrm>
            <a:off x="488949" y="3371850"/>
            <a:ext cx="1219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600" dirty="0">
                <a:latin typeface="Helvetica-Narrow" pitchFamily="34" charset="0"/>
                <a:cs typeface="Times New Roman" pitchFamily="18" charset="0"/>
              </a:rPr>
              <a:t>Inbound</a:t>
            </a:r>
          </a:p>
          <a:p>
            <a:pPr algn="ctr">
              <a:spcBef>
                <a:spcPct val="0"/>
              </a:spcBef>
            </a:pPr>
            <a:r>
              <a:rPr lang="en-US" sz="1600" dirty="0">
                <a:latin typeface="Helvetica-Narrow" pitchFamily="34" charset="0"/>
                <a:cs typeface="Times New Roman" pitchFamily="18" charset="0"/>
              </a:rPr>
              <a:t>Material</a:t>
            </a:r>
          </a:p>
          <a:p>
            <a:pPr algn="ctr">
              <a:spcBef>
                <a:spcPct val="0"/>
              </a:spcBef>
            </a:pPr>
            <a:r>
              <a:rPr lang="en-US" sz="1600" dirty="0">
                <a:latin typeface="Helvetica-Narrow" pitchFamily="34" charset="0"/>
                <a:cs typeface="Times New Roman" pitchFamily="18" charset="0"/>
              </a:rPr>
              <a:t>Handling</a:t>
            </a:r>
          </a:p>
        </p:txBody>
      </p:sp>
      <p:sp>
        <p:nvSpPr>
          <p:cNvPr id="759825" name="Rectangle 17"/>
          <p:cNvSpPr>
            <a:spLocks noChangeArrowheads="1"/>
          </p:cNvSpPr>
          <p:nvPr/>
        </p:nvSpPr>
        <p:spPr bwMode="auto">
          <a:xfrm>
            <a:off x="488949" y="4286250"/>
            <a:ext cx="13112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600" dirty="0">
                <a:latin typeface="Helvetica-Narrow" pitchFamily="34" charset="0"/>
                <a:cs typeface="Times New Roman" pitchFamily="18" charset="0"/>
              </a:rPr>
              <a:t>Inbound</a:t>
            </a:r>
          </a:p>
          <a:p>
            <a:pPr algn="ctr">
              <a:spcBef>
                <a:spcPct val="0"/>
              </a:spcBef>
            </a:pPr>
            <a:r>
              <a:rPr lang="en-US" sz="1600" dirty="0">
                <a:latin typeface="Helvetica-Narrow" pitchFamily="34" charset="0"/>
                <a:cs typeface="Times New Roman" pitchFamily="18" charset="0"/>
              </a:rPr>
              <a:t>Inspection</a:t>
            </a:r>
          </a:p>
        </p:txBody>
      </p:sp>
      <p:sp>
        <p:nvSpPr>
          <p:cNvPr id="759826" name="Rectangle 18"/>
          <p:cNvSpPr>
            <a:spLocks noChangeArrowheads="1"/>
          </p:cNvSpPr>
          <p:nvPr/>
        </p:nvSpPr>
        <p:spPr bwMode="auto">
          <a:xfrm>
            <a:off x="488949" y="4972050"/>
            <a:ext cx="1219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600">
                <a:latin typeface="Helvetica-Narrow" pitchFamily="34" charset="0"/>
                <a:cs typeface="Times New Roman" pitchFamily="18" charset="0"/>
              </a:rPr>
              <a:t>Parts</a:t>
            </a:r>
          </a:p>
          <a:p>
            <a:pPr algn="ctr">
              <a:spcBef>
                <a:spcPct val="0"/>
              </a:spcBef>
            </a:pPr>
            <a:r>
              <a:rPr lang="en-US" sz="1600">
                <a:latin typeface="Helvetica-Narrow" pitchFamily="34" charset="0"/>
                <a:cs typeface="Times New Roman" pitchFamily="18" charset="0"/>
              </a:rPr>
              <a:t>Picking &amp;</a:t>
            </a:r>
          </a:p>
          <a:p>
            <a:pPr algn="ctr">
              <a:spcBef>
                <a:spcPct val="0"/>
              </a:spcBef>
            </a:pPr>
            <a:r>
              <a:rPr lang="en-US" sz="1600">
                <a:latin typeface="Helvetica-Narrow" pitchFamily="34" charset="0"/>
                <a:cs typeface="Times New Roman" pitchFamily="18" charset="0"/>
              </a:rPr>
              <a:t>Delivery</a:t>
            </a:r>
          </a:p>
        </p:txBody>
      </p:sp>
      <p:sp>
        <p:nvSpPr>
          <p:cNvPr id="759827" name="Rectangle 19"/>
          <p:cNvSpPr>
            <a:spLocks noChangeArrowheads="1"/>
          </p:cNvSpPr>
          <p:nvPr/>
        </p:nvSpPr>
        <p:spPr bwMode="auto">
          <a:xfrm>
            <a:off x="1936749" y="3394075"/>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600" dirty="0">
                <a:latin typeface="Helvetica-Narrow" pitchFamily="34" charset="0"/>
                <a:cs typeface="Times New Roman" pitchFamily="18" charset="0"/>
              </a:rPr>
              <a:t>Component</a:t>
            </a:r>
          </a:p>
          <a:p>
            <a:pPr algn="ctr">
              <a:spcBef>
                <a:spcPct val="0"/>
              </a:spcBef>
            </a:pPr>
            <a:r>
              <a:rPr lang="en-US" sz="1600" dirty="0">
                <a:latin typeface="Helvetica-Narrow" pitchFamily="34" charset="0"/>
                <a:cs typeface="Times New Roman" pitchFamily="18" charset="0"/>
              </a:rPr>
              <a:t>Fabrication</a:t>
            </a:r>
          </a:p>
        </p:txBody>
      </p:sp>
      <p:sp>
        <p:nvSpPr>
          <p:cNvPr id="759828" name="Rectangle 20"/>
          <p:cNvSpPr>
            <a:spLocks noChangeArrowheads="1"/>
          </p:cNvSpPr>
          <p:nvPr/>
        </p:nvSpPr>
        <p:spPr bwMode="auto">
          <a:xfrm>
            <a:off x="1936749" y="3927475"/>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600" dirty="0">
                <a:latin typeface="Helvetica-Narrow" pitchFamily="34" charset="0"/>
                <a:cs typeface="Times New Roman" pitchFamily="18" charset="0"/>
              </a:rPr>
              <a:t>Assembly</a:t>
            </a:r>
          </a:p>
        </p:txBody>
      </p:sp>
      <p:sp>
        <p:nvSpPr>
          <p:cNvPr id="759829" name="Rectangle 21"/>
          <p:cNvSpPr>
            <a:spLocks noChangeArrowheads="1"/>
          </p:cNvSpPr>
          <p:nvPr/>
        </p:nvSpPr>
        <p:spPr bwMode="auto">
          <a:xfrm>
            <a:off x="1936749" y="4210050"/>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600" dirty="0">
                <a:latin typeface="Helvetica-Narrow" pitchFamily="34" charset="0"/>
                <a:cs typeface="Times New Roman" pitchFamily="18" charset="0"/>
              </a:rPr>
              <a:t>Fine Tuning</a:t>
            </a:r>
          </a:p>
          <a:p>
            <a:pPr algn="ctr">
              <a:spcBef>
                <a:spcPct val="0"/>
              </a:spcBef>
            </a:pPr>
            <a:r>
              <a:rPr lang="en-US" sz="1600" dirty="0">
                <a:latin typeface="Helvetica-Narrow" pitchFamily="34" charset="0"/>
                <a:cs typeface="Times New Roman" pitchFamily="18" charset="0"/>
              </a:rPr>
              <a:t>&amp; Testing</a:t>
            </a:r>
          </a:p>
        </p:txBody>
      </p:sp>
      <p:sp>
        <p:nvSpPr>
          <p:cNvPr id="759830" name="Rectangle 22"/>
          <p:cNvSpPr>
            <a:spLocks noChangeArrowheads="1"/>
          </p:cNvSpPr>
          <p:nvPr/>
        </p:nvSpPr>
        <p:spPr bwMode="auto">
          <a:xfrm>
            <a:off x="1860549" y="489585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600">
                <a:latin typeface="Helvetica-Narrow" pitchFamily="34" charset="0"/>
                <a:cs typeface="Times New Roman" pitchFamily="18" charset="0"/>
              </a:rPr>
              <a:t>Maintenance</a:t>
            </a:r>
          </a:p>
        </p:txBody>
      </p:sp>
      <p:sp>
        <p:nvSpPr>
          <p:cNvPr id="759831" name="Rectangle 23"/>
          <p:cNvSpPr>
            <a:spLocks noChangeArrowheads="1"/>
          </p:cNvSpPr>
          <p:nvPr/>
        </p:nvSpPr>
        <p:spPr bwMode="auto">
          <a:xfrm>
            <a:off x="1890712" y="5276850"/>
            <a:ext cx="15398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600">
                <a:latin typeface="Helvetica-Narrow" pitchFamily="34" charset="0"/>
                <a:cs typeface="Times New Roman" pitchFamily="18" charset="0"/>
              </a:rPr>
              <a:t>Facilities</a:t>
            </a:r>
          </a:p>
          <a:p>
            <a:pPr algn="ctr">
              <a:spcBef>
                <a:spcPct val="0"/>
              </a:spcBef>
            </a:pPr>
            <a:r>
              <a:rPr lang="en-US" sz="1600">
                <a:latin typeface="Helvetica-Narrow" pitchFamily="34" charset="0"/>
                <a:cs typeface="Times New Roman" pitchFamily="18" charset="0"/>
              </a:rPr>
              <a:t>Operation</a:t>
            </a:r>
          </a:p>
        </p:txBody>
      </p:sp>
      <p:sp>
        <p:nvSpPr>
          <p:cNvPr id="759832" name="Rectangle 24"/>
          <p:cNvSpPr>
            <a:spLocks noChangeArrowheads="1"/>
          </p:cNvSpPr>
          <p:nvPr/>
        </p:nvSpPr>
        <p:spPr bwMode="auto">
          <a:xfrm>
            <a:off x="3378199" y="428625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600">
                <a:latin typeface="Helvetica-Narrow" pitchFamily="34" charset="0"/>
                <a:cs typeface="Times New Roman" pitchFamily="18" charset="0"/>
              </a:rPr>
              <a:t>Order</a:t>
            </a:r>
          </a:p>
          <a:p>
            <a:pPr algn="ctr">
              <a:spcBef>
                <a:spcPct val="0"/>
              </a:spcBef>
            </a:pPr>
            <a:r>
              <a:rPr lang="en-US" sz="1600">
                <a:latin typeface="Helvetica-Narrow" pitchFamily="34" charset="0"/>
                <a:cs typeface="Times New Roman" pitchFamily="18" charset="0"/>
              </a:rPr>
              <a:t>Processing</a:t>
            </a:r>
          </a:p>
        </p:txBody>
      </p:sp>
      <p:sp>
        <p:nvSpPr>
          <p:cNvPr id="759833" name="Rectangle 25"/>
          <p:cNvSpPr>
            <a:spLocks noChangeArrowheads="1"/>
          </p:cNvSpPr>
          <p:nvPr/>
        </p:nvSpPr>
        <p:spPr bwMode="auto">
          <a:xfrm>
            <a:off x="3536949" y="3829050"/>
            <a:ext cx="1052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600">
                <a:latin typeface="Helvetica-Narrow" pitchFamily="34" charset="0"/>
                <a:cs typeface="Times New Roman" pitchFamily="18" charset="0"/>
              </a:rPr>
              <a:t>Shipping</a:t>
            </a:r>
          </a:p>
        </p:txBody>
      </p:sp>
      <p:sp>
        <p:nvSpPr>
          <p:cNvPr id="759834" name="Rectangle 26"/>
          <p:cNvSpPr>
            <a:spLocks noChangeArrowheads="1"/>
          </p:cNvSpPr>
          <p:nvPr/>
        </p:nvSpPr>
        <p:spPr bwMode="auto">
          <a:xfrm>
            <a:off x="4832349" y="38290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600">
                <a:latin typeface="Helvetica-Narrow" pitchFamily="34" charset="0"/>
                <a:cs typeface="Times New Roman" pitchFamily="18" charset="0"/>
              </a:rPr>
              <a:t>Advertising</a:t>
            </a:r>
          </a:p>
        </p:txBody>
      </p:sp>
      <p:sp>
        <p:nvSpPr>
          <p:cNvPr id="759835" name="Rectangle 27"/>
          <p:cNvSpPr>
            <a:spLocks noChangeArrowheads="1"/>
          </p:cNvSpPr>
          <p:nvPr/>
        </p:nvSpPr>
        <p:spPr bwMode="auto">
          <a:xfrm>
            <a:off x="4892674" y="4132263"/>
            <a:ext cx="1109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600">
                <a:latin typeface="Helvetica-Narrow" pitchFamily="34" charset="0"/>
                <a:cs typeface="Times New Roman" pitchFamily="18" charset="0"/>
              </a:rPr>
              <a:t>Promotion</a:t>
            </a:r>
          </a:p>
        </p:txBody>
      </p:sp>
      <p:sp>
        <p:nvSpPr>
          <p:cNvPr id="759836" name="Rectangle 28"/>
          <p:cNvSpPr>
            <a:spLocks noChangeArrowheads="1"/>
          </p:cNvSpPr>
          <p:nvPr/>
        </p:nvSpPr>
        <p:spPr bwMode="auto">
          <a:xfrm>
            <a:off x="5060949" y="4514850"/>
            <a:ext cx="10477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1600">
                <a:latin typeface="Helvetica-Narrow" pitchFamily="34" charset="0"/>
                <a:cs typeface="Times New Roman" pitchFamily="18" charset="0"/>
              </a:rPr>
              <a:t>Sales Force</a:t>
            </a:r>
          </a:p>
        </p:txBody>
      </p:sp>
      <p:sp>
        <p:nvSpPr>
          <p:cNvPr id="759837" name="Rectangle 29"/>
          <p:cNvSpPr>
            <a:spLocks noChangeArrowheads="1"/>
          </p:cNvSpPr>
          <p:nvPr/>
        </p:nvSpPr>
        <p:spPr bwMode="auto">
          <a:xfrm>
            <a:off x="6356349" y="3524250"/>
            <a:ext cx="1512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600" dirty="0">
                <a:latin typeface="Helvetica-Narrow" pitchFamily="34" charset="0"/>
                <a:cs typeface="Times New Roman" pitchFamily="18" charset="0"/>
              </a:rPr>
              <a:t>Service Reps.</a:t>
            </a:r>
          </a:p>
        </p:txBody>
      </p:sp>
      <p:sp>
        <p:nvSpPr>
          <p:cNvPr id="759838" name="Rectangle 30"/>
          <p:cNvSpPr>
            <a:spLocks noChangeArrowheads="1"/>
          </p:cNvSpPr>
          <p:nvPr/>
        </p:nvSpPr>
        <p:spPr bwMode="auto">
          <a:xfrm>
            <a:off x="6280149" y="3905250"/>
            <a:ext cx="1219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1600" dirty="0">
                <a:latin typeface="Helvetica-Narrow" pitchFamily="34" charset="0"/>
                <a:cs typeface="Times New Roman" pitchFamily="18" charset="0"/>
              </a:rPr>
              <a:t>Spare Parts</a:t>
            </a:r>
          </a:p>
          <a:p>
            <a:pPr>
              <a:spcBef>
                <a:spcPct val="0"/>
              </a:spcBef>
            </a:pPr>
            <a:r>
              <a:rPr lang="en-US" sz="1600" dirty="0">
                <a:latin typeface="Helvetica-Narrow" pitchFamily="34" charset="0"/>
                <a:cs typeface="Times New Roman" pitchFamily="18" charset="0"/>
              </a:rPr>
              <a:t>Systems</a:t>
            </a:r>
          </a:p>
        </p:txBody>
      </p:sp>
      <p:sp>
        <p:nvSpPr>
          <p:cNvPr id="759839" name="Rectangle 31"/>
          <p:cNvSpPr>
            <a:spLocks noChangeArrowheads="1"/>
          </p:cNvSpPr>
          <p:nvPr/>
        </p:nvSpPr>
        <p:spPr bwMode="auto">
          <a:xfrm>
            <a:off x="6416674" y="2609850"/>
            <a:ext cx="1692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1600">
                <a:latin typeface="Helvetica-Narrow" pitchFamily="34" charset="0"/>
                <a:cs typeface="Times New Roman" pitchFamily="18" charset="0"/>
              </a:rPr>
              <a:t>Spare Parts</a:t>
            </a:r>
          </a:p>
        </p:txBody>
      </p:sp>
      <p:sp>
        <p:nvSpPr>
          <p:cNvPr id="759840" name="Rectangle 32"/>
          <p:cNvSpPr>
            <a:spLocks noChangeArrowheads="1"/>
          </p:cNvSpPr>
          <p:nvPr/>
        </p:nvSpPr>
        <p:spPr bwMode="auto">
          <a:xfrm>
            <a:off x="6432549" y="2838450"/>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1600">
                <a:latin typeface="Helvetica-Narrow" pitchFamily="34" charset="0"/>
                <a:cs typeface="Times New Roman" pitchFamily="18" charset="0"/>
              </a:rPr>
              <a:t>Travel &amp;</a:t>
            </a:r>
          </a:p>
          <a:p>
            <a:pPr>
              <a:spcBef>
                <a:spcPct val="0"/>
              </a:spcBef>
            </a:pPr>
            <a:r>
              <a:rPr lang="en-US" sz="1600">
                <a:latin typeface="Helvetica-Narrow" pitchFamily="34" charset="0"/>
                <a:cs typeface="Times New Roman" pitchFamily="18" charset="0"/>
              </a:rPr>
              <a:t>Subsistence</a:t>
            </a:r>
          </a:p>
        </p:txBody>
      </p:sp>
      <p:sp>
        <p:nvSpPr>
          <p:cNvPr id="759841" name="Rectangle 33"/>
          <p:cNvSpPr>
            <a:spLocks noChangeArrowheads="1"/>
          </p:cNvSpPr>
          <p:nvPr/>
        </p:nvSpPr>
        <p:spPr bwMode="auto">
          <a:xfrm>
            <a:off x="6203949" y="1847850"/>
            <a:ext cx="1371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1600">
                <a:latin typeface="Helvetica-Narrow" pitchFamily="34" charset="0"/>
                <a:cs typeface="Times New Roman" pitchFamily="18" charset="0"/>
              </a:rPr>
              <a:t>Service</a:t>
            </a:r>
          </a:p>
          <a:p>
            <a:pPr>
              <a:spcBef>
                <a:spcPct val="0"/>
              </a:spcBef>
            </a:pPr>
            <a:r>
              <a:rPr lang="en-US" sz="1600">
                <a:latin typeface="Helvetica-Narrow" pitchFamily="34" charset="0"/>
                <a:cs typeface="Times New Roman" pitchFamily="18" charset="0"/>
              </a:rPr>
              <a:t>Manuals  &amp;</a:t>
            </a:r>
          </a:p>
          <a:p>
            <a:pPr>
              <a:spcBef>
                <a:spcPct val="0"/>
              </a:spcBef>
            </a:pPr>
            <a:r>
              <a:rPr lang="en-US" sz="1600">
                <a:latin typeface="Helvetica-Narrow" pitchFamily="34" charset="0"/>
                <a:cs typeface="Times New Roman" pitchFamily="18" charset="0"/>
              </a:rPr>
              <a:t>Procedures</a:t>
            </a:r>
          </a:p>
        </p:txBody>
      </p:sp>
      <p:sp>
        <p:nvSpPr>
          <p:cNvPr id="759842" name="Rectangle 34"/>
          <p:cNvSpPr>
            <a:spLocks noChangeArrowheads="1"/>
          </p:cNvSpPr>
          <p:nvPr/>
        </p:nvSpPr>
        <p:spPr bwMode="auto">
          <a:xfrm>
            <a:off x="641349" y="1924050"/>
            <a:ext cx="9032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600">
                <a:latin typeface="Helvetica-Narrow" pitchFamily="34" charset="0"/>
                <a:cs typeface="Times New Roman" pitchFamily="18" charset="0"/>
              </a:rPr>
              <a:t>System</a:t>
            </a:r>
          </a:p>
          <a:p>
            <a:pPr>
              <a:spcBef>
                <a:spcPct val="0"/>
              </a:spcBef>
            </a:pPr>
            <a:r>
              <a:rPr lang="en-US" sz="1600">
                <a:latin typeface="Helvetica-Narrow" pitchFamily="34" charset="0"/>
                <a:cs typeface="Times New Roman" pitchFamily="18" charset="0"/>
              </a:rPr>
              <a:t>Design</a:t>
            </a:r>
          </a:p>
        </p:txBody>
      </p:sp>
      <p:sp>
        <p:nvSpPr>
          <p:cNvPr id="759843" name="Rectangle 35"/>
          <p:cNvSpPr>
            <a:spLocks noChangeArrowheads="1"/>
          </p:cNvSpPr>
          <p:nvPr/>
        </p:nvSpPr>
        <p:spPr bwMode="auto">
          <a:xfrm>
            <a:off x="1860549" y="1162050"/>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600" dirty="0">
                <a:latin typeface="Helvetica-Narrow" pitchFamily="34" charset="0"/>
                <a:cs typeface="Times New Roman" pitchFamily="18" charset="0"/>
              </a:rPr>
              <a:t>Recruiting</a:t>
            </a:r>
          </a:p>
          <a:p>
            <a:pPr algn="ctr">
              <a:spcBef>
                <a:spcPct val="0"/>
              </a:spcBef>
            </a:pPr>
            <a:r>
              <a:rPr lang="en-US" sz="1600" dirty="0">
                <a:latin typeface="Helvetica-Narrow" pitchFamily="34" charset="0"/>
                <a:cs typeface="Times New Roman" pitchFamily="18" charset="0"/>
              </a:rPr>
              <a:t>Training</a:t>
            </a:r>
          </a:p>
        </p:txBody>
      </p:sp>
      <p:sp>
        <p:nvSpPr>
          <p:cNvPr id="759844" name="Rectangle 36"/>
          <p:cNvSpPr>
            <a:spLocks noChangeArrowheads="1"/>
          </p:cNvSpPr>
          <p:nvPr/>
        </p:nvSpPr>
        <p:spPr bwMode="auto">
          <a:xfrm>
            <a:off x="4908549" y="116205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600" dirty="0">
                <a:latin typeface="Helvetica-Narrow" pitchFamily="34" charset="0"/>
                <a:cs typeface="Times New Roman" pitchFamily="18" charset="0"/>
              </a:rPr>
              <a:t>Recruiting</a:t>
            </a:r>
          </a:p>
          <a:p>
            <a:pPr algn="ctr">
              <a:spcBef>
                <a:spcPct val="0"/>
              </a:spcBef>
            </a:pPr>
            <a:r>
              <a:rPr lang="en-US" sz="1600" dirty="0">
                <a:latin typeface="Helvetica-Narrow" pitchFamily="34" charset="0"/>
                <a:cs typeface="Times New Roman" pitchFamily="18" charset="0"/>
              </a:rPr>
              <a:t>Training</a:t>
            </a:r>
          </a:p>
        </p:txBody>
      </p:sp>
      <p:sp>
        <p:nvSpPr>
          <p:cNvPr id="759845" name="Rectangle 37"/>
          <p:cNvSpPr>
            <a:spLocks noChangeArrowheads="1"/>
          </p:cNvSpPr>
          <p:nvPr/>
        </p:nvSpPr>
        <p:spPr bwMode="auto">
          <a:xfrm>
            <a:off x="6127749" y="116205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1600" dirty="0">
                <a:latin typeface="Helvetica-Narrow" pitchFamily="34" charset="0"/>
                <a:cs typeface="Times New Roman" pitchFamily="18" charset="0"/>
              </a:rPr>
              <a:t>Recruiting</a:t>
            </a:r>
          </a:p>
          <a:p>
            <a:pPr>
              <a:spcBef>
                <a:spcPct val="0"/>
              </a:spcBef>
            </a:pPr>
            <a:r>
              <a:rPr lang="en-US" sz="1600" dirty="0">
                <a:latin typeface="Helvetica-Narrow" pitchFamily="34" charset="0"/>
                <a:cs typeface="Times New Roman" pitchFamily="18" charset="0"/>
              </a:rPr>
              <a:t>Training</a:t>
            </a:r>
          </a:p>
        </p:txBody>
      </p:sp>
      <p:sp>
        <p:nvSpPr>
          <p:cNvPr id="759846" name="Line 38"/>
          <p:cNvSpPr>
            <a:spLocks noChangeShapeType="1"/>
          </p:cNvSpPr>
          <p:nvPr/>
        </p:nvSpPr>
        <p:spPr bwMode="auto">
          <a:xfrm>
            <a:off x="4832349" y="3375025"/>
            <a:ext cx="0" cy="25876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7" name="Rectangle 39"/>
          <p:cNvSpPr>
            <a:spLocks noChangeArrowheads="1"/>
          </p:cNvSpPr>
          <p:nvPr/>
        </p:nvSpPr>
        <p:spPr bwMode="auto">
          <a:xfrm>
            <a:off x="3460749" y="192405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1600" dirty="0">
                <a:latin typeface="Helvetica-Narrow" pitchFamily="34" charset="0"/>
                <a:cs typeface="Times New Roman" pitchFamily="18" charset="0"/>
              </a:rPr>
              <a:t>Info System</a:t>
            </a:r>
          </a:p>
          <a:p>
            <a:pPr>
              <a:spcBef>
                <a:spcPct val="0"/>
              </a:spcBef>
            </a:pPr>
            <a:r>
              <a:rPr lang="en-US" sz="1600" dirty="0">
                <a:latin typeface="Helvetica-Narrow" pitchFamily="34" charset="0"/>
                <a:cs typeface="Times New Roman" pitchFamily="18" charset="0"/>
              </a:rPr>
              <a:t>Development</a:t>
            </a:r>
          </a:p>
        </p:txBody>
      </p:sp>
      <p:sp>
        <p:nvSpPr>
          <p:cNvPr id="759848" name="Rectangle 40"/>
          <p:cNvSpPr>
            <a:spLocks noChangeArrowheads="1"/>
          </p:cNvSpPr>
          <p:nvPr/>
        </p:nvSpPr>
        <p:spPr bwMode="auto">
          <a:xfrm>
            <a:off x="4892674" y="1924050"/>
            <a:ext cx="11906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600">
                <a:latin typeface="Helvetica-Narrow" pitchFamily="34" charset="0"/>
                <a:cs typeface="Times New Roman" pitchFamily="18" charset="0"/>
              </a:rPr>
              <a:t>Market Research</a:t>
            </a:r>
          </a:p>
        </p:txBody>
      </p:sp>
      <p:sp>
        <p:nvSpPr>
          <p:cNvPr id="759849" name="Rectangle 41"/>
          <p:cNvSpPr>
            <a:spLocks noChangeArrowheads="1"/>
          </p:cNvSpPr>
          <p:nvPr/>
        </p:nvSpPr>
        <p:spPr bwMode="auto">
          <a:xfrm>
            <a:off x="1616074" y="1846263"/>
            <a:ext cx="179863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600" dirty="0">
                <a:latin typeface="Helvetica-Narrow" pitchFamily="34" charset="0"/>
                <a:cs typeface="Times New Roman" pitchFamily="18" charset="0"/>
              </a:rPr>
              <a:t>Component, </a:t>
            </a:r>
          </a:p>
          <a:p>
            <a:pPr>
              <a:spcBef>
                <a:spcPct val="0"/>
              </a:spcBef>
            </a:pPr>
            <a:r>
              <a:rPr lang="en-US" sz="1600" dirty="0">
                <a:latin typeface="Helvetica-Narrow" pitchFamily="34" charset="0"/>
                <a:cs typeface="Times New Roman" pitchFamily="18" charset="0"/>
              </a:rPr>
              <a:t>Machine Design &amp;</a:t>
            </a:r>
          </a:p>
          <a:p>
            <a:pPr>
              <a:spcBef>
                <a:spcPct val="0"/>
              </a:spcBef>
            </a:pPr>
            <a:r>
              <a:rPr lang="en-US" sz="1600" dirty="0">
                <a:latin typeface="Helvetica-Narrow" pitchFamily="34" charset="0"/>
                <a:cs typeface="Times New Roman" pitchFamily="18" charset="0"/>
              </a:rPr>
              <a:t>Testing</a:t>
            </a:r>
          </a:p>
        </p:txBody>
      </p:sp>
      <p:sp>
        <p:nvSpPr>
          <p:cNvPr id="759850" name="Rectangle 42"/>
          <p:cNvSpPr>
            <a:spLocks noChangeArrowheads="1"/>
          </p:cNvSpPr>
          <p:nvPr/>
        </p:nvSpPr>
        <p:spPr bwMode="auto">
          <a:xfrm>
            <a:off x="3597274" y="2609850"/>
            <a:ext cx="1323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1600" dirty="0">
                <a:latin typeface="Helvetica-Narrow" pitchFamily="34" charset="0"/>
                <a:cs typeface="Times New Roman" pitchFamily="18" charset="0"/>
              </a:rPr>
              <a:t>Computer</a:t>
            </a:r>
          </a:p>
        </p:txBody>
      </p:sp>
      <p:sp>
        <p:nvSpPr>
          <p:cNvPr id="759851" name="Rectangle 43"/>
          <p:cNvSpPr>
            <a:spLocks noChangeArrowheads="1"/>
          </p:cNvSpPr>
          <p:nvPr/>
        </p:nvSpPr>
        <p:spPr bwMode="auto">
          <a:xfrm>
            <a:off x="3613149" y="2838450"/>
            <a:ext cx="10715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1600" dirty="0" err="1">
                <a:latin typeface="Helvetica-Narrow" pitchFamily="34" charset="0"/>
                <a:cs typeface="Times New Roman" pitchFamily="18" charset="0"/>
              </a:rPr>
              <a:t>Transpt’n</a:t>
            </a:r>
            <a:endParaRPr lang="en-US" sz="1600" dirty="0">
              <a:latin typeface="Helvetica-Narrow" pitchFamily="34" charset="0"/>
              <a:cs typeface="Times New Roman" pitchFamily="18" charset="0"/>
            </a:endParaRPr>
          </a:p>
          <a:p>
            <a:pPr>
              <a:spcBef>
                <a:spcPct val="0"/>
              </a:spcBef>
            </a:pPr>
            <a:r>
              <a:rPr lang="en-US" sz="1600" dirty="0">
                <a:latin typeface="Helvetica-Narrow" pitchFamily="34" charset="0"/>
                <a:cs typeface="Times New Roman" pitchFamily="18" charset="0"/>
              </a:rPr>
              <a:t>Services</a:t>
            </a:r>
          </a:p>
        </p:txBody>
      </p:sp>
      <p:sp>
        <p:nvSpPr>
          <p:cNvPr id="759852" name="Rectangle 44"/>
          <p:cNvSpPr>
            <a:spLocks noChangeArrowheads="1"/>
          </p:cNvSpPr>
          <p:nvPr/>
        </p:nvSpPr>
        <p:spPr bwMode="auto">
          <a:xfrm rot="3480000">
            <a:off x="7013574" y="1819275"/>
            <a:ext cx="127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1600" b="1" dirty="0">
                <a:latin typeface="Helvetica-Narrow" pitchFamily="34" charset="0"/>
                <a:cs typeface="Times New Roman" pitchFamily="18" charset="0"/>
              </a:rPr>
              <a:t>MARGIN</a:t>
            </a:r>
          </a:p>
        </p:txBody>
      </p:sp>
      <p:sp>
        <p:nvSpPr>
          <p:cNvPr id="759853" name="Rectangle 45"/>
          <p:cNvSpPr>
            <a:spLocks noChangeArrowheads="1"/>
          </p:cNvSpPr>
          <p:nvPr/>
        </p:nvSpPr>
        <p:spPr bwMode="auto">
          <a:xfrm rot="18185381">
            <a:off x="7283449" y="4324129"/>
            <a:ext cx="94615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1400" b="1" dirty="0">
                <a:latin typeface="Helvetica-Narrow" pitchFamily="34" charset="0"/>
                <a:cs typeface="Times New Roman" pitchFamily="18" charset="0"/>
              </a:rPr>
              <a:t>MARGIN</a:t>
            </a:r>
          </a:p>
        </p:txBody>
      </p:sp>
      <p:sp>
        <p:nvSpPr>
          <p:cNvPr id="759854" name="Rectangle 46"/>
          <p:cNvSpPr>
            <a:spLocks noChangeArrowheads="1"/>
          </p:cNvSpPr>
          <p:nvPr/>
        </p:nvSpPr>
        <p:spPr bwMode="auto">
          <a:xfrm>
            <a:off x="701674" y="59690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latin typeface="Helvetica-Narrow" pitchFamily="34" charset="0"/>
                <a:cs typeface="Times New Roman" pitchFamily="18" charset="0"/>
              </a:rPr>
              <a:t>Inbound</a:t>
            </a:r>
          </a:p>
          <a:p>
            <a:pPr>
              <a:spcBef>
                <a:spcPct val="0"/>
              </a:spcBef>
            </a:pPr>
            <a:r>
              <a:rPr lang="en-US" sz="1800">
                <a:latin typeface="Helvetica-Narrow" pitchFamily="34" charset="0"/>
                <a:cs typeface="Times New Roman" pitchFamily="18" charset="0"/>
              </a:rPr>
              <a:t>Logistics</a:t>
            </a:r>
          </a:p>
        </p:txBody>
      </p:sp>
      <p:sp>
        <p:nvSpPr>
          <p:cNvPr id="759855" name="Rectangle 47"/>
          <p:cNvSpPr>
            <a:spLocks noChangeArrowheads="1"/>
          </p:cNvSpPr>
          <p:nvPr/>
        </p:nvSpPr>
        <p:spPr bwMode="auto">
          <a:xfrm>
            <a:off x="1997074" y="6038850"/>
            <a:ext cx="1482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1800">
                <a:latin typeface="Helvetica-Narrow" pitchFamily="34" charset="0"/>
                <a:cs typeface="Times New Roman" pitchFamily="18" charset="0"/>
              </a:rPr>
              <a:t>Operations</a:t>
            </a:r>
          </a:p>
        </p:txBody>
      </p:sp>
      <p:sp>
        <p:nvSpPr>
          <p:cNvPr id="759856" name="Rectangle 48"/>
          <p:cNvSpPr>
            <a:spLocks noChangeArrowheads="1"/>
          </p:cNvSpPr>
          <p:nvPr/>
        </p:nvSpPr>
        <p:spPr bwMode="auto">
          <a:xfrm>
            <a:off x="3673474" y="5969000"/>
            <a:ext cx="1011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latin typeface="Helvetica-Narrow" pitchFamily="34" charset="0"/>
                <a:cs typeface="Times New Roman" pitchFamily="18" charset="0"/>
              </a:rPr>
              <a:t>Outbound</a:t>
            </a:r>
          </a:p>
          <a:p>
            <a:pPr>
              <a:spcBef>
                <a:spcPct val="0"/>
              </a:spcBef>
            </a:pPr>
            <a:r>
              <a:rPr lang="en-US" sz="1800">
                <a:latin typeface="Helvetica-Narrow" pitchFamily="34" charset="0"/>
                <a:cs typeface="Times New Roman" pitchFamily="18" charset="0"/>
              </a:rPr>
              <a:t>Logistics</a:t>
            </a:r>
          </a:p>
        </p:txBody>
      </p:sp>
      <p:sp>
        <p:nvSpPr>
          <p:cNvPr id="759857" name="Rectangle 49"/>
          <p:cNvSpPr>
            <a:spLocks noChangeArrowheads="1"/>
          </p:cNvSpPr>
          <p:nvPr/>
        </p:nvSpPr>
        <p:spPr bwMode="auto">
          <a:xfrm>
            <a:off x="4968874" y="596900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latin typeface="Helvetica-Narrow" pitchFamily="34" charset="0"/>
                <a:cs typeface="Times New Roman" pitchFamily="18" charset="0"/>
              </a:rPr>
              <a:t>Marketing</a:t>
            </a:r>
          </a:p>
          <a:p>
            <a:pPr>
              <a:spcBef>
                <a:spcPct val="0"/>
              </a:spcBef>
            </a:pPr>
            <a:r>
              <a:rPr lang="en-US" sz="1800">
                <a:latin typeface="Helvetica-Narrow" pitchFamily="34" charset="0"/>
                <a:cs typeface="Times New Roman" pitchFamily="18" charset="0"/>
              </a:rPr>
              <a:t>&amp; Sales</a:t>
            </a:r>
          </a:p>
        </p:txBody>
      </p:sp>
      <p:sp>
        <p:nvSpPr>
          <p:cNvPr id="759858" name="Rectangle 50"/>
          <p:cNvSpPr>
            <a:spLocks noChangeArrowheads="1"/>
          </p:cNvSpPr>
          <p:nvPr/>
        </p:nvSpPr>
        <p:spPr bwMode="auto">
          <a:xfrm>
            <a:off x="6188074" y="5969000"/>
            <a:ext cx="809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latin typeface="Helvetica-Narrow" pitchFamily="34" charset="0"/>
                <a:cs typeface="Times New Roman" pitchFamily="18" charset="0"/>
              </a:rPr>
              <a:t>Service</a:t>
            </a:r>
          </a:p>
        </p:txBody>
      </p:sp>
      <p:sp>
        <p:nvSpPr>
          <p:cNvPr id="759859" name="Rectangle 51"/>
          <p:cNvSpPr>
            <a:spLocks noChangeArrowheads="1"/>
          </p:cNvSpPr>
          <p:nvPr/>
        </p:nvSpPr>
        <p:spPr bwMode="auto">
          <a:xfrm>
            <a:off x="1555749" y="2686050"/>
            <a:ext cx="18653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600" dirty="0">
                <a:latin typeface="Helvetica-Narrow" pitchFamily="34" charset="0"/>
                <a:cs typeface="Times New Roman" pitchFamily="18" charset="0"/>
              </a:rPr>
              <a:t>Materials, Energy</a:t>
            </a:r>
          </a:p>
          <a:p>
            <a:pPr>
              <a:spcBef>
                <a:spcPct val="0"/>
              </a:spcBef>
            </a:pPr>
            <a:r>
              <a:rPr lang="en-US" sz="1600" dirty="0">
                <a:latin typeface="Helvetica-Narrow" pitchFamily="34" charset="0"/>
                <a:cs typeface="Times New Roman" pitchFamily="18" charset="0"/>
              </a:rPr>
              <a:t>&amp; Parts Supplies</a:t>
            </a:r>
          </a:p>
        </p:txBody>
      </p:sp>
      <p:sp>
        <p:nvSpPr>
          <p:cNvPr id="759860" name="Rectangle 52"/>
          <p:cNvSpPr>
            <a:spLocks noChangeArrowheads="1"/>
          </p:cNvSpPr>
          <p:nvPr/>
        </p:nvSpPr>
        <p:spPr bwMode="auto">
          <a:xfrm>
            <a:off x="4832349" y="2609850"/>
            <a:ext cx="16494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600" dirty="0">
                <a:latin typeface="Helvetica-Narrow" pitchFamily="34" charset="0"/>
                <a:cs typeface="Times New Roman" pitchFamily="18" charset="0"/>
              </a:rPr>
              <a:t>Media Services</a:t>
            </a:r>
          </a:p>
          <a:p>
            <a:pPr>
              <a:spcBef>
                <a:spcPct val="0"/>
              </a:spcBef>
            </a:pPr>
            <a:r>
              <a:rPr lang="en-US" sz="1600" dirty="0">
                <a:latin typeface="Helvetica-Narrow" pitchFamily="34" charset="0"/>
                <a:cs typeface="Times New Roman" pitchFamily="18" charset="0"/>
              </a:rPr>
              <a:t>Supplies &amp;</a:t>
            </a:r>
          </a:p>
          <a:p>
            <a:pPr>
              <a:spcBef>
                <a:spcPct val="0"/>
              </a:spcBef>
            </a:pPr>
            <a:r>
              <a:rPr lang="en-US" sz="1600" dirty="0">
                <a:latin typeface="Helvetica-Narrow" pitchFamily="34" charset="0"/>
                <a:cs typeface="Times New Roman" pitchFamily="18" charset="0"/>
              </a:rPr>
              <a:t>Travel</a:t>
            </a:r>
          </a:p>
        </p:txBody>
      </p:sp>
      <p:sp>
        <p:nvSpPr>
          <p:cNvPr id="55" name="TextBox 54"/>
          <p:cNvSpPr txBox="1"/>
          <p:nvPr/>
        </p:nvSpPr>
        <p:spPr>
          <a:xfrm>
            <a:off x="774961" y="2797799"/>
            <a:ext cx="7461663" cy="1384995"/>
          </a:xfrm>
          <a:prstGeom prst="rect">
            <a:avLst/>
          </a:prstGeom>
          <a:effectLst>
            <a:outerShdw blurRad="76200" dist="12700" dir="2700000" sy="-23000" kx="-8004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Good strategies.. “activities complement one another in ways that create real economic value”</a:t>
            </a:r>
          </a:p>
          <a:p>
            <a:r>
              <a:rPr lang="en-US" dirty="0" smtClean="0"/>
              <a:t>-</a:t>
            </a:r>
            <a:r>
              <a:rPr lang="en-US" sz="1800" b="0" i="1" dirty="0" smtClean="0"/>
              <a:t>M. Porter</a:t>
            </a:r>
            <a:endParaRPr lang="en-US" sz="1800" b="0" i="1" dirty="0"/>
          </a:p>
        </p:txBody>
      </p:sp>
    </p:spTree>
    <p:extLst>
      <p:ext uri="{BB962C8B-B14F-4D97-AF65-F5344CB8AC3E}">
        <p14:creationId xmlns:p14="http://schemas.microsoft.com/office/powerpoint/2010/main" val="3108432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ChangeArrowheads="1"/>
          </p:cNvSpPr>
          <p:nvPr/>
        </p:nvSpPr>
        <p:spPr bwMode="auto">
          <a:xfrm>
            <a:off x="2597150" y="1924050"/>
            <a:ext cx="3187700" cy="1574800"/>
          </a:xfrm>
          <a:prstGeom prst="rect">
            <a:avLst/>
          </a:prstGeom>
          <a:solidFill>
            <a:srgbClr val="D1FFD1"/>
          </a:solidFill>
          <a:ln w="12700">
            <a:solidFill>
              <a:schemeClr val="tx1"/>
            </a:solidFill>
            <a:miter lim="800000"/>
            <a:headEnd/>
            <a:tailEnd/>
          </a:ln>
          <a:effectLst/>
          <a:extLst/>
        </p:spPr>
        <p:txBody>
          <a:bodyPr wrap="none" anchor="ctr"/>
          <a:lstStyle/>
          <a:p>
            <a:endParaRPr lang="en-US"/>
          </a:p>
        </p:txBody>
      </p:sp>
      <p:sp>
        <p:nvSpPr>
          <p:cNvPr id="397315" name="Rectangle 3"/>
          <p:cNvSpPr>
            <a:spLocks noChangeArrowheads="1"/>
          </p:cNvSpPr>
          <p:nvPr/>
        </p:nvSpPr>
        <p:spPr bwMode="auto">
          <a:xfrm>
            <a:off x="2597150" y="3511550"/>
            <a:ext cx="3187700" cy="901700"/>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6" name="Rectangle 4"/>
          <p:cNvSpPr>
            <a:spLocks noChangeArrowheads="1"/>
          </p:cNvSpPr>
          <p:nvPr/>
        </p:nvSpPr>
        <p:spPr bwMode="auto">
          <a:xfrm>
            <a:off x="2597150" y="4413250"/>
            <a:ext cx="3187700" cy="1968500"/>
          </a:xfrm>
          <a:prstGeom prst="rect">
            <a:avLst/>
          </a:prstGeom>
          <a:solidFill>
            <a:srgbClr val="FF505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7" name="Rectangle 5"/>
          <p:cNvSpPr>
            <a:spLocks noChangeArrowheads="1"/>
          </p:cNvSpPr>
          <p:nvPr/>
        </p:nvSpPr>
        <p:spPr bwMode="auto">
          <a:xfrm>
            <a:off x="2944154" y="5074013"/>
            <a:ext cx="2493692"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3600" dirty="0" smtClean="0">
                <a:solidFill>
                  <a:schemeClr val="bg1"/>
                </a:solidFill>
                <a:latin typeface="Segoe UI" pitchFamily="34" charset="0"/>
                <a:ea typeface="Segoe UI" pitchFamily="34" charset="0"/>
                <a:cs typeface="Segoe UI" pitchFamily="34" charset="0"/>
              </a:rPr>
              <a:t>Input Costs</a:t>
            </a:r>
            <a:endParaRPr lang="en-US" sz="3600" dirty="0">
              <a:solidFill>
                <a:schemeClr val="bg1"/>
              </a:solidFill>
              <a:latin typeface="Segoe UI" pitchFamily="34" charset="0"/>
              <a:ea typeface="Segoe UI" pitchFamily="34" charset="0"/>
              <a:cs typeface="Segoe UI" pitchFamily="34" charset="0"/>
            </a:endParaRPr>
          </a:p>
        </p:txBody>
      </p:sp>
      <p:sp>
        <p:nvSpPr>
          <p:cNvPr id="397318" name="Rectangle 6"/>
          <p:cNvSpPr>
            <a:spLocks noChangeArrowheads="1"/>
          </p:cNvSpPr>
          <p:nvPr/>
        </p:nvSpPr>
        <p:spPr bwMode="auto">
          <a:xfrm>
            <a:off x="2787650" y="3703638"/>
            <a:ext cx="2698624"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3200" dirty="0">
                <a:solidFill>
                  <a:srgbClr val="000000"/>
                </a:solidFill>
                <a:latin typeface="Segoe UI" pitchFamily="34" charset="0"/>
                <a:ea typeface="Segoe UI" pitchFamily="34" charset="0"/>
                <a:cs typeface="Segoe UI" pitchFamily="34" charset="0"/>
              </a:rPr>
              <a:t>Seller’s Profits</a:t>
            </a:r>
          </a:p>
        </p:txBody>
      </p:sp>
      <p:sp>
        <p:nvSpPr>
          <p:cNvPr id="397319" name="Rectangle 7"/>
          <p:cNvSpPr>
            <a:spLocks noChangeArrowheads="1"/>
          </p:cNvSpPr>
          <p:nvPr/>
        </p:nvSpPr>
        <p:spPr bwMode="auto">
          <a:xfrm>
            <a:off x="2713842" y="2378075"/>
            <a:ext cx="2932278"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sz="3200" dirty="0">
                <a:solidFill>
                  <a:srgbClr val="0C533A"/>
                </a:solidFill>
                <a:latin typeface="Segoe UI" pitchFamily="34" charset="0"/>
                <a:ea typeface="Segoe UI" pitchFamily="34" charset="0"/>
                <a:cs typeface="Segoe UI" pitchFamily="34" charset="0"/>
              </a:rPr>
              <a:t>Buyer’s Surplus</a:t>
            </a:r>
          </a:p>
        </p:txBody>
      </p:sp>
      <p:sp>
        <p:nvSpPr>
          <p:cNvPr id="397322" name="Line 10"/>
          <p:cNvSpPr>
            <a:spLocks noChangeShapeType="1"/>
          </p:cNvSpPr>
          <p:nvPr/>
        </p:nvSpPr>
        <p:spPr bwMode="auto">
          <a:xfrm>
            <a:off x="7410450" y="1912938"/>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23" name="Line 11"/>
          <p:cNvSpPr>
            <a:spLocks noChangeShapeType="1"/>
          </p:cNvSpPr>
          <p:nvPr/>
        </p:nvSpPr>
        <p:spPr bwMode="auto">
          <a:xfrm>
            <a:off x="7391400" y="6400800"/>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24" name="Rectangle 12"/>
          <p:cNvSpPr>
            <a:spLocks noChangeArrowheads="1"/>
          </p:cNvSpPr>
          <p:nvPr/>
        </p:nvSpPr>
        <p:spPr bwMode="auto">
          <a:xfrm>
            <a:off x="7553325" y="4175125"/>
            <a:ext cx="1217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a:cs typeface="Times New Roman" pitchFamily="18" charset="0"/>
              </a:rPr>
              <a:t>Net </a:t>
            </a:r>
          </a:p>
          <a:p>
            <a:pPr algn="ctr">
              <a:spcBef>
                <a:spcPct val="0"/>
              </a:spcBef>
            </a:pPr>
            <a:r>
              <a:rPr lang="en-US">
                <a:cs typeface="Times New Roman" pitchFamily="18" charset="0"/>
              </a:rPr>
              <a:t>Benefit</a:t>
            </a:r>
          </a:p>
        </p:txBody>
      </p:sp>
      <p:sp>
        <p:nvSpPr>
          <p:cNvPr id="397325" name="Line 13"/>
          <p:cNvSpPr>
            <a:spLocks noChangeShapeType="1"/>
          </p:cNvSpPr>
          <p:nvPr/>
        </p:nvSpPr>
        <p:spPr bwMode="auto">
          <a:xfrm flipH="1" flipV="1">
            <a:off x="8123238" y="1866900"/>
            <a:ext cx="30162" cy="2324100"/>
          </a:xfrm>
          <a:prstGeom prst="line">
            <a:avLst/>
          </a:prstGeom>
          <a:noFill/>
          <a:ln w="5715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26" name="Line 14"/>
          <p:cNvSpPr>
            <a:spLocks noChangeShapeType="1"/>
          </p:cNvSpPr>
          <p:nvPr/>
        </p:nvSpPr>
        <p:spPr bwMode="auto">
          <a:xfrm>
            <a:off x="8153400" y="4953000"/>
            <a:ext cx="0" cy="1447800"/>
          </a:xfrm>
          <a:prstGeom prst="line">
            <a:avLst/>
          </a:prstGeom>
          <a:noFill/>
          <a:ln w="5715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28" name="Text Box 16"/>
          <p:cNvSpPr txBox="1">
            <a:spLocks noGrp="1" noChangeArrowheads="1"/>
          </p:cNvSpPr>
          <p:nvPr>
            <p:ph type="title"/>
          </p:nvPr>
        </p:nvSpPr>
        <p:spPr>
          <a:xfrm>
            <a:off x="820738" y="486889"/>
            <a:ext cx="6324600" cy="641268"/>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lIns="92075" tIns="46038" rIns="92075" bIns="46038"/>
          <a:lstStyle/>
          <a:p>
            <a:r>
              <a:rPr lang="en-US" sz="3200" b="0" dirty="0">
                <a:solidFill>
                  <a:srgbClr val="0C533A"/>
                </a:solidFill>
              </a:rPr>
              <a:t>Creating and Appropriating Value</a:t>
            </a:r>
          </a:p>
        </p:txBody>
      </p:sp>
      <p:sp>
        <p:nvSpPr>
          <p:cNvPr id="397329" name="Text Box 17"/>
          <p:cNvSpPr txBox="1">
            <a:spLocks noChangeArrowheads="1"/>
          </p:cNvSpPr>
          <p:nvPr/>
        </p:nvSpPr>
        <p:spPr bwMode="auto">
          <a:xfrm>
            <a:off x="269875" y="2003425"/>
            <a:ext cx="184150" cy="4572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spcBef>
                <a:spcPct val="0"/>
              </a:spcBef>
            </a:pPr>
            <a:endParaRPr lang="en-US">
              <a:latin typeface="Times New Roman" pitchFamily="18" charset="0"/>
              <a:cs typeface="Times New Roman" pitchFamily="18" charset="0"/>
            </a:endParaRPr>
          </a:p>
        </p:txBody>
      </p:sp>
      <p:grpSp>
        <p:nvGrpSpPr>
          <p:cNvPr id="397339" name="Group 27"/>
          <p:cNvGrpSpPr>
            <a:grpSpLocks/>
          </p:cNvGrpSpPr>
          <p:nvPr/>
        </p:nvGrpSpPr>
        <p:grpSpPr bwMode="auto">
          <a:xfrm>
            <a:off x="304800" y="3827463"/>
            <a:ext cx="2343150" cy="2713037"/>
            <a:chOff x="192" y="2411"/>
            <a:chExt cx="1476" cy="1709"/>
          </a:xfrm>
        </p:grpSpPr>
        <p:sp>
          <p:nvSpPr>
            <p:cNvPr id="397327" name="Text Box 15"/>
            <p:cNvSpPr txBox="1">
              <a:spLocks noChangeArrowheads="1"/>
            </p:cNvSpPr>
            <p:nvPr/>
          </p:nvSpPr>
          <p:spPr bwMode="auto">
            <a:xfrm>
              <a:off x="192" y="3023"/>
              <a:ext cx="1118" cy="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dirty="0">
                  <a:solidFill>
                    <a:srgbClr val="FF0000"/>
                  </a:solidFill>
                  <a:cs typeface="Times New Roman" pitchFamily="18" charset="0"/>
                </a:rPr>
                <a:t>Bargaining</a:t>
              </a:r>
            </a:p>
            <a:p>
              <a:pPr>
                <a:spcBef>
                  <a:spcPct val="0"/>
                </a:spcBef>
              </a:pPr>
              <a:r>
                <a:rPr lang="en-US" dirty="0">
                  <a:solidFill>
                    <a:srgbClr val="FF0000"/>
                  </a:solidFill>
                  <a:cs typeface="Times New Roman" pitchFamily="18" charset="0"/>
                </a:rPr>
                <a:t>Power of</a:t>
              </a:r>
            </a:p>
            <a:p>
              <a:pPr>
                <a:spcBef>
                  <a:spcPct val="0"/>
                </a:spcBef>
              </a:pPr>
              <a:r>
                <a:rPr lang="en-US" dirty="0">
                  <a:solidFill>
                    <a:srgbClr val="FF0000"/>
                  </a:solidFill>
                  <a:cs typeface="Times New Roman" pitchFamily="18" charset="0"/>
                </a:rPr>
                <a:t>Suppliers</a:t>
              </a:r>
            </a:p>
          </p:txBody>
        </p:sp>
        <p:sp>
          <p:nvSpPr>
            <p:cNvPr id="397331" name="Text Box 19"/>
            <p:cNvSpPr txBox="1">
              <a:spLocks noChangeArrowheads="1"/>
            </p:cNvSpPr>
            <p:nvPr/>
          </p:nvSpPr>
          <p:spPr bwMode="auto">
            <a:xfrm>
              <a:off x="1010" y="2411"/>
              <a:ext cx="658" cy="1709"/>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spcBef>
                  <a:spcPct val="0"/>
                </a:spcBef>
              </a:pPr>
              <a:r>
                <a:rPr lang="en-US" sz="17200">
                  <a:solidFill>
                    <a:srgbClr val="FF0000"/>
                  </a:solidFill>
                  <a:latin typeface="Times New Roman" pitchFamily="18" charset="0"/>
                  <a:cs typeface="Times New Roman" pitchFamily="18" charset="0"/>
                </a:rPr>
                <a:t>{</a:t>
              </a:r>
            </a:p>
          </p:txBody>
        </p:sp>
      </p:grpSp>
      <p:grpSp>
        <p:nvGrpSpPr>
          <p:cNvPr id="397338" name="Group 26"/>
          <p:cNvGrpSpPr>
            <a:grpSpLocks/>
          </p:cNvGrpSpPr>
          <p:nvPr/>
        </p:nvGrpSpPr>
        <p:grpSpPr bwMode="auto">
          <a:xfrm>
            <a:off x="304800" y="1219200"/>
            <a:ext cx="2362200" cy="2192338"/>
            <a:chOff x="192" y="808"/>
            <a:chExt cx="1488" cy="1381"/>
          </a:xfrm>
        </p:grpSpPr>
        <p:sp>
          <p:nvSpPr>
            <p:cNvPr id="397330" name="Text Box 18"/>
            <p:cNvSpPr txBox="1">
              <a:spLocks noChangeArrowheads="1"/>
            </p:cNvSpPr>
            <p:nvPr/>
          </p:nvSpPr>
          <p:spPr bwMode="auto">
            <a:xfrm>
              <a:off x="192" y="808"/>
              <a:ext cx="1076" cy="1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dirty="0">
                  <a:solidFill>
                    <a:srgbClr val="0C533A"/>
                  </a:solidFill>
                  <a:cs typeface="Times New Roman" pitchFamily="18" charset="0"/>
                </a:rPr>
                <a:t>Bargaining</a:t>
              </a:r>
            </a:p>
            <a:p>
              <a:pPr>
                <a:spcBef>
                  <a:spcPct val="0"/>
                </a:spcBef>
              </a:pPr>
              <a:r>
                <a:rPr lang="en-US" dirty="0">
                  <a:solidFill>
                    <a:srgbClr val="0C533A"/>
                  </a:solidFill>
                  <a:cs typeface="Times New Roman" pitchFamily="18" charset="0"/>
                </a:rPr>
                <a:t>Power of</a:t>
              </a:r>
            </a:p>
            <a:p>
              <a:pPr>
                <a:spcBef>
                  <a:spcPct val="0"/>
                </a:spcBef>
              </a:pPr>
              <a:r>
                <a:rPr lang="en-US" dirty="0">
                  <a:solidFill>
                    <a:srgbClr val="0C533A"/>
                  </a:solidFill>
                  <a:cs typeface="Times New Roman" pitchFamily="18" charset="0"/>
                </a:rPr>
                <a:t>Buyers &amp;</a:t>
              </a:r>
            </a:p>
            <a:p>
              <a:pPr>
                <a:spcBef>
                  <a:spcPct val="0"/>
                </a:spcBef>
              </a:pPr>
              <a:r>
                <a:rPr lang="en-US" dirty="0">
                  <a:solidFill>
                    <a:srgbClr val="0C533A"/>
                  </a:solidFill>
                  <a:cs typeface="Times New Roman" pitchFamily="18" charset="0"/>
                </a:rPr>
                <a:t>Quality of </a:t>
              </a:r>
            </a:p>
            <a:p>
              <a:pPr>
                <a:spcBef>
                  <a:spcPct val="0"/>
                </a:spcBef>
              </a:pPr>
              <a:r>
                <a:rPr lang="en-US" dirty="0">
                  <a:solidFill>
                    <a:srgbClr val="0C533A"/>
                  </a:solidFill>
                  <a:cs typeface="Times New Roman" pitchFamily="18" charset="0"/>
                </a:rPr>
                <a:t>Substitutes</a:t>
              </a:r>
            </a:p>
          </p:txBody>
        </p:sp>
        <p:sp>
          <p:nvSpPr>
            <p:cNvPr id="397332" name="Text Box 20"/>
            <p:cNvSpPr txBox="1">
              <a:spLocks noChangeArrowheads="1"/>
            </p:cNvSpPr>
            <p:nvPr/>
          </p:nvSpPr>
          <p:spPr bwMode="auto">
            <a:xfrm>
              <a:off x="1152" y="1008"/>
              <a:ext cx="528" cy="118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en-US" sz="11700">
                  <a:solidFill>
                    <a:srgbClr val="0000FF"/>
                  </a:solidFill>
                  <a:latin typeface="Times New Roman" pitchFamily="18" charset="0"/>
                  <a:cs typeface="Times New Roman" pitchFamily="18" charset="0"/>
                </a:rPr>
                <a:t>{</a:t>
              </a:r>
              <a:endParaRPr lang="en-US" sz="8800">
                <a:solidFill>
                  <a:srgbClr val="0000FF"/>
                </a:solidFill>
                <a:latin typeface="Times New Roman" pitchFamily="18" charset="0"/>
                <a:cs typeface="Times New Roman" pitchFamily="18" charset="0"/>
              </a:endParaRPr>
            </a:p>
          </p:txBody>
        </p:sp>
      </p:grpSp>
      <p:sp>
        <p:nvSpPr>
          <p:cNvPr id="397336" name="Line 24"/>
          <p:cNvSpPr>
            <a:spLocks noChangeShapeType="1"/>
          </p:cNvSpPr>
          <p:nvPr/>
        </p:nvSpPr>
        <p:spPr bwMode="auto">
          <a:xfrm>
            <a:off x="5867400" y="1905000"/>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7343" name="Group 31"/>
          <p:cNvGrpSpPr>
            <a:grpSpLocks/>
          </p:cNvGrpSpPr>
          <p:nvPr/>
        </p:nvGrpSpPr>
        <p:grpSpPr bwMode="auto">
          <a:xfrm>
            <a:off x="5791200" y="1905000"/>
            <a:ext cx="1447800" cy="2549525"/>
            <a:chOff x="3648" y="1200"/>
            <a:chExt cx="912" cy="1606"/>
          </a:xfrm>
        </p:grpSpPr>
        <p:sp>
          <p:nvSpPr>
            <p:cNvPr id="397333" name="Rectangle 21"/>
            <p:cNvSpPr>
              <a:spLocks noChangeArrowheads="1"/>
            </p:cNvSpPr>
            <p:nvPr/>
          </p:nvSpPr>
          <p:spPr bwMode="auto">
            <a:xfrm>
              <a:off x="3669" y="1932"/>
              <a:ext cx="83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a:cs typeface="Times New Roman" pitchFamily="18" charset="0"/>
                </a:rPr>
                <a:t>Value </a:t>
              </a:r>
            </a:p>
            <a:p>
              <a:pPr algn="ctr">
                <a:spcBef>
                  <a:spcPct val="0"/>
                </a:spcBef>
              </a:pPr>
              <a:r>
                <a:rPr lang="en-US">
                  <a:cs typeface="Times New Roman" pitchFamily="18" charset="0"/>
                </a:rPr>
                <a:t>Created</a:t>
              </a:r>
            </a:p>
          </p:txBody>
        </p:sp>
        <p:sp>
          <p:nvSpPr>
            <p:cNvPr id="397334" name="Line 22"/>
            <p:cNvSpPr>
              <a:spLocks noChangeShapeType="1"/>
            </p:cNvSpPr>
            <p:nvPr/>
          </p:nvSpPr>
          <p:spPr bwMode="auto">
            <a:xfrm flipH="1" flipV="1">
              <a:off x="4094" y="1200"/>
              <a:ext cx="3" cy="742"/>
            </a:xfrm>
            <a:prstGeom prst="line">
              <a:avLst/>
            </a:prstGeom>
            <a:noFill/>
            <a:ln w="5080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35" name="Line 23"/>
            <p:cNvSpPr>
              <a:spLocks noChangeShapeType="1"/>
            </p:cNvSpPr>
            <p:nvPr/>
          </p:nvSpPr>
          <p:spPr bwMode="auto">
            <a:xfrm>
              <a:off x="4090" y="2422"/>
              <a:ext cx="0" cy="384"/>
            </a:xfrm>
            <a:prstGeom prst="line">
              <a:avLst/>
            </a:prstGeom>
            <a:noFill/>
            <a:ln w="5715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37" name="Line 25"/>
            <p:cNvSpPr>
              <a:spLocks noChangeShapeType="1"/>
            </p:cNvSpPr>
            <p:nvPr/>
          </p:nvSpPr>
          <p:spPr bwMode="auto">
            <a:xfrm>
              <a:off x="3648" y="2784"/>
              <a:ext cx="9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7340" name="Group 28"/>
          <p:cNvGrpSpPr>
            <a:grpSpLocks/>
          </p:cNvGrpSpPr>
          <p:nvPr/>
        </p:nvGrpSpPr>
        <p:grpSpPr bwMode="auto">
          <a:xfrm>
            <a:off x="990600" y="3048000"/>
            <a:ext cx="1477963" cy="822325"/>
            <a:chOff x="528" y="1632"/>
            <a:chExt cx="931" cy="518"/>
          </a:xfrm>
        </p:grpSpPr>
        <p:sp>
          <p:nvSpPr>
            <p:cNvPr id="397341" name="Rectangle 29"/>
            <p:cNvSpPr>
              <a:spLocks noChangeArrowheads="1"/>
            </p:cNvSpPr>
            <p:nvPr/>
          </p:nvSpPr>
          <p:spPr bwMode="auto">
            <a:xfrm>
              <a:off x="528" y="1632"/>
              <a:ext cx="73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a:cs typeface="Times New Roman" pitchFamily="18" charset="0"/>
                </a:rPr>
                <a:t>Market</a:t>
              </a:r>
            </a:p>
            <a:p>
              <a:pPr>
                <a:spcBef>
                  <a:spcPct val="0"/>
                </a:spcBef>
              </a:pPr>
              <a:r>
                <a:rPr lang="en-US">
                  <a:cs typeface="Times New Roman" pitchFamily="18" charset="0"/>
                </a:rPr>
                <a:t>Price</a:t>
              </a:r>
            </a:p>
          </p:txBody>
        </p:sp>
        <p:sp>
          <p:nvSpPr>
            <p:cNvPr id="397342" name="Line 30"/>
            <p:cNvSpPr>
              <a:spLocks noChangeShapeType="1"/>
            </p:cNvSpPr>
            <p:nvPr/>
          </p:nvSpPr>
          <p:spPr bwMode="auto">
            <a:xfrm>
              <a:off x="912" y="1920"/>
              <a:ext cx="547"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 name="Slide Number Placeholder 2"/>
          <p:cNvSpPr>
            <a:spLocks noGrp="1"/>
          </p:cNvSpPr>
          <p:nvPr>
            <p:ph type="sldNum" sz="quarter" idx="10"/>
          </p:nvPr>
        </p:nvSpPr>
        <p:spPr>
          <a:xfrm>
            <a:off x="269875" y="6279348"/>
            <a:ext cx="2932766" cy="365125"/>
          </a:xfrm>
        </p:spPr>
        <p:txBody>
          <a:bodyPr/>
          <a:lstStyle>
            <a:lvl1pPr>
              <a:defRPr i="1"/>
            </a:lvl1pPr>
          </a:lstStyle>
          <a:p>
            <a:pPr algn="l">
              <a:defRPr/>
            </a:pPr>
            <a:r>
              <a:rPr lang="en-US" dirty="0" smtClean="0"/>
              <a:t>Robert M. Wiseman 2013   </a:t>
            </a:r>
            <a:fld id="{96D51C61-5A5D-48D6-A1CB-A23EBA580B87}" type="slidenum">
              <a:rPr lang="en-US" smtClean="0"/>
              <a:pPr algn="l">
                <a:defRPr/>
              </a:pPr>
              <a:t>6</a:t>
            </a:fld>
            <a:endParaRPr lang="en-US" dirty="0"/>
          </a:p>
        </p:txBody>
      </p:sp>
    </p:spTree>
    <p:extLst>
      <p:ext uri="{BB962C8B-B14F-4D97-AF65-F5344CB8AC3E}">
        <p14:creationId xmlns:p14="http://schemas.microsoft.com/office/powerpoint/2010/main" val="13458371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7343"/>
                                        </p:tgtEl>
                                        <p:attrNameLst>
                                          <p:attrName>style.visibility</p:attrName>
                                        </p:attrNameLst>
                                      </p:cBhvr>
                                      <p:to>
                                        <p:strVal val="visible"/>
                                      </p:to>
                                    </p:set>
                                    <p:anim calcmode="lin" valueType="num">
                                      <p:cBhvr additive="base">
                                        <p:cTn id="7" dur="500" fill="hold"/>
                                        <p:tgtEl>
                                          <p:spTgt spid="397343"/>
                                        </p:tgtEl>
                                        <p:attrNameLst>
                                          <p:attrName>ppt_x</p:attrName>
                                        </p:attrNameLst>
                                      </p:cBhvr>
                                      <p:tavLst>
                                        <p:tav tm="0">
                                          <p:val>
                                            <p:strVal val="#ppt_x"/>
                                          </p:val>
                                        </p:tav>
                                        <p:tav tm="100000">
                                          <p:val>
                                            <p:strVal val="#ppt_x"/>
                                          </p:val>
                                        </p:tav>
                                      </p:tavLst>
                                    </p:anim>
                                    <p:anim calcmode="lin" valueType="num">
                                      <p:cBhvr additive="base">
                                        <p:cTn id="8" dur="500" fill="hold"/>
                                        <p:tgtEl>
                                          <p:spTgt spid="3973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97340"/>
                                        </p:tgtEl>
                                        <p:attrNameLst>
                                          <p:attrName>style.visibility</p:attrName>
                                        </p:attrNameLst>
                                      </p:cBhvr>
                                      <p:to>
                                        <p:strVal val="visible"/>
                                      </p:to>
                                    </p:set>
                                    <p:anim calcmode="lin" valueType="num">
                                      <p:cBhvr additive="base">
                                        <p:cTn id="13" dur="500" fill="hold"/>
                                        <p:tgtEl>
                                          <p:spTgt spid="397340"/>
                                        </p:tgtEl>
                                        <p:attrNameLst>
                                          <p:attrName>ppt_x</p:attrName>
                                        </p:attrNameLst>
                                      </p:cBhvr>
                                      <p:tavLst>
                                        <p:tav tm="0">
                                          <p:val>
                                            <p:strVal val="0-#ppt_w/2"/>
                                          </p:val>
                                        </p:tav>
                                        <p:tav tm="100000">
                                          <p:val>
                                            <p:strVal val="#ppt_x"/>
                                          </p:val>
                                        </p:tav>
                                      </p:tavLst>
                                    </p:anim>
                                    <p:anim calcmode="lin" valueType="num">
                                      <p:cBhvr additive="base">
                                        <p:cTn id="14" dur="500" fill="hold"/>
                                        <p:tgtEl>
                                          <p:spTgt spid="39734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97338"/>
                                        </p:tgtEl>
                                        <p:attrNameLst>
                                          <p:attrName>style.visibility</p:attrName>
                                        </p:attrNameLst>
                                      </p:cBhvr>
                                      <p:to>
                                        <p:strVal val="visible"/>
                                      </p:to>
                                    </p:set>
                                    <p:anim calcmode="lin" valueType="num">
                                      <p:cBhvr additive="base">
                                        <p:cTn id="19" dur="500" fill="hold"/>
                                        <p:tgtEl>
                                          <p:spTgt spid="397338"/>
                                        </p:tgtEl>
                                        <p:attrNameLst>
                                          <p:attrName>ppt_x</p:attrName>
                                        </p:attrNameLst>
                                      </p:cBhvr>
                                      <p:tavLst>
                                        <p:tav tm="0">
                                          <p:val>
                                            <p:strVal val="0-#ppt_w/2"/>
                                          </p:val>
                                        </p:tav>
                                        <p:tav tm="100000">
                                          <p:val>
                                            <p:strVal val="#ppt_x"/>
                                          </p:val>
                                        </p:tav>
                                      </p:tavLst>
                                    </p:anim>
                                    <p:anim calcmode="lin" valueType="num">
                                      <p:cBhvr additive="base">
                                        <p:cTn id="20" dur="500" fill="hold"/>
                                        <p:tgtEl>
                                          <p:spTgt spid="39733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97339"/>
                                        </p:tgtEl>
                                        <p:attrNameLst>
                                          <p:attrName>style.visibility</p:attrName>
                                        </p:attrNameLst>
                                      </p:cBhvr>
                                      <p:to>
                                        <p:strVal val="visible"/>
                                      </p:to>
                                    </p:set>
                                    <p:anim calcmode="lin" valueType="num">
                                      <p:cBhvr additive="base">
                                        <p:cTn id="25" dur="500" fill="hold"/>
                                        <p:tgtEl>
                                          <p:spTgt spid="397339"/>
                                        </p:tgtEl>
                                        <p:attrNameLst>
                                          <p:attrName>ppt_x</p:attrName>
                                        </p:attrNameLst>
                                      </p:cBhvr>
                                      <p:tavLst>
                                        <p:tav tm="0">
                                          <p:val>
                                            <p:strVal val="0-#ppt_w/2"/>
                                          </p:val>
                                        </p:tav>
                                        <p:tav tm="100000">
                                          <p:val>
                                            <p:strVal val="#ppt_x"/>
                                          </p:val>
                                        </p:tav>
                                      </p:tavLst>
                                    </p:anim>
                                    <p:anim calcmode="lin" valueType="num">
                                      <p:cBhvr additive="base">
                                        <p:cTn id="26" dur="500" fill="hold"/>
                                        <p:tgtEl>
                                          <p:spTgt spid="3973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457200" y="568900"/>
            <a:ext cx="8229600" cy="678009"/>
          </a:xfrm>
          <a:noFill/>
          <a:ln/>
        </p:spPr>
        <p:txBody>
          <a:bodyPr lIns="92075" tIns="46038" rIns="92075" bIns="46038"/>
          <a:lstStyle/>
          <a:p>
            <a:r>
              <a:rPr lang="en-US" dirty="0" smtClean="0"/>
              <a:t>Influences on Pricing</a:t>
            </a:r>
            <a:endParaRPr lang="en-US" dirty="0"/>
          </a:p>
        </p:txBody>
      </p:sp>
      <p:sp>
        <p:nvSpPr>
          <p:cNvPr id="408579" name="Rectangle 3"/>
          <p:cNvSpPr>
            <a:spLocks noGrp="1" noChangeArrowheads="1"/>
          </p:cNvSpPr>
          <p:nvPr>
            <p:ph type="body" idx="1"/>
          </p:nvPr>
        </p:nvSpPr>
        <p:spPr>
          <a:xfrm>
            <a:off x="457200" y="1499592"/>
            <a:ext cx="8229600" cy="4053918"/>
          </a:xfrm>
          <a:noFill/>
          <a:ln/>
        </p:spPr>
        <p:txBody>
          <a:bodyPr lIns="92075" tIns="46038" rIns="92075" bIns="46038"/>
          <a:lstStyle/>
          <a:p>
            <a:pPr>
              <a:lnSpc>
                <a:spcPct val="90000"/>
              </a:lnSpc>
            </a:pPr>
            <a:r>
              <a:rPr lang="en-US" sz="3200" dirty="0" smtClean="0"/>
              <a:t>Supply and Demand</a:t>
            </a:r>
          </a:p>
          <a:p>
            <a:pPr lvl="1">
              <a:lnSpc>
                <a:spcPct val="90000"/>
              </a:lnSpc>
            </a:pPr>
            <a:r>
              <a:rPr lang="en-US" dirty="0" smtClean="0"/>
              <a:t>Increasing demand increases prices</a:t>
            </a:r>
          </a:p>
          <a:p>
            <a:pPr lvl="1">
              <a:lnSpc>
                <a:spcPct val="90000"/>
              </a:lnSpc>
            </a:pPr>
            <a:r>
              <a:rPr lang="en-US" dirty="0" smtClean="0"/>
              <a:t>Increasing supply decreases prices</a:t>
            </a:r>
          </a:p>
        </p:txBody>
      </p:sp>
      <p:grpSp>
        <p:nvGrpSpPr>
          <p:cNvPr id="7" name="Group 5"/>
          <p:cNvGrpSpPr>
            <a:grpSpLocks/>
          </p:cNvGrpSpPr>
          <p:nvPr/>
        </p:nvGrpSpPr>
        <p:grpSpPr bwMode="auto">
          <a:xfrm rot="20624286">
            <a:off x="5250904" y="3010877"/>
            <a:ext cx="1958439" cy="3076699"/>
            <a:chOff x="1392" y="960"/>
            <a:chExt cx="1440" cy="2736"/>
          </a:xfrm>
        </p:grpSpPr>
        <p:sp>
          <p:nvSpPr>
            <p:cNvPr id="8" name="Line 6"/>
            <p:cNvSpPr>
              <a:spLocks noChangeShapeType="1"/>
            </p:cNvSpPr>
            <p:nvPr/>
          </p:nvSpPr>
          <p:spPr bwMode="auto">
            <a:xfrm>
              <a:off x="1440" y="1152"/>
              <a:ext cx="1392" cy="254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7"/>
            <p:cNvSpPr txBox="1">
              <a:spLocks noChangeArrowheads="1"/>
            </p:cNvSpPr>
            <p:nvPr/>
          </p:nvSpPr>
          <p:spPr bwMode="auto">
            <a:xfrm>
              <a:off x="1392" y="960"/>
              <a:ext cx="2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sz="1400" dirty="0">
                  <a:solidFill>
                    <a:srgbClr val="FF0000"/>
                  </a:solidFill>
                  <a:latin typeface="Times New Roman" pitchFamily="18" charset="0"/>
                  <a:cs typeface="Times New Roman" pitchFamily="18" charset="0"/>
                </a:rPr>
                <a:t>D</a:t>
              </a:r>
              <a:r>
                <a:rPr lang="en-US" sz="1400" baseline="-25000" dirty="0">
                  <a:solidFill>
                    <a:srgbClr val="FF0000"/>
                  </a:solidFill>
                  <a:latin typeface="Times New Roman" pitchFamily="18" charset="0"/>
                  <a:cs typeface="Times New Roman" pitchFamily="18" charset="0"/>
                </a:rPr>
                <a:t>1</a:t>
              </a:r>
            </a:p>
          </p:txBody>
        </p:sp>
      </p:grpSp>
      <p:grpSp>
        <p:nvGrpSpPr>
          <p:cNvPr id="16" name="Group 15"/>
          <p:cNvGrpSpPr/>
          <p:nvPr/>
        </p:nvGrpSpPr>
        <p:grpSpPr>
          <a:xfrm>
            <a:off x="3225225" y="4316448"/>
            <a:ext cx="2938069" cy="400110"/>
            <a:chOff x="3225225" y="4316448"/>
            <a:chExt cx="2938069" cy="400110"/>
          </a:xfrm>
        </p:grpSpPr>
        <p:cxnSp>
          <p:nvCxnSpPr>
            <p:cNvPr id="14" name="Straight Connector 13"/>
            <p:cNvCxnSpPr/>
            <p:nvPr/>
          </p:nvCxnSpPr>
          <p:spPr>
            <a:xfrm flipH="1">
              <a:off x="3966133" y="4516503"/>
              <a:ext cx="2197161"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225225" y="4316448"/>
              <a:ext cx="769763" cy="400110"/>
            </a:xfrm>
            <a:prstGeom prst="rect">
              <a:avLst/>
            </a:prstGeom>
            <a:noFill/>
          </p:spPr>
          <p:txBody>
            <a:bodyPr wrap="none" rtlCol="0">
              <a:spAutoFit/>
            </a:bodyPr>
            <a:lstStyle/>
            <a:p>
              <a:r>
                <a:rPr lang="en-US" sz="2000" dirty="0" smtClean="0"/>
                <a:t>Price</a:t>
              </a:r>
              <a:endParaRPr lang="en-US" sz="2000" dirty="0"/>
            </a:p>
          </p:txBody>
        </p:sp>
      </p:grpSp>
      <p:grpSp>
        <p:nvGrpSpPr>
          <p:cNvPr id="18" name="Group 17"/>
          <p:cNvGrpSpPr/>
          <p:nvPr/>
        </p:nvGrpSpPr>
        <p:grpSpPr>
          <a:xfrm>
            <a:off x="4696578" y="3448624"/>
            <a:ext cx="2795559" cy="2217773"/>
            <a:chOff x="4696578" y="3448624"/>
            <a:chExt cx="2795559" cy="2217773"/>
          </a:xfrm>
        </p:grpSpPr>
        <p:cxnSp>
          <p:nvCxnSpPr>
            <p:cNvPr id="3" name="Straight Connector 2"/>
            <p:cNvCxnSpPr/>
            <p:nvPr/>
          </p:nvCxnSpPr>
          <p:spPr>
            <a:xfrm flipV="1">
              <a:off x="4696578" y="3621045"/>
              <a:ext cx="2600696" cy="2045352"/>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rot="20100308">
              <a:off x="7187245" y="3448624"/>
              <a:ext cx="304892" cy="461665"/>
            </a:xfrm>
            <a:prstGeom prst="rect">
              <a:avLst/>
            </a:prstGeom>
            <a:noFill/>
          </p:spPr>
          <p:txBody>
            <a:bodyPr wrap="none" rtlCol="0">
              <a:spAutoFit/>
            </a:bodyPr>
            <a:lstStyle/>
            <a:p>
              <a:r>
                <a:rPr lang="en-US" dirty="0" smtClean="0">
                  <a:solidFill>
                    <a:srgbClr val="00B050"/>
                  </a:solidFill>
                  <a:latin typeface="Times New Roman" pitchFamily="18" charset="0"/>
                  <a:cs typeface="Times New Roman" pitchFamily="18" charset="0"/>
                </a:rPr>
                <a:t>s</a:t>
              </a:r>
              <a:endParaRPr lang="en-US" dirty="0">
                <a:solidFill>
                  <a:srgbClr val="00B050"/>
                </a:solidFill>
                <a:latin typeface="Times New Roman" pitchFamily="18" charset="0"/>
                <a:cs typeface="Times New Roman" pitchFamily="18" charset="0"/>
              </a:endParaRPr>
            </a:p>
          </p:txBody>
        </p:sp>
      </p:grpSp>
      <p:cxnSp>
        <p:nvCxnSpPr>
          <p:cNvPr id="20" name="Straight Connector 19"/>
          <p:cNvCxnSpPr/>
          <p:nvPr/>
        </p:nvCxnSpPr>
        <p:spPr>
          <a:xfrm>
            <a:off x="6163294" y="4215740"/>
            <a:ext cx="0" cy="169685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3058857" y="4981114"/>
            <a:ext cx="3895679" cy="400110"/>
            <a:chOff x="3225225" y="4316448"/>
            <a:chExt cx="2938069" cy="400110"/>
          </a:xfrm>
        </p:grpSpPr>
        <p:cxnSp>
          <p:nvCxnSpPr>
            <p:cNvPr id="24" name="Straight Connector 23"/>
            <p:cNvCxnSpPr/>
            <p:nvPr/>
          </p:nvCxnSpPr>
          <p:spPr>
            <a:xfrm flipH="1">
              <a:off x="3966133" y="4516503"/>
              <a:ext cx="2197161"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225225" y="4316448"/>
              <a:ext cx="769763" cy="400110"/>
            </a:xfrm>
            <a:prstGeom prst="rect">
              <a:avLst/>
            </a:prstGeom>
            <a:noFill/>
          </p:spPr>
          <p:txBody>
            <a:bodyPr wrap="none" rtlCol="0">
              <a:spAutoFit/>
            </a:bodyPr>
            <a:lstStyle/>
            <a:p>
              <a:r>
                <a:rPr lang="en-US" sz="2000" dirty="0" smtClean="0"/>
                <a:t>Price</a:t>
              </a:r>
              <a:endParaRPr lang="en-US" sz="2000" dirty="0"/>
            </a:p>
          </p:txBody>
        </p:sp>
      </p:grpSp>
      <p:cxnSp>
        <p:nvCxnSpPr>
          <p:cNvPr id="26" name="Straight Connector 25"/>
          <p:cNvCxnSpPr/>
          <p:nvPr/>
        </p:nvCxnSpPr>
        <p:spPr>
          <a:xfrm>
            <a:off x="6940682" y="5181169"/>
            <a:ext cx="0" cy="73145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2911460" y="3815630"/>
            <a:ext cx="2693694" cy="400110"/>
            <a:chOff x="3225225" y="4316448"/>
            <a:chExt cx="2938069" cy="400110"/>
          </a:xfrm>
        </p:grpSpPr>
        <p:cxnSp>
          <p:nvCxnSpPr>
            <p:cNvPr id="28" name="Straight Connector 27"/>
            <p:cNvCxnSpPr/>
            <p:nvPr/>
          </p:nvCxnSpPr>
          <p:spPr>
            <a:xfrm flipH="1">
              <a:off x="3966133" y="4516503"/>
              <a:ext cx="2197161"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225225" y="4316448"/>
              <a:ext cx="769763" cy="400110"/>
            </a:xfrm>
            <a:prstGeom prst="rect">
              <a:avLst/>
            </a:prstGeom>
            <a:noFill/>
          </p:spPr>
          <p:txBody>
            <a:bodyPr wrap="none" rtlCol="0">
              <a:spAutoFit/>
            </a:bodyPr>
            <a:lstStyle/>
            <a:p>
              <a:r>
                <a:rPr lang="en-US" sz="2000" dirty="0" smtClean="0"/>
                <a:t>Price</a:t>
              </a:r>
              <a:endParaRPr lang="en-US" sz="2000" dirty="0"/>
            </a:p>
          </p:txBody>
        </p:sp>
      </p:grpSp>
      <p:cxnSp>
        <p:nvCxnSpPr>
          <p:cNvPr id="30" name="Straight Connector 29"/>
          <p:cNvCxnSpPr/>
          <p:nvPr/>
        </p:nvCxnSpPr>
        <p:spPr>
          <a:xfrm>
            <a:off x="5605154" y="3953085"/>
            <a:ext cx="0" cy="195950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3242858" y="3120414"/>
            <a:ext cx="4818495" cy="3192322"/>
            <a:chOff x="3242858" y="3120414"/>
            <a:chExt cx="4818495" cy="3192322"/>
          </a:xfrm>
        </p:grpSpPr>
        <p:grpSp>
          <p:nvGrpSpPr>
            <p:cNvPr id="23" name="Group 22"/>
            <p:cNvGrpSpPr/>
            <p:nvPr/>
          </p:nvGrpSpPr>
          <p:grpSpPr>
            <a:xfrm>
              <a:off x="3242858" y="3120414"/>
              <a:ext cx="4784861" cy="3161544"/>
              <a:chOff x="3242858" y="3120414"/>
              <a:chExt cx="4784861" cy="3161544"/>
            </a:xfrm>
          </p:grpSpPr>
          <p:grpSp>
            <p:nvGrpSpPr>
              <p:cNvPr id="4" name="Group 3"/>
              <p:cNvGrpSpPr/>
              <p:nvPr/>
            </p:nvGrpSpPr>
            <p:grpSpPr>
              <a:xfrm>
                <a:off x="3242858" y="3120414"/>
                <a:ext cx="4784861" cy="2792179"/>
                <a:chOff x="3222357" y="2682746"/>
                <a:chExt cx="5161622" cy="3184653"/>
              </a:xfrm>
            </p:grpSpPr>
            <p:sp>
              <p:nvSpPr>
                <p:cNvPr id="5" name="Line 3"/>
                <p:cNvSpPr>
                  <a:spLocks noChangeShapeType="1"/>
                </p:cNvSpPr>
                <p:nvPr/>
              </p:nvSpPr>
              <p:spPr bwMode="auto">
                <a:xfrm>
                  <a:off x="4000994" y="2682746"/>
                  <a:ext cx="0" cy="3184653"/>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4"/>
                <p:cNvSpPr>
                  <a:spLocks noChangeShapeType="1"/>
                </p:cNvSpPr>
                <p:nvPr/>
              </p:nvSpPr>
              <p:spPr bwMode="auto">
                <a:xfrm flipV="1">
                  <a:off x="4002583" y="5867398"/>
                  <a:ext cx="4381396" cy="0"/>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35"/>
                <p:cNvSpPr txBox="1">
                  <a:spLocks noChangeArrowheads="1"/>
                </p:cNvSpPr>
                <p:nvPr/>
              </p:nvSpPr>
              <p:spPr bwMode="auto">
                <a:xfrm>
                  <a:off x="3222357" y="2711513"/>
                  <a:ext cx="638430" cy="45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b="0" dirty="0" smtClean="0">
                      <a:latin typeface="+mn-lt"/>
                      <a:cs typeface="Times New Roman" pitchFamily="18" charset="0"/>
                    </a:rPr>
                    <a:t>$ Hi</a:t>
                  </a:r>
                  <a:endParaRPr lang="en-US" sz="2000" b="0" dirty="0">
                    <a:latin typeface="+mn-lt"/>
                    <a:cs typeface="Times New Roman" pitchFamily="18" charset="0"/>
                  </a:endParaRPr>
                </a:p>
              </p:txBody>
            </p:sp>
          </p:grpSp>
          <p:sp>
            <p:nvSpPr>
              <p:cNvPr id="22" name="TextBox 21"/>
              <p:cNvSpPr txBox="1"/>
              <p:nvPr/>
            </p:nvSpPr>
            <p:spPr>
              <a:xfrm>
                <a:off x="5372052" y="5912626"/>
                <a:ext cx="1582484" cy="369332"/>
              </a:xfrm>
              <a:prstGeom prst="rect">
                <a:avLst/>
              </a:prstGeom>
              <a:noFill/>
            </p:spPr>
            <p:txBody>
              <a:bodyPr wrap="none" rtlCol="0">
                <a:spAutoFit/>
              </a:bodyPr>
              <a:lstStyle/>
              <a:p>
                <a:r>
                  <a:rPr lang="en-US" sz="1800" dirty="0" smtClean="0"/>
                  <a:t>Products sold</a:t>
                </a:r>
                <a:endParaRPr lang="en-US" sz="1800" dirty="0"/>
              </a:p>
            </p:txBody>
          </p:sp>
        </p:grpSp>
        <p:sp>
          <p:nvSpPr>
            <p:cNvPr id="11" name="TextBox 10"/>
            <p:cNvSpPr txBox="1"/>
            <p:nvPr/>
          </p:nvSpPr>
          <p:spPr>
            <a:xfrm>
              <a:off x="7633031" y="5912626"/>
              <a:ext cx="428322" cy="400110"/>
            </a:xfrm>
            <a:prstGeom prst="rect">
              <a:avLst/>
            </a:prstGeom>
            <a:noFill/>
          </p:spPr>
          <p:txBody>
            <a:bodyPr wrap="none" rtlCol="0">
              <a:spAutoFit/>
            </a:bodyPr>
            <a:lstStyle/>
            <a:p>
              <a:r>
                <a:rPr lang="en-US" sz="2000" dirty="0" smtClean="0"/>
                <a:t>Hi</a:t>
              </a:r>
              <a:endParaRPr lang="en-US" sz="2000" dirty="0"/>
            </a:p>
          </p:txBody>
        </p:sp>
        <p:sp>
          <p:nvSpPr>
            <p:cNvPr id="31" name="TextBox 30"/>
            <p:cNvSpPr txBox="1"/>
            <p:nvPr/>
          </p:nvSpPr>
          <p:spPr>
            <a:xfrm>
              <a:off x="3994988" y="5912626"/>
              <a:ext cx="470000" cy="400110"/>
            </a:xfrm>
            <a:prstGeom prst="rect">
              <a:avLst/>
            </a:prstGeom>
            <a:noFill/>
          </p:spPr>
          <p:txBody>
            <a:bodyPr wrap="none" rtlCol="0">
              <a:spAutoFit/>
            </a:bodyPr>
            <a:lstStyle/>
            <a:p>
              <a:r>
                <a:rPr lang="en-US" sz="2000" dirty="0" smtClean="0"/>
                <a:t>Lo</a:t>
              </a:r>
              <a:endParaRPr lang="en-US" sz="2000" dirty="0"/>
            </a:p>
          </p:txBody>
        </p:sp>
        <p:sp>
          <p:nvSpPr>
            <p:cNvPr id="32" name="TextBox 31"/>
            <p:cNvSpPr txBox="1"/>
            <p:nvPr/>
          </p:nvSpPr>
          <p:spPr>
            <a:xfrm>
              <a:off x="3471011" y="5666397"/>
              <a:ext cx="470000" cy="400110"/>
            </a:xfrm>
            <a:prstGeom prst="rect">
              <a:avLst/>
            </a:prstGeom>
            <a:noFill/>
          </p:spPr>
          <p:txBody>
            <a:bodyPr wrap="none" rtlCol="0">
              <a:spAutoFit/>
            </a:bodyPr>
            <a:lstStyle/>
            <a:p>
              <a:r>
                <a:rPr lang="en-US" sz="2000" dirty="0" smtClean="0"/>
                <a:t>Lo</a:t>
              </a:r>
              <a:endParaRPr lang="en-US" sz="2000" dirty="0"/>
            </a:p>
          </p:txBody>
        </p:sp>
      </p:grpSp>
    </p:spTree>
    <p:extLst>
      <p:ext uri="{BB962C8B-B14F-4D97-AF65-F5344CB8AC3E}">
        <p14:creationId xmlns:p14="http://schemas.microsoft.com/office/powerpoint/2010/main" val="245328725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6"/>
                                        </p:tgtEl>
                                      </p:cBhvr>
                                    </p:animEffect>
                                    <p:set>
                                      <p:cBhvr>
                                        <p:cTn id="20" dur="1" fill="hold">
                                          <p:stCondLst>
                                            <p:cond delay="499"/>
                                          </p:stCondLst>
                                        </p:cTn>
                                        <p:tgtEl>
                                          <p:spTgt spid="26"/>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21"/>
                                        </p:tgtEl>
                                      </p:cBhvr>
                                    </p:animEffect>
                                    <p:anim calcmode="lin" valueType="num">
                                      <p:cBhvr>
                                        <p:cTn id="23" dur="1000"/>
                                        <p:tgtEl>
                                          <p:spTgt spid="21"/>
                                        </p:tgtEl>
                                        <p:attrNameLst>
                                          <p:attrName>ppt_x</p:attrName>
                                        </p:attrNameLst>
                                      </p:cBhvr>
                                      <p:tavLst>
                                        <p:tav tm="0">
                                          <p:val>
                                            <p:strVal val="ppt_x"/>
                                          </p:val>
                                        </p:tav>
                                        <p:tav tm="100000">
                                          <p:val>
                                            <p:strVal val="ppt_x"/>
                                          </p:val>
                                        </p:tav>
                                      </p:tavLst>
                                    </p:anim>
                                    <p:anim calcmode="lin" valueType="num">
                                      <p:cBhvr>
                                        <p:cTn id="24" dur="1000"/>
                                        <p:tgtEl>
                                          <p:spTgt spid="21"/>
                                        </p:tgtEl>
                                        <p:attrNameLst>
                                          <p:attrName>ppt_y</p:attrName>
                                        </p:attrNameLst>
                                      </p:cBhvr>
                                      <p:tavLst>
                                        <p:tav tm="0">
                                          <p:val>
                                            <p:strVal val="ppt_y"/>
                                          </p:val>
                                        </p:tav>
                                        <p:tav tm="100000">
                                          <p:val>
                                            <p:strVal val="ppt_y+.1"/>
                                          </p:val>
                                        </p:tav>
                                      </p:tavLst>
                                    </p:anim>
                                    <p:set>
                                      <p:cBhvr>
                                        <p:cTn id="25" dur="1" fill="hold">
                                          <p:stCondLst>
                                            <p:cond delay="999"/>
                                          </p:stCondLst>
                                        </p:cTn>
                                        <p:tgtEl>
                                          <p:spTgt spid="2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5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childTnLst>
                                </p:cTn>
                              </p:par>
                            </p:childTnLst>
                          </p:cTn>
                        </p:par>
                        <p:par>
                          <p:cTn id="50" fill="hold">
                            <p:stCondLst>
                              <p:cond delay="1500"/>
                            </p:stCondLst>
                            <p:childTnLst>
                              <p:par>
                                <p:cTn id="51" presetID="2" presetClass="entr" presetSubtype="4" fill="hold" nodeType="afterEffect">
                                  <p:stCondLst>
                                    <p:cond delay="50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2000" fill="hold"/>
                                        <p:tgtEl>
                                          <p:spTgt spid="20"/>
                                        </p:tgtEl>
                                        <p:attrNameLst>
                                          <p:attrName>ppt_x</p:attrName>
                                        </p:attrNameLst>
                                      </p:cBhvr>
                                      <p:tavLst>
                                        <p:tav tm="0">
                                          <p:val>
                                            <p:strVal val="#ppt_x"/>
                                          </p:val>
                                        </p:tav>
                                        <p:tav tm="100000">
                                          <p:val>
                                            <p:strVal val="#ppt_x"/>
                                          </p:val>
                                        </p:tav>
                                      </p:tavLst>
                                    </p:anim>
                                    <p:anim calcmode="lin" valueType="num">
                                      <p:cBhvr additive="base">
                                        <p:cTn id="54"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500"/>
                                  </p:stCondLst>
                                  <p:childTnLst>
                                    <p:animMotion origin="layout" path="M -2.77778E-6 3.70953E-6 L -0.08524 3.70953E-6 " pathEditMode="relative" rAng="0" ptsTypes="AA">
                                      <p:cBhvr>
                                        <p:cTn id="58" dur="2000" fill="hold"/>
                                        <p:tgtEl>
                                          <p:spTgt spid="18"/>
                                        </p:tgtEl>
                                        <p:attrNameLst>
                                          <p:attrName>ppt_x</p:attrName>
                                          <p:attrName>ppt_y</p:attrName>
                                        </p:attrNameLst>
                                      </p:cBhvr>
                                      <p:rCtr x="-4271" y="0"/>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1.94444E-6 4.40333E-6 L 1.94444E-6 -0.0525 " pathEditMode="relative" rAng="0" ptsTypes="AA">
                                      <p:cBhvr>
                                        <p:cTn id="62" dur="2000" fill="hold"/>
                                        <p:tgtEl>
                                          <p:spTgt spid="16"/>
                                        </p:tgtEl>
                                        <p:attrNameLst>
                                          <p:attrName>ppt_x</p:attrName>
                                          <p:attrName>ppt_y</p:attrName>
                                        </p:attrNameLst>
                                      </p:cBhvr>
                                      <p:rCtr x="0" y="-2636"/>
                                    </p:animMotion>
                                  </p:childTnLst>
                                </p:cTn>
                              </p:par>
                            </p:childTnLst>
                          </p:cTn>
                        </p:par>
                        <p:par>
                          <p:cTn id="63" fill="hold">
                            <p:stCondLst>
                              <p:cond delay="2000"/>
                            </p:stCondLst>
                            <p:childTnLst>
                              <p:par>
                                <p:cTn id="64" presetID="42" presetClass="path" presetSubtype="0" accel="50000" decel="50000" fill="hold" nodeType="afterEffect">
                                  <p:stCondLst>
                                    <p:cond delay="500"/>
                                  </p:stCondLst>
                                  <p:childTnLst>
                                    <p:animMotion origin="layout" path="M -2.77778E-6 -2.83071E-6 L -0.03767 -2.83071E-6 " pathEditMode="relative" rAng="0" ptsTypes="AA">
                                      <p:cBhvr>
                                        <p:cTn id="65" dur="2000" fill="hold"/>
                                        <p:tgtEl>
                                          <p:spTgt spid="20"/>
                                        </p:tgtEl>
                                        <p:attrNameLst>
                                          <p:attrName>ppt_x</p:attrName>
                                          <p:attrName>ppt_y</p:attrName>
                                        </p:attrNameLst>
                                      </p:cBhvr>
                                      <p:rCtr x="-18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616527" y="592651"/>
            <a:ext cx="8229600" cy="678009"/>
          </a:xfrm>
          <a:noFill/>
          <a:ln/>
        </p:spPr>
        <p:txBody>
          <a:bodyPr lIns="92075" tIns="46038" rIns="92075" bIns="46038"/>
          <a:lstStyle/>
          <a:p>
            <a:r>
              <a:rPr lang="en-US" dirty="0" smtClean="0"/>
              <a:t>Influences on Pricing</a:t>
            </a:r>
            <a:endParaRPr lang="en-US" dirty="0"/>
          </a:p>
        </p:txBody>
      </p:sp>
      <p:sp>
        <p:nvSpPr>
          <p:cNvPr id="408579" name="Rectangle 3"/>
          <p:cNvSpPr>
            <a:spLocks noGrp="1" noChangeArrowheads="1"/>
          </p:cNvSpPr>
          <p:nvPr>
            <p:ph type="body" idx="1"/>
          </p:nvPr>
        </p:nvSpPr>
        <p:spPr>
          <a:xfrm>
            <a:off x="457200" y="1615044"/>
            <a:ext cx="8229600" cy="4053918"/>
          </a:xfrm>
          <a:noFill/>
          <a:ln/>
        </p:spPr>
        <p:txBody>
          <a:bodyPr lIns="92075" tIns="46038" rIns="92075" bIns="46038"/>
          <a:lstStyle/>
          <a:p>
            <a:pPr>
              <a:lnSpc>
                <a:spcPct val="90000"/>
              </a:lnSpc>
              <a:spcBef>
                <a:spcPct val="40000"/>
              </a:spcBef>
            </a:pPr>
            <a:r>
              <a:rPr lang="en-US" sz="3200" dirty="0" smtClean="0"/>
              <a:t>Willingness-to </a:t>
            </a:r>
            <a:r>
              <a:rPr lang="en-US" sz="3200" dirty="0"/>
              <a:t>pay (WTP</a:t>
            </a:r>
            <a:r>
              <a:rPr lang="en-US" sz="3200" dirty="0" smtClean="0"/>
              <a:t>)</a:t>
            </a:r>
            <a:endParaRPr lang="en-US" sz="3200" dirty="0"/>
          </a:p>
        </p:txBody>
      </p:sp>
      <p:sp>
        <p:nvSpPr>
          <p:cNvPr id="408580" name="Text Box 4"/>
          <p:cNvSpPr txBox="1">
            <a:spLocks noChangeArrowheads="1"/>
          </p:cNvSpPr>
          <p:nvPr/>
        </p:nvSpPr>
        <p:spPr bwMode="auto">
          <a:xfrm>
            <a:off x="1226127" y="4343235"/>
            <a:ext cx="7010400" cy="1637371"/>
          </a:xfrm>
          <a:prstGeom prst="rect">
            <a:avLst/>
          </a:prstGeom>
          <a:solidFill>
            <a:srgbClr val="C6ECC6"/>
          </a:solidFill>
          <a:ln>
            <a:noFill/>
          </a:ln>
          <a:effectLst>
            <a:outerShdw dist="107763" dir="2700000" algn="ctr" rotWithShape="0">
              <a:schemeClr val="bg2">
                <a:alpha val="50000"/>
              </a:schemeClr>
            </a:outerShdw>
          </a:effectLst>
          <a:extLst/>
        </p:spPr>
        <p:txBody>
          <a:bodyPr>
            <a:spAutoFit/>
          </a:bodyPr>
          <a:lstStyle/>
          <a:p>
            <a:pPr algn="ctr">
              <a:lnSpc>
                <a:spcPct val="90000"/>
              </a:lnSpc>
            </a:pPr>
            <a:r>
              <a:rPr lang="en-US" dirty="0">
                <a:solidFill>
                  <a:srgbClr val="0C533A"/>
                </a:solidFill>
              </a:rPr>
              <a:t>Parker Hannifin Corp.</a:t>
            </a:r>
          </a:p>
          <a:p>
            <a:pPr algn="ctr">
              <a:lnSpc>
                <a:spcPct val="90000"/>
              </a:lnSpc>
            </a:pPr>
            <a:r>
              <a:rPr lang="en-US" dirty="0">
                <a:solidFill>
                  <a:srgbClr val="0C533A"/>
                </a:solidFill>
              </a:rPr>
              <a:t>Cost-plus pricing to WTP pricing in 2002</a:t>
            </a:r>
          </a:p>
          <a:p>
            <a:pPr algn="ctr">
              <a:lnSpc>
                <a:spcPct val="90000"/>
              </a:lnSpc>
            </a:pPr>
            <a:r>
              <a:rPr lang="en-US" dirty="0">
                <a:solidFill>
                  <a:srgbClr val="0C533A"/>
                </a:solidFill>
              </a:rPr>
              <a:t>Net income: $120mm (’02) to $673mm (’06)</a:t>
            </a:r>
          </a:p>
          <a:p>
            <a:pPr algn="ctr">
              <a:lnSpc>
                <a:spcPct val="90000"/>
              </a:lnSpc>
            </a:pPr>
            <a:r>
              <a:rPr lang="en-US" dirty="0">
                <a:solidFill>
                  <a:srgbClr val="0C533A"/>
                </a:solidFill>
              </a:rPr>
              <a:t>ROI: 7% (’02) to 21% (’06)</a:t>
            </a:r>
          </a:p>
          <a:p>
            <a:pPr algn="r"/>
            <a:r>
              <a:rPr lang="en-US" sz="1400" b="0" i="1" dirty="0"/>
              <a:t>WSJ, 3/27/2007: </a:t>
            </a:r>
            <a:r>
              <a:rPr lang="en-US" sz="1400" b="0" i="1" dirty="0" smtClean="0"/>
              <a:t>A1</a:t>
            </a:r>
          </a:p>
        </p:txBody>
      </p:sp>
      <p:pic>
        <p:nvPicPr>
          <p:cNvPr id="5" name="Picture 5" descr="aquaf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379" y="1044039"/>
            <a:ext cx="1154113"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28725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8580"/>
                                        </p:tgtEl>
                                        <p:attrNameLst>
                                          <p:attrName>style.visibility</p:attrName>
                                        </p:attrNameLst>
                                      </p:cBhvr>
                                      <p:to>
                                        <p:strVal val="visible"/>
                                      </p:to>
                                    </p:set>
                                    <p:anim calcmode="lin" valueType="num">
                                      <p:cBhvr>
                                        <p:cTn id="7" dur="1000" fill="hold"/>
                                        <p:tgtEl>
                                          <p:spTgt spid="408580"/>
                                        </p:tgtEl>
                                        <p:attrNameLst>
                                          <p:attrName>ppt_w</p:attrName>
                                        </p:attrNameLst>
                                      </p:cBhvr>
                                      <p:tavLst>
                                        <p:tav tm="0">
                                          <p:val>
                                            <p:strVal val="#ppt_w*0.70"/>
                                          </p:val>
                                        </p:tav>
                                        <p:tav tm="100000">
                                          <p:val>
                                            <p:strVal val="#ppt_w"/>
                                          </p:val>
                                        </p:tav>
                                      </p:tavLst>
                                    </p:anim>
                                    <p:anim calcmode="lin" valueType="num">
                                      <p:cBhvr>
                                        <p:cTn id="8" dur="1000" fill="hold"/>
                                        <p:tgtEl>
                                          <p:spTgt spid="408580"/>
                                        </p:tgtEl>
                                        <p:attrNameLst>
                                          <p:attrName>ppt_h</p:attrName>
                                        </p:attrNameLst>
                                      </p:cBhvr>
                                      <p:tavLst>
                                        <p:tav tm="0">
                                          <p:val>
                                            <p:strVal val="#ppt_h"/>
                                          </p:val>
                                        </p:tav>
                                        <p:tav tm="100000">
                                          <p:val>
                                            <p:strVal val="#ppt_h"/>
                                          </p:val>
                                        </p:tav>
                                      </p:tavLst>
                                    </p:anim>
                                    <p:animEffect transition="in" filter="fade">
                                      <p:cBhvr>
                                        <p:cTn id="9" dur="1000"/>
                                        <p:tgtEl>
                                          <p:spTgt spid="408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457200" y="568900"/>
            <a:ext cx="8229600" cy="678009"/>
          </a:xfrm>
          <a:noFill/>
          <a:ln/>
        </p:spPr>
        <p:txBody>
          <a:bodyPr lIns="92075" tIns="46038" rIns="92075" bIns="46038"/>
          <a:lstStyle/>
          <a:p>
            <a:r>
              <a:rPr lang="en-US" dirty="0" smtClean="0"/>
              <a:t>Influences on Pricing</a:t>
            </a:r>
            <a:endParaRPr lang="en-US" dirty="0"/>
          </a:p>
        </p:txBody>
      </p:sp>
      <p:sp>
        <p:nvSpPr>
          <p:cNvPr id="408579" name="Rectangle 3"/>
          <p:cNvSpPr>
            <a:spLocks noGrp="1" noChangeArrowheads="1"/>
          </p:cNvSpPr>
          <p:nvPr>
            <p:ph type="body" idx="1"/>
          </p:nvPr>
        </p:nvSpPr>
        <p:spPr>
          <a:xfrm>
            <a:off x="457200" y="1615044"/>
            <a:ext cx="8229600" cy="2030681"/>
          </a:xfrm>
          <a:noFill/>
          <a:ln/>
        </p:spPr>
        <p:txBody>
          <a:bodyPr lIns="92075" tIns="46038" rIns="92075" bIns="46038"/>
          <a:lstStyle/>
          <a:p>
            <a:pPr>
              <a:lnSpc>
                <a:spcPct val="90000"/>
              </a:lnSpc>
              <a:spcBef>
                <a:spcPct val="40000"/>
              </a:spcBef>
            </a:pPr>
            <a:r>
              <a:rPr lang="en-US" sz="3200" dirty="0" smtClean="0"/>
              <a:t>Market Structure</a:t>
            </a:r>
          </a:p>
          <a:p>
            <a:pPr lvl="1">
              <a:lnSpc>
                <a:spcPct val="90000"/>
              </a:lnSpc>
              <a:spcBef>
                <a:spcPct val="40000"/>
              </a:spcBef>
            </a:pPr>
            <a:r>
              <a:rPr lang="en-US" dirty="0" smtClean="0"/>
              <a:t>Bargaining power</a:t>
            </a:r>
          </a:p>
          <a:p>
            <a:pPr lvl="1">
              <a:lnSpc>
                <a:spcPct val="90000"/>
              </a:lnSpc>
              <a:spcBef>
                <a:spcPct val="40000"/>
              </a:spcBef>
            </a:pPr>
            <a:r>
              <a:rPr lang="en-US" dirty="0" smtClean="0"/>
              <a:t>Importance of substitutes</a:t>
            </a:r>
          </a:p>
          <a:p>
            <a:pPr lvl="1">
              <a:lnSpc>
                <a:spcPct val="90000"/>
              </a:lnSpc>
              <a:spcBef>
                <a:spcPct val="40000"/>
              </a:spcBef>
            </a:pPr>
            <a:r>
              <a:rPr lang="en-US" dirty="0" smtClean="0"/>
              <a:t>Intensity of Rivalry</a:t>
            </a:r>
          </a:p>
        </p:txBody>
      </p:sp>
      <p:grpSp>
        <p:nvGrpSpPr>
          <p:cNvPr id="5" name="Group 22"/>
          <p:cNvGrpSpPr>
            <a:grpSpLocks/>
          </p:cNvGrpSpPr>
          <p:nvPr/>
        </p:nvGrpSpPr>
        <p:grpSpPr bwMode="auto">
          <a:xfrm>
            <a:off x="3468853" y="3060113"/>
            <a:ext cx="5081649" cy="3248881"/>
            <a:chOff x="1344" y="1920"/>
            <a:chExt cx="3024" cy="1570"/>
          </a:xfrm>
        </p:grpSpPr>
        <p:sp>
          <p:nvSpPr>
            <p:cNvPr id="6" name="Rectangle 23"/>
            <p:cNvSpPr>
              <a:spLocks noChangeArrowheads="1"/>
            </p:cNvSpPr>
            <p:nvPr/>
          </p:nvSpPr>
          <p:spPr bwMode="auto">
            <a:xfrm>
              <a:off x="2424" y="2640"/>
              <a:ext cx="960" cy="408"/>
            </a:xfrm>
            <a:prstGeom prst="rect">
              <a:avLst/>
            </a:prstGeom>
            <a:solidFill>
              <a:srgbClr val="D1FFD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p>
              <a:pPr algn="ctr">
                <a:spcBef>
                  <a:spcPct val="0"/>
                </a:spcBef>
              </a:pPr>
              <a:r>
                <a:rPr lang="en-US" sz="1800" dirty="0">
                  <a:solidFill>
                    <a:srgbClr val="18453B"/>
                  </a:solidFill>
                  <a:cs typeface="Times New Roman" pitchFamily="18" charset="0"/>
                </a:rPr>
                <a:t>Industry</a:t>
              </a:r>
            </a:p>
            <a:p>
              <a:pPr algn="ctr">
                <a:spcBef>
                  <a:spcPct val="0"/>
                </a:spcBef>
              </a:pPr>
              <a:r>
                <a:rPr lang="en-US" sz="1800" dirty="0">
                  <a:solidFill>
                    <a:srgbClr val="18453B"/>
                  </a:solidFill>
                  <a:cs typeface="Times New Roman" pitchFamily="18" charset="0"/>
                </a:rPr>
                <a:t>Rivals</a:t>
              </a:r>
            </a:p>
          </p:txBody>
        </p:sp>
        <p:sp>
          <p:nvSpPr>
            <p:cNvPr id="7" name="Line 24"/>
            <p:cNvSpPr>
              <a:spLocks noChangeShapeType="1"/>
            </p:cNvSpPr>
            <p:nvPr/>
          </p:nvSpPr>
          <p:spPr bwMode="auto">
            <a:xfrm>
              <a:off x="2904" y="2208"/>
              <a:ext cx="0" cy="419"/>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25"/>
            <p:cNvSpPr>
              <a:spLocks noChangeShapeType="1"/>
            </p:cNvSpPr>
            <p:nvPr/>
          </p:nvSpPr>
          <p:spPr bwMode="auto">
            <a:xfrm flipH="1">
              <a:off x="2064" y="2823"/>
              <a:ext cx="384"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26"/>
            <p:cNvSpPr>
              <a:spLocks noChangeShapeType="1"/>
            </p:cNvSpPr>
            <p:nvPr/>
          </p:nvSpPr>
          <p:spPr bwMode="auto">
            <a:xfrm flipH="1">
              <a:off x="3360" y="2832"/>
              <a:ext cx="443"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27"/>
            <p:cNvSpPr>
              <a:spLocks noChangeShapeType="1"/>
            </p:cNvSpPr>
            <p:nvPr/>
          </p:nvSpPr>
          <p:spPr bwMode="auto">
            <a:xfrm flipV="1">
              <a:off x="2904" y="2976"/>
              <a:ext cx="0" cy="367"/>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 Box 28"/>
            <p:cNvSpPr txBox="1">
              <a:spLocks noChangeArrowheads="1"/>
            </p:cNvSpPr>
            <p:nvPr/>
          </p:nvSpPr>
          <p:spPr bwMode="auto">
            <a:xfrm>
              <a:off x="2431" y="3312"/>
              <a:ext cx="963" cy="178"/>
            </a:xfrm>
            <a:prstGeom prst="rect">
              <a:avLst/>
            </a:prstGeom>
            <a:solidFill>
              <a:srgbClr val="D1FFD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0"/>
                </a:spcBef>
              </a:pPr>
              <a:r>
                <a:rPr lang="en-US" sz="1800" dirty="0">
                  <a:solidFill>
                    <a:srgbClr val="18453B"/>
                  </a:solidFill>
                  <a:cs typeface="Times New Roman" pitchFamily="18" charset="0"/>
                </a:rPr>
                <a:t>Substitutes</a:t>
              </a:r>
            </a:p>
          </p:txBody>
        </p:sp>
        <p:sp>
          <p:nvSpPr>
            <p:cNvPr id="12" name="Rectangle 29"/>
            <p:cNvSpPr>
              <a:spLocks noChangeArrowheads="1"/>
            </p:cNvSpPr>
            <p:nvPr/>
          </p:nvSpPr>
          <p:spPr bwMode="auto">
            <a:xfrm>
              <a:off x="3696" y="2736"/>
              <a:ext cx="672" cy="233"/>
            </a:xfrm>
            <a:prstGeom prst="rect">
              <a:avLst/>
            </a:prstGeom>
            <a:solidFill>
              <a:srgbClr val="D1FFD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p>
              <a:pPr algn="ctr">
                <a:spcBef>
                  <a:spcPct val="0"/>
                </a:spcBef>
              </a:pPr>
              <a:r>
                <a:rPr lang="en-US" sz="1800" dirty="0">
                  <a:solidFill>
                    <a:srgbClr val="18453B"/>
                  </a:solidFill>
                  <a:cs typeface="Times New Roman" pitchFamily="18" charset="0"/>
                </a:rPr>
                <a:t>Buyers</a:t>
              </a:r>
            </a:p>
          </p:txBody>
        </p:sp>
        <p:sp>
          <p:nvSpPr>
            <p:cNvPr id="13" name="Rectangle 30"/>
            <p:cNvSpPr>
              <a:spLocks noChangeArrowheads="1"/>
            </p:cNvSpPr>
            <p:nvPr/>
          </p:nvSpPr>
          <p:spPr bwMode="auto">
            <a:xfrm>
              <a:off x="2400" y="1920"/>
              <a:ext cx="1008" cy="408"/>
            </a:xfrm>
            <a:prstGeom prst="rect">
              <a:avLst/>
            </a:prstGeom>
            <a:solidFill>
              <a:srgbClr val="D1FFD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p>
              <a:pPr algn="ctr">
                <a:spcBef>
                  <a:spcPct val="0"/>
                </a:spcBef>
              </a:pPr>
              <a:r>
                <a:rPr lang="en-US" sz="1800">
                  <a:solidFill>
                    <a:srgbClr val="18453B"/>
                  </a:solidFill>
                  <a:cs typeface="Times New Roman" pitchFamily="18" charset="0"/>
                </a:rPr>
                <a:t>Potential Entrants</a:t>
              </a:r>
            </a:p>
          </p:txBody>
        </p:sp>
        <p:sp>
          <p:nvSpPr>
            <p:cNvPr id="14" name="Rectangle 31"/>
            <p:cNvSpPr>
              <a:spLocks noChangeArrowheads="1"/>
            </p:cNvSpPr>
            <p:nvPr/>
          </p:nvSpPr>
          <p:spPr bwMode="auto">
            <a:xfrm>
              <a:off x="1344" y="2717"/>
              <a:ext cx="767" cy="179"/>
            </a:xfrm>
            <a:prstGeom prst="rect">
              <a:avLst/>
            </a:prstGeom>
            <a:solidFill>
              <a:srgbClr val="D1FFD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p>
              <a:pPr algn="ctr">
                <a:spcBef>
                  <a:spcPct val="0"/>
                </a:spcBef>
              </a:pPr>
              <a:r>
                <a:rPr lang="en-US" sz="1800" dirty="0">
                  <a:solidFill>
                    <a:srgbClr val="18453B"/>
                  </a:solidFill>
                  <a:cs typeface="Times New Roman" pitchFamily="18" charset="0"/>
                </a:rPr>
                <a:t>Suppliers</a:t>
              </a:r>
            </a:p>
          </p:txBody>
        </p:sp>
      </p:grpSp>
    </p:spTree>
    <p:extLst>
      <p:ext uri="{BB962C8B-B14F-4D97-AF65-F5344CB8AC3E}">
        <p14:creationId xmlns:p14="http://schemas.microsoft.com/office/powerpoint/2010/main" val="4066730590"/>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artan helme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2174</TotalTime>
  <Words>2386</Words>
  <Application>Microsoft Office PowerPoint</Application>
  <PresentationFormat>On-screen Show (4:3)</PresentationFormat>
  <Paragraphs>515</Paragraphs>
  <Slides>49</Slides>
  <Notes>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Spartan helmet design</vt:lpstr>
      <vt:lpstr>Global Strategic Management </vt:lpstr>
      <vt:lpstr>Agenda</vt:lpstr>
      <vt:lpstr>Business vs Strategy?</vt:lpstr>
      <vt:lpstr>PowerPoint Presentation</vt:lpstr>
      <vt:lpstr>PowerPoint Presentation</vt:lpstr>
      <vt:lpstr>Creating and Appropriating Value</vt:lpstr>
      <vt:lpstr>Influences on Pricing</vt:lpstr>
      <vt:lpstr>Influences on Pricing</vt:lpstr>
      <vt:lpstr>Influences on Pricing</vt:lpstr>
      <vt:lpstr>Influences on Pricing</vt:lpstr>
      <vt:lpstr>Creating and Appropriating Value</vt:lpstr>
      <vt:lpstr>Forms of Economic Rent</vt:lpstr>
      <vt:lpstr>Strategy in a Global Context</vt:lpstr>
      <vt:lpstr>A Truly Global Economy</vt:lpstr>
      <vt:lpstr>A Truly Global Economy</vt:lpstr>
      <vt:lpstr>Four Questions of Global Strategic Management</vt:lpstr>
      <vt:lpstr>Motivations for Globalization</vt:lpstr>
      <vt:lpstr>Global Challenges</vt:lpstr>
      <vt:lpstr>It’s a Different World</vt:lpstr>
      <vt:lpstr>Formidable Threats</vt:lpstr>
      <vt:lpstr>Walmart Enters Germany</vt:lpstr>
      <vt:lpstr>Wal-Mart Activity System</vt:lpstr>
      <vt:lpstr>PowerPoint Presentation</vt:lpstr>
      <vt:lpstr>PowerPoint Presentation</vt:lpstr>
      <vt:lpstr>PowerPoint Presentation</vt:lpstr>
      <vt:lpstr>PowerPoint Presentation</vt:lpstr>
      <vt:lpstr>The Chinese Price Advantage</vt:lpstr>
      <vt:lpstr>What Type of Advantages Transfer</vt:lpstr>
      <vt:lpstr>Institutional Infrastructure</vt:lpstr>
      <vt:lpstr>Markets Fail When Exchanges Don’t Occur</vt:lpstr>
      <vt:lpstr>Market Failures: Institutional voids</vt:lpstr>
      <vt:lpstr>Transaction Costs: information asymmetry</vt:lpstr>
      <vt:lpstr>Transaction Costs:  Contracting costs</vt:lpstr>
      <vt:lpstr>Transaction Costs:  Lack of public goods</vt:lpstr>
      <vt:lpstr>PowerPoint Presentation</vt:lpstr>
      <vt:lpstr>Overcoming Market Failure</vt:lpstr>
      <vt:lpstr>Overcoming Market Failure</vt:lpstr>
      <vt:lpstr>Overcoming Market Failure: Business Group</vt:lpstr>
      <vt:lpstr>Tata Group Holdings, 1997</vt:lpstr>
      <vt:lpstr>Tata Board Interlocks Among Directors</vt:lpstr>
      <vt:lpstr>Nature of Business Groups</vt:lpstr>
      <vt:lpstr>Development of Intermediation</vt:lpstr>
      <vt:lpstr>Managing Multinational</vt:lpstr>
      <vt:lpstr>Economic Demands to be Competitive</vt:lpstr>
      <vt:lpstr>Socio-Political Demands to be Responsive</vt:lpstr>
      <vt:lpstr>Balancing Demands with a Transnational Strategy</vt:lpstr>
      <vt:lpstr>Summary</vt:lpstr>
      <vt:lpstr>Summary</vt:lpstr>
      <vt:lpstr>Global Strategic Management</vt:lpstr>
    </vt:vector>
  </TitlesOfParts>
  <Company>University Relations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pjennings</dc:creator>
  <cp:lastModifiedBy>Keefer, Margaret</cp:lastModifiedBy>
  <cp:revision>145</cp:revision>
  <cp:lastPrinted>2010-09-08T13:46:11Z</cp:lastPrinted>
  <dcterms:created xsi:type="dcterms:W3CDTF">2010-09-21T16:07:48Z</dcterms:created>
  <dcterms:modified xsi:type="dcterms:W3CDTF">2013-05-20T14:44:15Z</dcterms:modified>
</cp:coreProperties>
</file>