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8"/>
  </p:notesMasterIdLst>
  <p:handoutMasterIdLst>
    <p:handoutMasterId r:id="rId29"/>
  </p:handoutMasterIdLst>
  <p:sldIdLst>
    <p:sldId id="353" r:id="rId2"/>
    <p:sldId id="502" r:id="rId3"/>
    <p:sldId id="501" r:id="rId4"/>
    <p:sldId id="499" r:id="rId5"/>
    <p:sldId id="460" r:id="rId6"/>
    <p:sldId id="356" r:id="rId7"/>
    <p:sldId id="389" r:id="rId8"/>
    <p:sldId id="394" r:id="rId9"/>
    <p:sldId id="503" r:id="rId10"/>
    <p:sldId id="405" r:id="rId11"/>
    <p:sldId id="504" r:id="rId12"/>
    <p:sldId id="505" r:id="rId13"/>
    <p:sldId id="506" r:id="rId14"/>
    <p:sldId id="507"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Lst>
  <p:sldSz cx="9144000" cy="6858000" type="screen4x3"/>
  <p:notesSz cx="6985000" cy="9283700"/>
  <p:defaultTextStyle>
    <a:defPPr>
      <a:defRPr lang="en-US"/>
    </a:defPPr>
    <a:lvl1pPr algn="ctr" rtl="0" fontAlgn="base">
      <a:spcBef>
        <a:spcPct val="0"/>
      </a:spcBef>
      <a:spcAft>
        <a:spcPct val="0"/>
      </a:spcAft>
      <a:defRPr sz="3200" kern="1200">
        <a:solidFill>
          <a:schemeClr val="hlink"/>
        </a:solidFill>
        <a:latin typeface="Times New Roman" pitchFamily="18" charset="0"/>
        <a:ea typeface="+mn-ea"/>
        <a:cs typeface="+mn-cs"/>
      </a:defRPr>
    </a:lvl1pPr>
    <a:lvl2pPr marL="457200" algn="ctr" rtl="0" fontAlgn="base">
      <a:spcBef>
        <a:spcPct val="0"/>
      </a:spcBef>
      <a:spcAft>
        <a:spcPct val="0"/>
      </a:spcAft>
      <a:defRPr sz="3200" kern="1200">
        <a:solidFill>
          <a:schemeClr val="hlink"/>
        </a:solidFill>
        <a:latin typeface="Times New Roman" pitchFamily="18" charset="0"/>
        <a:ea typeface="+mn-ea"/>
        <a:cs typeface="+mn-cs"/>
      </a:defRPr>
    </a:lvl2pPr>
    <a:lvl3pPr marL="914400" algn="ctr" rtl="0" fontAlgn="base">
      <a:spcBef>
        <a:spcPct val="0"/>
      </a:spcBef>
      <a:spcAft>
        <a:spcPct val="0"/>
      </a:spcAft>
      <a:defRPr sz="3200" kern="1200">
        <a:solidFill>
          <a:schemeClr val="hlink"/>
        </a:solidFill>
        <a:latin typeface="Times New Roman" pitchFamily="18" charset="0"/>
        <a:ea typeface="+mn-ea"/>
        <a:cs typeface="+mn-cs"/>
      </a:defRPr>
    </a:lvl3pPr>
    <a:lvl4pPr marL="1371600" algn="ctr" rtl="0" fontAlgn="base">
      <a:spcBef>
        <a:spcPct val="0"/>
      </a:spcBef>
      <a:spcAft>
        <a:spcPct val="0"/>
      </a:spcAft>
      <a:defRPr sz="3200" kern="1200">
        <a:solidFill>
          <a:schemeClr val="hlink"/>
        </a:solidFill>
        <a:latin typeface="Times New Roman" pitchFamily="18" charset="0"/>
        <a:ea typeface="+mn-ea"/>
        <a:cs typeface="+mn-cs"/>
      </a:defRPr>
    </a:lvl4pPr>
    <a:lvl5pPr marL="1828800" algn="ctr" rtl="0" fontAlgn="base">
      <a:spcBef>
        <a:spcPct val="0"/>
      </a:spcBef>
      <a:spcAft>
        <a:spcPct val="0"/>
      </a:spcAft>
      <a:defRPr sz="3200" kern="1200">
        <a:solidFill>
          <a:schemeClr val="hlink"/>
        </a:solidFill>
        <a:latin typeface="Times New Roman" pitchFamily="18" charset="0"/>
        <a:ea typeface="+mn-ea"/>
        <a:cs typeface="+mn-cs"/>
      </a:defRPr>
    </a:lvl5pPr>
    <a:lvl6pPr marL="2286000" algn="l" defTabSz="914400" rtl="0" eaLnBrk="1" latinLnBrk="0" hangingPunct="1">
      <a:defRPr sz="3200" kern="1200">
        <a:solidFill>
          <a:schemeClr val="hlink"/>
        </a:solidFill>
        <a:latin typeface="Times New Roman" pitchFamily="18" charset="0"/>
        <a:ea typeface="+mn-ea"/>
        <a:cs typeface="+mn-cs"/>
      </a:defRPr>
    </a:lvl6pPr>
    <a:lvl7pPr marL="2743200" algn="l" defTabSz="914400" rtl="0" eaLnBrk="1" latinLnBrk="0" hangingPunct="1">
      <a:defRPr sz="3200" kern="1200">
        <a:solidFill>
          <a:schemeClr val="hlink"/>
        </a:solidFill>
        <a:latin typeface="Times New Roman" pitchFamily="18" charset="0"/>
        <a:ea typeface="+mn-ea"/>
        <a:cs typeface="+mn-cs"/>
      </a:defRPr>
    </a:lvl7pPr>
    <a:lvl8pPr marL="3200400" algn="l" defTabSz="914400" rtl="0" eaLnBrk="1" latinLnBrk="0" hangingPunct="1">
      <a:defRPr sz="3200" kern="1200">
        <a:solidFill>
          <a:schemeClr val="hlink"/>
        </a:solidFill>
        <a:latin typeface="Times New Roman" pitchFamily="18" charset="0"/>
        <a:ea typeface="+mn-ea"/>
        <a:cs typeface="+mn-cs"/>
      </a:defRPr>
    </a:lvl8pPr>
    <a:lvl9pPr marL="3657600" algn="l" defTabSz="914400" rtl="0" eaLnBrk="1" latinLnBrk="0" hangingPunct="1">
      <a:defRPr sz="3200" kern="1200">
        <a:solidFill>
          <a:schemeClr val="hlink"/>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000E9E"/>
    <a:srgbClr val="000000"/>
    <a:srgbClr val="DC0000"/>
    <a:srgbClr val="C20000"/>
    <a:srgbClr val="006600"/>
    <a:srgbClr val="FF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7503" autoAdjust="0"/>
    <p:restoredTop sz="78339" autoAdjust="0"/>
  </p:normalViewPr>
  <p:slideViewPr>
    <p:cSldViewPr>
      <p:cViewPr>
        <p:scale>
          <a:sx n="66" d="100"/>
          <a:sy n="66" d="100"/>
        </p:scale>
        <p:origin x="-2190" y="-85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90" d="100"/>
        <a:sy n="90" d="100"/>
      </p:scale>
      <p:origin x="0" y="0"/>
    </p:cViewPr>
  </p:sorterViewPr>
  <p:notesViewPr>
    <p:cSldViewPr>
      <p:cViewPr>
        <p:scale>
          <a:sx n="83" d="100"/>
          <a:sy n="83" d="100"/>
        </p:scale>
        <p:origin x="-3798" y="-510"/>
      </p:cViewPr>
      <p:guideLst>
        <p:guide orient="horz" pos="2228"/>
        <p:guide pos="288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3.xml"/><Relationship Id="rId1" Type="http://schemas.openxmlformats.org/officeDocument/2006/relationships/slide" Target="slides/slide1.xml"/><Relationship Id="rId5" Type="http://schemas.openxmlformats.org/officeDocument/2006/relationships/slide" Target="slides/slide12.xml"/><Relationship Id="rId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ChangeArrowheads="1"/>
          </p:cNvSpPr>
          <p:nvPr/>
        </p:nvSpPr>
        <p:spPr bwMode="auto">
          <a:xfrm>
            <a:off x="71438" y="339725"/>
            <a:ext cx="68341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40" tIns="45261" rIns="92140" bIns="45261" anchor="ctr">
            <a:spAutoFit/>
          </a:bodyPr>
          <a:lstStyle/>
          <a:p>
            <a:pPr defTabSz="931863" eaLnBrk="0" hangingPunct="0"/>
            <a:r>
              <a:rPr lang="en-US" sz="1200" smtClean="0">
                <a:solidFill>
                  <a:schemeClr val="tx1"/>
                </a:solidFill>
              </a:rPr>
              <a:t>Kirt C. Butler, </a:t>
            </a:r>
            <a:r>
              <a:rPr lang="en-US" sz="1200" i="1" smtClean="0">
                <a:solidFill>
                  <a:schemeClr val="tx1"/>
                </a:solidFill>
              </a:rPr>
              <a:t>Multinational Finance</a:t>
            </a:r>
            <a:r>
              <a:rPr lang="en-US" sz="1200" smtClean="0">
                <a:solidFill>
                  <a:schemeClr val="tx1"/>
                </a:solidFill>
              </a:rPr>
              <a:t>, 5e, </a:t>
            </a:r>
            <a:r>
              <a:rPr lang="en-US" sz="1200" smtClean="0">
                <a:solidFill>
                  <a:srgbClr val="000000"/>
                </a:solidFill>
                <a:latin typeface="Symbol" pitchFamily="18" charset="2"/>
              </a:rPr>
              <a:t>Ó</a:t>
            </a:r>
            <a:r>
              <a:rPr lang="en-US" sz="1200" smtClean="0">
                <a:solidFill>
                  <a:schemeClr val="tx1"/>
                </a:solidFill>
              </a:rPr>
              <a:t>2012, John Wiley &amp; Sons Ltd</a:t>
            </a:r>
            <a:endParaRPr lang="en-US" sz="1200" dirty="0">
              <a:solidFill>
                <a:schemeClr val="tx1"/>
              </a:solidFill>
            </a:endParaRPr>
          </a:p>
        </p:txBody>
      </p:sp>
    </p:spTree>
    <p:extLst>
      <p:ext uri="{BB962C8B-B14F-4D97-AF65-F5344CB8AC3E}">
        <p14:creationId xmlns:p14="http://schemas.microsoft.com/office/powerpoint/2010/main" val="3479735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384300" y="679450"/>
            <a:ext cx="4165600" cy="31242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749301" y="4184651"/>
            <a:ext cx="5486399"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40" tIns="45261" rIns="92140" bIns="45261" numCol="1" anchor="t" anchorCtr="0" compatLnSpc="1">
            <a:prstTxWarp prst="textNoShape">
              <a:avLst/>
            </a:prstTxWarp>
          </a:bodyPr>
          <a:lstStyle/>
          <a:p>
            <a:pPr lvl="0"/>
            <a:r>
              <a:rPr lang="en-US" dirty="0" smtClean="0"/>
              <a:t>Click to edit Master notes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397365988"/>
      </p:ext>
    </p:extLst>
  </p:cSld>
  <p:clrMap bg1="lt1" tx1="dk1" bg2="lt2" tx2="dk2" accent1="accent1" accent2="accent2" accent3="accent3" accent4="accent4" accent5="accent5" accent6="accent6" hlink="hlink" folHlink="folHlink"/>
  <p:notesStyle>
    <a:lvl1pPr marL="111125" indent="-111125" algn="l" rtl="0" fontAlgn="base">
      <a:spcBef>
        <a:spcPct val="30000"/>
      </a:spcBef>
      <a:spcAft>
        <a:spcPct val="0"/>
      </a:spcAft>
      <a:buChar char="•"/>
      <a:defRPr sz="1400" kern="1200">
        <a:solidFill>
          <a:schemeClr val="tx1"/>
        </a:solidFill>
        <a:latin typeface="Times New Roman" pitchFamily="18" charset="0"/>
        <a:ea typeface="+mn-ea"/>
        <a:cs typeface="+mn-cs"/>
      </a:defRPr>
    </a:lvl1pPr>
    <a:lvl2pPr marL="346075" indent="-120650" algn="l" rtl="0" fontAlgn="base">
      <a:spcBef>
        <a:spcPct val="30000"/>
      </a:spcBef>
      <a:spcAft>
        <a:spcPct val="0"/>
      </a:spcAft>
      <a:buFont typeface="Times New Roman" pitchFamily="18" charset="0"/>
      <a:buChar char="-"/>
      <a:defRPr sz="1400" kern="1200">
        <a:solidFill>
          <a:schemeClr val="tx1"/>
        </a:solidFill>
        <a:latin typeface="Times New Roman" pitchFamily="18" charset="0"/>
        <a:ea typeface="+mn-ea"/>
        <a:cs typeface="+mn-cs"/>
      </a:defRPr>
    </a:lvl2pPr>
    <a:lvl3pPr marL="568325" indent="-107950" algn="l" rtl="0" fontAlgn="base">
      <a:spcBef>
        <a:spcPct val="30000"/>
      </a:spcBef>
      <a:spcAft>
        <a:spcPct val="0"/>
      </a:spcAft>
      <a:buFont typeface="Times New Roman" pitchFamily="18" charset="0"/>
      <a:buChar char="-"/>
      <a:defRPr sz="1200" kern="1200">
        <a:solidFill>
          <a:schemeClr val="tx1"/>
        </a:solidFill>
        <a:latin typeface="Times New Roman" pitchFamily="18" charset="0"/>
        <a:ea typeface="+mn-ea"/>
        <a:cs typeface="+mn-cs"/>
      </a:defRPr>
    </a:lvl3pPr>
    <a:lvl4pPr marL="803275" indent="-120650" algn="l" rtl="0" fontAlgn="base">
      <a:spcBef>
        <a:spcPct val="30000"/>
      </a:spcBef>
      <a:spcAft>
        <a:spcPct val="0"/>
      </a:spcAft>
      <a:buFont typeface="Times New Roman" pitchFamily="18" charset="0"/>
      <a:buChar char="-"/>
      <a:defRPr sz="1200" kern="1200">
        <a:solidFill>
          <a:schemeClr val="tx1"/>
        </a:solidFill>
        <a:latin typeface="Times New Roman" pitchFamily="18" charset="0"/>
        <a:ea typeface="+mn-ea"/>
        <a:cs typeface="+mn-cs"/>
      </a:defRPr>
    </a:lvl4pPr>
    <a:lvl5pPr marL="1025525" indent="-107950" algn="l" rtl="0" fontAlgn="base">
      <a:spcBef>
        <a:spcPct val="30000"/>
      </a:spcBef>
      <a:spcAft>
        <a:spcPct val="0"/>
      </a:spcAft>
      <a:buFont typeface="Times New Roman" pitchFamily="18" charset="0"/>
      <a:buChar char="-"/>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body" idx="1"/>
          </p:nvPr>
        </p:nvSpPr>
        <p:spPr>
          <a:xfrm>
            <a:off x="931863" y="4184651"/>
            <a:ext cx="5303837" cy="4402138"/>
          </a:xfrm>
          <a:noFill/>
          <a:ln/>
        </p:spPr>
        <p:txBody>
          <a:bodyPr/>
          <a:lstStyle/>
          <a:p>
            <a:pPr marL="171450" indent="-171450" algn="just">
              <a:tabLst>
                <a:tab pos="171450" algn="l"/>
              </a:tabLst>
            </a:pPr>
            <a:r>
              <a:rPr lang="en-US" smtClean="0"/>
              <a:t>This quote describes the approach of the book. International finance is a difficult and complex subject, but we ignore the complexity at our peril. </a:t>
            </a:r>
            <a:endParaRPr lang="en-US" dirty="0"/>
          </a:p>
          <a:p>
            <a:pPr marL="171450" indent="-171450" algn="just">
              <a:buFontTx/>
              <a:buNone/>
              <a:tabLst>
                <a:tab pos="171450" algn="l"/>
              </a:tabLst>
            </a:pPr>
            <a:endParaRPr lang="en-US" sz="800" dirty="0"/>
          </a:p>
          <a:p>
            <a:pPr marL="171450" indent="-171450" algn="just">
              <a:tabLst>
                <a:tab pos="171450" algn="l"/>
              </a:tabLst>
            </a:pPr>
            <a:r>
              <a:rPr lang="en-US" smtClean="0"/>
              <a:t>The statement on the slide is Einstein’s version of </a:t>
            </a:r>
            <a:r>
              <a:rPr lang="en-US" b="1" smtClean="0"/>
              <a:t>Occam's razor</a:t>
            </a:r>
            <a:r>
              <a:rPr lang="en-US" smtClean="0"/>
              <a:t>, which can be paraphrased as</a:t>
            </a:r>
            <a:r>
              <a:rPr lang="en-US" dirty="0"/>
              <a:t>:</a:t>
            </a:r>
            <a:endParaRPr lang="en-US" sz="800" dirty="0"/>
          </a:p>
          <a:p>
            <a:pPr marL="171450" indent="-171450" algn="just">
              <a:buFontTx/>
              <a:buNone/>
              <a:tabLst>
                <a:tab pos="171450" algn="l"/>
              </a:tabLst>
            </a:pPr>
            <a:endParaRPr lang="en-US" sz="800" dirty="0"/>
          </a:p>
          <a:p>
            <a:pPr marL="171450" indent="-171450" algn="just">
              <a:buFontTx/>
              <a:buNone/>
              <a:tabLst>
                <a:tab pos="171450" algn="l"/>
              </a:tabLst>
            </a:pPr>
            <a:r>
              <a:rPr lang="en-US" dirty="0"/>
              <a:t>	</a:t>
            </a:r>
            <a:r>
              <a:rPr lang="en-US"/>
              <a:t>“</a:t>
            </a:r>
            <a:r>
              <a:rPr lang="en-US" i="1" smtClean="0"/>
              <a:t>Of two competing theories that make exactly the same predictions, the simpler theory is the better.”</a:t>
            </a:r>
            <a:r>
              <a:rPr lang="en-US" smtClean="0"/>
              <a:t> </a:t>
            </a:r>
            <a:endParaRPr lang="en-US" dirty="0"/>
          </a:p>
          <a:p>
            <a:pPr marL="171450" indent="-171450" algn="just">
              <a:buFontTx/>
              <a:buNone/>
              <a:tabLst>
                <a:tab pos="171450" algn="l"/>
              </a:tabLst>
            </a:pPr>
            <a:endParaRPr lang="en-US" sz="800" dirty="0"/>
          </a:p>
          <a:p>
            <a:pPr marL="171450" indent="-171450" algn="just">
              <a:buFontTx/>
              <a:buNone/>
              <a:tabLst>
                <a:tab pos="171450" algn="l"/>
              </a:tabLst>
            </a:pPr>
            <a:r>
              <a:rPr lang="en-US" b="1"/>
              <a:t>	</a:t>
            </a:r>
            <a:r>
              <a:rPr lang="en-US" smtClean="0"/>
              <a:t>Occam's razor</a:t>
            </a:r>
            <a:r>
              <a:rPr lang="en-US" b="1" smtClean="0"/>
              <a:t> </a:t>
            </a:r>
            <a:r>
              <a:rPr lang="en-US" smtClean="0"/>
              <a:t>is attributed to the 14th century logician and Franciscan friar William of Occam. </a:t>
            </a:r>
            <a:endParaRPr lang="en-US" dirty="0"/>
          </a:p>
        </p:txBody>
      </p:sp>
      <p:sp>
        <p:nvSpPr>
          <p:cNvPr id="243715"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body" idx="1"/>
          </p:nvPr>
        </p:nvSpPr>
        <p:spPr>
          <a:xfrm>
            <a:off x="930727" y="4137794"/>
            <a:ext cx="5181148" cy="4449015"/>
          </a:xfrm>
          <a:noFill/>
          <a:ln/>
        </p:spPr>
        <p:txBody>
          <a:bodyPr lIns="91991" tIns="45188" rIns="91991" bIns="45188"/>
          <a:lstStyle/>
          <a:p>
            <a:pPr marL="111449" indent="-111449"/>
            <a:r>
              <a:rPr lang="en-US" b="1" dirty="0"/>
              <a:t>Patents</a:t>
            </a:r>
            <a:r>
              <a:rPr lang="en-US" dirty="0"/>
              <a:t> – Most countries follow a </a:t>
            </a:r>
            <a:r>
              <a:rPr lang="en-US" dirty="0" smtClean="0"/>
              <a:t>“first-to-file” </a:t>
            </a:r>
            <a:r>
              <a:rPr lang="en-US" dirty="0"/>
              <a:t>policy for </a:t>
            </a:r>
            <a:r>
              <a:rPr lang="en-US" dirty="0" smtClean="0"/>
              <a:t>patents. </a:t>
            </a:r>
            <a:endParaRPr lang="en-US" sz="200" dirty="0"/>
          </a:p>
          <a:p>
            <a:pPr marL="325187" lvl="2" indent="-111449">
              <a:buFontTx/>
              <a:buChar char="•"/>
            </a:pPr>
            <a:r>
              <a:rPr lang="en-US" dirty="0" smtClean="0"/>
              <a:t>The U.S. </a:t>
            </a:r>
            <a:r>
              <a:rPr lang="en-US" dirty="0"/>
              <a:t>is changing from a </a:t>
            </a:r>
            <a:r>
              <a:rPr lang="en-US" dirty="0" smtClean="0"/>
              <a:t>“first-to-invent” </a:t>
            </a:r>
            <a:r>
              <a:rPr lang="en-US" dirty="0"/>
              <a:t>to a </a:t>
            </a:r>
            <a:r>
              <a:rPr lang="en-US" dirty="0" smtClean="0"/>
              <a:t>“first-to-file” </a:t>
            </a:r>
            <a:r>
              <a:rPr lang="en-US" dirty="0"/>
              <a:t>policy </a:t>
            </a:r>
            <a:r>
              <a:rPr lang="en-US" dirty="0" smtClean="0"/>
              <a:t>in 2013. </a:t>
            </a:r>
            <a:endParaRPr lang="en-US" dirty="0"/>
          </a:p>
          <a:p>
            <a:pPr marL="325187" lvl="2" indent="-111449">
              <a:buFontTx/>
              <a:buChar char="•"/>
            </a:pPr>
            <a:r>
              <a:rPr lang="en-US" dirty="0" smtClean="0"/>
              <a:t>U.S. patent </a:t>
            </a:r>
            <a:r>
              <a:rPr lang="en-US" dirty="0"/>
              <a:t>protection </a:t>
            </a:r>
            <a:r>
              <a:rPr lang="en-US" dirty="0" smtClean="0"/>
              <a:t>is </a:t>
            </a:r>
            <a:r>
              <a:rPr lang="en-US" dirty="0"/>
              <a:t>for 20 years. Most </a:t>
            </a:r>
            <a:r>
              <a:rPr lang="en-US" dirty="0" smtClean="0"/>
              <a:t>countries </a:t>
            </a:r>
            <a:r>
              <a:rPr lang="en-US" dirty="0"/>
              <a:t>are </a:t>
            </a:r>
            <a:r>
              <a:rPr lang="en-US" dirty="0" smtClean="0"/>
              <a:t>for less</a:t>
            </a:r>
            <a:r>
              <a:rPr lang="en-US" dirty="0"/>
              <a:t>. </a:t>
            </a:r>
          </a:p>
          <a:p>
            <a:pPr marL="111449" indent="-111449"/>
            <a:r>
              <a:rPr lang="en-US" b="1" dirty="0" smtClean="0"/>
              <a:t>Copyrights</a:t>
            </a:r>
            <a:r>
              <a:rPr lang="en-US" dirty="0" smtClean="0"/>
              <a:t> – Copyrights are protected </a:t>
            </a:r>
            <a:r>
              <a:rPr lang="en-US" dirty="0"/>
              <a:t>in the U.S. for the life of the creator, plus an additional 70 years. </a:t>
            </a:r>
            <a:endParaRPr lang="en-US" sz="200" dirty="0"/>
          </a:p>
          <a:p>
            <a:pPr marL="111449" indent="-111449"/>
            <a:r>
              <a:rPr lang="en-US" b="1" dirty="0" smtClean="0"/>
              <a:t>Trademarks</a:t>
            </a:r>
            <a:r>
              <a:rPr lang="en-US" dirty="0"/>
              <a:t> – Most countries follow a “first-to-file” </a:t>
            </a:r>
            <a:r>
              <a:rPr lang="en-US" dirty="0" smtClean="0"/>
              <a:t>policy. </a:t>
            </a:r>
            <a:endParaRPr lang="en-US" dirty="0"/>
          </a:p>
          <a:p>
            <a:pPr marL="325187" lvl="2" indent="-111449">
              <a:buFontTx/>
              <a:buChar char="•"/>
            </a:pPr>
            <a:r>
              <a:rPr lang="en-US" dirty="0"/>
              <a:t>The U.S. is changing from a “first-to-invent” to a “first-to-file” policy in 2013</a:t>
            </a:r>
            <a:r>
              <a:rPr lang="en-US" dirty="0" smtClean="0"/>
              <a:t>.</a:t>
            </a:r>
          </a:p>
          <a:p>
            <a:pPr marL="325187" lvl="2" indent="-111449">
              <a:buFontTx/>
              <a:buChar char="•"/>
            </a:pPr>
            <a:r>
              <a:rPr lang="en-US" dirty="0" smtClean="0"/>
              <a:t>Trademarks </a:t>
            </a:r>
            <a:r>
              <a:rPr lang="en-US" dirty="0"/>
              <a:t>are protected in the U.S. as long as they are in active use. </a:t>
            </a:r>
          </a:p>
          <a:p>
            <a:pPr marL="111449" indent="-111449"/>
            <a:r>
              <a:rPr lang="en-US" b="1" dirty="0" smtClean="0"/>
              <a:t>Trade </a:t>
            </a:r>
            <a:r>
              <a:rPr lang="en-US" b="1" dirty="0"/>
              <a:t>secrets</a:t>
            </a:r>
            <a:r>
              <a:rPr lang="en-US" dirty="0"/>
              <a:t> are protected in the U.S. as long as the owner takes reasonable steps to maintain secrecy. </a:t>
            </a:r>
          </a:p>
          <a:p>
            <a:pPr marL="111449" indent="-111449">
              <a:spcBef>
                <a:spcPct val="20000"/>
              </a:spcBef>
              <a:buNone/>
            </a:pPr>
            <a:endParaRPr lang="en-US" sz="800" b="1" dirty="0">
              <a:latin typeface="Bradley Hand ITC" pitchFamily="66" charset="0"/>
            </a:endParaRPr>
          </a:p>
          <a:p>
            <a:pPr marL="111449" indent="-111449">
              <a:spcBef>
                <a:spcPct val="20000"/>
              </a:spcBef>
              <a:buNone/>
            </a:pPr>
            <a:r>
              <a:rPr lang="en-US" b="1" dirty="0">
                <a:latin typeface="Bradley Hand ITC" pitchFamily="66" charset="0"/>
              </a:rPr>
              <a:t>Just for fun (not in the text </a:t>
            </a:r>
            <a:r>
              <a:rPr lang="en-US" dirty="0"/>
              <a:t>)</a:t>
            </a:r>
          </a:p>
          <a:p>
            <a:pPr marL="111449" indent="-111449"/>
            <a:r>
              <a:rPr lang="en-US" dirty="0"/>
              <a:t>The Copyright Term Extension Act of 1998 increased the length of U.S. copyright protection to include the life of the author plus 70 years. </a:t>
            </a:r>
          </a:p>
          <a:p>
            <a:pPr lvl="1" indent="-111449"/>
            <a:r>
              <a:rPr lang="en-US" sz="1300" dirty="0"/>
              <a:t>The act is sometimes called the “Mickey Mouse Protection Act” in reference to the Walt Disney Co.’s lobbying efforts to achieve extended protection of its early works. </a:t>
            </a:r>
          </a:p>
          <a:p>
            <a:pPr lvl="1" indent="-111449"/>
            <a:r>
              <a:rPr lang="en-US" sz="1300" dirty="0"/>
              <a:t>Disney’s use of Mickey Mouse as a trademark is protected as long as the trademark is actively in use. </a:t>
            </a:r>
          </a:p>
        </p:txBody>
      </p:sp>
      <p:sp>
        <p:nvSpPr>
          <p:cNvPr id="402435" name="Rectangle 3"/>
          <p:cNvSpPr>
            <a:spLocks noGrp="1" noRot="1" noChangeAspect="1" noChangeArrowheads="1" noTextEdit="1"/>
          </p:cNvSpPr>
          <p:nvPr>
            <p:ph type="sldImg"/>
          </p:nvPr>
        </p:nvSpPr>
        <p:spPr>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spect="1" noChangeArrowheads="1" noTextEdit="1"/>
          </p:cNvSpPr>
          <p:nvPr>
            <p:ph type="sldImg"/>
          </p:nvPr>
        </p:nvSpPr>
        <p:spPr>
          <a:ln cap="flat"/>
        </p:spPr>
      </p:sp>
      <p:sp>
        <p:nvSpPr>
          <p:cNvPr id="474115" name="Rectangle 3"/>
          <p:cNvSpPr>
            <a:spLocks noGrp="1" noChangeArrowheads="1"/>
          </p:cNvSpPr>
          <p:nvPr>
            <p:ph type="body" idx="1"/>
          </p:nvPr>
        </p:nvSpPr>
        <p:spPr>
          <a:xfrm>
            <a:off x="930727" y="4486815"/>
            <a:ext cx="5125062" cy="3946493"/>
          </a:xfrm>
          <a:noFill/>
          <a:ln/>
        </p:spPr>
        <p:txBody>
          <a:bodyPr lIns="89855" tIns="44928" rIns="89855" bIns="44928"/>
          <a:lstStyle/>
          <a:p>
            <a:pPr marL="108396" indent="-108396" defTabSz="848845"/>
            <a:r>
              <a:rPr lang="en-US"/>
              <a:t>These transactions illustrate why we need to study currency and Eurocurrency markets. </a:t>
            </a:r>
          </a:p>
          <a:p>
            <a:pPr marL="108396" indent="-108396" defTabSz="848845">
              <a:buNone/>
            </a:pPr>
            <a:endParaRPr lang="en-US" sz="400"/>
          </a:p>
          <a:p>
            <a:pPr marL="326714" lvl="1" indent="-108396" defTabSz="848845"/>
            <a:r>
              <a:rPr lang="en-US"/>
              <a:t>Eurocurrency interest rate markets allow us to move value forward or backward in time within a particular currency. </a:t>
            </a:r>
          </a:p>
          <a:p>
            <a:pPr marL="108396" indent="-108396" defTabSz="848845">
              <a:buNone/>
            </a:pPr>
            <a:endParaRPr lang="en-US" sz="400"/>
          </a:p>
          <a:p>
            <a:pPr marL="326714" lvl="1" indent="-108396" defTabSz="848845"/>
            <a:r>
              <a:rPr lang="en-US"/>
              <a:t>Currency (foreign exchange) markets allow us to move value from one currency to another at a particular point in time. </a:t>
            </a:r>
          </a:p>
          <a:p>
            <a:pPr marL="108396" indent="-108396" defTabSz="848845">
              <a:buNone/>
            </a:pPr>
            <a:endParaRPr lang="en-US" sz="400"/>
          </a:p>
          <a:p>
            <a:pPr marL="108396" indent="-108396" defTabSz="848845">
              <a:buNone/>
            </a:pPr>
            <a:r>
              <a:rPr lang="en-US"/>
              <a:t>	These markets compliment one another.</a:t>
            </a:r>
          </a:p>
          <a:p>
            <a:pPr marL="108396" indent="-108396" defTabSz="848845">
              <a:buNone/>
            </a:pPr>
            <a:endParaRPr lang="en-US" sz="800"/>
          </a:p>
          <a:p>
            <a:pPr marL="108396" indent="-108396" defTabSz="848845"/>
            <a:r>
              <a:rPr lang="en-US"/>
              <a:t>If the international parity conditions described in Chapter 4 hold, then the values of the two paths are equal. </a:t>
            </a:r>
          </a:p>
          <a:p>
            <a:pPr marL="108396" indent="-108396" defTabSz="848845">
              <a:buNone/>
            </a:pPr>
            <a:endParaRPr lang="en-US" sz="800"/>
          </a:p>
          <a:p>
            <a:pPr marL="108396" indent="-108396" defTabSz="848845"/>
            <a:r>
              <a:rPr lang="en-US"/>
              <a:t>Note that the same algebra applies in the opposite direction when moving euros from a future period back toward dollars today. </a:t>
            </a:r>
          </a:p>
          <a:p>
            <a:pPr marL="108396" indent="-108396" defTabSz="848845">
              <a:buNone/>
            </a:pPr>
            <a:endParaRPr lang="en-US" sz="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body" idx="1"/>
          </p:nvPr>
        </p:nvSpPr>
        <p:spPr>
          <a:xfrm>
            <a:off x="930727" y="4410065"/>
            <a:ext cx="5125062" cy="4210514"/>
          </a:xfrm>
          <a:noFill/>
          <a:ln/>
        </p:spPr>
        <p:txBody>
          <a:bodyPr lIns="90377" tIns="45188" rIns="90377" bIns="45188"/>
          <a:lstStyle/>
          <a:p>
            <a:pPr marL="109922" indent="-109922" defTabSz="848845">
              <a:spcBef>
                <a:spcPct val="20000"/>
              </a:spcBef>
            </a:pPr>
            <a:r>
              <a:rPr lang="en-US" dirty="0"/>
              <a:t>Average volume was </a:t>
            </a:r>
            <a:r>
              <a:rPr lang="en-US" dirty="0" smtClean="0"/>
              <a:t>$5.345 </a:t>
            </a:r>
            <a:r>
              <a:rPr lang="en-US" dirty="0"/>
              <a:t>trillion per day in the April </a:t>
            </a:r>
            <a:r>
              <a:rPr lang="en-US" dirty="0" smtClean="0"/>
              <a:t>2013 </a:t>
            </a:r>
            <a:r>
              <a:rPr lang="en-US" i="1" dirty="0"/>
              <a:t>Bank for International Settlements</a:t>
            </a:r>
            <a:r>
              <a:rPr lang="en-US" dirty="0"/>
              <a:t> (BIS) survey. </a:t>
            </a:r>
            <a:endParaRPr lang="en-US" sz="200" dirty="0"/>
          </a:p>
          <a:p>
            <a:pPr marL="109922" indent="-109922" defTabSz="848845">
              <a:buNone/>
            </a:pPr>
            <a:endParaRPr lang="en-US" sz="200" dirty="0"/>
          </a:p>
          <a:p>
            <a:pPr marL="326714" lvl="1" indent="-106869" defTabSz="848845">
              <a:buFontTx/>
              <a:buChar char="-"/>
            </a:pPr>
            <a:r>
              <a:rPr lang="en-US" sz="1200" dirty="0"/>
              <a:t>For comparison, U.S. gross national product in </a:t>
            </a:r>
            <a:r>
              <a:rPr lang="en-US" sz="1200" dirty="0"/>
              <a:t>2014 </a:t>
            </a:r>
            <a:r>
              <a:rPr lang="en-US" sz="1200" dirty="0"/>
              <a:t>was around $</a:t>
            </a:r>
            <a:r>
              <a:rPr lang="en-US" sz="1200" dirty="0"/>
              <a:t>17 </a:t>
            </a:r>
            <a:r>
              <a:rPr lang="en-US" sz="1200" dirty="0"/>
              <a:t>trillion. </a:t>
            </a:r>
            <a:endParaRPr lang="en-US" sz="200" dirty="0"/>
          </a:p>
          <a:p>
            <a:pPr marL="326714" lvl="1" indent="-106869" defTabSz="848845">
              <a:buFontTx/>
              <a:buChar char="-"/>
            </a:pPr>
            <a:r>
              <a:rPr lang="en-US" sz="1200" dirty="0"/>
              <a:t>About </a:t>
            </a:r>
            <a:r>
              <a:rPr lang="en-US" sz="1200" dirty="0"/>
              <a:t>56% </a:t>
            </a:r>
            <a:r>
              <a:rPr lang="en-US" sz="1200" dirty="0"/>
              <a:t>of FX volume is conducted in the forward or swap markets. </a:t>
            </a:r>
            <a:endParaRPr lang="en-US" sz="200" dirty="0"/>
          </a:p>
          <a:p>
            <a:pPr marL="326714" lvl="1" indent="-106869" defTabSz="848845">
              <a:buFontTx/>
              <a:buChar char="-"/>
            </a:pPr>
            <a:r>
              <a:rPr lang="en-US" sz="1200" dirty="0"/>
              <a:t>The inter-bank market comprises about 75% of all transactions. </a:t>
            </a:r>
          </a:p>
          <a:p>
            <a:pPr marL="326714" lvl="1" indent="-106869" defTabSz="848845">
              <a:buNone/>
            </a:pPr>
            <a:r>
              <a:rPr lang="en-US" sz="1200" dirty="0"/>
              <a:t>	The major banks’ remaining business is with retail customers including governments, business, and smaller financial institutions.</a:t>
            </a:r>
          </a:p>
          <a:p>
            <a:pPr marL="326714" lvl="1" indent="-106869" defTabSz="848845">
              <a:buFontTx/>
              <a:buChar char="-"/>
            </a:pPr>
            <a:r>
              <a:rPr lang="en-US" sz="1200" dirty="0"/>
              <a:t>Dealers earn their profit on the bid-ask spread. </a:t>
            </a:r>
          </a:p>
          <a:p>
            <a:pPr marL="326714" lvl="1" indent="-106869" defTabSz="848845">
              <a:buNone/>
            </a:pPr>
            <a:r>
              <a:rPr lang="en-US" sz="1200" dirty="0"/>
              <a:t>	Spreads depend on 1) the size of the transaction, 2) the volatility of the exchange rate, and 3) liquidity in the market.</a:t>
            </a:r>
          </a:p>
          <a:p>
            <a:pPr marL="109922" indent="-109922" defTabSz="848845">
              <a:buNone/>
            </a:pPr>
            <a:endParaRPr lang="en-US" sz="600" dirty="0"/>
          </a:p>
          <a:p>
            <a:pPr marL="109922" indent="-109922" defTabSz="848845">
              <a:spcBef>
                <a:spcPct val="20000"/>
              </a:spcBef>
            </a:pPr>
            <a:r>
              <a:rPr lang="en-US" b="1" dirty="0"/>
              <a:t>Efficiency:</a:t>
            </a:r>
            <a:r>
              <a:rPr lang="en-US" dirty="0"/>
              <a:t> Bid-ask spreads on large transactions in the interbank market are very small (the market is operationally efficient). </a:t>
            </a:r>
            <a:endParaRPr lang="en-US" sz="200" dirty="0"/>
          </a:p>
          <a:p>
            <a:pPr marL="109922" indent="-109922" defTabSz="848845">
              <a:buNone/>
            </a:pPr>
            <a:endParaRPr lang="en-US" sz="200" dirty="0"/>
          </a:p>
          <a:p>
            <a:pPr marL="326714" lvl="1" indent="-106869" defTabSz="848845">
              <a:buFontTx/>
              <a:buChar char="-"/>
            </a:pPr>
            <a:r>
              <a:rPr lang="en-US" sz="1200" dirty="0"/>
              <a:t>Bid-ask spreads transactions at retail stores can be as high as 20%.</a:t>
            </a:r>
            <a:endParaRPr lang="en-US" sz="200" dirty="0"/>
          </a:p>
          <a:p>
            <a:pPr marL="326714" lvl="1" indent="-106869" defTabSz="848845">
              <a:spcBef>
                <a:spcPct val="20000"/>
              </a:spcBef>
              <a:buFontTx/>
              <a:buChar char="-"/>
            </a:pPr>
            <a:r>
              <a:rPr lang="en-US" sz="1200" dirty="0"/>
              <a:t>Visa and </a:t>
            </a:r>
            <a:r>
              <a:rPr lang="en-US" sz="1200" dirty="0" err="1"/>
              <a:t>Mastercard</a:t>
            </a:r>
            <a:r>
              <a:rPr lang="en-US" sz="1200" dirty="0"/>
              <a:t> charge fees of about 3% on international transactions. </a:t>
            </a:r>
            <a:endParaRPr lang="en-US" sz="200" dirty="0"/>
          </a:p>
          <a:p>
            <a:pPr marL="326714" lvl="1" indent="-106869" defTabSz="848845">
              <a:spcBef>
                <a:spcPct val="20000"/>
              </a:spcBef>
              <a:buFontTx/>
              <a:buChar char="-"/>
            </a:pPr>
            <a:r>
              <a:rPr lang="en-US" sz="1200" dirty="0"/>
              <a:t>It can be hazardous to use a credit card in some countries. For example, merchants in Nigeria have charged customers for phantom purchases through off-shore shell corporations set up to deceive the customers. </a:t>
            </a:r>
            <a:endParaRPr lang="en-US" dirty="0"/>
          </a:p>
        </p:txBody>
      </p:sp>
      <p:sp>
        <p:nvSpPr>
          <p:cNvPr id="427011" name="Rectangle 3"/>
          <p:cNvSpPr>
            <a:spLocks noGrp="1" noRot="1" noChangeAspect="1" noChangeArrowheads="1" noTextEdit="1"/>
          </p:cNvSpPr>
          <p:nvPr>
            <p:ph type="sldImg"/>
          </p:nvPr>
        </p:nvSpPr>
        <p:spPr>
          <a:xfrm>
            <a:off x="1209675" y="736600"/>
            <a:ext cx="4618038" cy="3465513"/>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body" idx="1"/>
          </p:nvPr>
        </p:nvSpPr>
        <p:spPr>
          <a:xfrm>
            <a:off x="930727" y="4410065"/>
            <a:ext cx="5123546" cy="4176744"/>
          </a:xfrm>
          <a:noFill/>
          <a:ln/>
        </p:spPr>
        <p:txBody>
          <a:bodyPr lIns="91991" tIns="45188" rIns="91991" bIns="45188"/>
          <a:lstStyle/>
          <a:p>
            <a:pPr marL="109922" indent="-109922">
              <a:tabLst>
                <a:tab pos="329767" algn="l"/>
              </a:tabLst>
            </a:pPr>
            <a:r>
              <a:rPr lang="en-US" b="1" dirty="0" smtClean="0"/>
              <a:t>Net </a:t>
            </a:r>
            <a:r>
              <a:rPr lang="en-US" b="1" dirty="0"/>
              <a:t>monetary assets = monetary assets - monetary liabilities</a:t>
            </a:r>
            <a:endParaRPr lang="en-US" sz="200" dirty="0"/>
          </a:p>
          <a:p>
            <a:pPr marL="329767" lvl="1" indent="-109922">
              <a:buFontTx/>
              <a:buChar char="-"/>
              <a:tabLst>
                <a:tab pos="329767" algn="l"/>
              </a:tabLst>
            </a:pPr>
            <a:r>
              <a:rPr lang="en-US" dirty="0"/>
              <a:t>Monetary assets and liabilities that are denominated in the domestic currency are not exposed to currency risk. </a:t>
            </a:r>
          </a:p>
          <a:p>
            <a:pPr marL="329767" lvl="1" indent="-109922">
              <a:buFontTx/>
              <a:buChar char="-"/>
              <a:tabLst>
                <a:tab pos="329767" algn="l"/>
              </a:tabLst>
            </a:pPr>
            <a:r>
              <a:rPr lang="en-US" dirty="0"/>
              <a:t>Real assets may be exposed to currency risk regardless of where they are located. </a:t>
            </a:r>
            <a:endParaRPr lang="en-US" sz="200" dirty="0"/>
          </a:p>
          <a:p>
            <a:pPr marL="109922" indent="-109922" eaLnBrk="0" hangingPunct="0">
              <a:buNone/>
              <a:tabLst>
                <a:tab pos="329767" algn="l"/>
              </a:tabLst>
            </a:pPr>
            <a:endParaRPr lang="en-US" sz="400" dirty="0"/>
          </a:p>
          <a:p>
            <a:pPr marL="109922" indent="-109922">
              <a:tabLst>
                <a:tab pos="329767" algn="l"/>
              </a:tabLst>
            </a:pPr>
            <a:r>
              <a:rPr lang="en-US" b="1" dirty="0"/>
              <a:t>Equity exposure </a:t>
            </a:r>
            <a:r>
              <a:rPr lang="en-US" dirty="0"/>
              <a:t>is the sum of the transaction exposure of net monetary assets plus the operating exposure of real assets.</a:t>
            </a:r>
            <a:endParaRPr lang="en-US" sz="200" dirty="0"/>
          </a:p>
          <a:p>
            <a:pPr marL="109922" indent="-109922" eaLnBrk="0" hangingPunct="0">
              <a:buNone/>
              <a:tabLst>
                <a:tab pos="329767" algn="l"/>
              </a:tabLst>
            </a:pPr>
            <a:endParaRPr lang="en-US" sz="400" dirty="0"/>
          </a:p>
          <a:p>
            <a:pPr marL="109922" indent="-109922">
              <a:tabLst>
                <a:tab pos="329767" algn="l"/>
              </a:tabLst>
            </a:pPr>
            <a:r>
              <a:rPr lang="en-US" b="1" dirty="0"/>
              <a:t>Translation exposure </a:t>
            </a:r>
            <a:r>
              <a:rPr lang="en-US" dirty="0"/>
              <a:t>(</a:t>
            </a:r>
            <a:r>
              <a:rPr lang="en-US" i="1" dirty="0"/>
              <a:t>accounting exposure</a:t>
            </a:r>
            <a:r>
              <a:rPr lang="en-US" dirty="0"/>
              <a:t>) </a:t>
            </a:r>
            <a:r>
              <a:rPr lang="en-US" dirty="0" smtClean="0"/>
              <a:t>refers </a:t>
            </a:r>
            <a:r>
              <a:rPr lang="en-US" dirty="0"/>
              <a:t>to changes in financial statements due to unexpected changes in exchange rates. </a:t>
            </a:r>
          </a:p>
          <a:p>
            <a:pPr marL="329767" lvl="1" indent="-109922">
              <a:buFontTx/>
              <a:buChar char="-"/>
              <a:tabLst>
                <a:tab pos="329767" algn="l"/>
              </a:tabLst>
            </a:pPr>
            <a:r>
              <a:rPr lang="en-US" dirty="0"/>
              <a:t>Translation exposure to currency risk may or may not be related to an underlying transaction or operating exposure. </a:t>
            </a:r>
          </a:p>
        </p:txBody>
      </p:sp>
      <p:sp>
        <p:nvSpPr>
          <p:cNvPr id="343043" name="Rectangle 3"/>
          <p:cNvSpPr>
            <a:spLocks noGrp="1" noRot="1" noChangeAspect="1" noChangeArrowheads="1" noTextEdit="1"/>
          </p:cNvSpPr>
          <p:nvPr>
            <p:ph type="sldImg"/>
          </p:nvPr>
        </p:nvSpPr>
        <p:spPr>
          <a:xfrm>
            <a:off x="1222375" y="660400"/>
            <a:ext cx="4597400" cy="3449638"/>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body" idx="1"/>
          </p:nvPr>
        </p:nvSpPr>
        <p:spPr>
          <a:xfrm>
            <a:off x="930727" y="4410065"/>
            <a:ext cx="5125062" cy="4178279"/>
          </a:xfrm>
          <a:noFill/>
          <a:ln/>
        </p:spPr>
        <p:txBody>
          <a:bodyPr lIns="89855" tIns="44928" rIns="89855" bIns="44928"/>
          <a:lstStyle/>
          <a:p>
            <a:pPr marL="0" indent="0" defTabSz="848845">
              <a:buNone/>
            </a:pPr>
            <a:r>
              <a:rPr lang="en-US" dirty="0" smtClean="0"/>
              <a:t>This example takes a U.S. perspective toward the exposure of a </a:t>
            </a:r>
            <a:r>
              <a:rPr lang="en-US" dirty="0" smtClean="0"/>
              <a:t>British pound cash inflow</a:t>
            </a:r>
            <a:r>
              <a:rPr lang="en-US" dirty="0" smtClean="0"/>
              <a:t>.</a:t>
            </a:r>
          </a:p>
          <a:p>
            <a:pPr marL="0" indent="0" defTabSz="848845">
              <a:buNone/>
            </a:pPr>
            <a:endParaRPr lang="en-US" dirty="0" smtClean="0"/>
          </a:p>
          <a:p>
            <a:pPr marL="108396" indent="-108396" defTabSz="848845"/>
            <a:r>
              <a:rPr lang="en-US" dirty="0" smtClean="0"/>
              <a:t>In the </a:t>
            </a:r>
            <a:r>
              <a:rPr lang="en-US" dirty="0"/>
              <a:t>forward contract, the foreign currency is being </a:t>
            </a:r>
            <a:r>
              <a:rPr lang="en-US" b="1" dirty="0"/>
              <a:t>sold</a:t>
            </a:r>
            <a:r>
              <a:rPr lang="en-US" dirty="0"/>
              <a:t>.</a:t>
            </a:r>
          </a:p>
          <a:p>
            <a:pPr marL="108396" indent="-108396" defTabSz="848845">
              <a:spcBef>
                <a:spcPct val="20000"/>
              </a:spcBef>
              <a:buNone/>
            </a:pPr>
            <a:endParaRPr lang="en-US" sz="400" dirty="0"/>
          </a:p>
          <a:p>
            <a:pPr marL="322134" lvl="1" indent="-103816" defTabSz="848845">
              <a:buFontTx/>
              <a:buChar char="-"/>
            </a:pPr>
            <a:r>
              <a:rPr lang="en-US" dirty="0"/>
              <a:t>Foreign currency </a:t>
            </a:r>
            <a:r>
              <a:rPr lang="en-US" b="1" dirty="0"/>
              <a:t>cash outflows</a:t>
            </a:r>
            <a:r>
              <a:rPr lang="en-US" dirty="0"/>
              <a:t> are </a:t>
            </a:r>
            <a:r>
              <a:rPr lang="en-US" b="1" dirty="0"/>
              <a:t>negatively exposed </a:t>
            </a:r>
            <a:r>
              <a:rPr lang="en-US" dirty="0"/>
              <a:t>to foreign currency values. </a:t>
            </a:r>
          </a:p>
          <a:p>
            <a:pPr marL="108396" indent="-108396" defTabSz="848845">
              <a:spcBef>
                <a:spcPct val="20000"/>
              </a:spcBef>
              <a:buNone/>
            </a:pPr>
            <a:endParaRPr lang="en-US" sz="400" dirty="0"/>
          </a:p>
          <a:p>
            <a:pPr marL="322134" lvl="1" indent="-103816" defTabSz="848845">
              <a:buFontTx/>
              <a:buChar char="-"/>
            </a:pPr>
            <a:r>
              <a:rPr lang="en-US" dirty="0"/>
              <a:t>Hence, the slope of the risk profile is </a:t>
            </a:r>
            <a:r>
              <a:rPr lang="en-US" b="1" dirty="0"/>
              <a:t>negatively sloped</a:t>
            </a:r>
            <a:r>
              <a:rPr lang="en-US" dirty="0"/>
              <a:t>.</a:t>
            </a:r>
          </a:p>
          <a:p>
            <a:pPr marL="108396" indent="-108396" defTabSz="848845">
              <a:buNone/>
            </a:pPr>
            <a:endParaRPr lang="en-US" sz="800" dirty="0"/>
          </a:p>
          <a:p>
            <a:pPr marL="108396" indent="-108396" defTabSz="848845"/>
            <a:r>
              <a:rPr lang="en-US" dirty="0" smtClean="0"/>
              <a:t>The </a:t>
            </a:r>
            <a:r>
              <a:rPr lang="en-US" dirty="0"/>
              <a:t>forward contract provides a perfect hedge because the values of both the underlying exposure and the forward contract are derived from the same underlying asset price - the dollar value of the </a:t>
            </a:r>
            <a:r>
              <a:rPr lang="en-US" dirty="0" smtClean="0"/>
              <a:t>pound. </a:t>
            </a:r>
            <a:endParaRPr lang="en-US" dirty="0"/>
          </a:p>
        </p:txBody>
      </p:sp>
      <p:sp>
        <p:nvSpPr>
          <p:cNvPr id="390147" name="Rectangle 3"/>
          <p:cNvSpPr>
            <a:spLocks noGrp="1" noRot="1" noChangeAspect="1" noChangeArrowheads="1" noTextEdit="1"/>
          </p:cNvSpPr>
          <p:nvPr>
            <p:ph type="sldImg"/>
          </p:nvPr>
        </p:nvSpPr>
        <p:spPr>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a:xfrm>
            <a:off x="930727" y="4411600"/>
            <a:ext cx="5123546" cy="4176744"/>
          </a:xfrm>
          <a:noFill/>
          <a:ln/>
        </p:spPr>
        <p:txBody>
          <a:bodyPr lIns="91991" tIns="45188" rIns="91991" bIns="45188"/>
          <a:lstStyle/>
          <a:p>
            <a:pPr marL="111449" indent="-111449">
              <a:buNone/>
            </a:pPr>
            <a:r>
              <a:rPr lang="en-US"/>
              <a:t>“Classic” operating exposures to currency risk</a:t>
            </a:r>
            <a:endParaRPr lang="en-US" b="1"/>
          </a:p>
          <a:p>
            <a:pPr marL="111449" indent="-111449"/>
            <a:r>
              <a:rPr lang="en-US" b="1"/>
              <a:t>Domestic</a:t>
            </a:r>
            <a:r>
              <a:rPr lang="en-US"/>
              <a:t> firms buy and sell locally when local markets are segmented from foreign markets.</a:t>
            </a:r>
          </a:p>
          <a:p>
            <a:pPr marL="111449" indent="-111449"/>
            <a:r>
              <a:rPr lang="en-US" b="1"/>
              <a:t>Importers</a:t>
            </a:r>
            <a:r>
              <a:rPr lang="en-US"/>
              <a:t> buy globally and sell locally. </a:t>
            </a:r>
          </a:p>
          <a:p>
            <a:pPr marL="331294" lvl="1" indent="-109922"/>
            <a:r>
              <a:rPr lang="en-US"/>
              <a:t>If the local market is segmented from other markets (as in the southwest quadrant), the importer will have a negative exposure to foreign currency values.</a:t>
            </a:r>
          </a:p>
          <a:p>
            <a:pPr marL="111449" indent="-111449"/>
            <a:r>
              <a:rPr lang="en-US" b="1"/>
              <a:t>Exporters</a:t>
            </a:r>
            <a:r>
              <a:rPr lang="en-US"/>
              <a:t> manufacture locally and sell globally. </a:t>
            </a:r>
          </a:p>
          <a:p>
            <a:pPr marL="331294" lvl="1" indent="-109922"/>
            <a:r>
              <a:rPr lang="en-US"/>
              <a:t>If the local market is segmented from other markets (as in the northeast quadrant), the exporter is positively exposed to foreign currency values.</a:t>
            </a:r>
          </a:p>
          <a:p>
            <a:pPr marL="111449" indent="-111449"/>
            <a:r>
              <a:rPr lang="en-US" b="1"/>
              <a:t>Multinational corporations</a:t>
            </a:r>
            <a:r>
              <a:rPr lang="en-US"/>
              <a:t> (and importers/exporters operating in competitive world markets) buy and sell in global markets and are hence sensitive to foreign currency values.</a:t>
            </a:r>
          </a:p>
        </p:txBody>
      </p:sp>
      <p:sp>
        <p:nvSpPr>
          <p:cNvPr id="347139" name="Rectangle 3"/>
          <p:cNvSpPr>
            <a:spLocks noGrp="1" noRot="1" noChangeAspect="1" noChangeArrowheads="1" noTextEdit="1"/>
          </p:cNvSpPr>
          <p:nvPr>
            <p:ph type="sldImg"/>
          </p:nvPr>
        </p:nvSpPr>
        <p:spPr>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body" idx="1"/>
          </p:nvPr>
        </p:nvSpPr>
        <p:spPr>
          <a:xfrm>
            <a:off x="930727" y="4411600"/>
            <a:ext cx="5123546" cy="4176744"/>
          </a:xfrm>
          <a:noFill/>
          <a:ln/>
        </p:spPr>
        <p:txBody>
          <a:bodyPr lIns="91991" tIns="45188" rIns="91991" bIns="45188"/>
          <a:lstStyle/>
          <a:p>
            <a:pPr marL="116029" indent="-116029"/>
            <a:r>
              <a:rPr lang="en-US" dirty="0"/>
              <a:t>The </a:t>
            </a:r>
            <a:r>
              <a:rPr lang="en-US" b="1" dirty="0"/>
              <a:t>real exchange rate</a:t>
            </a:r>
            <a:r>
              <a:rPr lang="en-US" dirty="0"/>
              <a:t> measures a currency’s purchasing power relative </a:t>
            </a:r>
            <a:r>
              <a:rPr lang="en-US" dirty="0" smtClean="0"/>
              <a:t>to another currency or currencies. </a:t>
            </a:r>
            <a:endParaRPr lang="en-US" dirty="0"/>
          </a:p>
          <a:p>
            <a:pPr marL="116029" indent="-116029">
              <a:buNone/>
            </a:pPr>
            <a:endParaRPr lang="en-US" dirty="0"/>
          </a:p>
          <a:p>
            <a:pPr marL="116029" indent="-116029"/>
            <a:r>
              <a:rPr lang="en-US" dirty="0"/>
              <a:t>Diversification (whether product market or geographic) provides the MNC with flexibility in its </a:t>
            </a:r>
            <a:r>
              <a:rPr lang="en-US" b="1" dirty="0"/>
              <a:t>sourcing</a:t>
            </a:r>
            <a:r>
              <a:rPr lang="en-US" dirty="0"/>
              <a:t>, </a:t>
            </a:r>
            <a:r>
              <a:rPr lang="en-US" b="1" dirty="0"/>
              <a:t>production</a:t>
            </a:r>
            <a:r>
              <a:rPr lang="en-US" dirty="0"/>
              <a:t>, and </a:t>
            </a:r>
            <a:r>
              <a:rPr lang="en-US" b="1" dirty="0"/>
              <a:t>marketing</a:t>
            </a:r>
            <a:r>
              <a:rPr lang="en-US" dirty="0"/>
              <a:t> decisions. </a:t>
            </a:r>
          </a:p>
        </p:txBody>
      </p:sp>
      <p:sp>
        <p:nvSpPr>
          <p:cNvPr id="365571" name="Rectangle 3"/>
          <p:cNvSpPr>
            <a:spLocks noGrp="1" noRot="1" noChangeAspec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body" idx="1"/>
          </p:nvPr>
        </p:nvSpPr>
        <p:spPr>
          <a:xfrm>
            <a:off x="930727" y="4410066"/>
            <a:ext cx="5123546" cy="4331779"/>
          </a:xfrm>
          <a:noFill/>
          <a:ln/>
        </p:spPr>
        <p:txBody>
          <a:bodyPr lIns="91991" tIns="45188" rIns="91991" bIns="45188"/>
          <a:lstStyle/>
          <a:p>
            <a:pPr marL="109922" indent="-109922"/>
            <a:r>
              <a:rPr lang="en-US" dirty="0" smtClean="0"/>
              <a:t>It </a:t>
            </a:r>
            <a:r>
              <a:rPr lang="en-US" dirty="0"/>
              <a:t>is difficult to distinguish between active risk management and speculation.</a:t>
            </a:r>
          </a:p>
          <a:p>
            <a:pPr marL="329767" lvl="1" indent="-109922"/>
            <a:r>
              <a:rPr lang="en-US" dirty="0"/>
              <a:t>The 1996 Wharton Survey asked managers if they speculated on currency values. Almost everyone answered “No.” </a:t>
            </a:r>
          </a:p>
          <a:p>
            <a:pPr marL="329767" lvl="1" indent="-109922"/>
            <a:r>
              <a:rPr lang="en-US" dirty="0"/>
              <a:t>The 1998 survey was more specific in </a:t>
            </a:r>
            <a:r>
              <a:rPr lang="en-US" dirty="0" smtClean="0"/>
              <a:t>asking whether </a:t>
            </a:r>
            <a:r>
              <a:rPr lang="en-US" dirty="0"/>
              <a:t>managers took active positions and what types of active positions they took. </a:t>
            </a:r>
          </a:p>
          <a:p>
            <a:pPr marL="109922" indent="-109922">
              <a:buNone/>
            </a:pPr>
            <a:endParaRPr lang="en-US" sz="400" dirty="0"/>
          </a:p>
        </p:txBody>
      </p:sp>
      <p:sp>
        <p:nvSpPr>
          <p:cNvPr id="390147" name="Rectangle 3"/>
          <p:cNvSpPr>
            <a:spLocks noGrp="1" noRot="1" noChangeAspect="1" noChangeArrowheads="1" noTextEdit="1"/>
          </p:cNvSpPr>
          <p:nvPr>
            <p:ph type="sldImg"/>
          </p:nvPr>
        </p:nvSpPr>
        <p:spPr>
          <a:xfrm>
            <a:off x="1222375" y="660400"/>
            <a:ext cx="4597400" cy="3449638"/>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Rot="1" noChangeAspect="1" noChangeArrowheads="1" noTextEdit="1"/>
          </p:cNvSpPr>
          <p:nvPr>
            <p:ph type="sldImg"/>
          </p:nvPr>
        </p:nvSpPr>
        <p:spPr>
          <a:xfrm>
            <a:off x="1181100" y="703263"/>
            <a:ext cx="4622800" cy="3467100"/>
          </a:xfrm>
          <a:ln cap="flat"/>
        </p:spPr>
      </p:sp>
      <p:sp>
        <p:nvSpPr>
          <p:cNvPr id="12291" name="Rectangle 4"/>
          <p:cNvSpPr>
            <a:spLocks noChangeArrowheads="1"/>
          </p:cNvSpPr>
          <p:nvPr/>
        </p:nvSpPr>
        <p:spPr bwMode="auto">
          <a:xfrm>
            <a:off x="945886" y="4420810"/>
            <a:ext cx="5125062" cy="4178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tIns="44928" rIns="89855" bIns="44928"/>
          <a:lstStyle/>
          <a:p>
            <a:pPr marL="109922" indent="-109922" algn="l" defTabSz="848845">
              <a:spcBef>
                <a:spcPct val="30000"/>
              </a:spcBef>
              <a:buFontTx/>
              <a:buChar char="•"/>
            </a:pPr>
            <a:r>
              <a:rPr lang="en-US" sz="1300" dirty="0">
                <a:solidFill>
                  <a:schemeClr val="tx1"/>
                </a:solidFill>
              </a:rPr>
              <a:t>Here are some alternatives for making the game more interesting:</a:t>
            </a:r>
            <a:endParaRPr lang="en-US" sz="300" dirty="0">
              <a:solidFill>
                <a:schemeClr val="tx1"/>
              </a:solidFill>
            </a:endParaRPr>
          </a:p>
          <a:p>
            <a:pPr marL="386255" lvl="1" indent="-166411" algn="l" defTabSz="848845">
              <a:spcBef>
                <a:spcPct val="30000"/>
              </a:spcBef>
            </a:pPr>
            <a:endParaRPr lang="en-US" sz="400" dirty="0">
              <a:solidFill>
                <a:schemeClr val="tx1"/>
              </a:solidFill>
            </a:endParaRPr>
          </a:p>
          <a:p>
            <a:pPr marL="386255" lvl="1" indent="-166411" algn="l" defTabSz="848845">
              <a:spcBef>
                <a:spcPct val="30000"/>
              </a:spcBef>
              <a:buFontTx/>
              <a:buChar char="–"/>
            </a:pPr>
            <a:r>
              <a:rPr lang="en-US" sz="1200" dirty="0">
                <a:solidFill>
                  <a:schemeClr val="tx1"/>
                </a:solidFill>
              </a:rPr>
              <a:t>Students are often uncertain of what to do at the start of the game. To get things rolling, I often jump in and make a few trades myself. The more aggressive students quickly follow this example. The rest of your time during the game can be spent answering students’ questions. </a:t>
            </a:r>
            <a:endParaRPr lang="en-US" sz="300" dirty="0">
              <a:solidFill>
                <a:schemeClr val="tx1"/>
              </a:solidFill>
            </a:endParaRPr>
          </a:p>
          <a:p>
            <a:pPr marL="386255" lvl="1" indent="-166411" algn="l" defTabSz="848845">
              <a:spcBef>
                <a:spcPct val="30000"/>
              </a:spcBef>
            </a:pPr>
            <a:endParaRPr lang="en-US" sz="300" dirty="0">
              <a:solidFill>
                <a:schemeClr val="tx1"/>
              </a:solidFill>
            </a:endParaRPr>
          </a:p>
          <a:p>
            <a:pPr marL="386255" lvl="1" indent="-166411" algn="l" defTabSz="848845">
              <a:spcBef>
                <a:spcPct val="30000"/>
              </a:spcBef>
              <a:buFontTx/>
              <a:buChar char="–"/>
            </a:pPr>
            <a:r>
              <a:rPr lang="en-US" sz="1200" dirty="0">
                <a:solidFill>
                  <a:schemeClr val="tx1"/>
                </a:solidFill>
              </a:rPr>
              <a:t>In large classes, try separating the class into Eastern and Western markets. Let the markets trade independently for a time. About halfway through the game, confer “world-speak” on some of the more successful traders so that they can trade in either market. Cross-market arbitrage usually yields bigger profits than arbitrage between the banks in a single market. This can be brought out in the post-game analysis. </a:t>
            </a:r>
            <a:endParaRPr lang="en-US" sz="300" dirty="0">
              <a:solidFill>
                <a:schemeClr val="tx1"/>
              </a:solidFill>
            </a:endParaRPr>
          </a:p>
          <a:p>
            <a:pPr marL="386255" lvl="1" indent="-166411" algn="l" defTabSz="848845">
              <a:spcBef>
                <a:spcPct val="30000"/>
              </a:spcBef>
            </a:pPr>
            <a:endParaRPr lang="en-US" sz="300" dirty="0">
              <a:solidFill>
                <a:schemeClr val="tx1"/>
              </a:solidFill>
            </a:endParaRPr>
          </a:p>
          <a:p>
            <a:pPr marL="386255" lvl="1" indent="-166411" algn="l" defTabSz="848845">
              <a:spcBef>
                <a:spcPct val="30000"/>
              </a:spcBef>
              <a:buFontTx/>
              <a:buChar char="–"/>
            </a:pPr>
            <a:r>
              <a:rPr lang="en-US" sz="1200" dirty="0">
                <a:solidFill>
                  <a:schemeClr val="tx1"/>
                </a:solidFill>
              </a:rPr>
              <a:t>If dealers refuse to move their prices so that arbitrage is not possible, quietly identify one of the banks as the </a:t>
            </a:r>
            <a:r>
              <a:rPr lang="en-US" sz="1200" dirty="0">
                <a:solidFill>
                  <a:schemeClr val="tx1"/>
                </a:solidFill>
              </a:rPr>
              <a:t>U.S. Fed. </a:t>
            </a:r>
            <a:r>
              <a:rPr lang="en-US" sz="1200" dirty="0">
                <a:solidFill>
                  <a:schemeClr val="tx1"/>
                </a:solidFill>
              </a:rPr>
              <a:t>Have </a:t>
            </a:r>
            <a:r>
              <a:rPr lang="en-US" sz="1200" dirty="0">
                <a:solidFill>
                  <a:schemeClr val="tx1"/>
                </a:solidFill>
              </a:rPr>
              <a:t>the Fed “defend </a:t>
            </a:r>
            <a:r>
              <a:rPr lang="en-US" sz="1200" dirty="0">
                <a:solidFill>
                  <a:schemeClr val="tx1"/>
                </a:solidFill>
              </a:rPr>
              <a:t>its currency” with artificially high bid and offer </a:t>
            </a:r>
            <a:r>
              <a:rPr lang="en-US" sz="1200" dirty="0">
                <a:solidFill>
                  <a:schemeClr val="tx1"/>
                </a:solidFill>
              </a:rPr>
              <a:t>quotes for the dollar. The U.S. Fed will </a:t>
            </a:r>
            <a:r>
              <a:rPr lang="en-US" sz="1200" dirty="0">
                <a:solidFill>
                  <a:schemeClr val="tx1"/>
                </a:solidFill>
              </a:rPr>
              <a:t>eventually run out of foreign exchange reserves as traders sell </a:t>
            </a:r>
            <a:r>
              <a:rPr lang="en-US" sz="1200" dirty="0">
                <a:solidFill>
                  <a:schemeClr val="tx1"/>
                </a:solidFill>
              </a:rPr>
              <a:t>dollars to </a:t>
            </a:r>
            <a:r>
              <a:rPr lang="en-US" sz="1200" dirty="0">
                <a:solidFill>
                  <a:schemeClr val="tx1"/>
                </a:solidFill>
              </a:rPr>
              <a:t>the bank at the inflated price (and the bank is forced to buy </a:t>
            </a:r>
            <a:r>
              <a:rPr lang="en-US" sz="1200" dirty="0">
                <a:solidFill>
                  <a:schemeClr val="tx1"/>
                </a:solidFill>
              </a:rPr>
              <a:t>dollars with </a:t>
            </a:r>
            <a:r>
              <a:rPr lang="en-US" sz="1200" dirty="0">
                <a:solidFill>
                  <a:schemeClr val="tx1"/>
                </a:solidFill>
              </a:rPr>
              <a:t>its </a:t>
            </a:r>
            <a:r>
              <a:rPr lang="en-US" sz="1200" dirty="0" err="1">
                <a:solidFill>
                  <a:schemeClr val="tx1"/>
                </a:solidFill>
              </a:rPr>
              <a:t>fx</a:t>
            </a:r>
            <a:r>
              <a:rPr lang="en-US" sz="1200" dirty="0">
                <a:solidFill>
                  <a:schemeClr val="tx1"/>
                </a:solidFill>
              </a:rPr>
              <a:t> </a:t>
            </a:r>
            <a:r>
              <a:rPr lang="en-US" sz="1200" dirty="0">
                <a:solidFill>
                  <a:schemeClr val="tx1"/>
                </a:solidFill>
              </a:rPr>
              <a:t>reserves). The speed with which this happens can be analyzed after the game. </a:t>
            </a:r>
            <a:r>
              <a:rPr lang="en-US" sz="1200" dirty="0">
                <a:solidFill>
                  <a:schemeClr val="tx1"/>
                </a:solidFill>
              </a:rPr>
              <a:t>(This is one of the reasons why I insist the </a:t>
            </a:r>
            <a:r>
              <a:rPr lang="en-US" sz="1200" dirty="0" err="1">
                <a:solidFill>
                  <a:schemeClr val="tx1"/>
                </a:solidFill>
              </a:rPr>
              <a:t>fx</a:t>
            </a:r>
            <a:r>
              <a:rPr lang="en-US" sz="1200" dirty="0">
                <a:solidFill>
                  <a:schemeClr val="tx1"/>
                </a:solidFill>
              </a:rPr>
              <a:t> dealers keep track of their cumulative balances.) </a:t>
            </a:r>
            <a:endParaRPr lang="en-US" sz="1200" dirty="0">
              <a:solidFill>
                <a:schemeClr val="tx1"/>
              </a:solidFill>
            </a:endParaRPr>
          </a:p>
        </p:txBody>
      </p:sp>
    </p:spTree>
    <p:extLst>
      <p:ext uri="{BB962C8B-B14F-4D97-AF65-F5344CB8AC3E}">
        <p14:creationId xmlns:p14="http://schemas.microsoft.com/office/powerpoint/2010/main" val="226329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marL="109922" indent="-109922" defTabSz="848845"/>
            <a:r>
              <a:rPr lang="en-US" sz="1500"/>
              <a:t>The small bid-ask spread ensures at least some arbitrage opportunities for the traders in the game. </a:t>
            </a:r>
            <a:endParaRPr lang="en-US" smtClean="0"/>
          </a:p>
        </p:txBody>
      </p:sp>
      <p:sp>
        <p:nvSpPr>
          <p:cNvPr id="13315"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227991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p:cNvSpPr>
            <a:spLocks noGrp="1" noRot="1" noChangeAspect="1" noChangeArrowheads="1" noTextEdit="1"/>
          </p:cNvSpPr>
          <p:nvPr>
            <p:ph type="sldImg"/>
          </p:nvPr>
        </p:nvSpPr>
        <p:spPr>
          <a:ln cap="flat"/>
        </p:spPr>
      </p:sp>
      <p:sp>
        <p:nvSpPr>
          <p:cNvPr id="5" name="Rectangle 2"/>
          <p:cNvSpPr>
            <a:spLocks noGrp="1" noChangeArrowheads="1"/>
          </p:cNvSpPr>
          <p:nvPr>
            <p:ph type="body" idx="3"/>
          </p:nvPr>
        </p:nvSpPr>
        <p:spPr>
          <a:xfrm>
            <a:off x="889800" y="4046270"/>
            <a:ext cx="5064428" cy="4256565"/>
          </a:xfrm>
          <a:noFill/>
          <a:ln/>
        </p:spPr>
        <p:txBody>
          <a:bodyPr/>
          <a:lstStyle/>
          <a:p>
            <a:r>
              <a:rPr lang="en-US" dirty="0" smtClean="0"/>
              <a:t>Financial management refers to the efficient and effective management of funds in such a manner as to accomplish the objectives of the organization. It includes how to raise and allocate capital. …from Wikipedia</a:t>
            </a:r>
            <a:endParaRPr lang="en-US" dirty="0"/>
          </a:p>
          <a:p>
            <a:r>
              <a:rPr lang="en-US" dirty="0"/>
              <a:t>The multinational financial manager must be sensitive to cultural differences in the conduct of both professional and personal life. Failing to accommodate cultural patterns and expectations can obstruct negotiations and result in hostility and mistrust even if both counterparties have the best of intentions.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81100" y="703263"/>
            <a:ext cx="4622800" cy="3467100"/>
          </a:xfrm>
          <a:ln cap="flat"/>
        </p:spPr>
      </p:sp>
      <p:sp>
        <p:nvSpPr>
          <p:cNvPr id="14339" name="Rectangle 3"/>
          <p:cNvSpPr>
            <a:spLocks noGrp="1" noChangeArrowheads="1"/>
          </p:cNvSpPr>
          <p:nvPr>
            <p:ph type="body" idx="1"/>
          </p:nvPr>
        </p:nvSpPr>
        <p:spPr>
          <a:xfrm>
            <a:off x="930727" y="4410065"/>
            <a:ext cx="5125062" cy="4178279"/>
          </a:xfrm>
          <a:noFill/>
        </p:spPr>
        <p:txBody>
          <a:bodyPr lIns="89855" rIns="89855"/>
          <a:lstStyle/>
          <a:p>
            <a:pPr marL="215265" indent="-215265" defTabSz="848845"/>
            <a:r>
              <a:rPr lang="en-US" dirty="0" smtClean="0"/>
              <a:t>I introduce this series of slides (“arbitrage profit in the </a:t>
            </a:r>
            <a:r>
              <a:rPr lang="en-US" dirty="0" err="1" smtClean="0"/>
              <a:t>fx</a:t>
            </a:r>
            <a:r>
              <a:rPr lang="en-US" dirty="0" smtClean="0"/>
              <a:t> market) before playing the foreign exchange game so that students understand their objective (buy low and sell high). </a:t>
            </a:r>
            <a:endParaRPr lang="en-US" dirty="0" smtClean="0"/>
          </a:p>
          <a:p>
            <a:pPr marL="215265" indent="-215265" defTabSz="848845"/>
            <a:r>
              <a:rPr lang="en-US" dirty="0" smtClean="0"/>
              <a:t>Note </a:t>
            </a:r>
            <a:r>
              <a:rPr lang="en-US" dirty="0" smtClean="0"/>
              <a:t>that the bid-ask spread is a reflection of operational efficiency in the </a:t>
            </a:r>
            <a:r>
              <a:rPr lang="en-US" dirty="0" err="1" smtClean="0"/>
              <a:t>fx</a:t>
            </a:r>
            <a:r>
              <a:rPr lang="en-US" dirty="0" smtClean="0"/>
              <a:t> market. Both speculation and arbitrage of price discrepancies serve to promote informational efficiency. </a:t>
            </a:r>
          </a:p>
        </p:txBody>
      </p:sp>
    </p:spTree>
    <p:extLst>
      <p:ext uri="{BB962C8B-B14F-4D97-AF65-F5344CB8AC3E}">
        <p14:creationId xmlns:p14="http://schemas.microsoft.com/office/powerpoint/2010/main" val="3182708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81100" y="703263"/>
            <a:ext cx="4622800" cy="3467100"/>
          </a:xfrm>
          <a:ln cap="flat"/>
        </p:spPr>
      </p:sp>
      <p:sp>
        <p:nvSpPr>
          <p:cNvPr id="15363" name="Rectangle 3"/>
          <p:cNvSpPr>
            <a:spLocks noGrp="1" noChangeArrowheads="1"/>
          </p:cNvSpPr>
          <p:nvPr>
            <p:ph type="body" idx="1"/>
          </p:nvPr>
        </p:nvSpPr>
        <p:spPr>
          <a:xfrm>
            <a:off x="930727" y="4410065"/>
            <a:ext cx="5125062" cy="4178279"/>
          </a:xfrm>
          <a:noFill/>
        </p:spPr>
        <p:txBody>
          <a:bodyPr lIns="89855" rIns="89855"/>
          <a:lstStyle/>
          <a:p>
            <a:pPr marL="215265" indent="-215265" defTabSz="848845"/>
            <a:r>
              <a:rPr lang="en-US" dirty="0" smtClean="0"/>
              <a:t>This example is designed to illustrate the mechanism of arbitrage and its effect on market prices. </a:t>
            </a:r>
          </a:p>
          <a:p>
            <a:pPr marL="540451" lvl="1" indent="-215265" defTabSz="848845"/>
            <a:r>
              <a:rPr lang="en-US" sz="1200" dirty="0"/>
              <a:t>With daily volume of more than $5.3 trillion in the most recent (April 2013) survey by the </a:t>
            </a:r>
            <a:r>
              <a:rPr lang="en-US" sz="1200" i="1" dirty="0"/>
              <a:t>Bank for International Settlements</a:t>
            </a:r>
            <a:r>
              <a:rPr lang="en-US" sz="1200" dirty="0"/>
              <a:t>, this type of arbitrage simply does not exist in the interbank </a:t>
            </a:r>
            <a:r>
              <a:rPr lang="en-US" sz="1200" dirty="0" err="1"/>
              <a:t>fx</a:t>
            </a:r>
            <a:r>
              <a:rPr lang="en-US" sz="1200" dirty="0"/>
              <a:t> markets. </a:t>
            </a:r>
          </a:p>
          <a:p>
            <a:pPr marL="540451" lvl="1" indent="-215265" defTabSz="848845"/>
            <a:r>
              <a:rPr lang="en-US" sz="1200" dirty="0"/>
              <a:t>Opportunities that do exist are usually speculative in nature. </a:t>
            </a:r>
          </a:p>
        </p:txBody>
      </p:sp>
    </p:spTree>
    <p:extLst>
      <p:ext uri="{BB962C8B-B14F-4D97-AF65-F5344CB8AC3E}">
        <p14:creationId xmlns:p14="http://schemas.microsoft.com/office/powerpoint/2010/main" val="149087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marL="108396" indent="-108396" defTabSz="848845"/>
            <a:r>
              <a:rPr lang="en-US" dirty="0" smtClean="0"/>
              <a:t>Insist that students indicate whether</a:t>
            </a:r>
            <a:r>
              <a:rPr lang="en-US" baseline="0" dirty="0" smtClean="0"/>
              <a:t> they are buying or selling dollars</a:t>
            </a:r>
            <a:r>
              <a:rPr lang="en-US" dirty="0" smtClean="0"/>
              <a:t>, and that they keep track of their</a:t>
            </a:r>
            <a:r>
              <a:rPr lang="en-US" baseline="0" dirty="0" smtClean="0"/>
              <a:t> </a:t>
            </a:r>
            <a:r>
              <a:rPr lang="en-US" dirty="0" smtClean="0"/>
              <a:t>cumulative dollar balances.</a:t>
            </a:r>
          </a:p>
          <a:p>
            <a:pPr marL="108396" indent="-108396" defTabSz="848845"/>
            <a:r>
              <a:rPr lang="en-US" dirty="0" smtClean="0"/>
              <a:t>Don’t bother with a closing transaction. Go right to post-game analysis and let the students’ share their observations and trading experiences. </a:t>
            </a:r>
          </a:p>
        </p:txBody>
      </p:sp>
      <p:sp>
        <p:nvSpPr>
          <p:cNvPr id="16387"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1207039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defTabSz="848845"/>
            <a:r>
              <a:rPr lang="en-US" dirty="0" smtClean="0"/>
              <a:t>Post-game comments:</a:t>
            </a:r>
          </a:p>
          <a:p>
            <a:pPr defTabSz="848845"/>
            <a:r>
              <a:rPr lang="en-US" dirty="0" smtClean="0"/>
              <a:t>After the game, ask students to share their observations, trading strategies, or experiences. Emphasize the role of arbitrage in forcing dealers’ bid-ask quotes into conformity.</a:t>
            </a:r>
          </a:p>
          <a:p>
            <a:pPr defTabSz="848845"/>
            <a:r>
              <a:rPr lang="en-US" dirty="0" smtClean="0"/>
              <a:t>After students have discussed their experiences, summarize the game with the following observations:</a:t>
            </a:r>
          </a:p>
          <a:p>
            <a:pPr lvl="1" defTabSz="848845"/>
            <a:r>
              <a:rPr lang="en-US" dirty="0" smtClean="0"/>
              <a:t>Information moves prices.</a:t>
            </a:r>
          </a:p>
          <a:p>
            <a:pPr lvl="1" defTabSz="848845"/>
            <a:r>
              <a:rPr lang="en-US" dirty="0" smtClean="0"/>
              <a:t>Arbitrage enforces the law of one price.</a:t>
            </a:r>
          </a:p>
        </p:txBody>
      </p:sp>
      <p:sp>
        <p:nvSpPr>
          <p:cNvPr id="17411"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487710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defTabSz="848845"/>
            <a:r>
              <a:rPr lang="en-US" dirty="0" smtClean="0"/>
              <a:t>If the euro goes up in value, the dollar must go down against</a:t>
            </a:r>
            <a:r>
              <a:rPr lang="en-US" baseline="0" dirty="0" smtClean="0"/>
              <a:t> the euro</a:t>
            </a:r>
            <a:r>
              <a:rPr lang="en-US" dirty="0" smtClean="0"/>
              <a:t>.</a:t>
            </a:r>
          </a:p>
          <a:p>
            <a:pPr lvl="1" defTabSz="848845"/>
            <a:r>
              <a:rPr lang="en-US" dirty="0" smtClean="0"/>
              <a:t>This is a simple and intuitive result so long as students remember Rule # 2:</a:t>
            </a:r>
          </a:p>
          <a:p>
            <a:pPr lvl="1" defTabSz="848845"/>
            <a:r>
              <a:rPr lang="en-US" dirty="0" smtClean="0"/>
              <a:t>“Always think of buying or selling the currency in the </a:t>
            </a:r>
            <a:r>
              <a:rPr lang="en-US" u="sng" dirty="0" smtClean="0"/>
              <a:t>denominator</a:t>
            </a:r>
            <a:r>
              <a:rPr lang="en-US" dirty="0" smtClean="0"/>
              <a:t> of a foreign exchange quote.” </a:t>
            </a:r>
          </a:p>
          <a:p>
            <a:pPr defTabSz="848845"/>
            <a:endParaRPr lang="en-US" dirty="0" smtClean="0"/>
          </a:p>
        </p:txBody>
      </p:sp>
      <p:sp>
        <p:nvSpPr>
          <p:cNvPr id="18435"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4037722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marL="215265" indent="-215265" defTabSz="848845"/>
            <a:r>
              <a:rPr lang="en-US" dirty="0" smtClean="0"/>
              <a:t>The impact of this is a little less obvious than the impact of the first news item. Students’ understanding usually depends on the extent of their previous coursework in macroeconomics. </a:t>
            </a:r>
          </a:p>
        </p:txBody>
      </p:sp>
      <p:sp>
        <p:nvSpPr>
          <p:cNvPr id="19459"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725591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930727" y="4410065"/>
            <a:ext cx="5125062" cy="41782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55" rIns="89855"/>
          <a:lstStyle/>
          <a:p>
            <a:pPr marL="215265" indent="-215265" defTabSz="848845"/>
            <a:r>
              <a:rPr lang="en-US" smtClean="0"/>
              <a:t>The impact of this bit of news is a bit more subtle than that of the previous two news items.</a:t>
            </a:r>
          </a:p>
          <a:p>
            <a:pPr marL="215265" indent="-215265" defTabSz="848845">
              <a:buNone/>
            </a:pPr>
            <a:endParaRPr lang="en-US" sz="800"/>
          </a:p>
          <a:p>
            <a:pPr marL="215265" indent="-215265" defTabSz="848845"/>
            <a:r>
              <a:rPr lang="en-US" smtClean="0"/>
              <a:t>For this reason, I sometimes omit this item entirely in undergraduate classes or when I am short of time.</a:t>
            </a:r>
          </a:p>
        </p:txBody>
      </p:sp>
      <p:sp>
        <p:nvSpPr>
          <p:cNvPr id="20483" name="Rectangle 3"/>
          <p:cNvSpPr>
            <a:spLocks noGrp="1" noRot="1" noChangeAspect="1" noChangeArrowheads="1" noTextEdit="1"/>
          </p:cNvSpPr>
          <p:nvPr>
            <p:ph type="sldImg"/>
          </p:nvPr>
        </p:nvSpPr>
        <p:spPr>
          <a:xfrm>
            <a:off x="1181100" y="703263"/>
            <a:ext cx="4622800" cy="3467100"/>
          </a:xfrm>
          <a:noFill/>
          <a:ln cap="flat"/>
        </p:spPr>
      </p:sp>
    </p:spTree>
    <p:extLst>
      <p:ext uri="{BB962C8B-B14F-4D97-AF65-F5344CB8AC3E}">
        <p14:creationId xmlns:p14="http://schemas.microsoft.com/office/powerpoint/2010/main" val="63268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3"/>
          <p:cNvSpPr>
            <a:spLocks noGrp="1" noRot="1" noChangeAspect="1" noChangeArrowheads="1" noTextEdit="1"/>
          </p:cNvSpPr>
          <p:nvPr>
            <p:ph type="sldImg"/>
          </p:nvPr>
        </p:nvSpPr>
        <p:spPr>
          <a:ln cap="flat"/>
        </p:spPr>
      </p:sp>
      <p:sp>
        <p:nvSpPr>
          <p:cNvPr id="5" name="Rectangle 2"/>
          <p:cNvSpPr>
            <a:spLocks noGrp="1" noChangeArrowheads="1"/>
          </p:cNvSpPr>
          <p:nvPr>
            <p:ph type="body" idx="3"/>
          </p:nvPr>
        </p:nvSpPr>
        <p:spPr>
          <a:xfrm>
            <a:off x="889800" y="4046269"/>
            <a:ext cx="5064428" cy="4431555"/>
          </a:xfrm>
          <a:noFill/>
          <a:ln/>
        </p:spPr>
        <p:txBody>
          <a:bodyPr/>
          <a:lstStyle/>
          <a:p>
            <a:pPr>
              <a:lnSpc>
                <a:spcPct val="90000"/>
              </a:lnSpc>
              <a:tabLst>
                <a:tab pos="546558" algn="l"/>
              </a:tabLst>
            </a:pPr>
            <a:endParaRPr lang="en-US"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body" idx="1"/>
          </p:nvPr>
        </p:nvSpPr>
        <p:spPr>
          <a:xfrm>
            <a:off x="930727" y="4411600"/>
            <a:ext cx="5123546" cy="4176744"/>
          </a:xfrm>
          <a:noFill/>
          <a:ln/>
        </p:spPr>
        <p:txBody>
          <a:bodyPr lIns="91991" tIns="45188" rIns="91991" bIns="45188"/>
          <a:lstStyle/>
          <a:p>
            <a:r>
              <a:rPr lang="en-US" baseline="0" dirty="0" smtClean="0"/>
              <a:t>Note that operating (</a:t>
            </a:r>
            <a:r>
              <a:rPr lang="en-US" baseline="0" dirty="0" err="1" smtClean="0"/>
              <a:t>noncontractual</a:t>
            </a:r>
            <a:r>
              <a:rPr lang="en-US" baseline="0" dirty="0" smtClean="0"/>
              <a:t>) exposures are to real exchange rates, whereas transaction (contractual) exposures are to nominal exchange rates. </a:t>
            </a:r>
            <a:endParaRPr lang="en-US" dirty="0"/>
          </a:p>
        </p:txBody>
      </p:sp>
      <p:sp>
        <p:nvSpPr>
          <p:cNvPr id="345091"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body" idx="1"/>
          </p:nvPr>
        </p:nvSpPr>
        <p:spPr>
          <a:xfrm>
            <a:off x="931863" y="4410075"/>
            <a:ext cx="5121275" cy="4022725"/>
          </a:xfrm>
          <a:noFill/>
          <a:ln/>
        </p:spPr>
        <p:txBody>
          <a:bodyPr/>
          <a:lstStyle/>
          <a:p>
            <a:pPr eaLnBrk="0" hangingPunct="0"/>
            <a:r>
              <a:rPr lang="en-US" smtClean="0">
                <a:solidFill>
                  <a:schemeClr val="tx2"/>
                </a:solidFill>
              </a:rPr>
              <a:t>Cultural differences create additional costs and risks for multinational operations. This increases business risks. </a:t>
            </a:r>
            <a:endParaRPr lang="en-US" dirty="0">
              <a:solidFill>
                <a:schemeClr val="tx2"/>
              </a:solidFill>
            </a:endParaRPr>
          </a:p>
          <a:p>
            <a:pPr lvl="1">
              <a:buFontTx/>
              <a:buChar char="-"/>
            </a:pPr>
            <a:r>
              <a:rPr lang="en-US"/>
              <a:t>Example</a:t>
            </a:r>
            <a:r>
              <a:rPr lang="en-US" smtClean="0"/>
              <a:t>: GM tried to sell the subcompact Nova in Mexico - literally translated, “no va” means “it goes not</a:t>
            </a:r>
            <a:r>
              <a:rPr lang="en-US" dirty="0"/>
              <a:t>.”</a:t>
            </a:r>
          </a:p>
          <a:p>
            <a:endParaRPr lang="en-US" dirty="0"/>
          </a:p>
          <a:p>
            <a:r>
              <a:rPr lang="en-US"/>
              <a:t>Consequently</a:t>
            </a:r>
            <a:r>
              <a:rPr lang="en-US" smtClean="0"/>
              <a:t>, multinational financial managers must be experts in finance, as well as knowledgeable in a variety of related business disciplines. </a:t>
            </a:r>
            <a:endParaRPr lang="en-US" dirty="0"/>
          </a:p>
          <a:p>
            <a:pPr lvl="1" eaLnBrk="0" hangingPunct="0">
              <a:buFontTx/>
              <a:buChar char="-"/>
            </a:pPr>
            <a:r>
              <a:rPr lang="en-US" err="1"/>
              <a:t>Indeed</a:t>
            </a:r>
            <a:r>
              <a:rPr lang="en-US" smtClean="0"/>
              <a:t>, the term “an expert in multinational finance” is an </a:t>
            </a:r>
            <a:r>
              <a:rPr lang="en-US" b="1" smtClean="0"/>
              <a:t>oxymoron</a:t>
            </a:r>
            <a:r>
              <a:rPr lang="en-US" smtClean="0"/>
              <a:t>, like “jumbo shrimp” or “military intelligence.” </a:t>
            </a:r>
            <a:endParaRPr lang="en-US" dirty="0"/>
          </a:p>
        </p:txBody>
      </p:sp>
      <p:sp>
        <p:nvSpPr>
          <p:cNvPr id="300035"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body" idx="1"/>
          </p:nvPr>
        </p:nvSpPr>
        <p:spPr>
          <a:xfrm>
            <a:off x="931863" y="4410075"/>
            <a:ext cx="5121275" cy="4022725"/>
          </a:xfrm>
          <a:noFill/>
          <a:ln/>
        </p:spPr>
        <p:txBody>
          <a:bodyPr/>
          <a:lstStyle/>
          <a:p>
            <a:r>
              <a:rPr lang="en-US" smtClean="0"/>
              <a:t>It is the linkages between the various business disciplines that make the opportunities and challenges of international business and finance both more interesting and more difficult than those of “domestic” business. </a:t>
            </a:r>
            <a:endParaRPr lang="en-US" dirty="0"/>
          </a:p>
        </p:txBody>
      </p:sp>
      <p:sp>
        <p:nvSpPr>
          <p:cNvPr id="324611"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3"/>
          <p:cNvSpPr>
            <a:spLocks noGrp="1" noRot="1" noChangeAspect="1" noChangeArrowheads="1" noTextEdit="1"/>
          </p:cNvSpPr>
          <p:nvPr>
            <p:ph type="sldImg"/>
          </p:nvPr>
        </p:nvSpPr>
        <p:spPr>
          <a:xfrm>
            <a:off x="1208088" y="736600"/>
            <a:ext cx="4622800" cy="3467100"/>
          </a:xfrm>
          <a:ln cap="flat"/>
        </p:spPr>
      </p:sp>
      <p:sp>
        <p:nvSpPr>
          <p:cNvPr id="6" name="Rectangle 2"/>
          <p:cNvSpPr>
            <a:spLocks noGrp="1" noChangeArrowheads="1"/>
          </p:cNvSpPr>
          <p:nvPr>
            <p:ph type="body" idx="3"/>
          </p:nvPr>
        </p:nvSpPr>
        <p:spPr>
          <a:xfrm>
            <a:off x="930727" y="4410065"/>
            <a:ext cx="5123546" cy="4176744"/>
          </a:xfrm>
          <a:noFill/>
          <a:ln/>
        </p:spPr>
        <p:txBody>
          <a:bodyPr lIns="91991" tIns="45188" rIns="91991" bIns="45188"/>
          <a:lstStyle/>
          <a:p>
            <a:pPr marL="0" indent="0">
              <a:buNone/>
            </a:pPr>
            <a:r>
              <a:rPr lang="en-US" b="1" dirty="0" smtClean="0"/>
              <a:t>Examples…</a:t>
            </a:r>
          </a:p>
          <a:p>
            <a:pPr marL="111449" indent="-111449"/>
            <a:r>
              <a:rPr lang="en-US" b="1" dirty="0" smtClean="0"/>
              <a:t>Expropriation </a:t>
            </a:r>
            <a:r>
              <a:rPr lang="en-US" b="1" dirty="0"/>
              <a:t>risk </a:t>
            </a:r>
            <a:r>
              <a:rPr lang="en-US" dirty="0"/>
              <a:t>– Assets have been expropriated after revolutions in Iran, Chile, Venezuela, and elsewhere.</a:t>
            </a:r>
          </a:p>
          <a:p>
            <a:pPr marL="111449" indent="-111449"/>
            <a:r>
              <a:rPr lang="en-US" b="1" dirty="0"/>
              <a:t>Disruptions in operations </a:t>
            </a:r>
            <a:r>
              <a:rPr lang="en-US" dirty="0"/>
              <a:t>– are much more common than expropriation and can happen even in peacetime.</a:t>
            </a:r>
          </a:p>
          <a:p>
            <a:pPr marL="111449" indent="-111449"/>
            <a:r>
              <a:rPr lang="en-US" b="1" dirty="0"/>
              <a:t>Protectionism</a:t>
            </a:r>
            <a:r>
              <a:rPr lang="en-US" dirty="0"/>
              <a:t> - e.g., French champagne versus “champagne-method” wine, “purity laws” for German beer, Japanese rice protections </a:t>
            </a:r>
          </a:p>
          <a:p>
            <a:pPr marL="111449" indent="-111449"/>
            <a:r>
              <a:rPr lang="en-US" b="1" dirty="0"/>
              <a:t>Blocked funds</a:t>
            </a:r>
            <a:r>
              <a:rPr lang="en-US" dirty="0"/>
              <a:t> - funds that cannot be immediately remitted to the parent company.</a:t>
            </a:r>
          </a:p>
          <a:p>
            <a:pPr marL="111449" indent="-111449"/>
            <a:r>
              <a:rPr lang="en-US" b="1" dirty="0"/>
              <a:t>Loss of intellectual property rights </a:t>
            </a:r>
            <a:r>
              <a:rPr lang="en-US" dirty="0"/>
              <a:t>- particularly problematic in developing and transitional economies, such as China and the former states of the Soviet Union.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idx="1"/>
          </p:nvPr>
        </p:nvSpPr>
        <p:spPr>
          <a:xfrm>
            <a:off x="930727" y="4410065"/>
            <a:ext cx="5123546" cy="4176744"/>
          </a:xfrm>
          <a:noFill/>
          <a:ln/>
        </p:spPr>
        <p:txBody>
          <a:bodyPr lIns="91991" tIns="45188" rIns="91991" bIns="45188"/>
          <a:lstStyle/>
          <a:p>
            <a:pPr marL="111449" indent="-111449">
              <a:lnSpc>
                <a:spcPct val="90000"/>
              </a:lnSpc>
              <a:tabLst>
                <a:tab pos="334348" algn="l"/>
                <a:tab pos="4975512" algn="r"/>
              </a:tabLst>
            </a:pPr>
            <a:endParaRPr lang="en-US" sz="1300" dirty="0"/>
          </a:p>
        </p:txBody>
      </p:sp>
      <p:sp>
        <p:nvSpPr>
          <p:cNvPr id="351235"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body" idx="1"/>
          </p:nvPr>
        </p:nvSpPr>
        <p:spPr>
          <a:xfrm>
            <a:off x="930727" y="4410065"/>
            <a:ext cx="5123546" cy="4176744"/>
          </a:xfrm>
          <a:noFill/>
          <a:ln/>
        </p:spPr>
        <p:txBody>
          <a:bodyPr lIns="91991" tIns="45188" rIns="91991" bIns="45188"/>
          <a:lstStyle/>
          <a:p>
            <a:pPr marL="111449" indent="-111449">
              <a:spcBef>
                <a:spcPct val="40000"/>
              </a:spcBef>
              <a:tabLst>
                <a:tab pos="4612157" algn="r"/>
              </a:tabLst>
            </a:pPr>
            <a:r>
              <a:rPr lang="en-US" dirty="0"/>
              <a:t>This </a:t>
            </a:r>
            <a:r>
              <a:rPr lang="en-US" dirty="0" smtClean="0"/>
              <a:t>figure shows </a:t>
            </a:r>
            <a:r>
              <a:rPr lang="en-US" dirty="0" err="1"/>
              <a:t>Coface</a:t>
            </a:r>
            <a:r>
              <a:rPr lang="en-US" dirty="0"/>
              <a:t> Group’s country risk rankings </a:t>
            </a:r>
            <a:r>
              <a:rPr lang="en-US" dirty="0" smtClean="0"/>
              <a:t>from January 2015. </a:t>
            </a:r>
            <a:endParaRPr lang="en-US" dirty="0"/>
          </a:p>
          <a:p>
            <a:pPr marL="111449" indent="-111449">
              <a:spcBef>
                <a:spcPct val="40000"/>
              </a:spcBef>
              <a:buNone/>
              <a:tabLst>
                <a:tab pos="4612157" algn="r"/>
              </a:tabLst>
            </a:pPr>
            <a:r>
              <a:rPr lang="en-US" dirty="0"/>
              <a:t>	See their Website </a:t>
            </a:r>
            <a:r>
              <a:rPr lang="en-US" u="sng" dirty="0"/>
              <a:t>www.coface.com</a:t>
            </a:r>
            <a:r>
              <a:rPr lang="en-US" dirty="0"/>
              <a:t> for current rankings. </a:t>
            </a:r>
          </a:p>
          <a:p>
            <a:pPr lvl="1" indent="-111449">
              <a:spcBef>
                <a:spcPct val="40000"/>
              </a:spcBef>
              <a:tabLst>
                <a:tab pos="4612157" algn="r"/>
              </a:tabLst>
            </a:pPr>
            <a:r>
              <a:rPr lang="en-US" dirty="0" err="1"/>
              <a:t>Coface</a:t>
            </a:r>
            <a:r>
              <a:rPr lang="en-US" dirty="0"/>
              <a:t> ratings measure average default risk on corporate payments, and reflect local business, financial, and political outlooks</a:t>
            </a:r>
            <a:r>
              <a:rPr lang="en-US" dirty="0" smtClean="0"/>
              <a:t>.</a:t>
            </a:r>
            <a:endParaRPr lang="en-US" dirty="0"/>
          </a:p>
        </p:txBody>
      </p:sp>
      <p:sp>
        <p:nvSpPr>
          <p:cNvPr id="416771" name="Rectangle 3"/>
          <p:cNvSpPr>
            <a:spLocks noGrp="1" noRot="1" noChangeAspec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4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44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2438400"/>
            <a:ext cx="7772400" cy="3352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95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1497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4"/>
          <p:cNvSpPr>
            <a:spLocks noChangeArrowheads="1"/>
          </p:cNvSpPr>
          <p:nvPr userDrawn="1"/>
        </p:nvSpPr>
        <p:spPr bwMode="auto">
          <a:xfrm>
            <a:off x="8305800" y="6556375"/>
            <a:ext cx="838200"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fld id="{EA61F597-F41D-428D-AFB2-4A02F6B28AEE}" type="slidenum">
              <a:rPr lang="en-US" sz="1400" smtClean="0">
                <a:solidFill>
                  <a:srgbClr val="000000"/>
                </a:solidFill>
                <a:latin typeface="Arial Unicode MS" pitchFamily="34" charset="-128"/>
              </a:rPr>
              <a:pPr eaLnBrk="0" hangingPunct="0"/>
              <a:t>‹#›</a:t>
            </a:fld>
            <a:endParaRPr lang="en-US" sz="1400" dirty="0">
              <a:solidFill>
                <a:srgbClr val="000000"/>
              </a:solidFill>
              <a:latin typeface="Arial Unicode MS" pitchFamily="34"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7" r:id="rId4"/>
  </p:sldLayoutIdLst>
  <p:timing>
    <p:tnLst>
      <p:par>
        <p:cTn id="1" dur="indefinite" restart="never" nodeType="tmRoot"/>
      </p:par>
    </p:tnLst>
  </p:timing>
  <p:txStyles>
    <p:title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p:titleStyle>
    <p:bodyStyle>
      <a:lvl1pPr marL="228600" indent="-228600" algn="l" rtl="0" fontAlgn="base">
        <a:spcBef>
          <a:spcPct val="20000"/>
        </a:spcBef>
        <a:spcAft>
          <a:spcPct val="0"/>
        </a:spcAft>
        <a:buClr>
          <a:schemeClr val="hlink"/>
        </a:buClr>
        <a:buSzPct val="75000"/>
        <a:buFont typeface="Wingdings" pitchFamily="2" charset="2"/>
        <a:buChar char="Ø"/>
        <a:defRPr sz="3200">
          <a:solidFill>
            <a:srgbClr val="000000"/>
          </a:solidFill>
          <a:latin typeface="+mn-lt"/>
          <a:ea typeface="+mn-ea"/>
          <a:cs typeface="+mn-cs"/>
        </a:defRPr>
      </a:lvl1pPr>
      <a:lvl2pPr marL="571500" indent="-228600" algn="l" rtl="0" fontAlgn="base">
        <a:spcBef>
          <a:spcPct val="20000"/>
        </a:spcBef>
        <a:spcAft>
          <a:spcPct val="0"/>
        </a:spcAft>
        <a:buClr>
          <a:schemeClr val="hlink"/>
        </a:buClr>
        <a:buFont typeface="Times New Roman" pitchFamily="18" charset="0"/>
        <a:buChar char="-"/>
        <a:defRPr sz="2800">
          <a:solidFill>
            <a:srgbClr val="000000"/>
          </a:solidFill>
          <a:latin typeface="+mn-lt"/>
        </a:defRPr>
      </a:lvl2pPr>
      <a:lvl3pPr marL="857250" indent="-171450" algn="l" rtl="0" fontAlgn="base">
        <a:spcBef>
          <a:spcPct val="20000"/>
        </a:spcBef>
        <a:spcAft>
          <a:spcPct val="0"/>
        </a:spcAft>
        <a:buClr>
          <a:schemeClr val="hlink"/>
        </a:buClr>
        <a:buChar char="•"/>
        <a:defRPr sz="2800">
          <a:solidFill>
            <a:srgbClr val="000000"/>
          </a:solidFill>
          <a:latin typeface="+mn-lt"/>
        </a:defRPr>
      </a:lvl3pPr>
      <a:lvl4pPr marL="1143000" indent="-171450" algn="l" rtl="0" fontAlgn="base">
        <a:spcBef>
          <a:spcPct val="20000"/>
        </a:spcBef>
        <a:spcAft>
          <a:spcPct val="0"/>
        </a:spcAft>
        <a:buClr>
          <a:schemeClr val="hlink"/>
        </a:buClr>
        <a:buFont typeface="Times New Roman" pitchFamily="18" charset="0"/>
        <a:buChar char="-"/>
        <a:defRPr sz="2400">
          <a:solidFill>
            <a:srgbClr val="000000"/>
          </a:solidFill>
          <a:latin typeface="+mn-lt"/>
        </a:defRPr>
      </a:lvl4pPr>
      <a:lvl5pPr marL="1417638" indent="-160338" algn="l" rtl="0" fontAlgn="base">
        <a:spcBef>
          <a:spcPct val="20000"/>
        </a:spcBef>
        <a:spcAft>
          <a:spcPct val="0"/>
        </a:spcAft>
        <a:buClr>
          <a:schemeClr val="hlink"/>
        </a:buClr>
        <a:buChar char="•"/>
        <a:defRPr sz="2400">
          <a:solidFill>
            <a:srgbClr val="000000"/>
          </a:solidFill>
          <a:latin typeface="+mn-lt"/>
        </a:defRPr>
      </a:lvl5pPr>
      <a:lvl6pPr marL="1874838" indent="-160338" algn="l" rtl="0" fontAlgn="base">
        <a:spcBef>
          <a:spcPct val="20000"/>
        </a:spcBef>
        <a:spcAft>
          <a:spcPct val="0"/>
        </a:spcAft>
        <a:buClr>
          <a:schemeClr val="hlink"/>
        </a:buClr>
        <a:buChar char="•"/>
        <a:defRPr sz="2400">
          <a:solidFill>
            <a:srgbClr val="000000"/>
          </a:solidFill>
          <a:latin typeface="+mn-lt"/>
        </a:defRPr>
      </a:lvl6pPr>
      <a:lvl7pPr marL="2332038" indent="-160338" algn="l" rtl="0" fontAlgn="base">
        <a:spcBef>
          <a:spcPct val="20000"/>
        </a:spcBef>
        <a:spcAft>
          <a:spcPct val="0"/>
        </a:spcAft>
        <a:buClr>
          <a:schemeClr val="hlink"/>
        </a:buClr>
        <a:buChar char="•"/>
        <a:defRPr sz="2400">
          <a:solidFill>
            <a:srgbClr val="000000"/>
          </a:solidFill>
          <a:latin typeface="+mn-lt"/>
        </a:defRPr>
      </a:lvl7pPr>
      <a:lvl8pPr marL="2789238" indent="-160338" algn="l" rtl="0" fontAlgn="base">
        <a:spcBef>
          <a:spcPct val="20000"/>
        </a:spcBef>
        <a:spcAft>
          <a:spcPct val="0"/>
        </a:spcAft>
        <a:buClr>
          <a:schemeClr val="hlink"/>
        </a:buClr>
        <a:buChar char="•"/>
        <a:defRPr sz="2400">
          <a:solidFill>
            <a:srgbClr val="000000"/>
          </a:solidFill>
          <a:latin typeface="+mn-lt"/>
        </a:defRPr>
      </a:lvl8pPr>
      <a:lvl9pPr marL="3246438" indent="-160338" algn="l" rtl="0" fontAlgn="base">
        <a:spcBef>
          <a:spcPct val="20000"/>
        </a:spcBef>
        <a:spcAft>
          <a:spcPct val="0"/>
        </a:spcAft>
        <a:buClr>
          <a:schemeClr val="hlink"/>
        </a:buClr>
        <a:buChar char="•"/>
        <a:defRPr sz="2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54513" y="0"/>
            <a:ext cx="4789487" cy="6858000"/>
          </a:xfrm>
          <a:prstGeom prst="rect">
            <a:avLst/>
          </a:prstGeom>
        </p:spPr>
      </p:pic>
      <p:sp>
        <p:nvSpPr>
          <p:cNvPr id="3" name="Rectangle 6"/>
          <p:cNvSpPr>
            <a:spLocks noChangeArrowheads="1"/>
          </p:cNvSpPr>
          <p:nvPr/>
        </p:nvSpPr>
        <p:spPr bwMode="auto">
          <a:xfrm>
            <a:off x="228599" y="228600"/>
            <a:ext cx="4125913" cy="595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marL="685800" indent="-685800" algn="l" eaLnBrk="0" hangingPunct="0">
              <a:spcBef>
                <a:spcPct val="30000"/>
              </a:spcBef>
              <a:tabLst>
                <a:tab pos="342900" algn="l"/>
                <a:tab pos="685800" algn="l"/>
              </a:tabLst>
            </a:pPr>
            <a:r>
              <a:rPr lang="en-US" sz="4400" b="1" dirty="0" smtClean="0">
                <a:solidFill>
                  <a:schemeClr val="accent6"/>
                </a:solidFill>
                <a:latin typeface="Arial Rounded MT Bold" pitchFamily="34" charset="0"/>
              </a:rPr>
              <a:t>International </a:t>
            </a:r>
            <a:r>
              <a:rPr lang="en-US" sz="4400" b="1" dirty="0" smtClean="0">
                <a:solidFill>
                  <a:schemeClr val="accent6"/>
                </a:solidFill>
                <a:latin typeface="Arial Rounded MT Bold" pitchFamily="34" charset="0"/>
              </a:rPr>
              <a:t>finance</a:t>
            </a:r>
            <a:endParaRPr lang="en-US" sz="4400" b="1" dirty="0">
              <a:solidFill>
                <a:schemeClr val="accent6"/>
              </a:solidFill>
              <a:latin typeface="Arial Rounded MT Bold" pitchFamily="34" charset="0"/>
            </a:endParaRPr>
          </a:p>
          <a:p>
            <a:pPr marL="685800" indent="-685800" algn="l" eaLnBrk="0" hangingPunct="0">
              <a:spcBef>
                <a:spcPct val="30000"/>
              </a:spcBef>
              <a:tabLst>
                <a:tab pos="342900" algn="l"/>
                <a:tab pos="685800" algn="l"/>
              </a:tabLst>
            </a:pPr>
            <a:endParaRPr lang="en-US" sz="1600" dirty="0">
              <a:solidFill>
                <a:schemeClr val="tx1"/>
              </a:solidFill>
              <a:sym typeface="Wingdings 2" pitchFamily="18" charset="2"/>
            </a:endParaRPr>
          </a:p>
          <a:p>
            <a:pPr algn="l" eaLnBrk="0" hangingPunct="0">
              <a:spcBef>
                <a:spcPct val="30000"/>
              </a:spcBef>
              <a:tabLst>
                <a:tab pos="342900" algn="l"/>
                <a:tab pos="685800" algn="l"/>
              </a:tabLst>
            </a:pPr>
            <a:r>
              <a:rPr lang="en-US" sz="2400" dirty="0" smtClean="0">
                <a:solidFill>
                  <a:schemeClr val="tx1"/>
                </a:solidFill>
                <a:latin typeface="Arial Rounded MT Bold" pitchFamily="34" charset="0"/>
                <a:sym typeface="Wingdings 2" pitchFamily="18" charset="2"/>
              </a:rPr>
              <a:t>with selected topics from </a:t>
            </a:r>
            <a:r>
              <a:rPr lang="en-US" sz="2400" u="sng" dirty="0" smtClean="0">
                <a:solidFill>
                  <a:schemeClr val="tx1"/>
                </a:solidFill>
                <a:latin typeface="Arial Rounded MT Bold" pitchFamily="34" charset="0"/>
                <a:sym typeface="Wingdings 2" pitchFamily="18" charset="2"/>
              </a:rPr>
              <a:t>Multinational</a:t>
            </a:r>
            <a:r>
              <a:rPr lang="en-US" sz="2400" dirty="0" smtClean="0">
                <a:solidFill>
                  <a:schemeClr val="tx1"/>
                </a:solidFill>
                <a:latin typeface="Arial Rounded MT Bold" pitchFamily="34" charset="0"/>
                <a:sym typeface="Wingdings 2" pitchFamily="18" charset="2"/>
              </a:rPr>
              <a:t> </a:t>
            </a:r>
            <a:r>
              <a:rPr lang="en-US" sz="2400" u="sng" dirty="0" smtClean="0">
                <a:solidFill>
                  <a:schemeClr val="tx1"/>
                </a:solidFill>
                <a:latin typeface="Arial Rounded MT Bold" pitchFamily="34" charset="0"/>
                <a:sym typeface="Wingdings 2" pitchFamily="18" charset="2"/>
              </a:rPr>
              <a:t>Finance</a:t>
            </a:r>
          </a:p>
          <a:p>
            <a:pPr algn="l" eaLnBrk="0" hangingPunct="0">
              <a:spcBef>
                <a:spcPct val="30000"/>
              </a:spcBef>
              <a:tabLst>
                <a:tab pos="342900" algn="l"/>
                <a:tab pos="685800" algn="l"/>
              </a:tabLst>
            </a:pPr>
            <a:r>
              <a:rPr lang="en-US" sz="2400" dirty="0" smtClean="0">
                <a:solidFill>
                  <a:schemeClr val="tx1"/>
                </a:solidFill>
                <a:latin typeface="Arial Rounded MT Bold" pitchFamily="34" charset="0"/>
                <a:sym typeface="Wingdings 2" pitchFamily="18" charset="2"/>
              </a:rPr>
              <a:t>by Kirt C. Butler</a:t>
            </a:r>
          </a:p>
          <a:p>
            <a:pPr algn="l" eaLnBrk="0" hangingPunct="0">
              <a:spcBef>
                <a:spcPct val="30000"/>
              </a:spcBef>
              <a:tabLst>
                <a:tab pos="342900" algn="l"/>
                <a:tab pos="685800" algn="l"/>
              </a:tabLst>
            </a:pPr>
            <a:r>
              <a:rPr lang="en-US" sz="1800" dirty="0" smtClean="0">
                <a:solidFill>
                  <a:schemeClr val="tx1"/>
                </a:solidFill>
                <a:latin typeface="Arial Rounded MT Bold" pitchFamily="34" charset="0"/>
                <a:sym typeface="Wingdings 2" pitchFamily="18" charset="2"/>
              </a:rPr>
              <a:t>5</a:t>
            </a:r>
            <a:r>
              <a:rPr lang="en-US" sz="1800" baseline="30000" dirty="0" smtClean="0">
                <a:solidFill>
                  <a:schemeClr val="tx1"/>
                </a:solidFill>
                <a:latin typeface="Arial Rounded MT Bold" pitchFamily="34" charset="0"/>
                <a:sym typeface="Wingdings 2" pitchFamily="18" charset="2"/>
              </a:rPr>
              <a:t>th</a:t>
            </a:r>
            <a:r>
              <a:rPr lang="en-US" sz="1800" dirty="0" smtClean="0">
                <a:solidFill>
                  <a:schemeClr val="tx1"/>
                </a:solidFill>
                <a:latin typeface="Arial Rounded MT Bold" pitchFamily="34" charset="0"/>
                <a:sym typeface="Wingdings 2" pitchFamily="18" charset="2"/>
              </a:rPr>
              <a:t> edition, 2012, Wiley &amp; Sons</a:t>
            </a:r>
          </a:p>
          <a:p>
            <a:pPr algn="l" eaLnBrk="0" hangingPunct="0">
              <a:spcBef>
                <a:spcPct val="30000"/>
              </a:spcBef>
              <a:tabLst>
                <a:tab pos="342900" algn="l"/>
                <a:tab pos="685800" algn="l"/>
              </a:tabLst>
            </a:pPr>
            <a:endParaRPr lang="en-US" sz="1600" dirty="0" smtClean="0">
              <a:solidFill>
                <a:schemeClr val="tx1"/>
              </a:solidFill>
              <a:latin typeface="Arial Rounded MT Bold" pitchFamily="34" charset="0"/>
              <a:sym typeface="Wingdings 2" pitchFamily="18" charset="2"/>
            </a:endParaRPr>
          </a:p>
          <a:p>
            <a:pPr marL="231775" indent="-231775" algn="l" eaLnBrk="0" hangingPunct="0">
              <a:spcBef>
                <a:spcPct val="30000"/>
              </a:spcBef>
              <a:tabLst>
                <a:tab pos="231775" algn="l"/>
                <a:tab pos="685800" algn="l"/>
              </a:tabLst>
            </a:pPr>
            <a:r>
              <a:rPr lang="en-US" sz="2400" dirty="0" smtClean="0">
                <a:solidFill>
                  <a:schemeClr val="tx1"/>
                </a:solidFill>
                <a:latin typeface="Arial Rounded MT Bold" pitchFamily="34" charset="0"/>
                <a:sym typeface="Wingdings 2" pitchFamily="18" charset="2"/>
              </a:rPr>
              <a:t>- 	</a:t>
            </a:r>
            <a:r>
              <a:rPr lang="en-US" sz="2400" dirty="0">
                <a:solidFill>
                  <a:schemeClr val="tx1"/>
                </a:solidFill>
                <a:latin typeface="Arial Rounded MT Bold" pitchFamily="34" charset="0"/>
                <a:sym typeface="Wingdings 2" pitchFamily="18" charset="2"/>
              </a:rPr>
              <a:t>Multinational corporate finance</a:t>
            </a:r>
          </a:p>
          <a:p>
            <a:pPr marL="231775" indent="-231775" algn="l" eaLnBrk="0" hangingPunct="0">
              <a:spcBef>
                <a:spcPct val="30000"/>
              </a:spcBef>
              <a:tabLst>
                <a:tab pos="231775" algn="l"/>
                <a:tab pos="685800" algn="l"/>
              </a:tabLst>
            </a:pPr>
            <a:r>
              <a:rPr lang="en-US" sz="2400" dirty="0">
                <a:solidFill>
                  <a:schemeClr val="tx1"/>
                </a:solidFill>
                <a:latin typeface="Arial Rounded MT Bold" pitchFamily="34" charset="0"/>
                <a:sym typeface="Wingdings 2" pitchFamily="18" charset="2"/>
              </a:rPr>
              <a:t>- 	Capital </a:t>
            </a:r>
            <a:r>
              <a:rPr lang="en-US" sz="2400" dirty="0" smtClean="0">
                <a:solidFill>
                  <a:schemeClr val="tx1"/>
                </a:solidFill>
                <a:latin typeface="Arial Rounded MT Bold" pitchFamily="34" charset="0"/>
                <a:sym typeface="Wingdings 2" pitchFamily="18" charset="2"/>
              </a:rPr>
              <a:t>markets</a:t>
            </a:r>
            <a:endParaRPr lang="en-US" sz="2400" dirty="0">
              <a:solidFill>
                <a:schemeClr val="tx1"/>
              </a:solidFill>
              <a:latin typeface="Arial Rounded MT Bold" pitchFamily="34" charset="0"/>
              <a:sym typeface="Wingdings 2" pitchFamily="18" charset="2"/>
            </a:endParaRPr>
          </a:p>
          <a:p>
            <a:pPr marL="231775" indent="-231775" algn="l" eaLnBrk="0" hangingPunct="0">
              <a:spcBef>
                <a:spcPct val="30000"/>
              </a:spcBef>
              <a:tabLst>
                <a:tab pos="231775" algn="l"/>
                <a:tab pos="685800" algn="l"/>
              </a:tabLst>
            </a:pPr>
            <a:r>
              <a:rPr lang="en-US" sz="2400" dirty="0" smtClean="0">
                <a:solidFill>
                  <a:schemeClr val="tx1"/>
                </a:solidFill>
                <a:latin typeface="Arial Rounded MT Bold" pitchFamily="34" charset="0"/>
                <a:sym typeface="Wingdings 2" pitchFamily="18" charset="2"/>
              </a:rPr>
              <a:t>- </a:t>
            </a:r>
            <a:r>
              <a:rPr lang="en-US" sz="2400" dirty="0">
                <a:solidFill>
                  <a:schemeClr val="tx1"/>
                </a:solidFill>
                <a:latin typeface="Arial Rounded MT Bold" pitchFamily="34" charset="0"/>
                <a:sym typeface="Wingdings 2" pitchFamily="18" charset="2"/>
              </a:rPr>
              <a:t>	</a:t>
            </a:r>
            <a:r>
              <a:rPr lang="en-US" sz="2400" dirty="0" smtClean="0">
                <a:solidFill>
                  <a:schemeClr val="tx1"/>
                </a:solidFill>
                <a:latin typeface="Arial Rounded MT Bold" pitchFamily="34" charset="0"/>
                <a:sym typeface="Wingdings 2" pitchFamily="18" charset="2"/>
              </a:rPr>
              <a:t>Foreign exchange (FX) and risk management</a:t>
            </a:r>
            <a:endParaRPr lang="en-US" sz="2400" dirty="0">
              <a:solidFill>
                <a:schemeClr val="tx1"/>
              </a:solidFill>
              <a:latin typeface="Arial Rounded MT Bold" pitchFamily="34" charset="0"/>
              <a:sym typeface="Wingdings 2" pitchFamily="18" charset="2"/>
            </a:endParaRPr>
          </a:p>
        </p:txBody>
      </p:sp>
    </p:spTree>
    <p:extLst>
      <p:ext uri="{BB962C8B-B14F-4D97-AF65-F5344CB8AC3E}">
        <p14:creationId xmlns:p14="http://schemas.microsoft.com/office/powerpoint/2010/main" val="503665632"/>
      </p:ext>
    </p:extLst>
  </p:cSld>
  <p:clrMapOvr>
    <a:masterClrMapping/>
  </p:clrMapOvr>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subTitle" idx="4294967295"/>
          </p:nvPr>
        </p:nvSpPr>
        <p:spPr>
          <a:xfrm>
            <a:off x="533400" y="692696"/>
            <a:ext cx="8153400" cy="5555704"/>
          </a:xfrm>
          <a:prstGeom prst="rect">
            <a:avLst/>
          </a:prstGeom>
          <a:noFill/>
          <a:ln/>
        </p:spPr>
        <p:txBody>
          <a:bodyPr/>
          <a:lstStyle/>
          <a:p>
            <a:pPr marL="0" indent="0" algn="l">
              <a:lnSpc>
                <a:spcPct val="90000"/>
              </a:lnSpc>
              <a:buNone/>
            </a:pPr>
            <a:r>
              <a:rPr lang="en-US" dirty="0">
                <a:solidFill>
                  <a:schemeClr val="accent2"/>
                </a:solidFill>
              </a:rPr>
              <a:t>Intellectual property rights</a:t>
            </a:r>
          </a:p>
          <a:p>
            <a:pPr marL="285750" indent="-285750" algn="just">
              <a:lnSpc>
                <a:spcPct val="90000"/>
              </a:lnSpc>
            </a:pPr>
            <a:endParaRPr lang="en-US" sz="1000" dirty="0"/>
          </a:p>
          <a:p>
            <a:pPr marL="628650" lvl="1" indent="-228600" algn="l">
              <a:lnSpc>
                <a:spcPct val="90000"/>
              </a:lnSpc>
              <a:buFont typeface="Times New Roman" pitchFamily="18" charset="0"/>
              <a:buChar char="-"/>
            </a:pPr>
            <a:r>
              <a:rPr lang="en-US" sz="2400" dirty="0">
                <a:solidFill>
                  <a:schemeClr val="tx1"/>
                </a:solidFill>
              </a:rPr>
              <a:t>A </a:t>
            </a:r>
            <a:r>
              <a:rPr lang="en-US" sz="2400" dirty="0">
                <a:solidFill>
                  <a:schemeClr val="hlink"/>
                </a:solidFill>
              </a:rPr>
              <a:t>patent</a:t>
            </a:r>
            <a:r>
              <a:rPr lang="en-US" sz="2400" dirty="0"/>
              <a:t> is a government-approved right to make, use, or sell an invention for a period of time. </a:t>
            </a:r>
          </a:p>
          <a:p>
            <a:pPr marL="285750" indent="-285750" algn="just">
              <a:lnSpc>
                <a:spcPct val="90000"/>
              </a:lnSpc>
            </a:pPr>
            <a:endParaRPr lang="en-US" sz="800" dirty="0"/>
          </a:p>
          <a:p>
            <a:pPr marL="628650" lvl="1" indent="-228600" algn="l">
              <a:lnSpc>
                <a:spcPct val="90000"/>
              </a:lnSpc>
              <a:buFont typeface="Times New Roman" pitchFamily="18" charset="0"/>
              <a:buChar char="-"/>
            </a:pPr>
            <a:r>
              <a:rPr lang="en-US" sz="2400" dirty="0">
                <a:solidFill>
                  <a:schemeClr val="tx1"/>
                </a:solidFill>
              </a:rPr>
              <a:t>A </a:t>
            </a:r>
            <a:r>
              <a:rPr lang="en-US" sz="2400" dirty="0">
                <a:solidFill>
                  <a:schemeClr val="hlink"/>
                </a:solidFill>
              </a:rPr>
              <a:t>copyright</a:t>
            </a:r>
            <a:r>
              <a:rPr lang="en-US" sz="2400" dirty="0"/>
              <a:t> prohibits the unauthorized reproduction of a creative work. </a:t>
            </a:r>
          </a:p>
          <a:p>
            <a:pPr marL="285750" indent="-285750" algn="just">
              <a:lnSpc>
                <a:spcPct val="90000"/>
              </a:lnSpc>
            </a:pPr>
            <a:endParaRPr lang="en-US" sz="800" dirty="0"/>
          </a:p>
          <a:p>
            <a:pPr marL="628650" lvl="1" indent="-228600" algn="l">
              <a:lnSpc>
                <a:spcPct val="90000"/>
              </a:lnSpc>
              <a:buFont typeface="Times New Roman" pitchFamily="18" charset="0"/>
              <a:buChar char="-"/>
            </a:pPr>
            <a:r>
              <a:rPr lang="en-US" sz="2400" dirty="0"/>
              <a:t>A </a:t>
            </a:r>
            <a:r>
              <a:rPr lang="en-US" sz="2400" dirty="0">
                <a:solidFill>
                  <a:schemeClr val="hlink"/>
                </a:solidFill>
              </a:rPr>
              <a:t>trademark</a:t>
            </a:r>
            <a:r>
              <a:rPr lang="en-US" sz="2400" dirty="0"/>
              <a:t> is a distinctive name, word, symbol, or device used to distinguish a company’s goods or services. </a:t>
            </a:r>
          </a:p>
          <a:p>
            <a:pPr marL="285750" indent="-285750" algn="just">
              <a:lnSpc>
                <a:spcPct val="90000"/>
              </a:lnSpc>
            </a:pPr>
            <a:endParaRPr lang="en-US" sz="800" dirty="0"/>
          </a:p>
          <a:p>
            <a:pPr marL="628650" lvl="1" indent="-228600" algn="l">
              <a:lnSpc>
                <a:spcPct val="90000"/>
              </a:lnSpc>
              <a:buFont typeface="Times New Roman" pitchFamily="18" charset="0"/>
              <a:buChar char="-"/>
            </a:pPr>
            <a:r>
              <a:rPr lang="en-US" sz="2400" dirty="0"/>
              <a:t>A </a:t>
            </a:r>
            <a:r>
              <a:rPr lang="en-US" sz="2400" dirty="0">
                <a:solidFill>
                  <a:schemeClr val="hlink"/>
                </a:solidFill>
              </a:rPr>
              <a:t>trade secret</a:t>
            </a:r>
            <a:r>
              <a:rPr lang="en-US" sz="2400" dirty="0"/>
              <a:t> is an idea, process, formula, device, technique, or information that a company uses to its advantage. </a:t>
            </a:r>
          </a:p>
        </p:txBody>
      </p:sp>
    </p:spTree>
    <p:extLst>
      <p:ext uri="{BB962C8B-B14F-4D97-AF65-F5344CB8AC3E}">
        <p14:creationId xmlns:p14="http://schemas.microsoft.com/office/powerpoint/2010/main" val="1516515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ChangeArrowheads="1"/>
          </p:cNvSpPr>
          <p:nvPr/>
        </p:nvSpPr>
        <p:spPr bwMode="auto">
          <a:xfrm>
            <a:off x="990600" y="3845024"/>
            <a:ext cx="7315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287338" indent="-287338">
              <a:spcBef>
                <a:spcPct val="20000"/>
              </a:spcBef>
              <a:buClr>
                <a:schemeClr val="hlink"/>
              </a:buClr>
              <a:buSzPct val="75000"/>
              <a:buFont typeface="Wingdings" pitchFamily="2" charset="2"/>
              <a:buNone/>
            </a:pPr>
            <a:r>
              <a:rPr lang="en-US" sz="2800" dirty="0">
                <a:solidFill>
                  <a:schemeClr val="accent2"/>
                </a:solidFill>
                <a:latin typeface="Arial Rounded MT Bold" pitchFamily="34" charset="0"/>
              </a:rPr>
              <a:t>Invest in </a:t>
            </a:r>
            <a:r>
              <a:rPr lang="en-US" sz="2800" dirty="0" smtClean="0">
                <a:solidFill>
                  <a:schemeClr val="accent2"/>
                </a:solidFill>
                <a:latin typeface="Arial Rounded MT Bold" pitchFamily="34" charset="0"/>
              </a:rPr>
              <a:t>euros</a:t>
            </a:r>
            <a:endParaRPr lang="en-US" sz="2800" dirty="0">
              <a:solidFill>
                <a:schemeClr val="accent2"/>
              </a:solidFill>
              <a:latin typeface="Arial Rounded MT Bold" pitchFamily="34" charset="0"/>
            </a:endParaRPr>
          </a:p>
        </p:txBody>
      </p:sp>
      <p:sp>
        <p:nvSpPr>
          <p:cNvPr id="473091" name="Rectangle 3"/>
          <p:cNvSpPr>
            <a:spLocks noGrp="1" noChangeArrowheads="1"/>
          </p:cNvSpPr>
          <p:nvPr>
            <p:ph type="body" sz="half" idx="4294967295"/>
          </p:nvPr>
        </p:nvSpPr>
        <p:spPr>
          <a:xfrm>
            <a:off x="990600" y="1124744"/>
            <a:ext cx="7315200" cy="510480"/>
          </a:xfrm>
          <a:prstGeom prst="rect">
            <a:avLst/>
          </a:prstGeom>
          <a:noFill/>
          <a:ln/>
        </p:spPr>
        <p:txBody>
          <a:bodyPr/>
          <a:lstStyle/>
          <a:p>
            <a:pPr marL="287338" indent="-287338" algn="ctr">
              <a:buFont typeface="Wingdings" pitchFamily="2" charset="2"/>
              <a:buNone/>
            </a:pPr>
            <a:r>
              <a:rPr lang="en-US" sz="2800" dirty="0">
                <a:solidFill>
                  <a:schemeClr val="accent2"/>
                </a:solidFill>
              </a:rPr>
              <a:t>Invest in </a:t>
            </a:r>
            <a:r>
              <a:rPr lang="en-US" sz="2800" dirty="0" smtClean="0">
                <a:solidFill>
                  <a:schemeClr val="accent2"/>
                </a:solidFill>
              </a:rPr>
              <a:t>dollars</a:t>
            </a:r>
            <a:endParaRPr lang="en-US" sz="2800" dirty="0">
              <a:solidFill>
                <a:schemeClr val="accent2"/>
              </a:solidFill>
            </a:endParaRPr>
          </a:p>
        </p:txBody>
      </p:sp>
      <p:sp>
        <p:nvSpPr>
          <p:cNvPr id="473092" name="Rectangle 4"/>
          <p:cNvSpPr>
            <a:spLocks noGrp="1" noChangeArrowheads="1"/>
          </p:cNvSpPr>
          <p:nvPr>
            <p:ph type="title" idx="4294967295"/>
          </p:nvPr>
        </p:nvSpPr>
        <p:spPr>
          <a:xfrm>
            <a:off x="2438400" y="2261592"/>
            <a:ext cx="4114800" cy="1431031"/>
          </a:xfrm>
          <a:prstGeom prst="rect">
            <a:avLst/>
          </a:prstGeom>
          <a:solidFill>
            <a:schemeClr val="bg1"/>
          </a:solidFill>
          <a:ln/>
        </p:spPr>
        <p:txBody>
          <a:bodyPr/>
          <a:lstStyle/>
          <a:p>
            <a:r>
              <a:rPr lang="en-US" sz="3200" dirty="0"/>
              <a:t>Moving $s today into </a:t>
            </a:r>
            <a:r>
              <a:rPr lang="en-US" sz="3200" dirty="0">
                <a:cs typeface="Times New Roman" pitchFamily="18" charset="0"/>
              </a:rPr>
              <a:t>€s tomorrow</a:t>
            </a:r>
          </a:p>
        </p:txBody>
      </p:sp>
      <p:sp>
        <p:nvSpPr>
          <p:cNvPr id="473093" name="Line 5"/>
          <p:cNvSpPr>
            <a:spLocks noChangeShapeType="1"/>
          </p:cNvSpPr>
          <p:nvPr/>
        </p:nvSpPr>
        <p:spPr bwMode="auto">
          <a:xfrm flipV="1">
            <a:off x="6934200" y="1863824"/>
            <a:ext cx="0" cy="1905000"/>
          </a:xfrm>
          <a:prstGeom prst="line">
            <a:avLst/>
          </a:prstGeom>
          <a:noFill/>
          <a:ln w="25400">
            <a:solidFill>
              <a:schemeClr val="accent2"/>
            </a:solidFill>
            <a:round/>
            <a:headEnd type="triangle" w="lg" len="lg"/>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094" name="Line 6"/>
          <p:cNvSpPr>
            <a:spLocks noChangeShapeType="1"/>
          </p:cNvSpPr>
          <p:nvPr/>
        </p:nvSpPr>
        <p:spPr bwMode="auto">
          <a:xfrm>
            <a:off x="2057400" y="1787624"/>
            <a:ext cx="4876800" cy="0"/>
          </a:xfrm>
          <a:prstGeom prst="line">
            <a:avLst/>
          </a:prstGeom>
          <a:noFill/>
          <a:ln w="25400">
            <a:solidFill>
              <a:schemeClr val="accent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095" name="Text Box 7"/>
          <p:cNvSpPr txBox="1">
            <a:spLocks noChangeArrowheads="1"/>
          </p:cNvSpPr>
          <p:nvPr/>
        </p:nvSpPr>
        <p:spPr bwMode="auto">
          <a:xfrm>
            <a:off x="838200" y="4581128"/>
            <a:ext cx="7391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tabLst>
                <a:tab pos="749300" algn="ctr"/>
                <a:tab pos="6400800" algn="ctr"/>
              </a:tabLst>
              <a:defRPr sz="2400">
                <a:solidFill>
                  <a:schemeClr val="tx1"/>
                </a:solidFill>
                <a:latin typeface="Times New Roman" pitchFamily="18" charset="0"/>
              </a:defRPr>
            </a:lvl1pPr>
            <a:lvl2pPr algn="l" eaLnBrk="0" hangingPunct="0">
              <a:tabLst>
                <a:tab pos="749300" algn="ctr"/>
                <a:tab pos="6400800" algn="ctr"/>
              </a:tabLst>
              <a:defRPr sz="2400">
                <a:solidFill>
                  <a:schemeClr val="tx1"/>
                </a:solidFill>
                <a:latin typeface="Times New Roman" pitchFamily="18" charset="0"/>
              </a:defRPr>
            </a:lvl2pPr>
            <a:lvl3pPr algn="l" eaLnBrk="0" hangingPunct="0">
              <a:tabLst>
                <a:tab pos="749300" algn="ctr"/>
                <a:tab pos="6400800" algn="ctr"/>
              </a:tabLst>
              <a:defRPr sz="2400">
                <a:solidFill>
                  <a:schemeClr val="tx1"/>
                </a:solidFill>
                <a:latin typeface="Times New Roman" pitchFamily="18" charset="0"/>
              </a:defRPr>
            </a:lvl3pPr>
            <a:lvl4pPr algn="l" eaLnBrk="0" hangingPunct="0">
              <a:tabLst>
                <a:tab pos="749300" algn="ctr"/>
                <a:tab pos="6400800" algn="ctr"/>
              </a:tabLst>
              <a:defRPr sz="2400">
                <a:solidFill>
                  <a:schemeClr val="tx1"/>
                </a:solidFill>
                <a:latin typeface="Times New Roman" pitchFamily="18" charset="0"/>
              </a:defRPr>
            </a:lvl4pPr>
            <a:lvl5pPr algn="l" eaLnBrk="0" hangingPunct="0">
              <a:tabLst>
                <a:tab pos="749300" algn="ctr"/>
                <a:tab pos="6400800" algn="ctr"/>
              </a:tabLst>
              <a:defRPr sz="2400">
                <a:solidFill>
                  <a:schemeClr val="tx1"/>
                </a:solidFill>
                <a:latin typeface="Times New Roman" pitchFamily="18" charset="0"/>
              </a:defRPr>
            </a:lvl5pPr>
            <a:lvl6pPr eaLnBrk="0" fontAlgn="base" hangingPunct="0">
              <a:spcBef>
                <a:spcPct val="0"/>
              </a:spcBef>
              <a:spcAft>
                <a:spcPct val="0"/>
              </a:spcAft>
              <a:tabLst>
                <a:tab pos="749300" algn="ctr"/>
                <a:tab pos="6400800" algn="ctr"/>
              </a:tabLst>
              <a:defRPr sz="2400">
                <a:solidFill>
                  <a:schemeClr val="tx1"/>
                </a:solidFill>
                <a:latin typeface="Times New Roman" pitchFamily="18" charset="0"/>
              </a:defRPr>
            </a:lvl6pPr>
            <a:lvl7pPr eaLnBrk="0" fontAlgn="base" hangingPunct="0">
              <a:spcBef>
                <a:spcPct val="0"/>
              </a:spcBef>
              <a:spcAft>
                <a:spcPct val="0"/>
              </a:spcAft>
              <a:tabLst>
                <a:tab pos="749300" algn="ctr"/>
                <a:tab pos="6400800" algn="ctr"/>
              </a:tabLst>
              <a:defRPr sz="2400">
                <a:solidFill>
                  <a:schemeClr val="tx1"/>
                </a:solidFill>
                <a:latin typeface="Times New Roman" pitchFamily="18" charset="0"/>
              </a:defRPr>
            </a:lvl7pPr>
            <a:lvl8pPr eaLnBrk="0" fontAlgn="base" hangingPunct="0">
              <a:spcBef>
                <a:spcPct val="0"/>
              </a:spcBef>
              <a:spcAft>
                <a:spcPct val="0"/>
              </a:spcAft>
              <a:tabLst>
                <a:tab pos="749300" algn="ctr"/>
                <a:tab pos="6400800" algn="ctr"/>
              </a:tabLst>
              <a:defRPr sz="2400">
                <a:solidFill>
                  <a:schemeClr val="tx1"/>
                </a:solidFill>
                <a:latin typeface="Times New Roman" pitchFamily="18" charset="0"/>
              </a:defRPr>
            </a:lvl8pPr>
            <a:lvl9pPr eaLnBrk="0" fontAlgn="base" hangingPunct="0">
              <a:spcBef>
                <a:spcPct val="0"/>
              </a:spcBef>
              <a:spcAft>
                <a:spcPct val="0"/>
              </a:spcAft>
              <a:tabLst>
                <a:tab pos="749300" algn="ctr"/>
                <a:tab pos="6400800" algn="ctr"/>
              </a:tabLst>
              <a:defRPr sz="2400">
                <a:solidFill>
                  <a:schemeClr val="tx1"/>
                </a:solidFill>
                <a:latin typeface="Times New Roman" pitchFamily="18" charset="0"/>
              </a:defRPr>
            </a:lvl9pPr>
          </a:lstStyle>
          <a:p>
            <a:pPr eaLnBrk="1" hangingPunct="1">
              <a:spcBef>
                <a:spcPct val="50000"/>
              </a:spcBef>
            </a:pPr>
            <a:r>
              <a:rPr lang="en-US" sz="2800" dirty="0">
                <a:latin typeface="Arial Rounded MT Bold" pitchFamily="34" charset="0"/>
              </a:rPr>
              <a:t>	Time 0	Time t</a:t>
            </a:r>
          </a:p>
        </p:txBody>
      </p:sp>
      <p:sp>
        <p:nvSpPr>
          <p:cNvPr id="473096" name="Text Box 8"/>
          <p:cNvSpPr txBox="1">
            <a:spLocks noChangeArrowheads="1"/>
          </p:cNvSpPr>
          <p:nvPr/>
        </p:nvSpPr>
        <p:spPr bwMode="auto">
          <a:xfrm>
            <a:off x="7086600" y="2090837"/>
            <a:ext cx="16764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chemeClr val="accent2"/>
                </a:solidFill>
                <a:latin typeface="Arial Rounded MT Bold" pitchFamily="34" charset="0"/>
              </a:rPr>
              <a:t>Convert to euros at F</a:t>
            </a:r>
            <a:r>
              <a:rPr lang="en-US" sz="2800" baseline="-25000">
                <a:solidFill>
                  <a:schemeClr val="accent2"/>
                </a:solidFill>
                <a:latin typeface="Arial Rounded MT Bold" pitchFamily="34" charset="0"/>
              </a:rPr>
              <a:t>t</a:t>
            </a:r>
            <a:r>
              <a:rPr lang="en-US" sz="2800" baseline="30000">
                <a:solidFill>
                  <a:schemeClr val="accent2"/>
                </a:solidFill>
                <a:latin typeface="Arial Rounded MT Bold" pitchFamily="34" charset="0"/>
              </a:rPr>
              <a:t>$/</a:t>
            </a:r>
            <a:r>
              <a:rPr lang="en-US" sz="2800" baseline="30000">
                <a:solidFill>
                  <a:schemeClr val="accent2"/>
                </a:solidFill>
                <a:latin typeface="Arial Rounded MT Bold" pitchFamily="34" charset="0"/>
                <a:cs typeface="Times New Roman" pitchFamily="18" charset="0"/>
              </a:rPr>
              <a:t>€</a:t>
            </a:r>
          </a:p>
        </p:txBody>
      </p:sp>
      <p:sp>
        <p:nvSpPr>
          <p:cNvPr id="473098" name="Line 10"/>
          <p:cNvSpPr>
            <a:spLocks noChangeShapeType="1"/>
          </p:cNvSpPr>
          <p:nvPr/>
        </p:nvSpPr>
        <p:spPr bwMode="auto">
          <a:xfrm>
            <a:off x="2057400" y="3845024"/>
            <a:ext cx="4876800" cy="0"/>
          </a:xfrm>
          <a:prstGeom prst="line">
            <a:avLst/>
          </a:prstGeom>
          <a:noFill/>
          <a:ln w="25400">
            <a:solidFill>
              <a:schemeClr val="accent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099" name="Line 11"/>
          <p:cNvSpPr>
            <a:spLocks noChangeShapeType="1"/>
          </p:cNvSpPr>
          <p:nvPr/>
        </p:nvSpPr>
        <p:spPr bwMode="auto">
          <a:xfrm flipV="1">
            <a:off x="2057400" y="1863824"/>
            <a:ext cx="0" cy="1905000"/>
          </a:xfrm>
          <a:prstGeom prst="line">
            <a:avLst/>
          </a:prstGeom>
          <a:noFill/>
          <a:ln w="25400">
            <a:solidFill>
              <a:schemeClr val="accent2"/>
            </a:solidFill>
            <a:round/>
            <a:headEnd type="triangle" w="lg" len="lg"/>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100" name="Text Box 12"/>
          <p:cNvSpPr txBox="1">
            <a:spLocks noChangeArrowheads="1"/>
          </p:cNvSpPr>
          <p:nvPr/>
        </p:nvSpPr>
        <p:spPr bwMode="auto">
          <a:xfrm>
            <a:off x="304800" y="2090837"/>
            <a:ext cx="16764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solidFill>
                  <a:schemeClr val="accent2"/>
                </a:solidFill>
                <a:latin typeface="Arial Rounded MT Bold" pitchFamily="34" charset="0"/>
              </a:rPr>
              <a:t>Convert to euros at S</a:t>
            </a:r>
            <a:r>
              <a:rPr lang="en-US" sz="2800" baseline="-25000">
                <a:solidFill>
                  <a:schemeClr val="accent2"/>
                </a:solidFill>
                <a:latin typeface="Arial Rounded MT Bold" pitchFamily="34" charset="0"/>
              </a:rPr>
              <a:t>0</a:t>
            </a:r>
            <a:r>
              <a:rPr lang="en-US" sz="2800" baseline="30000">
                <a:solidFill>
                  <a:schemeClr val="accent2"/>
                </a:solidFill>
                <a:latin typeface="Arial Rounded MT Bold" pitchFamily="34" charset="0"/>
              </a:rPr>
              <a:t>$/</a:t>
            </a:r>
            <a:r>
              <a:rPr lang="en-US" sz="2800" baseline="30000">
                <a:solidFill>
                  <a:schemeClr val="accent2"/>
                </a:solidFill>
                <a:latin typeface="Arial Rounded MT Bold" pitchFamily="34" charset="0"/>
                <a:cs typeface="Times New Roman" pitchFamily="18" charset="0"/>
              </a:rPr>
              <a:t>€</a:t>
            </a:r>
          </a:p>
        </p:txBody>
      </p:sp>
      <p:sp>
        <p:nvSpPr>
          <p:cNvPr id="473101" name="Rectangle 13"/>
          <p:cNvSpPr>
            <a:spLocks noChangeArrowheads="1"/>
          </p:cNvSpPr>
          <p:nvPr/>
        </p:nvSpPr>
        <p:spPr bwMode="auto">
          <a:xfrm>
            <a:off x="1219200" y="1254224"/>
            <a:ext cx="91440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dirty="0">
                <a:solidFill>
                  <a:srgbClr val="FF0000"/>
                </a:solidFill>
                <a:effectLst>
                  <a:outerShdw blurRad="38100" dist="38100" dir="2700000" algn="tl">
                    <a:srgbClr val="C0C0C0"/>
                  </a:outerShdw>
                </a:effectLst>
                <a:latin typeface="Arial Rounded MT Bold" pitchFamily="34" charset="0"/>
              </a:rPr>
              <a:t>V</a:t>
            </a:r>
            <a:r>
              <a:rPr lang="en-US" baseline="-25000" dirty="0">
                <a:solidFill>
                  <a:srgbClr val="FF0000"/>
                </a:solidFill>
                <a:effectLst>
                  <a:outerShdw blurRad="38100" dist="38100" dir="2700000" algn="tl">
                    <a:srgbClr val="C0C0C0"/>
                  </a:outerShdw>
                </a:effectLst>
                <a:latin typeface="Arial Rounded MT Bold" pitchFamily="34" charset="0"/>
              </a:rPr>
              <a:t>0</a:t>
            </a:r>
            <a:r>
              <a:rPr lang="en-US" baseline="30000" dirty="0">
                <a:solidFill>
                  <a:srgbClr val="FF0000"/>
                </a:solidFill>
                <a:effectLst>
                  <a:outerShdw blurRad="38100" dist="38100" dir="2700000" algn="tl">
                    <a:srgbClr val="C0C0C0"/>
                  </a:outerShdw>
                </a:effectLst>
                <a:latin typeface="Arial Rounded MT Bold" pitchFamily="34" charset="0"/>
              </a:rPr>
              <a:t>$</a:t>
            </a:r>
            <a:endParaRPr lang="en-US" baseline="30000" dirty="0">
              <a:solidFill>
                <a:srgbClr val="FF0000"/>
              </a:solidFill>
              <a:effectLst>
                <a:outerShdw blurRad="38100" dist="38100" dir="2700000" algn="tl">
                  <a:srgbClr val="C0C0C0"/>
                </a:outerShdw>
              </a:effectLst>
              <a:latin typeface="Arial Rounded MT Bold" pitchFamily="34" charset="0"/>
              <a:cs typeface="Times New Roman" pitchFamily="18" charset="0"/>
            </a:endParaRPr>
          </a:p>
        </p:txBody>
      </p:sp>
      <p:sp>
        <p:nvSpPr>
          <p:cNvPr id="473102" name="Rectangle 14"/>
          <p:cNvSpPr>
            <a:spLocks noChangeArrowheads="1"/>
          </p:cNvSpPr>
          <p:nvPr/>
        </p:nvSpPr>
        <p:spPr bwMode="auto">
          <a:xfrm>
            <a:off x="6858000" y="3616424"/>
            <a:ext cx="914400"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dirty="0" err="1">
                <a:solidFill>
                  <a:srgbClr val="FF0000"/>
                </a:solidFill>
                <a:effectLst>
                  <a:outerShdw blurRad="38100" dist="38100" dir="2700000" algn="tl">
                    <a:srgbClr val="C0C0C0"/>
                  </a:outerShdw>
                </a:effectLst>
                <a:latin typeface="Arial Rounded MT Bold" pitchFamily="34" charset="0"/>
              </a:rPr>
              <a:t>V</a:t>
            </a:r>
            <a:r>
              <a:rPr lang="en-US" baseline="-25000" dirty="0" err="1">
                <a:solidFill>
                  <a:srgbClr val="FF0000"/>
                </a:solidFill>
                <a:effectLst>
                  <a:outerShdw blurRad="38100" dist="38100" dir="2700000" algn="tl">
                    <a:srgbClr val="C0C0C0"/>
                  </a:outerShdw>
                </a:effectLst>
                <a:latin typeface="Arial Rounded MT Bold" pitchFamily="34" charset="0"/>
              </a:rPr>
              <a:t>t</a:t>
            </a:r>
            <a:r>
              <a:rPr lang="en-US" baseline="30000" dirty="0">
                <a:solidFill>
                  <a:srgbClr val="FF0000"/>
                </a:solidFill>
                <a:effectLst>
                  <a:outerShdw blurRad="38100" dist="38100" dir="2700000" algn="tl">
                    <a:srgbClr val="C0C0C0"/>
                  </a:outerShdw>
                </a:effectLst>
                <a:latin typeface="Arial Rounded MT Bold" pitchFamily="34" charset="0"/>
              </a:rPr>
              <a:t>€</a:t>
            </a:r>
          </a:p>
        </p:txBody>
      </p:sp>
      <p:sp>
        <p:nvSpPr>
          <p:cNvPr id="16"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smtClean="0">
                <a:solidFill>
                  <a:srgbClr val="000000"/>
                </a:solidFill>
                <a:effectLst/>
                <a:latin typeface="+mn-lt"/>
                <a:ea typeface="+mn-ea"/>
                <a:cs typeface="+mn-cs"/>
              </a:rPr>
              <a:t>Capital markets: Space </a:t>
            </a:r>
            <a:r>
              <a:rPr lang="en-US" sz="3200" dirty="0">
                <a:solidFill>
                  <a:srgbClr val="000000"/>
                </a:solidFill>
                <a:effectLst/>
                <a:latin typeface="+mn-lt"/>
                <a:ea typeface="+mn-ea"/>
                <a:cs typeface="+mn-cs"/>
              </a:rPr>
              <a:t>and time</a:t>
            </a:r>
            <a:endParaRPr lang="en-US" sz="3200" dirty="0">
              <a:solidFill>
                <a:srgbClr val="000000"/>
              </a:solidFill>
              <a:effectLst/>
              <a:latin typeface="+mn-lt"/>
              <a:ea typeface="+mn-ea"/>
              <a:cs typeface="+mn-cs"/>
            </a:endParaRPr>
          </a:p>
        </p:txBody>
      </p:sp>
      <p:sp>
        <p:nvSpPr>
          <p:cNvPr id="15" name="Rectangle 3"/>
          <p:cNvSpPr txBox="1">
            <a:spLocks noChangeArrowheads="1"/>
          </p:cNvSpPr>
          <p:nvPr/>
        </p:nvSpPr>
        <p:spPr>
          <a:xfrm>
            <a:off x="467544" y="5328592"/>
            <a:ext cx="8295456" cy="1340768"/>
          </a:xfrm>
          <a:prstGeom prst="rect">
            <a:avLst/>
          </a:prstGeom>
          <a:noFill/>
          <a:ln/>
        </p:spPr>
        <p:txBody>
          <a:bodyPr/>
          <a:lstStyle>
            <a:lvl1pPr marL="228600" indent="-228600" algn="l" rtl="0" fontAlgn="base">
              <a:spcBef>
                <a:spcPct val="20000"/>
              </a:spcBef>
              <a:spcAft>
                <a:spcPct val="0"/>
              </a:spcAft>
              <a:buClr>
                <a:schemeClr val="hlink"/>
              </a:buClr>
              <a:buSzPct val="75000"/>
              <a:buFont typeface="Wingdings" pitchFamily="2" charset="2"/>
              <a:buChar char="Ø"/>
              <a:defRPr sz="3200">
                <a:solidFill>
                  <a:srgbClr val="000000"/>
                </a:solidFill>
                <a:latin typeface="+mn-lt"/>
                <a:ea typeface="+mn-ea"/>
                <a:cs typeface="+mn-cs"/>
              </a:defRPr>
            </a:lvl1pPr>
            <a:lvl2pPr marL="571500" indent="-228600" algn="l" rtl="0" fontAlgn="base">
              <a:spcBef>
                <a:spcPct val="20000"/>
              </a:spcBef>
              <a:spcAft>
                <a:spcPct val="0"/>
              </a:spcAft>
              <a:buClr>
                <a:schemeClr val="hlink"/>
              </a:buClr>
              <a:buFont typeface="Times New Roman" pitchFamily="18" charset="0"/>
              <a:buChar char="-"/>
              <a:defRPr sz="2800">
                <a:solidFill>
                  <a:srgbClr val="000000"/>
                </a:solidFill>
                <a:latin typeface="+mn-lt"/>
              </a:defRPr>
            </a:lvl2pPr>
            <a:lvl3pPr marL="857250" indent="-171450" algn="l" rtl="0" fontAlgn="base">
              <a:spcBef>
                <a:spcPct val="20000"/>
              </a:spcBef>
              <a:spcAft>
                <a:spcPct val="0"/>
              </a:spcAft>
              <a:buClr>
                <a:schemeClr val="hlink"/>
              </a:buClr>
              <a:buChar char="•"/>
              <a:defRPr sz="2800">
                <a:solidFill>
                  <a:srgbClr val="000000"/>
                </a:solidFill>
                <a:latin typeface="+mn-lt"/>
              </a:defRPr>
            </a:lvl3pPr>
            <a:lvl4pPr marL="1143000" indent="-171450" algn="l" rtl="0" fontAlgn="base">
              <a:spcBef>
                <a:spcPct val="20000"/>
              </a:spcBef>
              <a:spcAft>
                <a:spcPct val="0"/>
              </a:spcAft>
              <a:buClr>
                <a:schemeClr val="hlink"/>
              </a:buClr>
              <a:buFont typeface="Times New Roman" pitchFamily="18" charset="0"/>
              <a:buChar char="-"/>
              <a:defRPr sz="2400">
                <a:solidFill>
                  <a:srgbClr val="000000"/>
                </a:solidFill>
                <a:latin typeface="+mn-lt"/>
              </a:defRPr>
            </a:lvl4pPr>
            <a:lvl5pPr marL="1417638" indent="-160338" algn="l" rtl="0" fontAlgn="base">
              <a:spcBef>
                <a:spcPct val="20000"/>
              </a:spcBef>
              <a:spcAft>
                <a:spcPct val="0"/>
              </a:spcAft>
              <a:buClr>
                <a:schemeClr val="hlink"/>
              </a:buClr>
              <a:buChar char="•"/>
              <a:defRPr sz="2400">
                <a:solidFill>
                  <a:srgbClr val="000000"/>
                </a:solidFill>
                <a:latin typeface="+mn-lt"/>
              </a:defRPr>
            </a:lvl5pPr>
            <a:lvl6pPr marL="1874838" indent="-160338" algn="l" rtl="0" fontAlgn="base">
              <a:spcBef>
                <a:spcPct val="20000"/>
              </a:spcBef>
              <a:spcAft>
                <a:spcPct val="0"/>
              </a:spcAft>
              <a:buClr>
                <a:schemeClr val="hlink"/>
              </a:buClr>
              <a:buChar char="•"/>
              <a:defRPr sz="2400">
                <a:solidFill>
                  <a:srgbClr val="000000"/>
                </a:solidFill>
                <a:latin typeface="+mn-lt"/>
              </a:defRPr>
            </a:lvl6pPr>
            <a:lvl7pPr marL="2332038" indent="-160338" algn="l" rtl="0" fontAlgn="base">
              <a:spcBef>
                <a:spcPct val="20000"/>
              </a:spcBef>
              <a:spcAft>
                <a:spcPct val="0"/>
              </a:spcAft>
              <a:buClr>
                <a:schemeClr val="hlink"/>
              </a:buClr>
              <a:buChar char="•"/>
              <a:defRPr sz="2400">
                <a:solidFill>
                  <a:srgbClr val="000000"/>
                </a:solidFill>
                <a:latin typeface="+mn-lt"/>
              </a:defRPr>
            </a:lvl7pPr>
            <a:lvl8pPr marL="2789238" indent="-160338" algn="l" rtl="0" fontAlgn="base">
              <a:spcBef>
                <a:spcPct val="20000"/>
              </a:spcBef>
              <a:spcAft>
                <a:spcPct val="0"/>
              </a:spcAft>
              <a:buClr>
                <a:schemeClr val="hlink"/>
              </a:buClr>
              <a:buChar char="•"/>
              <a:defRPr sz="2400">
                <a:solidFill>
                  <a:srgbClr val="000000"/>
                </a:solidFill>
                <a:latin typeface="+mn-lt"/>
              </a:defRPr>
            </a:lvl8pPr>
            <a:lvl9pPr marL="3246438" indent="-160338" algn="l" rtl="0" fontAlgn="base">
              <a:spcBef>
                <a:spcPct val="20000"/>
              </a:spcBef>
              <a:spcAft>
                <a:spcPct val="0"/>
              </a:spcAft>
              <a:buClr>
                <a:schemeClr val="hlink"/>
              </a:buClr>
              <a:buChar char="•"/>
              <a:defRPr sz="2400">
                <a:solidFill>
                  <a:srgbClr val="000000"/>
                </a:solidFill>
                <a:latin typeface="+mn-lt"/>
              </a:defRPr>
            </a:lvl9pPr>
          </a:lstStyle>
          <a:p>
            <a:pPr marL="279400" indent="-279400"/>
            <a:r>
              <a:rPr lang="en-US" sz="2600" kern="0" dirty="0" smtClean="0">
                <a:solidFill>
                  <a:schemeClr val="accent2"/>
                </a:solidFill>
              </a:rPr>
              <a:t>Eurocurrencies</a:t>
            </a:r>
            <a:r>
              <a:rPr lang="en-US" sz="2600" kern="0" dirty="0" smtClean="0">
                <a:solidFill>
                  <a:schemeClr val="tx1"/>
                </a:solidFill>
              </a:rPr>
              <a:t> (e.g., Eurodollars) are bank deposits &amp; loans residing outside the country that issued the currency</a:t>
            </a:r>
            <a:endParaRPr lang="en-US" sz="2600" kern="0" dirty="0">
              <a:solidFill>
                <a:schemeClr val="tx1"/>
              </a:solidFill>
            </a:endParaRPr>
          </a:p>
        </p:txBody>
      </p:sp>
    </p:spTree>
    <p:extLst>
      <p:ext uri="{BB962C8B-B14F-4D97-AF65-F5344CB8AC3E}">
        <p14:creationId xmlns:p14="http://schemas.microsoft.com/office/powerpoint/2010/main" val="35393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3094"/>
                                        </p:tgtEl>
                                        <p:attrNameLst>
                                          <p:attrName>style.visibility</p:attrName>
                                        </p:attrNameLst>
                                      </p:cBhvr>
                                      <p:to>
                                        <p:strVal val="visible"/>
                                      </p:to>
                                    </p:set>
                                    <p:animEffect transition="in" filter="fade">
                                      <p:cBhvr>
                                        <p:cTn id="7" dur="1000"/>
                                        <p:tgtEl>
                                          <p:spTgt spid="4730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3091">
                                            <p:txEl>
                                              <p:pRg st="0" end="0"/>
                                            </p:txEl>
                                          </p:spTgt>
                                        </p:tgtEl>
                                        <p:attrNameLst>
                                          <p:attrName>style.visibility</p:attrName>
                                        </p:attrNameLst>
                                      </p:cBhvr>
                                      <p:to>
                                        <p:strVal val="visible"/>
                                      </p:to>
                                    </p:set>
                                    <p:animEffect transition="in" filter="fade">
                                      <p:cBhvr>
                                        <p:cTn id="10" dur="1000"/>
                                        <p:tgtEl>
                                          <p:spTgt spid="473091">
                                            <p:txEl>
                                              <p:pRg st="0" end="0"/>
                                            </p:txEl>
                                          </p:spTgt>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3093"/>
                                        </p:tgtEl>
                                        <p:attrNameLst>
                                          <p:attrName>style.visibility</p:attrName>
                                        </p:attrNameLst>
                                      </p:cBhvr>
                                      <p:to>
                                        <p:strVal val="visible"/>
                                      </p:to>
                                    </p:set>
                                    <p:animEffect transition="in" filter="fade">
                                      <p:cBhvr>
                                        <p:cTn id="14" dur="1000"/>
                                        <p:tgtEl>
                                          <p:spTgt spid="473093"/>
                                        </p:tgtEl>
                                      </p:cBhvr>
                                    </p:animEffect>
                                  </p:childTnLst>
                                  <p:subTnLst>
                                    <p:animClr clrSpc="rgb" dir="cw">
                                      <p:cBhvr override="childStyle">
                                        <p:cTn dur="1" fill="hold" display="0" masterRel="nextClick" afterEffect="1"/>
                                        <p:tgtEl>
                                          <p:spTgt spid="473093"/>
                                        </p:tgtEl>
                                        <p:attrNameLst>
                                          <p:attrName>ppt_c</p:attrName>
                                        </p:attrNameLst>
                                      </p:cBhvr>
                                      <p:to>
                                        <a:schemeClr val="accent1"/>
                                      </p:to>
                                    </p:animClr>
                                  </p:subTnLst>
                                </p:cTn>
                              </p:par>
                              <p:par>
                                <p:cTn id="15" presetID="10" presetClass="entr" presetSubtype="0" fill="hold" grpId="0" nodeType="withEffect">
                                  <p:stCondLst>
                                    <p:cond delay="0"/>
                                  </p:stCondLst>
                                  <p:childTnLst>
                                    <p:set>
                                      <p:cBhvr>
                                        <p:cTn id="16" dur="1" fill="hold">
                                          <p:stCondLst>
                                            <p:cond delay="0"/>
                                          </p:stCondLst>
                                        </p:cTn>
                                        <p:tgtEl>
                                          <p:spTgt spid="473096"/>
                                        </p:tgtEl>
                                        <p:attrNameLst>
                                          <p:attrName>style.visibility</p:attrName>
                                        </p:attrNameLst>
                                      </p:cBhvr>
                                      <p:to>
                                        <p:strVal val="visible"/>
                                      </p:to>
                                    </p:set>
                                    <p:animEffect transition="in" filter="fade">
                                      <p:cBhvr>
                                        <p:cTn id="17" dur="1000"/>
                                        <p:tgtEl>
                                          <p:spTgt spid="473096"/>
                                        </p:tgtEl>
                                      </p:cBhvr>
                                    </p:animEffect>
                                  </p:childTnLst>
                                  <p:subTnLst>
                                    <p:animClr clrSpc="rgb" dir="cw">
                                      <p:cBhvr override="childStyle">
                                        <p:cTn dur="1" fill="hold" display="0" masterRel="nextClick" afterEffect="1"/>
                                        <p:tgtEl>
                                          <p:spTgt spid="473096"/>
                                        </p:tgtEl>
                                        <p:attrNameLst>
                                          <p:attrName>ppt_c</p:attrName>
                                        </p:attrNameLst>
                                      </p:cBhvr>
                                      <p:to>
                                        <a:schemeClr val="accent1"/>
                                      </p:to>
                                    </p:animClr>
                                  </p:subTnLst>
                                </p:cTn>
                              </p:par>
                              <p:par>
                                <p:cTn id="18" presetID="1" presetClass="entr" presetSubtype="0" fill="hold" grpId="1" nodeType="withEffect">
                                  <p:stCondLst>
                                    <p:cond delay="0"/>
                                  </p:stCondLst>
                                  <p:childTnLst>
                                    <p:set>
                                      <p:cBhvr>
                                        <p:cTn id="19" dur="1" fill="hold">
                                          <p:stCondLst>
                                            <p:cond delay="0"/>
                                          </p:stCondLst>
                                        </p:cTn>
                                        <p:tgtEl>
                                          <p:spTgt spid="473094"/>
                                        </p:tgtEl>
                                        <p:attrNameLst>
                                          <p:attrName>style.visibility</p:attrName>
                                        </p:attrNameLst>
                                      </p:cBhvr>
                                      <p:to>
                                        <p:strVal val="visible"/>
                                      </p:to>
                                    </p:set>
                                  </p:childTnLst>
                                  <p:subTnLst>
                                    <p:animClr clrSpc="rgb" dir="cw">
                                      <p:cBhvr override="childStyle">
                                        <p:cTn dur="1" fill="hold" display="0" masterRel="nextClick" afterEffect="1"/>
                                        <p:tgtEl>
                                          <p:spTgt spid="473094"/>
                                        </p:tgtEl>
                                        <p:attrNameLst>
                                          <p:attrName>ppt_c</p:attrName>
                                        </p:attrNameLst>
                                      </p:cBhvr>
                                      <p:to>
                                        <a:schemeClr val="accent1"/>
                                      </p:to>
                                    </p:animClr>
                                  </p:subTnLst>
                                </p:cTn>
                              </p:par>
                              <p:par>
                                <p:cTn id="20" presetID="1" presetClass="entr" presetSubtype="0" fill="hold" grpId="1" nodeType="withEffect">
                                  <p:stCondLst>
                                    <p:cond delay="0"/>
                                  </p:stCondLst>
                                  <p:childTnLst>
                                    <p:set>
                                      <p:cBhvr>
                                        <p:cTn id="21" dur="1" fill="hold">
                                          <p:stCondLst>
                                            <p:cond delay="0"/>
                                          </p:stCondLst>
                                        </p:cTn>
                                        <p:tgtEl>
                                          <p:spTgt spid="4730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73091">
                                            <p:txEl>
                                              <p:pRg st="0" end="0"/>
                                            </p:txEl>
                                          </p:spTgt>
                                        </p:tgtEl>
                                        <p:attrNameLst>
                                          <p:attrName>ppt_c</p:attrName>
                                        </p:attrNameLst>
                                      </p:cBhvr>
                                      <p:to>
                                        <a:schemeClr val="accent1"/>
                                      </p:to>
                                    </p:animClr>
                                  </p:sub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73100"/>
                                        </p:tgtEl>
                                        <p:attrNameLst>
                                          <p:attrName>style.visibility</p:attrName>
                                        </p:attrNameLst>
                                      </p:cBhvr>
                                      <p:to>
                                        <p:strVal val="visible"/>
                                      </p:to>
                                    </p:set>
                                    <p:animEffect transition="in" filter="fade">
                                      <p:cBhvr>
                                        <p:cTn id="26" dur="1000"/>
                                        <p:tgtEl>
                                          <p:spTgt spid="47310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3099"/>
                                        </p:tgtEl>
                                        <p:attrNameLst>
                                          <p:attrName>style.visibility</p:attrName>
                                        </p:attrNameLst>
                                      </p:cBhvr>
                                      <p:to>
                                        <p:strVal val="visible"/>
                                      </p:to>
                                    </p:set>
                                    <p:animEffect transition="in" filter="fade">
                                      <p:cBhvr>
                                        <p:cTn id="29" dur="1000"/>
                                        <p:tgtEl>
                                          <p:spTgt spid="473099"/>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73090"/>
                                        </p:tgtEl>
                                        <p:attrNameLst>
                                          <p:attrName>style.visibility</p:attrName>
                                        </p:attrNameLst>
                                      </p:cBhvr>
                                      <p:to>
                                        <p:strVal val="visible"/>
                                      </p:to>
                                    </p:set>
                                    <p:animEffect transition="in" filter="fade">
                                      <p:cBhvr>
                                        <p:cTn id="33" dur="1000"/>
                                        <p:tgtEl>
                                          <p:spTgt spid="47309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73098"/>
                                        </p:tgtEl>
                                        <p:attrNameLst>
                                          <p:attrName>style.visibility</p:attrName>
                                        </p:attrNameLst>
                                      </p:cBhvr>
                                      <p:to>
                                        <p:strVal val="visible"/>
                                      </p:to>
                                    </p:set>
                                    <p:animEffect transition="in" filter="fade">
                                      <p:cBhvr>
                                        <p:cTn id="36" dur="1000"/>
                                        <p:tgtEl>
                                          <p:spTgt spid="47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P spid="473091" grpId="0" build="p"/>
      <p:bldP spid="473091" grpId="1" build="p"/>
      <p:bldP spid="473093" grpId="0" animBg="1"/>
      <p:bldP spid="473094" grpId="0" animBg="1"/>
      <p:bldP spid="473094" grpId="1" animBg="1"/>
      <p:bldP spid="473096" grpId="0"/>
      <p:bldP spid="473098" grpId="0" animBg="1"/>
      <p:bldP spid="473099" grpId="0" animBg="1"/>
      <p:bldP spid="473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7" name="Rectangle 3"/>
          <p:cNvSpPr>
            <a:spLocks noGrp="1" noChangeArrowheads="1"/>
          </p:cNvSpPr>
          <p:nvPr>
            <p:ph type="body" idx="4294967295"/>
          </p:nvPr>
        </p:nvSpPr>
        <p:spPr>
          <a:xfrm>
            <a:off x="457200" y="1143000"/>
            <a:ext cx="8229600" cy="5181600"/>
          </a:xfrm>
          <a:prstGeom prst="rect">
            <a:avLst/>
          </a:prstGeom>
          <a:noFill/>
          <a:ln/>
        </p:spPr>
        <p:txBody>
          <a:bodyPr/>
          <a:lstStyle/>
          <a:p>
            <a:pPr marL="279400" indent="-279400">
              <a:lnSpc>
                <a:spcPct val="90000"/>
              </a:lnSpc>
              <a:spcBef>
                <a:spcPct val="25000"/>
              </a:spcBef>
              <a:buFont typeface="Wingdings" pitchFamily="2" charset="2"/>
              <a:buNone/>
            </a:pPr>
            <a:endParaRPr lang="en-US" sz="800" dirty="0">
              <a:solidFill>
                <a:schemeClr val="tx1"/>
              </a:solidFill>
            </a:endParaRPr>
          </a:p>
          <a:p>
            <a:pPr marL="279400" indent="-279400">
              <a:lnSpc>
                <a:spcPct val="90000"/>
              </a:lnSpc>
              <a:spcBef>
                <a:spcPct val="25000"/>
              </a:spcBef>
            </a:pPr>
            <a:r>
              <a:rPr lang="en-US" sz="2800" dirty="0">
                <a:solidFill>
                  <a:schemeClr val="accent2"/>
                </a:solidFill>
              </a:rPr>
              <a:t>Volume</a:t>
            </a:r>
          </a:p>
          <a:p>
            <a:pPr marL="571500" lvl="1" indent="-177800">
              <a:lnSpc>
                <a:spcPct val="90000"/>
              </a:lnSpc>
              <a:spcBef>
                <a:spcPct val="25000"/>
              </a:spcBef>
            </a:pPr>
            <a:r>
              <a:rPr lang="en-US" sz="2400" dirty="0" smtClean="0">
                <a:solidFill>
                  <a:schemeClr val="hlink"/>
                </a:solidFill>
              </a:rPr>
              <a:t>On average, more </a:t>
            </a:r>
            <a:r>
              <a:rPr lang="en-US" sz="2400" dirty="0">
                <a:solidFill>
                  <a:schemeClr val="hlink"/>
                </a:solidFill>
              </a:rPr>
              <a:t>than </a:t>
            </a:r>
            <a:r>
              <a:rPr lang="en-US" sz="2400" dirty="0" smtClean="0">
                <a:solidFill>
                  <a:schemeClr val="hlink"/>
                </a:solidFill>
              </a:rPr>
              <a:t>$5.3 </a:t>
            </a:r>
            <a:r>
              <a:rPr lang="en-US" sz="2400" dirty="0">
                <a:solidFill>
                  <a:schemeClr val="hlink"/>
                </a:solidFill>
              </a:rPr>
              <a:t>trillion </a:t>
            </a:r>
            <a:r>
              <a:rPr lang="en-US" sz="2400" dirty="0" smtClean="0">
                <a:solidFill>
                  <a:schemeClr val="hlink"/>
                </a:solidFill>
              </a:rPr>
              <a:t>trades each day through commercial banks</a:t>
            </a:r>
            <a:endParaRPr lang="en-US" sz="2400" dirty="0">
              <a:solidFill>
                <a:schemeClr val="hlink"/>
              </a:solidFill>
            </a:endParaRPr>
          </a:p>
          <a:p>
            <a:pPr marL="571500" lvl="1" indent="-177800">
              <a:lnSpc>
                <a:spcPct val="90000"/>
              </a:lnSpc>
              <a:spcBef>
                <a:spcPct val="25000"/>
              </a:spcBef>
            </a:pPr>
            <a:r>
              <a:rPr lang="en-US" sz="2400" dirty="0">
                <a:solidFill>
                  <a:schemeClr val="tx1"/>
                </a:solidFill>
              </a:rPr>
              <a:t>Only </a:t>
            </a:r>
            <a:r>
              <a:rPr lang="en-US" sz="2400" dirty="0" smtClean="0">
                <a:solidFill>
                  <a:schemeClr val="tx1"/>
                </a:solidFill>
              </a:rPr>
              <a:t>38% </a:t>
            </a:r>
            <a:r>
              <a:rPr lang="en-US" sz="2400" dirty="0">
                <a:solidFill>
                  <a:schemeClr val="tx1"/>
                </a:solidFill>
              </a:rPr>
              <a:t>is in spot contracts, with the remainder in forward or swap contracts</a:t>
            </a:r>
          </a:p>
          <a:p>
            <a:pPr marL="279400" indent="-279400">
              <a:lnSpc>
                <a:spcPct val="90000"/>
              </a:lnSpc>
              <a:spcBef>
                <a:spcPct val="25000"/>
              </a:spcBef>
              <a:buFont typeface="Wingdings" pitchFamily="2" charset="2"/>
              <a:buNone/>
            </a:pPr>
            <a:endParaRPr lang="en-US" sz="800" dirty="0">
              <a:solidFill>
                <a:schemeClr val="tx1"/>
              </a:solidFill>
            </a:endParaRPr>
          </a:p>
          <a:p>
            <a:pPr marL="279400" indent="-279400">
              <a:lnSpc>
                <a:spcPct val="90000"/>
              </a:lnSpc>
              <a:spcBef>
                <a:spcPct val="25000"/>
              </a:spcBef>
            </a:pPr>
            <a:r>
              <a:rPr lang="en-US" sz="2800" dirty="0">
                <a:solidFill>
                  <a:schemeClr val="accent2"/>
                </a:solidFill>
              </a:rPr>
              <a:t>Spot market</a:t>
            </a:r>
          </a:p>
          <a:p>
            <a:pPr marL="571500" lvl="1" indent="-177800">
              <a:lnSpc>
                <a:spcPct val="90000"/>
              </a:lnSpc>
              <a:spcBef>
                <a:spcPct val="25000"/>
              </a:spcBef>
            </a:pPr>
            <a:r>
              <a:rPr lang="en-US" sz="2400" dirty="0">
                <a:solidFill>
                  <a:schemeClr val="tx1"/>
                </a:solidFill>
              </a:rPr>
              <a:t>Immediate exchange of currencies</a:t>
            </a:r>
          </a:p>
          <a:p>
            <a:pPr marL="279400" indent="-279400">
              <a:lnSpc>
                <a:spcPct val="90000"/>
              </a:lnSpc>
              <a:spcBef>
                <a:spcPct val="25000"/>
              </a:spcBef>
              <a:buFont typeface="Wingdings" pitchFamily="2" charset="2"/>
              <a:buNone/>
            </a:pPr>
            <a:endParaRPr lang="en-US" sz="800" dirty="0">
              <a:solidFill>
                <a:schemeClr val="tx1"/>
              </a:solidFill>
            </a:endParaRPr>
          </a:p>
          <a:p>
            <a:pPr marL="279400" indent="-279400">
              <a:lnSpc>
                <a:spcPct val="90000"/>
              </a:lnSpc>
              <a:spcBef>
                <a:spcPct val="25000"/>
              </a:spcBef>
            </a:pPr>
            <a:r>
              <a:rPr lang="en-US" sz="2800" dirty="0">
                <a:solidFill>
                  <a:schemeClr val="accent2"/>
                </a:solidFill>
              </a:rPr>
              <a:t>Forward </a:t>
            </a:r>
            <a:r>
              <a:rPr lang="en-US" sz="2800" dirty="0">
                <a:solidFill>
                  <a:schemeClr val="accent2"/>
                </a:solidFill>
              </a:rPr>
              <a:t>and swap markets</a:t>
            </a:r>
            <a:endParaRPr lang="en-US" sz="2800" dirty="0">
              <a:solidFill>
                <a:schemeClr val="accent2"/>
              </a:solidFill>
            </a:endParaRPr>
          </a:p>
          <a:p>
            <a:pPr marL="571500" lvl="1" indent="-177800">
              <a:lnSpc>
                <a:spcPct val="90000"/>
              </a:lnSpc>
              <a:spcBef>
                <a:spcPct val="25000"/>
              </a:spcBef>
            </a:pPr>
            <a:r>
              <a:rPr lang="en-US" sz="2400" dirty="0">
                <a:solidFill>
                  <a:schemeClr val="tx1"/>
                </a:solidFill>
              </a:rPr>
              <a:t>Exchange at </a:t>
            </a:r>
            <a:r>
              <a:rPr lang="en-US" sz="2400" dirty="0" smtClean="0">
                <a:solidFill>
                  <a:schemeClr val="tx1"/>
                </a:solidFill>
              </a:rPr>
              <a:t>prearranged dates </a:t>
            </a:r>
            <a:r>
              <a:rPr lang="en-US" sz="2400" dirty="0">
                <a:solidFill>
                  <a:schemeClr val="tx1"/>
                </a:solidFill>
              </a:rPr>
              <a:t>and </a:t>
            </a:r>
            <a:r>
              <a:rPr lang="en-US" sz="2400" dirty="0" smtClean="0">
                <a:solidFill>
                  <a:schemeClr val="tx1"/>
                </a:solidFill>
              </a:rPr>
              <a:t>prices</a:t>
            </a:r>
            <a:endParaRPr lang="en-US" sz="2400" dirty="0">
              <a:solidFill>
                <a:schemeClr val="tx1"/>
              </a:solidFill>
            </a:endParaRPr>
          </a:p>
        </p:txBody>
      </p:sp>
      <p:sp>
        <p:nvSpPr>
          <p:cNvPr id="5"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The foreign exchange (FX) market</a:t>
            </a:r>
          </a:p>
        </p:txBody>
      </p:sp>
    </p:spTree>
    <p:extLst>
      <p:ext uri="{BB962C8B-B14F-4D97-AF65-F5344CB8AC3E}">
        <p14:creationId xmlns:p14="http://schemas.microsoft.com/office/powerpoint/2010/main" val="3900004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0" name="Rectangle 4"/>
          <p:cNvSpPr>
            <a:spLocks noChangeArrowheads="1"/>
          </p:cNvSpPr>
          <p:nvPr/>
        </p:nvSpPr>
        <p:spPr bwMode="auto">
          <a:xfrm>
            <a:off x="323528" y="990600"/>
            <a:ext cx="8610600" cy="316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spcBef>
                <a:spcPct val="20000"/>
              </a:spcBef>
              <a:buClr>
                <a:schemeClr val="tx1"/>
              </a:buClr>
              <a:buFont typeface="Wingdings" pitchFamily="2" charset="2"/>
              <a:buNone/>
            </a:pPr>
            <a:r>
              <a:rPr lang="en-US" sz="2800" dirty="0" smtClean="0">
                <a:solidFill>
                  <a:schemeClr val="tx1"/>
                </a:solidFill>
                <a:latin typeface="Arial Rounded MT Bold" pitchFamily="34" charset="0"/>
              </a:rPr>
              <a:t>FX risk </a:t>
            </a:r>
            <a:r>
              <a:rPr lang="en-US" sz="2800" dirty="0">
                <a:solidFill>
                  <a:schemeClr val="tx1"/>
                </a:solidFill>
                <a:latin typeface="Arial Rounded MT Bold" pitchFamily="34" charset="0"/>
              </a:rPr>
              <a:t>exposure</a:t>
            </a:r>
            <a:r>
              <a:rPr lang="en-US" sz="2800" dirty="0">
                <a:latin typeface="Arial Rounded MT Bold" pitchFamily="34" charset="0"/>
              </a:rPr>
              <a:t> </a:t>
            </a:r>
            <a:r>
              <a:rPr lang="en-US" sz="2800" dirty="0">
                <a:solidFill>
                  <a:schemeClr val="tx1"/>
                </a:solidFill>
                <a:latin typeface="Arial Rounded MT Bold" pitchFamily="34" charset="0"/>
              </a:rPr>
              <a:t>refers to a change in firm value due to </a:t>
            </a:r>
            <a:r>
              <a:rPr lang="en-US" sz="2800" dirty="0" smtClean="0">
                <a:solidFill>
                  <a:schemeClr val="tx1"/>
                </a:solidFill>
                <a:latin typeface="Arial Rounded MT Bold" pitchFamily="34" charset="0"/>
              </a:rPr>
              <a:t>unexpected </a:t>
            </a:r>
            <a:r>
              <a:rPr lang="en-US" sz="2800" dirty="0">
                <a:solidFill>
                  <a:schemeClr val="tx1"/>
                </a:solidFill>
                <a:latin typeface="Arial Rounded MT Bold" pitchFamily="34" charset="0"/>
              </a:rPr>
              <a:t>changes in FX </a:t>
            </a:r>
            <a:r>
              <a:rPr lang="en-US" sz="2800" dirty="0" smtClean="0">
                <a:solidFill>
                  <a:schemeClr val="tx1"/>
                </a:solidFill>
                <a:latin typeface="Arial Rounded MT Bold" pitchFamily="34" charset="0"/>
              </a:rPr>
              <a:t>rates</a:t>
            </a:r>
            <a:endParaRPr lang="en-US" sz="2800" dirty="0">
              <a:solidFill>
                <a:schemeClr val="tx1"/>
              </a:solidFill>
              <a:latin typeface="Arial Rounded MT Bold" pitchFamily="34" charset="0"/>
            </a:endParaRPr>
          </a:p>
          <a:p>
            <a:pPr marL="349250" indent="-349250" algn="l">
              <a:spcBef>
                <a:spcPct val="20000"/>
              </a:spcBef>
              <a:buClr>
                <a:schemeClr val="tx1"/>
              </a:buClr>
              <a:buFont typeface="Wingdings" pitchFamily="2" charset="2"/>
              <a:buNone/>
            </a:pPr>
            <a:endParaRPr lang="en-US" sz="400" dirty="0">
              <a:solidFill>
                <a:schemeClr val="tx1"/>
              </a:solidFill>
              <a:latin typeface="Arial Rounded MT Bold" pitchFamily="34" charset="0"/>
            </a:endParaRPr>
          </a:p>
          <a:p>
            <a:pPr marL="349250" indent="-349250" algn="l">
              <a:spcBef>
                <a:spcPct val="20000"/>
              </a:spcBef>
              <a:buClr>
                <a:schemeClr val="hlink"/>
              </a:buClr>
              <a:buFont typeface="Wingdings" pitchFamily="2" charset="2"/>
              <a:buChar char="Ø"/>
            </a:pPr>
            <a:r>
              <a:rPr lang="en-US" sz="2400" dirty="0">
                <a:latin typeface="Arial Rounded MT Bold" pitchFamily="34" charset="0"/>
              </a:rPr>
              <a:t>Transaction exposure to </a:t>
            </a:r>
            <a:r>
              <a:rPr lang="en-US" sz="2400" dirty="0" smtClean="0">
                <a:latin typeface="Arial Rounded MT Bold" pitchFamily="34" charset="0"/>
              </a:rPr>
              <a:t>FX risk</a:t>
            </a:r>
            <a:endParaRPr lang="en-US" sz="2400" dirty="0">
              <a:latin typeface="Arial Rounded MT Bold" pitchFamily="34" charset="0"/>
            </a:endParaRPr>
          </a:p>
          <a:p>
            <a:pPr marL="692150" lvl="1" indent="-228600" algn="l">
              <a:spcBef>
                <a:spcPct val="20000"/>
              </a:spcBef>
              <a:buClr>
                <a:schemeClr val="hlink"/>
              </a:buClr>
              <a:buFont typeface="Arial Rounded MT Bold" pitchFamily="34" charset="0"/>
              <a:buChar char="-"/>
            </a:pPr>
            <a:r>
              <a:rPr lang="en-US" sz="2400" dirty="0">
                <a:solidFill>
                  <a:srgbClr val="000000"/>
                </a:solidFill>
                <a:latin typeface="Arial Rounded MT Bold" pitchFamily="34" charset="0"/>
              </a:rPr>
              <a:t>change in the value of </a:t>
            </a:r>
            <a:r>
              <a:rPr lang="en-US" sz="2400" dirty="0">
                <a:latin typeface="Arial Rounded MT Bold" pitchFamily="34" charset="0"/>
              </a:rPr>
              <a:t>contractual cash </a:t>
            </a:r>
            <a:r>
              <a:rPr lang="en-US" sz="2400" dirty="0" smtClean="0">
                <a:latin typeface="Arial Rounded MT Bold" pitchFamily="34" charset="0"/>
              </a:rPr>
              <a:t>flows</a:t>
            </a:r>
            <a:endParaRPr lang="en-US" sz="2400" dirty="0">
              <a:latin typeface="Arial Rounded MT Bold" pitchFamily="34" charset="0"/>
            </a:endParaRPr>
          </a:p>
          <a:p>
            <a:pPr marL="349250" indent="-349250" algn="l">
              <a:spcBef>
                <a:spcPct val="20000"/>
              </a:spcBef>
              <a:buClr>
                <a:schemeClr val="hlink"/>
              </a:buClr>
              <a:buFont typeface="Wingdings" pitchFamily="2" charset="2"/>
              <a:buChar char="Ø"/>
            </a:pPr>
            <a:r>
              <a:rPr lang="en-US" sz="2400" dirty="0" smtClean="0">
                <a:solidFill>
                  <a:schemeClr val="accent2"/>
                </a:solidFill>
                <a:latin typeface="Arial Rounded MT Bold" pitchFamily="34" charset="0"/>
              </a:rPr>
              <a:t>Operating </a:t>
            </a:r>
            <a:r>
              <a:rPr lang="en-US" sz="2400" dirty="0">
                <a:solidFill>
                  <a:schemeClr val="accent2"/>
                </a:solidFill>
                <a:latin typeface="Arial Rounded MT Bold" pitchFamily="34" charset="0"/>
              </a:rPr>
              <a:t>exposure to </a:t>
            </a:r>
            <a:r>
              <a:rPr lang="en-US" sz="2400" dirty="0" smtClean="0">
                <a:solidFill>
                  <a:schemeClr val="accent2"/>
                </a:solidFill>
                <a:latin typeface="Arial Rounded MT Bold" pitchFamily="34" charset="0"/>
              </a:rPr>
              <a:t>FX </a:t>
            </a:r>
            <a:r>
              <a:rPr lang="en-US" sz="2400" dirty="0" smtClean="0">
                <a:solidFill>
                  <a:schemeClr val="accent2"/>
                </a:solidFill>
                <a:latin typeface="Arial Rounded MT Bold" pitchFamily="34" charset="0"/>
              </a:rPr>
              <a:t>risk</a:t>
            </a:r>
            <a:endParaRPr lang="en-US" sz="2400" dirty="0">
              <a:solidFill>
                <a:schemeClr val="accent2"/>
              </a:solidFill>
              <a:latin typeface="Arial Rounded MT Bold" pitchFamily="34" charset="0"/>
            </a:endParaRPr>
          </a:p>
          <a:p>
            <a:pPr marL="692150" lvl="1" indent="-228600" algn="l">
              <a:spcBef>
                <a:spcPct val="20000"/>
              </a:spcBef>
              <a:buClr>
                <a:schemeClr val="hlink"/>
              </a:buClr>
              <a:buFont typeface="Arial Rounded MT Bold" pitchFamily="34" charset="0"/>
              <a:buChar char="-"/>
            </a:pPr>
            <a:r>
              <a:rPr lang="en-US" sz="2400" dirty="0">
                <a:solidFill>
                  <a:srgbClr val="000000"/>
                </a:solidFill>
                <a:latin typeface="Arial Rounded MT Bold" pitchFamily="34" charset="0"/>
              </a:rPr>
              <a:t>change in the value of </a:t>
            </a:r>
            <a:r>
              <a:rPr lang="en-US" sz="2400" dirty="0">
                <a:solidFill>
                  <a:schemeClr val="accent2"/>
                </a:solidFill>
                <a:latin typeface="Arial Rounded MT Bold" pitchFamily="34" charset="0"/>
              </a:rPr>
              <a:t>non-contractual </a:t>
            </a:r>
            <a:r>
              <a:rPr lang="en-US" sz="2400" dirty="0">
                <a:solidFill>
                  <a:schemeClr val="accent2"/>
                </a:solidFill>
                <a:latin typeface="Arial Rounded MT Bold" pitchFamily="34" charset="0"/>
              </a:rPr>
              <a:t>cash flows</a:t>
            </a:r>
            <a:r>
              <a:rPr lang="en-US" sz="2400" dirty="0">
                <a:solidFill>
                  <a:srgbClr val="000000"/>
                </a:solidFill>
                <a:latin typeface="Arial Rounded MT Bold" pitchFamily="34" charset="0"/>
              </a:rPr>
              <a:t> arising from the firm’s </a:t>
            </a:r>
            <a:r>
              <a:rPr lang="en-US" sz="2400" dirty="0">
                <a:solidFill>
                  <a:schemeClr val="accent2"/>
                </a:solidFill>
                <a:latin typeface="Arial Rounded MT Bold" pitchFamily="34" charset="0"/>
              </a:rPr>
              <a:t>real assets</a:t>
            </a:r>
          </a:p>
        </p:txBody>
      </p:sp>
      <p:sp>
        <p:nvSpPr>
          <p:cNvPr id="342026" name="Rectangle 10"/>
          <p:cNvSpPr>
            <a:spLocks noChangeArrowheads="1"/>
          </p:cNvSpPr>
          <p:nvPr/>
        </p:nvSpPr>
        <p:spPr bwMode="auto">
          <a:xfrm>
            <a:off x="5638800" y="5348486"/>
            <a:ext cx="3048000" cy="132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marL="457200" indent="-457200" algn="l" eaLnBrk="0" hangingPunct="0">
              <a:tabLst>
                <a:tab pos="228600" algn="l"/>
                <a:tab pos="457200" algn="l"/>
              </a:tabLst>
            </a:pPr>
            <a:r>
              <a:rPr lang="en-US" sz="2000" dirty="0">
                <a:solidFill>
                  <a:srgbClr val="00CC00"/>
                </a:solidFill>
                <a:latin typeface="Arial Rounded MT Bold" pitchFamily="34" charset="0"/>
              </a:rPr>
              <a:t>Equity exposure </a:t>
            </a:r>
          </a:p>
          <a:p>
            <a:pPr marL="457200" indent="-457200" algn="l" eaLnBrk="0" hangingPunct="0">
              <a:tabLst>
                <a:tab pos="228600" algn="l"/>
                <a:tab pos="457200" algn="l"/>
              </a:tabLst>
            </a:pPr>
            <a:r>
              <a:rPr lang="en-US" sz="2000" dirty="0">
                <a:solidFill>
                  <a:schemeClr val="tx1"/>
                </a:solidFill>
                <a:latin typeface="Arial Rounded MT Bold" pitchFamily="34" charset="0"/>
              </a:rPr>
              <a:t>=	</a:t>
            </a:r>
            <a:r>
              <a:rPr lang="en-US" sz="2000" dirty="0">
                <a:latin typeface="Arial Rounded MT Bold" pitchFamily="34" charset="0"/>
              </a:rPr>
              <a:t> net transaction </a:t>
            </a:r>
            <a:r>
              <a:rPr lang="en-US" sz="2000" dirty="0" smtClean="0">
                <a:latin typeface="Arial Rounded MT Bold" pitchFamily="34" charset="0"/>
              </a:rPr>
              <a:t>exposure</a:t>
            </a:r>
            <a:endParaRPr lang="en-US" sz="2000" dirty="0">
              <a:solidFill>
                <a:schemeClr val="tx1"/>
              </a:solidFill>
              <a:latin typeface="Arial Rounded MT Bold" pitchFamily="34" charset="0"/>
            </a:endParaRPr>
          </a:p>
          <a:p>
            <a:pPr marL="457200" indent="-457200" algn="l" eaLnBrk="0" hangingPunct="0">
              <a:tabLst>
                <a:tab pos="228600" algn="l"/>
                <a:tab pos="457200" algn="l"/>
              </a:tabLst>
            </a:pPr>
            <a:r>
              <a:rPr lang="en-US" sz="2000" dirty="0">
                <a:solidFill>
                  <a:schemeClr val="tx1"/>
                </a:solidFill>
                <a:latin typeface="Arial Rounded MT Bold" pitchFamily="34" charset="0"/>
              </a:rPr>
              <a:t>	+	</a:t>
            </a:r>
            <a:r>
              <a:rPr lang="en-US" sz="2000" dirty="0" smtClean="0">
                <a:solidFill>
                  <a:schemeClr val="accent2"/>
                </a:solidFill>
                <a:latin typeface="Arial Rounded MT Bold" pitchFamily="34" charset="0"/>
              </a:rPr>
              <a:t>operating </a:t>
            </a:r>
            <a:r>
              <a:rPr lang="en-US" sz="2000" dirty="0">
                <a:solidFill>
                  <a:schemeClr val="accent2"/>
                </a:solidFill>
                <a:latin typeface="Arial Rounded MT Bold" pitchFamily="34" charset="0"/>
              </a:rPr>
              <a:t>exposure</a:t>
            </a:r>
            <a:endParaRPr lang="en-US" sz="2000" dirty="0">
              <a:latin typeface="Arial Rounded MT Bold" pitchFamily="34" charset="0"/>
            </a:endParaRPr>
          </a:p>
        </p:txBody>
      </p:sp>
      <p:sp>
        <p:nvSpPr>
          <p:cNvPr id="342029" name="Rectangle 13"/>
          <p:cNvSpPr>
            <a:spLocks noChangeArrowheads="1"/>
          </p:cNvSpPr>
          <p:nvPr/>
        </p:nvSpPr>
        <p:spPr bwMode="auto">
          <a:xfrm>
            <a:off x="838200" y="4387552"/>
            <a:ext cx="2286000" cy="9144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0" name="Text Box 14"/>
          <p:cNvSpPr txBox="1">
            <a:spLocks noChangeArrowheads="1"/>
          </p:cNvSpPr>
          <p:nvPr/>
        </p:nvSpPr>
        <p:spPr bwMode="auto">
          <a:xfrm>
            <a:off x="1066800" y="4463752"/>
            <a:ext cx="1828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dirty="0" smtClean="0">
                <a:latin typeface="Arial Rounded MT Bold" pitchFamily="34" charset="0"/>
              </a:rPr>
              <a:t>Contractual </a:t>
            </a:r>
            <a:r>
              <a:rPr lang="en-US" sz="2200" dirty="0">
                <a:latin typeface="Arial Rounded MT Bold" pitchFamily="34" charset="0"/>
              </a:rPr>
              <a:t>assets</a:t>
            </a:r>
          </a:p>
        </p:txBody>
      </p:sp>
      <p:sp>
        <p:nvSpPr>
          <p:cNvPr id="342031" name="Rectangle 15"/>
          <p:cNvSpPr>
            <a:spLocks noChangeArrowheads="1"/>
          </p:cNvSpPr>
          <p:nvPr/>
        </p:nvSpPr>
        <p:spPr bwMode="auto">
          <a:xfrm>
            <a:off x="3200400" y="4387552"/>
            <a:ext cx="2286000" cy="13716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2" name="Text Box 16"/>
          <p:cNvSpPr txBox="1">
            <a:spLocks noChangeArrowheads="1"/>
          </p:cNvSpPr>
          <p:nvPr/>
        </p:nvSpPr>
        <p:spPr bwMode="auto">
          <a:xfrm>
            <a:off x="3429000" y="4595515"/>
            <a:ext cx="18288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endParaRPr lang="en-US" sz="200" dirty="0">
              <a:latin typeface="Arial Rounded MT Bold" pitchFamily="34" charset="0"/>
            </a:endParaRPr>
          </a:p>
          <a:p>
            <a:pPr>
              <a:spcBef>
                <a:spcPct val="20000"/>
              </a:spcBef>
            </a:pPr>
            <a:r>
              <a:rPr lang="en-US" sz="2200" dirty="0" smtClean="0">
                <a:latin typeface="Arial Rounded MT Bold" pitchFamily="34" charset="0"/>
              </a:rPr>
              <a:t>Contractual liabilities</a:t>
            </a:r>
            <a:endParaRPr lang="en-US" sz="2200" dirty="0">
              <a:latin typeface="Arial Rounded MT Bold" pitchFamily="34" charset="0"/>
            </a:endParaRPr>
          </a:p>
        </p:txBody>
      </p:sp>
      <p:sp>
        <p:nvSpPr>
          <p:cNvPr id="342033" name="Rectangle 17"/>
          <p:cNvSpPr>
            <a:spLocks noChangeArrowheads="1"/>
          </p:cNvSpPr>
          <p:nvPr/>
        </p:nvSpPr>
        <p:spPr bwMode="auto">
          <a:xfrm>
            <a:off x="838200" y="5378152"/>
            <a:ext cx="2286000" cy="12192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4" name="Text Box 18"/>
          <p:cNvSpPr txBox="1">
            <a:spLocks noChangeArrowheads="1"/>
          </p:cNvSpPr>
          <p:nvPr/>
        </p:nvSpPr>
        <p:spPr bwMode="auto">
          <a:xfrm>
            <a:off x="1143000" y="560675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dirty="0">
                <a:solidFill>
                  <a:schemeClr val="accent2"/>
                </a:solidFill>
                <a:latin typeface="Arial Rounded MT Bold" pitchFamily="34" charset="0"/>
              </a:rPr>
              <a:t>Real assets</a:t>
            </a:r>
          </a:p>
        </p:txBody>
      </p:sp>
      <p:sp>
        <p:nvSpPr>
          <p:cNvPr id="342035" name="Rectangle 19"/>
          <p:cNvSpPr>
            <a:spLocks noChangeArrowheads="1"/>
          </p:cNvSpPr>
          <p:nvPr/>
        </p:nvSpPr>
        <p:spPr bwMode="auto">
          <a:xfrm>
            <a:off x="3200400" y="5835352"/>
            <a:ext cx="2286000" cy="7620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36" name="Text Box 20"/>
          <p:cNvSpPr txBox="1">
            <a:spLocks noChangeArrowheads="1"/>
          </p:cNvSpPr>
          <p:nvPr/>
        </p:nvSpPr>
        <p:spPr bwMode="auto">
          <a:xfrm>
            <a:off x="3505200" y="583535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a:solidFill>
                  <a:schemeClr val="folHlink"/>
                </a:solidFill>
                <a:latin typeface="Arial Rounded MT Bold" pitchFamily="34" charset="0"/>
              </a:rPr>
              <a:t>Common equity</a:t>
            </a:r>
          </a:p>
        </p:txBody>
      </p:sp>
      <p:sp>
        <p:nvSpPr>
          <p:cNvPr id="15" name="Rectangle 2"/>
          <p:cNvSpPr txBox="1">
            <a:spLocks noChangeArrowheads="1"/>
          </p:cNvSpPr>
          <p:nvPr/>
        </p:nvSpPr>
        <p:spPr bwMode="auto">
          <a:xfrm>
            <a:off x="-14514"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Exposures </a:t>
            </a:r>
            <a:r>
              <a:rPr lang="en-US" sz="3200" dirty="0">
                <a:solidFill>
                  <a:srgbClr val="000000"/>
                </a:solidFill>
                <a:effectLst/>
                <a:latin typeface="+mn-lt"/>
                <a:ea typeface="+mn-ea"/>
                <a:cs typeface="+mn-cs"/>
              </a:rPr>
              <a:t>to </a:t>
            </a:r>
            <a:r>
              <a:rPr lang="en-US" sz="3200" dirty="0" smtClean="0">
                <a:solidFill>
                  <a:srgbClr val="000000"/>
                </a:solidFill>
                <a:effectLst/>
                <a:latin typeface="+mn-lt"/>
                <a:ea typeface="+mn-ea"/>
                <a:cs typeface="+mn-cs"/>
              </a:rPr>
              <a:t>FX (currency) risk</a:t>
            </a:r>
            <a:endParaRPr lang="en-US" sz="3200" dirty="0">
              <a:solidFill>
                <a:srgbClr val="000000"/>
              </a:solidFill>
              <a:effectLst/>
              <a:latin typeface="+mn-lt"/>
              <a:ea typeface="+mn-ea"/>
              <a:cs typeface="+mn-cs"/>
            </a:endParaRPr>
          </a:p>
        </p:txBody>
      </p:sp>
    </p:spTree>
    <p:extLst>
      <p:ext uri="{BB962C8B-B14F-4D97-AF65-F5344CB8AC3E}">
        <p14:creationId xmlns:p14="http://schemas.microsoft.com/office/powerpoint/2010/main" val="518806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3"/>
          <p:cNvSpPr>
            <a:spLocks noGrp="1" noChangeArrowheads="1"/>
          </p:cNvSpPr>
          <p:nvPr>
            <p:ph type="body" idx="4294967295"/>
          </p:nvPr>
        </p:nvSpPr>
        <p:spPr>
          <a:xfrm>
            <a:off x="457200" y="1828800"/>
            <a:ext cx="8305800" cy="3276600"/>
          </a:xfrm>
          <a:prstGeom prst="rect">
            <a:avLst/>
          </a:prstGeom>
          <a:noFill/>
          <a:ln/>
        </p:spPr>
        <p:txBody>
          <a:bodyPr/>
          <a:lstStyle/>
          <a:p>
            <a:pPr>
              <a:lnSpc>
                <a:spcPct val="90000"/>
              </a:lnSpc>
              <a:buFont typeface="Wingdings" pitchFamily="2" charset="2"/>
              <a:buNone/>
            </a:pPr>
            <a:r>
              <a:rPr lang="en-US" sz="2000" dirty="0"/>
              <a:t>Underlying position				</a:t>
            </a:r>
          </a:p>
          <a:p>
            <a:pPr>
              <a:lnSpc>
                <a:spcPct val="90000"/>
              </a:lnSpc>
              <a:buFont typeface="Wingdings" pitchFamily="2" charset="2"/>
              <a:buNone/>
            </a:pPr>
            <a:r>
              <a:rPr lang="en-US" sz="2000" dirty="0"/>
              <a:t>(long </a:t>
            </a:r>
            <a:r>
              <a:rPr lang="en-US" sz="2000" dirty="0" smtClean="0"/>
              <a:t>pounds)</a:t>
            </a:r>
            <a:endParaRPr lang="en-US" sz="2000" dirty="0"/>
          </a:p>
          <a:p>
            <a:pPr>
              <a:lnSpc>
                <a:spcPct val="90000"/>
              </a:lnSpc>
              <a:buFont typeface="Wingdings" pitchFamily="2" charset="2"/>
              <a:buNone/>
            </a:pPr>
            <a:endParaRPr lang="en-US" sz="1600" dirty="0"/>
          </a:p>
          <a:p>
            <a:pPr>
              <a:lnSpc>
                <a:spcPct val="90000"/>
              </a:lnSpc>
              <a:buFont typeface="Wingdings" pitchFamily="2" charset="2"/>
              <a:buNone/>
            </a:pPr>
            <a:r>
              <a:rPr lang="en-US" sz="2000" dirty="0"/>
              <a:t>Sell </a:t>
            </a:r>
            <a:r>
              <a:rPr lang="en-US" sz="2000" dirty="0" smtClean="0"/>
              <a:t>pounds forward </a:t>
            </a:r>
            <a:endParaRPr lang="en-US" sz="2000" dirty="0"/>
          </a:p>
          <a:p>
            <a:pPr>
              <a:lnSpc>
                <a:spcPct val="90000"/>
              </a:lnSpc>
              <a:buNone/>
            </a:pPr>
            <a:r>
              <a:rPr lang="en-US" sz="2000" dirty="0"/>
              <a:t>(short </a:t>
            </a:r>
            <a:r>
              <a:rPr lang="en-US" sz="2000" dirty="0" smtClean="0"/>
              <a:t>pounds and </a:t>
            </a:r>
            <a:r>
              <a:rPr lang="en-US" sz="2000" dirty="0"/>
              <a:t>long dollars)</a:t>
            </a:r>
          </a:p>
          <a:p>
            <a:pPr>
              <a:lnSpc>
                <a:spcPct val="90000"/>
              </a:lnSpc>
              <a:buFont typeface="Wingdings" pitchFamily="2" charset="2"/>
              <a:buNone/>
            </a:pPr>
            <a:endParaRPr lang="en-US" sz="2200" dirty="0"/>
          </a:p>
          <a:p>
            <a:pPr>
              <a:lnSpc>
                <a:spcPct val="90000"/>
              </a:lnSpc>
              <a:buFont typeface="Wingdings" pitchFamily="2" charset="2"/>
              <a:buNone/>
            </a:pPr>
            <a:r>
              <a:rPr lang="en-US" sz="2000" dirty="0"/>
              <a:t>Net position</a:t>
            </a:r>
          </a:p>
          <a:p>
            <a:pPr>
              <a:lnSpc>
                <a:spcPct val="90000"/>
              </a:lnSpc>
              <a:buFont typeface="Wingdings" pitchFamily="2" charset="2"/>
              <a:buNone/>
            </a:pPr>
            <a:endParaRPr lang="en-US" sz="1400" dirty="0"/>
          </a:p>
          <a:p>
            <a:pPr>
              <a:lnSpc>
                <a:spcPct val="90000"/>
              </a:lnSpc>
              <a:buFont typeface="Wingdings" pitchFamily="2" charset="2"/>
              <a:buNone/>
            </a:pPr>
            <a:r>
              <a:rPr lang="en-US" sz="2000" dirty="0" smtClean="0">
                <a:solidFill>
                  <a:schemeClr val="folHlink"/>
                </a:solidFill>
              </a:rPr>
              <a:t>Net </a:t>
            </a:r>
            <a:r>
              <a:rPr lang="en-US" sz="2000" dirty="0" smtClean="0">
                <a:solidFill>
                  <a:schemeClr val="folHlink"/>
                </a:solidFill>
              </a:rPr>
              <a:t>pound exposure</a:t>
            </a:r>
            <a:endParaRPr lang="en-US" sz="2000" dirty="0">
              <a:solidFill>
                <a:schemeClr val="folHlink"/>
              </a:solidFill>
            </a:endParaRPr>
          </a:p>
        </p:txBody>
      </p:sp>
      <p:sp>
        <p:nvSpPr>
          <p:cNvPr id="389145" name="Text Box 25"/>
          <p:cNvSpPr txBox="1">
            <a:spLocks noChangeArrowheads="1"/>
          </p:cNvSpPr>
          <p:nvPr/>
        </p:nvSpPr>
        <p:spPr bwMode="auto">
          <a:xfrm>
            <a:off x="6057076" y="1828800"/>
            <a:ext cx="1714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smtClean="0">
                <a:latin typeface="Symbol" pitchFamily="18" charset="2"/>
              </a:rPr>
              <a:t>+</a:t>
            </a:r>
            <a:r>
              <a:rPr lang="en-US" sz="2000" dirty="0" smtClean="0">
                <a:latin typeface="Arial Rounded MT Bold" pitchFamily="34" charset="0"/>
              </a:rPr>
              <a:t>£100,000</a:t>
            </a:r>
            <a:endParaRPr lang="en-US" sz="2000" dirty="0">
              <a:latin typeface="Arial Rounded MT Bold" pitchFamily="34" charset="0"/>
            </a:endParaRPr>
          </a:p>
        </p:txBody>
      </p:sp>
      <p:sp>
        <p:nvSpPr>
          <p:cNvPr id="389146" name="Text Box 26"/>
          <p:cNvSpPr txBox="1">
            <a:spLocks noChangeArrowheads="1"/>
          </p:cNvSpPr>
          <p:nvPr/>
        </p:nvSpPr>
        <p:spPr bwMode="auto">
          <a:xfrm>
            <a:off x="6057076" y="3124200"/>
            <a:ext cx="1714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smtClean="0">
                <a:latin typeface="Symbol" pitchFamily="18" charset="2"/>
              </a:rPr>
              <a:t>-</a:t>
            </a:r>
            <a:r>
              <a:rPr lang="en-US" sz="2000" dirty="0" smtClean="0">
                <a:latin typeface="Arial Rounded MT Bold" pitchFamily="34" charset="0"/>
              </a:rPr>
              <a:t>£100,000</a:t>
            </a:r>
            <a:endParaRPr lang="en-US" sz="2000" dirty="0">
              <a:latin typeface="Arial Rounded MT Bold" pitchFamily="34" charset="0"/>
            </a:endParaRPr>
          </a:p>
        </p:txBody>
      </p:sp>
      <p:sp>
        <p:nvSpPr>
          <p:cNvPr id="389147" name="Line 27"/>
          <p:cNvSpPr>
            <a:spLocks noChangeShapeType="1"/>
          </p:cNvSpPr>
          <p:nvPr/>
        </p:nvSpPr>
        <p:spPr bwMode="auto">
          <a:xfrm flipV="1">
            <a:off x="5167313" y="4800600"/>
            <a:ext cx="0" cy="1447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48" name="Line 28"/>
          <p:cNvSpPr>
            <a:spLocks noChangeShapeType="1"/>
          </p:cNvSpPr>
          <p:nvPr/>
        </p:nvSpPr>
        <p:spPr bwMode="auto">
          <a:xfrm flipH="1" flipV="1">
            <a:off x="4267200" y="5562600"/>
            <a:ext cx="1752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49" name="Line 29"/>
          <p:cNvSpPr>
            <a:spLocks noChangeShapeType="1"/>
          </p:cNvSpPr>
          <p:nvPr/>
        </p:nvSpPr>
        <p:spPr bwMode="auto">
          <a:xfrm flipH="1" flipV="1">
            <a:off x="4481513" y="4876800"/>
            <a:ext cx="1371600" cy="13716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58" name="Line 38"/>
          <p:cNvSpPr>
            <a:spLocks noChangeShapeType="1"/>
          </p:cNvSpPr>
          <p:nvPr/>
        </p:nvSpPr>
        <p:spPr bwMode="auto">
          <a:xfrm>
            <a:off x="7004050" y="2149475"/>
            <a:ext cx="0" cy="1365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59" name="Line 39"/>
          <p:cNvSpPr>
            <a:spLocks noChangeShapeType="1"/>
          </p:cNvSpPr>
          <p:nvPr/>
        </p:nvSpPr>
        <p:spPr bwMode="auto">
          <a:xfrm flipH="1">
            <a:off x="3565525" y="2209800"/>
            <a:ext cx="34385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0" name="Line 40"/>
          <p:cNvSpPr>
            <a:spLocks noChangeShapeType="1"/>
          </p:cNvSpPr>
          <p:nvPr/>
        </p:nvSpPr>
        <p:spPr bwMode="auto">
          <a:xfrm>
            <a:off x="7004050" y="30480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1" name="Line 41"/>
          <p:cNvSpPr>
            <a:spLocks noChangeShapeType="1"/>
          </p:cNvSpPr>
          <p:nvPr/>
        </p:nvSpPr>
        <p:spPr bwMode="auto">
          <a:xfrm flipH="1" flipV="1">
            <a:off x="3575050" y="3124200"/>
            <a:ext cx="34290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2" name="Line 42"/>
          <p:cNvSpPr>
            <a:spLocks noChangeShapeType="1"/>
          </p:cNvSpPr>
          <p:nvPr/>
        </p:nvSpPr>
        <p:spPr bwMode="auto">
          <a:xfrm>
            <a:off x="7010400" y="3962400"/>
            <a:ext cx="0" cy="152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3" name="Line 43"/>
          <p:cNvSpPr>
            <a:spLocks noChangeShapeType="1"/>
          </p:cNvSpPr>
          <p:nvPr/>
        </p:nvSpPr>
        <p:spPr bwMode="auto">
          <a:xfrm flipH="1">
            <a:off x="3565525" y="4038600"/>
            <a:ext cx="34385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34" name="Rectangle 14"/>
          <p:cNvSpPr>
            <a:spLocks noChangeArrowheads="1"/>
          </p:cNvSpPr>
          <p:nvPr/>
        </p:nvSpPr>
        <p:spPr bwMode="auto">
          <a:xfrm>
            <a:off x="5791200" y="4727575"/>
            <a:ext cx="1604607"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spcBef>
                <a:spcPct val="20000"/>
              </a:spcBef>
            </a:pPr>
            <a:r>
              <a:rPr lang="en-US" sz="2800" baseline="-25000" dirty="0">
                <a:solidFill>
                  <a:schemeClr val="tx1"/>
                </a:solidFill>
                <a:latin typeface="Arial Rounded MT Bold" pitchFamily="34" charset="0"/>
              </a:rPr>
              <a:t>long </a:t>
            </a:r>
            <a:r>
              <a:rPr lang="en-US" sz="2800" baseline="-25000" dirty="0" smtClean="0">
                <a:solidFill>
                  <a:schemeClr val="tx1"/>
                </a:solidFill>
                <a:latin typeface="Arial Rounded MT Bold" pitchFamily="34" charset="0"/>
              </a:rPr>
              <a:t>pounds</a:t>
            </a:r>
            <a:endParaRPr lang="en-US" sz="2800" baseline="-25000" dirty="0">
              <a:solidFill>
                <a:schemeClr val="tx1"/>
              </a:solidFill>
              <a:latin typeface="Arial Rounded MT Bold" pitchFamily="34" charset="0"/>
            </a:endParaRPr>
          </a:p>
        </p:txBody>
      </p:sp>
      <p:sp>
        <p:nvSpPr>
          <p:cNvPr id="389136" name="Rectangle 16"/>
          <p:cNvSpPr>
            <a:spLocks noChangeArrowheads="1"/>
          </p:cNvSpPr>
          <p:nvPr/>
        </p:nvSpPr>
        <p:spPr bwMode="auto">
          <a:xfrm>
            <a:off x="2915816" y="4724400"/>
            <a:ext cx="1713355"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spcBef>
                <a:spcPct val="20000"/>
              </a:spcBef>
            </a:pPr>
            <a:r>
              <a:rPr lang="en-US" sz="2800" baseline="-25000" dirty="0">
                <a:solidFill>
                  <a:schemeClr val="tx1"/>
                </a:solidFill>
                <a:latin typeface="Arial Rounded MT Bold" pitchFamily="34" charset="0"/>
              </a:rPr>
              <a:t>short </a:t>
            </a:r>
            <a:r>
              <a:rPr lang="en-US" sz="2800" baseline="-25000" dirty="0" smtClean="0">
                <a:solidFill>
                  <a:schemeClr val="tx1"/>
                </a:solidFill>
                <a:latin typeface="Arial Rounded MT Bold" pitchFamily="34" charset="0"/>
              </a:rPr>
              <a:t>pounds</a:t>
            </a:r>
            <a:endParaRPr lang="en-US" sz="2800" baseline="-25000" dirty="0">
              <a:solidFill>
                <a:schemeClr val="tx1"/>
              </a:solidFill>
              <a:latin typeface="Arial Rounded MT Bold" pitchFamily="34" charset="0"/>
            </a:endParaRPr>
          </a:p>
        </p:txBody>
      </p:sp>
      <p:sp>
        <p:nvSpPr>
          <p:cNvPr id="389141" name="Rectangle 21"/>
          <p:cNvSpPr>
            <a:spLocks noChangeArrowheads="1"/>
          </p:cNvSpPr>
          <p:nvPr/>
        </p:nvSpPr>
        <p:spPr bwMode="auto">
          <a:xfrm>
            <a:off x="6081713" y="2667000"/>
            <a:ext cx="161448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r" eaLnBrk="0" hangingPunct="0">
              <a:spcBef>
                <a:spcPct val="20000"/>
              </a:spcBef>
            </a:pPr>
            <a:r>
              <a:rPr lang="en-US" sz="2000" dirty="0">
                <a:solidFill>
                  <a:schemeClr val="tx1"/>
                </a:solidFill>
                <a:latin typeface="Arial Rounded MT Bold" pitchFamily="34" charset="0"/>
              </a:rPr>
              <a:t>+$</a:t>
            </a:r>
            <a:r>
              <a:rPr lang="en-US" sz="2000" dirty="0" smtClean="0">
                <a:solidFill>
                  <a:schemeClr val="tx1"/>
                </a:solidFill>
                <a:latin typeface="Arial Rounded MT Bold" pitchFamily="34" charset="0"/>
              </a:rPr>
              <a:t>150,000</a:t>
            </a:r>
            <a:endParaRPr lang="en-US" sz="2000" dirty="0">
              <a:solidFill>
                <a:schemeClr val="tx1"/>
              </a:solidFill>
              <a:latin typeface="Arial Rounded MT Bold" pitchFamily="34" charset="0"/>
            </a:endParaRPr>
          </a:p>
        </p:txBody>
      </p:sp>
      <p:sp>
        <p:nvSpPr>
          <p:cNvPr id="389164" name="Line 44"/>
          <p:cNvSpPr>
            <a:spLocks noChangeShapeType="1"/>
          </p:cNvSpPr>
          <p:nvPr/>
        </p:nvSpPr>
        <p:spPr bwMode="auto">
          <a:xfrm flipH="1">
            <a:off x="4481513" y="4876800"/>
            <a:ext cx="1371600" cy="13716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67" name="Rectangle 47"/>
          <p:cNvSpPr>
            <a:spLocks noChangeArrowheads="1"/>
          </p:cNvSpPr>
          <p:nvPr/>
        </p:nvSpPr>
        <p:spPr bwMode="auto">
          <a:xfrm>
            <a:off x="6095999" y="3581400"/>
            <a:ext cx="161448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r" eaLnBrk="0" hangingPunct="0">
              <a:spcBef>
                <a:spcPct val="20000"/>
              </a:spcBef>
            </a:pPr>
            <a:r>
              <a:rPr lang="en-US" sz="2000" dirty="0">
                <a:solidFill>
                  <a:schemeClr val="tx1"/>
                </a:solidFill>
                <a:latin typeface="Arial Rounded MT Bold" pitchFamily="34" charset="0"/>
              </a:rPr>
              <a:t>+$</a:t>
            </a:r>
            <a:r>
              <a:rPr lang="en-US" sz="2000" dirty="0" smtClean="0">
                <a:solidFill>
                  <a:schemeClr val="tx1"/>
                </a:solidFill>
                <a:latin typeface="Arial Rounded MT Bold" pitchFamily="34" charset="0"/>
              </a:rPr>
              <a:t>150,000</a:t>
            </a:r>
            <a:endParaRPr lang="en-US" sz="2000" dirty="0">
              <a:solidFill>
                <a:schemeClr val="tx1"/>
              </a:solidFill>
              <a:latin typeface="Arial Rounded MT Bold" pitchFamily="34" charset="0"/>
            </a:endParaRPr>
          </a:p>
        </p:txBody>
      </p:sp>
      <p:sp>
        <p:nvSpPr>
          <p:cNvPr id="389168" name="Rectangle 48"/>
          <p:cNvSpPr>
            <a:spLocks noChangeArrowheads="1"/>
          </p:cNvSpPr>
          <p:nvPr/>
        </p:nvSpPr>
        <p:spPr bwMode="auto">
          <a:xfrm>
            <a:off x="457200" y="11430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288925" indent="-288925" algn="l">
              <a:lnSpc>
                <a:spcPct val="95000"/>
              </a:lnSpc>
              <a:spcBef>
                <a:spcPct val="20000"/>
              </a:spcBef>
              <a:buClr>
                <a:schemeClr val="hlink"/>
              </a:buClr>
              <a:buSzPct val="75000"/>
              <a:buFont typeface="Wingdings" pitchFamily="2" charset="2"/>
              <a:buNone/>
            </a:pPr>
            <a:r>
              <a:rPr lang="en-US" sz="2800" dirty="0" smtClean="0">
                <a:solidFill>
                  <a:schemeClr val="tx1"/>
                </a:solidFill>
                <a:latin typeface="Arial Rounded MT Bold" pitchFamily="34" charset="0"/>
              </a:rPr>
              <a:t>Forward hedge of a long </a:t>
            </a:r>
            <a:r>
              <a:rPr lang="en-US" sz="2800" dirty="0" smtClean="0">
                <a:solidFill>
                  <a:schemeClr val="tx1"/>
                </a:solidFill>
                <a:latin typeface="Arial Rounded MT Bold" pitchFamily="34" charset="0"/>
              </a:rPr>
              <a:t>pound exposure</a:t>
            </a:r>
            <a:endParaRPr lang="en-US" sz="2800" dirty="0">
              <a:solidFill>
                <a:schemeClr val="tx1"/>
              </a:solidFill>
              <a:latin typeface="Arial Rounded MT Bold" pitchFamily="34" charset="0"/>
            </a:endParaRPr>
          </a:p>
        </p:txBody>
      </p:sp>
      <p:sp>
        <p:nvSpPr>
          <p:cNvPr id="389131" name="Line 11"/>
          <p:cNvSpPr>
            <a:spLocks noChangeShapeType="1"/>
          </p:cNvSpPr>
          <p:nvPr/>
        </p:nvSpPr>
        <p:spPr bwMode="auto">
          <a:xfrm flipH="1" flipV="1">
            <a:off x="4252912" y="5562600"/>
            <a:ext cx="1843087" cy="0"/>
          </a:xfrm>
          <a:prstGeom prst="line">
            <a:avLst/>
          </a:prstGeom>
          <a:noFill/>
          <a:ln w="508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4" name="Line 54"/>
          <p:cNvSpPr>
            <a:spLocks noChangeShapeType="1"/>
          </p:cNvSpPr>
          <p:nvPr/>
        </p:nvSpPr>
        <p:spPr bwMode="auto">
          <a:xfrm flipH="1" flipV="1">
            <a:off x="6553200" y="3124200"/>
            <a:ext cx="1143000" cy="381000"/>
          </a:xfrm>
          <a:prstGeom prst="line">
            <a:avLst/>
          </a:prstGeom>
          <a:noFill/>
          <a:ln w="63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5" name="Line 55"/>
          <p:cNvSpPr>
            <a:spLocks noChangeShapeType="1"/>
          </p:cNvSpPr>
          <p:nvPr/>
        </p:nvSpPr>
        <p:spPr bwMode="auto">
          <a:xfrm flipH="1" flipV="1">
            <a:off x="6553200" y="1828800"/>
            <a:ext cx="1143000" cy="381000"/>
          </a:xfrm>
          <a:prstGeom prst="line">
            <a:avLst/>
          </a:prstGeom>
          <a:noFill/>
          <a:ln w="635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76" name="Oval 56"/>
          <p:cNvSpPr>
            <a:spLocks noChangeArrowheads="1"/>
          </p:cNvSpPr>
          <p:nvPr/>
        </p:nvSpPr>
        <p:spPr bwMode="auto">
          <a:xfrm>
            <a:off x="6324600" y="3581400"/>
            <a:ext cx="1447800" cy="457200"/>
          </a:xfrm>
          <a:prstGeom prst="ellipse">
            <a:avLst/>
          </a:prstGeom>
          <a:noFill/>
          <a:ln w="12700">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Rectangle 32"/>
          <p:cNvSpPr>
            <a:spLocks noChangeArrowheads="1"/>
          </p:cNvSpPr>
          <p:nvPr/>
        </p:nvSpPr>
        <p:spPr bwMode="auto">
          <a:xfrm>
            <a:off x="3851920" y="4338052"/>
            <a:ext cx="290938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spcBef>
                <a:spcPct val="20000"/>
              </a:spcBef>
            </a:pPr>
            <a:r>
              <a:rPr lang="en-US" sz="2400" dirty="0" smtClean="0">
                <a:solidFill>
                  <a:schemeClr val="tx1"/>
                </a:solidFill>
                <a:latin typeface="Arial Rounded MT Bold" pitchFamily="34" charset="0"/>
              </a:rPr>
              <a:t>$ value of position</a:t>
            </a:r>
            <a:endParaRPr lang="en-US" sz="2400" baseline="30000" dirty="0">
              <a:solidFill>
                <a:schemeClr val="tx1"/>
              </a:solidFill>
              <a:latin typeface="Arial Rounded MT Bold" pitchFamily="34" charset="0"/>
            </a:endParaRPr>
          </a:p>
        </p:txBody>
      </p:sp>
      <p:sp>
        <p:nvSpPr>
          <p:cNvPr id="29" name="Rectangle 40"/>
          <p:cNvSpPr>
            <a:spLocks noChangeArrowheads="1"/>
          </p:cNvSpPr>
          <p:nvPr/>
        </p:nvSpPr>
        <p:spPr bwMode="auto">
          <a:xfrm>
            <a:off x="6019800" y="5332100"/>
            <a:ext cx="222804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spcBef>
                <a:spcPct val="20000"/>
              </a:spcBef>
            </a:pPr>
            <a:r>
              <a:rPr lang="en-US" sz="2400" dirty="0" smtClean="0">
                <a:solidFill>
                  <a:schemeClr val="tx1"/>
                </a:solidFill>
                <a:latin typeface="Arial Rounded MT Bold" pitchFamily="34" charset="0"/>
              </a:rPr>
              <a:t>Value of the £</a:t>
            </a:r>
            <a:endParaRPr lang="en-US" sz="2400" dirty="0">
              <a:solidFill>
                <a:schemeClr val="tx1"/>
              </a:solidFill>
              <a:latin typeface="Arial Rounded MT Bold" pitchFamily="34" charset="0"/>
            </a:endParaRPr>
          </a:p>
        </p:txBody>
      </p:sp>
      <p:sp>
        <p:nvSpPr>
          <p:cNvPr id="30" name="Rectangle 2"/>
          <p:cNvSpPr txBox="1">
            <a:spLocks noChangeArrowheads="1"/>
          </p:cNvSpPr>
          <p:nvPr/>
        </p:nvSpPr>
        <p:spPr bwMode="auto">
          <a:xfrm>
            <a:off x="-14514"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Managing transaction exposure</a:t>
            </a:r>
          </a:p>
        </p:txBody>
      </p:sp>
    </p:spTree>
    <p:extLst>
      <p:ext uri="{BB962C8B-B14F-4D97-AF65-F5344CB8AC3E}">
        <p14:creationId xmlns:p14="http://schemas.microsoft.com/office/powerpoint/2010/main" val="3039936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91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148"/>
                                        </p:tgtEl>
                                        <p:attrNameLst>
                                          <p:attrName>style.visibility</p:attrName>
                                        </p:attrNameLst>
                                      </p:cBhvr>
                                      <p:to>
                                        <p:strVal val="visible"/>
                                      </p:to>
                                    </p:set>
                                  </p:childTnLst>
                                </p:cTn>
                              </p:par>
                              <p:par>
                                <p:cTn id="17" presetID="34" presetClass="entr" presetSubtype="0" fill="hold" nodeType="withEffect">
                                  <p:stCondLst>
                                    <p:cond delay="0"/>
                                  </p:stCondLst>
                                  <p:childTnLst>
                                    <p:set>
                                      <p:cBhvr>
                                        <p:cTn id="18" dur="1" fill="hold">
                                          <p:stCondLst>
                                            <p:cond delay="0"/>
                                          </p:stCondLst>
                                        </p:cTn>
                                        <p:tgtEl>
                                          <p:spTgt spid="389145"/>
                                        </p:tgtEl>
                                        <p:attrNameLst>
                                          <p:attrName>style.visibility</p:attrName>
                                        </p:attrNameLst>
                                      </p:cBhvr>
                                      <p:to>
                                        <p:strVal val="visible"/>
                                      </p:to>
                                    </p:set>
                                    <p:anim from="(-#ppt_w/2)" to="(#ppt_x)" calcmode="lin" valueType="num">
                                      <p:cBhvr>
                                        <p:cTn id="19" dur="600" fill="hold">
                                          <p:stCondLst>
                                            <p:cond delay="0"/>
                                          </p:stCondLst>
                                        </p:cTn>
                                        <p:tgtEl>
                                          <p:spTgt spid="389145"/>
                                        </p:tgtEl>
                                        <p:attrNameLst>
                                          <p:attrName>ppt_x</p:attrName>
                                        </p:attrNameLst>
                                      </p:cBhvr>
                                    </p:anim>
                                    <p:anim from="0" to="-1.0" calcmode="lin" valueType="num">
                                      <p:cBhvr>
                                        <p:cTn id="20" dur="200" decel="50000" autoRev="1" fill="hold">
                                          <p:stCondLst>
                                            <p:cond delay="600"/>
                                          </p:stCondLst>
                                        </p:cTn>
                                        <p:tgtEl>
                                          <p:spTgt spid="389145"/>
                                        </p:tgtEl>
                                        <p:attrNameLst>
                                          <p:attrName>xshear</p:attrName>
                                        </p:attrNameLst>
                                      </p:cBhvr>
                                    </p:anim>
                                    <p:animScale>
                                      <p:cBhvr>
                                        <p:cTn id="21" dur="200" decel="100000" autoRev="1" fill="hold">
                                          <p:stCondLst>
                                            <p:cond delay="600"/>
                                          </p:stCondLst>
                                        </p:cTn>
                                        <p:tgtEl>
                                          <p:spTgt spid="389145"/>
                                        </p:tgtEl>
                                      </p:cBhvr>
                                      <p:from x="100000" y="100000"/>
                                      <p:to x="80000" y="100000"/>
                                    </p:animScale>
                                    <p:anim by="(#ppt_h/3+#ppt_w*0.1)" calcmode="lin" valueType="num">
                                      <p:cBhvr additive="sum">
                                        <p:cTn id="22" dur="200" decel="100000" autoRev="1" fill="hold">
                                          <p:stCondLst>
                                            <p:cond delay="600"/>
                                          </p:stCondLst>
                                        </p:cTn>
                                        <p:tgtEl>
                                          <p:spTgt spid="389145"/>
                                        </p:tgtEl>
                                        <p:attrNameLst>
                                          <p:attrName>ppt_x</p:attrName>
                                        </p:attrNameLst>
                                      </p:cBhvr>
                                    </p:anim>
                                  </p:childTnLst>
                                </p:cTn>
                              </p:par>
                              <p:par>
                                <p:cTn id="23" presetID="30" presetClass="entr" presetSubtype="0" fill="hold" grpId="0" nodeType="withEffect">
                                  <p:stCondLst>
                                    <p:cond delay="0"/>
                                  </p:stCondLst>
                                  <p:childTnLst>
                                    <p:set>
                                      <p:cBhvr>
                                        <p:cTn id="24" dur="1" fill="hold">
                                          <p:stCondLst>
                                            <p:cond delay="0"/>
                                          </p:stCondLst>
                                        </p:cTn>
                                        <p:tgtEl>
                                          <p:spTgt spid="389164"/>
                                        </p:tgtEl>
                                        <p:attrNameLst>
                                          <p:attrName>style.visibility</p:attrName>
                                        </p:attrNameLst>
                                      </p:cBhvr>
                                      <p:to>
                                        <p:strVal val="visible"/>
                                      </p:to>
                                    </p:set>
                                    <p:animEffect transition="in" filter="fade">
                                      <p:cBhvr>
                                        <p:cTn id="25" dur="800" decel="100000"/>
                                        <p:tgtEl>
                                          <p:spTgt spid="389164"/>
                                        </p:tgtEl>
                                      </p:cBhvr>
                                    </p:animEffect>
                                    <p:anim calcmode="lin" valueType="num">
                                      <p:cBhvr>
                                        <p:cTn id="26" dur="800" decel="100000" fill="hold"/>
                                        <p:tgtEl>
                                          <p:spTgt spid="389164"/>
                                        </p:tgtEl>
                                        <p:attrNameLst>
                                          <p:attrName>style.rotation</p:attrName>
                                        </p:attrNameLst>
                                      </p:cBhvr>
                                      <p:tavLst>
                                        <p:tav tm="0">
                                          <p:val>
                                            <p:fltVal val="-90"/>
                                          </p:val>
                                        </p:tav>
                                        <p:tav tm="100000">
                                          <p:val>
                                            <p:fltVal val="0"/>
                                          </p:val>
                                        </p:tav>
                                      </p:tavLst>
                                    </p:anim>
                                    <p:anim calcmode="lin" valueType="num">
                                      <p:cBhvr>
                                        <p:cTn id="27" dur="800" decel="100000" fill="hold"/>
                                        <p:tgtEl>
                                          <p:spTgt spid="389164"/>
                                        </p:tgtEl>
                                        <p:attrNameLst>
                                          <p:attrName>ppt_x</p:attrName>
                                        </p:attrNameLst>
                                      </p:cBhvr>
                                      <p:tavLst>
                                        <p:tav tm="0">
                                          <p:val>
                                            <p:strVal val="#ppt_x+0.4"/>
                                          </p:val>
                                        </p:tav>
                                        <p:tav tm="100000">
                                          <p:val>
                                            <p:strVal val="#ppt_x-0.05"/>
                                          </p:val>
                                        </p:tav>
                                      </p:tavLst>
                                    </p:anim>
                                    <p:anim calcmode="lin" valueType="num">
                                      <p:cBhvr>
                                        <p:cTn id="28" dur="800" decel="100000" fill="hold"/>
                                        <p:tgtEl>
                                          <p:spTgt spid="38916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8916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89164"/>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389134"/>
                                        </p:tgtEl>
                                        <p:attrNameLst>
                                          <p:attrName>style.visibility</p:attrName>
                                        </p:attrNameLst>
                                      </p:cBhvr>
                                      <p:to>
                                        <p:strVal val="visible"/>
                                      </p:to>
                                    </p:set>
                                    <p:animEffect transition="in" filter="fade">
                                      <p:cBhvr>
                                        <p:cTn id="33" dur="800" decel="100000"/>
                                        <p:tgtEl>
                                          <p:spTgt spid="389134"/>
                                        </p:tgtEl>
                                      </p:cBhvr>
                                    </p:animEffect>
                                    <p:anim calcmode="lin" valueType="num">
                                      <p:cBhvr>
                                        <p:cTn id="34" dur="800" decel="100000" fill="hold"/>
                                        <p:tgtEl>
                                          <p:spTgt spid="389134"/>
                                        </p:tgtEl>
                                        <p:attrNameLst>
                                          <p:attrName>style.rotation</p:attrName>
                                        </p:attrNameLst>
                                      </p:cBhvr>
                                      <p:tavLst>
                                        <p:tav tm="0">
                                          <p:val>
                                            <p:fltVal val="-90"/>
                                          </p:val>
                                        </p:tav>
                                        <p:tav tm="100000">
                                          <p:val>
                                            <p:fltVal val="0"/>
                                          </p:val>
                                        </p:tav>
                                      </p:tavLst>
                                    </p:anim>
                                    <p:anim calcmode="lin" valueType="num">
                                      <p:cBhvr>
                                        <p:cTn id="35" dur="800" decel="100000" fill="hold"/>
                                        <p:tgtEl>
                                          <p:spTgt spid="389134"/>
                                        </p:tgtEl>
                                        <p:attrNameLst>
                                          <p:attrName>ppt_x</p:attrName>
                                        </p:attrNameLst>
                                      </p:cBhvr>
                                      <p:tavLst>
                                        <p:tav tm="0">
                                          <p:val>
                                            <p:strVal val="#ppt_x+0.4"/>
                                          </p:val>
                                        </p:tav>
                                        <p:tav tm="100000">
                                          <p:val>
                                            <p:strVal val="#ppt_x-0.05"/>
                                          </p:val>
                                        </p:tav>
                                      </p:tavLst>
                                    </p:anim>
                                    <p:anim calcmode="lin" valueType="num">
                                      <p:cBhvr>
                                        <p:cTn id="36" dur="800" decel="100000" fill="hold"/>
                                        <p:tgtEl>
                                          <p:spTgt spid="3891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891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891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9123">
                                            <p:txEl>
                                              <p:pRg st="3" end="3"/>
                                            </p:txEl>
                                          </p:spTgt>
                                        </p:tgtEl>
                                        <p:attrNameLst>
                                          <p:attrName>style.visibility</p:attrName>
                                        </p:attrNameLst>
                                      </p:cBhvr>
                                      <p:to>
                                        <p:strVal val="visible"/>
                                      </p:to>
                                    </p:set>
                                    <p:anim calcmode="lin" valueType="num">
                                      <p:cBhvr additive="base">
                                        <p:cTn id="43"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23">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9123">
                                            <p:txEl>
                                              <p:pRg st="4" end="4"/>
                                            </p:txEl>
                                          </p:spTgt>
                                        </p:tgtEl>
                                        <p:attrNameLst>
                                          <p:attrName>style.visibility</p:attrName>
                                        </p:attrNameLst>
                                      </p:cBhvr>
                                      <p:to>
                                        <p:strVal val="visible"/>
                                      </p:to>
                                    </p:set>
                                    <p:anim calcmode="lin" valueType="num">
                                      <p:cBhvr additive="base">
                                        <p:cTn id="47"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89123">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9160"/>
                                        </p:tgtEl>
                                        <p:attrNameLst>
                                          <p:attrName>style.visibility</p:attrName>
                                        </p:attrNameLst>
                                      </p:cBhvr>
                                      <p:to>
                                        <p:strVal val="visible"/>
                                      </p:to>
                                    </p:set>
                                    <p:anim calcmode="lin" valueType="num">
                                      <p:cBhvr additive="base">
                                        <p:cTn id="51" dur="500" fill="hold"/>
                                        <p:tgtEl>
                                          <p:spTgt spid="389160"/>
                                        </p:tgtEl>
                                        <p:attrNameLst>
                                          <p:attrName>ppt_x</p:attrName>
                                        </p:attrNameLst>
                                      </p:cBhvr>
                                      <p:tavLst>
                                        <p:tav tm="0">
                                          <p:val>
                                            <p:strVal val="#ppt_x"/>
                                          </p:val>
                                        </p:tav>
                                        <p:tav tm="100000">
                                          <p:val>
                                            <p:strVal val="#ppt_x"/>
                                          </p:val>
                                        </p:tav>
                                      </p:tavLst>
                                    </p:anim>
                                    <p:anim calcmode="lin" valueType="num">
                                      <p:cBhvr additive="base">
                                        <p:cTn id="52" dur="500" fill="hold"/>
                                        <p:tgtEl>
                                          <p:spTgt spid="389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9161"/>
                                        </p:tgtEl>
                                        <p:attrNameLst>
                                          <p:attrName>style.visibility</p:attrName>
                                        </p:attrNameLst>
                                      </p:cBhvr>
                                      <p:to>
                                        <p:strVal val="visible"/>
                                      </p:to>
                                    </p:set>
                                    <p:anim calcmode="lin" valueType="num">
                                      <p:cBhvr additive="base">
                                        <p:cTn id="55" dur="500" fill="hold"/>
                                        <p:tgtEl>
                                          <p:spTgt spid="389161"/>
                                        </p:tgtEl>
                                        <p:attrNameLst>
                                          <p:attrName>ppt_x</p:attrName>
                                        </p:attrNameLst>
                                      </p:cBhvr>
                                      <p:tavLst>
                                        <p:tav tm="0">
                                          <p:val>
                                            <p:strVal val="#ppt_x"/>
                                          </p:val>
                                        </p:tav>
                                        <p:tav tm="100000">
                                          <p:val>
                                            <p:strVal val="#ppt_x"/>
                                          </p:val>
                                        </p:tav>
                                      </p:tavLst>
                                    </p:anim>
                                    <p:anim calcmode="lin" valueType="num">
                                      <p:cBhvr additive="base">
                                        <p:cTn id="56" dur="500" fill="hold"/>
                                        <p:tgtEl>
                                          <p:spTgt spid="389161"/>
                                        </p:tgtEl>
                                        <p:attrNameLst>
                                          <p:attrName>ppt_y</p:attrName>
                                        </p:attrNameLst>
                                      </p:cBhvr>
                                      <p:tavLst>
                                        <p:tav tm="0">
                                          <p:val>
                                            <p:strVal val="1+#ppt_h/2"/>
                                          </p:val>
                                        </p:tav>
                                        <p:tav tm="100000">
                                          <p:val>
                                            <p:strVal val="#ppt_y"/>
                                          </p:val>
                                        </p:tav>
                                      </p:tavLst>
                                    </p:anim>
                                  </p:childTnLst>
                                </p:cTn>
                              </p:par>
                              <p:par>
                                <p:cTn id="57" presetID="34" presetClass="entr" presetSubtype="0" fill="hold" grpId="0" nodeType="withEffect">
                                  <p:stCondLst>
                                    <p:cond delay="0"/>
                                  </p:stCondLst>
                                  <p:childTnLst>
                                    <p:set>
                                      <p:cBhvr>
                                        <p:cTn id="58" dur="1" fill="hold">
                                          <p:stCondLst>
                                            <p:cond delay="0"/>
                                          </p:stCondLst>
                                        </p:cTn>
                                        <p:tgtEl>
                                          <p:spTgt spid="389141"/>
                                        </p:tgtEl>
                                        <p:attrNameLst>
                                          <p:attrName>style.visibility</p:attrName>
                                        </p:attrNameLst>
                                      </p:cBhvr>
                                      <p:to>
                                        <p:strVal val="visible"/>
                                      </p:to>
                                    </p:set>
                                    <p:anim from="(-#ppt_w/2)" to="(#ppt_x)" calcmode="lin" valueType="num">
                                      <p:cBhvr>
                                        <p:cTn id="59" dur="600" fill="hold">
                                          <p:stCondLst>
                                            <p:cond delay="0"/>
                                          </p:stCondLst>
                                        </p:cTn>
                                        <p:tgtEl>
                                          <p:spTgt spid="389141"/>
                                        </p:tgtEl>
                                        <p:attrNameLst>
                                          <p:attrName>ppt_x</p:attrName>
                                        </p:attrNameLst>
                                      </p:cBhvr>
                                    </p:anim>
                                    <p:anim from="0" to="-1.0" calcmode="lin" valueType="num">
                                      <p:cBhvr>
                                        <p:cTn id="60" dur="200" decel="50000" autoRev="1" fill="hold">
                                          <p:stCondLst>
                                            <p:cond delay="600"/>
                                          </p:stCondLst>
                                        </p:cTn>
                                        <p:tgtEl>
                                          <p:spTgt spid="389141"/>
                                        </p:tgtEl>
                                        <p:attrNameLst>
                                          <p:attrName>xshear</p:attrName>
                                        </p:attrNameLst>
                                      </p:cBhvr>
                                    </p:anim>
                                    <p:animScale>
                                      <p:cBhvr>
                                        <p:cTn id="61" dur="200" decel="100000" autoRev="1" fill="hold">
                                          <p:stCondLst>
                                            <p:cond delay="600"/>
                                          </p:stCondLst>
                                        </p:cTn>
                                        <p:tgtEl>
                                          <p:spTgt spid="389141"/>
                                        </p:tgtEl>
                                      </p:cBhvr>
                                      <p:from x="100000" y="100000"/>
                                      <p:to x="80000" y="100000"/>
                                    </p:animScale>
                                    <p:anim by="(#ppt_h/3+#ppt_w*0.1)" calcmode="lin" valueType="num">
                                      <p:cBhvr additive="sum">
                                        <p:cTn id="62" dur="200" decel="100000" autoRev="1" fill="hold">
                                          <p:stCondLst>
                                            <p:cond delay="600"/>
                                          </p:stCondLst>
                                        </p:cTn>
                                        <p:tgtEl>
                                          <p:spTgt spid="389141"/>
                                        </p:tgtEl>
                                        <p:attrNameLst>
                                          <p:attrName>ppt_x</p:attrName>
                                        </p:attrNameLst>
                                      </p:cBhvr>
                                    </p:anim>
                                  </p:childTnLst>
                                </p:cTn>
                              </p:par>
                              <p:par>
                                <p:cTn id="63" presetID="34" presetClass="entr" presetSubtype="0" fill="hold" nodeType="withEffect">
                                  <p:stCondLst>
                                    <p:cond delay="0"/>
                                  </p:stCondLst>
                                  <p:childTnLst>
                                    <p:set>
                                      <p:cBhvr>
                                        <p:cTn id="64" dur="1" fill="hold">
                                          <p:stCondLst>
                                            <p:cond delay="0"/>
                                          </p:stCondLst>
                                        </p:cTn>
                                        <p:tgtEl>
                                          <p:spTgt spid="389146"/>
                                        </p:tgtEl>
                                        <p:attrNameLst>
                                          <p:attrName>style.visibility</p:attrName>
                                        </p:attrNameLst>
                                      </p:cBhvr>
                                      <p:to>
                                        <p:strVal val="visible"/>
                                      </p:to>
                                    </p:set>
                                    <p:anim from="(-#ppt_w/2)" to="(#ppt_x)" calcmode="lin" valueType="num">
                                      <p:cBhvr>
                                        <p:cTn id="65" dur="600" fill="hold">
                                          <p:stCondLst>
                                            <p:cond delay="0"/>
                                          </p:stCondLst>
                                        </p:cTn>
                                        <p:tgtEl>
                                          <p:spTgt spid="389146"/>
                                        </p:tgtEl>
                                        <p:attrNameLst>
                                          <p:attrName>ppt_x</p:attrName>
                                        </p:attrNameLst>
                                      </p:cBhvr>
                                    </p:anim>
                                    <p:anim from="0" to="-1.0" calcmode="lin" valueType="num">
                                      <p:cBhvr>
                                        <p:cTn id="66" dur="200" decel="50000" autoRev="1" fill="hold">
                                          <p:stCondLst>
                                            <p:cond delay="600"/>
                                          </p:stCondLst>
                                        </p:cTn>
                                        <p:tgtEl>
                                          <p:spTgt spid="389146"/>
                                        </p:tgtEl>
                                        <p:attrNameLst>
                                          <p:attrName>xshear</p:attrName>
                                        </p:attrNameLst>
                                      </p:cBhvr>
                                    </p:anim>
                                    <p:animScale>
                                      <p:cBhvr>
                                        <p:cTn id="67" dur="200" decel="100000" autoRev="1" fill="hold">
                                          <p:stCondLst>
                                            <p:cond delay="600"/>
                                          </p:stCondLst>
                                        </p:cTn>
                                        <p:tgtEl>
                                          <p:spTgt spid="389146"/>
                                        </p:tgtEl>
                                      </p:cBhvr>
                                      <p:from x="100000" y="100000"/>
                                      <p:to x="80000" y="100000"/>
                                    </p:animScale>
                                    <p:anim by="(#ppt_h/3+#ppt_w*0.1)" calcmode="lin" valueType="num">
                                      <p:cBhvr additive="sum">
                                        <p:cTn id="68" dur="200" decel="100000" autoRev="1" fill="hold">
                                          <p:stCondLst>
                                            <p:cond delay="600"/>
                                          </p:stCondLst>
                                        </p:cTn>
                                        <p:tgtEl>
                                          <p:spTgt spid="389146"/>
                                        </p:tgtEl>
                                        <p:attrNameLst>
                                          <p:attrName>ppt_x</p:attrName>
                                        </p:attrNameLst>
                                      </p:cBhvr>
                                    </p:anim>
                                  </p:childTnLst>
                                </p:cTn>
                              </p:par>
                              <p:par>
                                <p:cTn id="69" presetID="30" presetClass="entr" presetSubtype="0" fill="hold" grpId="0" nodeType="withEffect">
                                  <p:stCondLst>
                                    <p:cond delay="0"/>
                                  </p:stCondLst>
                                  <p:childTnLst>
                                    <p:set>
                                      <p:cBhvr>
                                        <p:cTn id="70" dur="1" fill="hold">
                                          <p:stCondLst>
                                            <p:cond delay="0"/>
                                          </p:stCondLst>
                                        </p:cTn>
                                        <p:tgtEl>
                                          <p:spTgt spid="389149"/>
                                        </p:tgtEl>
                                        <p:attrNameLst>
                                          <p:attrName>style.visibility</p:attrName>
                                        </p:attrNameLst>
                                      </p:cBhvr>
                                      <p:to>
                                        <p:strVal val="visible"/>
                                      </p:to>
                                    </p:set>
                                    <p:animEffect transition="in" filter="fade">
                                      <p:cBhvr>
                                        <p:cTn id="71" dur="800" decel="100000"/>
                                        <p:tgtEl>
                                          <p:spTgt spid="389149"/>
                                        </p:tgtEl>
                                      </p:cBhvr>
                                    </p:animEffect>
                                    <p:anim calcmode="lin" valueType="num">
                                      <p:cBhvr>
                                        <p:cTn id="72" dur="800" decel="100000" fill="hold"/>
                                        <p:tgtEl>
                                          <p:spTgt spid="389149"/>
                                        </p:tgtEl>
                                        <p:attrNameLst>
                                          <p:attrName>style.rotation</p:attrName>
                                        </p:attrNameLst>
                                      </p:cBhvr>
                                      <p:tavLst>
                                        <p:tav tm="0">
                                          <p:val>
                                            <p:fltVal val="-90"/>
                                          </p:val>
                                        </p:tav>
                                        <p:tav tm="100000">
                                          <p:val>
                                            <p:fltVal val="0"/>
                                          </p:val>
                                        </p:tav>
                                      </p:tavLst>
                                    </p:anim>
                                    <p:anim calcmode="lin" valueType="num">
                                      <p:cBhvr>
                                        <p:cTn id="73" dur="800" decel="100000" fill="hold"/>
                                        <p:tgtEl>
                                          <p:spTgt spid="389149"/>
                                        </p:tgtEl>
                                        <p:attrNameLst>
                                          <p:attrName>ppt_x</p:attrName>
                                        </p:attrNameLst>
                                      </p:cBhvr>
                                      <p:tavLst>
                                        <p:tav tm="0">
                                          <p:val>
                                            <p:strVal val="#ppt_x+0.4"/>
                                          </p:val>
                                        </p:tav>
                                        <p:tav tm="100000">
                                          <p:val>
                                            <p:strVal val="#ppt_x-0.05"/>
                                          </p:val>
                                        </p:tav>
                                      </p:tavLst>
                                    </p:anim>
                                    <p:anim calcmode="lin" valueType="num">
                                      <p:cBhvr>
                                        <p:cTn id="74" dur="800" decel="100000" fill="hold"/>
                                        <p:tgtEl>
                                          <p:spTgt spid="38914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38914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389149"/>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389136"/>
                                        </p:tgtEl>
                                        <p:attrNameLst>
                                          <p:attrName>style.visibility</p:attrName>
                                        </p:attrNameLst>
                                      </p:cBhvr>
                                      <p:to>
                                        <p:strVal val="visible"/>
                                      </p:to>
                                    </p:set>
                                    <p:animEffect transition="in" filter="fade">
                                      <p:cBhvr>
                                        <p:cTn id="79" dur="800" decel="100000"/>
                                        <p:tgtEl>
                                          <p:spTgt spid="389136"/>
                                        </p:tgtEl>
                                      </p:cBhvr>
                                    </p:animEffect>
                                    <p:anim calcmode="lin" valueType="num">
                                      <p:cBhvr>
                                        <p:cTn id="80" dur="800" decel="100000" fill="hold"/>
                                        <p:tgtEl>
                                          <p:spTgt spid="389136"/>
                                        </p:tgtEl>
                                        <p:attrNameLst>
                                          <p:attrName>style.rotation</p:attrName>
                                        </p:attrNameLst>
                                      </p:cBhvr>
                                      <p:tavLst>
                                        <p:tav tm="0">
                                          <p:val>
                                            <p:fltVal val="-90"/>
                                          </p:val>
                                        </p:tav>
                                        <p:tav tm="100000">
                                          <p:val>
                                            <p:fltVal val="0"/>
                                          </p:val>
                                        </p:tav>
                                      </p:tavLst>
                                    </p:anim>
                                    <p:anim calcmode="lin" valueType="num">
                                      <p:cBhvr>
                                        <p:cTn id="81" dur="800" decel="100000" fill="hold"/>
                                        <p:tgtEl>
                                          <p:spTgt spid="389136"/>
                                        </p:tgtEl>
                                        <p:attrNameLst>
                                          <p:attrName>ppt_x</p:attrName>
                                        </p:attrNameLst>
                                      </p:cBhvr>
                                      <p:tavLst>
                                        <p:tav tm="0">
                                          <p:val>
                                            <p:strVal val="#ppt_x+0.4"/>
                                          </p:val>
                                        </p:tav>
                                        <p:tav tm="100000">
                                          <p:val>
                                            <p:strVal val="#ppt_x-0.05"/>
                                          </p:val>
                                        </p:tav>
                                      </p:tavLst>
                                    </p:anim>
                                    <p:anim calcmode="lin" valueType="num">
                                      <p:cBhvr>
                                        <p:cTn id="82" dur="800" decel="100000" fill="hold"/>
                                        <p:tgtEl>
                                          <p:spTgt spid="389136"/>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389136"/>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389136"/>
                                        </p:tgtEl>
                                        <p:attrNameLst>
                                          <p:attrName>ppt_y</p:attrName>
                                        </p:attrNameLst>
                                      </p:cBhvr>
                                      <p:tavLst>
                                        <p:tav tm="0">
                                          <p:val>
                                            <p:strVal val="#ppt_y+0.1"/>
                                          </p:val>
                                        </p:tav>
                                        <p:tav tm="100000">
                                          <p:val>
                                            <p:strVal val="#ppt_y"/>
                                          </p:val>
                                        </p:tav>
                                      </p:tavLst>
                                    </p:anim>
                                  </p:childTnLst>
                                  <p:subTnLst>
                                    <p:animClr clrSpc="rgb" dir="cw">
                                      <p:cBhvr override="childStyle">
                                        <p:cTn dur="1" fill="hold" display="0" masterRel="nextClick" afterEffect="1"/>
                                        <p:tgtEl>
                                          <p:spTgt spid="389136"/>
                                        </p:tgtEl>
                                        <p:attrNameLst>
                                          <p:attrName>ppt_c</p:attrName>
                                        </p:attrNameLst>
                                      </p:cBhvr>
                                      <p:to>
                                        <a:schemeClr val="accent1"/>
                                      </p:to>
                                    </p:animClr>
                                  </p:subTnLst>
                                </p:cTn>
                              </p:par>
                              <p:par>
                                <p:cTn id="85" presetID="1" presetClass="entr" presetSubtype="0" fill="hold" grpId="1" nodeType="withEffect">
                                  <p:stCondLst>
                                    <p:cond delay="0"/>
                                  </p:stCondLst>
                                  <p:childTnLst>
                                    <p:set>
                                      <p:cBhvr>
                                        <p:cTn id="86" dur="1" fill="hold">
                                          <p:stCondLst>
                                            <p:cond delay="0"/>
                                          </p:stCondLst>
                                        </p:cTn>
                                        <p:tgtEl>
                                          <p:spTgt spid="389164"/>
                                        </p:tgtEl>
                                        <p:attrNameLst>
                                          <p:attrName>style.visibility</p:attrName>
                                        </p:attrNameLst>
                                      </p:cBhvr>
                                      <p:to>
                                        <p:strVal val="visible"/>
                                      </p:to>
                                    </p:set>
                                  </p:childTnLst>
                                  <p:subTnLst>
                                    <p:animClr clrSpc="rgb" dir="cw">
                                      <p:cBhvr override="childStyle">
                                        <p:cTn dur="1" fill="hold" display="0" masterRel="nextClick" afterEffect="1"/>
                                        <p:tgtEl>
                                          <p:spTgt spid="389164"/>
                                        </p:tgtEl>
                                        <p:attrNameLst>
                                          <p:attrName>ppt_c</p:attrName>
                                        </p:attrNameLst>
                                      </p:cBhvr>
                                      <p:to>
                                        <a:schemeClr val="accent1"/>
                                      </p:to>
                                    </p:animClr>
                                  </p:subTnLst>
                                </p:cTn>
                              </p:par>
                              <p:par>
                                <p:cTn id="87" presetID="1" presetClass="entr" presetSubtype="0" fill="hold" grpId="1" nodeType="withEffect">
                                  <p:stCondLst>
                                    <p:cond delay="0"/>
                                  </p:stCondLst>
                                  <p:childTnLst>
                                    <p:set>
                                      <p:cBhvr>
                                        <p:cTn id="88" dur="1" fill="hold">
                                          <p:stCondLst>
                                            <p:cond delay="0"/>
                                          </p:stCondLst>
                                        </p:cTn>
                                        <p:tgtEl>
                                          <p:spTgt spid="389149"/>
                                        </p:tgtEl>
                                        <p:attrNameLst>
                                          <p:attrName>style.visibility</p:attrName>
                                        </p:attrNameLst>
                                      </p:cBhvr>
                                      <p:to>
                                        <p:strVal val="visible"/>
                                      </p:to>
                                    </p:set>
                                  </p:childTnLst>
                                  <p:subTnLst>
                                    <p:animClr clrSpc="rgb" dir="cw">
                                      <p:cBhvr override="childStyle">
                                        <p:cTn dur="1" fill="hold" display="0" masterRel="nextClick" afterEffect="1"/>
                                        <p:tgtEl>
                                          <p:spTgt spid="389149"/>
                                        </p:tgtEl>
                                        <p:attrNameLst>
                                          <p:attrName>ppt_c</p:attrName>
                                        </p:attrNameLst>
                                      </p:cBhvr>
                                      <p:to>
                                        <a:schemeClr val="accent1"/>
                                      </p:to>
                                    </p:animClr>
                                  </p:subTnLst>
                                </p:cTn>
                              </p:par>
                              <p:par>
                                <p:cTn id="89" presetID="1" presetClass="entr" presetSubtype="0" fill="hold" grpId="1" nodeType="withEffect">
                                  <p:stCondLst>
                                    <p:cond delay="0"/>
                                  </p:stCondLst>
                                  <p:childTnLst>
                                    <p:set>
                                      <p:cBhvr>
                                        <p:cTn id="90" dur="1" fill="hold">
                                          <p:stCondLst>
                                            <p:cond delay="0"/>
                                          </p:stCondLst>
                                        </p:cTn>
                                        <p:tgtEl>
                                          <p:spTgt spid="389134"/>
                                        </p:tgtEl>
                                        <p:attrNameLst>
                                          <p:attrName>style.visibility</p:attrName>
                                        </p:attrNameLst>
                                      </p:cBhvr>
                                      <p:to>
                                        <p:strVal val="visible"/>
                                      </p:to>
                                    </p:set>
                                  </p:childTnLst>
                                  <p:subTnLst>
                                    <p:animClr clrSpc="rgb" dir="cw">
                                      <p:cBhvr override="childStyle">
                                        <p:cTn dur="1" fill="hold" display="0" masterRel="nextClick" afterEffect="1"/>
                                        <p:tgtEl>
                                          <p:spTgt spid="389134"/>
                                        </p:tgtEl>
                                        <p:attrNameLst>
                                          <p:attrName>ppt_c</p:attrName>
                                        </p:attrNameLst>
                                      </p:cBhvr>
                                      <p:to>
                                        <a:schemeClr val="accent1"/>
                                      </p:to>
                                    </p:animClr>
                                  </p:sub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89123">
                                            <p:txEl>
                                              <p:pRg st="6" end="6"/>
                                            </p:txEl>
                                          </p:spTgt>
                                        </p:tgtEl>
                                        <p:attrNameLst>
                                          <p:attrName>style.visibility</p:attrName>
                                        </p:attrNameLst>
                                      </p:cBhvr>
                                      <p:to>
                                        <p:strVal val="visible"/>
                                      </p:to>
                                    </p:set>
                                    <p:anim calcmode="lin" valueType="num">
                                      <p:cBhvr additive="base">
                                        <p:cTn id="95" dur="500" fill="hold"/>
                                        <p:tgtEl>
                                          <p:spTgt spid="389123">
                                            <p:txEl>
                                              <p:pRg st="6" end="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89123">
                                            <p:txEl>
                                              <p:pRg st="6" end="6"/>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89162"/>
                                        </p:tgtEl>
                                        <p:attrNameLst>
                                          <p:attrName>style.visibility</p:attrName>
                                        </p:attrNameLst>
                                      </p:cBhvr>
                                      <p:to>
                                        <p:strVal val="visible"/>
                                      </p:to>
                                    </p:set>
                                    <p:anim calcmode="lin" valueType="num">
                                      <p:cBhvr additive="base">
                                        <p:cTn id="99" dur="500" fill="hold"/>
                                        <p:tgtEl>
                                          <p:spTgt spid="389162"/>
                                        </p:tgtEl>
                                        <p:attrNameLst>
                                          <p:attrName>ppt_x</p:attrName>
                                        </p:attrNameLst>
                                      </p:cBhvr>
                                      <p:tavLst>
                                        <p:tav tm="0">
                                          <p:val>
                                            <p:strVal val="#ppt_x"/>
                                          </p:val>
                                        </p:tav>
                                        <p:tav tm="100000">
                                          <p:val>
                                            <p:strVal val="#ppt_x"/>
                                          </p:val>
                                        </p:tav>
                                      </p:tavLst>
                                    </p:anim>
                                    <p:anim calcmode="lin" valueType="num">
                                      <p:cBhvr additive="base">
                                        <p:cTn id="100" dur="500" fill="hold"/>
                                        <p:tgtEl>
                                          <p:spTgt spid="38916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9163"/>
                                        </p:tgtEl>
                                        <p:attrNameLst>
                                          <p:attrName>style.visibility</p:attrName>
                                        </p:attrNameLst>
                                      </p:cBhvr>
                                      <p:to>
                                        <p:strVal val="visible"/>
                                      </p:to>
                                    </p:set>
                                    <p:anim calcmode="lin" valueType="num">
                                      <p:cBhvr additive="base">
                                        <p:cTn id="103" dur="500" fill="hold"/>
                                        <p:tgtEl>
                                          <p:spTgt spid="389163"/>
                                        </p:tgtEl>
                                        <p:attrNameLst>
                                          <p:attrName>ppt_x</p:attrName>
                                        </p:attrNameLst>
                                      </p:cBhvr>
                                      <p:tavLst>
                                        <p:tav tm="0">
                                          <p:val>
                                            <p:strVal val="#ppt_x"/>
                                          </p:val>
                                        </p:tav>
                                        <p:tav tm="100000">
                                          <p:val>
                                            <p:strVal val="#ppt_x"/>
                                          </p:val>
                                        </p:tav>
                                      </p:tavLst>
                                    </p:anim>
                                    <p:anim calcmode="lin" valueType="num">
                                      <p:cBhvr additive="base">
                                        <p:cTn id="104" dur="500" fill="hold"/>
                                        <p:tgtEl>
                                          <p:spTgt spid="389163"/>
                                        </p:tgtEl>
                                        <p:attrNameLst>
                                          <p:attrName>ppt_y</p:attrName>
                                        </p:attrNameLst>
                                      </p:cBhvr>
                                      <p:tavLst>
                                        <p:tav tm="0">
                                          <p:val>
                                            <p:strVal val="1+#ppt_h/2"/>
                                          </p:val>
                                        </p:tav>
                                        <p:tav tm="100000">
                                          <p:val>
                                            <p:strVal val="#ppt_y"/>
                                          </p:val>
                                        </p:tav>
                                      </p:tavLst>
                                    </p:anim>
                                  </p:childTnLst>
                                </p:cTn>
                              </p:par>
                              <p:par>
                                <p:cTn id="105" presetID="34" presetClass="entr" presetSubtype="0" fill="hold" grpId="0" nodeType="withEffect">
                                  <p:stCondLst>
                                    <p:cond delay="0"/>
                                  </p:stCondLst>
                                  <p:childTnLst>
                                    <p:set>
                                      <p:cBhvr>
                                        <p:cTn id="106" dur="1" fill="hold">
                                          <p:stCondLst>
                                            <p:cond delay="0"/>
                                          </p:stCondLst>
                                        </p:cTn>
                                        <p:tgtEl>
                                          <p:spTgt spid="389167"/>
                                        </p:tgtEl>
                                        <p:attrNameLst>
                                          <p:attrName>style.visibility</p:attrName>
                                        </p:attrNameLst>
                                      </p:cBhvr>
                                      <p:to>
                                        <p:strVal val="visible"/>
                                      </p:to>
                                    </p:set>
                                    <p:anim from="(-#ppt_w/2)" to="(#ppt_x)" calcmode="lin" valueType="num">
                                      <p:cBhvr>
                                        <p:cTn id="107" dur="600" fill="hold">
                                          <p:stCondLst>
                                            <p:cond delay="0"/>
                                          </p:stCondLst>
                                        </p:cTn>
                                        <p:tgtEl>
                                          <p:spTgt spid="389167"/>
                                        </p:tgtEl>
                                        <p:attrNameLst>
                                          <p:attrName>ppt_x</p:attrName>
                                        </p:attrNameLst>
                                      </p:cBhvr>
                                    </p:anim>
                                    <p:anim from="0" to="-1.0" calcmode="lin" valueType="num">
                                      <p:cBhvr>
                                        <p:cTn id="108" dur="200" decel="50000" autoRev="1" fill="hold">
                                          <p:stCondLst>
                                            <p:cond delay="600"/>
                                          </p:stCondLst>
                                        </p:cTn>
                                        <p:tgtEl>
                                          <p:spTgt spid="389167"/>
                                        </p:tgtEl>
                                        <p:attrNameLst>
                                          <p:attrName>xshear</p:attrName>
                                        </p:attrNameLst>
                                      </p:cBhvr>
                                    </p:anim>
                                    <p:animScale>
                                      <p:cBhvr>
                                        <p:cTn id="109" dur="200" decel="100000" autoRev="1" fill="hold">
                                          <p:stCondLst>
                                            <p:cond delay="600"/>
                                          </p:stCondLst>
                                        </p:cTn>
                                        <p:tgtEl>
                                          <p:spTgt spid="389167"/>
                                        </p:tgtEl>
                                      </p:cBhvr>
                                      <p:from x="100000" y="100000"/>
                                      <p:to x="80000" y="100000"/>
                                    </p:animScale>
                                    <p:anim by="(#ppt_h/3+#ppt_w*0.1)" calcmode="lin" valueType="num">
                                      <p:cBhvr additive="sum">
                                        <p:cTn id="110" dur="200" decel="100000" autoRev="1" fill="hold">
                                          <p:stCondLst>
                                            <p:cond delay="600"/>
                                          </p:stCondLst>
                                        </p:cTn>
                                        <p:tgtEl>
                                          <p:spTgt spid="389167"/>
                                        </p:tgtEl>
                                        <p:attrNameLst>
                                          <p:attrName>ppt_x</p:attrName>
                                        </p:attrNameLst>
                                      </p:cBhvr>
                                    </p:anim>
                                  </p:childTnLst>
                                </p:cTn>
                              </p:par>
                              <p:par>
                                <p:cTn id="111" presetID="26" presetClass="entr" presetSubtype="0" fill="hold" grpId="0" nodeType="withEffect">
                                  <p:stCondLst>
                                    <p:cond delay="0"/>
                                  </p:stCondLst>
                                  <p:childTnLst>
                                    <p:set>
                                      <p:cBhvr>
                                        <p:cTn id="112" dur="1" fill="hold">
                                          <p:stCondLst>
                                            <p:cond delay="0"/>
                                          </p:stCondLst>
                                        </p:cTn>
                                        <p:tgtEl>
                                          <p:spTgt spid="389174"/>
                                        </p:tgtEl>
                                        <p:attrNameLst>
                                          <p:attrName>style.visibility</p:attrName>
                                        </p:attrNameLst>
                                      </p:cBhvr>
                                      <p:to>
                                        <p:strVal val="visible"/>
                                      </p:to>
                                    </p:set>
                                    <p:animEffect transition="in" filter="wipe(down)">
                                      <p:cBhvr>
                                        <p:cTn id="113" dur="290">
                                          <p:stCondLst>
                                            <p:cond delay="0"/>
                                          </p:stCondLst>
                                        </p:cTn>
                                        <p:tgtEl>
                                          <p:spTgt spid="389174"/>
                                        </p:tgtEl>
                                      </p:cBhvr>
                                    </p:animEffect>
                                    <p:anim calcmode="lin" valueType="num">
                                      <p:cBhvr>
                                        <p:cTn id="114" dur="911" tmFilter="0,0; 0.14,0.36; 0.43,0.73; 0.71,0.91; 1.0,1.0">
                                          <p:stCondLst>
                                            <p:cond delay="0"/>
                                          </p:stCondLst>
                                        </p:cTn>
                                        <p:tgtEl>
                                          <p:spTgt spid="389174"/>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389174"/>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389174"/>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389174"/>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389174"/>
                                        </p:tgtEl>
                                        <p:attrNameLst>
                                          <p:attrName>ppt_y</p:attrName>
                                        </p:attrNameLst>
                                      </p:cBhvr>
                                      <p:tavLst>
                                        <p:tav tm="0" fmla="#ppt_y-sin(pi*$)/81">
                                          <p:val>
                                            <p:fltVal val="0"/>
                                          </p:val>
                                        </p:tav>
                                        <p:tav tm="100000">
                                          <p:val>
                                            <p:fltVal val="1"/>
                                          </p:val>
                                        </p:tav>
                                      </p:tavLst>
                                    </p:anim>
                                    <p:animScale>
                                      <p:cBhvr>
                                        <p:cTn id="119" dur="13">
                                          <p:stCondLst>
                                            <p:cond delay="325"/>
                                          </p:stCondLst>
                                        </p:cTn>
                                        <p:tgtEl>
                                          <p:spTgt spid="389174"/>
                                        </p:tgtEl>
                                      </p:cBhvr>
                                      <p:to x="100000" y="60000"/>
                                    </p:animScale>
                                    <p:animScale>
                                      <p:cBhvr>
                                        <p:cTn id="120" dur="83" decel="50000">
                                          <p:stCondLst>
                                            <p:cond delay="338"/>
                                          </p:stCondLst>
                                        </p:cTn>
                                        <p:tgtEl>
                                          <p:spTgt spid="389174"/>
                                        </p:tgtEl>
                                      </p:cBhvr>
                                      <p:to x="100000" y="100000"/>
                                    </p:animScale>
                                    <p:animScale>
                                      <p:cBhvr>
                                        <p:cTn id="121" dur="13">
                                          <p:stCondLst>
                                            <p:cond delay="656"/>
                                          </p:stCondLst>
                                        </p:cTn>
                                        <p:tgtEl>
                                          <p:spTgt spid="389174"/>
                                        </p:tgtEl>
                                      </p:cBhvr>
                                      <p:to x="100000" y="80000"/>
                                    </p:animScale>
                                    <p:animScale>
                                      <p:cBhvr>
                                        <p:cTn id="122" dur="83" decel="50000">
                                          <p:stCondLst>
                                            <p:cond delay="669"/>
                                          </p:stCondLst>
                                        </p:cTn>
                                        <p:tgtEl>
                                          <p:spTgt spid="389174"/>
                                        </p:tgtEl>
                                      </p:cBhvr>
                                      <p:to x="100000" y="100000"/>
                                    </p:animScale>
                                    <p:animScale>
                                      <p:cBhvr>
                                        <p:cTn id="123" dur="13">
                                          <p:stCondLst>
                                            <p:cond delay="821"/>
                                          </p:stCondLst>
                                        </p:cTn>
                                        <p:tgtEl>
                                          <p:spTgt spid="389174"/>
                                        </p:tgtEl>
                                      </p:cBhvr>
                                      <p:to x="100000" y="90000"/>
                                    </p:animScale>
                                    <p:animScale>
                                      <p:cBhvr>
                                        <p:cTn id="124" dur="83" decel="50000">
                                          <p:stCondLst>
                                            <p:cond delay="834"/>
                                          </p:stCondLst>
                                        </p:cTn>
                                        <p:tgtEl>
                                          <p:spTgt spid="389174"/>
                                        </p:tgtEl>
                                      </p:cBhvr>
                                      <p:to x="100000" y="100000"/>
                                    </p:animScale>
                                    <p:animScale>
                                      <p:cBhvr>
                                        <p:cTn id="125" dur="13">
                                          <p:stCondLst>
                                            <p:cond delay="904"/>
                                          </p:stCondLst>
                                        </p:cTn>
                                        <p:tgtEl>
                                          <p:spTgt spid="389174"/>
                                        </p:tgtEl>
                                      </p:cBhvr>
                                      <p:to x="100000" y="95000"/>
                                    </p:animScale>
                                    <p:animScale>
                                      <p:cBhvr>
                                        <p:cTn id="126" dur="83" decel="50000">
                                          <p:stCondLst>
                                            <p:cond delay="917"/>
                                          </p:stCondLst>
                                        </p:cTn>
                                        <p:tgtEl>
                                          <p:spTgt spid="389174"/>
                                        </p:tgtEl>
                                      </p:cBhvr>
                                      <p:to x="100000" y="100000"/>
                                    </p:animScale>
                                  </p:childTnLst>
                                </p:cTn>
                              </p:par>
                              <p:par>
                                <p:cTn id="127" presetID="26" presetClass="entr" presetSubtype="0" fill="hold" grpId="0" nodeType="withEffect">
                                  <p:stCondLst>
                                    <p:cond delay="0"/>
                                  </p:stCondLst>
                                  <p:childTnLst>
                                    <p:set>
                                      <p:cBhvr>
                                        <p:cTn id="128" dur="1" fill="hold">
                                          <p:stCondLst>
                                            <p:cond delay="0"/>
                                          </p:stCondLst>
                                        </p:cTn>
                                        <p:tgtEl>
                                          <p:spTgt spid="389175"/>
                                        </p:tgtEl>
                                        <p:attrNameLst>
                                          <p:attrName>style.visibility</p:attrName>
                                        </p:attrNameLst>
                                      </p:cBhvr>
                                      <p:to>
                                        <p:strVal val="visible"/>
                                      </p:to>
                                    </p:set>
                                    <p:animEffect transition="in" filter="wipe(down)">
                                      <p:cBhvr>
                                        <p:cTn id="129" dur="290">
                                          <p:stCondLst>
                                            <p:cond delay="0"/>
                                          </p:stCondLst>
                                        </p:cTn>
                                        <p:tgtEl>
                                          <p:spTgt spid="389175"/>
                                        </p:tgtEl>
                                      </p:cBhvr>
                                    </p:animEffect>
                                    <p:anim calcmode="lin" valueType="num">
                                      <p:cBhvr>
                                        <p:cTn id="130" dur="911" tmFilter="0,0; 0.14,0.36; 0.43,0.73; 0.71,0.91; 1.0,1.0">
                                          <p:stCondLst>
                                            <p:cond delay="0"/>
                                          </p:stCondLst>
                                        </p:cTn>
                                        <p:tgtEl>
                                          <p:spTgt spid="389175"/>
                                        </p:tgtEl>
                                        <p:attrNameLst>
                                          <p:attrName>ppt_x</p:attrName>
                                        </p:attrNameLst>
                                      </p:cBhvr>
                                      <p:tavLst>
                                        <p:tav tm="0">
                                          <p:val>
                                            <p:strVal val="#ppt_x-0.25"/>
                                          </p:val>
                                        </p:tav>
                                        <p:tav tm="100000">
                                          <p:val>
                                            <p:strVal val="#ppt_x"/>
                                          </p:val>
                                        </p:tav>
                                      </p:tavLst>
                                    </p:anim>
                                    <p:anim calcmode="lin" valueType="num">
                                      <p:cBhvr>
                                        <p:cTn id="131" dur="332" tmFilter="0.0,0.0; 0.25,0.07; 0.50,0.2; 0.75,0.467; 1.0,1.0">
                                          <p:stCondLst>
                                            <p:cond delay="0"/>
                                          </p:stCondLst>
                                        </p:cTn>
                                        <p:tgtEl>
                                          <p:spTgt spid="389175"/>
                                        </p:tgtEl>
                                        <p:attrNameLst>
                                          <p:attrName>ppt_y</p:attrName>
                                        </p:attrNameLst>
                                      </p:cBhvr>
                                      <p:tavLst>
                                        <p:tav tm="0" fmla="#ppt_y-sin(pi*$)/3">
                                          <p:val>
                                            <p:fltVal val="0.5"/>
                                          </p:val>
                                        </p:tav>
                                        <p:tav tm="100000">
                                          <p:val>
                                            <p:fltVal val="1"/>
                                          </p:val>
                                        </p:tav>
                                      </p:tavLst>
                                    </p:anim>
                                    <p:anim calcmode="lin" valueType="num">
                                      <p:cBhvr>
                                        <p:cTn id="132" dur="332" tmFilter="0, 0; 0.125,0.2665; 0.25,0.4; 0.375,0.465; 0.5,0.5;  0.625,0.535; 0.75,0.6; 0.875,0.7335; 1,1">
                                          <p:stCondLst>
                                            <p:cond delay="332"/>
                                          </p:stCondLst>
                                        </p:cTn>
                                        <p:tgtEl>
                                          <p:spTgt spid="389175"/>
                                        </p:tgtEl>
                                        <p:attrNameLst>
                                          <p:attrName>ppt_y</p:attrName>
                                        </p:attrNameLst>
                                      </p:cBhvr>
                                      <p:tavLst>
                                        <p:tav tm="0" fmla="#ppt_y-sin(pi*$)/9">
                                          <p:val>
                                            <p:fltVal val="0"/>
                                          </p:val>
                                        </p:tav>
                                        <p:tav tm="100000">
                                          <p:val>
                                            <p:fltVal val="1"/>
                                          </p:val>
                                        </p:tav>
                                      </p:tavLst>
                                    </p:anim>
                                    <p:anim calcmode="lin" valueType="num">
                                      <p:cBhvr>
                                        <p:cTn id="133" dur="166" tmFilter="0, 0; 0.125,0.2665; 0.25,0.4; 0.375,0.465; 0.5,0.5;  0.625,0.535; 0.75,0.6; 0.875,0.7335; 1,1">
                                          <p:stCondLst>
                                            <p:cond delay="662"/>
                                          </p:stCondLst>
                                        </p:cTn>
                                        <p:tgtEl>
                                          <p:spTgt spid="389175"/>
                                        </p:tgtEl>
                                        <p:attrNameLst>
                                          <p:attrName>ppt_y</p:attrName>
                                        </p:attrNameLst>
                                      </p:cBhvr>
                                      <p:tavLst>
                                        <p:tav tm="0" fmla="#ppt_y-sin(pi*$)/27">
                                          <p:val>
                                            <p:fltVal val="0"/>
                                          </p:val>
                                        </p:tav>
                                        <p:tav tm="100000">
                                          <p:val>
                                            <p:fltVal val="1"/>
                                          </p:val>
                                        </p:tav>
                                      </p:tavLst>
                                    </p:anim>
                                    <p:anim calcmode="lin" valueType="num">
                                      <p:cBhvr>
                                        <p:cTn id="134" dur="82" tmFilter="0, 0; 0.125,0.2665; 0.25,0.4; 0.375,0.465; 0.5,0.5;  0.625,0.535; 0.75,0.6; 0.875,0.7335; 1,1">
                                          <p:stCondLst>
                                            <p:cond delay="828"/>
                                          </p:stCondLst>
                                        </p:cTn>
                                        <p:tgtEl>
                                          <p:spTgt spid="389175"/>
                                        </p:tgtEl>
                                        <p:attrNameLst>
                                          <p:attrName>ppt_y</p:attrName>
                                        </p:attrNameLst>
                                      </p:cBhvr>
                                      <p:tavLst>
                                        <p:tav tm="0" fmla="#ppt_y-sin(pi*$)/81">
                                          <p:val>
                                            <p:fltVal val="0"/>
                                          </p:val>
                                        </p:tav>
                                        <p:tav tm="100000">
                                          <p:val>
                                            <p:fltVal val="1"/>
                                          </p:val>
                                        </p:tav>
                                      </p:tavLst>
                                    </p:anim>
                                    <p:animScale>
                                      <p:cBhvr>
                                        <p:cTn id="135" dur="13">
                                          <p:stCondLst>
                                            <p:cond delay="325"/>
                                          </p:stCondLst>
                                        </p:cTn>
                                        <p:tgtEl>
                                          <p:spTgt spid="389175"/>
                                        </p:tgtEl>
                                      </p:cBhvr>
                                      <p:to x="100000" y="60000"/>
                                    </p:animScale>
                                    <p:animScale>
                                      <p:cBhvr>
                                        <p:cTn id="136" dur="83" decel="50000">
                                          <p:stCondLst>
                                            <p:cond delay="338"/>
                                          </p:stCondLst>
                                        </p:cTn>
                                        <p:tgtEl>
                                          <p:spTgt spid="389175"/>
                                        </p:tgtEl>
                                      </p:cBhvr>
                                      <p:to x="100000" y="100000"/>
                                    </p:animScale>
                                    <p:animScale>
                                      <p:cBhvr>
                                        <p:cTn id="137" dur="13">
                                          <p:stCondLst>
                                            <p:cond delay="656"/>
                                          </p:stCondLst>
                                        </p:cTn>
                                        <p:tgtEl>
                                          <p:spTgt spid="389175"/>
                                        </p:tgtEl>
                                      </p:cBhvr>
                                      <p:to x="100000" y="80000"/>
                                    </p:animScale>
                                    <p:animScale>
                                      <p:cBhvr>
                                        <p:cTn id="138" dur="83" decel="50000">
                                          <p:stCondLst>
                                            <p:cond delay="669"/>
                                          </p:stCondLst>
                                        </p:cTn>
                                        <p:tgtEl>
                                          <p:spTgt spid="389175"/>
                                        </p:tgtEl>
                                      </p:cBhvr>
                                      <p:to x="100000" y="100000"/>
                                    </p:animScale>
                                    <p:animScale>
                                      <p:cBhvr>
                                        <p:cTn id="139" dur="13">
                                          <p:stCondLst>
                                            <p:cond delay="821"/>
                                          </p:stCondLst>
                                        </p:cTn>
                                        <p:tgtEl>
                                          <p:spTgt spid="389175"/>
                                        </p:tgtEl>
                                      </p:cBhvr>
                                      <p:to x="100000" y="90000"/>
                                    </p:animScale>
                                    <p:animScale>
                                      <p:cBhvr>
                                        <p:cTn id="140" dur="83" decel="50000">
                                          <p:stCondLst>
                                            <p:cond delay="834"/>
                                          </p:stCondLst>
                                        </p:cTn>
                                        <p:tgtEl>
                                          <p:spTgt spid="389175"/>
                                        </p:tgtEl>
                                      </p:cBhvr>
                                      <p:to x="100000" y="100000"/>
                                    </p:animScale>
                                    <p:animScale>
                                      <p:cBhvr>
                                        <p:cTn id="141" dur="13">
                                          <p:stCondLst>
                                            <p:cond delay="904"/>
                                          </p:stCondLst>
                                        </p:cTn>
                                        <p:tgtEl>
                                          <p:spTgt spid="389175"/>
                                        </p:tgtEl>
                                      </p:cBhvr>
                                      <p:to x="100000" y="95000"/>
                                    </p:animScale>
                                    <p:animScale>
                                      <p:cBhvr>
                                        <p:cTn id="142" dur="83" decel="50000">
                                          <p:stCondLst>
                                            <p:cond delay="917"/>
                                          </p:stCondLst>
                                        </p:cTn>
                                        <p:tgtEl>
                                          <p:spTgt spid="389175"/>
                                        </p:tgtEl>
                                      </p:cBhvr>
                                      <p:to x="100000" y="100000"/>
                                    </p:animScale>
                                  </p:childTnLst>
                                </p:cTn>
                              </p:par>
                              <p:par>
                                <p:cTn id="143" presetID="2" presetClass="entr" presetSubtype="4" fill="hold" grpId="0" nodeType="withEffect">
                                  <p:stCondLst>
                                    <p:cond delay="0"/>
                                  </p:stCondLst>
                                  <p:childTnLst>
                                    <p:set>
                                      <p:cBhvr>
                                        <p:cTn id="144" dur="1" fill="hold">
                                          <p:stCondLst>
                                            <p:cond delay="0"/>
                                          </p:stCondLst>
                                        </p:cTn>
                                        <p:tgtEl>
                                          <p:spTgt spid="389123">
                                            <p:txEl>
                                              <p:pRg st="8" end="8"/>
                                            </p:txEl>
                                          </p:spTgt>
                                        </p:tgtEl>
                                        <p:attrNameLst>
                                          <p:attrName>style.visibility</p:attrName>
                                        </p:attrNameLst>
                                      </p:cBhvr>
                                      <p:to>
                                        <p:strVal val="visible"/>
                                      </p:to>
                                    </p:set>
                                    <p:anim calcmode="lin" valueType="num">
                                      <p:cBhvr additive="base">
                                        <p:cTn id="145" dur="500" fill="hold"/>
                                        <p:tgtEl>
                                          <p:spTgt spid="389123">
                                            <p:txEl>
                                              <p:pRg st="8" end="8"/>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389123">
                                            <p:txEl>
                                              <p:pRg st="8" end="8"/>
                                            </p:txEl>
                                          </p:spTgt>
                                        </p:tgtEl>
                                        <p:attrNameLst>
                                          <p:attrName>ppt_y</p:attrName>
                                        </p:attrNameLst>
                                      </p:cBhvr>
                                      <p:tavLst>
                                        <p:tav tm="0">
                                          <p:val>
                                            <p:strVal val="1+#ppt_h/2"/>
                                          </p:val>
                                        </p:tav>
                                        <p:tav tm="100000">
                                          <p:val>
                                            <p:strVal val="#ppt_y"/>
                                          </p:val>
                                        </p:tav>
                                      </p:tavLst>
                                    </p:anim>
                                  </p:childTnLst>
                                </p:cTn>
                              </p:par>
                              <p:par>
                                <p:cTn id="147" presetID="26" presetClass="entr" presetSubtype="0" fill="hold" grpId="0" nodeType="withEffect">
                                  <p:stCondLst>
                                    <p:cond delay="0"/>
                                  </p:stCondLst>
                                  <p:childTnLst>
                                    <p:set>
                                      <p:cBhvr>
                                        <p:cTn id="148" dur="1" fill="hold">
                                          <p:stCondLst>
                                            <p:cond delay="0"/>
                                          </p:stCondLst>
                                        </p:cTn>
                                        <p:tgtEl>
                                          <p:spTgt spid="389176"/>
                                        </p:tgtEl>
                                        <p:attrNameLst>
                                          <p:attrName>style.visibility</p:attrName>
                                        </p:attrNameLst>
                                      </p:cBhvr>
                                      <p:to>
                                        <p:strVal val="visible"/>
                                      </p:to>
                                    </p:set>
                                    <p:animEffect transition="in" filter="wipe(down)">
                                      <p:cBhvr>
                                        <p:cTn id="149" dur="580">
                                          <p:stCondLst>
                                            <p:cond delay="0"/>
                                          </p:stCondLst>
                                        </p:cTn>
                                        <p:tgtEl>
                                          <p:spTgt spid="389176"/>
                                        </p:tgtEl>
                                      </p:cBhvr>
                                    </p:animEffect>
                                    <p:anim calcmode="lin" valueType="num">
                                      <p:cBhvr>
                                        <p:cTn id="150" dur="1822" tmFilter="0,0; 0.14,0.36; 0.43,0.73; 0.71,0.91; 1.0,1.0">
                                          <p:stCondLst>
                                            <p:cond delay="0"/>
                                          </p:stCondLst>
                                        </p:cTn>
                                        <p:tgtEl>
                                          <p:spTgt spid="389176"/>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89176"/>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89176"/>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89176"/>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89176"/>
                                        </p:tgtEl>
                                        <p:attrNameLst>
                                          <p:attrName>ppt_y</p:attrName>
                                        </p:attrNameLst>
                                      </p:cBhvr>
                                      <p:tavLst>
                                        <p:tav tm="0" fmla="#ppt_y-sin(pi*$)/81">
                                          <p:val>
                                            <p:fltVal val="0"/>
                                          </p:val>
                                        </p:tav>
                                        <p:tav tm="100000">
                                          <p:val>
                                            <p:fltVal val="1"/>
                                          </p:val>
                                        </p:tav>
                                      </p:tavLst>
                                    </p:anim>
                                    <p:animScale>
                                      <p:cBhvr>
                                        <p:cTn id="155" dur="26">
                                          <p:stCondLst>
                                            <p:cond delay="650"/>
                                          </p:stCondLst>
                                        </p:cTn>
                                        <p:tgtEl>
                                          <p:spTgt spid="389176"/>
                                        </p:tgtEl>
                                      </p:cBhvr>
                                      <p:to x="100000" y="60000"/>
                                    </p:animScale>
                                    <p:animScale>
                                      <p:cBhvr>
                                        <p:cTn id="156" dur="166" decel="50000">
                                          <p:stCondLst>
                                            <p:cond delay="676"/>
                                          </p:stCondLst>
                                        </p:cTn>
                                        <p:tgtEl>
                                          <p:spTgt spid="389176"/>
                                        </p:tgtEl>
                                      </p:cBhvr>
                                      <p:to x="100000" y="100000"/>
                                    </p:animScale>
                                    <p:animScale>
                                      <p:cBhvr>
                                        <p:cTn id="157" dur="26">
                                          <p:stCondLst>
                                            <p:cond delay="1312"/>
                                          </p:stCondLst>
                                        </p:cTn>
                                        <p:tgtEl>
                                          <p:spTgt spid="389176"/>
                                        </p:tgtEl>
                                      </p:cBhvr>
                                      <p:to x="100000" y="80000"/>
                                    </p:animScale>
                                    <p:animScale>
                                      <p:cBhvr>
                                        <p:cTn id="158" dur="166" decel="50000">
                                          <p:stCondLst>
                                            <p:cond delay="1338"/>
                                          </p:stCondLst>
                                        </p:cTn>
                                        <p:tgtEl>
                                          <p:spTgt spid="389176"/>
                                        </p:tgtEl>
                                      </p:cBhvr>
                                      <p:to x="100000" y="100000"/>
                                    </p:animScale>
                                    <p:animScale>
                                      <p:cBhvr>
                                        <p:cTn id="159" dur="26">
                                          <p:stCondLst>
                                            <p:cond delay="1642"/>
                                          </p:stCondLst>
                                        </p:cTn>
                                        <p:tgtEl>
                                          <p:spTgt spid="389176"/>
                                        </p:tgtEl>
                                      </p:cBhvr>
                                      <p:to x="100000" y="90000"/>
                                    </p:animScale>
                                    <p:animScale>
                                      <p:cBhvr>
                                        <p:cTn id="160" dur="166" decel="50000">
                                          <p:stCondLst>
                                            <p:cond delay="1668"/>
                                          </p:stCondLst>
                                        </p:cTn>
                                        <p:tgtEl>
                                          <p:spTgt spid="389176"/>
                                        </p:tgtEl>
                                      </p:cBhvr>
                                      <p:to x="100000" y="100000"/>
                                    </p:animScale>
                                    <p:animScale>
                                      <p:cBhvr>
                                        <p:cTn id="161" dur="26">
                                          <p:stCondLst>
                                            <p:cond delay="1808"/>
                                          </p:stCondLst>
                                        </p:cTn>
                                        <p:tgtEl>
                                          <p:spTgt spid="389176"/>
                                        </p:tgtEl>
                                      </p:cBhvr>
                                      <p:to x="100000" y="95000"/>
                                    </p:animScale>
                                    <p:animScale>
                                      <p:cBhvr>
                                        <p:cTn id="162" dur="166" decel="50000">
                                          <p:stCondLst>
                                            <p:cond delay="1834"/>
                                          </p:stCondLst>
                                        </p:cTn>
                                        <p:tgtEl>
                                          <p:spTgt spid="389176"/>
                                        </p:tgtEl>
                                      </p:cBhvr>
                                      <p:to x="100000" y="100000"/>
                                    </p:animScale>
                                  </p:childTnLst>
                                </p:cTn>
                              </p:par>
                              <p:par>
                                <p:cTn id="163" presetID="30" presetClass="entr" presetSubtype="0" fill="hold" grpId="0" nodeType="withEffect">
                                  <p:stCondLst>
                                    <p:cond delay="0"/>
                                  </p:stCondLst>
                                  <p:childTnLst>
                                    <p:set>
                                      <p:cBhvr>
                                        <p:cTn id="164" dur="1" fill="hold">
                                          <p:stCondLst>
                                            <p:cond delay="0"/>
                                          </p:stCondLst>
                                        </p:cTn>
                                        <p:tgtEl>
                                          <p:spTgt spid="389131"/>
                                        </p:tgtEl>
                                        <p:attrNameLst>
                                          <p:attrName>style.visibility</p:attrName>
                                        </p:attrNameLst>
                                      </p:cBhvr>
                                      <p:to>
                                        <p:strVal val="visible"/>
                                      </p:to>
                                    </p:set>
                                    <p:animEffect transition="in" filter="fade">
                                      <p:cBhvr>
                                        <p:cTn id="165" dur="800" decel="100000"/>
                                        <p:tgtEl>
                                          <p:spTgt spid="389131"/>
                                        </p:tgtEl>
                                      </p:cBhvr>
                                    </p:animEffect>
                                    <p:anim calcmode="lin" valueType="num">
                                      <p:cBhvr>
                                        <p:cTn id="166" dur="800" decel="100000" fill="hold"/>
                                        <p:tgtEl>
                                          <p:spTgt spid="389131"/>
                                        </p:tgtEl>
                                        <p:attrNameLst>
                                          <p:attrName>style.rotation</p:attrName>
                                        </p:attrNameLst>
                                      </p:cBhvr>
                                      <p:tavLst>
                                        <p:tav tm="0">
                                          <p:val>
                                            <p:fltVal val="-90"/>
                                          </p:val>
                                        </p:tav>
                                        <p:tav tm="100000">
                                          <p:val>
                                            <p:fltVal val="0"/>
                                          </p:val>
                                        </p:tav>
                                      </p:tavLst>
                                    </p:anim>
                                    <p:anim calcmode="lin" valueType="num">
                                      <p:cBhvr>
                                        <p:cTn id="167" dur="800" decel="100000" fill="hold"/>
                                        <p:tgtEl>
                                          <p:spTgt spid="389131"/>
                                        </p:tgtEl>
                                        <p:attrNameLst>
                                          <p:attrName>ppt_x</p:attrName>
                                        </p:attrNameLst>
                                      </p:cBhvr>
                                      <p:tavLst>
                                        <p:tav tm="0">
                                          <p:val>
                                            <p:strVal val="#ppt_x+0.4"/>
                                          </p:val>
                                        </p:tav>
                                        <p:tav tm="100000">
                                          <p:val>
                                            <p:strVal val="#ppt_x-0.05"/>
                                          </p:val>
                                        </p:tav>
                                      </p:tavLst>
                                    </p:anim>
                                    <p:anim calcmode="lin" valueType="num">
                                      <p:cBhvr>
                                        <p:cTn id="168" dur="800" decel="100000" fill="hold"/>
                                        <p:tgtEl>
                                          <p:spTgt spid="389131"/>
                                        </p:tgtEl>
                                        <p:attrNameLst>
                                          <p:attrName>ppt_y</p:attrName>
                                        </p:attrNameLst>
                                      </p:cBhvr>
                                      <p:tavLst>
                                        <p:tav tm="0">
                                          <p:val>
                                            <p:strVal val="#ppt_y-0.4"/>
                                          </p:val>
                                        </p:tav>
                                        <p:tav tm="100000">
                                          <p:val>
                                            <p:strVal val="#ppt_y+0.1"/>
                                          </p:val>
                                        </p:tav>
                                      </p:tavLst>
                                    </p:anim>
                                    <p:anim calcmode="lin" valueType="num">
                                      <p:cBhvr>
                                        <p:cTn id="169" dur="200" accel="100000" fill="hold">
                                          <p:stCondLst>
                                            <p:cond delay="800"/>
                                          </p:stCondLst>
                                        </p:cTn>
                                        <p:tgtEl>
                                          <p:spTgt spid="389131"/>
                                        </p:tgtEl>
                                        <p:attrNameLst>
                                          <p:attrName>ppt_x</p:attrName>
                                        </p:attrNameLst>
                                      </p:cBhvr>
                                      <p:tavLst>
                                        <p:tav tm="0">
                                          <p:val>
                                            <p:strVal val="#ppt_x-0.05"/>
                                          </p:val>
                                        </p:tav>
                                        <p:tav tm="100000">
                                          <p:val>
                                            <p:strVal val="#ppt_x"/>
                                          </p:val>
                                        </p:tav>
                                      </p:tavLst>
                                    </p:anim>
                                    <p:anim calcmode="lin" valueType="num">
                                      <p:cBhvr>
                                        <p:cTn id="170" dur="200" accel="100000" fill="hold">
                                          <p:stCondLst>
                                            <p:cond delay="800"/>
                                          </p:stCondLst>
                                        </p:cTn>
                                        <p:tgtEl>
                                          <p:spTgt spid="3891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uiExpand="1" build="p"/>
      <p:bldP spid="389147" grpId="0" uiExpand="1" animBg="1"/>
      <p:bldP spid="389148" grpId="0" uiExpand="1" animBg="1"/>
      <p:bldP spid="389149" grpId="0" uiExpand="1" animBg="1"/>
      <p:bldP spid="389149" grpId="1" uiExpand="1" animBg="1"/>
      <p:bldP spid="389158" grpId="0" uiExpand="1" animBg="1"/>
      <p:bldP spid="389159" grpId="0" uiExpand="1" animBg="1"/>
      <p:bldP spid="389160" grpId="0" uiExpand="1" animBg="1"/>
      <p:bldP spid="389161" grpId="0" uiExpand="1" animBg="1"/>
      <p:bldP spid="389162" grpId="0" uiExpand="1" animBg="1"/>
      <p:bldP spid="389163" grpId="0" uiExpand="1" animBg="1"/>
      <p:bldP spid="389134" grpId="0" uiExpand="1"/>
      <p:bldP spid="389134" grpId="1" uiExpand="1"/>
      <p:bldP spid="389136" grpId="0" uiExpand="1"/>
      <p:bldP spid="389141" grpId="0" uiExpand="1"/>
      <p:bldP spid="389164" grpId="0" uiExpand="1" animBg="1"/>
      <p:bldP spid="389164" grpId="1" uiExpand="1" animBg="1"/>
      <p:bldP spid="389167" grpId="0" uiExpand="1"/>
      <p:bldP spid="389131" grpId="0" animBg="1"/>
      <p:bldP spid="389174" grpId="0" uiExpand="1" animBg="1"/>
      <p:bldP spid="389175" grpId="0" uiExpand="1" animBg="1"/>
      <p:bldP spid="3891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8" name="Rectangle 6"/>
          <p:cNvSpPr>
            <a:spLocks noChangeArrowheads="1"/>
          </p:cNvSpPr>
          <p:nvPr/>
        </p:nvSpPr>
        <p:spPr bwMode="auto">
          <a:xfrm>
            <a:off x="3071813" y="4245000"/>
            <a:ext cx="2849562" cy="16557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16" name="Rectangle 4"/>
          <p:cNvSpPr>
            <a:spLocks noChangeArrowheads="1"/>
          </p:cNvSpPr>
          <p:nvPr/>
        </p:nvSpPr>
        <p:spPr bwMode="auto">
          <a:xfrm>
            <a:off x="3071813" y="2673375"/>
            <a:ext cx="2849562" cy="15795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17" name="Rectangle 5"/>
          <p:cNvSpPr>
            <a:spLocks noChangeArrowheads="1"/>
          </p:cNvSpPr>
          <p:nvPr/>
        </p:nvSpPr>
        <p:spPr bwMode="auto">
          <a:xfrm>
            <a:off x="3571875" y="3243288"/>
            <a:ext cx="1857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dirty="0">
                <a:latin typeface="Arial Rounded MT Bold" pitchFamily="34" charset="0"/>
              </a:rPr>
              <a:t>Domestic firms</a:t>
            </a:r>
          </a:p>
        </p:txBody>
      </p:sp>
      <p:sp>
        <p:nvSpPr>
          <p:cNvPr id="346119" name="Rectangle 7"/>
          <p:cNvSpPr>
            <a:spLocks noChangeArrowheads="1"/>
          </p:cNvSpPr>
          <p:nvPr/>
        </p:nvSpPr>
        <p:spPr bwMode="auto">
          <a:xfrm>
            <a:off x="3848100" y="48180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Importers</a:t>
            </a:r>
          </a:p>
        </p:txBody>
      </p:sp>
      <p:sp>
        <p:nvSpPr>
          <p:cNvPr id="346120" name="Rectangle 8"/>
          <p:cNvSpPr>
            <a:spLocks noChangeArrowheads="1"/>
          </p:cNvSpPr>
          <p:nvPr/>
        </p:nvSpPr>
        <p:spPr bwMode="auto">
          <a:xfrm>
            <a:off x="5915025" y="2673375"/>
            <a:ext cx="2695575" cy="15795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21" name="Rectangle 9"/>
          <p:cNvSpPr>
            <a:spLocks noChangeArrowheads="1"/>
          </p:cNvSpPr>
          <p:nvPr/>
        </p:nvSpPr>
        <p:spPr bwMode="auto">
          <a:xfrm>
            <a:off x="6669088" y="32432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Exporters</a:t>
            </a:r>
          </a:p>
        </p:txBody>
      </p:sp>
      <p:sp>
        <p:nvSpPr>
          <p:cNvPr id="346122" name="Rectangle 10"/>
          <p:cNvSpPr>
            <a:spLocks noChangeArrowheads="1"/>
          </p:cNvSpPr>
          <p:nvPr/>
        </p:nvSpPr>
        <p:spPr bwMode="auto">
          <a:xfrm>
            <a:off x="5915025" y="4245000"/>
            <a:ext cx="2695575" cy="16557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23" name="Rectangle 11"/>
          <p:cNvSpPr>
            <a:spLocks noChangeArrowheads="1"/>
          </p:cNvSpPr>
          <p:nvPr/>
        </p:nvSpPr>
        <p:spPr bwMode="auto">
          <a:xfrm>
            <a:off x="6002338" y="4310088"/>
            <a:ext cx="2476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Global MNCs &amp;</a:t>
            </a:r>
          </a:p>
          <a:p>
            <a:r>
              <a:rPr lang="en-US" sz="2000">
                <a:latin typeface="Arial Rounded MT Bold" pitchFamily="34" charset="0"/>
              </a:rPr>
              <a:t>importers/exporters</a:t>
            </a:r>
          </a:p>
          <a:p>
            <a:r>
              <a:rPr lang="en-US" sz="2000">
                <a:latin typeface="Arial Rounded MT Bold" pitchFamily="34" charset="0"/>
              </a:rPr>
              <a:t>in competitive </a:t>
            </a:r>
          </a:p>
          <a:p>
            <a:r>
              <a:rPr lang="en-US" sz="2000">
                <a:latin typeface="Arial Rounded MT Bold" pitchFamily="34" charset="0"/>
              </a:rPr>
              <a:t> global markets</a:t>
            </a:r>
          </a:p>
          <a:p>
            <a:r>
              <a:rPr lang="en-US" sz="2000">
                <a:latin typeface="Arial Rounded MT Bold" pitchFamily="34" charset="0"/>
              </a:rPr>
              <a:t>(?)</a:t>
            </a:r>
          </a:p>
        </p:txBody>
      </p:sp>
      <p:sp>
        <p:nvSpPr>
          <p:cNvPr id="346124" name="Rectangle 12"/>
          <p:cNvSpPr>
            <a:spLocks noChangeArrowheads="1"/>
          </p:cNvSpPr>
          <p:nvPr/>
        </p:nvSpPr>
        <p:spPr bwMode="auto">
          <a:xfrm>
            <a:off x="5280025" y="171928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Revenues</a:t>
            </a:r>
          </a:p>
        </p:txBody>
      </p:sp>
      <p:sp>
        <p:nvSpPr>
          <p:cNvPr id="346125" name="Rectangle 13"/>
          <p:cNvSpPr>
            <a:spLocks noChangeArrowheads="1"/>
          </p:cNvSpPr>
          <p:nvPr/>
        </p:nvSpPr>
        <p:spPr bwMode="auto">
          <a:xfrm>
            <a:off x="576263" y="3837013"/>
            <a:ext cx="124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Operating</a:t>
            </a:r>
          </a:p>
          <a:p>
            <a:r>
              <a:rPr lang="en-US" sz="2000">
                <a:solidFill>
                  <a:schemeClr val="tx1"/>
                </a:solidFill>
                <a:latin typeface="Arial Rounded MT Bold" pitchFamily="34" charset="0"/>
              </a:rPr>
              <a:t> expenses</a:t>
            </a:r>
          </a:p>
        </p:txBody>
      </p:sp>
      <p:sp>
        <p:nvSpPr>
          <p:cNvPr id="346126" name="Rectangle 14"/>
          <p:cNvSpPr>
            <a:spLocks noChangeArrowheads="1"/>
          </p:cNvSpPr>
          <p:nvPr/>
        </p:nvSpPr>
        <p:spPr bwMode="auto">
          <a:xfrm>
            <a:off x="4216400" y="2252688"/>
            <a:ext cx="67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Local</a:t>
            </a:r>
          </a:p>
        </p:txBody>
      </p:sp>
      <p:sp>
        <p:nvSpPr>
          <p:cNvPr id="346127" name="Rectangle 15"/>
          <p:cNvSpPr>
            <a:spLocks noChangeArrowheads="1"/>
          </p:cNvSpPr>
          <p:nvPr/>
        </p:nvSpPr>
        <p:spPr bwMode="auto">
          <a:xfrm>
            <a:off x="2119313" y="4919688"/>
            <a:ext cx="801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Global</a:t>
            </a:r>
          </a:p>
        </p:txBody>
      </p:sp>
      <p:sp>
        <p:nvSpPr>
          <p:cNvPr id="346128" name="Rectangle 16"/>
          <p:cNvSpPr>
            <a:spLocks noChangeArrowheads="1"/>
          </p:cNvSpPr>
          <p:nvPr/>
        </p:nvSpPr>
        <p:spPr bwMode="auto">
          <a:xfrm>
            <a:off x="2192338" y="3319488"/>
            <a:ext cx="677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Local</a:t>
            </a:r>
          </a:p>
        </p:txBody>
      </p:sp>
      <p:sp>
        <p:nvSpPr>
          <p:cNvPr id="346129" name="Rectangle 17"/>
          <p:cNvSpPr>
            <a:spLocks noChangeArrowheads="1"/>
          </p:cNvSpPr>
          <p:nvPr/>
        </p:nvSpPr>
        <p:spPr bwMode="auto">
          <a:xfrm>
            <a:off x="6846888" y="2252688"/>
            <a:ext cx="801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solidFill>
                  <a:schemeClr val="tx1"/>
                </a:solidFill>
                <a:latin typeface="Arial Rounded MT Bold" pitchFamily="34" charset="0"/>
              </a:rPr>
              <a:t>Global</a:t>
            </a:r>
          </a:p>
        </p:txBody>
      </p:sp>
      <p:sp>
        <p:nvSpPr>
          <p:cNvPr id="346130" name="Rectangle 18"/>
          <p:cNvSpPr>
            <a:spLocks noChangeArrowheads="1"/>
          </p:cNvSpPr>
          <p:nvPr/>
        </p:nvSpPr>
        <p:spPr bwMode="auto">
          <a:xfrm>
            <a:off x="457200" y="2673375"/>
            <a:ext cx="2622550" cy="3227388"/>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1" name="Rectangle 19"/>
          <p:cNvSpPr>
            <a:spLocks noChangeArrowheads="1"/>
          </p:cNvSpPr>
          <p:nvPr/>
        </p:nvSpPr>
        <p:spPr bwMode="auto">
          <a:xfrm>
            <a:off x="3071813" y="1628800"/>
            <a:ext cx="5538787" cy="105251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2" name="Rectangle 20"/>
          <p:cNvSpPr>
            <a:spLocks noChangeArrowheads="1"/>
          </p:cNvSpPr>
          <p:nvPr/>
        </p:nvSpPr>
        <p:spPr bwMode="auto">
          <a:xfrm>
            <a:off x="1951038" y="2673375"/>
            <a:ext cx="1128712" cy="15795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3" name="Rectangle 21"/>
          <p:cNvSpPr>
            <a:spLocks noChangeArrowheads="1"/>
          </p:cNvSpPr>
          <p:nvPr/>
        </p:nvSpPr>
        <p:spPr bwMode="auto">
          <a:xfrm>
            <a:off x="1951038" y="4245000"/>
            <a:ext cx="1128712" cy="16557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4" name="Rectangle 22"/>
          <p:cNvSpPr>
            <a:spLocks noChangeArrowheads="1"/>
          </p:cNvSpPr>
          <p:nvPr/>
        </p:nvSpPr>
        <p:spPr bwMode="auto">
          <a:xfrm>
            <a:off x="3071813" y="2154263"/>
            <a:ext cx="2849562" cy="5270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5" name="Rectangle 23"/>
          <p:cNvSpPr>
            <a:spLocks noChangeArrowheads="1"/>
          </p:cNvSpPr>
          <p:nvPr/>
        </p:nvSpPr>
        <p:spPr bwMode="auto">
          <a:xfrm>
            <a:off x="5915025" y="2154263"/>
            <a:ext cx="2695575" cy="5270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6" name="Rectangle 24"/>
          <p:cNvSpPr>
            <a:spLocks noChangeArrowheads="1"/>
          </p:cNvSpPr>
          <p:nvPr/>
        </p:nvSpPr>
        <p:spPr bwMode="auto">
          <a:xfrm>
            <a:off x="457200" y="1628800"/>
            <a:ext cx="8153400" cy="427196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37" name="Rectangle 25"/>
          <p:cNvSpPr>
            <a:spLocks noChangeArrowheads="1"/>
          </p:cNvSpPr>
          <p:nvPr/>
        </p:nvSpPr>
        <p:spPr bwMode="auto">
          <a:xfrm>
            <a:off x="4319588" y="3548088"/>
            <a:ext cx="33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(0)</a:t>
            </a:r>
          </a:p>
        </p:txBody>
      </p:sp>
      <p:sp>
        <p:nvSpPr>
          <p:cNvPr id="346138" name="Rectangle 26"/>
          <p:cNvSpPr>
            <a:spLocks noChangeArrowheads="1"/>
          </p:cNvSpPr>
          <p:nvPr/>
        </p:nvSpPr>
        <p:spPr bwMode="auto">
          <a:xfrm>
            <a:off x="4325938" y="5148288"/>
            <a:ext cx="265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a:t>
            </a:r>
          </a:p>
        </p:txBody>
      </p:sp>
      <p:sp>
        <p:nvSpPr>
          <p:cNvPr id="346139" name="Rectangle 27"/>
          <p:cNvSpPr>
            <a:spLocks noChangeArrowheads="1"/>
          </p:cNvSpPr>
          <p:nvPr/>
        </p:nvSpPr>
        <p:spPr bwMode="auto">
          <a:xfrm>
            <a:off x="7138988" y="3548088"/>
            <a:ext cx="328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000">
                <a:latin typeface="Arial Rounded MT Bold" pitchFamily="34" charset="0"/>
              </a:rPr>
              <a:t>(+)</a:t>
            </a:r>
          </a:p>
        </p:txBody>
      </p:sp>
      <p:sp>
        <p:nvSpPr>
          <p:cNvPr id="346143" name="Rectangle 31"/>
          <p:cNvSpPr>
            <a:spLocks noGrp="1" noChangeArrowheads="1"/>
          </p:cNvSpPr>
          <p:nvPr>
            <p:ph type="subTitle" idx="4294967295"/>
          </p:nvPr>
        </p:nvSpPr>
        <p:spPr>
          <a:xfrm>
            <a:off x="457200" y="188640"/>
            <a:ext cx="8534400" cy="648072"/>
          </a:xfrm>
          <a:prstGeom prst="rect">
            <a:avLst/>
          </a:prstGeom>
          <a:noFill/>
          <a:ln/>
        </p:spPr>
        <p:txBody>
          <a:bodyPr/>
          <a:lstStyle/>
          <a:p>
            <a:pPr marL="0" indent="0" algn="ctr">
              <a:lnSpc>
                <a:spcPct val="90000"/>
              </a:lnSpc>
              <a:buNone/>
            </a:pPr>
            <a:r>
              <a:rPr lang="en-US" dirty="0" smtClean="0"/>
              <a:t>Operating exposures </a:t>
            </a:r>
            <a:r>
              <a:rPr lang="en-US" dirty="0"/>
              <a:t>to currency </a:t>
            </a:r>
            <a:r>
              <a:rPr lang="en-US" dirty="0" smtClean="0"/>
              <a:t>risk</a:t>
            </a:r>
            <a:endParaRPr lang="en-US" baseline="30000" dirty="0"/>
          </a:p>
        </p:txBody>
      </p:sp>
    </p:spTree>
    <p:extLst>
      <p:ext uri="{BB962C8B-B14F-4D97-AF65-F5344CB8AC3E}">
        <p14:creationId xmlns:p14="http://schemas.microsoft.com/office/powerpoint/2010/main" val="130255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61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6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6"/>
                                        </p:tgtEl>
                                        <p:attrNameLst>
                                          <p:attrName>style.visibility</p:attrName>
                                        </p:attrNameLst>
                                      </p:cBhvr>
                                      <p:to>
                                        <p:strVal val="visible"/>
                                      </p:to>
                                    </p:set>
                                  </p:childTnLst>
                                  <p:subTnLst>
                                    <p:animClr clrSpc="rgb" dir="cw">
                                      <p:cBhvr override="childStyle">
                                        <p:cTn dur="1" fill="hold" display="0" masterRel="nextClick" afterEffect="1"/>
                                        <p:tgtEl>
                                          <p:spTgt spid="346126"/>
                                        </p:tgtEl>
                                        <p:attrNameLst>
                                          <p:attrName>ppt_c</p:attrName>
                                        </p:attrNameLst>
                                      </p:cBhvr>
                                      <p:to>
                                        <a:schemeClr val="accent2"/>
                                      </p:to>
                                    </p:animClr>
                                  </p:subTnLst>
                                </p:cTn>
                              </p:par>
                              <p:par>
                                <p:cTn id="21" presetID="1" presetClass="entr" presetSubtype="0" fill="hold" grpId="1" nodeType="withEffect">
                                  <p:stCondLst>
                                    <p:cond delay="0"/>
                                  </p:stCondLst>
                                  <p:childTnLst>
                                    <p:set>
                                      <p:cBhvr>
                                        <p:cTn id="22" dur="1" fill="hold">
                                          <p:stCondLst>
                                            <p:cond delay="0"/>
                                          </p:stCondLst>
                                        </p:cTn>
                                        <p:tgtEl>
                                          <p:spTgt spid="346128"/>
                                        </p:tgtEl>
                                        <p:attrNameLst>
                                          <p:attrName>style.visibility</p:attrName>
                                        </p:attrNameLst>
                                      </p:cBhvr>
                                      <p:to>
                                        <p:strVal val="visible"/>
                                      </p:to>
                                    </p:set>
                                  </p:childTnLst>
                                  <p:subTnLst>
                                    <p:animClr clrSpc="rgb" dir="cw">
                                      <p:cBhvr override="childStyle">
                                        <p:cTn dur="1" fill="hold" display="0" masterRel="nextClick" afterEffect="1"/>
                                        <p:tgtEl>
                                          <p:spTgt spid="346128"/>
                                        </p:tgtEl>
                                        <p:attrNameLst>
                                          <p:attrName>ppt_c</p:attrName>
                                        </p:attrNameLst>
                                      </p:cBhvr>
                                      <p:to>
                                        <a:schemeClr val="accent2"/>
                                      </p:to>
                                    </p:animClr>
                                  </p:subTnLst>
                                </p:cTn>
                              </p:par>
                              <p:par>
                                <p:cTn id="23" presetID="1" presetClass="entr" presetSubtype="0" fill="hold" grpId="0" nodeType="withEffect">
                                  <p:stCondLst>
                                    <p:cond delay="0"/>
                                  </p:stCondLst>
                                  <p:childTnLst>
                                    <p:set>
                                      <p:cBhvr>
                                        <p:cTn id="24" dur="1" fill="hold">
                                          <p:stCondLst>
                                            <p:cond delay="0"/>
                                          </p:stCondLst>
                                        </p:cTn>
                                        <p:tgtEl>
                                          <p:spTgt spid="3461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61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61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6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61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6128"/>
                                        </p:tgtEl>
                                        <p:attrNameLst>
                                          <p:attrName>style.visibility</p:attrName>
                                        </p:attrNameLst>
                                      </p:cBhvr>
                                      <p:to>
                                        <p:strVal val="visible"/>
                                      </p:to>
                                    </p:set>
                                  </p:childTnLst>
                                  <p:subTnLst>
                                    <p:animClr clrSpc="rgb" dir="cw">
                                      <p:cBhvr override="childStyle">
                                        <p:cTn dur="1" fill="hold" display="0" masterRel="nextClick" afterEffect="1"/>
                                        <p:tgtEl>
                                          <p:spTgt spid="346128"/>
                                        </p:tgtEl>
                                        <p:attrNameLst>
                                          <p:attrName>ppt_c</p:attrName>
                                        </p:attrNameLst>
                                      </p:cBhvr>
                                      <p:to>
                                        <a:schemeClr val="accent2"/>
                                      </p:to>
                                    </p:animClr>
                                  </p:subTnLst>
                                </p:cTn>
                              </p:par>
                              <p:par>
                                <p:cTn id="39" presetID="1" presetClass="entr" presetSubtype="0" fill="hold" grpId="1" nodeType="withEffect">
                                  <p:stCondLst>
                                    <p:cond delay="0"/>
                                  </p:stCondLst>
                                  <p:childTnLst>
                                    <p:set>
                                      <p:cBhvr>
                                        <p:cTn id="40" dur="1" fill="hold">
                                          <p:stCondLst>
                                            <p:cond delay="0"/>
                                          </p:stCondLst>
                                        </p:cTn>
                                        <p:tgtEl>
                                          <p:spTgt spid="346127"/>
                                        </p:tgtEl>
                                        <p:attrNameLst>
                                          <p:attrName>style.visibility</p:attrName>
                                        </p:attrNameLst>
                                      </p:cBhvr>
                                      <p:to>
                                        <p:strVal val="visible"/>
                                      </p:to>
                                    </p:set>
                                  </p:childTnLst>
                                  <p:subTnLst>
                                    <p:animClr clrSpc="rgb" dir="cw">
                                      <p:cBhvr override="childStyle">
                                        <p:cTn dur="1" fill="hold" display="0" masterRel="nextClick" afterEffect="1"/>
                                        <p:tgtEl>
                                          <p:spTgt spid="346127"/>
                                        </p:tgtEl>
                                        <p:attrNameLst>
                                          <p:attrName>ppt_c</p:attrName>
                                        </p:attrNameLst>
                                      </p:cBhvr>
                                      <p:to>
                                        <a:schemeClr val="accent1"/>
                                      </p:to>
                                    </p:animClr>
                                  </p:subTnLst>
                                </p:cTn>
                              </p:par>
                              <p:par>
                                <p:cTn id="41" presetID="1" presetClass="entr" presetSubtype="0" fill="hold" grpId="2" nodeType="withEffect">
                                  <p:stCondLst>
                                    <p:cond delay="0"/>
                                  </p:stCondLst>
                                  <p:childTnLst>
                                    <p:set>
                                      <p:cBhvr>
                                        <p:cTn id="42" dur="1" fill="hold">
                                          <p:stCondLst>
                                            <p:cond delay="0"/>
                                          </p:stCondLst>
                                        </p:cTn>
                                        <p:tgtEl>
                                          <p:spTgt spid="346129"/>
                                        </p:tgtEl>
                                        <p:attrNameLst>
                                          <p:attrName>style.visibility</p:attrName>
                                        </p:attrNameLst>
                                      </p:cBhvr>
                                      <p:to>
                                        <p:strVal val="visible"/>
                                      </p:to>
                                    </p:set>
                                  </p:childTnLst>
                                  <p:subTnLst>
                                    <p:animClr clrSpc="rgb" dir="cw">
                                      <p:cBhvr override="childStyle">
                                        <p:cTn dur="1" fill="hold" display="0" masterRel="nextClick" afterEffect="1"/>
                                        <p:tgtEl>
                                          <p:spTgt spid="346129"/>
                                        </p:tgtEl>
                                        <p:attrNameLst>
                                          <p:attrName>ppt_c</p:attrName>
                                        </p:attrNameLst>
                                      </p:cBhvr>
                                      <p:to>
                                        <a:schemeClr val="accent1"/>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346117"/>
                                        </p:tgtEl>
                                        <p:attrNameLst>
                                          <p:attrName>style.visibility</p:attrName>
                                        </p:attrNameLst>
                                      </p:cBhvr>
                                      <p:to>
                                        <p:strVal val="visible"/>
                                      </p:to>
                                    </p:set>
                                    <p:anim calcmode="lin" valueType="num">
                                      <p:cBhvr>
                                        <p:cTn id="47" dur="500" fill="hold"/>
                                        <p:tgtEl>
                                          <p:spTgt spid="346117"/>
                                        </p:tgtEl>
                                        <p:attrNameLst>
                                          <p:attrName>ppt_w</p:attrName>
                                        </p:attrNameLst>
                                      </p:cBhvr>
                                      <p:tavLst>
                                        <p:tav tm="0">
                                          <p:val>
                                            <p:fltVal val="0"/>
                                          </p:val>
                                        </p:tav>
                                        <p:tav tm="100000">
                                          <p:val>
                                            <p:strVal val="#ppt_w"/>
                                          </p:val>
                                        </p:tav>
                                      </p:tavLst>
                                    </p:anim>
                                    <p:anim calcmode="lin" valueType="num">
                                      <p:cBhvr>
                                        <p:cTn id="48" dur="500" fill="hold"/>
                                        <p:tgtEl>
                                          <p:spTgt spid="346117"/>
                                        </p:tgtEl>
                                        <p:attrNameLst>
                                          <p:attrName>ppt_h</p:attrName>
                                        </p:attrNameLst>
                                      </p:cBhvr>
                                      <p:tavLst>
                                        <p:tav tm="0">
                                          <p:val>
                                            <p:fltVal val="0"/>
                                          </p:val>
                                        </p:tav>
                                        <p:tav tm="100000">
                                          <p:val>
                                            <p:strVal val="#ppt_h"/>
                                          </p:val>
                                        </p:tav>
                                      </p:tavLst>
                                    </p:anim>
                                    <p:anim calcmode="lin" valueType="num">
                                      <p:cBhvr>
                                        <p:cTn id="49" dur="500" fill="hold"/>
                                        <p:tgtEl>
                                          <p:spTgt spid="346117"/>
                                        </p:tgtEl>
                                        <p:attrNameLst>
                                          <p:attrName>style.rotation</p:attrName>
                                        </p:attrNameLst>
                                      </p:cBhvr>
                                      <p:tavLst>
                                        <p:tav tm="0">
                                          <p:val>
                                            <p:fltVal val="360"/>
                                          </p:val>
                                        </p:tav>
                                        <p:tav tm="100000">
                                          <p:val>
                                            <p:fltVal val="0"/>
                                          </p:val>
                                        </p:tav>
                                      </p:tavLst>
                                    </p:anim>
                                    <p:animEffect transition="in" filter="fade">
                                      <p:cBhvr>
                                        <p:cTn id="50" dur="500"/>
                                        <p:tgtEl>
                                          <p:spTgt spid="346117"/>
                                        </p:tgtEl>
                                      </p:cBhvr>
                                    </p:animEffect>
                                  </p:childTnLst>
                                  <p:subTnLst>
                                    <p:animClr clrSpc="rgb" dir="cw">
                                      <p:cBhvr override="childStyle">
                                        <p:cTn dur="1" fill="hold" display="0" masterRel="nextClick" afterEffect="1"/>
                                        <p:tgtEl>
                                          <p:spTgt spid="346117"/>
                                        </p:tgtEl>
                                        <p:attrNameLst>
                                          <p:attrName>ppt_c</p:attrName>
                                        </p:attrNameLst>
                                      </p:cBhvr>
                                      <p:to>
                                        <a:schemeClr val="accent1"/>
                                      </p:to>
                                    </p:animClr>
                                  </p:subTnLst>
                                </p:cTn>
                              </p:par>
                              <p:par>
                                <p:cTn id="51" presetID="49" presetClass="entr" presetSubtype="0" decel="100000" fill="hold" grpId="0" nodeType="withEffect">
                                  <p:stCondLst>
                                    <p:cond delay="0"/>
                                  </p:stCondLst>
                                  <p:childTnLst>
                                    <p:set>
                                      <p:cBhvr>
                                        <p:cTn id="52" dur="1" fill="hold">
                                          <p:stCondLst>
                                            <p:cond delay="0"/>
                                          </p:stCondLst>
                                        </p:cTn>
                                        <p:tgtEl>
                                          <p:spTgt spid="346137"/>
                                        </p:tgtEl>
                                        <p:attrNameLst>
                                          <p:attrName>style.visibility</p:attrName>
                                        </p:attrNameLst>
                                      </p:cBhvr>
                                      <p:to>
                                        <p:strVal val="visible"/>
                                      </p:to>
                                    </p:set>
                                    <p:anim calcmode="lin" valueType="num">
                                      <p:cBhvr>
                                        <p:cTn id="53" dur="500" fill="hold"/>
                                        <p:tgtEl>
                                          <p:spTgt spid="346137"/>
                                        </p:tgtEl>
                                        <p:attrNameLst>
                                          <p:attrName>ppt_w</p:attrName>
                                        </p:attrNameLst>
                                      </p:cBhvr>
                                      <p:tavLst>
                                        <p:tav tm="0">
                                          <p:val>
                                            <p:fltVal val="0"/>
                                          </p:val>
                                        </p:tav>
                                        <p:tav tm="100000">
                                          <p:val>
                                            <p:strVal val="#ppt_w"/>
                                          </p:val>
                                        </p:tav>
                                      </p:tavLst>
                                    </p:anim>
                                    <p:anim calcmode="lin" valueType="num">
                                      <p:cBhvr>
                                        <p:cTn id="54" dur="500" fill="hold"/>
                                        <p:tgtEl>
                                          <p:spTgt spid="346137"/>
                                        </p:tgtEl>
                                        <p:attrNameLst>
                                          <p:attrName>ppt_h</p:attrName>
                                        </p:attrNameLst>
                                      </p:cBhvr>
                                      <p:tavLst>
                                        <p:tav tm="0">
                                          <p:val>
                                            <p:fltVal val="0"/>
                                          </p:val>
                                        </p:tav>
                                        <p:tav tm="100000">
                                          <p:val>
                                            <p:strVal val="#ppt_h"/>
                                          </p:val>
                                        </p:tav>
                                      </p:tavLst>
                                    </p:anim>
                                    <p:anim calcmode="lin" valueType="num">
                                      <p:cBhvr>
                                        <p:cTn id="55" dur="500" fill="hold"/>
                                        <p:tgtEl>
                                          <p:spTgt spid="346137"/>
                                        </p:tgtEl>
                                        <p:attrNameLst>
                                          <p:attrName>style.rotation</p:attrName>
                                        </p:attrNameLst>
                                      </p:cBhvr>
                                      <p:tavLst>
                                        <p:tav tm="0">
                                          <p:val>
                                            <p:fltVal val="360"/>
                                          </p:val>
                                        </p:tav>
                                        <p:tav tm="100000">
                                          <p:val>
                                            <p:fltVal val="0"/>
                                          </p:val>
                                        </p:tav>
                                      </p:tavLst>
                                    </p:anim>
                                    <p:animEffect transition="in" filter="fade">
                                      <p:cBhvr>
                                        <p:cTn id="56" dur="500"/>
                                        <p:tgtEl>
                                          <p:spTgt spid="346137"/>
                                        </p:tgtEl>
                                      </p:cBhvr>
                                    </p:animEffect>
                                  </p:childTnLst>
                                  <p:subTnLst>
                                    <p:animClr clrSpc="rgb" dir="cw">
                                      <p:cBhvr override="childStyle">
                                        <p:cTn dur="1" fill="hold" display="0" masterRel="nextClick" afterEffect="1"/>
                                        <p:tgtEl>
                                          <p:spTgt spid="346137"/>
                                        </p:tgtEl>
                                        <p:attrNameLst>
                                          <p:attrName>ppt_c</p:attrName>
                                        </p:attrNameLst>
                                      </p:cBhvr>
                                      <p:to>
                                        <a:schemeClr val="accent1"/>
                                      </p:to>
                                    </p:animClr>
                                  </p:subTnLst>
                                </p:cTn>
                              </p:par>
                              <p:par>
                                <p:cTn id="57" presetID="1" presetClass="entr" presetSubtype="0" fill="hold" grpId="1" nodeType="withEffect">
                                  <p:stCondLst>
                                    <p:cond delay="0"/>
                                  </p:stCondLst>
                                  <p:childTnLst>
                                    <p:set>
                                      <p:cBhvr>
                                        <p:cTn id="58" dur="1" fill="hold">
                                          <p:stCondLst>
                                            <p:cond delay="0"/>
                                          </p:stCondLst>
                                        </p:cTn>
                                        <p:tgtEl>
                                          <p:spTgt spid="346126"/>
                                        </p:tgtEl>
                                        <p:attrNameLst>
                                          <p:attrName>style.visibility</p:attrName>
                                        </p:attrNameLst>
                                      </p:cBhvr>
                                      <p:to>
                                        <p:strVal val="visible"/>
                                      </p:to>
                                    </p:set>
                                  </p:childTnLst>
                                  <p:subTnLst>
                                    <p:animClr clrSpc="rgb" dir="cw">
                                      <p:cBhvr override="childStyle">
                                        <p:cTn dur="1" fill="hold" display="0" masterRel="nextClick" afterEffect="1"/>
                                        <p:tgtEl>
                                          <p:spTgt spid="346126"/>
                                        </p:tgtEl>
                                        <p:attrNameLst>
                                          <p:attrName>ppt_c</p:attrName>
                                        </p:attrNameLst>
                                      </p:cBhvr>
                                      <p:to>
                                        <a:schemeClr val="accent1"/>
                                      </p:to>
                                    </p:animClr>
                                  </p:subTnLst>
                                </p:cTn>
                              </p:par>
                              <p:par>
                                <p:cTn id="59" presetID="1" presetClass="entr" presetSubtype="0" fill="hold" grpId="0" nodeType="withEffect">
                                  <p:stCondLst>
                                    <p:cond delay="0"/>
                                  </p:stCondLst>
                                  <p:childTnLst>
                                    <p:set>
                                      <p:cBhvr>
                                        <p:cTn id="60" dur="1" fill="hold">
                                          <p:stCondLst>
                                            <p:cond delay="0"/>
                                          </p:stCondLst>
                                        </p:cTn>
                                        <p:tgtEl>
                                          <p:spTgt spid="346129"/>
                                        </p:tgtEl>
                                        <p:attrNameLst>
                                          <p:attrName>style.visibility</p:attrName>
                                        </p:attrNameLst>
                                      </p:cBhvr>
                                      <p:to>
                                        <p:strVal val="visible"/>
                                      </p:to>
                                    </p:set>
                                  </p:childTnLst>
                                  <p:subTnLst>
                                    <p:animClr clrSpc="rgb" dir="cw">
                                      <p:cBhvr override="childStyle">
                                        <p:cTn dur="1" fill="hold" display="0" masterRel="nextClick" afterEffect="1"/>
                                        <p:tgtEl>
                                          <p:spTgt spid="346129"/>
                                        </p:tgtEl>
                                        <p:attrNameLst>
                                          <p:attrName>ppt_c</p:attrName>
                                        </p:attrNameLst>
                                      </p:cBhvr>
                                      <p:to>
                                        <a:schemeClr val="accent2"/>
                                      </p:to>
                                    </p:animClr>
                                  </p:subTnLst>
                                </p:cTn>
                              </p:par>
                            </p:childTnLst>
                          </p:cTn>
                        </p:par>
                      </p:childTnLst>
                    </p:cTn>
                  </p:par>
                  <p:par>
                    <p:cTn id="61" fill="hold" nodeType="clickPar">
                      <p:stCondLst>
                        <p:cond delay="indefinite"/>
                      </p:stCondLst>
                      <p:childTnLst>
                        <p:par>
                          <p:cTn id="62" fill="hold" nodeType="withGroup">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346121"/>
                                        </p:tgtEl>
                                        <p:attrNameLst>
                                          <p:attrName>style.visibility</p:attrName>
                                        </p:attrNameLst>
                                      </p:cBhvr>
                                      <p:to>
                                        <p:strVal val="visible"/>
                                      </p:to>
                                    </p:set>
                                    <p:anim calcmode="lin" valueType="num">
                                      <p:cBhvr>
                                        <p:cTn id="65" dur="500" fill="hold"/>
                                        <p:tgtEl>
                                          <p:spTgt spid="346121"/>
                                        </p:tgtEl>
                                        <p:attrNameLst>
                                          <p:attrName>ppt_w</p:attrName>
                                        </p:attrNameLst>
                                      </p:cBhvr>
                                      <p:tavLst>
                                        <p:tav tm="0">
                                          <p:val>
                                            <p:fltVal val="0"/>
                                          </p:val>
                                        </p:tav>
                                        <p:tav tm="100000">
                                          <p:val>
                                            <p:strVal val="#ppt_w"/>
                                          </p:val>
                                        </p:tav>
                                      </p:tavLst>
                                    </p:anim>
                                    <p:anim calcmode="lin" valueType="num">
                                      <p:cBhvr>
                                        <p:cTn id="66" dur="500" fill="hold"/>
                                        <p:tgtEl>
                                          <p:spTgt spid="346121"/>
                                        </p:tgtEl>
                                        <p:attrNameLst>
                                          <p:attrName>ppt_h</p:attrName>
                                        </p:attrNameLst>
                                      </p:cBhvr>
                                      <p:tavLst>
                                        <p:tav tm="0">
                                          <p:val>
                                            <p:fltVal val="0"/>
                                          </p:val>
                                        </p:tav>
                                        <p:tav tm="100000">
                                          <p:val>
                                            <p:strVal val="#ppt_h"/>
                                          </p:val>
                                        </p:tav>
                                      </p:tavLst>
                                    </p:anim>
                                    <p:anim calcmode="lin" valueType="num">
                                      <p:cBhvr>
                                        <p:cTn id="67" dur="500" fill="hold"/>
                                        <p:tgtEl>
                                          <p:spTgt spid="346121"/>
                                        </p:tgtEl>
                                        <p:attrNameLst>
                                          <p:attrName>style.rotation</p:attrName>
                                        </p:attrNameLst>
                                      </p:cBhvr>
                                      <p:tavLst>
                                        <p:tav tm="0">
                                          <p:val>
                                            <p:fltVal val="360"/>
                                          </p:val>
                                        </p:tav>
                                        <p:tav tm="100000">
                                          <p:val>
                                            <p:fltVal val="0"/>
                                          </p:val>
                                        </p:tav>
                                      </p:tavLst>
                                    </p:anim>
                                    <p:animEffect transition="in" filter="fade">
                                      <p:cBhvr>
                                        <p:cTn id="68" dur="500"/>
                                        <p:tgtEl>
                                          <p:spTgt spid="346121"/>
                                        </p:tgtEl>
                                      </p:cBhvr>
                                    </p:animEffect>
                                  </p:childTnLst>
                                  <p:subTnLst>
                                    <p:animClr clrSpc="rgb" dir="cw">
                                      <p:cBhvr override="childStyle">
                                        <p:cTn dur="1" fill="hold" display="0" masterRel="nextClick" afterEffect="1"/>
                                        <p:tgtEl>
                                          <p:spTgt spid="346121"/>
                                        </p:tgtEl>
                                        <p:attrNameLst>
                                          <p:attrName>ppt_c</p:attrName>
                                        </p:attrNameLst>
                                      </p:cBhvr>
                                      <p:to>
                                        <a:schemeClr val="accent1"/>
                                      </p:to>
                                    </p:animClr>
                                  </p:subTnLst>
                                </p:cTn>
                              </p:par>
                              <p:par>
                                <p:cTn id="69" presetID="49" presetClass="entr" presetSubtype="0" decel="100000" fill="hold" grpId="0" nodeType="withEffect">
                                  <p:stCondLst>
                                    <p:cond delay="0"/>
                                  </p:stCondLst>
                                  <p:childTnLst>
                                    <p:set>
                                      <p:cBhvr>
                                        <p:cTn id="70" dur="1" fill="hold">
                                          <p:stCondLst>
                                            <p:cond delay="0"/>
                                          </p:stCondLst>
                                        </p:cTn>
                                        <p:tgtEl>
                                          <p:spTgt spid="346139"/>
                                        </p:tgtEl>
                                        <p:attrNameLst>
                                          <p:attrName>style.visibility</p:attrName>
                                        </p:attrNameLst>
                                      </p:cBhvr>
                                      <p:to>
                                        <p:strVal val="visible"/>
                                      </p:to>
                                    </p:set>
                                    <p:anim calcmode="lin" valueType="num">
                                      <p:cBhvr>
                                        <p:cTn id="71" dur="500" fill="hold"/>
                                        <p:tgtEl>
                                          <p:spTgt spid="346139"/>
                                        </p:tgtEl>
                                        <p:attrNameLst>
                                          <p:attrName>ppt_w</p:attrName>
                                        </p:attrNameLst>
                                      </p:cBhvr>
                                      <p:tavLst>
                                        <p:tav tm="0">
                                          <p:val>
                                            <p:fltVal val="0"/>
                                          </p:val>
                                        </p:tav>
                                        <p:tav tm="100000">
                                          <p:val>
                                            <p:strVal val="#ppt_w"/>
                                          </p:val>
                                        </p:tav>
                                      </p:tavLst>
                                    </p:anim>
                                    <p:anim calcmode="lin" valueType="num">
                                      <p:cBhvr>
                                        <p:cTn id="72" dur="500" fill="hold"/>
                                        <p:tgtEl>
                                          <p:spTgt spid="346139"/>
                                        </p:tgtEl>
                                        <p:attrNameLst>
                                          <p:attrName>ppt_h</p:attrName>
                                        </p:attrNameLst>
                                      </p:cBhvr>
                                      <p:tavLst>
                                        <p:tav tm="0">
                                          <p:val>
                                            <p:fltVal val="0"/>
                                          </p:val>
                                        </p:tav>
                                        <p:tav tm="100000">
                                          <p:val>
                                            <p:strVal val="#ppt_h"/>
                                          </p:val>
                                        </p:tav>
                                      </p:tavLst>
                                    </p:anim>
                                    <p:anim calcmode="lin" valueType="num">
                                      <p:cBhvr>
                                        <p:cTn id="73" dur="500" fill="hold"/>
                                        <p:tgtEl>
                                          <p:spTgt spid="346139"/>
                                        </p:tgtEl>
                                        <p:attrNameLst>
                                          <p:attrName>style.rotation</p:attrName>
                                        </p:attrNameLst>
                                      </p:cBhvr>
                                      <p:tavLst>
                                        <p:tav tm="0">
                                          <p:val>
                                            <p:fltVal val="360"/>
                                          </p:val>
                                        </p:tav>
                                        <p:tav tm="100000">
                                          <p:val>
                                            <p:fltVal val="0"/>
                                          </p:val>
                                        </p:tav>
                                      </p:tavLst>
                                    </p:anim>
                                    <p:animEffect transition="in" filter="fade">
                                      <p:cBhvr>
                                        <p:cTn id="74" dur="500"/>
                                        <p:tgtEl>
                                          <p:spTgt spid="346139"/>
                                        </p:tgtEl>
                                      </p:cBhvr>
                                    </p:animEffect>
                                  </p:childTnLst>
                                  <p:subTnLst>
                                    <p:animClr clrSpc="rgb" dir="cw">
                                      <p:cBhvr override="childStyle">
                                        <p:cTn dur="1" fill="hold" display="0" masterRel="nextClick" afterEffect="1"/>
                                        <p:tgtEl>
                                          <p:spTgt spid="346139"/>
                                        </p:tgtEl>
                                        <p:attrNameLst>
                                          <p:attrName>ppt_c</p:attrName>
                                        </p:attrNameLst>
                                      </p:cBhvr>
                                      <p:to>
                                        <a:schemeClr val="accent1"/>
                                      </p:to>
                                    </p:animClr>
                                  </p:subTnLst>
                                </p:cTn>
                              </p:par>
                              <p:par>
                                <p:cTn id="75" presetID="1" presetClass="entr" presetSubtype="0" fill="hold" grpId="1" nodeType="withEffect">
                                  <p:stCondLst>
                                    <p:cond delay="0"/>
                                  </p:stCondLst>
                                  <p:childTnLst>
                                    <p:set>
                                      <p:cBhvr>
                                        <p:cTn id="76" dur="1" fill="hold">
                                          <p:stCondLst>
                                            <p:cond delay="0"/>
                                          </p:stCondLst>
                                        </p:cTn>
                                        <p:tgtEl>
                                          <p:spTgt spid="346129"/>
                                        </p:tgtEl>
                                        <p:attrNameLst>
                                          <p:attrName>style.visibility</p:attrName>
                                        </p:attrNameLst>
                                      </p:cBhvr>
                                      <p:to>
                                        <p:strVal val="visible"/>
                                      </p:to>
                                    </p:set>
                                  </p:childTnLst>
                                  <p:subTnLst>
                                    <p:animClr clrSpc="rgb" dir="cw">
                                      <p:cBhvr override="childStyle">
                                        <p:cTn dur="1" fill="hold" display="0" masterRel="nextClick" afterEffect="1"/>
                                        <p:tgtEl>
                                          <p:spTgt spid="346129"/>
                                        </p:tgtEl>
                                        <p:attrNameLst>
                                          <p:attrName>ppt_c</p:attrName>
                                        </p:attrNameLst>
                                      </p:cBhvr>
                                      <p:to>
                                        <a:schemeClr val="accent1"/>
                                      </p:to>
                                    </p:animClr>
                                  </p:subTnLst>
                                </p:cTn>
                              </p:par>
                              <p:par>
                                <p:cTn id="77" presetID="1" presetClass="entr" presetSubtype="0" fill="hold" grpId="0" nodeType="withEffect">
                                  <p:stCondLst>
                                    <p:cond delay="0"/>
                                  </p:stCondLst>
                                  <p:childTnLst>
                                    <p:set>
                                      <p:cBhvr>
                                        <p:cTn id="78" dur="1" fill="hold">
                                          <p:stCondLst>
                                            <p:cond delay="0"/>
                                          </p:stCondLst>
                                        </p:cTn>
                                        <p:tgtEl>
                                          <p:spTgt spid="346127"/>
                                        </p:tgtEl>
                                        <p:attrNameLst>
                                          <p:attrName>style.visibility</p:attrName>
                                        </p:attrNameLst>
                                      </p:cBhvr>
                                      <p:to>
                                        <p:strVal val="visible"/>
                                      </p:to>
                                    </p:set>
                                  </p:childTnLst>
                                  <p:subTnLst>
                                    <p:animClr clrSpc="rgb" dir="cw">
                                      <p:cBhvr override="childStyle">
                                        <p:cTn dur="1" fill="hold" display="0" masterRel="nextClick" afterEffect="1"/>
                                        <p:tgtEl>
                                          <p:spTgt spid="346127"/>
                                        </p:tgtEl>
                                        <p:attrNameLst>
                                          <p:attrName>ppt_c</p:attrName>
                                        </p:attrNameLst>
                                      </p:cBhvr>
                                      <p:to>
                                        <a:schemeClr val="accent2"/>
                                      </p:to>
                                    </p:animClr>
                                  </p:subTnLst>
                                </p:cTn>
                              </p:par>
                              <p:par>
                                <p:cTn id="79" presetID="1" presetClass="entr" presetSubtype="0" fill="hold" grpId="2" nodeType="withEffect">
                                  <p:stCondLst>
                                    <p:cond delay="0"/>
                                  </p:stCondLst>
                                  <p:childTnLst>
                                    <p:set>
                                      <p:cBhvr>
                                        <p:cTn id="80" dur="1" fill="hold">
                                          <p:stCondLst>
                                            <p:cond delay="0"/>
                                          </p:stCondLst>
                                        </p:cTn>
                                        <p:tgtEl>
                                          <p:spTgt spid="346126"/>
                                        </p:tgtEl>
                                        <p:attrNameLst>
                                          <p:attrName>style.visibility</p:attrName>
                                        </p:attrNameLst>
                                      </p:cBhvr>
                                      <p:to>
                                        <p:strVal val="visible"/>
                                      </p:to>
                                    </p:set>
                                  </p:childTnLst>
                                  <p:subTnLst>
                                    <p:animClr clrSpc="rgb" dir="cw">
                                      <p:cBhvr override="childStyle">
                                        <p:cTn dur="1" fill="hold" display="0" masterRel="nextClick" afterEffect="1"/>
                                        <p:tgtEl>
                                          <p:spTgt spid="346126"/>
                                        </p:tgtEl>
                                        <p:attrNameLst>
                                          <p:attrName>ppt_c</p:attrName>
                                        </p:attrNameLst>
                                      </p:cBhvr>
                                      <p:to>
                                        <a:schemeClr val="accent2"/>
                                      </p:to>
                                    </p:animClr>
                                  </p:subTnLst>
                                </p:cTn>
                              </p:par>
                              <p:par>
                                <p:cTn id="81" presetID="1" presetClass="entr" presetSubtype="0" fill="hold" grpId="2" nodeType="withEffect">
                                  <p:stCondLst>
                                    <p:cond delay="0"/>
                                  </p:stCondLst>
                                  <p:childTnLst>
                                    <p:set>
                                      <p:cBhvr>
                                        <p:cTn id="82" dur="1" fill="hold">
                                          <p:stCondLst>
                                            <p:cond delay="0"/>
                                          </p:stCondLst>
                                        </p:cTn>
                                        <p:tgtEl>
                                          <p:spTgt spid="346128"/>
                                        </p:tgtEl>
                                        <p:attrNameLst>
                                          <p:attrName>style.visibility</p:attrName>
                                        </p:attrNameLst>
                                      </p:cBhvr>
                                      <p:to>
                                        <p:strVal val="visible"/>
                                      </p:to>
                                    </p:set>
                                  </p:childTnLst>
                                  <p:subTnLst>
                                    <p:animClr clrSpc="rgb" dir="cw">
                                      <p:cBhvr override="childStyle">
                                        <p:cTn dur="1" fill="hold" display="0" masterRel="nextClick" afterEffect="1"/>
                                        <p:tgtEl>
                                          <p:spTgt spid="346128"/>
                                        </p:tgtEl>
                                        <p:attrNameLst>
                                          <p:attrName>ppt_c</p:attrName>
                                        </p:attrNameLst>
                                      </p:cBhvr>
                                      <p:to>
                                        <a:schemeClr val="accent1"/>
                                      </p:to>
                                    </p:animClr>
                                  </p:subTnLst>
                                </p:cTn>
                              </p:par>
                            </p:childTnLst>
                          </p:cTn>
                        </p:par>
                      </p:childTnLst>
                    </p:cTn>
                  </p:par>
                  <p:par>
                    <p:cTn id="83" fill="hold" nodeType="clickPar">
                      <p:stCondLst>
                        <p:cond delay="indefinite"/>
                      </p:stCondLst>
                      <p:childTnLst>
                        <p:par>
                          <p:cTn id="84" fill="hold" nodeType="withGroup">
                            <p:stCondLst>
                              <p:cond delay="0"/>
                            </p:stCondLst>
                            <p:childTnLst>
                              <p:par>
                                <p:cTn id="85" presetID="49" presetClass="entr" presetSubtype="0" decel="100000" fill="hold" grpId="0" nodeType="clickEffect">
                                  <p:stCondLst>
                                    <p:cond delay="0"/>
                                  </p:stCondLst>
                                  <p:childTnLst>
                                    <p:set>
                                      <p:cBhvr>
                                        <p:cTn id="86" dur="1" fill="hold">
                                          <p:stCondLst>
                                            <p:cond delay="0"/>
                                          </p:stCondLst>
                                        </p:cTn>
                                        <p:tgtEl>
                                          <p:spTgt spid="346119"/>
                                        </p:tgtEl>
                                        <p:attrNameLst>
                                          <p:attrName>style.visibility</p:attrName>
                                        </p:attrNameLst>
                                      </p:cBhvr>
                                      <p:to>
                                        <p:strVal val="visible"/>
                                      </p:to>
                                    </p:set>
                                    <p:anim calcmode="lin" valueType="num">
                                      <p:cBhvr>
                                        <p:cTn id="87" dur="500" fill="hold"/>
                                        <p:tgtEl>
                                          <p:spTgt spid="346119"/>
                                        </p:tgtEl>
                                        <p:attrNameLst>
                                          <p:attrName>ppt_w</p:attrName>
                                        </p:attrNameLst>
                                      </p:cBhvr>
                                      <p:tavLst>
                                        <p:tav tm="0">
                                          <p:val>
                                            <p:fltVal val="0"/>
                                          </p:val>
                                        </p:tav>
                                        <p:tav tm="100000">
                                          <p:val>
                                            <p:strVal val="#ppt_w"/>
                                          </p:val>
                                        </p:tav>
                                      </p:tavLst>
                                    </p:anim>
                                    <p:anim calcmode="lin" valueType="num">
                                      <p:cBhvr>
                                        <p:cTn id="88" dur="500" fill="hold"/>
                                        <p:tgtEl>
                                          <p:spTgt spid="346119"/>
                                        </p:tgtEl>
                                        <p:attrNameLst>
                                          <p:attrName>ppt_h</p:attrName>
                                        </p:attrNameLst>
                                      </p:cBhvr>
                                      <p:tavLst>
                                        <p:tav tm="0">
                                          <p:val>
                                            <p:fltVal val="0"/>
                                          </p:val>
                                        </p:tav>
                                        <p:tav tm="100000">
                                          <p:val>
                                            <p:strVal val="#ppt_h"/>
                                          </p:val>
                                        </p:tav>
                                      </p:tavLst>
                                    </p:anim>
                                    <p:anim calcmode="lin" valueType="num">
                                      <p:cBhvr>
                                        <p:cTn id="89" dur="500" fill="hold"/>
                                        <p:tgtEl>
                                          <p:spTgt spid="346119"/>
                                        </p:tgtEl>
                                        <p:attrNameLst>
                                          <p:attrName>style.rotation</p:attrName>
                                        </p:attrNameLst>
                                      </p:cBhvr>
                                      <p:tavLst>
                                        <p:tav tm="0">
                                          <p:val>
                                            <p:fltVal val="360"/>
                                          </p:val>
                                        </p:tav>
                                        <p:tav tm="100000">
                                          <p:val>
                                            <p:fltVal val="0"/>
                                          </p:val>
                                        </p:tav>
                                      </p:tavLst>
                                    </p:anim>
                                    <p:animEffect transition="in" filter="fade">
                                      <p:cBhvr>
                                        <p:cTn id="90" dur="500"/>
                                        <p:tgtEl>
                                          <p:spTgt spid="346119"/>
                                        </p:tgtEl>
                                      </p:cBhvr>
                                    </p:animEffect>
                                  </p:childTnLst>
                                  <p:subTnLst>
                                    <p:animClr clrSpc="rgb" dir="cw">
                                      <p:cBhvr override="childStyle">
                                        <p:cTn dur="1" fill="hold" display="0" masterRel="nextClick" afterEffect="1"/>
                                        <p:tgtEl>
                                          <p:spTgt spid="346119"/>
                                        </p:tgtEl>
                                        <p:attrNameLst>
                                          <p:attrName>ppt_c</p:attrName>
                                        </p:attrNameLst>
                                      </p:cBhvr>
                                      <p:to>
                                        <a:schemeClr val="accent1"/>
                                      </p:to>
                                    </p:animClr>
                                  </p:subTnLst>
                                </p:cTn>
                              </p:par>
                              <p:par>
                                <p:cTn id="91" presetID="49" presetClass="entr" presetSubtype="0" decel="100000" fill="hold" grpId="0" nodeType="withEffect">
                                  <p:stCondLst>
                                    <p:cond delay="0"/>
                                  </p:stCondLst>
                                  <p:childTnLst>
                                    <p:set>
                                      <p:cBhvr>
                                        <p:cTn id="92" dur="1" fill="hold">
                                          <p:stCondLst>
                                            <p:cond delay="0"/>
                                          </p:stCondLst>
                                        </p:cTn>
                                        <p:tgtEl>
                                          <p:spTgt spid="346138"/>
                                        </p:tgtEl>
                                        <p:attrNameLst>
                                          <p:attrName>style.visibility</p:attrName>
                                        </p:attrNameLst>
                                      </p:cBhvr>
                                      <p:to>
                                        <p:strVal val="visible"/>
                                      </p:to>
                                    </p:set>
                                    <p:anim calcmode="lin" valueType="num">
                                      <p:cBhvr>
                                        <p:cTn id="93" dur="500" fill="hold"/>
                                        <p:tgtEl>
                                          <p:spTgt spid="346138"/>
                                        </p:tgtEl>
                                        <p:attrNameLst>
                                          <p:attrName>ppt_w</p:attrName>
                                        </p:attrNameLst>
                                      </p:cBhvr>
                                      <p:tavLst>
                                        <p:tav tm="0">
                                          <p:val>
                                            <p:fltVal val="0"/>
                                          </p:val>
                                        </p:tav>
                                        <p:tav tm="100000">
                                          <p:val>
                                            <p:strVal val="#ppt_w"/>
                                          </p:val>
                                        </p:tav>
                                      </p:tavLst>
                                    </p:anim>
                                    <p:anim calcmode="lin" valueType="num">
                                      <p:cBhvr>
                                        <p:cTn id="94" dur="500" fill="hold"/>
                                        <p:tgtEl>
                                          <p:spTgt spid="346138"/>
                                        </p:tgtEl>
                                        <p:attrNameLst>
                                          <p:attrName>ppt_h</p:attrName>
                                        </p:attrNameLst>
                                      </p:cBhvr>
                                      <p:tavLst>
                                        <p:tav tm="0">
                                          <p:val>
                                            <p:fltVal val="0"/>
                                          </p:val>
                                        </p:tav>
                                        <p:tav tm="100000">
                                          <p:val>
                                            <p:strVal val="#ppt_h"/>
                                          </p:val>
                                        </p:tav>
                                      </p:tavLst>
                                    </p:anim>
                                    <p:anim calcmode="lin" valueType="num">
                                      <p:cBhvr>
                                        <p:cTn id="95" dur="500" fill="hold"/>
                                        <p:tgtEl>
                                          <p:spTgt spid="346138"/>
                                        </p:tgtEl>
                                        <p:attrNameLst>
                                          <p:attrName>style.rotation</p:attrName>
                                        </p:attrNameLst>
                                      </p:cBhvr>
                                      <p:tavLst>
                                        <p:tav tm="0">
                                          <p:val>
                                            <p:fltVal val="360"/>
                                          </p:val>
                                        </p:tav>
                                        <p:tav tm="100000">
                                          <p:val>
                                            <p:fltVal val="0"/>
                                          </p:val>
                                        </p:tav>
                                      </p:tavLst>
                                    </p:anim>
                                    <p:animEffect transition="in" filter="fade">
                                      <p:cBhvr>
                                        <p:cTn id="96" dur="500"/>
                                        <p:tgtEl>
                                          <p:spTgt spid="346138"/>
                                        </p:tgtEl>
                                      </p:cBhvr>
                                    </p:animEffect>
                                  </p:childTnLst>
                                  <p:subTnLst>
                                    <p:animClr clrSpc="rgb" dir="cw">
                                      <p:cBhvr override="childStyle">
                                        <p:cTn dur="1" fill="hold" display="0" masterRel="nextClick" afterEffect="1"/>
                                        <p:tgtEl>
                                          <p:spTgt spid="346138"/>
                                        </p:tgtEl>
                                        <p:attrNameLst>
                                          <p:attrName>ppt_c</p:attrName>
                                        </p:attrNameLst>
                                      </p:cBhvr>
                                      <p:to>
                                        <a:schemeClr val="accent1"/>
                                      </p:to>
                                    </p:animClr>
                                  </p:subTnLst>
                                </p:cTn>
                              </p:par>
                              <p:par>
                                <p:cTn id="97" presetID="1" presetClass="entr" presetSubtype="0" fill="hold" grpId="3" nodeType="withEffect">
                                  <p:stCondLst>
                                    <p:cond delay="0"/>
                                  </p:stCondLst>
                                  <p:childTnLst>
                                    <p:set>
                                      <p:cBhvr>
                                        <p:cTn id="98" dur="1" fill="hold">
                                          <p:stCondLst>
                                            <p:cond delay="0"/>
                                          </p:stCondLst>
                                        </p:cTn>
                                        <p:tgtEl>
                                          <p:spTgt spid="346126"/>
                                        </p:tgtEl>
                                        <p:attrNameLst>
                                          <p:attrName>style.visibility</p:attrName>
                                        </p:attrNameLst>
                                      </p:cBhvr>
                                      <p:to>
                                        <p:strVal val="visible"/>
                                      </p:to>
                                    </p:set>
                                  </p:childTnLst>
                                  <p:subTnLst>
                                    <p:animClr clrSpc="rgb" dir="cw">
                                      <p:cBhvr override="childStyle">
                                        <p:cTn dur="1" fill="hold" display="0" masterRel="nextClick" afterEffect="1"/>
                                        <p:tgtEl>
                                          <p:spTgt spid="346126"/>
                                        </p:tgtEl>
                                        <p:attrNameLst>
                                          <p:attrName>ppt_c</p:attrName>
                                        </p:attrNameLst>
                                      </p:cBhvr>
                                      <p:to>
                                        <a:schemeClr val="accent1"/>
                                      </p:to>
                                    </p:animClr>
                                  </p:subTnLst>
                                </p:cTn>
                              </p:par>
                              <p:par>
                                <p:cTn id="99" presetID="1" presetClass="entr" presetSubtype="0" fill="hold" grpId="3" nodeType="withEffect">
                                  <p:stCondLst>
                                    <p:cond delay="0"/>
                                  </p:stCondLst>
                                  <p:childTnLst>
                                    <p:set>
                                      <p:cBhvr>
                                        <p:cTn id="100" dur="1" fill="hold">
                                          <p:stCondLst>
                                            <p:cond delay="0"/>
                                          </p:stCondLst>
                                        </p:cTn>
                                        <p:tgtEl>
                                          <p:spTgt spid="346129"/>
                                        </p:tgtEl>
                                        <p:attrNameLst>
                                          <p:attrName>style.visibility</p:attrName>
                                        </p:attrNameLst>
                                      </p:cBhvr>
                                      <p:to>
                                        <p:strVal val="visible"/>
                                      </p:to>
                                    </p:set>
                                  </p:childTnLst>
                                  <p:subTnLst>
                                    <p:animClr clrSpc="rgb" dir="cw">
                                      <p:cBhvr override="childStyle">
                                        <p:cTn dur="1" fill="hold" display="0" masterRel="nextClick" afterEffect="1"/>
                                        <p:tgtEl>
                                          <p:spTgt spid="346129"/>
                                        </p:tgtEl>
                                        <p:attrNameLst>
                                          <p:attrName>ppt_c</p:attrName>
                                        </p:attrNameLst>
                                      </p:cBhvr>
                                      <p:to>
                                        <a:schemeClr val="accent2"/>
                                      </p:to>
                                    </p:animClr>
                                  </p:subTnLst>
                                </p:cTn>
                              </p:par>
                            </p:childTnLst>
                          </p:cTn>
                        </p:par>
                      </p:childTnLst>
                    </p:cTn>
                  </p:par>
                  <p:par>
                    <p:cTn id="101" fill="hold" nodeType="clickPar">
                      <p:stCondLst>
                        <p:cond delay="indefinite"/>
                      </p:stCondLst>
                      <p:childTnLst>
                        <p:par>
                          <p:cTn id="102" fill="hold" nodeType="withGroup">
                            <p:stCondLst>
                              <p:cond delay="0"/>
                            </p:stCondLst>
                            <p:childTnLst>
                              <p:par>
                                <p:cTn id="103" presetID="49" presetClass="entr" presetSubtype="0" decel="100000" fill="hold" grpId="0" nodeType="clickEffect">
                                  <p:stCondLst>
                                    <p:cond delay="0"/>
                                  </p:stCondLst>
                                  <p:childTnLst>
                                    <p:set>
                                      <p:cBhvr>
                                        <p:cTn id="104" dur="1" fill="hold">
                                          <p:stCondLst>
                                            <p:cond delay="0"/>
                                          </p:stCondLst>
                                        </p:cTn>
                                        <p:tgtEl>
                                          <p:spTgt spid="346123"/>
                                        </p:tgtEl>
                                        <p:attrNameLst>
                                          <p:attrName>style.visibility</p:attrName>
                                        </p:attrNameLst>
                                      </p:cBhvr>
                                      <p:to>
                                        <p:strVal val="visible"/>
                                      </p:to>
                                    </p:set>
                                    <p:anim calcmode="lin" valueType="num">
                                      <p:cBhvr>
                                        <p:cTn id="105" dur="500" fill="hold"/>
                                        <p:tgtEl>
                                          <p:spTgt spid="346123"/>
                                        </p:tgtEl>
                                        <p:attrNameLst>
                                          <p:attrName>ppt_w</p:attrName>
                                        </p:attrNameLst>
                                      </p:cBhvr>
                                      <p:tavLst>
                                        <p:tav tm="0">
                                          <p:val>
                                            <p:fltVal val="0"/>
                                          </p:val>
                                        </p:tav>
                                        <p:tav tm="100000">
                                          <p:val>
                                            <p:strVal val="#ppt_w"/>
                                          </p:val>
                                        </p:tav>
                                      </p:tavLst>
                                    </p:anim>
                                    <p:anim calcmode="lin" valueType="num">
                                      <p:cBhvr>
                                        <p:cTn id="106" dur="500" fill="hold"/>
                                        <p:tgtEl>
                                          <p:spTgt spid="346123"/>
                                        </p:tgtEl>
                                        <p:attrNameLst>
                                          <p:attrName>ppt_h</p:attrName>
                                        </p:attrNameLst>
                                      </p:cBhvr>
                                      <p:tavLst>
                                        <p:tav tm="0">
                                          <p:val>
                                            <p:fltVal val="0"/>
                                          </p:val>
                                        </p:tav>
                                        <p:tav tm="100000">
                                          <p:val>
                                            <p:strVal val="#ppt_h"/>
                                          </p:val>
                                        </p:tav>
                                      </p:tavLst>
                                    </p:anim>
                                    <p:anim calcmode="lin" valueType="num">
                                      <p:cBhvr>
                                        <p:cTn id="107" dur="500" fill="hold"/>
                                        <p:tgtEl>
                                          <p:spTgt spid="346123"/>
                                        </p:tgtEl>
                                        <p:attrNameLst>
                                          <p:attrName>style.rotation</p:attrName>
                                        </p:attrNameLst>
                                      </p:cBhvr>
                                      <p:tavLst>
                                        <p:tav tm="0">
                                          <p:val>
                                            <p:fltVal val="360"/>
                                          </p:val>
                                        </p:tav>
                                        <p:tav tm="100000">
                                          <p:val>
                                            <p:fltVal val="0"/>
                                          </p:val>
                                        </p:tav>
                                      </p:tavLst>
                                    </p:anim>
                                    <p:animEffect transition="in" filter="fade">
                                      <p:cBhvr>
                                        <p:cTn id="108" dur="500"/>
                                        <p:tgtEl>
                                          <p:spTgt spid="346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nimBg="1"/>
      <p:bldP spid="346116" grpId="0" animBg="1"/>
      <p:bldP spid="346117" grpId="0"/>
      <p:bldP spid="346119" grpId="0"/>
      <p:bldP spid="346120" grpId="0" animBg="1"/>
      <p:bldP spid="346121" grpId="0"/>
      <p:bldP spid="346122" grpId="0" animBg="1"/>
      <p:bldP spid="346123" grpId="0"/>
      <p:bldP spid="346124" grpId="0"/>
      <p:bldP spid="346125" grpId="0"/>
      <p:bldP spid="346126" grpId="0"/>
      <p:bldP spid="346126" grpId="1"/>
      <p:bldP spid="346126" grpId="2"/>
      <p:bldP spid="346126" grpId="3"/>
      <p:bldP spid="346127" grpId="0"/>
      <p:bldP spid="346127" grpId="1"/>
      <p:bldP spid="346128" grpId="0"/>
      <p:bldP spid="346128" grpId="1"/>
      <p:bldP spid="346128" grpId="2"/>
      <p:bldP spid="346129" grpId="0"/>
      <p:bldP spid="346129" grpId="1"/>
      <p:bldP spid="346129" grpId="2"/>
      <p:bldP spid="346129" grpId="3"/>
      <p:bldP spid="346130" grpId="0" animBg="1"/>
      <p:bldP spid="346131" grpId="0" animBg="1"/>
      <p:bldP spid="346132" grpId="0" animBg="1"/>
      <p:bldP spid="346133" grpId="0" animBg="1"/>
      <p:bldP spid="346134" grpId="0" animBg="1"/>
      <p:bldP spid="346135" grpId="0" animBg="1"/>
      <p:bldP spid="346136" grpId="0" animBg="1"/>
      <p:bldP spid="346137" grpId="0"/>
      <p:bldP spid="346138" grpId="0"/>
      <p:bldP spid="3461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subTitle" idx="4294967295"/>
          </p:nvPr>
        </p:nvSpPr>
        <p:spPr>
          <a:xfrm>
            <a:off x="457200" y="1143000"/>
            <a:ext cx="8229600" cy="5257800"/>
          </a:xfrm>
          <a:prstGeom prst="rect">
            <a:avLst/>
          </a:prstGeom>
          <a:noFill/>
          <a:ln/>
        </p:spPr>
        <p:txBody>
          <a:bodyPr/>
          <a:lstStyle/>
          <a:p>
            <a:pPr marL="0" indent="0" algn="l">
              <a:spcBef>
                <a:spcPct val="25000"/>
              </a:spcBef>
              <a:buNone/>
            </a:pPr>
            <a:r>
              <a:rPr lang="en-US" sz="3000" dirty="0" smtClean="0">
                <a:solidFill>
                  <a:schemeClr val="accent2"/>
                </a:solidFill>
              </a:rPr>
              <a:t>Leverage the </a:t>
            </a:r>
            <a:r>
              <a:rPr lang="en-US" sz="3000" dirty="0">
                <a:solidFill>
                  <a:schemeClr val="accent2"/>
                </a:solidFill>
              </a:rPr>
              <a:t>MNC’s </a:t>
            </a:r>
            <a:r>
              <a:rPr lang="en-US" sz="3000" dirty="0" smtClean="0">
                <a:solidFill>
                  <a:schemeClr val="accent2"/>
                </a:solidFill>
              </a:rPr>
              <a:t>ability to respond to differences in real </a:t>
            </a:r>
            <a:r>
              <a:rPr lang="en-US" sz="3000" dirty="0">
                <a:solidFill>
                  <a:schemeClr val="accent2"/>
                </a:solidFill>
              </a:rPr>
              <a:t>exchange rates</a:t>
            </a:r>
          </a:p>
          <a:p>
            <a:pPr marL="285750" indent="-285750" algn="l">
              <a:spcBef>
                <a:spcPct val="25000"/>
              </a:spcBef>
            </a:pPr>
            <a:endParaRPr lang="en-US" sz="1000" dirty="0">
              <a:solidFill>
                <a:srgbClr val="0000FF"/>
              </a:solidFill>
            </a:endParaRPr>
          </a:p>
          <a:p>
            <a:pPr marL="346075" indent="-231775">
              <a:spcBef>
                <a:spcPct val="25000"/>
              </a:spcBef>
              <a:buFont typeface="Times New Roman" pitchFamily="18" charset="0"/>
              <a:buChar char="-"/>
            </a:pPr>
            <a:r>
              <a:rPr lang="en-US" sz="2800" dirty="0">
                <a:solidFill>
                  <a:schemeClr val="hlink"/>
                </a:solidFill>
              </a:rPr>
              <a:t>Plant location</a:t>
            </a:r>
            <a:r>
              <a:rPr lang="en-US" sz="2800" dirty="0"/>
              <a:t>: Gain access to low-cost labor or capital resources</a:t>
            </a:r>
          </a:p>
          <a:p>
            <a:pPr marL="285750" indent="-285750" algn="l">
              <a:spcBef>
                <a:spcPct val="25000"/>
              </a:spcBef>
            </a:pPr>
            <a:endParaRPr lang="en-US" sz="400" dirty="0"/>
          </a:p>
          <a:p>
            <a:pPr marL="346075" indent="-231775">
              <a:spcBef>
                <a:spcPct val="25000"/>
              </a:spcBef>
              <a:buFont typeface="Times New Roman" pitchFamily="18" charset="0"/>
              <a:buChar char="-"/>
            </a:pPr>
            <a:r>
              <a:rPr lang="en-US" sz="2800" dirty="0">
                <a:solidFill>
                  <a:schemeClr val="hlink"/>
                </a:solidFill>
              </a:rPr>
              <a:t>Product sourcing</a:t>
            </a:r>
            <a:r>
              <a:rPr lang="en-US" sz="2800" dirty="0"/>
              <a:t>: Shift production to countries with low real costs</a:t>
            </a:r>
          </a:p>
          <a:p>
            <a:pPr marL="285750" indent="-285750" algn="l">
              <a:spcBef>
                <a:spcPct val="25000"/>
              </a:spcBef>
            </a:pPr>
            <a:endParaRPr lang="en-US" sz="400" dirty="0"/>
          </a:p>
          <a:p>
            <a:pPr marL="346075" indent="-231775">
              <a:spcBef>
                <a:spcPct val="25000"/>
              </a:spcBef>
              <a:buFont typeface="Times New Roman" pitchFamily="18" charset="0"/>
              <a:buChar char="-"/>
            </a:pPr>
            <a:r>
              <a:rPr lang="en-US" sz="2800" dirty="0">
                <a:solidFill>
                  <a:schemeClr val="hlink"/>
                </a:solidFill>
              </a:rPr>
              <a:t>Market selection</a:t>
            </a:r>
            <a:r>
              <a:rPr lang="en-US" sz="2800" dirty="0"/>
              <a:t>: Shift marketing efforts toward countries with higher demand or “overvalued” currencies</a:t>
            </a:r>
          </a:p>
        </p:txBody>
      </p:sp>
      <p:sp>
        <p:nvSpPr>
          <p:cNvPr id="5"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Managing </a:t>
            </a:r>
            <a:r>
              <a:rPr lang="en-US" sz="3200" dirty="0">
                <a:solidFill>
                  <a:srgbClr val="000000"/>
                </a:solidFill>
                <a:effectLst/>
                <a:latin typeface="+mn-lt"/>
                <a:ea typeface="+mn-ea"/>
                <a:cs typeface="+mn-cs"/>
              </a:rPr>
              <a:t>operating </a:t>
            </a:r>
            <a:r>
              <a:rPr lang="en-US" sz="3200" dirty="0" smtClean="0">
                <a:solidFill>
                  <a:srgbClr val="000000"/>
                </a:solidFill>
                <a:effectLst/>
                <a:latin typeface="+mn-lt"/>
                <a:ea typeface="+mn-ea"/>
                <a:cs typeface="+mn-cs"/>
              </a:rPr>
              <a:t>exposure</a:t>
            </a:r>
            <a:endParaRPr lang="en-US" sz="3200" dirty="0">
              <a:solidFill>
                <a:srgbClr val="000000"/>
              </a:solidFill>
              <a:effectLst/>
              <a:latin typeface="+mn-lt"/>
              <a:ea typeface="+mn-ea"/>
              <a:cs typeface="+mn-cs"/>
            </a:endParaRPr>
          </a:p>
        </p:txBody>
      </p:sp>
    </p:spTree>
    <p:extLst>
      <p:ext uri="{BB962C8B-B14F-4D97-AF65-F5344CB8AC3E}">
        <p14:creationId xmlns:p14="http://schemas.microsoft.com/office/powerpoint/2010/main" val="962024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3" name="Rectangle 3"/>
          <p:cNvSpPr>
            <a:spLocks noGrp="1" noChangeArrowheads="1"/>
          </p:cNvSpPr>
          <p:nvPr>
            <p:ph type="body" sz="half" idx="4294967295"/>
          </p:nvPr>
        </p:nvSpPr>
        <p:spPr>
          <a:xfrm>
            <a:off x="457200" y="5943600"/>
            <a:ext cx="8153400" cy="533400"/>
          </a:xfrm>
          <a:prstGeom prst="rect">
            <a:avLst/>
          </a:prstGeom>
          <a:noFill/>
          <a:ln/>
          <a:extLst>
            <a:ext uri="{909E8E84-426E-40DD-AFC4-6F175D3DCCD1}">
              <a14:hiddenFill xmlns:a14="http://schemas.microsoft.com/office/drawing/2010/main">
                <a:solidFill>
                  <a:schemeClr val="bg1"/>
                </a:solidFill>
              </a14:hiddenFill>
            </a:ext>
          </a:extLst>
        </p:spPr>
        <p:txBody>
          <a:bodyPr/>
          <a:lstStyle/>
          <a:p>
            <a:pPr marL="450850" indent="-450850">
              <a:buFont typeface="Wingdings" pitchFamily="2" charset="2"/>
              <a:buNone/>
              <a:tabLst>
                <a:tab pos="5203825" algn="ctr"/>
                <a:tab pos="6516688" algn="ctr"/>
              </a:tabLst>
            </a:pPr>
            <a:r>
              <a:rPr lang="en-US" sz="1600" dirty="0" err="1"/>
              <a:t>Bodnar</a:t>
            </a:r>
            <a:r>
              <a:rPr lang="en-US" sz="1600" dirty="0"/>
              <a:t>, </a:t>
            </a:r>
            <a:r>
              <a:rPr lang="en-US" sz="1600" dirty="0" err="1"/>
              <a:t>Hayt</a:t>
            </a:r>
            <a:r>
              <a:rPr lang="en-US" sz="1600" dirty="0"/>
              <a:t>, and Marston, “1998 Wharton Survey of </a:t>
            </a:r>
            <a:r>
              <a:rPr lang="en-US" sz="1600" dirty="0" smtClean="0"/>
              <a:t>Financial Risk Management by </a:t>
            </a:r>
            <a:r>
              <a:rPr lang="en-US" sz="1600" dirty="0"/>
              <a:t>U.S. Non-Financial Firms,” </a:t>
            </a:r>
            <a:r>
              <a:rPr lang="en-US" sz="1600" i="1" dirty="0"/>
              <a:t>Financial Management</a:t>
            </a:r>
            <a:r>
              <a:rPr lang="en-US" sz="1600" dirty="0"/>
              <a:t> (1998).</a:t>
            </a:r>
          </a:p>
        </p:txBody>
      </p:sp>
      <p:sp>
        <p:nvSpPr>
          <p:cNvPr id="389126" name="Text Box 6"/>
          <p:cNvSpPr txBox="1">
            <a:spLocks noChangeArrowheads="1"/>
          </p:cNvSpPr>
          <p:nvPr/>
        </p:nvSpPr>
        <p:spPr bwMode="auto">
          <a:xfrm>
            <a:off x="457200" y="1052736"/>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tabLst>
                <a:tab pos="2740025" algn="l"/>
              </a:tabLst>
              <a:defRPr sz="2400">
                <a:solidFill>
                  <a:schemeClr val="tx1"/>
                </a:solidFill>
                <a:latin typeface="Times New Roman" pitchFamily="18" charset="0"/>
              </a:defRPr>
            </a:lvl1pPr>
            <a:lvl2pPr algn="l" eaLnBrk="0" hangingPunct="0">
              <a:tabLst>
                <a:tab pos="2740025" algn="l"/>
              </a:tabLst>
              <a:defRPr sz="2400">
                <a:solidFill>
                  <a:schemeClr val="tx1"/>
                </a:solidFill>
                <a:latin typeface="Times New Roman" pitchFamily="18" charset="0"/>
              </a:defRPr>
            </a:lvl2pPr>
            <a:lvl3pPr algn="l" eaLnBrk="0" hangingPunct="0">
              <a:tabLst>
                <a:tab pos="2740025" algn="l"/>
              </a:tabLst>
              <a:defRPr sz="2400">
                <a:solidFill>
                  <a:schemeClr val="tx1"/>
                </a:solidFill>
                <a:latin typeface="Times New Roman" pitchFamily="18" charset="0"/>
              </a:defRPr>
            </a:lvl3pPr>
            <a:lvl4pPr algn="l" eaLnBrk="0" hangingPunct="0">
              <a:tabLst>
                <a:tab pos="2740025" algn="l"/>
              </a:tabLst>
              <a:defRPr sz="2400">
                <a:solidFill>
                  <a:schemeClr val="tx1"/>
                </a:solidFill>
                <a:latin typeface="Times New Roman" pitchFamily="18" charset="0"/>
              </a:defRPr>
            </a:lvl4pPr>
            <a:lvl5pPr algn="l" eaLnBrk="0" hangingPunct="0">
              <a:tabLst>
                <a:tab pos="2740025" algn="l"/>
              </a:tabLst>
              <a:defRPr sz="2400">
                <a:solidFill>
                  <a:schemeClr val="tx1"/>
                </a:solidFill>
                <a:latin typeface="Times New Roman" pitchFamily="18" charset="0"/>
              </a:defRPr>
            </a:lvl5pPr>
            <a:lvl6pPr eaLnBrk="0" fontAlgn="base" hangingPunct="0">
              <a:spcBef>
                <a:spcPct val="0"/>
              </a:spcBef>
              <a:spcAft>
                <a:spcPct val="0"/>
              </a:spcAft>
              <a:tabLst>
                <a:tab pos="2740025" algn="l"/>
              </a:tabLst>
              <a:defRPr sz="2400">
                <a:solidFill>
                  <a:schemeClr val="tx1"/>
                </a:solidFill>
                <a:latin typeface="Times New Roman" pitchFamily="18" charset="0"/>
              </a:defRPr>
            </a:lvl6pPr>
            <a:lvl7pPr eaLnBrk="0" fontAlgn="base" hangingPunct="0">
              <a:spcBef>
                <a:spcPct val="0"/>
              </a:spcBef>
              <a:spcAft>
                <a:spcPct val="0"/>
              </a:spcAft>
              <a:tabLst>
                <a:tab pos="2740025" algn="l"/>
              </a:tabLst>
              <a:defRPr sz="2400">
                <a:solidFill>
                  <a:schemeClr val="tx1"/>
                </a:solidFill>
                <a:latin typeface="Times New Roman" pitchFamily="18" charset="0"/>
              </a:defRPr>
            </a:lvl7pPr>
            <a:lvl8pPr eaLnBrk="0" fontAlgn="base" hangingPunct="0">
              <a:spcBef>
                <a:spcPct val="0"/>
              </a:spcBef>
              <a:spcAft>
                <a:spcPct val="0"/>
              </a:spcAft>
              <a:tabLst>
                <a:tab pos="2740025" algn="l"/>
              </a:tabLst>
              <a:defRPr sz="2400">
                <a:solidFill>
                  <a:schemeClr val="tx1"/>
                </a:solidFill>
                <a:latin typeface="Times New Roman" pitchFamily="18" charset="0"/>
              </a:defRPr>
            </a:lvl8pPr>
            <a:lvl9pPr eaLnBrk="0" fontAlgn="base" hangingPunct="0">
              <a:spcBef>
                <a:spcPct val="0"/>
              </a:spcBef>
              <a:spcAft>
                <a:spcPct val="0"/>
              </a:spcAft>
              <a:tabLst>
                <a:tab pos="2740025" algn="l"/>
              </a:tabLst>
              <a:defRPr sz="2400">
                <a:solidFill>
                  <a:schemeClr val="tx1"/>
                </a:solidFill>
                <a:latin typeface="Times New Roman" pitchFamily="18" charset="0"/>
              </a:defRPr>
            </a:lvl9pPr>
          </a:lstStyle>
          <a:p>
            <a:pPr eaLnBrk="1" hangingPunct="1"/>
            <a:r>
              <a:rPr lang="en-US" sz="2800" dirty="0">
                <a:latin typeface="Arial Rounded MT Bold" pitchFamily="34" charset="0"/>
              </a:rPr>
              <a:t>Active management of currency risk</a:t>
            </a:r>
          </a:p>
        </p:txBody>
      </p:sp>
      <p:pic>
        <p:nvPicPr>
          <p:cNvPr id="38913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553200"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bwMode="auto">
          <a:xfrm>
            <a:off x="-14514"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smtClean="0">
                <a:solidFill>
                  <a:srgbClr val="000000"/>
                </a:solidFill>
                <a:effectLst/>
                <a:latin typeface="+mn-lt"/>
                <a:ea typeface="+mn-ea"/>
                <a:cs typeface="+mn-cs"/>
              </a:rPr>
              <a:t>Treasury </a:t>
            </a:r>
            <a:r>
              <a:rPr lang="en-US" sz="3200" dirty="0">
                <a:solidFill>
                  <a:srgbClr val="000000"/>
                </a:solidFill>
                <a:effectLst/>
                <a:latin typeface="+mn-lt"/>
                <a:ea typeface="+mn-ea"/>
                <a:cs typeface="+mn-cs"/>
              </a:rPr>
              <a:t>management in practice</a:t>
            </a:r>
          </a:p>
        </p:txBody>
      </p:sp>
    </p:spTree>
    <p:extLst>
      <p:ext uri="{BB962C8B-B14F-4D97-AF65-F5344CB8AC3E}">
        <p14:creationId xmlns:p14="http://schemas.microsoft.com/office/powerpoint/2010/main" val="36792199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228600"/>
            <a:ext cx="7772400" cy="1162050"/>
          </a:xfrm>
        </p:spPr>
        <p:txBody>
          <a:bodyPr/>
          <a:lstStyle/>
          <a:p>
            <a:pPr eaLnBrk="1" hangingPunct="1">
              <a:defRPr/>
            </a:pPr>
            <a:r>
              <a:rPr lang="en-US" dirty="0" smtClean="0">
                <a:solidFill>
                  <a:srgbClr val="004F39"/>
                </a:solidFill>
              </a:rPr>
              <a:t>A classroom exercise to simulate</a:t>
            </a:r>
            <a:br>
              <a:rPr lang="en-US" dirty="0" smtClean="0">
                <a:solidFill>
                  <a:srgbClr val="004F39"/>
                </a:solidFill>
              </a:rPr>
            </a:br>
            <a:r>
              <a:rPr lang="en-US" dirty="0" smtClean="0">
                <a:solidFill>
                  <a:srgbClr val="004F39"/>
                </a:solidFill>
              </a:rPr>
              <a:t>the foreign exchange market</a:t>
            </a:r>
          </a:p>
        </p:txBody>
      </p:sp>
      <p:sp>
        <p:nvSpPr>
          <p:cNvPr id="2051" name="Rectangle 3"/>
          <p:cNvSpPr>
            <a:spLocks noGrp="1" noChangeArrowheads="1"/>
          </p:cNvSpPr>
          <p:nvPr>
            <p:ph type="body" idx="1"/>
          </p:nvPr>
        </p:nvSpPr>
        <p:spPr>
          <a:xfrm>
            <a:off x="838200" y="1752600"/>
            <a:ext cx="7696200" cy="4800600"/>
          </a:xfrm>
          <a:noFill/>
        </p:spPr>
        <p:txBody>
          <a:bodyPr/>
          <a:lstStyle/>
          <a:p>
            <a:pPr marL="350838" indent="-350838" eaLnBrk="1" hangingPunct="1">
              <a:lnSpc>
                <a:spcPct val="90000"/>
              </a:lnSpc>
              <a:buFont typeface="Wingdings" pitchFamily="2" charset="2"/>
              <a:buNone/>
              <a:tabLst>
                <a:tab pos="350838" algn="l"/>
              </a:tabLst>
            </a:pPr>
            <a:r>
              <a:rPr lang="en-US" sz="2800" smtClean="0">
                <a:solidFill>
                  <a:srgbClr val="4B76FB"/>
                </a:solidFill>
              </a:rPr>
              <a:t>Learning objectives</a:t>
            </a:r>
          </a:p>
          <a:p>
            <a:pPr marL="350838" indent="-350838" eaLnBrk="1" hangingPunct="1">
              <a:lnSpc>
                <a:spcPct val="90000"/>
              </a:lnSpc>
              <a:buFont typeface="Wingdings" pitchFamily="2" charset="2"/>
              <a:buNone/>
              <a:tabLst>
                <a:tab pos="350838" algn="l"/>
              </a:tabLst>
            </a:pPr>
            <a:endParaRPr lang="en-US" sz="700" smtClean="0"/>
          </a:p>
          <a:p>
            <a:pPr marL="350838" indent="-350838" eaLnBrk="1" hangingPunct="1">
              <a:lnSpc>
                <a:spcPct val="90000"/>
              </a:lnSpc>
              <a:tabLst>
                <a:tab pos="350838" algn="l"/>
              </a:tabLst>
            </a:pPr>
            <a:r>
              <a:rPr lang="en-US" sz="2800" smtClean="0"/>
              <a:t>To develop </a:t>
            </a:r>
            <a:r>
              <a:rPr lang="en-US" sz="2800" smtClean="0">
                <a:solidFill>
                  <a:schemeClr val="hlink"/>
                </a:solidFill>
              </a:rPr>
              <a:t>practice</a:t>
            </a:r>
            <a:r>
              <a:rPr lang="en-US" sz="2800" smtClean="0"/>
              <a:t> in dealing with foreign exchange</a:t>
            </a:r>
          </a:p>
          <a:p>
            <a:pPr marL="350838" indent="-350838" eaLnBrk="1" hangingPunct="1">
              <a:lnSpc>
                <a:spcPct val="90000"/>
              </a:lnSpc>
              <a:buFont typeface="Wingdings" pitchFamily="2" charset="2"/>
              <a:buNone/>
              <a:tabLst>
                <a:tab pos="350838" algn="l"/>
              </a:tabLst>
            </a:pPr>
            <a:endParaRPr lang="en-US" sz="700" smtClean="0"/>
          </a:p>
          <a:p>
            <a:pPr marL="350838" indent="-350838" eaLnBrk="1" hangingPunct="1">
              <a:lnSpc>
                <a:spcPct val="90000"/>
              </a:lnSpc>
              <a:tabLst>
                <a:tab pos="350838" algn="l"/>
              </a:tabLst>
            </a:pPr>
            <a:r>
              <a:rPr lang="en-US" sz="2800" smtClean="0"/>
              <a:t>To develop </a:t>
            </a:r>
            <a:r>
              <a:rPr lang="en-US" sz="2800" smtClean="0">
                <a:solidFill>
                  <a:schemeClr val="hlink"/>
                </a:solidFill>
              </a:rPr>
              <a:t>intuition</a:t>
            </a:r>
            <a:r>
              <a:rPr lang="en-US" sz="2800" smtClean="0"/>
              <a:t> regarding market forces, including arbitrage</a:t>
            </a:r>
          </a:p>
          <a:p>
            <a:pPr marL="350838" indent="-350838" eaLnBrk="1" hangingPunct="1">
              <a:lnSpc>
                <a:spcPct val="90000"/>
              </a:lnSpc>
              <a:buFont typeface="Wingdings" pitchFamily="2" charset="2"/>
              <a:buNone/>
              <a:tabLst>
                <a:tab pos="350838" algn="l"/>
              </a:tabLst>
            </a:pPr>
            <a:endParaRPr lang="en-US" sz="1800" smtClean="0"/>
          </a:p>
          <a:p>
            <a:pPr marL="350838" indent="-350838" eaLnBrk="1" hangingPunct="1">
              <a:lnSpc>
                <a:spcPct val="90000"/>
              </a:lnSpc>
              <a:buFont typeface="Wingdings" pitchFamily="2" charset="2"/>
              <a:buNone/>
              <a:tabLst>
                <a:tab pos="350838" algn="l"/>
              </a:tabLst>
            </a:pPr>
            <a:r>
              <a:rPr lang="en-US" sz="2800" smtClean="0">
                <a:solidFill>
                  <a:srgbClr val="4B76FB"/>
                </a:solidFill>
              </a:rPr>
              <a:t>Market Participants</a:t>
            </a:r>
          </a:p>
          <a:p>
            <a:pPr marL="350838" indent="-350838" eaLnBrk="1" hangingPunct="1">
              <a:lnSpc>
                <a:spcPct val="90000"/>
              </a:lnSpc>
              <a:buFont typeface="Wingdings" pitchFamily="2" charset="2"/>
              <a:buNone/>
              <a:tabLst>
                <a:tab pos="350838" algn="l"/>
              </a:tabLst>
            </a:pPr>
            <a:endParaRPr lang="en-US" sz="700" smtClean="0"/>
          </a:p>
          <a:p>
            <a:pPr marL="350838" indent="-350838" eaLnBrk="1" hangingPunct="1">
              <a:lnSpc>
                <a:spcPct val="90000"/>
              </a:lnSpc>
              <a:tabLst>
                <a:tab pos="350838" algn="l"/>
              </a:tabLst>
            </a:pPr>
            <a:r>
              <a:rPr lang="en-US" sz="2800" smtClean="0">
                <a:solidFill>
                  <a:schemeClr val="hlink"/>
                </a:solidFill>
              </a:rPr>
              <a:t>Dealers</a:t>
            </a:r>
            <a:r>
              <a:rPr lang="en-US" sz="2800" smtClean="0"/>
              <a:t> make a market in fx; that is, quote </a:t>
            </a:r>
            <a:r>
              <a:rPr lang="en-US" sz="2800" smtClean="0">
                <a:solidFill>
                  <a:schemeClr val="hlink"/>
                </a:solidFill>
              </a:rPr>
              <a:t>bid</a:t>
            </a:r>
            <a:r>
              <a:rPr lang="en-US" sz="2800" smtClean="0"/>
              <a:t> and </a:t>
            </a:r>
            <a:r>
              <a:rPr lang="en-US" sz="2800" smtClean="0">
                <a:solidFill>
                  <a:schemeClr val="hlink"/>
                </a:solidFill>
              </a:rPr>
              <a:t>offer</a:t>
            </a:r>
            <a:r>
              <a:rPr lang="en-US" sz="2800" smtClean="0"/>
              <a:t> (or </a:t>
            </a:r>
            <a:r>
              <a:rPr lang="en-US" sz="2800" smtClean="0">
                <a:solidFill>
                  <a:schemeClr val="hlink"/>
                </a:solidFill>
              </a:rPr>
              <a:t>ask</a:t>
            </a:r>
            <a:r>
              <a:rPr lang="en-US" sz="2800" smtClean="0"/>
              <a:t>) prices</a:t>
            </a:r>
            <a:r>
              <a:rPr lang="en-US" sz="2400" smtClean="0"/>
              <a:t> </a:t>
            </a:r>
          </a:p>
          <a:p>
            <a:pPr marL="350838" indent="-350838" eaLnBrk="1" hangingPunct="1">
              <a:lnSpc>
                <a:spcPct val="90000"/>
              </a:lnSpc>
              <a:buFont typeface="Wingdings" pitchFamily="2" charset="2"/>
              <a:buNone/>
              <a:tabLst>
                <a:tab pos="350838" algn="l"/>
              </a:tabLst>
            </a:pPr>
            <a:endParaRPr lang="en-US" sz="700" smtClean="0"/>
          </a:p>
          <a:p>
            <a:pPr marL="350838" indent="-350838" eaLnBrk="1" hangingPunct="1">
              <a:lnSpc>
                <a:spcPct val="90000"/>
              </a:lnSpc>
              <a:tabLst>
                <a:tab pos="350838" algn="l"/>
              </a:tabLst>
            </a:pPr>
            <a:r>
              <a:rPr lang="en-US" sz="2800" smtClean="0">
                <a:solidFill>
                  <a:schemeClr val="hlink"/>
                </a:solidFill>
              </a:rPr>
              <a:t>Traders</a:t>
            </a:r>
            <a:r>
              <a:rPr lang="en-US" sz="2800" smtClean="0"/>
              <a:t> trade for their own account</a:t>
            </a:r>
          </a:p>
        </p:txBody>
      </p:sp>
    </p:spTree>
    <p:extLst>
      <p:ext uri="{BB962C8B-B14F-4D97-AF65-F5344CB8AC3E}">
        <p14:creationId xmlns:p14="http://schemas.microsoft.com/office/powerpoint/2010/main" val="2561704948"/>
      </p:ext>
    </p:extLst>
  </p:cSld>
  <p:clrMapOvr>
    <a:masterClrMapping/>
  </p:clrMapOvr>
  <p:transition>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285750"/>
            <a:ext cx="7772400" cy="781050"/>
          </a:xfrm>
        </p:spPr>
        <p:txBody>
          <a:bodyPr/>
          <a:lstStyle/>
          <a:p>
            <a:pPr eaLnBrk="1" hangingPunct="1">
              <a:defRPr/>
            </a:pPr>
            <a:r>
              <a:rPr lang="en-US" dirty="0" smtClean="0">
                <a:solidFill>
                  <a:srgbClr val="004F39"/>
                </a:solidFill>
              </a:rPr>
              <a:t>Rules of the game</a:t>
            </a:r>
          </a:p>
        </p:txBody>
      </p:sp>
      <p:sp>
        <p:nvSpPr>
          <p:cNvPr id="3075" name="Rectangle 3"/>
          <p:cNvSpPr>
            <a:spLocks noGrp="1" noChangeArrowheads="1"/>
          </p:cNvSpPr>
          <p:nvPr>
            <p:ph type="body" idx="1"/>
          </p:nvPr>
        </p:nvSpPr>
        <p:spPr>
          <a:xfrm>
            <a:off x="457200" y="1600200"/>
            <a:ext cx="8229600" cy="4495800"/>
          </a:xfrm>
          <a:noFill/>
        </p:spPr>
        <p:txBody>
          <a:bodyPr/>
          <a:lstStyle/>
          <a:p>
            <a:pPr marL="350838" indent="-350838" algn="ctr" eaLnBrk="1" hangingPunct="1">
              <a:lnSpc>
                <a:spcPct val="90000"/>
              </a:lnSpc>
              <a:buFont typeface="Wingdings" pitchFamily="2" charset="2"/>
              <a:buNone/>
              <a:tabLst>
                <a:tab pos="350838" algn="l"/>
              </a:tabLst>
            </a:pPr>
            <a:r>
              <a:rPr lang="en-US" sz="3000" dirty="0" smtClean="0">
                <a:solidFill>
                  <a:srgbClr val="FF0000"/>
                </a:solidFill>
              </a:rPr>
              <a:t>“Buy low and sell high”</a:t>
            </a:r>
          </a:p>
          <a:p>
            <a:pPr marL="350838" indent="-350838" eaLnBrk="1" hangingPunct="1">
              <a:lnSpc>
                <a:spcPct val="90000"/>
              </a:lnSpc>
              <a:buFont typeface="Wingdings" pitchFamily="2" charset="2"/>
              <a:buNone/>
              <a:tabLst>
                <a:tab pos="350838" algn="l"/>
              </a:tabLst>
            </a:pPr>
            <a:endParaRPr lang="en-US" sz="1800" b="1" dirty="0" smtClean="0">
              <a:solidFill>
                <a:schemeClr val="accent2"/>
              </a:solidFill>
            </a:endParaRPr>
          </a:p>
          <a:p>
            <a:pPr marL="350838" indent="-350838" eaLnBrk="1" hangingPunct="1">
              <a:lnSpc>
                <a:spcPct val="90000"/>
              </a:lnSpc>
              <a:tabLst>
                <a:tab pos="350838" algn="l"/>
              </a:tabLst>
            </a:pPr>
            <a:r>
              <a:rPr lang="en-US" sz="2600" dirty="0" smtClean="0"/>
              <a:t>One contract </a:t>
            </a:r>
            <a:r>
              <a:rPr lang="en-US" sz="2600" dirty="0" smtClean="0">
                <a:latin typeface="Symbol" pitchFamily="18" charset="2"/>
              </a:rPr>
              <a:t>º</a:t>
            </a:r>
            <a:r>
              <a:rPr lang="en-US" sz="2600" dirty="0" smtClean="0"/>
              <a:t> One million U.S. dollars</a:t>
            </a:r>
          </a:p>
          <a:p>
            <a:pPr marL="350838" indent="-350838" algn="ctr" eaLnBrk="1" hangingPunct="1">
              <a:lnSpc>
                <a:spcPct val="90000"/>
              </a:lnSpc>
              <a:buFont typeface="Wingdings" pitchFamily="2" charset="2"/>
              <a:buNone/>
              <a:tabLst>
                <a:tab pos="350838" algn="l"/>
              </a:tabLst>
            </a:pPr>
            <a:endParaRPr lang="en-US" sz="400" dirty="0" smtClean="0"/>
          </a:p>
          <a:p>
            <a:pPr marL="350838" indent="-350838" eaLnBrk="1" hangingPunct="1">
              <a:lnSpc>
                <a:spcPct val="90000"/>
              </a:lnSpc>
              <a:tabLst>
                <a:tab pos="350838" algn="l"/>
              </a:tabLst>
            </a:pPr>
            <a:r>
              <a:rPr lang="en-US" sz="2600" dirty="0"/>
              <a:t>Trades can be for up to 10 contracts</a:t>
            </a:r>
          </a:p>
          <a:p>
            <a:pPr marL="350838" indent="-350838" algn="ctr" eaLnBrk="1" hangingPunct="1">
              <a:lnSpc>
                <a:spcPct val="90000"/>
              </a:lnSpc>
              <a:buFont typeface="Wingdings" pitchFamily="2" charset="2"/>
              <a:buNone/>
              <a:tabLst>
                <a:tab pos="350838" algn="l"/>
              </a:tabLst>
            </a:pPr>
            <a:endParaRPr lang="en-US" sz="400" dirty="0" smtClean="0"/>
          </a:p>
          <a:p>
            <a:pPr marL="350838" indent="-350838" eaLnBrk="1" hangingPunct="1">
              <a:lnSpc>
                <a:spcPct val="90000"/>
              </a:lnSpc>
              <a:tabLst>
                <a:tab pos="350838" algn="l"/>
              </a:tabLst>
            </a:pPr>
            <a:r>
              <a:rPr lang="en-US" sz="2600" dirty="0"/>
              <a:t>Record each transaction as a purchase or sale</a:t>
            </a:r>
          </a:p>
          <a:p>
            <a:pPr marL="350838" indent="-350838" algn="ctr" eaLnBrk="1" hangingPunct="1">
              <a:lnSpc>
                <a:spcPct val="90000"/>
              </a:lnSpc>
              <a:buFont typeface="Wingdings" pitchFamily="2" charset="2"/>
              <a:buNone/>
              <a:tabLst>
                <a:tab pos="350838" algn="l"/>
              </a:tabLst>
            </a:pPr>
            <a:endParaRPr lang="en-US" sz="400" dirty="0" smtClean="0"/>
          </a:p>
          <a:p>
            <a:pPr marL="350838" indent="-350838" eaLnBrk="1" hangingPunct="1">
              <a:lnSpc>
                <a:spcPct val="90000"/>
              </a:lnSpc>
              <a:tabLst>
                <a:tab pos="350838" algn="l"/>
              </a:tabLst>
            </a:pPr>
            <a:r>
              <a:rPr lang="en-US" sz="2600" dirty="0"/>
              <a:t>Maximum bid-offer spread is 1 basis point</a:t>
            </a:r>
            <a:r>
              <a:rPr lang="en-US" sz="2800" dirty="0" smtClean="0"/>
              <a:t> </a:t>
            </a:r>
          </a:p>
          <a:p>
            <a:pPr marL="350838" indent="-350838" algn="ctr" eaLnBrk="1" hangingPunct="1">
              <a:lnSpc>
                <a:spcPct val="90000"/>
              </a:lnSpc>
              <a:buNone/>
              <a:tabLst>
                <a:tab pos="350838" algn="l"/>
              </a:tabLst>
            </a:pPr>
            <a:r>
              <a:rPr lang="en-US" sz="2600" dirty="0" smtClean="0"/>
              <a:t>(1 </a:t>
            </a:r>
            <a:r>
              <a:rPr lang="en-US" sz="2600" dirty="0" err="1" smtClean="0"/>
              <a:t>bp</a:t>
            </a:r>
            <a:r>
              <a:rPr lang="en-US" sz="2600" dirty="0" smtClean="0"/>
              <a:t> = €0.0001</a:t>
            </a:r>
            <a:r>
              <a:rPr lang="en-US" sz="2600" dirty="0"/>
              <a:t>/</a:t>
            </a:r>
            <a:r>
              <a:rPr lang="en-US" sz="2600" dirty="0" smtClean="0"/>
              <a:t>$)</a:t>
            </a:r>
          </a:p>
          <a:p>
            <a:pPr marL="350838" indent="-350838" algn="ctr" eaLnBrk="1" hangingPunct="1">
              <a:lnSpc>
                <a:spcPct val="90000"/>
              </a:lnSpc>
              <a:buFont typeface="Wingdings" pitchFamily="2" charset="2"/>
              <a:buNone/>
              <a:tabLst>
                <a:tab pos="350838" algn="l"/>
              </a:tabLst>
            </a:pPr>
            <a:endParaRPr lang="en-US" sz="400" dirty="0" smtClean="0"/>
          </a:p>
          <a:p>
            <a:pPr marL="350838" indent="-350838" eaLnBrk="1" hangingPunct="1">
              <a:lnSpc>
                <a:spcPct val="90000"/>
              </a:lnSpc>
              <a:tabLst>
                <a:tab pos="350838" algn="l"/>
              </a:tabLst>
            </a:pPr>
            <a:r>
              <a:rPr lang="en-US" sz="2600" dirty="0"/>
              <a:t>Dealer quotes are good for 2 minutes</a:t>
            </a:r>
          </a:p>
        </p:txBody>
      </p:sp>
    </p:spTree>
    <p:extLst>
      <p:ext uri="{BB962C8B-B14F-4D97-AF65-F5344CB8AC3E}">
        <p14:creationId xmlns:p14="http://schemas.microsoft.com/office/powerpoint/2010/main" val="1467467480"/>
      </p:ext>
    </p:extLst>
  </p:cSld>
  <p:clrMapOvr>
    <a:masterClrMapping/>
  </p:clrMapOvr>
  <p:transition>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body" idx="1"/>
          </p:nvPr>
        </p:nvSpPr>
        <p:spPr>
          <a:xfrm>
            <a:off x="685800" y="1371600"/>
            <a:ext cx="7696200" cy="4865712"/>
          </a:xfrm>
          <a:noFill/>
          <a:ln/>
        </p:spPr>
        <p:txBody>
          <a:bodyPr/>
          <a:lstStyle/>
          <a:p>
            <a:r>
              <a:rPr lang="en-US" sz="2800" dirty="0" smtClean="0">
                <a:solidFill>
                  <a:schemeClr val="accent2"/>
                </a:solidFill>
              </a:rPr>
              <a:t>Financial </a:t>
            </a:r>
            <a:r>
              <a:rPr lang="en-US" sz="2800" dirty="0">
                <a:solidFill>
                  <a:schemeClr val="accent2"/>
                </a:solidFill>
              </a:rPr>
              <a:t>management</a:t>
            </a:r>
            <a:r>
              <a:rPr lang="en-US" sz="2800" dirty="0"/>
              <a:t> refers to the efficient and effective management of </a:t>
            </a:r>
            <a:r>
              <a:rPr lang="en-US" sz="2800" dirty="0" smtClean="0"/>
              <a:t>funds in </a:t>
            </a:r>
            <a:r>
              <a:rPr lang="en-US" sz="2800" dirty="0"/>
              <a:t>such a manner as to accomplish the objectives of the </a:t>
            </a:r>
            <a:r>
              <a:rPr lang="en-US" sz="2800" dirty="0" smtClean="0"/>
              <a:t>organization, including how to raise &amp; allocate capital.</a:t>
            </a:r>
            <a:r>
              <a:rPr lang="en-US" sz="2600" dirty="0" smtClean="0"/>
              <a:t> </a:t>
            </a:r>
            <a:r>
              <a:rPr lang="en-US" sz="2400" dirty="0" smtClean="0">
                <a:solidFill>
                  <a:schemeClr val="bg1">
                    <a:lumMod val="65000"/>
                  </a:schemeClr>
                </a:solidFill>
              </a:rPr>
              <a:t>(Wikipedia)</a:t>
            </a:r>
            <a:endParaRPr lang="en-US" sz="2400" dirty="0">
              <a:solidFill>
                <a:schemeClr val="bg1">
                  <a:lumMod val="65000"/>
                </a:schemeClr>
              </a:solidFill>
            </a:endParaRPr>
          </a:p>
          <a:p>
            <a:pPr eaLnBrk="0" hangingPunct="0">
              <a:buFont typeface="Wingdings" pitchFamily="2" charset="2"/>
              <a:buNone/>
            </a:pPr>
            <a:endParaRPr lang="en-US" sz="1600" dirty="0">
              <a:solidFill>
                <a:schemeClr val="tx1"/>
              </a:solidFill>
            </a:endParaRPr>
          </a:p>
          <a:p>
            <a:pPr eaLnBrk="0" hangingPunct="0">
              <a:tabLst>
                <a:tab pos="7489825" algn="r"/>
              </a:tabLst>
            </a:pPr>
            <a:r>
              <a:rPr lang="en-US" sz="2800" dirty="0">
                <a:solidFill>
                  <a:schemeClr val="accent2"/>
                </a:solidFill>
              </a:rPr>
              <a:t>Multinational financial management</a:t>
            </a:r>
            <a:r>
              <a:rPr lang="en-US" sz="2800" dirty="0">
                <a:solidFill>
                  <a:schemeClr val="hlink"/>
                </a:solidFill>
              </a:rPr>
              <a:t> </a:t>
            </a:r>
            <a:r>
              <a:rPr lang="en-US" sz="2800" dirty="0"/>
              <a:t>is financial management conducted in more than one cultural, social, economic, or political </a:t>
            </a:r>
            <a:r>
              <a:rPr lang="en-US" sz="2800" dirty="0" smtClean="0"/>
              <a:t>environment </a:t>
            </a:r>
            <a:r>
              <a:rPr lang="en-US" sz="2400" dirty="0" smtClean="0">
                <a:solidFill>
                  <a:schemeClr val="bg1">
                    <a:lumMod val="65000"/>
                  </a:schemeClr>
                </a:solidFill>
              </a:rPr>
              <a:t>(Butler</a:t>
            </a:r>
            <a:r>
              <a:rPr lang="en-US" sz="2400" dirty="0">
                <a:solidFill>
                  <a:schemeClr val="bg1">
                    <a:lumMod val="65000"/>
                  </a:schemeClr>
                </a:solidFill>
              </a:rPr>
              <a:t>)</a:t>
            </a:r>
            <a:endParaRPr lang="en-US" sz="2400" dirty="0">
              <a:solidFill>
                <a:schemeClr val="bg1">
                  <a:lumMod val="65000"/>
                </a:schemeClr>
              </a:solidFill>
            </a:endParaRPr>
          </a:p>
        </p:txBody>
      </p:sp>
      <p:sp>
        <p:nvSpPr>
          <p:cNvPr id="5" name="Rectangle 2"/>
          <p:cNvSpPr txBox="1">
            <a:spLocks noChangeArrowheads="1"/>
          </p:cNvSpPr>
          <p:nvPr/>
        </p:nvSpPr>
        <p:spPr bwMode="auto">
          <a:xfrm>
            <a:off x="-14514"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A starting point</a:t>
            </a:r>
            <a:r>
              <a:rPr lang="en-US" sz="3200" dirty="0" smtClean="0">
                <a:solidFill>
                  <a:srgbClr val="000000"/>
                </a:solidFill>
                <a:effectLst/>
                <a:latin typeface="+mn-lt"/>
                <a:ea typeface="+mn-ea"/>
                <a:cs typeface="+mn-cs"/>
              </a:rPr>
              <a:t>…</a:t>
            </a:r>
            <a:endParaRPr lang="en-US" sz="3200" dirty="0">
              <a:solidFill>
                <a:srgbClr val="000000"/>
              </a:solidFill>
              <a:effectLst/>
              <a:latin typeface="+mn-lt"/>
              <a:ea typeface="+mn-ea"/>
              <a:cs typeface="+mn-cs"/>
            </a:endParaRPr>
          </a:p>
        </p:txBody>
      </p:sp>
    </p:spTree>
    <p:extLst>
      <p:ext uri="{BB962C8B-B14F-4D97-AF65-F5344CB8AC3E}">
        <p14:creationId xmlns:p14="http://schemas.microsoft.com/office/powerpoint/2010/main" val="334832867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28600" y="285750"/>
            <a:ext cx="8610600" cy="704850"/>
          </a:xfrm>
        </p:spPr>
        <p:txBody>
          <a:bodyPr/>
          <a:lstStyle/>
          <a:p>
            <a:pPr eaLnBrk="1" hangingPunct="1">
              <a:defRPr/>
            </a:pPr>
            <a:r>
              <a:rPr lang="en-US" dirty="0" smtClean="0">
                <a:solidFill>
                  <a:srgbClr val="004F39"/>
                </a:solidFill>
              </a:rPr>
              <a:t>Buy low and sell high</a:t>
            </a:r>
          </a:p>
        </p:txBody>
      </p:sp>
      <p:sp>
        <p:nvSpPr>
          <p:cNvPr id="4099" name="Rectangle 3"/>
          <p:cNvSpPr>
            <a:spLocks noGrp="1" noChangeArrowheads="1"/>
          </p:cNvSpPr>
          <p:nvPr>
            <p:ph type="body" idx="1"/>
          </p:nvPr>
        </p:nvSpPr>
        <p:spPr>
          <a:xfrm>
            <a:off x="533400" y="1143000"/>
            <a:ext cx="8229600" cy="1066800"/>
          </a:xfrm>
          <a:noFill/>
        </p:spPr>
        <p:txBody>
          <a:bodyPr/>
          <a:lstStyle/>
          <a:p>
            <a:pPr marL="0" indent="0" defTabSz="909638" eaLnBrk="1" hangingPunct="1">
              <a:buNone/>
              <a:tabLst>
                <a:tab pos="1536700" algn="ctr"/>
                <a:tab pos="5948363" algn="ctr"/>
              </a:tabLst>
            </a:pPr>
            <a:r>
              <a:rPr lang="en-US" sz="2800" dirty="0" smtClean="0">
                <a:solidFill>
                  <a:srgbClr val="4B76FB"/>
                </a:solidFill>
              </a:rPr>
              <a:t>Bank A: 	</a:t>
            </a:r>
            <a:r>
              <a:rPr lang="en-US" sz="2800" dirty="0">
                <a:solidFill>
                  <a:srgbClr val="4B76FB"/>
                </a:solidFill>
              </a:rPr>
              <a:t>“</a:t>
            </a:r>
            <a:r>
              <a:rPr lang="en-US" sz="2800" dirty="0" smtClean="0">
                <a:solidFill>
                  <a:srgbClr val="4B76FB"/>
                </a:solidFill>
              </a:rPr>
              <a:t>€0.8220/$ bid and €0.8221/$ ask”</a:t>
            </a:r>
          </a:p>
          <a:p>
            <a:pPr marL="0" indent="0" defTabSz="909638" eaLnBrk="1" hangingPunct="1">
              <a:buNone/>
              <a:tabLst>
                <a:tab pos="1536700" algn="ctr"/>
                <a:tab pos="5948363" algn="ctr"/>
              </a:tabLst>
            </a:pPr>
            <a:r>
              <a:rPr lang="en-US" sz="2800" dirty="0" smtClean="0">
                <a:solidFill>
                  <a:srgbClr val="4B76FB"/>
                </a:solidFill>
              </a:rPr>
              <a:t>Bank B: 	</a:t>
            </a:r>
            <a:r>
              <a:rPr lang="en-US" sz="2800" dirty="0">
                <a:solidFill>
                  <a:srgbClr val="4B76FB"/>
                </a:solidFill>
              </a:rPr>
              <a:t>“</a:t>
            </a:r>
            <a:r>
              <a:rPr lang="en-US" sz="2800" dirty="0" smtClean="0">
                <a:solidFill>
                  <a:srgbClr val="4B76FB"/>
                </a:solidFill>
              </a:rPr>
              <a:t>€0.8222/$ bid and €0.8223/$ ask”</a:t>
            </a:r>
          </a:p>
        </p:txBody>
      </p:sp>
      <p:sp>
        <p:nvSpPr>
          <p:cNvPr id="4100" name="Line 4"/>
          <p:cNvSpPr>
            <a:spLocks noChangeShapeType="1"/>
          </p:cNvSpPr>
          <p:nvPr/>
        </p:nvSpPr>
        <p:spPr bwMode="auto">
          <a:xfrm>
            <a:off x="4191000" y="2819400"/>
            <a:ext cx="0" cy="3733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 name="Line 5"/>
          <p:cNvSpPr>
            <a:spLocks noChangeShapeType="1"/>
          </p:cNvSpPr>
          <p:nvPr/>
        </p:nvSpPr>
        <p:spPr bwMode="auto">
          <a:xfrm>
            <a:off x="4876800" y="4267200"/>
            <a:ext cx="381000" cy="0"/>
          </a:xfrm>
          <a:prstGeom prst="line">
            <a:avLst/>
          </a:prstGeom>
          <a:noFill/>
          <a:ln w="12700">
            <a:solidFill>
              <a:schemeClr val="tx1"/>
            </a:solidFill>
            <a:prstDash val="sysDot"/>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 name="Line 6"/>
          <p:cNvSpPr>
            <a:spLocks noChangeShapeType="1"/>
          </p:cNvSpPr>
          <p:nvPr/>
        </p:nvSpPr>
        <p:spPr bwMode="auto">
          <a:xfrm>
            <a:off x="3581400" y="5029200"/>
            <a:ext cx="1219200" cy="0"/>
          </a:xfrm>
          <a:prstGeom prst="line">
            <a:avLst/>
          </a:prstGeom>
          <a:noFill/>
          <a:ln w="12700">
            <a:solidFill>
              <a:schemeClr val="tx1"/>
            </a:solidFill>
            <a:prstDash val="sysDot"/>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 name="Line 7"/>
          <p:cNvSpPr>
            <a:spLocks noChangeShapeType="1"/>
          </p:cNvSpPr>
          <p:nvPr/>
        </p:nvSpPr>
        <p:spPr bwMode="auto">
          <a:xfrm flipH="1" flipV="1">
            <a:off x="4876800" y="4267200"/>
            <a:ext cx="0" cy="76200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4" name="Line 8"/>
          <p:cNvSpPr>
            <a:spLocks noChangeShapeType="1"/>
          </p:cNvSpPr>
          <p:nvPr/>
        </p:nvSpPr>
        <p:spPr bwMode="auto">
          <a:xfrm>
            <a:off x="4038600" y="5791200"/>
            <a:ext cx="304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5" name="Line 9"/>
          <p:cNvSpPr>
            <a:spLocks noChangeShapeType="1"/>
          </p:cNvSpPr>
          <p:nvPr/>
        </p:nvSpPr>
        <p:spPr bwMode="auto">
          <a:xfrm>
            <a:off x="4038600" y="5029200"/>
            <a:ext cx="304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Line 10"/>
          <p:cNvSpPr>
            <a:spLocks noChangeShapeType="1"/>
          </p:cNvSpPr>
          <p:nvPr/>
        </p:nvSpPr>
        <p:spPr bwMode="auto">
          <a:xfrm>
            <a:off x="4038600" y="4267200"/>
            <a:ext cx="304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7" name="Line 11"/>
          <p:cNvSpPr>
            <a:spLocks noChangeShapeType="1"/>
          </p:cNvSpPr>
          <p:nvPr/>
        </p:nvSpPr>
        <p:spPr bwMode="auto">
          <a:xfrm>
            <a:off x="4038600" y="3505200"/>
            <a:ext cx="304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Text Box 12"/>
          <p:cNvSpPr txBox="1">
            <a:spLocks noChangeArrowheads="1"/>
          </p:cNvSpPr>
          <p:nvPr/>
        </p:nvSpPr>
        <p:spPr bwMode="auto">
          <a:xfrm>
            <a:off x="5105400" y="3276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dirty="0">
                <a:solidFill>
                  <a:schemeClr val="accent1"/>
                </a:solidFill>
                <a:latin typeface="Arial Rounded MT Bold" pitchFamily="34" charset="0"/>
              </a:rPr>
              <a:t>€0.8223</a:t>
            </a:r>
            <a:r>
              <a:rPr lang="en-US" sz="2400" dirty="0" smtClean="0">
                <a:solidFill>
                  <a:schemeClr val="accent1"/>
                </a:solidFill>
                <a:latin typeface="Arial Rounded MT Bold" pitchFamily="34" charset="0"/>
              </a:rPr>
              <a:t>/$ </a:t>
            </a:r>
            <a:r>
              <a:rPr lang="en-US" sz="2400" dirty="0">
                <a:solidFill>
                  <a:schemeClr val="accent1"/>
                </a:solidFill>
                <a:latin typeface="Arial Rounded MT Bold" pitchFamily="34" charset="0"/>
              </a:rPr>
              <a:t>ask</a:t>
            </a:r>
          </a:p>
        </p:txBody>
      </p:sp>
      <p:sp>
        <p:nvSpPr>
          <p:cNvPr id="4109" name="Text Box 13"/>
          <p:cNvSpPr txBox="1">
            <a:spLocks noChangeArrowheads="1"/>
          </p:cNvSpPr>
          <p:nvPr/>
        </p:nvSpPr>
        <p:spPr bwMode="auto">
          <a:xfrm>
            <a:off x="5105400" y="4038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dirty="0">
                <a:latin typeface="Arial Rounded MT Bold" pitchFamily="34" charset="0"/>
              </a:rPr>
              <a:t>€0.8222</a:t>
            </a:r>
            <a:r>
              <a:rPr lang="en-US" sz="2400" dirty="0" smtClean="0">
                <a:latin typeface="Arial Rounded MT Bold" pitchFamily="34" charset="0"/>
              </a:rPr>
              <a:t>/$ </a:t>
            </a:r>
            <a:r>
              <a:rPr lang="en-US" sz="2400" dirty="0">
                <a:latin typeface="Arial Rounded MT Bold" pitchFamily="34" charset="0"/>
              </a:rPr>
              <a:t>bid</a:t>
            </a:r>
          </a:p>
        </p:txBody>
      </p:sp>
      <p:sp>
        <p:nvSpPr>
          <p:cNvPr id="4110" name="Text Box 14"/>
          <p:cNvSpPr txBox="1">
            <a:spLocks noChangeArrowheads="1"/>
          </p:cNvSpPr>
          <p:nvPr/>
        </p:nvSpPr>
        <p:spPr bwMode="auto">
          <a:xfrm>
            <a:off x="609600" y="4800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dirty="0">
                <a:latin typeface="Arial Rounded MT Bold" pitchFamily="34" charset="0"/>
              </a:rPr>
              <a:t>€0.8221</a:t>
            </a:r>
            <a:r>
              <a:rPr lang="en-US" sz="2400" dirty="0" smtClean="0">
                <a:latin typeface="Arial Rounded MT Bold" pitchFamily="34" charset="0"/>
              </a:rPr>
              <a:t>/$ </a:t>
            </a:r>
            <a:r>
              <a:rPr lang="en-US" sz="2400" dirty="0">
                <a:latin typeface="Arial Rounded MT Bold" pitchFamily="34" charset="0"/>
              </a:rPr>
              <a:t>ask</a:t>
            </a:r>
          </a:p>
        </p:txBody>
      </p:sp>
      <p:sp>
        <p:nvSpPr>
          <p:cNvPr id="4111" name="Text Box 15"/>
          <p:cNvSpPr txBox="1">
            <a:spLocks noChangeArrowheads="1"/>
          </p:cNvSpPr>
          <p:nvPr/>
        </p:nvSpPr>
        <p:spPr bwMode="auto">
          <a:xfrm>
            <a:off x="609600" y="5562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dirty="0">
                <a:solidFill>
                  <a:schemeClr val="accent1"/>
                </a:solidFill>
                <a:latin typeface="Arial Rounded MT Bold" pitchFamily="34" charset="0"/>
              </a:rPr>
              <a:t>€0.8220</a:t>
            </a:r>
            <a:r>
              <a:rPr lang="en-US" sz="2400" dirty="0" smtClean="0">
                <a:solidFill>
                  <a:schemeClr val="accent1"/>
                </a:solidFill>
                <a:latin typeface="Arial Rounded MT Bold" pitchFamily="34" charset="0"/>
              </a:rPr>
              <a:t>/$ </a:t>
            </a:r>
            <a:r>
              <a:rPr lang="en-US" sz="2400" dirty="0">
                <a:solidFill>
                  <a:schemeClr val="accent1"/>
                </a:solidFill>
                <a:latin typeface="Arial Rounded MT Bold" pitchFamily="34" charset="0"/>
              </a:rPr>
              <a:t>bid</a:t>
            </a:r>
          </a:p>
        </p:txBody>
      </p:sp>
      <p:sp>
        <p:nvSpPr>
          <p:cNvPr id="4112" name="Text Box 16"/>
          <p:cNvSpPr txBox="1">
            <a:spLocks noChangeArrowheads="1"/>
          </p:cNvSpPr>
          <p:nvPr/>
        </p:nvSpPr>
        <p:spPr bwMode="auto">
          <a:xfrm>
            <a:off x="685800" y="4419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a:solidFill>
                  <a:srgbClr val="4B76FB"/>
                </a:solidFill>
                <a:latin typeface="Arial Rounded MT Bold" pitchFamily="34" charset="0"/>
              </a:rPr>
              <a:t>Buy from A</a:t>
            </a:r>
          </a:p>
        </p:txBody>
      </p:sp>
      <p:sp>
        <p:nvSpPr>
          <p:cNvPr id="4113" name="Text Box 17"/>
          <p:cNvSpPr txBox="1">
            <a:spLocks noChangeArrowheads="1"/>
          </p:cNvSpPr>
          <p:nvPr/>
        </p:nvSpPr>
        <p:spPr bwMode="auto">
          <a:xfrm>
            <a:off x="5105400" y="4419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400">
                <a:solidFill>
                  <a:srgbClr val="4B76FB"/>
                </a:solidFill>
                <a:latin typeface="Arial Rounded MT Bold" pitchFamily="34" charset="0"/>
              </a:rPr>
              <a:t>Sell to B</a:t>
            </a:r>
          </a:p>
        </p:txBody>
      </p:sp>
      <p:sp>
        <p:nvSpPr>
          <p:cNvPr id="4114" name="Text Box 18"/>
          <p:cNvSpPr txBox="1">
            <a:spLocks noChangeArrowheads="1"/>
          </p:cNvSpPr>
          <p:nvPr/>
        </p:nvSpPr>
        <p:spPr bwMode="auto">
          <a:xfrm>
            <a:off x="4724400" y="5240338"/>
            <a:ext cx="3048000" cy="1173162"/>
          </a:xfrm>
          <a:prstGeom prst="rect">
            <a:avLst/>
          </a:prstGeom>
          <a:noFill/>
          <a:ln w="12700">
            <a:solidFill>
              <a:schemeClr val="tx1"/>
            </a:solidFill>
            <a:prstDash val="dash"/>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hlink"/>
                </a:solidFill>
                <a:latin typeface="Times New Roman" pitchFamily="18" charset="0"/>
              </a:defRPr>
            </a:lvl1pPr>
            <a:lvl2pPr marL="742950" indent="-285750" eaLnBrk="0" hangingPunct="0">
              <a:defRPr sz="3200">
                <a:solidFill>
                  <a:schemeClr val="hlink"/>
                </a:solidFill>
                <a:latin typeface="Times New Roman" pitchFamily="18" charset="0"/>
              </a:defRPr>
            </a:lvl2pPr>
            <a:lvl3pPr marL="1143000" indent="-228600" eaLnBrk="0" hangingPunct="0">
              <a:defRPr sz="3200">
                <a:solidFill>
                  <a:schemeClr val="hlink"/>
                </a:solidFill>
                <a:latin typeface="Times New Roman" pitchFamily="18" charset="0"/>
              </a:defRPr>
            </a:lvl3pPr>
            <a:lvl4pPr marL="1600200" indent="-228600" eaLnBrk="0" hangingPunct="0">
              <a:defRPr sz="3200">
                <a:solidFill>
                  <a:schemeClr val="hlink"/>
                </a:solidFill>
                <a:latin typeface="Times New Roman" pitchFamily="18" charset="0"/>
              </a:defRPr>
            </a:lvl4pPr>
            <a:lvl5pPr marL="2057400" indent="-228600" eaLnBrk="0" hangingPunct="0">
              <a:defRPr sz="3200">
                <a:solidFill>
                  <a:schemeClr val="hlink"/>
                </a:solidFill>
                <a:latin typeface="Times New Roman" pitchFamily="18" charset="0"/>
              </a:defRPr>
            </a:lvl5pPr>
            <a:lvl6pPr marL="2514600" indent="-228600" algn="ctr" eaLnBrk="0" fontAlgn="base" hangingPunct="0">
              <a:spcBef>
                <a:spcPct val="0"/>
              </a:spcBef>
              <a:spcAft>
                <a:spcPct val="0"/>
              </a:spcAft>
              <a:defRPr sz="3200">
                <a:solidFill>
                  <a:schemeClr val="hlink"/>
                </a:solidFill>
                <a:latin typeface="Times New Roman" pitchFamily="18" charset="0"/>
              </a:defRPr>
            </a:lvl6pPr>
            <a:lvl7pPr marL="2971800" indent="-228600" algn="ctr" eaLnBrk="0" fontAlgn="base" hangingPunct="0">
              <a:spcBef>
                <a:spcPct val="0"/>
              </a:spcBef>
              <a:spcAft>
                <a:spcPct val="0"/>
              </a:spcAft>
              <a:defRPr sz="3200">
                <a:solidFill>
                  <a:schemeClr val="hlink"/>
                </a:solidFill>
                <a:latin typeface="Times New Roman" pitchFamily="18" charset="0"/>
              </a:defRPr>
            </a:lvl7pPr>
            <a:lvl8pPr marL="3429000" indent="-228600" algn="ctr" eaLnBrk="0" fontAlgn="base" hangingPunct="0">
              <a:spcBef>
                <a:spcPct val="0"/>
              </a:spcBef>
              <a:spcAft>
                <a:spcPct val="0"/>
              </a:spcAft>
              <a:defRPr sz="3200">
                <a:solidFill>
                  <a:schemeClr val="hlink"/>
                </a:solidFill>
                <a:latin typeface="Times New Roman" pitchFamily="18" charset="0"/>
              </a:defRPr>
            </a:lvl8pPr>
            <a:lvl9pPr marL="3886200" indent="-228600" algn="ctr" eaLnBrk="0" fontAlgn="base" hangingPunct="0">
              <a:spcBef>
                <a:spcPct val="0"/>
              </a:spcBef>
              <a:spcAft>
                <a:spcPct val="0"/>
              </a:spcAft>
              <a:defRPr sz="3200">
                <a:solidFill>
                  <a:schemeClr val="hlink"/>
                </a:solidFill>
                <a:latin typeface="Times New Roman" pitchFamily="18" charset="0"/>
              </a:defRPr>
            </a:lvl9pPr>
          </a:lstStyle>
          <a:p>
            <a:pPr eaLnBrk="1" hangingPunct="1">
              <a:spcBef>
                <a:spcPct val="50000"/>
              </a:spcBef>
            </a:pPr>
            <a:r>
              <a:rPr lang="en-US" sz="2800" dirty="0">
                <a:latin typeface="Arial Rounded MT Bold" pitchFamily="34" charset="0"/>
              </a:rPr>
              <a:t>Arbitrage profit</a:t>
            </a:r>
          </a:p>
          <a:p>
            <a:pPr eaLnBrk="1" hangingPunct="1">
              <a:spcBef>
                <a:spcPct val="50000"/>
              </a:spcBef>
            </a:pPr>
            <a:r>
              <a:rPr lang="en-US" sz="2800" dirty="0">
                <a:latin typeface="Arial Rounded MT Bold" pitchFamily="34" charset="0"/>
              </a:rPr>
              <a:t>€0.0001</a:t>
            </a:r>
            <a:r>
              <a:rPr lang="en-US" sz="2800" dirty="0" smtClean="0">
                <a:latin typeface="Arial Rounded MT Bold" pitchFamily="34" charset="0"/>
              </a:rPr>
              <a:t>/$</a:t>
            </a:r>
            <a:endParaRPr lang="en-US" sz="2800" dirty="0">
              <a:latin typeface="Arial Rounded MT Bold" pitchFamily="34" charset="0"/>
            </a:endParaRPr>
          </a:p>
        </p:txBody>
      </p:sp>
      <p:sp>
        <p:nvSpPr>
          <p:cNvPr id="4115" name="Rectangle 19"/>
          <p:cNvSpPr>
            <a:spLocks noChangeArrowheads="1"/>
          </p:cNvSpPr>
          <p:nvPr/>
        </p:nvSpPr>
        <p:spPr bwMode="auto">
          <a:xfrm>
            <a:off x="685800" y="25908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lgn="l" defTabSz="909638">
              <a:spcBef>
                <a:spcPct val="20000"/>
              </a:spcBef>
              <a:buClr>
                <a:schemeClr val="hlink"/>
              </a:buClr>
              <a:buSzPct val="75000"/>
              <a:buFont typeface="Wingdings" pitchFamily="2" charset="2"/>
              <a:buNone/>
              <a:tabLst>
                <a:tab pos="1536700" algn="ctr"/>
                <a:tab pos="5948363" algn="ctr"/>
              </a:tabLst>
            </a:pPr>
            <a:r>
              <a:rPr lang="en-US" dirty="0">
                <a:solidFill>
                  <a:srgbClr val="000000"/>
                </a:solidFill>
                <a:latin typeface="Arial Rounded MT Bold" pitchFamily="34" charset="0"/>
              </a:rPr>
              <a:t>	</a:t>
            </a:r>
            <a:r>
              <a:rPr lang="en-US" u="sng" dirty="0">
                <a:solidFill>
                  <a:srgbClr val="000000"/>
                </a:solidFill>
                <a:latin typeface="Arial Rounded MT Bold" pitchFamily="34" charset="0"/>
              </a:rPr>
              <a:t>Bank A</a:t>
            </a:r>
            <a:r>
              <a:rPr lang="en-US" dirty="0">
                <a:solidFill>
                  <a:srgbClr val="000000"/>
                </a:solidFill>
                <a:latin typeface="Arial Rounded MT Bold" pitchFamily="34" charset="0"/>
              </a:rPr>
              <a:t>	</a:t>
            </a:r>
            <a:r>
              <a:rPr lang="en-US" u="sng" dirty="0">
                <a:solidFill>
                  <a:srgbClr val="000000"/>
                </a:solidFill>
                <a:latin typeface="Arial Rounded MT Bold" pitchFamily="34" charset="0"/>
              </a:rPr>
              <a:t>Bank B</a:t>
            </a:r>
            <a:endParaRPr lang="en-US" dirty="0">
              <a:solidFill>
                <a:schemeClr val="tx1"/>
              </a:solidFill>
              <a:latin typeface="Arial Rounded MT Bold" pitchFamily="34" charset="0"/>
            </a:endParaRPr>
          </a:p>
        </p:txBody>
      </p:sp>
    </p:spTree>
    <p:extLst>
      <p:ext uri="{BB962C8B-B14F-4D97-AF65-F5344CB8AC3E}">
        <p14:creationId xmlns:p14="http://schemas.microsoft.com/office/powerpoint/2010/main" val="1944980294"/>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285750"/>
            <a:ext cx="8610600" cy="704850"/>
          </a:xfrm>
        </p:spPr>
        <p:txBody>
          <a:bodyPr/>
          <a:lstStyle/>
          <a:p>
            <a:pPr eaLnBrk="1" hangingPunct="1">
              <a:defRPr/>
            </a:pPr>
            <a:r>
              <a:rPr lang="en-US" dirty="0" smtClean="0">
                <a:solidFill>
                  <a:srgbClr val="004F39"/>
                </a:solidFill>
              </a:rPr>
              <a:t>Riskless arbitrage profit</a:t>
            </a:r>
          </a:p>
        </p:txBody>
      </p:sp>
      <p:sp>
        <p:nvSpPr>
          <p:cNvPr id="5123" name="Rectangle 3"/>
          <p:cNvSpPr>
            <a:spLocks noGrp="1" noChangeArrowheads="1"/>
          </p:cNvSpPr>
          <p:nvPr>
            <p:ph type="body" idx="1"/>
          </p:nvPr>
        </p:nvSpPr>
        <p:spPr>
          <a:xfrm>
            <a:off x="685800" y="1295400"/>
            <a:ext cx="7848600" cy="5257800"/>
          </a:xfrm>
          <a:noFill/>
        </p:spPr>
        <p:txBody>
          <a:bodyPr/>
          <a:lstStyle/>
          <a:p>
            <a:pPr marL="450850" lvl="1" indent="-336550" eaLnBrk="1" hangingPunct="1">
              <a:buClr>
                <a:schemeClr val="tx1"/>
              </a:buClr>
              <a:buFont typeface="Wingdings" pitchFamily="2" charset="2"/>
              <a:buChar char="§"/>
              <a:tabLst>
                <a:tab pos="117475" algn="l"/>
                <a:tab pos="450850" algn="l"/>
                <a:tab pos="3308350" algn="ctr"/>
              </a:tabLst>
            </a:pPr>
            <a:r>
              <a:rPr lang="en-US" dirty="0" smtClean="0"/>
              <a:t>Buy 1 million dollars from Bank A at their €0.8221</a:t>
            </a:r>
            <a:r>
              <a:rPr lang="en-US" dirty="0"/>
              <a:t>/€ </a:t>
            </a:r>
            <a:r>
              <a:rPr lang="en-US" dirty="0" smtClean="0"/>
              <a:t>ask price</a:t>
            </a:r>
          </a:p>
          <a:p>
            <a:pPr marL="0" indent="0" eaLnBrk="1" hangingPunct="1">
              <a:buFont typeface="Wingdings" pitchFamily="2" charset="2"/>
              <a:buNone/>
              <a:tabLst>
                <a:tab pos="117475" algn="l"/>
                <a:tab pos="450850" algn="l"/>
                <a:tab pos="3308350" algn="ctr"/>
              </a:tabLst>
            </a:pPr>
            <a:endParaRPr lang="en-US" sz="600" dirty="0" smtClean="0"/>
          </a:p>
          <a:p>
            <a:pPr marL="450850" lvl="1" indent="-336550" eaLnBrk="1" hangingPunct="1">
              <a:buClr>
                <a:schemeClr val="tx1"/>
              </a:buClr>
              <a:buFont typeface="Wingdings" pitchFamily="2" charset="2"/>
              <a:buChar char="§"/>
              <a:tabLst>
                <a:tab pos="117475" algn="l"/>
                <a:tab pos="450850" algn="l"/>
                <a:tab pos="3308350" algn="ctr"/>
              </a:tabLst>
            </a:pPr>
            <a:r>
              <a:rPr lang="en-US" dirty="0" smtClean="0"/>
              <a:t>Sell 1 million </a:t>
            </a:r>
            <a:r>
              <a:rPr lang="en-US" dirty="0"/>
              <a:t>dollars </a:t>
            </a:r>
            <a:r>
              <a:rPr lang="en-US" dirty="0" smtClean="0"/>
              <a:t>to Bank B at their €0.8222</a:t>
            </a:r>
            <a:r>
              <a:rPr lang="en-US" dirty="0"/>
              <a:t>/€ </a:t>
            </a:r>
            <a:r>
              <a:rPr lang="en-US" dirty="0" smtClean="0"/>
              <a:t>bid price</a:t>
            </a:r>
          </a:p>
          <a:p>
            <a:pPr marL="0" indent="0" eaLnBrk="1" hangingPunct="1">
              <a:buFont typeface="Wingdings" pitchFamily="2" charset="2"/>
              <a:buNone/>
              <a:tabLst>
                <a:tab pos="117475" algn="l"/>
                <a:tab pos="450850" algn="l"/>
                <a:tab pos="3308350" algn="ctr"/>
              </a:tabLst>
            </a:pPr>
            <a:endParaRPr lang="en-US" sz="1200" dirty="0" smtClean="0"/>
          </a:p>
          <a:p>
            <a:pPr marL="0" indent="0" eaLnBrk="1" hangingPunct="1">
              <a:buFont typeface="Wingdings" pitchFamily="2" charset="2"/>
              <a:buNone/>
              <a:tabLst>
                <a:tab pos="117475" algn="l"/>
                <a:tab pos="450850" algn="l"/>
                <a:tab pos="3308350" algn="ctr"/>
              </a:tabLst>
            </a:pPr>
            <a:r>
              <a:rPr lang="en-US" dirty="0" smtClean="0">
                <a:solidFill>
                  <a:schemeClr val="hlink"/>
                </a:solidFill>
              </a:rPr>
              <a:t>Arbitrage Profit</a:t>
            </a:r>
            <a:r>
              <a:rPr lang="en-US" dirty="0" smtClean="0"/>
              <a:t> </a:t>
            </a:r>
          </a:p>
          <a:p>
            <a:pPr marL="0" indent="0" eaLnBrk="1" hangingPunct="1">
              <a:buNone/>
              <a:tabLst>
                <a:tab pos="117475" algn="l"/>
                <a:tab pos="450850" algn="l"/>
                <a:tab pos="3308350" algn="ctr"/>
              </a:tabLst>
            </a:pPr>
            <a:r>
              <a:rPr lang="en-US" sz="2800" dirty="0" smtClean="0"/>
              <a:t>		= </a:t>
            </a:r>
            <a:r>
              <a:rPr lang="en-US" sz="2800" dirty="0"/>
              <a:t>(€0.0001</a:t>
            </a:r>
            <a:r>
              <a:rPr lang="en-US" sz="2800" dirty="0" smtClean="0"/>
              <a:t>/$)($1 million) </a:t>
            </a:r>
          </a:p>
          <a:p>
            <a:pPr marL="0" indent="0" eaLnBrk="1" hangingPunct="1">
              <a:buNone/>
              <a:tabLst>
                <a:tab pos="117475" algn="l"/>
                <a:tab pos="450850" algn="l"/>
                <a:tab pos="3308350" algn="ctr"/>
              </a:tabLst>
            </a:pPr>
            <a:r>
              <a:rPr lang="en-US" sz="2800" dirty="0" smtClean="0"/>
              <a:t>		= </a:t>
            </a:r>
            <a:r>
              <a:rPr lang="en-US" sz="2800" dirty="0"/>
              <a:t>€100 </a:t>
            </a:r>
            <a:r>
              <a:rPr lang="en-US" sz="2800" dirty="0" smtClean="0"/>
              <a:t>with…</a:t>
            </a:r>
          </a:p>
          <a:p>
            <a:pPr marL="0" indent="0" eaLnBrk="1" hangingPunct="1">
              <a:buFont typeface="Wingdings" pitchFamily="2" charset="2"/>
              <a:buNone/>
              <a:tabLst>
                <a:tab pos="117475" algn="l"/>
                <a:tab pos="450850" algn="l"/>
                <a:tab pos="3308350" algn="ctr"/>
              </a:tabLst>
            </a:pPr>
            <a:endParaRPr lang="en-US" sz="1200" dirty="0" smtClean="0"/>
          </a:p>
          <a:p>
            <a:pPr marL="0" indent="0" eaLnBrk="1" hangingPunct="1">
              <a:buNone/>
              <a:tabLst>
                <a:tab pos="117475" algn="l"/>
                <a:tab pos="450850" algn="l"/>
                <a:tab pos="3308350" algn="ctr"/>
              </a:tabLst>
            </a:pPr>
            <a:r>
              <a:rPr lang="en-US" dirty="0">
                <a:solidFill>
                  <a:srgbClr val="4B76FB"/>
                </a:solidFill>
              </a:rPr>
              <a:t>Arbitrage Profit </a:t>
            </a:r>
          </a:p>
          <a:p>
            <a:pPr marL="0" indent="0" eaLnBrk="1" hangingPunct="1">
              <a:buFont typeface="Wingdings" pitchFamily="2" charset="2"/>
              <a:buNone/>
              <a:tabLst>
                <a:tab pos="117475" algn="l"/>
                <a:tab pos="450850" algn="l"/>
                <a:tab pos="3308350" algn="ctr"/>
              </a:tabLst>
            </a:pPr>
            <a:r>
              <a:rPr lang="en-US" dirty="0" smtClean="0">
                <a:solidFill>
                  <a:srgbClr val="4B76FB"/>
                </a:solidFill>
              </a:rPr>
              <a:t>		= </a:t>
            </a:r>
            <a:r>
              <a:rPr lang="en-US" dirty="0">
                <a:solidFill>
                  <a:srgbClr val="4B76FB"/>
                </a:solidFill>
              </a:rPr>
              <a:t>	n</a:t>
            </a:r>
            <a:r>
              <a:rPr lang="en-US" dirty="0" smtClean="0">
                <a:solidFill>
                  <a:srgbClr val="4B76FB"/>
                </a:solidFill>
              </a:rPr>
              <a:t>o net investment and no risk</a:t>
            </a:r>
          </a:p>
        </p:txBody>
      </p:sp>
    </p:spTree>
    <p:extLst>
      <p:ext uri="{BB962C8B-B14F-4D97-AF65-F5344CB8AC3E}">
        <p14:creationId xmlns:p14="http://schemas.microsoft.com/office/powerpoint/2010/main" val="1180127798"/>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285750"/>
            <a:ext cx="7772400" cy="628650"/>
          </a:xfrm>
        </p:spPr>
        <p:txBody>
          <a:bodyPr/>
          <a:lstStyle/>
          <a:p>
            <a:pPr eaLnBrk="1" hangingPunct="1">
              <a:defRPr/>
            </a:pPr>
            <a:r>
              <a:rPr lang="en-US" dirty="0" smtClean="0">
                <a:solidFill>
                  <a:srgbClr val="004F39"/>
                </a:solidFill>
              </a:rPr>
              <a:t>Sample foreign exchange ledger</a:t>
            </a:r>
          </a:p>
        </p:txBody>
      </p:sp>
      <p:sp>
        <p:nvSpPr>
          <p:cNvPr id="6147" name="Rectangle 3"/>
          <p:cNvSpPr>
            <a:spLocks noGrp="1" noChangeArrowheads="1"/>
          </p:cNvSpPr>
          <p:nvPr>
            <p:ph type="body" idx="1"/>
          </p:nvPr>
        </p:nvSpPr>
        <p:spPr>
          <a:xfrm>
            <a:off x="533400" y="1905000"/>
            <a:ext cx="8229600" cy="3733800"/>
          </a:xfrm>
          <a:noFill/>
        </p:spPr>
        <p:txBody>
          <a:bodyPr/>
          <a:lstStyle/>
          <a:p>
            <a:pPr eaLnBrk="1" hangingPunct="1">
              <a:lnSpc>
                <a:spcPct val="80000"/>
              </a:lnSpc>
              <a:spcBef>
                <a:spcPct val="0"/>
              </a:spcBef>
              <a:buNone/>
              <a:tabLst>
                <a:tab pos="284163" algn="l"/>
                <a:tab pos="3425825" algn="ctr"/>
                <a:tab pos="5264150" algn="ctr"/>
                <a:tab pos="7085013" algn="ctr"/>
              </a:tabLst>
            </a:pPr>
            <a:r>
              <a:rPr lang="en-US" sz="2400" dirty="0" smtClean="0"/>
              <a:t>			$1 million	€/$	Cumulative</a:t>
            </a:r>
          </a:p>
          <a:p>
            <a:pPr eaLnBrk="1" hangingPunct="1">
              <a:lnSpc>
                <a:spcPct val="90000"/>
              </a:lnSpc>
              <a:buFont typeface="Wingdings" pitchFamily="2" charset="2"/>
              <a:buNone/>
              <a:tabLst>
                <a:tab pos="284163" algn="l"/>
                <a:tab pos="3425825" algn="ctr"/>
                <a:tab pos="5264150" algn="ctr"/>
                <a:tab pos="7085013" algn="ctr"/>
              </a:tabLst>
            </a:pPr>
            <a:r>
              <a:rPr lang="en-US" sz="2400" dirty="0" smtClean="0"/>
              <a:t>	</a:t>
            </a:r>
            <a:r>
              <a:rPr lang="en-US" sz="2400" u="sng" dirty="0" smtClean="0"/>
              <a:t>Counterparty</a:t>
            </a:r>
            <a:r>
              <a:rPr lang="en-US" sz="2400" dirty="0" smtClean="0"/>
              <a:t>	</a:t>
            </a:r>
            <a:r>
              <a:rPr lang="en-US" sz="2400" u="sng" dirty="0" smtClean="0"/>
              <a:t>contracts</a:t>
            </a:r>
            <a:r>
              <a:rPr lang="en-US" sz="2400" dirty="0" smtClean="0"/>
              <a:t>	</a:t>
            </a:r>
            <a:r>
              <a:rPr lang="en-US" sz="2400" u="sng" dirty="0" smtClean="0"/>
              <a:t>price</a:t>
            </a:r>
            <a:r>
              <a:rPr lang="en-US" sz="2400" dirty="0" smtClean="0"/>
              <a:t>	</a:t>
            </a:r>
            <a:r>
              <a:rPr lang="en-US" sz="2400" u="sng" dirty="0" smtClean="0"/>
              <a:t>balance</a:t>
            </a:r>
            <a:r>
              <a:rPr lang="en-US" u="sng" dirty="0" smtClean="0"/>
              <a:t> </a:t>
            </a:r>
            <a:endParaRPr lang="en-US" dirty="0" smtClean="0"/>
          </a:p>
          <a:p>
            <a:pPr eaLnBrk="1" hangingPunct="1">
              <a:lnSpc>
                <a:spcPct val="90000"/>
              </a:lnSpc>
              <a:buFont typeface="Wingdings" pitchFamily="2" charset="2"/>
              <a:buNone/>
              <a:tabLst>
                <a:tab pos="284163" algn="l"/>
                <a:tab pos="3425825" algn="ctr"/>
                <a:tab pos="5264150" algn="ctr"/>
                <a:tab pos="7085013" algn="ctr"/>
              </a:tabLst>
            </a:pPr>
            <a:endParaRPr lang="en-US" sz="500" dirty="0" smtClean="0"/>
          </a:p>
          <a:p>
            <a:pPr eaLnBrk="1" hangingPunct="1">
              <a:lnSpc>
                <a:spcPct val="90000"/>
              </a:lnSpc>
              <a:buFont typeface="Wingdings" pitchFamily="2" charset="2"/>
              <a:buNone/>
              <a:tabLst>
                <a:tab pos="284163" algn="l"/>
                <a:tab pos="3425825" algn="ctr"/>
                <a:tab pos="5264150" algn="ctr"/>
                <a:tab pos="7085013" algn="ctr"/>
              </a:tabLst>
            </a:pPr>
            <a:endParaRPr lang="en-US" sz="500" dirty="0" smtClean="0"/>
          </a:p>
          <a:p>
            <a:pPr eaLnBrk="1" hangingPunct="1">
              <a:lnSpc>
                <a:spcPct val="90000"/>
              </a:lnSpc>
              <a:buNone/>
              <a:tabLst>
                <a:tab pos="284163" algn="l"/>
                <a:tab pos="3425825" algn="ctr"/>
                <a:tab pos="5264150" algn="ctr"/>
                <a:tab pos="7085013" algn="ctr"/>
              </a:tabLst>
            </a:pPr>
            <a:r>
              <a:rPr lang="en-US" sz="2400" dirty="0"/>
              <a:t>1	</a:t>
            </a:r>
            <a:r>
              <a:rPr lang="en-US" sz="2400" dirty="0" smtClean="0"/>
              <a:t>Deutsche Bank</a:t>
            </a:r>
            <a:r>
              <a:rPr lang="en-US" sz="2400" dirty="0"/>
              <a:t>	BUY   1	</a:t>
            </a:r>
            <a:r>
              <a:rPr lang="en-US" sz="2400" dirty="0" smtClean="0"/>
              <a:t>0.8221 </a:t>
            </a:r>
            <a:r>
              <a:rPr lang="en-US" sz="2400" dirty="0"/>
              <a:t>	+1</a:t>
            </a:r>
          </a:p>
          <a:p>
            <a:pPr eaLnBrk="1" hangingPunct="1">
              <a:lnSpc>
                <a:spcPct val="90000"/>
              </a:lnSpc>
              <a:buNone/>
              <a:tabLst>
                <a:tab pos="284163" algn="l"/>
                <a:tab pos="3425825" algn="ctr"/>
                <a:tab pos="5264150" algn="ctr"/>
                <a:tab pos="7085013" algn="ctr"/>
              </a:tabLst>
            </a:pPr>
            <a:endParaRPr lang="en-US" sz="500" dirty="0"/>
          </a:p>
          <a:p>
            <a:pPr eaLnBrk="1" hangingPunct="1">
              <a:lnSpc>
                <a:spcPct val="90000"/>
              </a:lnSpc>
              <a:buNone/>
              <a:tabLst>
                <a:tab pos="284163" algn="l"/>
                <a:tab pos="3425825" algn="ctr"/>
                <a:tab pos="5264150" algn="ctr"/>
                <a:tab pos="7085013" algn="ctr"/>
              </a:tabLst>
            </a:pPr>
            <a:r>
              <a:rPr lang="en-US" sz="2400" dirty="0"/>
              <a:t>2	Citi	BUY   3	</a:t>
            </a:r>
            <a:r>
              <a:rPr lang="en-US" sz="2400" dirty="0" smtClean="0"/>
              <a:t>0.8222</a:t>
            </a:r>
            <a:r>
              <a:rPr lang="en-US" sz="2400" dirty="0"/>
              <a:t>	+4</a:t>
            </a:r>
          </a:p>
          <a:p>
            <a:pPr eaLnBrk="1" hangingPunct="1">
              <a:lnSpc>
                <a:spcPct val="90000"/>
              </a:lnSpc>
              <a:buNone/>
              <a:tabLst>
                <a:tab pos="284163" algn="l"/>
                <a:tab pos="3425825" algn="ctr"/>
                <a:tab pos="5264150" algn="ctr"/>
                <a:tab pos="7085013" algn="ctr"/>
              </a:tabLst>
            </a:pPr>
            <a:endParaRPr lang="en-US" sz="500" dirty="0"/>
          </a:p>
          <a:p>
            <a:pPr eaLnBrk="1" hangingPunct="1">
              <a:lnSpc>
                <a:spcPct val="90000"/>
              </a:lnSpc>
              <a:buNone/>
              <a:tabLst>
                <a:tab pos="284163" algn="l"/>
                <a:tab pos="3425825" algn="ctr"/>
                <a:tab pos="5264150" algn="ctr"/>
                <a:tab pos="7085013" algn="ctr"/>
              </a:tabLst>
            </a:pPr>
            <a:r>
              <a:rPr lang="en-US" sz="2400" dirty="0"/>
              <a:t>3	Barclays	SELL 2	</a:t>
            </a:r>
            <a:r>
              <a:rPr lang="en-US" sz="2400" dirty="0" smtClean="0"/>
              <a:t>0.8223</a:t>
            </a:r>
            <a:r>
              <a:rPr lang="en-US" sz="2400" dirty="0"/>
              <a:t>	+2</a:t>
            </a:r>
          </a:p>
          <a:p>
            <a:pPr eaLnBrk="1" hangingPunct="1">
              <a:lnSpc>
                <a:spcPct val="90000"/>
              </a:lnSpc>
              <a:buNone/>
              <a:tabLst>
                <a:tab pos="284163" algn="l"/>
                <a:tab pos="3425825" algn="ctr"/>
                <a:tab pos="5264150" algn="ctr"/>
                <a:tab pos="7085013" algn="ctr"/>
              </a:tabLst>
            </a:pPr>
            <a:endParaRPr lang="en-US" sz="500" dirty="0"/>
          </a:p>
          <a:p>
            <a:pPr eaLnBrk="1" hangingPunct="1">
              <a:lnSpc>
                <a:spcPct val="90000"/>
              </a:lnSpc>
              <a:buNone/>
              <a:tabLst>
                <a:tab pos="284163" algn="l"/>
                <a:tab pos="3425825" algn="ctr"/>
                <a:tab pos="5264150" algn="ctr"/>
                <a:tab pos="7085013" algn="ctr"/>
              </a:tabLst>
            </a:pPr>
            <a:r>
              <a:rPr lang="en-US" sz="2400" dirty="0"/>
              <a:t>4	UBS AG	SELL 4	</a:t>
            </a:r>
            <a:r>
              <a:rPr lang="en-US" sz="2400" dirty="0" smtClean="0"/>
              <a:t>0.8223</a:t>
            </a:r>
            <a:r>
              <a:rPr lang="en-US" sz="2400" dirty="0"/>
              <a:t>	-2</a:t>
            </a:r>
          </a:p>
          <a:p>
            <a:pPr eaLnBrk="1" hangingPunct="1">
              <a:lnSpc>
                <a:spcPct val="90000"/>
              </a:lnSpc>
              <a:buNone/>
              <a:tabLst>
                <a:tab pos="284163" algn="l"/>
                <a:tab pos="3425825" algn="ctr"/>
                <a:tab pos="5264150" algn="ctr"/>
                <a:tab pos="7085013" algn="ctr"/>
              </a:tabLst>
            </a:pPr>
            <a:endParaRPr lang="en-US" sz="500" dirty="0"/>
          </a:p>
          <a:p>
            <a:pPr eaLnBrk="1" hangingPunct="1">
              <a:lnSpc>
                <a:spcPct val="90000"/>
              </a:lnSpc>
              <a:buNone/>
              <a:tabLst>
                <a:tab pos="284163" algn="l"/>
                <a:tab pos="3425825" algn="ctr"/>
                <a:tab pos="5264150" algn="ctr"/>
                <a:tab pos="7085013" algn="ctr"/>
              </a:tabLst>
            </a:pPr>
            <a:r>
              <a:rPr lang="en-US" sz="2400" dirty="0"/>
              <a:t>5	 . . .</a:t>
            </a:r>
          </a:p>
        </p:txBody>
      </p:sp>
    </p:spTree>
    <p:extLst>
      <p:ext uri="{BB962C8B-B14F-4D97-AF65-F5344CB8AC3E}">
        <p14:creationId xmlns:p14="http://schemas.microsoft.com/office/powerpoint/2010/main" val="3418607797"/>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 y="457200"/>
            <a:ext cx="8458200" cy="1066800"/>
          </a:xfrm>
        </p:spPr>
        <p:txBody>
          <a:bodyPr/>
          <a:lstStyle/>
          <a:p>
            <a:pPr eaLnBrk="1" hangingPunct="1">
              <a:defRPr/>
            </a:pPr>
            <a:r>
              <a:rPr lang="en-US" sz="4000" dirty="0" smtClean="0">
                <a:solidFill>
                  <a:srgbClr val="004F39"/>
                </a:solidFill>
              </a:rPr>
              <a:t>Opening prices:</a:t>
            </a:r>
            <a:r>
              <a:rPr lang="en-US" dirty="0" smtClean="0">
                <a:solidFill>
                  <a:srgbClr val="004F39"/>
                </a:solidFill>
              </a:rPr>
              <a:t/>
            </a:r>
            <a:br>
              <a:rPr lang="en-US" dirty="0" smtClean="0">
                <a:solidFill>
                  <a:srgbClr val="004F39"/>
                </a:solidFill>
              </a:rPr>
            </a:br>
            <a:r>
              <a:rPr lang="en-US" sz="3200" b="1" dirty="0" smtClean="0">
                <a:solidFill>
                  <a:srgbClr val="004F39"/>
                </a:solidFill>
              </a:rPr>
              <a:t>€0.8221/$</a:t>
            </a:r>
            <a:r>
              <a:rPr lang="en-US" sz="3200" dirty="0" smtClean="0">
                <a:solidFill>
                  <a:srgbClr val="004F39"/>
                </a:solidFill>
              </a:rPr>
              <a:t> BID &amp; </a:t>
            </a:r>
            <a:r>
              <a:rPr lang="en-US" sz="3200" b="1" dirty="0" smtClean="0">
                <a:solidFill>
                  <a:srgbClr val="004F39"/>
                </a:solidFill>
              </a:rPr>
              <a:t>€0.8222/$</a:t>
            </a:r>
            <a:r>
              <a:rPr lang="en-US" sz="3200" dirty="0" smtClean="0">
                <a:solidFill>
                  <a:srgbClr val="004F39"/>
                </a:solidFill>
              </a:rPr>
              <a:t> OFFER</a:t>
            </a:r>
          </a:p>
        </p:txBody>
      </p:sp>
      <p:sp>
        <p:nvSpPr>
          <p:cNvPr id="104451" name="Rectangle 3"/>
          <p:cNvSpPr>
            <a:spLocks noGrp="1" noChangeArrowheads="1"/>
          </p:cNvSpPr>
          <p:nvPr>
            <p:ph type="body" idx="1"/>
          </p:nvPr>
        </p:nvSpPr>
        <p:spPr>
          <a:xfrm>
            <a:off x="533400" y="2057400"/>
            <a:ext cx="8143056" cy="4191000"/>
          </a:xfrm>
          <a:noFill/>
        </p:spPr>
        <p:txBody>
          <a:bodyPr/>
          <a:lstStyle/>
          <a:p>
            <a:pPr eaLnBrk="1" hangingPunct="1">
              <a:lnSpc>
                <a:spcPct val="90000"/>
              </a:lnSpc>
              <a:buFont typeface="Wingdings" pitchFamily="2" charset="2"/>
              <a:buNone/>
            </a:pPr>
            <a:r>
              <a:rPr lang="en-US" sz="2400" dirty="0" smtClean="0">
                <a:solidFill>
                  <a:schemeClr val="accent2"/>
                </a:solidFill>
              </a:rPr>
              <a:t>News </a:t>
            </a:r>
            <a:r>
              <a:rPr lang="en-US" sz="2400" dirty="0" smtClean="0">
                <a:solidFill>
                  <a:schemeClr val="accent2"/>
                </a:solidFill>
              </a:rPr>
              <a:t>announcements</a:t>
            </a:r>
          </a:p>
          <a:p>
            <a:pPr eaLnBrk="1" hangingPunct="1">
              <a:lnSpc>
                <a:spcPct val="90000"/>
              </a:lnSpc>
              <a:buFont typeface="Wingdings" pitchFamily="2" charset="2"/>
              <a:buNone/>
            </a:pPr>
            <a:endParaRPr lang="en-US" sz="400" dirty="0" smtClean="0"/>
          </a:p>
          <a:p>
            <a:pPr eaLnBrk="1" hangingPunct="1">
              <a:lnSpc>
                <a:spcPct val="90000"/>
              </a:lnSpc>
            </a:pPr>
            <a:r>
              <a:rPr lang="en-US" sz="2400" dirty="0" smtClean="0"/>
              <a:t>The </a:t>
            </a:r>
            <a:r>
              <a:rPr lang="en-US" sz="2400" dirty="0" smtClean="0"/>
              <a:t>U.S. Fed and the European </a:t>
            </a:r>
            <a:r>
              <a:rPr lang="en-US" sz="2400" dirty="0" smtClean="0"/>
              <a:t>Central Bank </a:t>
            </a:r>
            <a:r>
              <a:rPr lang="en-US" sz="2400" dirty="0" smtClean="0"/>
              <a:t>announce </a:t>
            </a:r>
            <a:r>
              <a:rPr lang="en-US" sz="2400" dirty="0" smtClean="0"/>
              <a:t>that they are </a:t>
            </a:r>
            <a:r>
              <a:rPr lang="en-US" sz="2400" dirty="0" smtClean="0"/>
              <a:t>coordinating their efforts to euros </a:t>
            </a:r>
            <a:r>
              <a:rPr lang="en-US" sz="2400" dirty="0" smtClean="0"/>
              <a:t>in an effort to stabilize the value of the euro</a:t>
            </a:r>
          </a:p>
          <a:p>
            <a:pPr eaLnBrk="1" hangingPunct="1">
              <a:lnSpc>
                <a:spcPct val="90000"/>
              </a:lnSpc>
              <a:buFont typeface="Wingdings" pitchFamily="2" charset="2"/>
              <a:buNone/>
            </a:pPr>
            <a:endParaRPr lang="en-US" sz="400" dirty="0" smtClean="0"/>
          </a:p>
          <a:p>
            <a:pPr eaLnBrk="1" hangingPunct="1">
              <a:lnSpc>
                <a:spcPct val="90000"/>
              </a:lnSpc>
            </a:pPr>
            <a:r>
              <a:rPr lang="en-US" sz="2400" dirty="0"/>
              <a:t>The European Central Bank announces </a:t>
            </a:r>
            <a:r>
              <a:rPr lang="en-US" sz="2400" dirty="0" smtClean="0"/>
              <a:t>that in an effort to stimulate economic activity it is lowering </a:t>
            </a:r>
            <a:r>
              <a:rPr lang="en-US" sz="2400" dirty="0"/>
              <a:t>short-term Eurozone interest rates</a:t>
            </a:r>
            <a:endParaRPr lang="en-US" sz="2400" dirty="0" smtClean="0"/>
          </a:p>
          <a:p>
            <a:pPr eaLnBrk="1" hangingPunct="1">
              <a:lnSpc>
                <a:spcPct val="90000"/>
              </a:lnSpc>
              <a:buFont typeface="Wingdings" pitchFamily="2" charset="2"/>
              <a:buNone/>
            </a:pPr>
            <a:endParaRPr lang="en-US" sz="400" dirty="0" smtClean="0"/>
          </a:p>
          <a:p>
            <a:pPr eaLnBrk="1" hangingPunct="1">
              <a:lnSpc>
                <a:spcPct val="90000"/>
              </a:lnSpc>
            </a:pPr>
            <a:r>
              <a:rPr lang="en-US" sz="2400" dirty="0"/>
              <a:t>The European Central Bank reports </a:t>
            </a:r>
            <a:r>
              <a:rPr lang="en-US" sz="2400" dirty="0" smtClean="0"/>
              <a:t>that </a:t>
            </a:r>
            <a:r>
              <a:rPr lang="en-US" sz="2400" dirty="0"/>
              <a:t>Eurozone money </a:t>
            </a:r>
            <a:r>
              <a:rPr lang="en-US" sz="2400" dirty="0" smtClean="0"/>
              <a:t>supply increased by €1 billion more than expected in the most recent quarter</a:t>
            </a:r>
          </a:p>
        </p:txBody>
      </p:sp>
    </p:spTree>
    <p:extLst>
      <p:ext uri="{BB962C8B-B14F-4D97-AF65-F5344CB8AC3E}">
        <p14:creationId xmlns:p14="http://schemas.microsoft.com/office/powerpoint/2010/main" val="21576984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445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445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28600" y="228600"/>
            <a:ext cx="8686800" cy="1600200"/>
          </a:xfrm>
        </p:spPr>
        <p:txBody>
          <a:bodyPr/>
          <a:lstStyle/>
          <a:p>
            <a:pPr eaLnBrk="1" hangingPunct="1">
              <a:defRPr/>
            </a:pPr>
            <a:r>
              <a:rPr lang="en-US" dirty="0" smtClean="0">
                <a:solidFill>
                  <a:srgbClr val="004F39"/>
                </a:solidFill>
              </a:rPr>
              <a:t>The Impact of News Events</a:t>
            </a:r>
            <a:r>
              <a:rPr lang="en-US" dirty="0" smtClean="0"/>
              <a:t/>
            </a:r>
            <a:br>
              <a:rPr lang="en-US" dirty="0" smtClean="0"/>
            </a:br>
            <a:r>
              <a:rPr lang="en-US" dirty="0" smtClean="0">
                <a:solidFill>
                  <a:schemeClr val="accent2"/>
                </a:solidFill>
                <a:effectLst/>
              </a:rPr>
              <a:t> </a:t>
            </a:r>
            <a:r>
              <a:rPr lang="en-US" sz="2800" dirty="0" smtClean="0">
                <a:solidFill>
                  <a:schemeClr val="accent2"/>
                </a:solidFill>
                <a:effectLst/>
              </a:rPr>
              <a:t>The </a:t>
            </a:r>
            <a:r>
              <a:rPr lang="en-US" sz="2800" dirty="0" smtClean="0">
                <a:solidFill>
                  <a:schemeClr val="accent2"/>
                </a:solidFill>
                <a:effectLst/>
              </a:rPr>
              <a:t>Fed and ECB announce </a:t>
            </a:r>
            <a:r>
              <a:rPr lang="en-US" sz="2800" dirty="0">
                <a:solidFill>
                  <a:schemeClr val="accent2"/>
                </a:solidFill>
                <a:effectLst/>
              </a:rPr>
              <a:t>that they are buying euros in an effort to stabilize the value of the </a:t>
            </a:r>
            <a:r>
              <a:rPr lang="en-US" sz="2800" dirty="0" smtClean="0">
                <a:solidFill>
                  <a:schemeClr val="accent2"/>
                </a:solidFill>
                <a:effectLst/>
              </a:rPr>
              <a:t>euro</a:t>
            </a:r>
          </a:p>
        </p:txBody>
      </p:sp>
      <p:sp>
        <p:nvSpPr>
          <p:cNvPr id="8195" name="Rectangle 3"/>
          <p:cNvSpPr>
            <a:spLocks noGrp="1" noChangeArrowheads="1"/>
          </p:cNvSpPr>
          <p:nvPr>
            <p:ph type="body" idx="1"/>
          </p:nvPr>
        </p:nvSpPr>
        <p:spPr>
          <a:xfrm>
            <a:off x="685800" y="1981200"/>
            <a:ext cx="7239000" cy="4419600"/>
          </a:xfrm>
          <a:noFill/>
        </p:spPr>
        <p:txBody>
          <a:bodyPr/>
          <a:lstStyle/>
          <a:p>
            <a:pPr eaLnBrk="1" hangingPunct="1">
              <a:lnSpc>
                <a:spcPct val="90000"/>
              </a:lnSpc>
              <a:buFont typeface="Wingdings" pitchFamily="2" charset="2"/>
              <a:buNone/>
            </a:pPr>
            <a:endParaRPr lang="en-US" sz="2000" dirty="0" smtClean="0"/>
          </a:p>
          <a:p>
            <a:pPr eaLnBrk="1" hangingPunct="1">
              <a:lnSpc>
                <a:spcPct val="90000"/>
              </a:lnSpc>
              <a:buFont typeface="Wingdings" pitchFamily="2" charset="2"/>
              <a:buNone/>
            </a:pPr>
            <a:r>
              <a:rPr lang="en-US" sz="2000" dirty="0" smtClean="0"/>
              <a:t>		Supply and demand for the euro</a:t>
            </a:r>
          </a:p>
          <a:p>
            <a:pPr eaLnBrk="1" hangingPunct="1">
              <a:lnSpc>
                <a:spcPct val="90000"/>
              </a:lnSpc>
              <a:buFont typeface="Wingdings" pitchFamily="2" charset="2"/>
              <a:buNone/>
            </a:pPr>
            <a:r>
              <a:rPr lang="en-US" sz="2000" dirty="0" smtClean="0"/>
              <a:t>                                </a:t>
            </a:r>
          </a:p>
          <a:p>
            <a:pPr eaLnBrk="1" hangingPunct="1">
              <a:lnSpc>
                <a:spcPct val="90000"/>
              </a:lnSpc>
              <a:buFont typeface="Wingdings" pitchFamily="2" charset="2"/>
              <a:buNone/>
            </a:pPr>
            <a:r>
              <a:rPr lang="en-US" sz="2000" dirty="0" smtClean="0"/>
              <a:t>    </a:t>
            </a:r>
          </a:p>
          <a:p>
            <a:pPr eaLnBrk="1" hangingPunct="1">
              <a:lnSpc>
                <a:spcPct val="90000"/>
              </a:lnSpc>
              <a:buFont typeface="Wingdings" pitchFamily="2" charset="2"/>
              <a:buNone/>
            </a:pPr>
            <a:r>
              <a:rPr lang="en-US" sz="2000" dirty="0" smtClean="0"/>
              <a:t>  		</a:t>
            </a:r>
            <a:r>
              <a:rPr lang="en-US" sz="2000" baseline="30000" dirty="0" smtClean="0"/>
              <a:t>	             </a:t>
            </a:r>
            <a:endParaRPr lang="en-US" sz="2000" dirty="0" smtClean="0"/>
          </a:p>
          <a:p>
            <a:pPr eaLnBrk="1" hangingPunct="1">
              <a:lnSpc>
                <a:spcPct val="90000"/>
              </a:lnSpc>
              <a:buFont typeface="Wingdings" pitchFamily="2" charset="2"/>
              <a:buNone/>
            </a:pPr>
            <a:r>
              <a:rPr lang="en-US" sz="2000" dirty="0" smtClean="0"/>
              <a:t> </a:t>
            </a:r>
          </a:p>
          <a:p>
            <a:pPr eaLnBrk="1" hangingPunct="1">
              <a:lnSpc>
                <a:spcPct val="90000"/>
              </a:lnSpc>
              <a:buFont typeface="Wingdings" pitchFamily="2" charset="2"/>
              <a:buNone/>
            </a:pPr>
            <a:r>
              <a:rPr lang="en-US" sz="2000" dirty="0" smtClean="0"/>
              <a:t>	                                       </a:t>
            </a:r>
          </a:p>
          <a:p>
            <a:pPr eaLnBrk="1" hangingPunct="1">
              <a:lnSpc>
                <a:spcPct val="90000"/>
              </a:lnSpc>
              <a:buFont typeface="Wingdings" pitchFamily="2" charset="2"/>
              <a:buNone/>
            </a:pPr>
            <a:endParaRPr lang="en-US" sz="2000" dirty="0" smtClean="0"/>
          </a:p>
          <a:p>
            <a:pPr eaLnBrk="1" hangingPunct="1">
              <a:lnSpc>
                <a:spcPct val="90000"/>
              </a:lnSpc>
              <a:buFont typeface="Wingdings" pitchFamily="2" charset="2"/>
              <a:buNone/>
            </a:pPr>
            <a:r>
              <a:rPr lang="en-US" sz="2000" dirty="0" smtClean="0"/>
              <a:t>                                   </a:t>
            </a:r>
          </a:p>
          <a:p>
            <a:pPr eaLnBrk="1" hangingPunct="1">
              <a:lnSpc>
                <a:spcPct val="90000"/>
              </a:lnSpc>
              <a:buFont typeface="Wingdings" pitchFamily="2" charset="2"/>
              <a:buNone/>
            </a:pPr>
            <a:r>
              <a:rPr lang="en-US" sz="2000" dirty="0" smtClean="0"/>
              <a:t>   </a:t>
            </a:r>
          </a:p>
          <a:p>
            <a:pPr eaLnBrk="1" hangingPunct="1">
              <a:lnSpc>
                <a:spcPct val="90000"/>
              </a:lnSpc>
              <a:buNone/>
            </a:pPr>
            <a:r>
              <a:rPr lang="en-US" sz="2400" dirty="0" smtClean="0">
                <a:solidFill>
                  <a:schemeClr val="hlink"/>
                </a:solidFill>
              </a:rPr>
              <a:t>	As the demand for euros rises, the dollar will depreciate and the spot rate S</a:t>
            </a:r>
            <a:r>
              <a:rPr lang="en-US" sz="2400" baseline="30000" dirty="0" smtClean="0">
                <a:solidFill>
                  <a:schemeClr val="hlink"/>
                </a:solidFill>
              </a:rPr>
              <a:t>€/$</a:t>
            </a:r>
            <a:r>
              <a:rPr lang="en-US" sz="2400" dirty="0" smtClean="0">
                <a:solidFill>
                  <a:schemeClr val="hlink"/>
                </a:solidFill>
              </a:rPr>
              <a:t> will fall</a:t>
            </a:r>
          </a:p>
        </p:txBody>
      </p:sp>
      <p:sp>
        <p:nvSpPr>
          <p:cNvPr id="8196" name="Line 4"/>
          <p:cNvSpPr>
            <a:spLocks noChangeShapeType="1"/>
          </p:cNvSpPr>
          <p:nvPr/>
        </p:nvSpPr>
        <p:spPr bwMode="auto">
          <a:xfrm>
            <a:off x="1828800" y="4800600"/>
            <a:ext cx="31591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7" name="Line 5"/>
          <p:cNvSpPr>
            <a:spLocks noChangeShapeType="1"/>
          </p:cNvSpPr>
          <p:nvPr/>
        </p:nvSpPr>
        <p:spPr bwMode="auto">
          <a:xfrm flipV="1">
            <a:off x="3505200" y="3581400"/>
            <a:ext cx="0" cy="1219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8" name="Line 6"/>
          <p:cNvSpPr>
            <a:spLocks noChangeShapeType="1"/>
          </p:cNvSpPr>
          <p:nvPr/>
        </p:nvSpPr>
        <p:spPr bwMode="auto">
          <a:xfrm>
            <a:off x="2743200" y="3810000"/>
            <a:ext cx="2219325" cy="66992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9" name="Line 7"/>
          <p:cNvSpPr>
            <a:spLocks noChangeShapeType="1"/>
          </p:cNvSpPr>
          <p:nvPr/>
        </p:nvSpPr>
        <p:spPr bwMode="auto">
          <a:xfrm>
            <a:off x="1981200" y="3886200"/>
            <a:ext cx="2422525" cy="7270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0" name="Line 8"/>
          <p:cNvSpPr>
            <a:spLocks noChangeShapeType="1"/>
          </p:cNvSpPr>
          <p:nvPr/>
        </p:nvSpPr>
        <p:spPr bwMode="auto">
          <a:xfrm flipH="1">
            <a:off x="1828800" y="4038600"/>
            <a:ext cx="1676400"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1" name="Line 9"/>
          <p:cNvSpPr>
            <a:spLocks noChangeShapeType="1"/>
          </p:cNvSpPr>
          <p:nvPr/>
        </p:nvSpPr>
        <p:spPr bwMode="auto">
          <a:xfrm>
            <a:off x="3124200" y="4191000"/>
            <a:ext cx="6858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0"/>
          <p:cNvSpPr>
            <a:spLocks noChangeShapeType="1"/>
          </p:cNvSpPr>
          <p:nvPr/>
        </p:nvSpPr>
        <p:spPr bwMode="auto">
          <a:xfrm>
            <a:off x="1981200" y="4038600"/>
            <a:ext cx="0" cy="288925"/>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Line 11"/>
          <p:cNvSpPr>
            <a:spLocks noChangeShapeType="1"/>
          </p:cNvSpPr>
          <p:nvPr/>
        </p:nvSpPr>
        <p:spPr bwMode="auto">
          <a:xfrm flipV="1">
            <a:off x="1828800" y="3200400"/>
            <a:ext cx="0" cy="1600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 name="Line 12"/>
          <p:cNvSpPr>
            <a:spLocks noChangeShapeType="1"/>
          </p:cNvSpPr>
          <p:nvPr/>
        </p:nvSpPr>
        <p:spPr bwMode="auto">
          <a:xfrm>
            <a:off x="1828800" y="4343400"/>
            <a:ext cx="1676400" cy="0"/>
          </a:xfrm>
          <a:prstGeom prst="lin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 name="Rectangle 13"/>
          <p:cNvSpPr>
            <a:spLocks noChangeArrowheads="1"/>
          </p:cNvSpPr>
          <p:nvPr/>
        </p:nvSpPr>
        <p:spPr bwMode="auto">
          <a:xfrm>
            <a:off x="1371600" y="4191000"/>
            <a:ext cx="3635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P</a:t>
            </a:r>
            <a:r>
              <a:rPr lang="en-US" sz="1600" baseline="30000" dirty="0" smtClean="0">
                <a:solidFill>
                  <a:schemeClr val="tx1"/>
                </a:solidFill>
              </a:rPr>
              <a:t>€</a:t>
            </a:r>
            <a:endParaRPr lang="en-US" sz="1600" baseline="30000" dirty="0">
              <a:solidFill>
                <a:schemeClr val="tx1"/>
              </a:solidFill>
            </a:endParaRPr>
          </a:p>
        </p:txBody>
      </p:sp>
      <p:sp>
        <p:nvSpPr>
          <p:cNvPr id="8206" name="Rectangle 14"/>
          <p:cNvSpPr>
            <a:spLocks noChangeArrowheads="1"/>
          </p:cNvSpPr>
          <p:nvPr/>
        </p:nvSpPr>
        <p:spPr bwMode="auto">
          <a:xfrm>
            <a:off x="1371600" y="3886200"/>
            <a:ext cx="402355"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P'</a:t>
            </a:r>
            <a:r>
              <a:rPr lang="en-US" sz="1600" baseline="30000" dirty="0">
                <a:solidFill>
                  <a:schemeClr val="tx1"/>
                </a:solidFill>
              </a:rPr>
              <a:t>€</a:t>
            </a:r>
          </a:p>
        </p:txBody>
      </p:sp>
      <p:sp>
        <p:nvSpPr>
          <p:cNvPr id="8207" name="Rectangle 15"/>
          <p:cNvSpPr>
            <a:spLocks noChangeArrowheads="1"/>
          </p:cNvSpPr>
          <p:nvPr/>
        </p:nvSpPr>
        <p:spPr bwMode="auto">
          <a:xfrm>
            <a:off x="3294063" y="3276600"/>
            <a:ext cx="363537"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S</a:t>
            </a:r>
            <a:r>
              <a:rPr lang="en-US" sz="1600" baseline="30000" dirty="0" smtClean="0">
                <a:solidFill>
                  <a:schemeClr val="tx1"/>
                </a:solidFill>
              </a:rPr>
              <a:t>€</a:t>
            </a:r>
            <a:endParaRPr lang="en-US" sz="1600" baseline="30000" dirty="0">
              <a:solidFill>
                <a:schemeClr val="tx1"/>
              </a:solidFill>
            </a:endParaRPr>
          </a:p>
        </p:txBody>
      </p:sp>
      <p:sp>
        <p:nvSpPr>
          <p:cNvPr id="8208" name="Rectangle 16"/>
          <p:cNvSpPr>
            <a:spLocks noChangeArrowheads="1"/>
          </p:cNvSpPr>
          <p:nvPr/>
        </p:nvSpPr>
        <p:spPr bwMode="auto">
          <a:xfrm>
            <a:off x="4876800" y="4314825"/>
            <a:ext cx="43601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D'</a:t>
            </a:r>
            <a:r>
              <a:rPr lang="en-US" sz="1600" baseline="30000" dirty="0" smtClean="0">
                <a:solidFill>
                  <a:schemeClr val="tx1"/>
                </a:solidFill>
              </a:rPr>
              <a:t>€</a:t>
            </a:r>
            <a:endParaRPr lang="en-US" sz="1600" baseline="30000" dirty="0">
              <a:solidFill>
                <a:schemeClr val="tx1"/>
              </a:solidFill>
            </a:endParaRPr>
          </a:p>
        </p:txBody>
      </p:sp>
      <p:sp>
        <p:nvSpPr>
          <p:cNvPr id="8209" name="Rectangle 17"/>
          <p:cNvSpPr>
            <a:spLocks noChangeArrowheads="1"/>
          </p:cNvSpPr>
          <p:nvPr/>
        </p:nvSpPr>
        <p:spPr bwMode="auto">
          <a:xfrm>
            <a:off x="4343400" y="4467225"/>
            <a:ext cx="3968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D</a:t>
            </a:r>
            <a:r>
              <a:rPr lang="en-US" sz="1600" baseline="30000" dirty="0">
                <a:solidFill>
                  <a:schemeClr val="tx1"/>
                </a:solidFill>
              </a:rPr>
              <a:t>€</a:t>
            </a:r>
          </a:p>
        </p:txBody>
      </p:sp>
      <p:sp>
        <p:nvSpPr>
          <p:cNvPr id="8210" name="Rectangle 18"/>
          <p:cNvSpPr>
            <a:spLocks noChangeArrowheads="1"/>
          </p:cNvSpPr>
          <p:nvPr/>
        </p:nvSpPr>
        <p:spPr bwMode="auto">
          <a:xfrm>
            <a:off x="3352800" y="4800600"/>
            <a:ext cx="399149"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sz="1600" dirty="0" smtClean="0">
                <a:solidFill>
                  <a:schemeClr val="tx1"/>
                </a:solidFill>
              </a:rPr>
              <a:t>Q</a:t>
            </a:r>
            <a:r>
              <a:rPr lang="en-US" sz="1600" baseline="30000" dirty="0" smtClean="0">
                <a:solidFill>
                  <a:schemeClr val="tx1"/>
                </a:solidFill>
              </a:rPr>
              <a:t>€</a:t>
            </a:r>
            <a:endParaRPr lang="en-US" sz="1600" baseline="30000" dirty="0">
              <a:solidFill>
                <a:schemeClr val="tx1"/>
              </a:solidFill>
            </a:endParaRPr>
          </a:p>
        </p:txBody>
      </p:sp>
    </p:spTree>
    <p:extLst>
      <p:ext uri="{BB962C8B-B14F-4D97-AF65-F5344CB8AC3E}">
        <p14:creationId xmlns:p14="http://schemas.microsoft.com/office/powerpoint/2010/main" val="2909916162"/>
      </p:ext>
    </p:extLst>
  </p:cSld>
  <p:clrMapOvr>
    <a:masterClrMapping/>
  </p:clrMapOvr>
  <p:transition>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14400" y="152400"/>
            <a:ext cx="7315200" cy="2057400"/>
          </a:xfrm>
        </p:spPr>
        <p:txBody>
          <a:bodyPr/>
          <a:lstStyle/>
          <a:p>
            <a:pPr eaLnBrk="1" hangingPunct="1">
              <a:defRPr/>
            </a:pPr>
            <a:r>
              <a:rPr lang="en-US" dirty="0" smtClean="0">
                <a:solidFill>
                  <a:srgbClr val="004F39"/>
                </a:solidFill>
              </a:rPr>
              <a:t>The Impact of News Events</a:t>
            </a:r>
            <a:r>
              <a:rPr lang="en-US" dirty="0" smtClean="0"/>
              <a:t/>
            </a:r>
            <a:br>
              <a:rPr lang="en-US" dirty="0" smtClean="0"/>
            </a:br>
            <a:r>
              <a:rPr lang="en-US" sz="2800" dirty="0" smtClean="0">
                <a:solidFill>
                  <a:schemeClr val="accent2"/>
                </a:solidFill>
                <a:effectLst/>
              </a:rPr>
              <a:t> </a:t>
            </a:r>
            <a:r>
              <a:rPr lang="en-US" sz="2800" dirty="0">
                <a:solidFill>
                  <a:schemeClr val="accent2"/>
                </a:solidFill>
                <a:effectLst/>
              </a:rPr>
              <a:t>The </a:t>
            </a:r>
            <a:r>
              <a:rPr lang="en-US" sz="2800" dirty="0" smtClean="0">
                <a:solidFill>
                  <a:schemeClr val="accent2"/>
                </a:solidFill>
                <a:effectLst/>
              </a:rPr>
              <a:t>ECB </a:t>
            </a:r>
            <a:r>
              <a:rPr lang="en-US" sz="2800" dirty="0">
                <a:solidFill>
                  <a:schemeClr val="accent2"/>
                </a:solidFill>
                <a:effectLst/>
              </a:rPr>
              <a:t>announces that in an effort to stimulate economic activity it is lowering short-term Eurozone interest rates</a:t>
            </a:r>
            <a:endParaRPr lang="en-US" sz="2800" dirty="0" smtClean="0">
              <a:solidFill>
                <a:schemeClr val="bg2"/>
              </a:solidFill>
              <a:effectLst/>
            </a:endParaRPr>
          </a:p>
        </p:txBody>
      </p:sp>
      <p:sp>
        <p:nvSpPr>
          <p:cNvPr id="9219" name="Rectangle 3"/>
          <p:cNvSpPr>
            <a:spLocks noGrp="1" noChangeArrowheads="1"/>
          </p:cNvSpPr>
          <p:nvPr>
            <p:ph type="body" idx="1"/>
          </p:nvPr>
        </p:nvSpPr>
        <p:spPr>
          <a:xfrm>
            <a:off x="685800" y="2819400"/>
            <a:ext cx="7620000" cy="3276600"/>
          </a:xfrm>
          <a:noFill/>
        </p:spPr>
        <p:txBody>
          <a:bodyPr/>
          <a:lstStyle/>
          <a:p>
            <a:pPr marL="0" indent="0" eaLnBrk="1" hangingPunct="1">
              <a:lnSpc>
                <a:spcPct val="90000"/>
              </a:lnSpc>
              <a:buFont typeface="Wingdings" pitchFamily="2" charset="2"/>
              <a:buNone/>
            </a:pPr>
            <a:r>
              <a:rPr lang="en-US" sz="2400" dirty="0" smtClean="0"/>
              <a:t>This makes it easier for European businesses to borrow and increases economic activity. If this also increases euro inflation, then the value of the euro should fall. This will result in </a:t>
            </a:r>
            <a:r>
              <a:rPr lang="en-US" sz="2400" dirty="0" smtClean="0">
                <a:solidFill>
                  <a:schemeClr val="accent2"/>
                </a:solidFill>
              </a:rPr>
              <a:t>an appreciation of the dollar against the euro</a:t>
            </a:r>
            <a:r>
              <a:rPr lang="en-US" sz="2400" dirty="0" smtClean="0"/>
              <a:t>.</a:t>
            </a:r>
          </a:p>
          <a:p>
            <a:pPr marL="0" indent="0" eaLnBrk="1" hangingPunct="1">
              <a:lnSpc>
                <a:spcPct val="90000"/>
              </a:lnSpc>
              <a:buFont typeface="Wingdings" pitchFamily="2" charset="2"/>
              <a:buNone/>
            </a:pPr>
            <a:endParaRPr lang="en-US" sz="2400" dirty="0" smtClean="0"/>
          </a:p>
          <a:p>
            <a:pPr marL="0" indent="0" eaLnBrk="1" hangingPunct="1">
              <a:lnSpc>
                <a:spcPct val="90000"/>
              </a:lnSpc>
              <a:buFont typeface="Wingdings" pitchFamily="2" charset="2"/>
              <a:buNone/>
            </a:pPr>
            <a:r>
              <a:rPr lang="en-US" sz="2400" dirty="0" smtClean="0">
                <a:solidFill>
                  <a:schemeClr val="hlink"/>
                </a:solidFill>
              </a:rPr>
              <a:t>An increase in the domestic discount rate usually, but not always, leads to an increase in the value of the domestic currency.</a:t>
            </a:r>
          </a:p>
        </p:txBody>
      </p:sp>
    </p:spTree>
    <p:extLst>
      <p:ext uri="{BB962C8B-B14F-4D97-AF65-F5344CB8AC3E}">
        <p14:creationId xmlns:p14="http://schemas.microsoft.com/office/powerpoint/2010/main" val="2819897774"/>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a:xfrm>
            <a:off x="304800" y="76200"/>
            <a:ext cx="8534400" cy="2209800"/>
          </a:xfrm>
        </p:spPr>
        <p:txBody>
          <a:bodyPr/>
          <a:lstStyle/>
          <a:p>
            <a:pPr eaLnBrk="1" hangingPunct="1">
              <a:defRPr/>
            </a:pPr>
            <a:r>
              <a:rPr lang="en-US" dirty="0" smtClean="0">
                <a:solidFill>
                  <a:srgbClr val="004F39"/>
                </a:solidFill>
              </a:rPr>
              <a:t>The Impact of News Events</a:t>
            </a:r>
            <a:r>
              <a:rPr lang="en-US" sz="900" dirty="0" smtClean="0"/>
              <a:t/>
            </a:r>
            <a:br>
              <a:rPr lang="en-US" sz="900" dirty="0" smtClean="0"/>
            </a:br>
            <a:r>
              <a:rPr lang="en-US" sz="2800" dirty="0" smtClean="0">
                <a:solidFill>
                  <a:schemeClr val="accent2"/>
                </a:solidFill>
                <a:effectLst/>
              </a:rPr>
              <a:t>The </a:t>
            </a:r>
            <a:r>
              <a:rPr lang="en-US" sz="2800" dirty="0">
                <a:solidFill>
                  <a:schemeClr val="accent2"/>
                </a:solidFill>
                <a:effectLst/>
              </a:rPr>
              <a:t>ECB </a:t>
            </a:r>
            <a:r>
              <a:rPr lang="en-US" sz="2800" dirty="0" smtClean="0">
                <a:solidFill>
                  <a:schemeClr val="accent2"/>
                </a:solidFill>
                <a:effectLst/>
              </a:rPr>
              <a:t>reports </a:t>
            </a:r>
            <a:r>
              <a:rPr lang="en-US" sz="2800" dirty="0">
                <a:solidFill>
                  <a:schemeClr val="accent2"/>
                </a:solidFill>
                <a:effectLst/>
              </a:rPr>
              <a:t>that Eurozone money supply increased by €1 billion more than expected in the most recent quarter</a:t>
            </a:r>
            <a:endParaRPr lang="en-US" sz="2800" dirty="0" smtClean="0">
              <a:solidFill>
                <a:schemeClr val="accent2"/>
              </a:solidFill>
              <a:effectLst/>
            </a:endParaRPr>
          </a:p>
        </p:txBody>
      </p:sp>
      <p:sp>
        <p:nvSpPr>
          <p:cNvPr id="10243" name="Rectangle 1027"/>
          <p:cNvSpPr>
            <a:spLocks noGrp="1" noChangeArrowheads="1"/>
          </p:cNvSpPr>
          <p:nvPr>
            <p:ph type="body" idx="1"/>
          </p:nvPr>
        </p:nvSpPr>
        <p:spPr>
          <a:xfrm>
            <a:off x="685800" y="2438400"/>
            <a:ext cx="7620000" cy="4038600"/>
          </a:xfrm>
          <a:noFill/>
        </p:spPr>
        <p:txBody>
          <a:bodyPr/>
          <a:lstStyle/>
          <a:p>
            <a:pPr marL="0" indent="0" eaLnBrk="1" hangingPunct="1">
              <a:lnSpc>
                <a:spcPct val="90000"/>
              </a:lnSpc>
              <a:buFont typeface="Wingdings" pitchFamily="2" charset="2"/>
              <a:buNone/>
            </a:pPr>
            <a:r>
              <a:rPr lang="en-US" sz="2400" dirty="0" smtClean="0"/>
              <a:t>This would appear to result in a larger supply of euros and hence a lower value for the euro. However, the increase in the money supply has already occurred and should already be reflected in the market price of the euro.</a:t>
            </a:r>
          </a:p>
          <a:p>
            <a:pPr marL="0" indent="0" eaLnBrk="1" hangingPunct="1">
              <a:lnSpc>
                <a:spcPct val="90000"/>
              </a:lnSpc>
              <a:buFont typeface="Wingdings" pitchFamily="2" charset="2"/>
              <a:buNone/>
            </a:pPr>
            <a:r>
              <a:rPr lang="en-US" sz="2400" dirty="0" smtClean="0"/>
              <a:t>On the other hand, if the ECB is likely to increase the discount rate to slow down the economy, </a:t>
            </a:r>
            <a:r>
              <a:rPr lang="en-US" sz="2400" dirty="0" smtClean="0">
                <a:solidFill>
                  <a:schemeClr val="accent2"/>
                </a:solidFill>
              </a:rPr>
              <a:t>then the euro could rise in anticipation of this monetary policy</a:t>
            </a:r>
            <a:r>
              <a:rPr lang="en-US" sz="2400" i="1" dirty="0" smtClean="0"/>
              <a:t>. </a:t>
            </a:r>
          </a:p>
          <a:p>
            <a:pPr marL="0" indent="0" eaLnBrk="1" hangingPunct="1">
              <a:lnSpc>
                <a:spcPct val="90000"/>
              </a:lnSpc>
              <a:buFont typeface="Wingdings" pitchFamily="2" charset="2"/>
              <a:buNone/>
            </a:pPr>
            <a:endParaRPr lang="en-US" sz="800" dirty="0" smtClean="0"/>
          </a:p>
          <a:p>
            <a:pPr marL="0" indent="0" eaLnBrk="1" hangingPunct="1">
              <a:lnSpc>
                <a:spcPct val="90000"/>
              </a:lnSpc>
              <a:buFont typeface="Wingdings" pitchFamily="2" charset="2"/>
              <a:buNone/>
            </a:pPr>
            <a:r>
              <a:rPr lang="en-US" sz="2400" dirty="0" smtClean="0">
                <a:solidFill>
                  <a:schemeClr val="hlink"/>
                </a:solidFill>
              </a:rPr>
              <a:t>If the euro rises against the dollar, then the dollar will fall against the euro.</a:t>
            </a:r>
            <a:r>
              <a:rPr lang="en-US" sz="2400" dirty="0" smtClean="0"/>
              <a:t> </a:t>
            </a:r>
          </a:p>
        </p:txBody>
      </p:sp>
    </p:spTree>
    <p:extLst>
      <p:ext uri="{BB962C8B-B14F-4D97-AF65-F5344CB8AC3E}">
        <p14:creationId xmlns:p14="http://schemas.microsoft.com/office/powerpoint/2010/main" val="3586334272"/>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6551" y="0"/>
            <a:ext cx="9170551" cy="6858000"/>
          </a:xfrm>
          <a:prstGeom prst="rect">
            <a:avLst/>
          </a:prstGeom>
          <a:solidFill>
            <a:srgbClr val="F8F8F8"/>
          </a:solidFill>
          <a:ln w="12700" cap="flat" cmpd="sng" algn="ctr">
            <a:no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hlink"/>
              </a:solidFill>
              <a:effectLst/>
              <a:latin typeface="Times New Roman" pitchFamily="18" charset="0"/>
            </a:endParaRPr>
          </a:p>
        </p:txBody>
      </p:sp>
      <p:sp>
        <p:nvSpPr>
          <p:cNvPr id="13" name="Oval 12"/>
          <p:cNvSpPr/>
          <p:nvPr/>
        </p:nvSpPr>
        <p:spPr>
          <a:xfrm>
            <a:off x="2882969" y="2857108"/>
            <a:ext cx="3378061" cy="3269343"/>
          </a:xfrm>
          <a:prstGeom prst="ellipse">
            <a:avLst/>
          </a:prstGeom>
          <a:gradFill flip="none" rotWithShape="1">
            <a:gsLst>
              <a:gs pos="0">
                <a:schemeClr val="accent3">
                  <a:lumMod val="20000"/>
                  <a:lumOff val="80000"/>
                </a:schemeClr>
              </a:gs>
              <a:gs pos="41000">
                <a:srgbClr val="EAEAEA"/>
              </a:gs>
              <a:gs pos="100000">
                <a:schemeClr val="bg1">
                  <a:lumMod val="50000"/>
                </a:schemeClr>
              </a:gs>
            </a:gsLst>
            <a:path path="circle">
              <a:fillToRect l="50000" t="50000" r="50000" b="50000"/>
            </a:path>
            <a:tileRect/>
          </a:gradFill>
          <a:ln w="76200">
            <a:noFill/>
          </a:ln>
          <a:effectLst>
            <a:glow rad="101600">
              <a:schemeClr val="bg1">
                <a:lumMod val="65000"/>
                <a:alpha val="40000"/>
              </a:schemeClr>
            </a:glow>
            <a:outerShdw blurRad="63500" sx="102000" sy="102000" algn="ctr"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Oval 35"/>
          <p:cNvSpPr/>
          <p:nvPr/>
        </p:nvSpPr>
        <p:spPr>
          <a:xfrm>
            <a:off x="827584" y="4077072"/>
            <a:ext cx="2743200" cy="2645229"/>
          </a:xfrm>
          <a:prstGeom prst="ellipse">
            <a:avLst/>
          </a:prstGeom>
          <a:gradFill flip="none" rotWithShape="1">
            <a:gsLst>
              <a:gs pos="0">
                <a:schemeClr val="accent3">
                  <a:lumMod val="20000"/>
                  <a:lumOff val="80000"/>
                </a:schemeClr>
              </a:gs>
              <a:gs pos="41000">
                <a:srgbClr val="7CDC34"/>
              </a:gs>
              <a:gs pos="100000">
                <a:schemeClr val="tx1">
                  <a:lumMod val="95000"/>
                  <a:lumOff val="5000"/>
                </a:schemeClr>
              </a:gs>
            </a:gsLst>
            <a:path path="circle">
              <a:fillToRect l="50000" t="50000" r="50000" b="50000"/>
            </a:path>
            <a:tileRect/>
          </a:gradFill>
          <a:ln w="76200">
            <a:noFill/>
          </a:ln>
          <a:effectLst>
            <a:glow rad="101600">
              <a:schemeClr val="bg1">
                <a:lumMod val="65000"/>
                <a:alpha val="40000"/>
              </a:schemeClr>
            </a:glow>
            <a:outerShdw blurRad="63500" sx="102000" sy="102000" algn="ctr"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Oval 36"/>
          <p:cNvSpPr/>
          <p:nvPr/>
        </p:nvSpPr>
        <p:spPr>
          <a:xfrm>
            <a:off x="3186590" y="949017"/>
            <a:ext cx="2693440" cy="2667000"/>
          </a:xfrm>
          <a:prstGeom prst="ellipse">
            <a:avLst/>
          </a:prstGeom>
          <a:gradFill flip="none" rotWithShape="1">
            <a:gsLst>
              <a:gs pos="0">
                <a:schemeClr val="accent3">
                  <a:lumMod val="20000"/>
                  <a:lumOff val="80000"/>
                </a:schemeClr>
              </a:gs>
              <a:gs pos="41000">
                <a:srgbClr val="0BBDF5"/>
              </a:gs>
              <a:gs pos="100000">
                <a:schemeClr val="tx1">
                  <a:lumMod val="95000"/>
                  <a:lumOff val="5000"/>
                </a:schemeClr>
              </a:gs>
            </a:gsLst>
            <a:path path="circle">
              <a:fillToRect l="50000" t="50000" r="50000" b="50000"/>
            </a:path>
            <a:tileRect/>
          </a:gradFill>
          <a:ln w="76200">
            <a:noFill/>
          </a:ln>
          <a:effectLst>
            <a:glow rad="101600">
              <a:schemeClr val="bg1">
                <a:lumMod val="65000"/>
                <a:alpha val="40000"/>
              </a:schemeClr>
            </a:glow>
            <a:outerShdw blurRad="63500" sx="102000" sy="102000" algn="ctr"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Oval 37"/>
          <p:cNvSpPr/>
          <p:nvPr/>
        </p:nvSpPr>
        <p:spPr>
          <a:xfrm>
            <a:off x="5652120" y="4077072"/>
            <a:ext cx="2667000" cy="2645229"/>
          </a:xfrm>
          <a:prstGeom prst="ellipse">
            <a:avLst/>
          </a:prstGeom>
          <a:gradFill flip="none" rotWithShape="1">
            <a:gsLst>
              <a:gs pos="0">
                <a:srgbClr val="FFD19F"/>
              </a:gs>
              <a:gs pos="41000">
                <a:srgbClr val="FF8601"/>
              </a:gs>
              <a:gs pos="100000">
                <a:schemeClr val="tx1">
                  <a:lumMod val="95000"/>
                  <a:lumOff val="5000"/>
                </a:schemeClr>
              </a:gs>
            </a:gsLst>
            <a:path path="circle">
              <a:fillToRect l="50000" t="50000" r="50000" b="50000"/>
            </a:path>
            <a:tileRect/>
          </a:gradFill>
          <a:ln w="76200">
            <a:noFill/>
          </a:ln>
          <a:effectLst>
            <a:glow rad="101600">
              <a:schemeClr val="bg1">
                <a:lumMod val="65000"/>
                <a:alpha val="40000"/>
              </a:schemeClr>
            </a:glow>
            <a:outerShdw blurRad="63500" sx="102000" sy="102000" algn="ctr" rotWithShape="0">
              <a:prstClr val="black">
                <a:alpha val="40000"/>
              </a:prstClr>
            </a:outerShdw>
          </a:effectLst>
          <a:scene3d>
            <a:camera prst="orthographicFront"/>
            <a:lightRig rig="flat" dir="t">
              <a:rot lat="0" lon="0" rev="18600000"/>
            </a:lightRig>
          </a:scene3d>
          <a:sp3d prstMaterial="powder">
            <a:bevelT w="234950" h="8255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a:solidFill>
                  <a:srgbClr val="000000"/>
                </a:solidFill>
                <a:effectLst/>
                <a:latin typeface="+mn-lt"/>
                <a:ea typeface="+mn-ea"/>
                <a:cs typeface="+mn-cs"/>
              </a:rPr>
              <a:t>Multinational Finance </a:t>
            </a:r>
            <a:endParaRPr lang="en-US" sz="2000" dirty="0">
              <a:solidFill>
                <a:srgbClr val="000000"/>
              </a:solidFill>
              <a:effectLst/>
              <a:latin typeface="+mn-lt"/>
              <a:ea typeface="+mn-ea"/>
              <a:cs typeface="+mn-cs"/>
            </a:endParaRPr>
          </a:p>
          <a:p>
            <a:pPr>
              <a:tabLst>
                <a:tab pos="1379538" algn="l"/>
              </a:tabLst>
            </a:pPr>
            <a:r>
              <a:rPr lang="en-US" sz="2000" dirty="0">
                <a:solidFill>
                  <a:srgbClr val="000000"/>
                </a:solidFill>
                <a:effectLst/>
                <a:latin typeface="+mn-lt"/>
                <a:ea typeface="+mn-ea"/>
                <a:cs typeface="+mn-cs"/>
              </a:rPr>
              <a:t>by Kirt C. Butler</a:t>
            </a:r>
          </a:p>
        </p:txBody>
      </p:sp>
      <p:sp>
        <p:nvSpPr>
          <p:cNvPr id="5" name="TextBox 4"/>
          <p:cNvSpPr txBox="1"/>
          <p:nvPr/>
        </p:nvSpPr>
        <p:spPr>
          <a:xfrm>
            <a:off x="903784" y="4871338"/>
            <a:ext cx="2514600" cy="1200329"/>
          </a:xfrm>
          <a:prstGeom prst="rect">
            <a:avLst/>
          </a:prstGeom>
          <a:noFill/>
        </p:spPr>
        <p:txBody>
          <a:bodyPr wrap="square" rtlCol="0">
            <a:spAutoFit/>
          </a:bodyPr>
          <a:lstStyle/>
          <a:p>
            <a:r>
              <a:rPr lang="en-US" sz="3600" b="1" dirty="0">
                <a:solidFill>
                  <a:sysClr val="windowText" lastClr="000000"/>
                </a:solidFill>
                <a:effectLst/>
                <a:latin typeface="Gill Sans MT Condensed" pitchFamily="34" charset="0"/>
              </a:rPr>
              <a:t>Capital markets &amp; investments</a:t>
            </a:r>
          </a:p>
        </p:txBody>
      </p:sp>
      <p:sp>
        <p:nvSpPr>
          <p:cNvPr id="22" name="TextBox 21"/>
          <p:cNvSpPr txBox="1"/>
          <p:nvPr/>
        </p:nvSpPr>
        <p:spPr>
          <a:xfrm>
            <a:off x="3262790" y="1480691"/>
            <a:ext cx="2514600" cy="1754326"/>
          </a:xfrm>
          <a:prstGeom prst="rect">
            <a:avLst/>
          </a:prstGeom>
          <a:noFill/>
        </p:spPr>
        <p:txBody>
          <a:bodyPr wrap="square" rtlCol="0">
            <a:spAutoFit/>
          </a:bodyPr>
          <a:lstStyle/>
          <a:p>
            <a:r>
              <a:rPr lang="en-US" sz="3600" b="1" dirty="0">
                <a:solidFill>
                  <a:sysClr val="windowText" lastClr="000000"/>
                </a:solidFill>
                <a:effectLst/>
                <a:latin typeface="Gill Sans MT Condensed" pitchFamily="34" charset="0"/>
              </a:rPr>
              <a:t>Multinational</a:t>
            </a:r>
          </a:p>
          <a:p>
            <a:r>
              <a:rPr lang="en-US" sz="3600" b="1" dirty="0">
                <a:solidFill>
                  <a:sysClr val="windowText" lastClr="000000"/>
                </a:solidFill>
                <a:effectLst/>
                <a:latin typeface="Gill Sans MT Condensed" pitchFamily="34" charset="0"/>
              </a:rPr>
              <a:t>corporate</a:t>
            </a:r>
          </a:p>
          <a:p>
            <a:r>
              <a:rPr lang="en-US" sz="3600" b="1" dirty="0">
                <a:solidFill>
                  <a:sysClr val="windowText" lastClr="000000"/>
                </a:solidFill>
                <a:effectLst/>
                <a:latin typeface="Gill Sans MT Condensed" pitchFamily="34" charset="0"/>
              </a:rPr>
              <a:t>finance</a:t>
            </a:r>
          </a:p>
        </p:txBody>
      </p:sp>
      <p:sp>
        <p:nvSpPr>
          <p:cNvPr id="6" name="TextBox 5"/>
          <p:cNvSpPr txBox="1"/>
          <p:nvPr/>
        </p:nvSpPr>
        <p:spPr>
          <a:xfrm>
            <a:off x="3347864" y="3731548"/>
            <a:ext cx="2451676" cy="1569660"/>
          </a:xfrm>
          <a:prstGeom prst="rect">
            <a:avLst/>
          </a:prstGeom>
          <a:noFill/>
        </p:spPr>
        <p:txBody>
          <a:bodyPr wrap="square" rtlCol="0">
            <a:spAutoFit/>
          </a:bodyPr>
          <a:lstStyle/>
          <a:p>
            <a:r>
              <a:rPr lang="en-US" sz="4800" b="1" dirty="0" smtClean="0">
                <a:solidFill>
                  <a:sysClr val="windowText" lastClr="000000"/>
                </a:solidFill>
                <a:effectLst/>
                <a:latin typeface="Gill Sans MT Condensed" pitchFamily="34" charset="0"/>
              </a:rPr>
              <a:t>Parity</a:t>
            </a:r>
            <a:endParaRPr lang="en-US" sz="4800" b="1" dirty="0">
              <a:solidFill>
                <a:sysClr val="windowText" lastClr="000000"/>
              </a:solidFill>
              <a:effectLst/>
              <a:latin typeface="Gill Sans MT Condensed" pitchFamily="34" charset="0"/>
            </a:endParaRPr>
          </a:p>
          <a:p>
            <a:r>
              <a:rPr lang="en-US" sz="4800" b="1" dirty="0">
                <a:solidFill>
                  <a:sysClr val="windowText" lastClr="000000"/>
                </a:solidFill>
                <a:effectLst/>
                <a:latin typeface="Gill Sans MT Condensed" pitchFamily="34" charset="0"/>
              </a:rPr>
              <a:t>conditions</a:t>
            </a:r>
          </a:p>
        </p:txBody>
      </p:sp>
      <p:sp>
        <p:nvSpPr>
          <p:cNvPr id="24" name="TextBox 23"/>
          <p:cNvSpPr txBox="1"/>
          <p:nvPr/>
        </p:nvSpPr>
        <p:spPr>
          <a:xfrm>
            <a:off x="5728320" y="4853210"/>
            <a:ext cx="2514600" cy="1200329"/>
          </a:xfrm>
          <a:prstGeom prst="rect">
            <a:avLst/>
          </a:prstGeom>
          <a:noFill/>
        </p:spPr>
        <p:txBody>
          <a:bodyPr wrap="square" rtlCol="0">
            <a:spAutoFit/>
          </a:bodyPr>
          <a:lstStyle/>
          <a:p>
            <a:r>
              <a:rPr lang="en-US" sz="3600" b="1" dirty="0">
                <a:solidFill>
                  <a:sysClr val="windowText" lastClr="000000"/>
                </a:solidFill>
                <a:effectLst/>
                <a:latin typeface="Gill Sans MT Condensed" pitchFamily="34" charset="0"/>
              </a:rPr>
              <a:t>Financial risk management</a:t>
            </a:r>
          </a:p>
        </p:txBody>
      </p:sp>
    </p:spTree>
    <p:extLst>
      <p:ext uri="{BB962C8B-B14F-4D97-AF65-F5344CB8AC3E}">
        <p14:creationId xmlns:p14="http://schemas.microsoft.com/office/powerpoint/2010/main" val="261434423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p:cNvSpPr>
            <a:spLocks noGrp="1" noChangeArrowheads="1"/>
          </p:cNvSpPr>
          <p:nvPr>
            <p:ph type="subTitle" idx="4294967295"/>
          </p:nvPr>
        </p:nvSpPr>
        <p:spPr>
          <a:xfrm>
            <a:off x="609600" y="914400"/>
            <a:ext cx="8305800" cy="5538936"/>
          </a:xfrm>
          <a:prstGeom prst="rect">
            <a:avLst/>
          </a:prstGeom>
          <a:noFill/>
          <a:ln/>
        </p:spPr>
        <p:txBody>
          <a:bodyPr/>
          <a:lstStyle/>
          <a:p>
            <a:pPr marL="290513" indent="-290513">
              <a:lnSpc>
                <a:spcPct val="90000"/>
              </a:lnSpc>
            </a:pPr>
            <a:r>
              <a:rPr lang="en-US" sz="2600" dirty="0" smtClean="0"/>
              <a:t>An </a:t>
            </a:r>
            <a:r>
              <a:rPr lang="en-US" sz="2600" dirty="0">
                <a:solidFill>
                  <a:schemeClr val="accent2"/>
                </a:solidFill>
              </a:rPr>
              <a:t>appreciation of the domestic currency </a:t>
            </a:r>
            <a:r>
              <a:rPr lang="en-US" sz="2600" dirty="0"/>
              <a:t>increases domestic purchasing </a:t>
            </a:r>
            <a:r>
              <a:rPr lang="en-US" sz="2600" dirty="0" smtClean="0"/>
              <a:t>power</a:t>
            </a:r>
            <a:endParaRPr lang="en-US" sz="2600" dirty="0"/>
          </a:p>
          <a:p>
            <a:pPr marL="290513" indent="-290513" algn="l">
              <a:lnSpc>
                <a:spcPct val="90000"/>
              </a:lnSpc>
            </a:pPr>
            <a:endParaRPr lang="en-US" sz="400" dirty="0"/>
          </a:p>
          <a:p>
            <a:pPr marL="627063" lvl="1" indent="-222250" algn="l">
              <a:lnSpc>
                <a:spcPct val="90000"/>
              </a:lnSpc>
              <a:buFont typeface="Arial Rounded MT Bold" pitchFamily="34" charset="0"/>
              <a:buChar char="-"/>
            </a:pPr>
            <a:r>
              <a:rPr lang="en-US" sz="2400" dirty="0" smtClean="0">
                <a:solidFill>
                  <a:schemeClr val="tx1"/>
                </a:solidFill>
              </a:rPr>
              <a:t>This is </a:t>
            </a:r>
            <a:r>
              <a:rPr lang="en-US" sz="2400" dirty="0">
                <a:solidFill>
                  <a:schemeClr val="accent2"/>
                </a:solidFill>
                <a:ea typeface="+mn-ea"/>
                <a:cs typeface="+mn-cs"/>
              </a:rPr>
              <a:t>good for importers</a:t>
            </a:r>
            <a:r>
              <a:rPr lang="en-US" sz="2400" dirty="0" smtClean="0">
                <a:solidFill>
                  <a:schemeClr val="tx1"/>
                </a:solidFill>
              </a:rPr>
              <a:t> because it increases their purchasing power in international markets</a:t>
            </a:r>
          </a:p>
          <a:p>
            <a:pPr marL="404813" lvl="1" indent="0" algn="l">
              <a:lnSpc>
                <a:spcPct val="90000"/>
              </a:lnSpc>
              <a:buNone/>
            </a:pPr>
            <a:endParaRPr lang="en-US" sz="200" dirty="0" smtClean="0">
              <a:solidFill>
                <a:schemeClr val="tx1"/>
              </a:solidFill>
            </a:endParaRPr>
          </a:p>
          <a:p>
            <a:pPr marL="627063" lvl="1" indent="-222250" algn="l">
              <a:lnSpc>
                <a:spcPct val="90000"/>
              </a:lnSpc>
              <a:buFont typeface="Arial Rounded MT Bold" pitchFamily="34" charset="0"/>
              <a:buChar char="-"/>
            </a:pPr>
            <a:r>
              <a:rPr lang="en-US" sz="2400" dirty="0" smtClean="0">
                <a:solidFill>
                  <a:schemeClr val="tx1"/>
                </a:solidFill>
              </a:rPr>
              <a:t>This is </a:t>
            </a:r>
            <a:r>
              <a:rPr lang="en-US" sz="2400" dirty="0">
                <a:solidFill>
                  <a:schemeClr val="accent2"/>
                </a:solidFill>
                <a:ea typeface="+mn-ea"/>
                <a:cs typeface="+mn-cs"/>
              </a:rPr>
              <a:t>bad for exporters</a:t>
            </a:r>
            <a:r>
              <a:rPr lang="en-US" sz="2400" dirty="0" smtClean="0">
                <a:solidFill>
                  <a:schemeClr val="tx1"/>
                </a:solidFill>
              </a:rPr>
              <a:t> as it increases the price of their outputs in international markets</a:t>
            </a:r>
            <a:endParaRPr lang="en-US" sz="2400" dirty="0">
              <a:solidFill>
                <a:schemeClr val="hlink"/>
              </a:solidFill>
            </a:endParaRPr>
          </a:p>
          <a:p>
            <a:pPr marL="0" indent="0" algn="l">
              <a:lnSpc>
                <a:spcPct val="90000"/>
              </a:lnSpc>
              <a:buNone/>
            </a:pPr>
            <a:endParaRPr lang="en-US" sz="1000" dirty="0"/>
          </a:p>
          <a:p>
            <a:pPr marL="290513" indent="-290513">
              <a:lnSpc>
                <a:spcPct val="90000"/>
              </a:lnSpc>
            </a:pPr>
            <a:r>
              <a:rPr lang="en-US" sz="2600" dirty="0" smtClean="0"/>
              <a:t>A </a:t>
            </a:r>
            <a:r>
              <a:rPr lang="en-US" sz="2600" dirty="0">
                <a:solidFill>
                  <a:schemeClr val="hlink"/>
                </a:solidFill>
              </a:rPr>
              <a:t>depreciation </a:t>
            </a:r>
            <a:r>
              <a:rPr lang="en-US" sz="2600" dirty="0">
                <a:solidFill>
                  <a:schemeClr val="hlink"/>
                </a:solidFill>
              </a:rPr>
              <a:t>of the domestic currency </a:t>
            </a:r>
            <a:r>
              <a:rPr lang="en-US" sz="2600" dirty="0" smtClean="0"/>
              <a:t>decreases domestic purchasing power</a:t>
            </a:r>
            <a:endParaRPr lang="en-US" sz="2600" dirty="0"/>
          </a:p>
          <a:p>
            <a:pPr marL="290513" indent="-290513" algn="l">
              <a:lnSpc>
                <a:spcPct val="90000"/>
              </a:lnSpc>
            </a:pPr>
            <a:endParaRPr lang="en-US" sz="400" dirty="0"/>
          </a:p>
          <a:p>
            <a:pPr marL="627063" lvl="1" indent="-222250">
              <a:lnSpc>
                <a:spcPct val="90000"/>
              </a:lnSpc>
              <a:buFont typeface="Arial Rounded MT Bold" pitchFamily="34" charset="0"/>
              <a:buChar char="-"/>
            </a:pPr>
            <a:r>
              <a:rPr lang="en-US" sz="2400" dirty="0">
                <a:solidFill>
                  <a:schemeClr val="tx1"/>
                </a:solidFill>
              </a:rPr>
              <a:t>This is </a:t>
            </a:r>
            <a:r>
              <a:rPr lang="en-US" sz="2400" dirty="0">
                <a:solidFill>
                  <a:srgbClr val="FF0000"/>
                </a:solidFill>
              </a:rPr>
              <a:t>bad for </a:t>
            </a:r>
            <a:r>
              <a:rPr lang="en-US" sz="2400" dirty="0">
                <a:solidFill>
                  <a:srgbClr val="FF0000"/>
                </a:solidFill>
              </a:rPr>
              <a:t>importers</a:t>
            </a:r>
            <a:r>
              <a:rPr lang="en-US" sz="2400" dirty="0">
                <a:solidFill>
                  <a:schemeClr val="tx1"/>
                </a:solidFill>
              </a:rPr>
              <a:t> because it </a:t>
            </a:r>
            <a:r>
              <a:rPr lang="en-US" sz="2400" dirty="0" smtClean="0">
                <a:solidFill>
                  <a:schemeClr val="tx1"/>
                </a:solidFill>
              </a:rPr>
              <a:t>reduces their </a:t>
            </a:r>
            <a:r>
              <a:rPr lang="en-US" sz="2400" dirty="0">
                <a:solidFill>
                  <a:schemeClr val="tx1"/>
                </a:solidFill>
              </a:rPr>
              <a:t>purchasing power in international markets </a:t>
            </a:r>
            <a:endParaRPr lang="en-US" sz="2400" dirty="0" smtClean="0">
              <a:solidFill>
                <a:schemeClr val="tx1"/>
              </a:solidFill>
            </a:endParaRPr>
          </a:p>
          <a:p>
            <a:pPr marL="404813" lvl="1" indent="0">
              <a:lnSpc>
                <a:spcPct val="90000"/>
              </a:lnSpc>
              <a:buNone/>
            </a:pPr>
            <a:endParaRPr lang="en-US" sz="200" dirty="0">
              <a:solidFill>
                <a:schemeClr val="tx1"/>
              </a:solidFill>
            </a:endParaRPr>
          </a:p>
          <a:p>
            <a:pPr marL="627063" lvl="1" indent="-222250">
              <a:lnSpc>
                <a:spcPct val="90000"/>
              </a:lnSpc>
              <a:buFont typeface="Arial Rounded MT Bold" pitchFamily="34" charset="0"/>
              <a:buChar char="-"/>
            </a:pPr>
            <a:r>
              <a:rPr lang="en-US" sz="2400" dirty="0" smtClean="0">
                <a:solidFill>
                  <a:schemeClr val="tx1"/>
                </a:solidFill>
              </a:rPr>
              <a:t>This </a:t>
            </a:r>
            <a:r>
              <a:rPr lang="en-US" sz="2400" dirty="0">
                <a:solidFill>
                  <a:schemeClr val="tx1"/>
                </a:solidFill>
              </a:rPr>
              <a:t>is </a:t>
            </a:r>
            <a:r>
              <a:rPr lang="en-US" sz="2400" dirty="0" smtClean="0">
                <a:solidFill>
                  <a:srgbClr val="FF0000"/>
                </a:solidFill>
              </a:rPr>
              <a:t>good for </a:t>
            </a:r>
            <a:r>
              <a:rPr lang="en-US" sz="2400" dirty="0">
                <a:solidFill>
                  <a:srgbClr val="FF0000"/>
                </a:solidFill>
              </a:rPr>
              <a:t>exporters</a:t>
            </a:r>
            <a:r>
              <a:rPr lang="en-US" sz="2400" dirty="0">
                <a:solidFill>
                  <a:schemeClr val="tx1"/>
                </a:solidFill>
              </a:rPr>
              <a:t> as it </a:t>
            </a:r>
            <a:r>
              <a:rPr lang="en-US" sz="2400" dirty="0" smtClean="0">
                <a:solidFill>
                  <a:schemeClr val="tx1"/>
                </a:solidFill>
              </a:rPr>
              <a:t>decreases </a:t>
            </a:r>
            <a:r>
              <a:rPr lang="en-US" sz="2400" dirty="0">
                <a:solidFill>
                  <a:schemeClr val="tx1"/>
                </a:solidFill>
              </a:rPr>
              <a:t>the price of their outputs in international </a:t>
            </a:r>
            <a:r>
              <a:rPr lang="en-US" sz="2400" dirty="0" smtClean="0">
                <a:solidFill>
                  <a:schemeClr val="tx1"/>
                </a:solidFill>
              </a:rPr>
              <a:t>markets</a:t>
            </a:r>
          </a:p>
          <a:p>
            <a:pPr marL="61913" indent="0">
              <a:lnSpc>
                <a:spcPct val="90000"/>
              </a:lnSpc>
              <a:buNone/>
            </a:pPr>
            <a:endParaRPr lang="en-US" sz="1200" dirty="0" smtClean="0">
              <a:solidFill>
                <a:schemeClr val="tx1"/>
              </a:solidFill>
            </a:endParaRPr>
          </a:p>
          <a:p>
            <a:pPr marL="61913" indent="0">
              <a:lnSpc>
                <a:spcPct val="90000"/>
              </a:lnSpc>
              <a:buNone/>
            </a:pPr>
            <a:r>
              <a:rPr lang="en-US" sz="2800" dirty="0" smtClean="0">
                <a:solidFill>
                  <a:schemeClr val="tx1"/>
                </a:solidFill>
              </a:rPr>
              <a:t>The impact on </a:t>
            </a:r>
            <a:r>
              <a:rPr lang="en-US" sz="2800" u="sng" dirty="0" smtClean="0">
                <a:solidFill>
                  <a:schemeClr val="tx1"/>
                </a:solidFill>
              </a:rPr>
              <a:t>you</a:t>
            </a:r>
            <a:r>
              <a:rPr lang="en-US" sz="2800" dirty="0" smtClean="0">
                <a:solidFill>
                  <a:schemeClr val="tx1"/>
                </a:solidFill>
              </a:rPr>
              <a:t> depends on who you are…</a:t>
            </a:r>
            <a:endParaRPr lang="en-US" sz="2800" dirty="0">
              <a:solidFill>
                <a:schemeClr val="tx1"/>
              </a:solidFill>
            </a:endParaRPr>
          </a:p>
        </p:txBody>
      </p:sp>
      <p:sp>
        <p:nvSpPr>
          <p:cNvPr id="5"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smtClean="0">
                <a:solidFill>
                  <a:srgbClr val="000000"/>
                </a:solidFill>
                <a:effectLst/>
                <a:latin typeface="+mn-lt"/>
                <a:ea typeface="+mn-ea"/>
                <a:cs typeface="+mn-cs"/>
              </a:rPr>
              <a:t>Why it’s important</a:t>
            </a:r>
            <a:endParaRPr lang="en-US" sz="3200" dirty="0">
              <a:solidFill>
                <a:srgbClr val="000000"/>
              </a:solidFill>
              <a:effectLst/>
              <a:latin typeface="+mn-lt"/>
              <a:ea typeface="+mn-ea"/>
              <a:cs typeface="+mn-cs"/>
            </a:endParaRPr>
          </a:p>
        </p:txBody>
      </p:sp>
    </p:spTree>
    <p:extLst>
      <p:ext uri="{BB962C8B-B14F-4D97-AF65-F5344CB8AC3E}">
        <p14:creationId xmlns:p14="http://schemas.microsoft.com/office/powerpoint/2010/main" val="623706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4294967295"/>
          </p:nvPr>
        </p:nvSpPr>
        <p:spPr>
          <a:xfrm>
            <a:off x="457200" y="332656"/>
            <a:ext cx="8507288" cy="5991944"/>
          </a:xfrm>
          <a:prstGeom prst="rect">
            <a:avLst/>
          </a:prstGeom>
          <a:noFill/>
          <a:ln/>
        </p:spPr>
        <p:txBody>
          <a:bodyPr/>
          <a:lstStyle/>
          <a:p>
            <a:pPr marL="234950" indent="-234950" eaLnBrk="0" hangingPunct="0">
              <a:spcBef>
                <a:spcPct val="30000"/>
              </a:spcBef>
              <a:buFont typeface="Wingdings" pitchFamily="2" charset="2"/>
              <a:buNone/>
              <a:tabLst>
                <a:tab pos="914400" algn="l"/>
                <a:tab pos="3657600" algn="l"/>
              </a:tabLst>
            </a:pPr>
            <a:r>
              <a:rPr lang="en-US" dirty="0" smtClean="0"/>
              <a:t>Multinational corporate finance…</a:t>
            </a:r>
          </a:p>
          <a:p>
            <a:pPr marL="234950" indent="-234950" eaLnBrk="0" hangingPunct="0">
              <a:spcBef>
                <a:spcPct val="30000"/>
              </a:spcBef>
              <a:buFont typeface="Wingdings" pitchFamily="2" charset="2"/>
              <a:buNone/>
              <a:tabLst>
                <a:tab pos="914400" algn="l"/>
                <a:tab pos="3657600" algn="l"/>
              </a:tabLst>
            </a:pPr>
            <a:r>
              <a:rPr lang="en-US" dirty="0" err="1" smtClean="0"/>
              <a:t>Vivé</a:t>
            </a:r>
            <a:r>
              <a:rPr lang="en-US" dirty="0" smtClean="0"/>
              <a:t> </a:t>
            </a:r>
            <a:r>
              <a:rPr lang="en-US" dirty="0" smtClean="0"/>
              <a:t>la difference</a:t>
            </a:r>
            <a:endParaRPr lang="en-US" dirty="0"/>
          </a:p>
          <a:p>
            <a:pPr marL="234950" indent="-234950" eaLnBrk="0" hangingPunct="0">
              <a:spcBef>
                <a:spcPct val="30000"/>
              </a:spcBef>
              <a:buFont typeface="Wingdings" pitchFamily="2" charset="2"/>
              <a:buNone/>
              <a:tabLst>
                <a:tab pos="914400" algn="l"/>
                <a:tab pos="3657600" algn="l"/>
              </a:tabLst>
            </a:pPr>
            <a:endParaRPr lang="en-US" sz="1200" dirty="0"/>
          </a:p>
          <a:p>
            <a:pPr marL="0" indent="0" eaLnBrk="0" hangingPunct="0">
              <a:spcBef>
                <a:spcPct val="30000"/>
              </a:spcBef>
              <a:buFont typeface="Wingdings" pitchFamily="2" charset="2"/>
              <a:buNone/>
              <a:tabLst>
                <a:tab pos="914400" algn="l"/>
                <a:tab pos="3657600" algn="l"/>
              </a:tabLst>
            </a:pPr>
            <a:r>
              <a:rPr lang="en-US" sz="2600" dirty="0" smtClean="0">
                <a:solidFill>
                  <a:schemeClr val="accent2"/>
                </a:solidFill>
              </a:rPr>
              <a:t>Multinational finance is interdisciplinary </a:t>
            </a:r>
            <a:r>
              <a:rPr lang="en-US" sz="2600" u="sng" dirty="0" smtClean="0">
                <a:solidFill>
                  <a:schemeClr val="accent2"/>
                </a:solidFill>
              </a:rPr>
              <a:t>across</a:t>
            </a:r>
            <a:r>
              <a:rPr lang="en-US" sz="2600" dirty="0" smtClean="0">
                <a:solidFill>
                  <a:schemeClr val="accent2"/>
                </a:solidFill>
              </a:rPr>
              <a:t> the various fields of business</a:t>
            </a:r>
            <a:endParaRPr lang="en-US" sz="2600" dirty="0">
              <a:solidFill>
                <a:schemeClr val="accent2"/>
              </a:solidFill>
            </a:endParaRPr>
          </a:p>
          <a:p>
            <a:pPr marL="349250" lvl="1" indent="0">
              <a:spcBef>
                <a:spcPct val="30000"/>
              </a:spcBef>
              <a:buFont typeface="Times New Roman" pitchFamily="18" charset="0"/>
              <a:buNone/>
              <a:tabLst>
                <a:tab pos="914400" algn="l"/>
                <a:tab pos="3657600" algn="l"/>
              </a:tabLst>
            </a:pPr>
            <a:endParaRPr lang="en-US" sz="400" dirty="0"/>
          </a:p>
          <a:p>
            <a:pPr marL="406400" lvl="1" indent="-174625">
              <a:spcBef>
                <a:spcPct val="30000"/>
              </a:spcBef>
              <a:buFont typeface="Times New Roman" pitchFamily="18" charset="0"/>
              <a:buNone/>
              <a:tabLst>
                <a:tab pos="914400" algn="l"/>
                <a:tab pos="3541713" algn="l"/>
              </a:tabLst>
            </a:pPr>
            <a:r>
              <a:rPr lang="en-US" sz="2400" dirty="0" smtClean="0">
                <a:solidFill>
                  <a:schemeClr val="hlink"/>
                </a:solidFill>
              </a:rPr>
              <a:t>-</a:t>
            </a:r>
            <a:r>
              <a:rPr lang="en-US" sz="2400" dirty="0" smtClean="0"/>
              <a:t> Language &amp; culture</a:t>
            </a:r>
            <a:r>
              <a:rPr lang="en-US" sz="2400" dirty="0"/>
              <a:t>	</a:t>
            </a:r>
            <a:r>
              <a:rPr lang="en-US" sz="2400" dirty="0" smtClean="0">
                <a:solidFill>
                  <a:schemeClr val="hlink"/>
                </a:solidFill>
              </a:rPr>
              <a:t>-</a:t>
            </a:r>
            <a:r>
              <a:rPr lang="en-US" sz="2400" dirty="0" smtClean="0"/>
              <a:t> Human resource management</a:t>
            </a:r>
            <a:endParaRPr lang="en-US" sz="2400" dirty="0"/>
          </a:p>
          <a:p>
            <a:pPr marL="406400" lvl="1" indent="-174625">
              <a:spcBef>
                <a:spcPct val="30000"/>
              </a:spcBef>
              <a:buFont typeface="Times New Roman" pitchFamily="18" charset="0"/>
              <a:buNone/>
              <a:tabLst>
                <a:tab pos="914400" algn="l"/>
                <a:tab pos="3541713" algn="l"/>
              </a:tabLst>
            </a:pPr>
            <a:r>
              <a:rPr lang="en-US" sz="2400" dirty="0" smtClean="0">
                <a:solidFill>
                  <a:schemeClr val="hlink"/>
                </a:solidFill>
              </a:rPr>
              <a:t>-</a:t>
            </a:r>
            <a:r>
              <a:rPr lang="en-US" sz="2400" dirty="0" smtClean="0"/>
              <a:t> Accounting</a:t>
            </a:r>
            <a:r>
              <a:rPr lang="en-US" sz="2400" dirty="0"/>
              <a:t>	</a:t>
            </a:r>
            <a:r>
              <a:rPr lang="en-US" sz="2400" dirty="0" smtClean="0">
                <a:solidFill>
                  <a:schemeClr val="hlink"/>
                </a:solidFill>
              </a:rPr>
              <a:t>-</a:t>
            </a:r>
            <a:r>
              <a:rPr lang="en-US" sz="2400" dirty="0" smtClean="0"/>
              <a:t> Marketing </a:t>
            </a:r>
            <a:r>
              <a:rPr lang="en-US" sz="2400" dirty="0"/>
              <a:t>	</a:t>
            </a:r>
          </a:p>
          <a:p>
            <a:pPr marL="406400" lvl="1" indent="-174625">
              <a:spcBef>
                <a:spcPct val="30000"/>
              </a:spcBef>
              <a:buFont typeface="Times New Roman" pitchFamily="18" charset="0"/>
              <a:buNone/>
              <a:tabLst>
                <a:tab pos="914400" algn="l"/>
                <a:tab pos="3541713" algn="l"/>
              </a:tabLst>
            </a:pPr>
            <a:r>
              <a:rPr lang="en-US" sz="2400" dirty="0" smtClean="0">
                <a:solidFill>
                  <a:schemeClr val="hlink"/>
                </a:solidFill>
              </a:rPr>
              <a:t>-</a:t>
            </a:r>
            <a:r>
              <a:rPr lang="en-US" sz="2400" dirty="0" smtClean="0"/>
              <a:t> Distribution</a:t>
            </a:r>
            <a:r>
              <a:rPr lang="en-US" sz="2400" dirty="0"/>
              <a:t>	</a:t>
            </a:r>
            <a:r>
              <a:rPr lang="en-US" sz="2400" dirty="0" smtClean="0">
                <a:solidFill>
                  <a:schemeClr val="hlink"/>
                </a:solidFill>
              </a:rPr>
              <a:t>-</a:t>
            </a:r>
            <a:r>
              <a:rPr lang="en-US" sz="2400" dirty="0" smtClean="0"/>
              <a:t> Logistics</a:t>
            </a:r>
            <a:endParaRPr lang="en-US" sz="2400" dirty="0"/>
          </a:p>
          <a:p>
            <a:pPr marL="406400" lvl="1" indent="-174625">
              <a:spcBef>
                <a:spcPct val="30000"/>
              </a:spcBef>
              <a:buFont typeface="Times New Roman" pitchFamily="18" charset="0"/>
              <a:buNone/>
              <a:tabLst>
                <a:tab pos="914400" algn="l"/>
                <a:tab pos="3541713" algn="l"/>
              </a:tabLst>
            </a:pPr>
            <a:r>
              <a:rPr lang="en-US" sz="2400" dirty="0" smtClean="0">
                <a:solidFill>
                  <a:schemeClr val="hlink"/>
                </a:solidFill>
              </a:rPr>
              <a:t>-</a:t>
            </a:r>
            <a:r>
              <a:rPr lang="en-US" sz="2400" dirty="0" smtClean="0"/>
              <a:t> Financial markets</a:t>
            </a:r>
            <a:r>
              <a:rPr lang="en-US" sz="2400" dirty="0"/>
              <a:t>	</a:t>
            </a:r>
            <a:r>
              <a:rPr lang="en-US" sz="2400" dirty="0" smtClean="0">
                <a:solidFill>
                  <a:schemeClr val="hlink"/>
                </a:solidFill>
              </a:rPr>
              <a:t>-</a:t>
            </a:r>
            <a:r>
              <a:rPr lang="en-US" sz="2400" dirty="0" smtClean="0"/>
              <a:t> Corporate governance</a:t>
            </a:r>
            <a:endParaRPr lang="en-US" sz="2400" dirty="0"/>
          </a:p>
          <a:p>
            <a:pPr marL="406400" lvl="1" indent="-174625">
              <a:spcBef>
                <a:spcPct val="30000"/>
              </a:spcBef>
              <a:buFont typeface="Times New Roman" pitchFamily="18" charset="0"/>
              <a:buNone/>
              <a:tabLst>
                <a:tab pos="914400" algn="l"/>
                <a:tab pos="3541713" algn="l"/>
              </a:tabLst>
            </a:pPr>
            <a:r>
              <a:rPr lang="en-US" sz="2400" dirty="0" smtClean="0">
                <a:solidFill>
                  <a:schemeClr val="hlink"/>
                </a:solidFill>
              </a:rPr>
              <a:t>-</a:t>
            </a:r>
            <a:r>
              <a:rPr lang="en-US" sz="2400" dirty="0" smtClean="0"/>
              <a:t> Business conventions </a:t>
            </a:r>
          </a:p>
          <a:p>
            <a:pPr marL="406400" lvl="1" indent="-174625">
              <a:spcBef>
                <a:spcPct val="30000"/>
              </a:spcBef>
              <a:buNone/>
              <a:tabLst>
                <a:tab pos="914400" algn="l"/>
                <a:tab pos="3541713" algn="l"/>
              </a:tabLst>
            </a:pPr>
            <a:r>
              <a:rPr lang="en-US" sz="2400" dirty="0"/>
              <a:t>  </a:t>
            </a:r>
            <a:r>
              <a:rPr lang="en-US" sz="2400" dirty="0" smtClean="0"/>
              <a:t>(laws, taxes, </a:t>
            </a:r>
            <a:r>
              <a:rPr lang="en-US" sz="2400" dirty="0" smtClean="0"/>
              <a:t>accounting</a:t>
            </a:r>
            <a:r>
              <a:rPr lang="en-US" sz="2400" dirty="0" smtClean="0"/>
              <a:t>, </a:t>
            </a:r>
            <a:r>
              <a:rPr lang="en-US" sz="2400" dirty="0" smtClean="0"/>
              <a:t>regulatory, </a:t>
            </a:r>
            <a:r>
              <a:rPr lang="en-US" sz="2400" dirty="0" smtClean="0"/>
              <a:t>etc</a:t>
            </a:r>
            <a:r>
              <a:rPr lang="en-US" sz="2400" dirty="0" smtClean="0"/>
              <a:t>.)</a:t>
            </a:r>
          </a:p>
          <a:p>
            <a:pPr marL="0" indent="0">
              <a:spcBef>
                <a:spcPct val="30000"/>
              </a:spcBef>
              <a:buNone/>
              <a:tabLst>
                <a:tab pos="914400" algn="l"/>
                <a:tab pos="3541713" algn="l"/>
              </a:tabLst>
            </a:pPr>
            <a:endParaRPr lang="en-US" sz="800" dirty="0" smtClean="0"/>
          </a:p>
          <a:p>
            <a:pPr marL="0" indent="0" eaLnBrk="0" hangingPunct="0">
              <a:spcBef>
                <a:spcPct val="30000"/>
              </a:spcBef>
              <a:buNone/>
              <a:tabLst>
                <a:tab pos="914400" algn="l"/>
                <a:tab pos="3657600" algn="l"/>
              </a:tabLst>
            </a:pPr>
            <a:r>
              <a:rPr lang="en-US" sz="2600" dirty="0" smtClean="0">
                <a:solidFill>
                  <a:schemeClr val="accent2"/>
                </a:solidFill>
              </a:rPr>
              <a:t>as well as </a:t>
            </a:r>
            <a:r>
              <a:rPr lang="en-US" sz="2600" u="sng" dirty="0" smtClean="0">
                <a:solidFill>
                  <a:schemeClr val="accent2"/>
                </a:solidFill>
              </a:rPr>
              <a:t>within</a:t>
            </a:r>
            <a:r>
              <a:rPr lang="en-US" sz="2600" dirty="0" smtClean="0">
                <a:solidFill>
                  <a:schemeClr val="accent2"/>
                </a:solidFill>
              </a:rPr>
              <a:t> </a:t>
            </a:r>
            <a:r>
              <a:rPr lang="en-US" sz="2600" dirty="0">
                <a:solidFill>
                  <a:schemeClr val="accent2"/>
                </a:solidFill>
              </a:rPr>
              <a:t>the field of finance</a:t>
            </a:r>
          </a:p>
        </p:txBody>
      </p:sp>
    </p:spTree>
    <p:extLst>
      <p:ext uri="{BB962C8B-B14F-4D97-AF65-F5344CB8AC3E}">
        <p14:creationId xmlns:p14="http://schemas.microsoft.com/office/powerpoint/2010/main" val="254279370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3"/>
          <p:cNvSpPr>
            <a:spLocks noGrp="1" noChangeArrowheads="1"/>
          </p:cNvSpPr>
          <p:nvPr>
            <p:ph type="body" idx="4294967295"/>
          </p:nvPr>
        </p:nvSpPr>
        <p:spPr>
          <a:xfrm>
            <a:off x="457200" y="1484784"/>
            <a:ext cx="8229600" cy="3810000"/>
          </a:xfrm>
          <a:prstGeom prst="rect">
            <a:avLst/>
          </a:prstGeom>
          <a:noFill/>
          <a:ln/>
        </p:spPr>
        <p:txBody>
          <a:bodyPr/>
          <a:lstStyle/>
          <a:p>
            <a:pPr algn="ctr" eaLnBrk="0" hangingPunct="0">
              <a:buFont typeface="Wingdings" pitchFamily="2" charset="2"/>
              <a:buNone/>
            </a:pPr>
            <a:r>
              <a:rPr lang="en-US" sz="3600" dirty="0" smtClean="0">
                <a:solidFill>
                  <a:schemeClr val="accent2"/>
                </a:solidFill>
              </a:rPr>
              <a:t>The notes I handle no better </a:t>
            </a:r>
          </a:p>
          <a:p>
            <a:pPr algn="ctr" eaLnBrk="0" hangingPunct="0">
              <a:buFont typeface="Wingdings" pitchFamily="2" charset="2"/>
              <a:buNone/>
            </a:pPr>
            <a:r>
              <a:rPr lang="en-US" sz="3600" dirty="0" smtClean="0">
                <a:solidFill>
                  <a:schemeClr val="accent2"/>
                </a:solidFill>
              </a:rPr>
              <a:t>than many pianists, </a:t>
            </a:r>
          </a:p>
          <a:p>
            <a:pPr algn="ctr" eaLnBrk="0" hangingPunct="0">
              <a:buFont typeface="Wingdings" pitchFamily="2" charset="2"/>
              <a:buNone/>
            </a:pPr>
            <a:r>
              <a:rPr lang="en-US" sz="3600" dirty="0" smtClean="0">
                <a:solidFill>
                  <a:schemeClr val="accent2"/>
                </a:solidFill>
              </a:rPr>
              <a:t>but the pauses between the notes… </a:t>
            </a:r>
            <a:endParaRPr lang="en-US" sz="3600" dirty="0">
              <a:solidFill>
                <a:schemeClr val="accent2"/>
              </a:solidFill>
            </a:endParaRPr>
          </a:p>
          <a:p>
            <a:pPr algn="ctr" eaLnBrk="0" hangingPunct="0">
              <a:buFont typeface="Wingdings" pitchFamily="2" charset="2"/>
              <a:buNone/>
            </a:pPr>
            <a:endParaRPr lang="en-US" sz="800" dirty="0" smtClean="0">
              <a:solidFill>
                <a:schemeClr val="accent2"/>
              </a:solidFill>
            </a:endParaRPr>
          </a:p>
          <a:p>
            <a:pPr algn="ctr" eaLnBrk="0" hangingPunct="0">
              <a:buFont typeface="Wingdings" pitchFamily="2" charset="2"/>
              <a:buNone/>
            </a:pPr>
            <a:r>
              <a:rPr lang="en-US" sz="3600" dirty="0" smtClean="0">
                <a:solidFill>
                  <a:schemeClr val="accent2"/>
                </a:solidFill>
              </a:rPr>
              <a:t>ah, that is where the art resides. </a:t>
            </a:r>
            <a:endParaRPr lang="en-US" sz="3600" dirty="0">
              <a:solidFill>
                <a:schemeClr val="accent2"/>
              </a:solidFill>
            </a:endParaRPr>
          </a:p>
          <a:p>
            <a:pPr algn="ctr" eaLnBrk="0" hangingPunct="0">
              <a:buFont typeface="Wingdings" pitchFamily="2" charset="2"/>
              <a:buNone/>
            </a:pPr>
            <a:endParaRPr lang="en-US" sz="2400" dirty="0">
              <a:solidFill>
                <a:schemeClr val="accent2"/>
              </a:solidFill>
            </a:endParaRPr>
          </a:p>
          <a:p>
            <a:pPr algn="ctr" eaLnBrk="0" hangingPunct="0">
              <a:buFont typeface="Wingdings" pitchFamily="2" charset="2"/>
              <a:buNone/>
            </a:pPr>
            <a:r>
              <a:rPr lang="en-US" sz="3600" dirty="0" smtClean="0">
                <a:solidFill>
                  <a:schemeClr val="accent2"/>
                </a:solidFill>
              </a:rPr>
              <a:t>Arthur Schnabel</a:t>
            </a:r>
            <a:endParaRPr lang="en-US" sz="3600" dirty="0">
              <a:solidFill>
                <a:schemeClr val="accent2"/>
              </a:solidFill>
            </a:endParaRPr>
          </a:p>
        </p:txBody>
      </p:sp>
    </p:spTree>
    <p:extLst>
      <p:ext uri="{BB962C8B-B14F-4D97-AF65-F5344CB8AC3E}">
        <p14:creationId xmlns:p14="http://schemas.microsoft.com/office/powerpoint/2010/main" val="3819569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subTitle" idx="4294967295"/>
          </p:nvPr>
        </p:nvSpPr>
        <p:spPr>
          <a:xfrm>
            <a:off x="457200" y="692696"/>
            <a:ext cx="8435280" cy="5479504"/>
          </a:xfrm>
          <a:prstGeom prst="rect">
            <a:avLst/>
          </a:prstGeom>
          <a:noFill/>
          <a:ln/>
        </p:spPr>
        <p:txBody>
          <a:bodyPr/>
          <a:lstStyle/>
          <a:p>
            <a:pPr marL="0" indent="0" eaLnBrk="0" hangingPunct="0">
              <a:buNone/>
            </a:pPr>
            <a:r>
              <a:rPr lang="en-US" dirty="0">
                <a:solidFill>
                  <a:schemeClr val="accent2"/>
                </a:solidFill>
              </a:rPr>
              <a:t>Country risk</a:t>
            </a:r>
            <a:r>
              <a:rPr lang="en-US" dirty="0">
                <a:solidFill>
                  <a:schemeClr val="tx1"/>
                </a:solidFill>
              </a:rPr>
              <a:t> is the risk that the business environment in a host country will unexpectedly change</a:t>
            </a:r>
          </a:p>
          <a:p>
            <a:pPr algn="l"/>
            <a:endParaRPr lang="en-US" sz="1600" dirty="0">
              <a:solidFill>
                <a:schemeClr val="accent2"/>
              </a:solidFill>
            </a:endParaRPr>
          </a:p>
          <a:p>
            <a:pPr marL="288925" lvl="1" indent="-279400" algn="l">
              <a:buFont typeface="Times New Roman" pitchFamily="18" charset="0"/>
              <a:buChar char="-"/>
            </a:pPr>
            <a:r>
              <a:rPr lang="en-US" dirty="0">
                <a:solidFill>
                  <a:schemeClr val="accent2"/>
                </a:solidFill>
              </a:rPr>
              <a:t>Political risk</a:t>
            </a:r>
            <a:r>
              <a:rPr lang="en-US" b="1" dirty="0"/>
              <a:t> </a:t>
            </a:r>
            <a:r>
              <a:rPr lang="en-US" dirty="0"/>
              <a:t>is the risk that a host government will unexpectedly change the rules of the game under which businesses operate</a:t>
            </a:r>
          </a:p>
          <a:p>
            <a:pPr algn="l"/>
            <a:endParaRPr lang="en-US" sz="1200" dirty="0"/>
          </a:p>
          <a:p>
            <a:pPr marL="288925" lvl="1" indent="-288925" algn="l">
              <a:buFont typeface="Times New Roman" pitchFamily="18" charset="0"/>
              <a:buChar char="-"/>
            </a:pPr>
            <a:r>
              <a:rPr lang="en-US" dirty="0">
                <a:solidFill>
                  <a:schemeClr val="accent2"/>
                </a:solidFill>
              </a:rPr>
              <a:t>Financial risk</a:t>
            </a:r>
            <a:r>
              <a:rPr lang="en-US" b="1" dirty="0"/>
              <a:t> </a:t>
            </a:r>
            <a:r>
              <a:rPr lang="en-US" dirty="0"/>
              <a:t>refers more generally to unexpected events in a country’s financial, economic, or business life</a:t>
            </a:r>
          </a:p>
        </p:txBody>
      </p:sp>
    </p:spTree>
    <p:extLst>
      <p:ext uri="{BB962C8B-B14F-4D97-AF65-F5344CB8AC3E}">
        <p14:creationId xmlns:p14="http://schemas.microsoft.com/office/powerpoint/2010/main" val="223262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p:cNvSpPr>
            <a:spLocks noGrp="1" noChangeArrowheads="1"/>
          </p:cNvSpPr>
          <p:nvPr>
            <p:ph type="subTitle" idx="4294967295"/>
          </p:nvPr>
        </p:nvSpPr>
        <p:spPr>
          <a:xfrm>
            <a:off x="467544" y="692696"/>
            <a:ext cx="8219256" cy="5708104"/>
          </a:xfrm>
          <a:prstGeom prst="rect">
            <a:avLst/>
          </a:prstGeom>
          <a:noFill/>
          <a:ln/>
        </p:spPr>
        <p:txBody>
          <a:bodyPr/>
          <a:lstStyle/>
          <a:p>
            <a:pPr marL="0" indent="0" algn="l">
              <a:lnSpc>
                <a:spcPct val="90000"/>
              </a:lnSpc>
              <a:buNone/>
              <a:tabLst>
                <a:tab pos="1371600" algn="l"/>
                <a:tab pos="6403975" algn="r"/>
              </a:tabLst>
            </a:pPr>
            <a:r>
              <a:rPr lang="en-US" dirty="0">
                <a:solidFill>
                  <a:schemeClr val="tx1"/>
                </a:solidFill>
                <a:cs typeface="Times New Roman" pitchFamily="18" charset="0"/>
              </a:rPr>
              <a:t>Assessments of country risk</a:t>
            </a:r>
          </a:p>
          <a:p>
            <a:pPr algn="l">
              <a:lnSpc>
                <a:spcPct val="90000"/>
              </a:lnSpc>
              <a:tabLst>
                <a:tab pos="1371600" algn="l"/>
                <a:tab pos="6403975" algn="r"/>
              </a:tabLst>
            </a:pPr>
            <a:endParaRPr lang="en-US" sz="8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Aon </a:t>
            </a:r>
            <a:r>
              <a:rPr lang="en-US" sz="2400" dirty="0">
                <a:cs typeface="Times New Roman" pitchFamily="18" charset="0"/>
              </a:rPr>
              <a:t>Risk Services </a:t>
            </a:r>
            <a:r>
              <a:rPr lang="en-US" sz="2400" dirty="0" smtClean="0">
                <a:cs typeface="Times New Roman" pitchFamily="18" charset="0"/>
              </a:rPr>
              <a:t>	political risk/terrorism</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Bank </a:t>
            </a:r>
            <a:r>
              <a:rPr lang="en-US" sz="2400" dirty="0">
                <a:cs typeface="Times New Roman" pitchFamily="18" charset="0"/>
              </a:rPr>
              <a:t>of </a:t>
            </a:r>
            <a:r>
              <a:rPr lang="en-US" sz="2400" dirty="0" smtClean="0">
                <a:cs typeface="Times New Roman" pitchFamily="18" charset="0"/>
              </a:rPr>
              <a:t>America	forecasts/outlooks</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BERI	political/operational/repatriation</a:t>
            </a:r>
            <a:endParaRPr lang="en-US" sz="2400" dirty="0">
              <a:cs typeface="Times New Roman" pitchFamily="18" charset="0"/>
            </a:endParaRPr>
          </a:p>
          <a:p>
            <a:pPr marL="177800" lvl="1" indent="-177800">
              <a:lnSpc>
                <a:spcPct val="90000"/>
              </a:lnSpc>
              <a:tabLst>
                <a:tab pos="7772400" algn="r"/>
              </a:tabLst>
            </a:pPr>
            <a:r>
              <a:rPr lang="en-US" sz="2400" dirty="0" err="1" smtClean="0">
                <a:cs typeface="Times New Roman" pitchFamily="18" charset="0"/>
              </a:rPr>
              <a:t>Coface</a:t>
            </a:r>
            <a:r>
              <a:rPr lang="en-US" sz="2400" dirty="0" smtClean="0">
                <a:cs typeface="Times New Roman" pitchFamily="18" charset="0"/>
              </a:rPr>
              <a:t> </a:t>
            </a:r>
            <a:r>
              <a:rPr lang="en-US" sz="2400" dirty="0">
                <a:cs typeface="Times New Roman" pitchFamily="18" charset="0"/>
              </a:rPr>
              <a:t>Group </a:t>
            </a:r>
            <a:r>
              <a:rPr lang="en-US" sz="2400" dirty="0" smtClean="0">
                <a:cs typeface="Times New Roman" pitchFamily="18" charset="0"/>
              </a:rPr>
              <a:t>	country/political/financial</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Dun </a:t>
            </a:r>
            <a:r>
              <a:rPr lang="en-US" sz="2400" dirty="0">
                <a:cs typeface="Times New Roman" pitchFamily="18" charset="0"/>
              </a:rPr>
              <a:t>and Bradstreet </a:t>
            </a:r>
            <a:r>
              <a:rPr lang="en-US" sz="2400" dirty="0" smtClean="0">
                <a:cs typeface="Times New Roman" pitchFamily="18" charset="0"/>
              </a:rPr>
              <a:t>	payment</a:t>
            </a:r>
            <a:r>
              <a:rPr lang="en-US" sz="2400" dirty="0">
                <a:cs typeface="Times New Roman" pitchFamily="18" charset="0"/>
              </a:rPr>
              <a:t> risk </a:t>
            </a:r>
            <a:endParaRPr lang="en-US" sz="2400" dirty="0" smtClean="0">
              <a:cs typeface="Times New Roman" pitchFamily="18" charset="0"/>
            </a:endParaRPr>
          </a:p>
          <a:p>
            <a:pPr marL="177800" lvl="1" indent="-177800">
              <a:lnSpc>
                <a:spcPct val="90000"/>
              </a:lnSpc>
              <a:tabLst>
                <a:tab pos="7772400" algn="r"/>
              </a:tabLst>
            </a:pPr>
            <a:r>
              <a:rPr lang="en-US" sz="2400" dirty="0" smtClean="0">
                <a:cs typeface="Times New Roman" pitchFamily="18" charset="0"/>
              </a:rPr>
              <a:t>Economist Intel Unit 	political/policy/lending</a:t>
            </a:r>
            <a:endParaRPr lang="en-US" sz="2400" dirty="0">
              <a:cs typeface="Times New Roman" pitchFamily="18" charset="0"/>
            </a:endParaRPr>
          </a:p>
          <a:p>
            <a:pPr marL="177800" lvl="1" indent="-177800">
              <a:lnSpc>
                <a:spcPct val="90000"/>
              </a:lnSpc>
              <a:tabLst>
                <a:tab pos="7772400" algn="r"/>
              </a:tabLst>
            </a:pPr>
            <a:r>
              <a:rPr lang="en-US" sz="2400" dirty="0" err="1" smtClean="0">
                <a:cs typeface="Times New Roman" pitchFamily="18" charset="0"/>
              </a:rPr>
              <a:t>Euromoney</a:t>
            </a:r>
            <a:r>
              <a:rPr lang="en-US" sz="2400" dirty="0" smtClean="0">
                <a:cs typeface="Times New Roman" pitchFamily="18" charset="0"/>
              </a:rPr>
              <a:t>	political/fin/econ/composite</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Institutional </a:t>
            </a:r>
            <a:r>
              <a:rPr lang="en-US" sz="2400" dirty="0">
                <a:cs typeface="Times New Roman" pitchFamily="18" charset="0"/>
              </a:rPr>
              <a:t>Investor </a:t>
            </a:r>
            <a:r>
              <a:rPr lang="en-US" sz="2400" dirty="0" smtClean="0">
                <a:cs typeface="Times New Roman" pitchFamily="18" charset="0"/>
              </a:rPr>
              <a:t>	credit ratings</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Moody’s </a:t>
            </a:r>
            <a:r>
              <a:rPr lang="en-US" sz="2400" dirty="0">
                <a:cs typeface="Times New Roman" pitchFamily="18" charset="0"/>
              </a:rPr>
              <a:t>Investor Services </a:t>
            </a:r>
            <a:r>
              <a:rPr lang="en-US" sz="2400" dirty="0" smtClean="0">
                <a:cs typeface="Times New Roman" pitchFamily="18" charset="0"/>
              </a:rPr>
              <a:t>	sovereign debt</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Political </a:t>
            </a:r>
            <a:r>
              <a:rPr lang="en-US" sz="2400" dirty="0">
                <a:cs typeface="Times New Roman" pitchFamily="18" charset="0"/>
              </a:rPr>
              <a:t>Risk Services </a:t>
            </a:r>
            <a:r>
              <a:rPr lang="en-US" sz="2400" dirty="0" smtClean="0">
                <a:cs typeface="Times New Roman" pitchFamily="18" charset="0"/>
              </a:rPr>
              <a:t>	pol/fin/econ/composite</a:t>
            </a:r>
            <a:endParaRPr lang="en-US" sz="2400" dirty="0">
              <a:cs typeface="Times New Roman" pitchFamily="18" charset="0"/>
            </a:endParaRPr>
          </a:p>
          <a:p>
            <a:pPr marL="177800" lvl="1" indent="-177800">
              <a:lnSpc>
                <a:spcPct val="90000"/>
              </a:lnSpc>
              <a:tabLst>
                <a:tab pos="7772400" algn="r"/>
              </a:tabLst>
            </a:pPr>
            <a:r>
              <a:rPr lang="en-US" sz="2400" dirty="0" smtClean="0">
                <a:cs typeface="Times New Roman" pitchFamily="18" charset="0"/>
              </a:rPr>
              <a:t>Standard </a:t>
            </a:r>
            <a:r>
              <a:rPr lang="en-US" sz="2400" dirty="0">
                <a:cs typeface="Times New Roman" pitchFamily="18" charset="0"/>
              </a:rPr>
              <a:t>and Poor’s </a:t>
            </a:r>
            <a:r>
              <a:rPr lang="en-US" sz="2400" dirty="0" smtClean="0">
                <a:cs typeface="Times New Roman" pitchFamily="18" charset="0"/>
              </a:rPr>
              <a:t>	sovereign debt</a:t>
            </a:r>
          </a:p>
        </p:txBody>
      </p:sp>
    </p:spTree>
    <p:extLst>
      <p:ext uri="{BB962C8B-B14F-4D97-AF65-F5344CB8AC3E}">
        <p14:creationId xmlns:p14="http://schemas.microsoft.com/office/powerpoint/2010/main" val="284246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subTitle" idx="4294967295"/>
          </p:nvPr>
        </p:nvSpPr>
        <p:spPr>
          <a:xfrm>
            <a:off x="457200" y="1259160"/>
            <a:ext cx="8382000" cy="5410200"/>
          </a:xfrm>
          <a:prstGeom prst="rect">
            <a:avLst/>
          </a:prstGeom>
          <a:noFill/>
          <a:ln/>
        </p:spPr>
        <p:txBody>
          <a:bodyPr/>
          <a:lstStyle/>
          <a:p>
            <a:pPr marL="0" indent="0" algn="l">
              <a:lnSpc>
                <a:spcPct val="80000"/>
              </a:lnSpc>
              <a:buNone/>
              <a:tabLst>
                <a:tab pos="465138" algn="l"/>
                <a:tab pos="2060575" algn="l"/>
                <a:tab pos="3541713" algn="l"/>
                <a:tab pos="5254625" algn="l"/>
                <a:tab pos="6575425" algn="l"/>
              </a:tabLst>
            </a:pPr>
            <a:endParaRPr lang="en-US" sz="1200" dirty="0">
              <a:cs typeface="Times New Roman" pitchFamily="18" charset="0"/>
            </a:endParaRPr>
          </a:p>
          <a:p>
            <a:pPr marL="0" indent="0" algn="l">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u="sng" dirty="0">
                <a:solidFill>
                  <a:schemeClr val="hlink"/>
                </a:solidFill>
                <a:cs typeface="Times New Roman" pitchFamily="18" charset="0"/>
              </a:rPr>
              <a:t>Africa</a:t>
            </a:r>
            <a:r>
              <a:rPr lang="en-US" sz="1800" dirty="0">
                <a:cs typeface="Times New Roman" pitchFamily="18" charset="0"/>
              </a:rPr>
              <a:t>	</a:t>
            </a:r>
            <a:r>
              <a:rPr lang="en-US" sz="1800" u="sng" dirty="0">
                <a:solidFill>
                  <a:schemeClr val="folHlink"/>
                </a:solidFill>
                <a:cs typeface="Times New Roman" pitchFamily="18" charset="0"/>
              </a:rPr>
              <a:t>Asia</a:t>
            </a:r>
            <a:r>
              <a:rPr lang="en-US" sz="1800" dirty="0">
                <a:cs typeface="Times New Roman" pitchFamily="18" charset="0"/>
              </a:rPr>
              <a:t>	</a:t>
            </a:r>
            <a:r>
              <a:rPr lang="en-US" sz="1800" u="sng" dirty="0">
                <a:solidFill>
                  <a:schemeClr val="accent2"/>
                </a:solidFill>
                <a:cs typeface="Times New Roman" pitchFamily="18" charset="0"/>
              </a:rPr>
              <a:t>Europe</a:t>
            </a:r>
            <a:r>
              <a:rPr lang="en-US" sz="1800" dirty="0">
                <a:cs typeface="Times New Roman" pitchFamily="18" charset="0"/>
              </a:rPr>
              <a:t>	</a:t>
            </a:r>
            <a:r>
              <a:rPr lang="en-US" sz="1800" u="sng" dirty="0">
                <a:solidFill>
                  <a:schemeClr val="bg2"/>
                </a:solidFill>
                <a:cs typeface="Times New Roman" pitchFamily="18" charset="0"/>
              </a:rPr>
              <a:t>Mid-East</a:t>
            </a:r>
            <a:r>
              <a:rPr lang="en-US" sz="1800" dirty="0">
                <a:cs typeface="Times New Roman" pitchFamily="18" charset="0"/>
              </a:rPr>
              <a:t>	</a:t>
            </a:r>
            <a:r>
              <a:rPr lang="en-US" sz="1800" u="sng" dirty="0">
                <a:cs typeface="Times New Roman" pitchFamily="18" charset="0"/>
              </a:rPr>
              <a:t>Americas</a:t>
            </a: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A1	</a:t>
            </a:r>
            <a:r>
              <a:rPr lang="en-US" sz="1800" dirty="0">
                <a:solidFill>
                  <a:schemeClr val="hlink"/>
                </a:solidFill>
                <a:cs typeface="Times New Roman" pitchFamily="18" charset="0"/>
              </a:rPr>
              <a:t>    -</a:t>
            </a:r>
            <a:r>
              <a:rPr lang="en-US" sz="1800" dirty="0">
                <a:cs typeface="Times New Roman" pitchFamily="18" charset="0"/>
              </a:rPr>
              <a:t>	</a:t>
            </a:r>
            <a:r>
              <a:rPr lang="en-US" sz="1800" dirty="0" smtClean="0">
                <a:solidFill>
                  <a:schemeClr val="folHlink"/>
                </a:solidFill>
                <a:cs typeface="Times New Roman" pitchFamily="18" charset="0"/>
              </a:rPr>
              <a:t>Japan HK</a:t>
            </a:r>
            <a:r>
              <a:rPr lang="en-US" sz="1800" dirty="0">
                <a:cs typeface="Times New Roman" pitchFamily="18" charset="0"/>
              </a:rPr>
              <a:t>	</a:t>
            </a:r>
            <a:r>
              <a:rPr lang="en-US" sz="1800" dirty="0" smtClean="0">
                <a:solidFill>
                  <a:schemeClr val="accent2"/>
                </a:solidFill>
                <a:cs typeface="Times New Roman" pitchFamily="18" charset="0"/>
              </a:rPr>
              <a:t>Germany</a:t>
            </a:r>
            <a:r>
              <a:rPr lang="en-US" sz="1800" dirty="0">
                <a:cs typeface="Times New Roman" pitchFamily="18" charset="0"/>
              </a:rPr>
              <a:t>	</a:t>
            </a:r>
            <a:r>
              <a:rPr lang="en-US" sz="1800" dirty="0">
                <a:solidFill>
                  <a:schemeClr val="bg2"/>
                </a:solidFill>
                <a:cs typeface="Times New Roman" pitchFamily="18" charset="0"/>
              </a:rPr>
              <a:t>    -</a:t>
            </a:r>
            <a:r>
              <a:rPr lang="en-US" sz="1800" dirty="0">
                <a:cs typeface="Times New Roman" pitchFamily="18" charset="0"/>
              </a:rPr>
              <a:t>	</a:t>
            </a:r>
            <a:r>
              <a:rPr lang="en-US" sz="1800" dirty="0" smtClean="0">
                <a:cs typeface="Times New Roman" pitchFamily="18" charset="0"/>
              </a:rPr>
              <a:t>Canada</a:t>
            </a:r>
            <a:endParaRPr lang="en-US" sz="18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folHlink"/>
                </a:solidFill>
                <a:cs typeface="Times New Roman" pitchFamily="18" charset="0"/>
              </a:rPr>
              <a:t>Singapore</a:t>
            </a:r>
            <a:r>
              <a:rPr lang="en-US" sz="1800" dirty="0">
                <a:cs typeface="Times New Roman" pitchFamily="18" charset="0"/>
              </a:rPr>
              <a:t>	</a:t>
            </a:r>
            <a:r>
              <a:rPr lang="en-US" sz="1800" dirty="0">
                <a:solidFill>
                  <a:schemeClr val="accent2"/>
                </a:solidFill>
                <a:cs typeface="Times New Roman" pitchFamily="18" charset="0"/>
              </a:rPr>
              <a:t>Switzerland	</a:t>
            </a:r>
            <a:r>
              <a:rPr lang="en-US" sz="1800" dirty="0">
                <a:solidFill>
                  <a:schemeClr val="tx1"/>
                </a:solidFill>
                <a:cs typeface="Times New Roman" pitchFamily="18" charset="0"/>
              </a:rPr>
              <a:t>	</a:t>
            </a:r>
            <a:r>
              <a:rPr lang="en-US" sz="1800" dirty="0" smtClean="0">
                <a:solidFill>
                  <a:schemeClr val="tx1"/>
                </a:solidFill>
                <a:cs typeface="Times New Roman" pitchFamily="18" charset="0"/>
              </a:rPr>
              <a:t>USA</a:t>
            </a:r>
            <a:endParaRPr lang="en-US" sz="1800" dirty="0">
              <a:solidFill>
                <a:schemeClr val="tx1"/>
              </a:solidFill>
              <a:cs typeface="Times New Roman" pitchFamily="18" charset="0"/>
            </a:endParaRP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gn="l">
              <a:lnSpc>
                <a:spcPct val="80000"/>
              </a:lnSpc>
              <a:buNone/>
              <a:tabLst>
                <a:tab pos="465138" algn="l"/>
                <a:tab pos="2060575" algn="l"/>
                <a:tab pos="3541713" algn="l"/>
                <a:tab pos="5254625" algn="l"/>
                <a:tab pos="6575425" algn="l"/>
              </a:tabLst>
            </a:pPr>
            <a:r>
              <a:rPr lang="en-US" sz="1800" dirty="0">
                <a:cs typeface="Times New Roman" pitchFamily="18" charset="0"/>
              </a:rPr>
              <a:t>A2	</a:t>
            </a:r>
            <a:r>
              <a:rPr lang="en-US" sz="1800" dirty="0">
                <a:solidFill>
                  <a:schemeClr val="hlink"/>
                </a:solidFill>
                <a:cs typeface="Times New Roman" pitchFamily="18" charset="0"/>
              </a:rPr>
              <a:t>    -</a:t>
            </a:r>
            <a:r>
              <a:rPr lang="en-US" sz="1800" dirty="0">
                <a:cs typeface="Times New Roman" pitchFamily="18" charset="0"/>
              </a:rPr>
              <a:t>	</a:t>
            </a:r>
            <a:r>
              <a:rPr lang="en-US" sz="1800" dirty="0" smtClean="0">
                <a:solidFill>
                  <a:schemeClr val="folHlink"/>
                </a:solidFill>
                <a:cs typeface="Times New Roman" pitchFamily="18" charset="0"/>
              </a:rPr>
              <a:t>Australia</a:t>
            </a:r>
            <a:r>
              <a:rPr lang="en-US" sz="1800" dirty="0">
                <a:solidFill>
                  <a:schemeClr val="accent2"/>
                </a:solidFill>
                <a:cs typeface="Times New Roman" pitchFamily="18" charset="0"/>
              </a:rPr>
              <a:t>	</a:t>
            </a:r>
            <a:r>
              <a:rPr lang="en-US" sz="1800" dirty="0" smtClean="0">
                <a:solidFill>
                  <a:schemeClr val="accent2"/>
                </a:solidFill>
                <a:cs typeface="Times New Roman" pitchFamily="18" charset="0"/>
              </a:rPr>
              <a:t>Denmark</a:t>
            </a:r>
            <a:r>
              <a:rPr lang="en-US" sz="1800" dirty="0">
                <a:cs typeface="Times New Roman" pitchFamily="18" charset="0"/>
              </a:rPr>
              <a:t>	</a:t>
            </a:r>
            <a:r>
              <a:rPr lang="en-US" sz="1800" dirty="0">
                <a:solidFill>
                  <a:schemeClr val="bg2"/>
                </a:solidFill>
                <a:cs typeface="Times New Roman" pitchFamily="18" charset="0"/>
              </a:rPr>
              <a:t>Kuwait</a:t>
            </a:r>
            <a:r>
              <a:rPr lang="en-US" sz="1800" dirty="0">
                <a:cs typeface="Times New Roman" pitchFamily="18" charset="0"/>
              </a:rPr>
              <a:t>	</a:t>
            </a:r>
            <a:r>
              <a:rPr lang="en-US" sz="1800" dirty="0">
                <a:solidFill>
                  <a:schemeClr val="tx1"/>
                </a:solidFill>
                <a:cs typeface="Times New Roman" pitchFamily="18" charset="0"/>
              </a:rPr>
              <a:t>Chile </a:t>
            </a:r>
            <a:endParaRPr lang="en-US" sz="18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folHlink"/>
                </a:solidFill>
                <a:cs typeface="Times New Roman" pitchFamily="18" charset="0"/>
              </a:rPr>
              <a:t>S</a:t>
            </a:r>
            <a:r>
              <a:rPr lang="en-US" sz="1800" dirty="0">
                <a:solidFill>
                  <a:schemeClr val="folHlink"/>
                </a:solidFill>
                <a:cs typeface="Times New Roman" pitchFamily="18" charset="0"/>
              </a:rPr>
              <a:t>. Korea </a:t>
            </a:r>
            <a:r>
              <a:rPr lang="en-US" sz="1800" dirty="0">
                <a:cs typeface="Times New Roman" pitchFamily="18" charset="0"/>
              </a:rPr>
              <a:t>	</a:t>
            </a:r>
            <a:r>
              <a:rPr lang="en-US" sz="1800" dirty="0" smtClean="0">
                <a:solidFill>
                  <a:schemeClr val="accent2"/>
                </a:solidFill>
                <a:cs typeface="Times New Roman" pitchFamily="18" charset="0"/>
              </a:rPr>
              <a:t>Finland UK </a:t>
            </a:r>
            <a:r>
              <a:rPr lang="en-US" sz="1800" dirty="0">
                <a:cs typeface="Times New Roman" pitchFamily="18" charset="0"/>
              </a:rPr>
              <a:t>	</a:t>
            </a:r>
            <a:r>
              <a:rPr lang="en-US" sz="1800" dirty="0">
                <a:solidFill>
                  <a:schemeClr val="bg2"/>
                </a:solidFill>
                <a:cs typeface="Times New Roman" pitchFamily="18" charset="0"/>
              </a:rPr>
              <a:t>Qatar	</a:t>
            </a: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A3	</a:t>
            </a:r>
            <a:r>
              <a:rPr lang="en-US" sz="1800" dirty="0" smtClean="0">
                <a:solidFill>
                  <a:schemeClr val="hlink"/>
                </a:solidFill>
                <a:cs typeface="Times New Roman" pitchFamily="18" charset="0"/>
              </a:rPr>
              <a:t>Mauritius</a:t>
            </a:r>
            <a:r>
              <a:rPr lang="en-US" sz="1800" dirty="0">
                <a:cs typeface="Times New Roman" pitchFamily="18" charset="0"/>
              </a:rPr>
              <a:t>	</a:t>
            </a:r>
            <a:r>
              <a:rPr lang="en-US" sz="1800" dirty="0">
                <a:solidFill>
                  <a:schemeClr val="folHlink"/>
                </a:solidFill>
                <a:cs typeface="Times New Roman" pitchFamily="18" charset="0"/>
              </a:rPr>
              <a:t>China</a:t>
            </a:r>
            <a:r>
              <a:rPr lang="en-US" sz="1800" dirty="0">
                <a:cs typeface="Times New Roman" pitchFamily="18" charset="0"/>
              </a:rPr>
              <a:t>	</a:t>
            </a:r>
            <a:r>
              <a:rPr lang="en-US" sz="1800" dirty="0" smtClean="0">
                <a:solidFill>
                  <a:schemeClr val="accent2"/>
                </a:solidFill>
                <a:cs typeface="Times New Roman" pitchFamily="18" charset="0"/>
              </a:rPr>
              <a:t>France</a:t>
            </a:r>
            <a:r>
              <a:rPr lang="en-US" sz="1800" dirty="0">
                <a:cs typeface="Times New Roman" pitchFamily="18" charset="0"/>
              </a:rPr>
              <a:t>	</a:t>
            </a:r>
            <a:r>
              <a:rPr lang="en-US" sz="1800" dirty="0" smtClean="0">
                <a:solidFill>
                  <a:schemeClr val="bg2"/>
                </a:solidFill>
                <a:cs typeface="Times New Roman" pitchFamily="18" charset="0"/>
              </a:rPr>
              <a:t>Israel </a:t>
            </a:r>
            <a:r>
              <a:rPr lang="en-US" sz="1800" dirty="0">
                <a:cs typeface="Times New Roman" pitchFamily="18" charset="0"/>
              </a:rPr>
              <a:t>	Trinidad</a:t>
            </a: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a:solidFill>
                  <a:schemeClr val="hlink"/>
                </a:solidFill>
                <a:cs typeface="Times New Roman" pitchFamily="18" charset="0"/>
              </a:rPr>
              <a:t>Namibia	</a:t>
            </a:r>
            <a:r>
              <a:rPr lang="en-US" sz="1800" dirty="0">
                <a:cs typeface="Times New Roman" pitchFamily="18" charset="0"/>
              </a:rPr>
              <a:t>	</a:t>
            </a:r>
            <a:r>
              <a:rPr lang="en-US" sz="1800" dirty="0" smtClean="0">
                <a:solidFill>
                  <a:schemeClr val="accent2"/>
                </a:solidFill>
                <a:cs typeface="Times New Roman" pitchFamily="18" charset="0"/>
              </a:rPr>
              <a:t>Netherlands</a:t>
            </a:r>
            <a:r>
              <a:rPr lang="en-US" sz="1800" dirty="0">
                <a:cs typeface="Times New Roman" pitchFamily="18" charset="0"/>
              </a:rPr>
              <a:t>	</a:t>
            </a:r>
            <a:r>
              <a:rPr lang="en-US" sz="1800" dirty="0" smtClean="0">
                <a:solidFill>
                  <a:schemeClr val="bg2"/>
                </a:solidFill>
                <a:cs typeface="Times New Roman" pitchFamily="18" charset="0"/>
              </a:rPr>
              <a:t>Oman </a:t>
            </a:r>
            <a:r>
              <a:rPr lang="en-US" sz="1800" dirty="0">
                <a:solidFill>
                  <a:schemeClr val="bg2"/>
                </a:solidFill>
                <a:cs typeface="Times New Roman" pitchFamily="18" charset="0"/>
              </a:rPr>
              <a:t>UAE </a:t>
            </a:r>
            <a:r>
              <a:rPr lang="en-US" sz="1800" dirty="0">
                <a:cs typeface="Times New Roman" pitchFamily="18" charset="0"/>
              </a:rPr>
              <a:t>	</a:t>
            </a: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A4	</a:t>
            </a:r>
            <a:r>
              <a:rPr lang="en-US" sz="1800" dirty="0" smtClean="0">
                <a:solidFill>
                  <a:schemeClr val="hlink"/>
                </a:solidFill>
                <a:cs typeface="Times New Roman" pitchFamily="18" charset="0"/>
              </a:rPr>
              <a:t>Morocco</a:t>
            </a:r>
            <a:r>
              <a:rPr lang="en-US" sz="1800" dirty="0">
                <a:cs typeface="Times New Roman" pitchFamily="18" charset="0"/>
              </a:rPr>
              <a:t>	</a:t>
            </a:r>
            <a:r>
              <a:rPr lang="en-US" sz="1800" dirty="0" smtClean="0">
                <a:solidFill>
                  <a:schemeClr val="folHlink"/>
                </a:solidFill>
                <a:cs typeface="Times New Roman" pitchFamily="18" charset="0"/>
              </a:rPr>
              <a:t>India </a:t>
            </a:r>
            <a:r>
              <a:rPr lang="en-US" sz="1800" dirty="0">
                <a:cs typeface="Times New Roman" pitchFamily="18" charset="0"/>
              </a:rPr>
              <a:t>	</a:t>
            </a:r>
            <a:r>
              <a:rPr lang="en-US" sz="1800" dirty="0" smtClean="0">
                <a:solidFill>
                  <a:schemeClr val="accent2"/>
                </a:solidFill>
                <a:cs typeface="Times New Roman" pitchFamily="18" charset="0"/>
              </a:rPr>
              <a:t>Czech Rep.</a:t>
            </a:r>
            <a:r>
              <a:rPr lang="en-US" sz="1800" dirty="0">
                <a:cs typeface="Times New Roman" pitchFamily="18" charset="0"/>
              </a:rPr>
              <a:t>	</a:t>
            </a:r>
            <a:r>
              <a:rPr lang="en-US" sz="1800" dirty="0" smtClean="0">
                <a:solidFill>
                  <a:schemeClr val="bg2"/>
                </a:solidFill>
                <a:cs typeface="Times New Roman" pitchFamily="18" charset="0"/>
              </a:rPr>
              <a:t>Bahrain </a:t>
            </a:r>
            <a:r>
              <a:rPr lang="en-US" sz="1800" dirty="0">
                <a:cs typeface="Times New Roman" pitchFamily="18" charset="0"/>
              </a:rPr>
              <a:t>	</a:t>
            </a:r>
            <a:r>
              <a:rPr lang="en-US" sz="1800" dirty="0" smtClean="0">
                <a:cs typeface="Times New Roman" pitchFamily="18" charset="0"/>
              </a:rPr>
              <a:t>Brazil Mexico</a:t>
            </a:r>
            <a:endParaRPr lang="en-US" sz="18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hlink"/>
                </a:solidFill>
                <a:cs typeface="Times New Roman" pitchFamily="18" charset="0"/>
              </a:rPr>
              <a:t>S Africa</a:t>
            </a:r>
            <a:r>
              <a:rPr lang="en-US" sz="1800" dirty="0">
                <a:cs typeface="Times New Roman" pitchFamily="18" charset="0"/>
              </a:rPr>
              <a:t>	</a:t>
            </a:r>
            <a:r>
              <a:rPr lang="en-US" sz="1800" dirty="0" smtClean="0">
                <a:solidFill>
                  <a:schemeClr val="folHlink"/>
                </a:solidFill>
                <a:cs typeface="Times New Roman" pitchFamily="18" charset="0"/>
              </a:rPr>
              <a:t>Indonesia </a:t>
            </a:r>
            <a:r>
              <a:rPr lang="en-US" sz="1800" dirty="0">
                <a:cs typeface="Times New Roman" pitchFamily="18" charset="0"/>
              </a:rPr>
              <a:t>	</a:t>
            </a:r>
            <a:r>
              <a:rPr lang="en-US" sz="1800" dirty="0" smtClean="0">
                <a:solidFill>
                  <a:schemeClr val="accent2"/>
                </a:solidFill>
                <a:cs typeface="Times New Roman" pitchFamily="18" charset="0"/>
              </a:rPr>
              <a:t>Spain</a:t>
            </a:r>
            <a:r>
              <a:rPr lang="en-US" sz="1800" dirty="0">
                <a:solidFill>
                  <a:schemeClr val="bg2"/>
                </a:solidFill>
                <a:cs typeface="Times New Roman" pitchFamily="18" charset="0"/>
              </a:rPr>
              <a:t>	S. Arabia</a:t>
            </a:r>
            <a:r>
              <a:rPr lang="en-US" sz="1800" dirty="0">
                <a:cs typeface="Times New Roman" pitchFamily="18" charset="0"/>
              </a:rPr>
              <a:t>	</a:t>
            </a:r>
            <a:r>
              <a:rPr lang="en-US" sz="1800" dirty="0" smtClean="0">
                <a:cs typeface="Times New Roman" pitchFamily="18" charset="0"/>
              </a:rPr>
              <a:t>Panama Peru</a:t>
            </a:r>
            <a:endParaRPr lang="en-US" sz="1800" dirty="0">
              <a:cs typeface="Times New Roman" pitchFamily="18" charset="0"/>
            </a:endParaRP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B	</a:t>
            </a:r>
            <a:r>
              <a:rPr lang="en-US" sz="1800" dirty="0" smtClean="0">
                <a:solidFill>
                  <a:schemeClr val="hlink"/>
                </a:solidFill>
                <a:cs typeface="Times New Roman" pitchFamily="18" charset="0"/>
              </a:rPr>
              <a:t>Kenya</a:t>
            </a:r>
            <a:r>
              <a:rPr lang="en-US" sz="1800" dirty="0">
                <a:cs typeface="Times New Roman" pitchFamily="18" charset="0"/>
              </a:rPr>
              <a:t>	 </a:t>
            </a:r>
            <a:r>
              <a:rPr lang="en-US" sz="1800" dirty="0" smtClean="0">
                <a:cs typeface="Times New Roman" pitchFamily="18" charset="0"/>
              </a:rPr>
              <a:t>   </a:t>
            </a:r>
            <a:r>
              <a:rPr lang="en-US" sz="1800" dirty="0" smtClean="0">
                <a:solidFill>
                  <a:schemeClr val="folHlink"/>
                </a:solidFill>
                <a:cs typeface="Times New Roman" pitchFamily="18" charset="0"/>
              </a:rPr>
              <a:t>-</a:t>
            </a:r>
            <a:r>
              <a:rPr lang="en-US" sz="1800" dirty="0">
                <a:cs typeface="Times New Roman" pitchFamily="18" charset="0"/>
              </a:rPr>
              <a:t>	</a:t>
            </a:r>
            <a:r>
              <a:rPr lang="en-US" sz="1800" dirty="0" smtClean="0">
                <a:solidFill>
                  <a:schemeClr val="accent2"/>
                </a:solidFill>
                <a:cs typeface="Times New Roman" pitchFamily="18" charset="0"/>
              </a:rPr>
              <a:t>Hungary Italy</a:t>
            </a:r>
            <a:r>
              <a:rPr lang="en-US" sz="1800" dirty="0">
                <a:cs typeface="Times New Roman" pitchFamily="18" charset="0"/>
              </a:rPr>
              <a:t>	</a:t>
            </a:r>
            <a:r>
              <a:rPr lang="en-US" sz="1800" dirty="0" smtClean="0">
                <a:solidFill>
                  <a:schemeClr val="bg2"/>
                </a:solidFill>
                <a:cs typeface="Times New Roman" pitchFamily="18" charset="0"/>
              </a:rPr>
              <a:t>Jordan</a:t>
            </a:r>
            <a:r>
              <a:rPr lang="en-US" sz="1800" dirty="0">
                <a:cs typeface="Times New Roman" pitchFamily="18" charset="0"/>
              </a:rPr>
              <a:t>	</a:t>
            </a:r>
            <a:r>
              <a:rPr lang="en-US" sz="1800" dirty="0" smtClean="0">
                <a:cs typeface="Times New Roman" pitchFamily="18" charset="0"/>
              </a:rPr>
              <a:t>Ecuador</a:t>
            </a:r>
            <a:endParaRPr lang="en-US" sz="18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hlink"/>
                </a:solidFill>
                <a:cs typeface="Times New Roman" pitchFamily="18" charset="0"/>
              </a:rPr>
              <a:t>Tunisia</a:t>
            </a:r>
            <a:r>
              <a:rPr lang="en-US" sz="1800" dirty="0">
                <a:cs typeface="Times New Roman" pitchFamily="18" charset="0"/>
              </a:rPr>
              <a:t>		</a:t>
            </a:r>
            <a:r>
              <a:rPr lang="en-US" sz="1800" dirty="0" smtClean="0">
                <a:solidFill>
                  <a:schemeClr val="accent2"/>
                </a:solidFill>
                <a:cs typeface="Times New Roman" pitchFamily="18" charset="0"/>
              </a:rPr>
              <a:t>Portugal </a:t>
            </a:r>
            <a:r>
              <a:rPr lang="en-US" sz="1800" dirty="0">
                <a:cs typeface="Times New Roman" pitchFamily="18" charset="0"/>
              </a:rPr>
              <a:t>	</a:t>
            </a:r>
            <a:r>
              <a:rPr lang="en-US" sz="1800" dirty="0">
                <a:solidFill>
                  <a:schemeClr val="bg2"/>
                </a:solidFill>
                <a:cs typeface="Times New Roman" pitchFamily="18" charset="0"/>
              </a:rPr>
              <a:t>Turkey	</a:t>
            </a:r>
            <a:r>
              <a:rPr lang="en-US" sz="1800" dirty="0" smtClean="0">
                <a:cs typeface="Times New Roman" pitchFamily="18" charset="0"/>
              </a:rPr>
              <a:t>El Salvador</a:t>
            </a:r>
            <a:endParaRPr lang="en-US" sz="1800" dirty="0">
              <a:cs typeface="Times New Roman" pitchFamily="18" charset="0"/>
            </a:endParaRP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C	</a:t>
            </a:r>
            <a:r>
              <a:rPr lang="en-US" sz="1800" dirty="0" smtClean="0">
                <a:solidFill>
                  <a:schemeClr val="hlink"/>
                </a:solidFill>
                <a:cs typeface="Times New Roman" pitchFamily="18" charset="0"/>
              </a:rPr>
              <a:t>Congo</a:t>
            </a:r>
            <a:r>
              <a:rPr lang="en-US" sz="1800" dirty="0">
                <a:cs typeface="Times New Roman" pitchFamily="18" charset="0"/>
              </a:rPr>
              <a:t>	</a:t>
            </a:r>
            <a:r>
              <a:rPr lang="en-US" sz="1800" dirty="0">
                <a:solidFill>
                  <a:schemeClr val="folHlink"/>
                </a:solidFill>
                <a:cs typeface="Times New Roman" pitchFamily="18" charset="0"/>
              </a:rPr>
              <a:t>Mongolia</a:t>
            </a:r>
            <a:r>
              <a:rPr lang="en-US" sz="1800" dirty="0">
                <a:cs typeface="Times New Roman" pitchFamily="18" charset="0"/>
              </a:rPr>
              <a:t>	</a:t>
            </a:r>
            <a:r>
              <a:rPr lang="en-US" sz="1800" dirty="0" smtClean="0">
                <a:solidFill>
                  <a:schemeClr val="accent2"/>
                </a:solidFill>
                <a:cs typeface="Times New Roman" pitchFamily="18" charset="0"/>
              </a:rPr>
              <a:t>Greece </a:t>
            </a:r>
            <a:r>
              <a:rPr lang="en-US" sz="1800" dirty="0">
                <a:cs typeface="Times New Roman" pitchFamily="18" charset="0"/>
              </a:rPr>
              <a:t>	</a:t>
            </a:r>
            <a:r>
              <a:rPr lang="en-US" sz="1800" dirty="0" smtClean="0">
                <a:solidFill>
                  <a:schemeClr val="bg2"/>
                </a:solidFill>
                <a:cs typeface="Times New Roman" pitchFamily="18" charset="0"/>
              </a:rPr>
              <a:t>Egypt</a:t>
            </a:r>
            <a:r>
              <a:rPr lang="en-US" sz="1800" dirty="0">
                <a:cs typeface="Times New Roman" pitchFamily="18" charset="0"/>
              </a:rPr>
              <a:t>	Argentina</a:t>
            </a: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hlink"/>
                </a:solidFill>
                <a:cs typeface="Times New Roman" pitchFamily="18" charset="0"/>
              </a:rPr>
              <a:t>Nigeria </a:t>
            </a:r>
            <a:r>
              <a:rPr lang="en-US" sz="1800" dirty="0">
                <a:cs typeface="Times New Roman" pitchFamily="18" charset="0"/>
              </a:rPr>
              <a:t>	</a:t>
            </a:r>
            <a:r>
              <a:rPr lang="en-US" sz="1800" dirty="0" smtClean="0">
                <a:solidFill>
                  <a:schemeClr val="folHlink"/>
                </a:solidFill>
                <a:cs typeface="Times New Roman" pitchFamily="18" charset="0"/>
              </a:rPr>
              <a:t>Vietnam</a:t>
            </a:r>
            <a:r>
              <a:rPr lang="en-US" sz="1800" dirty="0">
                <a:cs typeface="Times New Roman" pitchFamily="18" charset="0"/>
              </a:rPr>
              <a:t>	</a:t>
            </a:r>
            <a:r>
              <a:rPr lang="en-US" sz="1800" dirty="0" smtClean="0">
                <a:solidFill>
                  <a:schemeClr val="accent2"/>
                </a:solidFill>
                <a:cs typeface="Times New Roman" pitchFamily="18" charset="0"/>
              </a:rPr>
              <a:t>Russia </a:t>
            </a:r>
            <a:r>
              <a:rPr lang="en-US" sz="1800" dirty="0">
                <a:cs typeface="Times New Roman" pitchFamily="18" charset="0"/>
              </a:rPr>
              <a:t>	</a:t>
            </a:r>
            <a:r>
              <a:rPr lang="en-US" sz="1800" dirty="0" smtClean="0">
                <a:solidFill>
                  <a:schemeClr val="bg2"/>
                </a:solidFill>
                <a:cs typeface="Times New Roman" pitchFamily="18" charset="0"/>
              </a:rPr>
              <a:t>Lebanon </a:t>
            </a:r>
            <a:r>
              <a:rPr lang="en-US" sz="1800" dirty="0">
                <a:cs typeface="Times New Roman" pitchFamily="18" charset="0"/>
              </a:rPr>
              <a:t>	</a:t>
            </a:r>
          </a:p>
          <a:p>
            <a:pPr marL="0" indent="0" algn="l">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D	</a:t>
            </a:r>
            <a:r>
              <a:rPr lang="en-US" sz="1800" dirty="0" smtClean="0">
                <a:solidFill>
                  <a:schemeClr val="hlink"/>
                </a:solidFill>
                <a:cs typeface="Times New Roman" pitchFamily="18" charset="0"/>
              </a:rPr>
              <a:t>Libya  Sudan</a:t>
            </a:r>
            <a:r>
              <a:rPr lang="en-US" sz="1800" dirty="0">
                <a:cs typeface="Times New Roman" pitchFamily="18" charset="0"/>
              </a:rPr>
              <a:t>	</a:t>
            </a:r>
            <a:r>
              <a:rPr lang="en-US" sz="1800" dirty="0">
                <a:solidFill>
                  <a:schemeClr val="folHlink"/>
                </a:solidFill>
                <a:cs typeface="Times New Roman" pitchFamily="18" charset="0"/>
              </a:rPr>
              <a:t>Afghanistan</a:t>
            </a:r>
            <a:r>
              <a:rPr lang="en-US" sz="1800" dirty="0">
                <a:cs typeface="Times New Roman" pitchFamily="18" charset="0"/>
              </a:rPr>
              <a:t>	</a:t>
            </a:r>
            <a:r>
              <a:rPr lang="en-US" sz="1800" dirty="0" smtClean="0">
                <a:solidFill>
                  <a:schemeClr val="accent2"/>
                </a:solidFill>
                <a:cs typeface="Times New Roman" pitchFamily="18" charset="0"/>
              </a:rPr>
              <a:t>Belarus</a:t>
            </a:r>
            <a:r>
              <a:rPr lang="en-US" sz="1800" dirty="0">
                <a:cs typeface="Times New Roman" pitchFamily="18" charset="0"/>
              </a:rPr>
              <a:t>	</a:t>
            </a:r>
            <a:r>
              <a:rPr lang="en-US" sz="1800" dirty="0" smtClean="0">
                <a:solidFill>
                  <a:schemeClr val="bg2"/>
                </a:solidFill>
                <a:cs typeface="Times New Roman" pitchFamily="18" charset="0"/>
              </a:rPr>
              <a:t>Iraq  </a:t>
            </a:r>
            <a:r>
              <a:rPr lang="en-US" sz="1800" dirty="0">
                <a:cs typeface="Times New Roman" pitchFamily="18" charset="0"/>
              </a:rPr>
              <a:t>	</a:t>
            </a:r>
            <a:r>
              <a:rPr lang="en-US" sz="1800" dirty="0" smtClean="0">
                <a:cs typeface="Times New Roman" pitchFamily="18" charset="0"/>
              </a:rPr>
              <a:t>Venezuela</a:t>
            </a:r>
            <a:endParaRPr lang="en-US" sz="18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a:cs typeface="Times New Roman" pitchFamily="18" charset="0"/>
              </a:rPr>
              <a:t>	</a:t>
            </a:r>
            <a:r>
              <a:rPr lang="en-US" sz="1800" dirty="0" smtClean="0">
                <a:solidFill>
                  <a:schemeClr val="hlink"/>
                </a:solidFill>
                <a:cs typeface="Times New Roman" pitchFamily="18" charset="0"/>
              </a:rPr>
              <a:t>Zimbabwe </a:t>
            </a:r>
            <a:r>
              <a:rPr lang="en-US" sz="1800" dirty="0">
                <a:cs typeface="Times New Roman" pitchFamily="18" charset="0"/>
              </a:rPr>
              <a:t>	</a:t>
            </a:r>
            <a:r>
              <a:rPr lang="en-US" sz="1800" dirty="0" smtClean="0">
                <a:solidFill>
                  <a:schemeClr val="folHlink"/>
                </a:solidFill>
                <a:cs typeface="Times New Roman" pitchFamily="18" charset="0"/>
              </a:rPr>
              <a:t>Pakistan </a:t>
            </a:r>
            <a:r>
              <a:rPr lang="en-US" sz="1800" dirty="0">
                <a:cs typeface="Times New Roman" pitchFamily="18" charset="0"/>
              </a:rPr>
              <a:t>	</a:t>
            </a:r>
            <a:r>
              <a:rPr lang="en-US" sz="1800" dirty="0" smtClean="0">
                <a:solidFill>
                  <a:schemeClr val="accent2"/>
                </a:solidFill>
                <a:cs typeface="Times New Roman" pitchFamily="18" charset="0"/>
              </a:rPr>
              <a:t>Bosnia</a:t>
            </a:r>
            <a:r>
              <a:rPr lang="en-US" sz="1800" dirty="0">
                <a:cs typeface="Times New Roman" pitchFamily="18" charset="0"/>
              </a:rPr>
              <a:t>	</a:t>
            </a:r>
            <a:r>
              <a:rPr lang="en-US" sz="1800" dirty="0" smtClean="0">
                <a:solidFill>
                  <a:schemeClr val="bg2"/>
                </a:solidFill>
                <a:cs typeface="Times New Roman" pitchFamily="18" charset="0"/>
              </a:rPr>
              <a:t>Iran </a:t>
            </a:r>
            <a:r>
              <a:rPr lang="en-US" sz="1800" dirty="0">
                <a:cs typeface="Times New Roman" pitchFamily="18" charset="0"/>
              </a:rPr>
              <a:t>	</a:t>
            </a:r>
            <a:r>
              <a:rPr lang="en-US" sz="1800" dirty="0" smtClean="0">
                <a:cs typeface="Times New Roman" pitchFamily="18" charset="0"/>
              </a:rPr>
              <a:t>Cuba</a:t>
            </a:r>
            <a:r>
              <a:rPr lang="en-US" sz="1800" dirty="0">
                <a:cs typeface="Times New Roman" pitchFamily="18" charset="0"/>
              </a:rPr>
              <a:t>	</a:t>
            </a:r>
          </a:p>
          <a:p>
            <a:pPr marL="0" indent="0">
              <a:lnSpc>
                <a:spcPct val="80000"/>
              </a:lnSpc>
              <a:buNone/>
              <a:tabLst>
                <a:tab pos="465138" algn="l"/>
                <a:tab pos="2060575" algn="l"/>
                <a:tab pos="3541713" algn="l"/>
                <a:tab pos="5254625" algn="l"/>
                <a:tab pos="6575425" algn="l"/>
              </a:tabLst>
            </a:pPr>
            <a:endParaRPr lang="en-US" sz="300" dirty="0">
              <a:cs typeface="Times New Roman" pitchFamily="18" charset="0"/>
            </a:endParaRPr>
          </a:p>
          <a:p>
            <a:pPr marL="0" indent="0">
              <a:lnSpc>
                <a:spcPct val="80000"/>
              </a:lnSpc>
              <a:buNone/>
              <a:tabLst>
                <a:tab pos="465138" algn="l"/>
                <a:tab pos="2060575" algn="l"/>
                <a:tab pos="3541713" algn="l"/>
                <a:tab pos="5254625" algn="l"/>
                <a:tab pos="6575425" algn="l"/>
              </a:tabLst>
            </a:pPr>
            <a:r>
              <a:rPr lang="en-US" sz="1800" dirty="0" smtClean="0">
                <a:cs typeface="Times New Roman" pitchFamily="18" charset="0"/>
              </a:rPr>
              <a:t>NR</a:t>
            </a:r>
            <a:r>
              <a:rPr lang="en-US" sz="1800" dirty="0">
                <a:cs typeface="Times New Roman" pitchFamily="18" charset="0"/>
              </a:rPr>
              <a:t>	</a:t>
            </a:r>
            <a:r>
              <a:rPr lang="en-US" sz="1800" dirty="0" smtClean="0">
                <a:solidFill>
                  <a:schemeClr val="hlink"/>
                </a:solidFill>
                <a:cs typeface="Times New Roman" pitchFamily="18" charset="0"/>
              </a:rPr>
              <a:t>Somalia</a:t>
            </a:r>
            <a:r>
              <a:rPr lang="en-US" sz="1800" dirty="0">
                <a:cs typeface="Times New Roman" pitchFamily="18" charset="0"/>
              </a:rPr>
              <a:t>	</a:t>
            </a:r>
            <a:r>
              <a:rPr lang="en-US" sz="1800" dirty="0" smtClean="0">
                <a:solidFill>
                  <a:schemeClr val="folHlink"/>
                </a:solidFill>
                <a:cs typeface="Times New Roman" pitchFamily="18" charset="0"/>
              </a:rPr>
              <a:t>N Korea</a:t>
            </a:r>
            <a:r>
              <a:rPr lang="en-US" sz="1800" dirty="0">
                <a:cs typeface="Times New Roman" pitchFamily="18" charset="0"/>
              </a:rPr>
              <a:t>	</a:t>
            </a:r>
            <a:r>
              <a:rPr lang="en-US" sz="1800" dirty="0" smtClean="0">
                <a:solidFill>
                  <a:schemeClr val="accent2"/>
                </a:solidFill>
                <a:cs typeface="Times New Roman" pitchFamily="18" charset="0"/>
              </a:rPr>
              <a:t>    - </a:t>
            </a:r>
            <a:r>
              <a:rPr lang="en-US" sz="1800" dirty="0">
                <a:cs typeface="Times New Roman" pitchFamily="18" charset="0"/>
              </a:rPr>
              <a:t>	</a:t>
            </a:r>
            <a:r>
              <a:rPr lang="en-US" sz="1800" dirty="0" smtClean="0">
                <a:solidFill>
                  <a:schemeClr val="bg2"/>
                </a:solidFill>
                <a:cs typeface="Times New Roman" pitchFamily="18" charset="0"/>
              </a:rPr>
              <a:t>    -</a:t>
            </a:r>
            <a:r>
              <a:rPr lang="en-US" sz="1800" dirty="0">
                <a:cs typeface="Times New Roman" pitchFamily="18" charset="0"/>
              </a:rPr>
              <a:t>	</a:t>
            </a:r>
            <a:r>
              <a:rPr lang="en-US" sz="1800" dirty="0" smtClean="0">
                <a:cs typeface="Times New Roman" pitchFamily="18" charset="0"/>
              </a:rPr>
              <a:t>    -</a:t>
            </a:r>
            <a:endParaRPr lang="en-US" sz="1800" dirty="0">
              <a:cs typeface="Times New Roman" pitchFamily="18" charset="0"/>
            </a:endParaRPr>
          </a:p>
        </p:txBody>
      </p:sp>
      <p:sp>
        <p:nvSpPr>
          <p:cNvPr id="5" name="Rectangle 2"/>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ctr" rtl="0" fontAlgn="base">
              <a:spcBef>
                <a:spcPct val="0"/>
              </a:spcBef>
              <a:spcAft>
                <a:spcPct val="0"/>
              </a:spcAft>
              <a:defRPr sz="36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2pPr>
            <a:lvl3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3pPr>
            <a:lvl4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4pPr>
            <a:lvl5pPr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5pPr>
            <a:lvl6pPr marL="4572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6pPr>
            <a:lvl7pPr marL="9144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7pPr>
            <a:lvl8pPr marL="13716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8pPr>
            <a:lvl9pPr marL="1828800" algn="ctr" rtl="0" fontAlgn="base">
              <a:spcBef>
                <a:spcPct val="0"/>
              </a:spcBef>
              <a:spcAft>
                <a:spcPct val="0"/>
              </a:spcAft>
              <a:defRPr sz="3600">
                <a:solidFill>
                  <a:schemeClr val="tx1"/>
                </a:solidFill>
                <a:effectLst>
                  <a:outerShdw blurRad="38100" dist="38100" dir="2700000" algn="tl">
                    <a:srgbClr val="C0C0C0"/>
                  </a:outerShdw>
                </a:effectLst>
                <a:latin typeface="Arial Rounded MT Bold" pitchFamily="34" charset="0"/>
              </a:defRPr>
            </a:lvl9pPr>
          </a:lstStyle>
          <a:p>
            <a:pPr>
              <a:tabLst>
                <a:tab pos="1379538" algn="l"/>
              </a:tabLst>
            </a:pPr>
            <a:r>
              <a:rPr lang="en-US" sz="3200" dirty="0" smtClean="0">
                <a:effectLst/>
                <a:latin typeface="+mn-lt"/>
                <a:ea typeface="+mn-ea"/>
                <a:cs typeface="+mn-cs"/>
              </a:rPr>
              <a:t>Country </a:t>
            </a:r>
            <a:r>
              <a:rPr lang="en-US" sz="3200" dirty="0">
                <a:effectLst/>
                <a:latin typeface="+mn-lt"/>
                <a:ea typeface="+mn-ea"/>
                <a:cs typeface="+mn-cs"/>
              </a:rPr>
              <a:t>risk </a:t>
            </a:r>
            <a:r>
              <a:rPr lang="en-US" sz="3200" dirty="0" smtClean="0">
                <a:effectLst/>
                <a:latin typeface="+mn-lt"/>
                <a:ea typeface="+mn-ea"/>
                <a:cs typeface="+mn-cs"/>
              </a:rPr>
              <a:t>assessments (</a:t>
            </a:r>
            <a:r>
              <a:rPr lang="en-US" sz="3200" u="sng" dirty="0" smtClean="0">
                <a:effectLst/>
                <a:latin typeface="+mn-lt"/>
                <a:ea typeface="+mn-ea"/>
                <a:cs typeface="+mn-cs"/>
              </a:rPr>
              <a:t>coface.com</a:t>
            </a:r>
            <a:r>
              <a:rPr lang="en-US" sz="3200" dirty="0" smtClean="0">
                <a:effectLst/>
                <a:latin typeface="+mn-lt"/>
                <a:ea typeface="+mn-ea"/>
                <a:cs typeface="+mn-cs"/>
              </a:rPr>
              <a:t>)</a:t>
            </a:r>
            <a:endParaRPr lang="en-US" sz="3200" dirty="0">
              <a:effectLst/>
              <a:latin typeface="+mn-lt"/>
              <a:ea typeface="+mn-ea"/>
              <a:cs typeface="+mn-cs"/>
            </a:endParaRPr>
          </a:p>
        </p:txBody>
      </p:sp>
    </p:spTree>
    <p:extLst>
      <p:ext uri="{BB962C8B-B14F-4D97-AF65-F5344CB8AC3E}">
        <p14:creationId xmlns:p14="http://schemas.microsoft.com/office/powerpoint/2010/main" val="362511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intls">
  <a:themeElements>
    <a:clrScheme name="intls 1">
      <a:dk1>
        <a:srgbClr val="000000"/>
      </a:dk1>
      <a:lt1>
        <a:srgbClr val="FFFFFF"/>
      </a:lt1>
      <a:dk2>
        <a:srgbClr val="FFFFFF"/>
      </a:dk2>
      <a:lt2>
        <a:srgbClr val="000099"/>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CC00"/>
      </a:folHlink>
    </a:clrScheme>
    <a:fontScheme name="intls">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hlink"/>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hlink"/>
            </a:solidFill>
            <a:effectLst/>
            <a:latin typeface="Times New Roman" pitchFamily="18" charset="0"/>
          </a:defRPr>
        </a:defPPr>
      </a:lstStyle>
    </a:lnDef>
  </a:objectDefaults>
  <a:extraClrSchemeLst>
    <a:extraClrScheme>
      <a:clrScheme name="intls 1">
        <a:dk1>
          <a:srgbClr val="000000"/>
        </a:dk1>
        <a:lt1>
          <a:srgbClr val="FFFFFF"/>
        </a:lt1>
        <a:dk2>
          <a:srgbClr val="FFFFFF"/>
        </a:dk2>
        <a:lt2>
          <a:srgbClr val="000099"/>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CC00"/>
        </a:folHlink>
      </a:clrScheme>
      <a:clrMap bg1="lt1" tx1="dk1" bg2="lt2" tx2="dk2" accent1="accent1" accent2="accent2" accent3="accent3" accent4="accent4" accent5="accent5" accent6="accent6" hlink="hlink" folHlink="folHlink"/>
    </a:extraClrScheme>
    <a:extraClrScheme>
      <a:clrScheme name="intls 2">
        <a:dk1>
          <a:srgbClr val="000000"/>
        </a:dk1>
        <a:lt1>
          <a:srgbClr val="FFFFFF"/>
        </a:lt1>
        <a:dk2>
          <a:srgbClr val="99CCFF"/>
        </a:dk2>
        <a:lt2>
          <a:srgbClr val="000099"/>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ls 3">
        <a:dk1>
          <a:srgbClr val="000000"/>
        </a:dk1>
        <a:lt1>
          <a:srgbClr val="FFFFFF"/>
        </a:lt1>
        <a:dk2>
          <a:srgbClr val="0066FF"/>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ls 4">
        <a:dk1>
          <a:srgbClr val="000000"/>
        </a:dk1>
        <a:lt1>
          <a:srgbClr val="FFFFFF"/>
        </a:lt1>
        <a:dk2>
          <a:srgbClr val="FF0033"/>
        </a:dk2>
        <a:lt2>
          <a:srgbClr val="000080"/>
        </a:lt2>
        <a:accent1>
          <a:srgbClr val="1F7F3F"/>
        </a:accent1>
        <a:accent2>
          <a:srgbClr val="FF7F00"/>
        </a:accent2>
        <a:accent3>
          <a:srgbClr val="FFFFFF"/>
        </a:accent3>
        <a:accent4>
          <a:srgbClr val="000000"/>
        </a:accent4>
        <a:accent5>
          <a:srgbClr val="ABC0AF"/>
        </a:accent5>
        <a:accent6>
          <a:srgbClr val="E77200"/>
        </a:accent6>
        <a:hlink>
          <a:srgbClr val="FF0100"/>
        </a:hlink>
        <a:folHlink>
          <a:srgbClr val="A2C1FE"/>
        </a:folHlink>
      </a:clrScheme>
      <a:clrMap bg1="lt1" tx1="dk1" bg2="lt2" tx2="dk2" accent1="accent1" accent2="accent2" accent3="accent3" accent4="accent4" accent5="accent5" accent6="accent6" hlink="hlink" folHlink="folHlink"/>
    </a:extraClrScheme>
    <a:extraClrScheme>
      <a:clrScheme name="intls 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ntls 6">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ntls 7">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ntls 8">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ntls 9">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ntls 10">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ntls 11">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Axis</Template>
  <TotalTime>2695</TotalTime>
  <Pages>10</Pages>
  <Words>2935</Words>
  <Application>Microsoft Office PowerPoint</Application>
  <PresentationFormat>On-screen Show (4:3)</PresentationFormat>
  <Paragraphs>411</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intls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Moving $s today into €s tomorrow</vt:lpstr>
      <vt:lpstr>PowerPoint Presentation</vt:lpstr>
      <vt:lpstr>PowerPoint Presentation</vt:lpstr>
      <vt:lpstr>PowerPoint Presentation</vt:lpstr>
      <vt:lpstr>PowerPoint Presentation</vt:lpstr>
      <vt:lpstr>PowerPoint Presentation</vt:lpstr>
      <vt:lpstr>PowerPoint Presentation</vt:lpstr>
      <vt:lpstr>A classroom exercise to simulate the foreign exchange market</vt:lpstr>
      <vt:lpstr>Rules of the game</vt:lpstr>
      <vt:lpstr>Buy low and sell high</vt:lpstr>
      <vt:lpstr>Riskless arbitrage profit</vt:lpstr>
      <vt:lpstr>Sample foreign exchange ledger</vt:lpstr>
      <vt:lpstr>Opening prices: €0.8221/$ BID &amp; €0.8222/$ OFFER</vt:lpstr>
      <vt:lpstr>The Impact of News Events  The Fed and ECB announce that they are buying euros in an effort to stabilize the value of the euro</vt:lpstr>
      <vt:lpstr>The Impact of News Events  The ECB announces that in an effort to stimulate economic activity it is lowering short-term Eurozone interest rates</vt:lpstr>
      <vt:lpstr>The Impact of News Events The ECB reports that Eurozone money supply increased by €1 billion more than expected in the most recent quarter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Multinational Finance</dc:title>
  <dc:subject>Chapter 1</dc:subject>
  <dc:creator>Kirt C. Butler</dc:creator>
  <cp:lastModifiedBy>Kirt Butler</cp:lastModifiedBy>
  <cp:revision>278</cp:revision>
  <cp:lastPrinted>1999-05-10T22:03:46Z</cp:lastPrinted>
  <dcterms:created xsi:type="dcterms:W3CDTF">1996-11-25T11:23:56Z</dcterms:created>
  <dcterms:modified xsi:type="dcterms:W3CDTF">2015-05-05T23:19:29Z</dcterms:modified>
</cp:coreProperties>
</file>