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5" r:id="rId3"/>
    <p:sldId id="301" r:id="rId4"/>
    <p:sldId id="281" r:id="rId5"/>
    <p:sldId id="287" r:id="rId6"/>
    <p:sldId id="286" r:id="rId7"/>
    <p:sldId id="288" r:id="rId8"/>
    <p:sldId id="289" r:id="rId9"/>
    <p:sldId id="283" r:id="rId10"/>
    <p:sldId id="282" r:id="rId11"/>
    <p:sldId id="290" r:id="rId12"/>
    <p:sldId id="291" r:id="rId13"/>
    <p:sldId id="284" r:id="rId14"/>
    <p:sldId id="292" r:id="rId15"/>
    <p:sldId id="293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295" r:id="rId26"/>
    <p:sldId id="294" r:id="rId27"/>
    <p:sldId id="296" r:id="rId28"/>
    <p:sldId id="297" r:id="rId29"/>
    <p:sldId id="298" r:id="rId30"/>
    <p:sldId id="299" r:id="rId31"/>
  </p:sldIdLst>
  <p:sldSz cx="9144000" cy="6858000" type="screen4x3"/>
  <p:notesSz cx="6858000" cy="9067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56332735726861E-2"/>
          <c:y val="9.4866195384787896E-2"/>
          <c:w val="0.84831605613868322"/>
          <c:h val="0.63339776274681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Africa</c:v>
                </c:pt>
                <c:pt idx="1">
                  <c:v>Asia/Oceania</c:v>
                </c:pt>
                <c:pt idx="2">
                  <c:v>Latin America/Carrebbian</c:v>
                </c:pt>
                <c:pt idx="3">
                  <c:v>European Union</c:v>
                </c:pt>
                <c:pt idx="4">
                  <c:v>Non-European Union Europe</c:v>
                </c:pt>
                <c:pt idx="5">
                  <c:v>North America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11.98</c:v>
                </c:pt>
                <c:pt idx="2">
                  <c:v>8.9700000000000006</c:v>
                </c:pt>
                <c:pt idx="3">
                  <c:v>6.28</c:v>
                </c:pt>
                <c:pt idx="4">
                  <c:v>7.28</c:v>
                </c:pt>
                <c:pt idx="5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Africa</c:v>
                </c:pt>
                <c:pt idx="1">
                  <c:v>Asia/Oceania</c:v>
                </c:pt>
                <c:pt idx="2">
                  <c:v>Latin America/Carrebbian</c:v>
                </c:pt>
                <c:pt idx="3">
                  <c:v>European Union</c:v>
                </c:pt>
                <c:pt idx="4">
                  <c:v>Non-European Union Europe</c:v>
                </c:pt>
                <c:pt idx="5">
                  <c:v>North America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14.56</c:v>
                </c:pt>
                <c:pt idx="1">
                  <c:v>8.9</c:v>
                </c:pt>
                <c:pt idx="2">
                  <c:v>11.78</c:v>
                </c:pt>
                <c:pt idx="3">
                  <c:v>6</c:v>
                </c:pt>
                <c:pt idx="4">
                  <c:v>6.25</c:v>
                </c:pt>
                <c:pt idx="5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Africa</c:v>
                </c:pt>
                <c:pt idx="1">
                  <c:v>Asia/Oceania</c:v>
                </c:pt>
                <c:pt idx="2">
                  <c:v>Latin America/Carrebbian</c:v>
                </c:pt>
                <c:pt idx="3">
                  <c:v>European Union</c:v>
                </c:pt>
                <c:pt idx="4">
                  <c:v>Non-European Union Europe</c:v>
                </c:pt>
                <c:pt idx="5">
                  <c:v>North America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26</c:v>
                </c:pt>
                <c:pt idx="1">
                  <c:v>13</c:v>
                </c:pt>
                <c:pt idx="2">
                  <c:v>17.600000000000001</c:v>
                </c:pt>
                <c:pt idx="3">
                  <c:v>7.8</c:v>
                </c:pt>
                <c:pt idx="4">
                  <c:v>6</c:v>
                </c:pt>
                <c:pt idx="5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957056"/>
        <c:axId val="92990848"/>
      </c:barChart>
      <c:catAx>
        <c:axId val="102957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Economic Region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0679184514765687"/>
              <c:y val="0.890647840831053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90848"/>
        <c:crosses val="autoZero"/>
        <c:auto val="1"/>
        <c:lblAlgn val="ctr"/>
        <c:lblOffset val="100"/>
        <c:noMultiLvlLbl val="0"/>
      </c:catAx>
      <c:valAx>
        <c:axId val="9299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Average %</a:t>
                </a:r>
                <a:r>
                  <a:rPr lang="en-US" baseline="0" dirty="0" smtClean="0"/>
                  <a:t> 18-64 population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95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9090285122407"/>
          <c:y val="0.94907270632871032"/>
          <c:w val="0.22233414657228104"/>
          <c:h val="4.4294243496990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DE6D04-A9EE-4FF0-8816-B3B7436BEDAA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1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121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926680-D9AE-474B-98A4-C95DF6B88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B15306E-69F7-402C-A9C2-09E1CD9377D6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79450"/>
            <a:ext cx="4533900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06888"/>
            <a:ext cx="54864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21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121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3B174AD-BC23-4F63-8627-06C121A3D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00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65830-CE4F-40DA-9668-BF8FF6F7662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22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446977-D024-45C1-933D-72C3A3110D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18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446977-D024-45C1-933D-72C3A3110D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18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446977-D024-45C1-933D-72C3A3110D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18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446977-D024-45C1-933D-72C3A3110D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1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65830-CE4F-40DA-9668-BF8FF6F7662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2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174AD-BC23-4F63-8627-06C121A3D54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3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174AD-BC23-4F63-8627-06C121A3D54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91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65830-CE4F-40DA-9668-BF8FF6F7662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8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174AD-BC23-4F63-8627-06C121A3D54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65830-CE4F-40DA-9668-BF8FF6F7662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8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65830-CE4F-40DA-9668-BF8FF6F7662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4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446977-D024-45C1-933D-72C3A3110D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1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u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675"/>
            <a:ext cx="990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C9B6-B188-46A8-B849-8C1567D80AC6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1528-52FB-4FE2-AF9E-B3F35E27F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1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758B-A9F1-4046-B1A8-31D9D85B24CA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4E6A-359F-4A0A-92CB-FD35B2F5B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51B2-C886-44E9-BF33-E0623308A6F9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938E-F717-49E2-B641-AC3FA40C4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01D3-EBB8-4B03-A017-5BAF881D2707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CD26-B078-4425-850A-E8C416EE73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4862-7892-48C5-A23D-1E48EE657438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CED63-D397-4043-8E34-6C94D6207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0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021BD-873F-44AC-A9F4-BF3E6727B98A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E756-CA48-4EF1-9409-26C891C5A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4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734F-2199-4494-9601-055250C2C11B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DFE0-EDB4-4E75-89F5-8958F833A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4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6DE7-448C-4BCB-A91D-89C86028A634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D9F6-085E-47A2-8C17-86EDEE938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3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6321-C534-4DD7-8E91-F68034972379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654E-91BF-4FB8-9F5A-7F99B5CE97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5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34127-B35F-4185-8CF3-F74C54B8552D}" type="datetimeFigureOut">
              <a:rPr lang="en-US"/>
              <a:pPr>
                <a:defRPr/>
              </a:pPr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6DFFA0-6DFE-4680-8BD7-06FCE9B08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wmf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10" Type="http://schemas.openxmlformats.org/officeDocument/2006/relationships/image" Target="../media/image33.jpeg"/><Relationship Id="rId4" Type="http://schemas.openxmlformats.org/officeDocument/2006/relationships/image" Target="../media/image24.jp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gi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"/>
          <a:stretch>
            <a:fillRect/>
          </a:stretch>
        </p:blipFill>
        <p:spPr bwMode="auto">
          <a:xfrm>
            <a:off x="1" y="990600"/>
            <a:ext cx="1981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1613087" y="3509963"/>
            <a:ext cx="7496175" cy="1905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6600"/>
                </a:solidFill>
              </a:rPr>
              <a:t>INTERNATIONAL</a:t>
            </a:r>
            <a:br>
              <a:rPr lang="en-US" sz="4000" b="1" dirty="0" smtClean="0">
                <a:solidFill>
                  <a:srgbClr val="006600"/>
                </a:solidFill>
              </a:rPr>
            </a:br>
            <a:r>
              <a:rPr lang="en-US" sz="4000" b="1" dirty="0" smtClean="0">
                <a:solidFill>
                  <a:srgbClr val="006600"/>
                </a:solidFill>
              </a:rPr>
              <a:t>ENTREPRENEURSHIP:</a:t>
            </a: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i="1" dirty="0" smtClean="0">
                <a:solidFill>
                  <a:srgbClr val="006600"/>
                </a:solidFill>
                <a:latin typeface="Baskerville Old Face" pitchFamily="18" charset="0"/>
              </a:rPr>
              <a:t>Birthing, Breeding, or Converting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029200" y="5519738"/>
            <a:ext cx="40386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dirty="0">
              <a:latin typeface="Arial Black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latin typeface="Arial Black" pitchFamily="34" charset="0"/>
              </a:rPr>
              <a:t>F. Samuel Carter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i="1" dirty="0">
                <a:latin typeface="Arial Narrow" pitchFamily="34" charset="0"/>
              </a:rPr>
              <a:t>Associate Professor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latin typeface="Arial Black" pitchFamily="34" charset="0"/>
              </a:rPr>
              <a:t>Department of Marketing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latin typeface="Arial Black" pitchFamily="34" charset="0"/>
              </a:rPr>
              <a:t>Institute for Entrepreneurship</a:t>
            </a:r>
          </a:p>
        </p:txBody>
      </p:sp>
      <p:pic>
        <p:nvPicPr>
          <p:cNvPr id="6149" name="Picture 7" descr="Bl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619750"/>
            <a:ext cx="704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1647825" y="781050"/>
            <a:ext cx="6048375" cy="971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b="1" i="1" kern="10" dirty="0">
                <a:ln w="158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mbria"/>
              </a:rPr>
              <a:t>To Educate  -  To Aide  -  To Inspire</a:t>
            </a:r>
          </a:p>
          <a:p>
            <a:pPr algn="ctr"/>
            <a:r>
              <a:rPr lang="en-US" sz="3200" b="1" i="1" kern="10" dirty="0">
                <a:ln w="158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mbria"/>
              </a:rPr>
              <a:t>Entrepreneurial Ideas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354069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otham SSm A"/>
              </a:rPr>
              <a:t>2015 Biennial International Business Institute for Community College Faculty</a:t>
            </a:r>
            <a:endParaRPr lang="en-US" sz="3600" b="1" i="0" dirty="0">
              <a:effectLst/>
              <a:latin typeface="Gotham SSm 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487"/>
          <a:stretch>
            <a:fillRect/>
          </a:stretch>
        </p:blipFill>
        <p:spPr bwMode="auto">
          <a:xfrm>
            <a:off x="0" y="965200"/>
            <a:ext cx="2286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1026" name="Picture 2" descr="https://encrypted-tbn3.gstatic.com/images?q=tbn:ANd9GcTWj596hA1exXv2V6AeTE1H5LmNhzBefgwljhBOdG7ZkDcRNVp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33528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1063565"/>
            <a:ext cx="33528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McDougall and Oviatt (2000) state: </a:t>
            </a:r>
          </a:p>
          <a:p>
            <a:r>
              <a:rPr lang="en-US" dirty="0" smtClean="0"/>
              <a:t>“International Entrepreneurship is a </a:t>
            </a:r>
            <a:r>
              <a:rPr lang="en-US" dirty="0"/>
              <a:t>combination of innovative, proactive, and risk-seeking behavior that crosses or is compared </a:t>
            </a:r>
            <a:r>
              <a:rPr lang="en-US" dirty="0" smtClean="0"/>
              <a:t>across </a:t>
            </a:r>
            <a:r>
              <a:rPr lang="en-US" dirty="0"/>
              <a:t>national borders and is intended to create value in business organizations."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5469" y="4114800"/>
            <a:ext cx="331946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Wright and Ricks (1994) </a:t>
            </a:r>
            <a:r>
              <a:rPr lang="en-US" dirty="0" smtClean="0"/>
              <a:t> suggests </a:t>
            </a:r>
            <a:r>
              <a:rPr lang="en-US" dirty="0"/>
              <a:t>that international entrepreneurship is a firm-level activity </a:t>
            </a:r>
            <a:r>
              <a:rPr lang="en-US" dirty="0" smtClean="0"/>
              <a:t>that </a:t>
            </a:r>
            <a:r>
              <a:rPr lang="en-US" dirty="0"/>
              <a:t>crosses national borders and focuses on the relationship between businesses and the </a:t>
            </a:r>
          </a:p>
          <a:p>
            <a:r>
              <a:rPr lang="en-US" dirty="0"/>
              <a:t>international environments in which they operate.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166766"/>
            <a:ext cx="3943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BRED GLOBAL</a:t>
            </a:r>
          </a:p>
        </p:txBody>
      </p:sp>
    </p:spTree>
    <p:extLst>
      <p:ext uri="{BB962C8B-B14F-4D97-AF65-F5344CB8AC3E}">
        <p14:creationId xmlns:p14="http://schemas.microsoft.com/office/powerpoint/2010/main" val="3079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487"/>
          <a:stretch>
            <a:fillRect/>
          </a:stretch>
        </p:blipFill>
        <p:spPr bwMode="auto">
          <a:xfrm>
            <a:off x="0" y="965200"/>
            <a:ext cx="2286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172200" y="2438400"/>
            <a:ext cx="27432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Brain Butler (2010</a:t>
            </a:r>
            <a:r>
              <a:rPr lang="en-US" dirty="0"/>
              <a:t>) </a:t>
            </a:r>
            <a:r>
              <a:rPr lang="en-US" dirty="0" smtClean="0"/>
              <a:t>states: </a:t>
            </a:r>
            <a:endParaRPr lang="en-US" dirty="0"/>
          </a:p>
          <a:p>
            <a:r>
              <a:rPr lang="en-US" dirty="0" smtClean="0"/>
              <a:t>“International Entrepreneurship is the systematic overview of the opportunities, benefits, and rationales for engaging in global entrepreneurship.</a:t>
            </a:r>
            <a:endParaRPr lang="en-US" dirty="0"/>
          </a:p>
        </p:txBody>
      </p:sp>
      <p:pic>
        <p:nvPicPr>
          <p:cNvPr id="2" name="Picture 2" descr="https://s-media-cache-ak0.pinimg.com/736x/eb/7b/2c/eb7b2cbca1e8d2d5a3d4d77dc24a12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6" y="1752600"/>
            <a:ext cx="3986213" cy="39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77926"/>
            <a:ext cx="6553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CONVERTED TO GLOBAL</a:t>
            </a:r>
          </a:p>
        </p:txBody>
      </p:sp>
    </p:spTree>
    <p:extLst>
      <p:ext uri="{BB962C8B-B14F-4D97-AF65-F5344CB8AC3E}">
        <p14:creationId xmlns:p14="http://schemas.microsoft.com/office/powerpoint/2010/main" val="25125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ntreg.com/wp-content/uploads/The-relationships-between-innovation-entrepreneurship-and-opportunity-kevin-hind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65200"/>
            <a:ext cx="7543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b="487"/>
          <a:stretch>
            <a:fillRect/>
          </a:stretch>
        </p:blipFill>
        <p:spPr bwMode="auto">
          <a:xfrm>
            <a:off x="0" y="965200"/>
            <a:ext cx="1905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95600" y="152400"/>
            <a:ext cx="4112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PERSPECTIVES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1673423"/>
            <a:ext cx="32784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Creating something new that has value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2978208"/>
            <a:ext cx="52002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Transform new knowledge and/or new value into a new venture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616972" y="6617156"/>
            <a:ext cx="3505201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smtClean="0"/>
              <a:t>imenca.com/do-invention-and-innovation-mean-the-same-thing00/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27905" y="4859237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BIRTH</a:t>
            </a:r>
            <a:endParaRPr lang="en-US" sz="2000" b="1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0687" y="485769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BREED</a:t>
            </a:r>
            <a:endParaRPr lang="en-US" sz="2000" b="1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4857690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CONVERT</a:t>
            </a:r>
            <a:endParaRPr lang="en-US" sz="2000" b="1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/>
          <a:srcRect b="487"/>
          <a:stretch>
            <a:fillRect/>
          </a:stretch>
        </p:blipFill>
        <p:spPr bwMode="auto">
          <a:xfrm>
            <a:off x="0" y="990600"/>
            <a:ext cx="2286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106719"/>
            <a:ext cx="2198254" cy="25533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04487" y="2375625"/>
            <a:ext cx="2844414" cy="3495735"/>
            <a:chOff x="2097116" y="4343400"/>
            <a:chExt cx="2218471" cy="2274081"/>
          </a:xfrm>
        </p:grpSpPr>
        <p:pic>
          <p:nvPicPr>
            <p:cNvPr id="3080" name="Picture 8" descr="http://www.wizardtechconsulting.com/images/SmallBusinessConsultin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323" y="4343400"/>
              <a:ext cx="2112264" cy="199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097116" y="6197023"/>
              <a:ext cx="2115666" cy="42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Bradley Hand ITC" panose="03070402050302030203" pitchFamily="66" charset="0"/>
                </a:rPr>
                <a:t>Unique Methodologies for </a:t>
              </a:r>
            </a:p>
            <a:p>
              <a:pPr algn="ctr"/>
              <a:r>
                <a:rPr lang="en-US" b="1" dirty="0" smtClean="0">
                  <a:latin typeface="Bradley Hand ITC" panose="03070402050302030203" pitchFamily="66" charset="0"/>
                </a:rPr>
                <a:t>Venture Development</a:t>
              </a:r>
              <a:endParaRPr lang="en-US" b="1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12854" y="3926456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Broad Delivers</a:t>
            </a:r>
            <a:endParaRPr lang="en-US" sz="24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52400"/>
            <a:ext cx="3770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PERSPECTIVE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omenentrepreneursgrowglobal.files.wordpress.com/2011/03/globalmindsetperspectiveweg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9" y="3733077"/>
            <a:ext cx="3305175" cy="29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96592" y="4220154"/>
            <a:ext cx="1484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 Global Mindset combines an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openness to and awareness of diversity across cultures and markets with a propensity and ability to see common patterns across countries and markets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   ….Financial Times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1066" y="1098353"/>
            <a:ext cx="1740334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The state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of mind which orientates human conduct towards 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entrepreneurial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 activities and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outcomes: passionate pursuit of opportunities with discipline, discernment, adaptive execution, and networking relationships.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…McGrath &amp; MacMillan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4102" idx="3"/>
          </p:cNvCxnSpPr>
          <p:nvPr/>
        </p:nvCxnSpPr>
        <p:spPr>
          <a:xfrm flipV="1">
            <a:off x="5779654" y="4038600"/>
            <a:ext cx="361006" cy="11492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</p:cNvCxnSpPr>
          <p:nvPr/>
        </p:nvCxnSpPr>
        <p:spPr>
          <a:xfrm>
            <a:off x="5779655" y="2383388"/>
            <a:ext cx="361005" cy="11218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/>
          <a:srcRect b="487"/>
          <a:stretch>
            <a:fillRect/>
          </a:stretch>
        </p:blipFill>
        <p:spPr bwMode="auto">
          <a:xfrm>
            <a:off x="0" y="990600"/>
            <a:ext cx="1676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12854" y="3926456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Broad Delivers</a:t>
            </a:r>
            <a:endParaRPr lang="en-US" sz="24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63664"/>
            <a:ext cx="5112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METHODOLOGICAL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farzitimes.com/wp-content/uploads/2014/11/proble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9650"/>
            <a:ext cx="7620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487"/>
          <a:stretch>
            <a:fillRect/>
          </a:stretch>
        </p:blipFill>
        <p:spPr bwMode="auto">
          <a:xfrm>
            <a:off x="0" y="990600"/>
            <a:ext cx="1676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152400"/>
            <a:ext cx="7124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METHODOLOGICAL ISSUES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011495"/>
            <a:ext cx="7239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/>
              <a:t> </a:t>
            </a:r>
            <a:r>
              <a:rPr lang="en-US" sz="3200" dirty="0" smtClean="0"/>
              <a:t>Opportunity Analysis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 smtClean="0"/>
              <a:t>Data Collection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/>
              <a:t>Targeting</a:t>
            </a:r>
            <a:endParaRPr lang="en-US" sz="3200" dirty="0" smtClean="0"/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 smtClean="0"/>
              <a:t>Value (Pain) Assessment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Risk Mitigation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 smtClean="0"/>
              <a:t>Engagement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 smtClean="0"/>
              <a:t>Collaboration Across Business Model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Adaptive Execution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 smtClean="0"/>
              <a:t>Scale &amp; Access</a:t>
            </a:r>
          </a:p>
        </p:txBody>
      </p:sp>
    </p:spTree>
    <p:extLst>
      <p:ext uri="{BB962C8B-B14F-4D97-AF65-F5344CB8AC3E}">
        <p14:creationId xmlns:p14="http://schemas.microsoft.com/office/powerpoint/2010/main" val="4116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ttp://www.thepopeandtheceo.com/wp-content/uploads/2011/05/great_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2" y="3384035"/>
            <a:ext cx="1460980" cy="14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thepopeandtheceo.com/wp-content/uploads/2011/05/great_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1460980" cy="14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"/>
          <a:stretch>
            <a:fillRect/>
          </a:stretch>
        </p:blipFill>
        <p:spPr bwMode="auto">
          <a:xfrm>
            <a:off x="71438" y="990600"/>
            <a:ext cx="19859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00023" y="177225"/>
            <a:ext cx="689163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RATIONALE FOR VALIDATION</a:t>
            </a:r>
            <a:endParaRPr lang="en-US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1812" y="892314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Not every</a:t>
            </a:r>
            <a:endParaRPr lang="en-US" sz="4000" b="1" dirty="0">
              <a:solidFill>
                <a:srgbClr val="003300"/>
              </a:solidFill>
              <a:latin typeface="CatholicSchoolGirls Intl BB" panose="02000506000000020003" pitchFamily="2" charset="0"/>
              <a:ea typeface="CatholicSchoolGirls Intl BB" panose="02000506000000020003" pitchFamily="2" charset="0"/>
            </a:endParaRPr>
          </a:p>
        </p:txBody>
      </p:sp>
      <p:pic>
        <p:nvPicPr>
          <p:cNvPr id="4099" name="Picture 3" descr="C:\Users\carterf\AppData\Local\Microsoft\Windows\Temporary Internet Files\Content.IE5\K9RC224A\MC90044188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990600"/>
            <a:ext cx="127952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1882775"/>
            <a:ext cx="134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Is a </a:t>
            </a:r>
            <a:endParaRPr lang="en-US" sz="4000" b="1" dirty="0">
              <a:solidFill>
                <a:srgbClr val="003300"/>
              </a:solidFill>
              <a:latin typeface="CatholicSchoolGirls Intl BB" panose="02000506000000020003" pitchFamily="2" charset="0"/>
              <a:ea typeface="CatholicSchoolGirls Intl BB" panose="0200050600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350" y="3429000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Not every</a:t>
            </a:r>
            <a:endParaRPr lang="en-US" sz="4000" b="1" dirty="0">
              <a:solidFill>
                <a:srgbClr val="003300"/>
              </a:solidFill>
              <a:latin typeface="CatholicSchoolGirls Intl BB" panose="02000506000000020003" pitchFamily="2" charset="0"/>
              <a:ea typeface="CatholicSchoolGirls Intl BB" panose="0200050600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4419600"/>
            <a:ext cx="134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Is a </a:t>
            </a:r>
            <a:endParaRPr lang="en-US" sz="4000" b="1" dirty="0">
              <a:solidFill>
                <a:srgbClr val="003300"/>
              </a:solidFill>
              <a:latin typeface="CatholicSchoolGirls Intl BB" panose="02000506000000020003" pitchFamily="2" charset="0"/>
              <a:ea typeface="CatholicSchoolGirls Intl BB" panose="02000506000000020003" pitchFamily="2" charset="0"/>
            </a:endParaRPr>
          </a:p>
        </p:txBody>
      </p:sp>
      <p:pic>
        <p:nvPicPr>
          <p:cNvPr id="4103" name="Picture 7" descr="https://encrypted-tbn1.gstatic.com/images?q=tbn:ANd9GcTP6mNbawne4bMWJmXLVsG-nLCUX5A44hXKwCxjEO6OhyBGdP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90" y="4136886"/>
            <a:ext cx="2139138" cy="26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66014" y="1143000"/>
            <a:ext cx="2125586" cy="2657606"/>
            <a:chOff x="7018414" y="1518104"/>
            <a:chExt cx="2125586" cy="2657606"/>
          </a:xfrm>
        </p:grpSpPr>
        <p:pic>
          <p:nvPicPr>
            <p:cNvPr id="1026" name="Picture 2" descr="C:\Users\carterf\AppData\Local\Microsoft\Windows\Temporary Internet Files\Content.IE5\55S4RSC8\MC900433903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414" y="1518104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018414" y="2236718"/>
              <a:ext cx="21255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Key Here:</a:t>
              </a:r>
            </a:p>
            <a:p>
              <a:pPr algn="ctr"/>
              <a:r>
                <a:rPr lang="en-US" sz="2400" dirty="0" smtClean="0"/>
                <a:t>Does it Solve Problem &amp; Is There an Opportunity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06316" y="4400903"/>
            <a:ext cx="2437758" cy="2119413"/>
            <a:chOff x="7018414" y="1518104"/>
            <a:chExt cx="2125586" cy="2119413"/>
          </a:xfrm>
        </p:grpSpPr>
        <p:pic>
          <p:nvPicPr>
            <p:cNvPr id="16" name="Picture 2" descr="C:\Users\carterf\AppData\Local\Microsoft\Windows\Temporary Internet Files\Content.IE5\55S4RSC8\MC900433903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414" y="1518104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018414" y="2067857"/>
              <a:ext cx="21255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Key Here:</a:t>
              </a:r>
            </a:p>
            <a:p>
              <a:pPr algn="ctr"/>
              <a:r>
                <a:rPr lang="en-US" sz="2400" dirty="0" smtClean="0"/>
                <a:t>Is Can it Be Commercialized with a Profit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2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8251" y="76200"/>
            <a:ext cx="7680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VALIDATING OPPORTUNITY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"/>
          <a:stretch>
            <a:fillRect/>
          </a:stretch>
        </p:blipFill>
        <p:spPr bwMode="auto">
          <a:xfrm>
            <a:off x="1" y="990600"/>
            <a:ext cx="2971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" y="76200"/>
            <a:ext cx="1020792" cy="889547"/>
          </a:xfrm>
          <a:prstGeom prst="rect">
            <a:avLst/>
          </a:prstGeom>
        </p:spPr>
      </p:pic>
      <p:pic>
        <p:nvPicPr>
          <p:cNvPr id="7174" name="Picture 6" descr="https://encrypted-tbn0.gstatic.com/images?q=tbn:ANd9GcS--hpwftSIQK1ucRFC7RsTkj830VOCLMAY2geRvVFEEjUNIzLKX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990600"/>
            <a:ext cx="6477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68293" y="990600"/>
            <a:ext cx="6082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favorable or advantageous set of circumstances that makes it possible, or at least highly probable that some set of actions achieves some goal.</a:t>
            </a:r>
            <a:endParaRPr lang="en-US" sz="2400" b="1" dirty="0"/>
          </a:p>
        </p:txBody>
      </p:sp>
      <p:pic>
        <p:nvPicPr>
          <p:cNvPr id="4098" name="Picture 2" descr="C:\Users\carterf\AppData\Local\Microsoft\Windows\Temporary Internet Files\Content.IE5\C4CAAGRI\MC90043466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93" y="1293436"/>
            <a:ext cx="1204600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arterf\AppData\Local\Microsoft\Windows\Temporary Internet Files\Content.IE5\C4CAAGRI\MC90043466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19" y="342524"/>
            <a:ext cx="1204600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carterf\AppData\Local\Microsoft\Windows\Temporary Internet Files\Content.IE5\C4CAAGRI\MC90043466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1721"/>
            <a:ext cx="1204600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Sln-_D_OyDeQF8aObXDqgRJGB1kqZPDM_r3iWuH8NDE-KkFvHD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990601"/>
            <a:ext cx="231457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"/>
          <a:stretch>
            <a:fillRect/>
          </a:stretch>
        </p:blipFill>
        <p:spPr bwMode="auto">
          <a:xfrm>
            <a:off x="71438" y="990600"/>
            <a:ext cx="19859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0010" y="970181"/>
            <a:ext cx="417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Validation Checklist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1600200"/>
            <a:ext cx="230223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Solves</a:t>
            </a:r>
          </a:p>
          <a:p>
            <a:r>
              <a:rPr lang="en-US" sz="3200" dirty="0" smtClean="0"/>
              <a:t> Problem</a:t>
            </a:r>
          </a:p>
          <a:p>
            <a:endParaRPr lang="en-US" sz="3200" dirty="0" smtClean="0"/>
          </a:p>
          <a:p>
            <a:pPr>
              <a:lnSpc>
                <a:spcPct val="200000"/>
              </a:lnSpc>
            </a:pPr>
            <a:endParaRPr lang="en-US" sz="3200" dirty="0"/>
          </a:p>
          <a:p>
            <a:r>
              <a:rPr lang="en-US" sz="3200" dirty="0" smtClean="0"/>
              <a:t>Opportunity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Business </a:t>
            </a:r>
          </a:p>
          <a:p>
            <a:r>
              <a:rPr lang="en-US" sz="3200" dirty="0" smtClean="0"/>
              <a:t>Model</a:t>
            </a:r>
            <a:endParaRPr lang="en-US" sz="3200" dirty="0"/>
          </a:p>
        </p:txBody>
      </p:sp>
      <p:sp>
        <p:nvSpPr>
          <p:cNvPr id="6" name="Left Brace 5"/>
          <p:cNvSpPr/>
          <p:nvPr/>
        </p:nvSpPr>
        <p:spPr>
          <a:xfrm>
            <a:off x="5791200" y="1524000"/>
            <a:ext cx="512661" cy="1447800"/>
          </a:xfrm>
          <a:prstGeom prst="leftBrac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34728" y="1524000"/>
            <a:ext cx="2856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Life altering need</a:t>
            </a:r>
          </a:p>
          <a:p>
            <a:r>
              <a:rPr lang="en-US" sz="2400" dirty="0" smtClean="0"/>
              <a:t>Sizable # with need</a:t>
            </a:r>
          </a:p>
          <a:p>
            <a:r>
              <a:rPr lang="en-US" sz="2400" dirty="0" smtClean="0"/>
              <a:t>Have M.V.P.</a:t>
            </a:r>
          </a:p>
          <a:p>
            <a:r>
              <a:rPr lang="en-US" sz="2400" dirty="0" smtClean="0"/>
              <a:t>Fits Passion</a:t>
            </a:r>
            <a:endParaRPr lang="en-US" sz="2400" dirty="0"/>
          </a:p>
        </p:txBody>
      </p:sp>
      <p:sp>
        <p:nvSpPr>
          <p:cNvPr id="11" name="Left Brace 10"/>
          <p:cNvSpPr/>
          <p:nvPr/>
        </p:nvSpPr>
        <p:spPr>
          <a:xfrm>
            <a:off x="6356338" y="3197126"/>
            <a:ext cx="512661" cy="2289274"/>
          </a:xfrm>
          <a:prstGeom prst="leftBrac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68129" y="3101876"/>
            <a:ext cx="21382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P.olitica</a:t>
            </a:r>
            <a:r>
              <a:rPr lang="en-US" sz="2400" dirty="0"/>
              <a:t>l</a:t>
            </a:r>
            <a:endParaRPr lang="en-US" sz="2400" dirty="0" smtClean="0"/>
          </a:p>
          <a:p>
            <a:r>
              <a:rPr lang="en-US" sz="2400" dirty="0" smtClean="0"/>
              <a:t>E.conomic</a:t>
            </a:r>
          </a:p>
          <a:p>
            <a:r>
              <a:rPr lang="en-US" sz="2400" dirty="0" smtClean="0"/>
              <a:t>S.ocial</a:t>
            </a:r>
          </a:p>
          <a:p>
            <a:r>
              <a:rPr lang="en-US" sz="2400" dirty="0" smtClean="0"/>
              <a:t>T.echnological</a:t>
            </a:r>
          </a:p>
          <a:p>
            <a:r>
              <a:rPr lang="en-US" sz="2400" dirty="0" smtClean="0"/>
              <a:t>L.egal</a:t>
            </a:r>
          </a:p>
          <a:p>
            <a:r>
              <a:rPr lang="en-US" sz="2400" dirty="0" smtClean="0"/>
              <a:t>E.nvironment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5562600" y="5715000"/>
            <a:ext cx="512661" cy="1047929"/>
          </a:xfrm>
          <a:prstGeom prst="leftBrac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5562600"/>
            <a:ext cx="3437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Lifetime customer value</a:t>
            </a:r>
          </a:p>
          <a:p>
            <a:r>
              <a:rPr lang="en-US" sz="2400" dirty="0" smtClean="0"/>
              <a:t>Entry strategies / costs</a:t>
            </a:r>
          </a:p>
          <a:p>
            <a:r>
              <a:rPr lang="en-US" sz="2400" dirty="0" smtClean="0"/>
              <a:t>Marginal costs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4958" y="76200"/>
            <a:ext cx="62484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VALIDATION CRITERIA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5202" y="4872335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Industry/Competition</a:t>
            </a:r>
            <a:endParaRPr lang="en-US" sz="2400" dirty="0"/>
          </a:p>
        </p:txBody>
      </p:sp>
      <p:sp>
        <p:nvSpPr>
          <p:cNvPr id="16" name="Left Brace 15"/>
          <p:cNvSpPr/>
          <p:nvPr/>
        </p:nvSpPr>
        <p:spPr>
          <a:xfrm rot="5400000">
            <a:off x="4221100" y="3607493"/>
            <a:ext cx="512661" cy="2286000"/>
          </a:xfrm>
          <a:prstGeom prst="leftBrac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13" grpId="0" animBg="1"/>
      <p:bldP spid="14" grpId="0"/>
      <p:bldP spid="8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"/>
          <a:stretch>
            <a:fillRect/>
          </a:stretch>
        </p:blipFill>
        <p:spPr bwMode="auto">
          <a:xfrm>
            <a:off x="71438" y="990600"/>
            <a:ext cx="19859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AutoShape 2"/>
          <p:cNvSpPr>
            <a:spLocks noChangeArrowheads="1"/>
          </p:cNvSpPr>
          <p:nvPr/>
        </p:nvSpPr>
        <p:spPr bwMode="auto">
          <a:xfrm rot="-1209456">
            <a:off x="3505200" y="2895600"/>
            <a:ext cx="1295400" cy="533400"/>
          </a:xfrm>
          <a:prstGeom prst="rightArrow">
            <a:avLst>
              <a:gd name="adj1" fmla="val 50000"/>
              <a:gd name="adj2" fmla="val 60714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Risk in the Enterprise Development Process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457200" y="3124200"/>
            <a:ext cx="2209800" cy="1981200"/>
            <a:chOff x="192" y="1968"/>
            <a:chExt cx="1392" cy="1248"/>
          </a:xfrm>
        </p:grpSpPr>
        <p:sp>
          <p:nvSpPr>
            <p:cNvPr id="47109" name="Line 5"/>
            <p:cNvSpPr>
              <a:spLocks noChangeShapeType="1"/>
            </p:cNvSpPr>
            <p:nvPr/>
          </p:nvSpPr>
          <p:spPr bwMode="auto">
            <a:xfrm>
              <a:off x="192" y="196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192" y="32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3276600" y="3124200"/>
            <a:ext cx="2209800" cy="1981200"/>
            <a:chOff x="192" y="1968"/>
            <a:chExt cx="1392" cy="1248"/>
          </a:xfrm>
        </p:grpSpPr>
        <p:sp>
          <p:nvSpPr>
            <p:cNvPr id="47112" name="Line 8"/>
            <p:cNvSpPr>
              <a:spLocks noChangeShapeType="1"/>
            </p:cNvSpPr>
            <p:nvPr/>
          </p:nvSpPr>
          <p:spPr bwMode="auto">
            <a:xfrm>
              <a:off x="192" y="196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9"/>
            <p:cNvSpPr>
              <a:spLocks noChangeShapeType="1"/>
            </p:cNvSpPr>
            <p:nvPr/>
          </p:nvSpPr>
          <p:spPr bwMode="auto">
            <a:xfrm>
              <a:off x="192" y="32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6096000" y="3124200"/>
            <a:ext cx="2209800" cy="1981200"/>
            <a:chOff x="192" y="1968"/>
            <a:chExt cx="1392" cy="1248"/>
          </a:xfrm>
        </p:grpSpPr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>
              <a:off x="192" y="196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92" y="32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1143000" y="3048000"/>
            <a:ext cx="1295400" cy="533400"/>
          </a:xfrm>
          <a:prstGeom prst="rightArrow">
            <a:avLst>
              <a:gd name="adj1" fmla="val 50000"/>
              <a:gd name="adj2" fmla="val 6071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219200" y="3200400"/>
            <a:ext cx="1066800" cy="2444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Balanced Risk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 rot="-1078149">
            <a:off x="3429000" y="2895600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Risk (in control)</a:t>
            </a:r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6248400" y="2895600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6248400" y="3048000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Risk (out of control)</a:t>
            </a: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 flipV="1">
            <a:off x="457200" y="37338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H="1" flipV="1">
            <a:off x="609600" y="3733800"/>
            <a:ext cx="2057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Freeform 20"/>
          <p:cNvSpPr>
            <a:spLocks/>
          </p:cNvSpPr>
          <p:nvPr/>
        </p:nvSpPr>
        <p:spPr bwMode="auto">
          <a:xfrm>
            <a:off x="3276600" y="3657600"/>
            <a:ext cx="2133600" cy="990600"/>
          </a:xfrm>
          <a:custGeom>
            <a:avLst/>
            <a:gdLst>
              <a:gd name="T0" fmla="*/ 0 w 1344"/>
              <a:gd name="T1" fmla="*/ 624 h 624"/>
              <a:gd name="T2" fmla="*/ 624 w 1344"/>
              <a:gd name="T3" fmla="*/ 528 h 624"/>
              <a:gd name="T4" fmla="*/ 1104 w 1344"/>
              <a:gd name="T5" fmla="*/ 336 h 624"/>
              <a:gd name="T6" fmla="*/ 1344 w 1344"/>
              <a:gd name="T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4" h="624">
                <a:moveTo>
                  <a:pt x="0" y="624"/>
                </a:moveTo>
                <a:cubicBezTo>
                  <a:pt x="220" y="600"/>
                  <a:pt x="440" y="576"/>
                  <a:pt x="624" y="528"/>
                </a:cubicBezTo>
                <a:cubicBezTo>
                  <a:pt x="808" y="480"/>
                  <a:pt x="984" y="424"/>
                  <a:pt x="1104" y="336"/>
                </a:cubicBezTo>
                <a:cubicBezTo>
                  <a:pt x="1224" y="248"/>
                  <a:pt x="1284" y="124"/>
                  <a:pt x="13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Freeform 21"/>
          <p:cNvSpPr>
            <a:spLocks/>
          </p:cNvSpPr>
          <p:nvPr/>
        </p:nvSpPr>
        <p:spPr bwMode="auto">
          <a:xfrm>
            <a:off x="3505200" y="3657600"/>
            <a:ext cx="1828800" cy="1206500"/>
          </a:xfrm>
          <a:custGeom>
            <a:avLst/>
            <a:gdLst>
              <a:gd name="T0" fmla="*/ 1152 w 1152"/>
              <a:gd name="T1" fmla="*/ 720 h 760"/>
              <a:gd name="T2" fmla="*/ 480 w 1152"/>
              <a:gd name="T3" fmla="*/ 720 h 760"/>
              <a:gd name="T4" fmla="*/ 144 w 1152"/>
              <a:gd name="T5" fmla="*/ 480 h 760"/>
              <a:gd name="T6" fmla="*/ 0 w 1152"/>
              <a:gd name="T7" fmla="*/ 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2" h="760">
                <a:moveTo>
                  <a:pt x="1152" y="720"/>
                </a:moveTo>
                <a:cubicBezTo>
                  <a:pt x="900" y="740"/>
                  <a:pt x="648" y="760"/>
                  <a:pt x="480" y="720"/>
                </a:cubicBezTo>
                <a:cubicBezTo>
                  <a:pt x="312" y="680"/>
                  <a:pt x="224" y="600"/>
                  <a:pt x="144" y="480"/>
                </a:cubicBezTo>
                <a:cubicBezTo>
                  <a:pt x="64" y="360"/>
                  <a:pt x="16" y="8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Freeform 22"/>
          <p:cNvSpPr>
            <a:spLocks/>
          </p:cNvSpPr>
          <p:nvPr/>
        </p:nvSpPr>
        <p:spPr bwMode="auto">
          <a:xfrm>
            <a:off x="6096000" y="3657600"/>
            <a:ext cx="2133600" cy="990600"/>
          </a:xfrm>
          <a:custGeom>
            <a:avLst/>
            <a:gdLst>
              <a:gd name="T0" fmla="*/ 0 w 1344"/>
              <a:gd name="T1" fmla="*/ 624 h 624"/>
              <a:gd name="T2" fmla="*/ 624 w 1344"/>
              <a:gd name="T3" fmla="*/ 528 h 624"/>
              <a:gd name="T4" fmla="*/ 1104 w 1344"/>
              <a:gd name="T5" fmla="*/ 336 h 624"/>
              <a:gd name="T6" fmla="*/ 1344 w 1344"/>
              <a:gd name="T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4" h="624">
                <a:moveTo>
                  <a:pt x="0" y="624"/>
                </a:moveTo>
                <a:cubicBezTo>
                  <a:pt x="220" y="600"/>
                  <a:pt x="440" y="576"/>
                  <a:pt x="624" y="528"/>
                </a:cubicBezTo>
                <a:cubicBezTo>
                  <a:pt x="808" y="480"/>
                  <a:pt x="984" y="424"/>
                  <a:pt x="1104" y="336"/>
                </a:cubicBezTo>
                <a:cubicBezTo>
                  <a:pt x="1224" y="248"/>
                  <a:pt x="1284" y="124"/>
                  <a:pt x="13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Freeform 23"/>
          <p:cNvSpPr>
            <a:spLocks/>
          </p:cNvSpPr>
          <p:nvPr/>
        </p:nvSpPr>
        <p:spPr bwMode="auto">
          <a:xfrm>
            <a:off x="6248400" y="3657600"/>
            <a:ext cx="2133600" cy="546100"/>
          </a:xfrm>
          <a:custGeom>
            <a:avLst/>
            <a:gdLst>
              <a:gd name="T0" fmla="*/ 1344 w 1344"/>
              <a:gd name="T1" fmla="*/ 336 h 344"/>
              <a:gd name="T2" fmla="*/ 576 w 1344"/>
              <a:gd name="T3" fmla="*/ 288 h 344"/>
              <a:gd name="T4" fmla="*/ 0 w 1344"/>
              <a:gd name="T5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344">
                <a:moveTo>
                  <a:pt x="1344" y="336"/>
                </a:moveTo>
                <a:cubicBezTo>
                  <a:pt x="1072" y="340"/>
                  <a:pt x="800" y="344"/>
                  <a:pt x="576" y="288"/>
                </a:cubicBezTo>
                <a:cubicBezTo>
                  <a:pt x="352" y="232"/>
                  <a:pt x="176" y="1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6400800" y="3429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Uncertainly (Remaining High)</a:t>
            </a: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4343400" y="44196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Uncertainly (Coming Down)</a:t>
            </a:r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H="1">
            <a:off x="4724400" y="4648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1371600" y="55927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a)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4495800" y="55927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b)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7162800" y="55927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c)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3581400" y="3810000"/>
            <a:ext cx="167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Amount at Stake</a:t>
            </a:r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4267200" y="4038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172200" y="4175125"/>
            <a:ext cx="167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Amount at Stake</a:t>
            </a:r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6400800" y="4419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381000" y="51816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IDEA             TIME             LAUNCH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3276600" y="51816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IDEA             TIME             LAUNCH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6096000" y="51816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IDEA             TIME             LAUNCH</a:t>
            </a:r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>
            <a:off x="18288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>
            <a:off x="47244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75438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2362200" y="6019800"/>
            <a:ext cx="449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And ye shall know the truth &amp; the truth shall set you free .J 8:32</a:t>
            </a:r>
          </a:p>
        </p:txBody>
      </p:sp>
      <p:sp>
        <p:nvSpPr>
          <p:cNvPr id="47145" name="Title 1"/>
          <p:cNvSpPr>
            <a:spLocks/>
          </p:cNvSpPr>
          <p:nvPr/>
        </p:nvSpPr>
        <p:spPr bwMode="auto">
          <a:xfrm>
            <a:off x="738034" y="-66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Getting </a:t>
            </a:r>
            <a:r>
              <a:rPr lang="en-US" altLang="en-US" b="1" dirty="0">
                <a:solidFill>
                  <a:schemeClr val="bg1"/>
                </a:solidFill>
              </a:rPr>
              <a:t>it Right Involves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b="487"/>
          <a:stretch>
            <a:fillRect/>
          </a:stretch>
        </p:blipFill>
        <p:spPr bwMode="auto">
          <a:xfrm>
            <a:off x="76200" y="1016000"/>
            <a:ext cx="19050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9218" name="Picture 2" descr="http://3.bp.blogspot.com/-LqBRSDwF_aI/VOesdN5KRHI/AAAAAAAAL90/jUs-2H57RpM/s1600/Class%2BWOW%2BGoal%2BFreebie%2Bby%2B3rd%2BGrade%2BThough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16000"/>
            <a:ext cx="7315200" cy="5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2743200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Assuming the International Entrepreneurship Course is ‘late’ in the curriculum, what are its unique value adding areas of content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228600" y="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chemeClr val="tx2"/>
                </a:solidFill>
              </a:rPr>
              <a:t>De-Risking is Acquiring Specific Knowledge</a:t>
            </a:r>
            <a:r>
              <a:rPr lang="en-US" altLang="en-US" sz="2800">
                <a:solidFill>
                  <a:schemeClr val="tx2"/>
                </a:solidFill>
              </a:rPr>
              <a:t> and Applying it </a:t>
            </a:r>
            <a:r>
              <a:rPr lang="en-US" altLang="en-US" sz="2800" b="1" u="sng">
                <a:solidFill>
                  <a:schemeClr val="tx2"/>
                </a:solidFill>
              </a:rPr>
              <a:t>Early</a:t>
            </a:r>
            <a:r>
              <a:rPr lang="en-US" altLang="en-US" sz="2800">
                <a:solidFill>
                  <a:schemeClr val="tx2"/>
                </a:solidFill>
              </a:rPr>
              <a:t> in the Innovation Process***</a:t>
            </a:r>
          </a:p>
        </p:txBody>
      </p:sp>
      <p:sp>
        <p:nvSpPr>
          <p:cNvPr id="48131" name="Date Placeholder 26"/>
          <p:cNvSpPr txBox="1">
            <a:spLocks noGrp="1"/>
          </p:cNvSpPr>
          <p:nvPr/>
        </p:nvSpPr>
        <p:spPr bwMode="auto"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45D525-F26A-4DE1-BE4A-49038E1C4F40}" type="datetime1">
              <a:rPr lang="en-US" altLang="en-US" sz="1400" b="1">
                <a:latin typeface="Calibri" panose="020F0502020204030204" pitchFamily="34" charset="0"/>
              </a:rPr>
              <a:pPr/>
              <a:t>6/3/2015</a:t>
            </a:fld>
            <a:endParaRPr lang="en-US" altLang="en-US" sz="1200" b="1">
              <a:latin typeface="Calibri" panose="020F0502020204030204" pitchFamily="34" charset="0"/>
            </a:endParaRPr>
          </a:p>
        </p:txBody>
      </p:sp>
      <p:sp>
        <p:nvSpPr>
          <p:cNvPr id="48132" name="Footer Placeholder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Calantone</a:t>
            </a:r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D87D5A6-198D-43A1-A877-41616C1D24A1}" type="slidenum">
              <a:rPr lang="en-US" altLang="en-US" sz="1400">
                <a:latin typeface="Calibri" panose="020F0502020204030204" pitchFamily="34" charset="0"/>
              </a:rPr>
              <a:pPr algn="r"/>
              <a:t>20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839787" y="3657600"/>
            <a:ext cx="3963988" cy="15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5638800"/>
            <a:ext cx="6019800" cy="762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extBox 9"/>
          <p:cNvSpPr txBox="1">
            <a:spLocks noChangeArrowheads="1"/>
          </p:cNvSpPr>
          <p:nvPr/>
        </p:nvSpPr>
        <p:spPr bwMode="auto">
          <a:xfrm>
            <a:off x="457200" y="1524000"/>
            <a:ext cx="381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Calibri" panose="020F0502020204030204" pitchFamily="34" charset="0"/>
              </a:rPr>
              <a:t>DECOMPOSED</a:t>
            </a:r>
          </a:p>
          <a:p>
            <a:r>
              <a:rPr lang="en-US" altLang="en-US" b="1">
                <a:latin typeface="Calibri" panose="020F0502020204030204" pitchFamily="34" charset="0"/>
              </a:rPr>
              <a:t>_ R</a:t>
            </a:r>
          </a:p>
          <a:p>
            <a:r>
              <a:rPr lang="en-US" altLang="en-US" b="1">
                <a:latin typeface="Calibri" panose="020F0502020204030204" pitchFamily="34" charset="0"/>
              </a:rPr>
              <a:t>I</a:t>
            </a:r>
          </a:p>
          <a:p>
            <a:r>
              <a:rPr lang="en-US" altLang="en-US" b="1">
                <a:latin typeface="Calibri" panose="020F0502020204030204" pitchFamily="34" charset="0"/>
              </a:rPr>
              <a:t>SK</a:t>
            </a:r>
          </a:p>
        </p:txBody>
      </p:sp>
      <p:sp>
        <p:nvSpPr>
          <p:cNvPr id="48137" name="TextBox 10"/>
          <p:cNvSpPr txBox="1">
            <a:spLocks noChangeArrowheads="1"/>
          </p:cNvSpPr>
          <p:nvPr/>
        </p:nvSpPr>
        <p:spPr bwMode="auto">
          <a:xfrm>
            <a:off x="990600" y="56388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Calibri" panose="020F0502020204030204" pitchFamily="34" charset="0"/>
              </a:rPr>
              <a:t>FFE &amp; DESIGN</a:t>
            </a:r>
          </a:p>
        </p:txBody>
      </p:sp>
      <p:sp>
        <p:nvSpPr>
          <p:cNvPr id="48138" name="TextBox 12"/>
          <p:cNvSpPr txBox="1">
            <a:spLocks noChangeArrowheads="1"/>
          </p:cNvSpPr>
          <p:nvPr/>
        </p:nvSpPr>
        <p:spPr bwMode="auto">
          <a:xfrm>
            <a:off x="5638800" y="5715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Calibri" panose="020F0502020204030204" pitchFamily="34" charset="0"/>
              </a:rPr>
              <a:t>LAUNCH</a:t>
            </a:r>
          </a:p>
        </p:txBody>
      </p:sp>
      <p:sp>
        <p:nvSpPr>
          <p:cNvPr id="48139" name="TextBox 14"/>
          <p:cNvSpPr txBox="1">
            <a:spLocks noChangeArrowheads="1"/>
          </p:cNvSpPr>
          <p:nvPr/>
        </p:nvSpPr>
        <p:spPr bwMode="auto">
          <a:xfrm>
            <a:off x="2209800" y="59436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Project Progression Over Stages &amp; Time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43000" y="6248400"/>
            <a:ext cx="6019800" cy="1588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>
            <a:spLocks noChangeArrowheads="1"/>
          </p:cNvSpPr>
          <p:nvPr/>
        </p:nvSpPr>
        <p:spPr bwMode="auto">
          <a:xfrm rot="10488137">
            <a:off x="1524000" y="-1447800"/>
            <a:ext cx="3749675" cy="6578600"/>
          </a:xfrm>
          <a:custGeom>
            <a:avLst/>
            <a:gdLst>
              <a:gd name="T0" fmla="*/ 2095619 w 3750091"/>
              <a:gd name="T1" fmla="*/ 22843 h 6579979"/>
              <a:gd name="T2" fmla="*/ 1875046 w 3750091"/>
              <a:gd name="T3" fmla="*/ 3289990 h 6579979"/>
              <a:gd name="T4" fmla="*/ 3740217 w 3750091"/>
              <a:gd name="T5" fmla="*/ 3627190 h 6579979"/>
              <a:gd name="T6" fmla="*/ 11796480 60000 65536"/>
              <a:gd name="T7" fmla="*/ 11796480 60000 65536"/>
              <a:gd name="T8" fmla="*/ 5898240 60000 65536"/>
              <a:gd name="T9" fmla="*/ 2095619 w 3750091"/>
              <a:gd name="T10" fmla="*/ 22843 h 6579979"/>
              <a:gd name="T11" fmla="*/ 3750091 w 3750091"/>
              <a:gd name="T12" fmla="*/ 3627190 h 6579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0091" h="6579979" stroke="0">
                <a:moveTo>
                  <a:pt x="2095619" y="22843"/>
                </a:moveTo>
                <a:lnTo>
                  <a:pt x="2095618" y="22843"/>
                </a:lnTo>
                <a:cubicBezTo>
                  <a:pt x="3039258" y="218979"/>
                  <a:pt x="3750091" y="1622686"/>
                  <a:pt x="3750091" y="3289990"/>
                </a:cubicBezTo>
                <a:cubicBezTo>
                  <a:pt x="3750091" y="3402614"/>
                  <a:pt x="3746795" y="3515164"/>
                  <a:pt x="3740216" y="3627195"/>
                </a:cubicBezTo>
                <a:lnTo>
                  <a:pt x="1875046" y="3289990"/>
                </a:lnTo>
                <a:close/>
              </a:path>
              <a:path w="3750091" h="6579979" fill="none">
                <a:moveTo>
                  <a:pt x="2095619" y="22843"/>
                </a:moveTo>
                <a:lnTo>
                  <a:pt x="2095618" y="22843"/>
                </a:lnTo>
                <a:cubicBezTo>
                  <a:pt x="3039258" y="218979"/>
                  <a:pt x="3750091" y="1622686"/>
                  <a:pt x="3750091" y="3289990"/>
                </a:cubicBezTo>
                <a:cubicBezTo>
                  <a:pt x="3750091" y="3402614"/>
                  <a:pt x="3746795" y="3515164"/>
                  <a:pt x="3740216" y="3627195"/>
                </a:cubicBezTo>
              </a:path>
            </a:pathLst>
          </a:cu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>
            <a:off x="3494088" y="5111750"/>
            <a:ext cx="3035300" cy="2698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5676900" y="2171700"/>
            <a:ext cx="1371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Callout 1 36"/>
          <p:cNvSpPr/>
          <p:nvPr/>
        </p:nvSpPr>
        <p:spPr>
          <a:xfrm>
            <a:off x="2209800" y="3657600"/>
            <a:ext cx="1524000" cy="228600"/>
          </a:xfrm>
          <a:prstGeom prst="borderCallout1">
            <a:avLst>
              <a:gd name="adj1" fmla="val 50080"/>
              <a:gd name="adj2" fmla="val -709"/>
              <a:gd name="adj3" fmla="val 43651"/>
              <a:gd name="adj4" fmla="val -1371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P(LOSS) ”D”</a:t>
            </a:r>
          </a:p>
        </p:txBody>
      </p:sp>
      <p:sp>
        <p:nvSpPr>
          <p:cNvPr id="38" name="Line Callout 1 37"/>
          <p:cNvSpPr/>
          <p:nvPr/>
        </p:nvSpPr>
        <p:spPr>
          <a:xfrm>
            <a:off x="3200400" y="2133600"/>
            <a:ext cx="1371600" cy="381000"/>
          </a:xfrm>
          <a:prstGeom prst="borderCallout1">
            <a:avLst>
              <a:gd name="adj1" fmla="val 48741"/>
              <a:gd name="adj2" fmla="val 183"/>
              <a:gd name="adj3" fmla="val 109822"/>
              <a:gd name="adj4" fmla="val -368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P(LOSS) </a:t>
            </a:r>
            <a:r>
              <a:rPr lang="en-US" sz="1200" dirty="0"/>
              <a:t>Ordinary</a:t>
            </a:r>
            <a:endParaRPr lang="en-US" sz="11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447800" y="1676400"/>
            <a:ext cx="5029200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Callout 1 41"/>
          <p:cNvSpPr/>
          <p:nvPr/>
        </p:nvSpPr>
        <p:spPr>
          <a:xfrm>
            <a:off x="6781800" y="2438400"/>
            <a:ext cx="1752600" cy="304800"/>
          </a:xfrm>
          <a:prstGeom prst="borderCallout1">
            <a:avLst>
              <a:gd name="adj1" fmla="val 46955"/>
              <a:gd name="adj2" fmla="val -1007"/>
              <a:gd name="adj3" fmla="val 54295"/>
              <a:gd name="adj4" fmla="val -2365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Cum. Costs Ordinary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295400" y="5029200"/>
            <a:ext cx="3048000" cy="457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343400" y="4648200"/>
            <a:ext cx="1600200" cy="381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5829300" y="3543300"/>
            <a:ext cx="1219200" cy="990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Callout 1 54"/>
          <p:cNvSpPr/>
          <p:nvPr/>
        </p:nvSpPr>
        <p:spPr>
          <a:xfrm>
            <a:off x="7010400" y="3810000"/>
            <a:ext cx="1371600" cy="381000"/>
          </a:xfrm>
          <a:prstGeom prst="borderCallout1">
            <a:avLst>
              <a:gd name="adj1" fmla="val 46955"/>
              <a:gd name="adj2" fmla="val -1007"/>
              <a:gd name="adj3" fmla="val 45962"/>
              <a:gd name="adj4" fmla="val -3892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Cum. Costs “D”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1295400" y="3276600"/>
            <a:ext cx="4648200" cy="2209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3" name="TextBox 60"/>
          <p:cNvSpPr txBox="1">
            <a:spLocks noChangeArrowheads="1"/>
          </p:cNvSpPr>
          <p:nvPr/>
        </p:nvSpPr>
        <p:spPr bwMode="auto">
          <a:xfrm>
            <a:off x="5334000" y="1066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latin typeface="Calibri" panose="020F0502020204030204" pitchFamily="34" charset="0"/>
              </a:rPr>
              <a:t>***Based on 6500 case studies of projects launched</a:t>
            </a:r>
          </a:p>
          <a:p>
            <a:r>
              <a:rPr lang="en-US" altLang="en-US" sz="1200" b="1">
                <a:latin typeface="Calibri" panose="020F0502020204030204" pitchFamily="34" charset="0"/>
              </a:rPr>
              <a:t>&amp; meta-analysis of 12998 projects completed.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Taviy8rGP_6hGC659CuHUdB3Bmv_PtOcX9gaYJH2mIs5Rqfat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3963223" y="3416168"/>
            <a:ext cx="1544932" cy="12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9366377">
            <a:off x="5284511" y="968789"/>
            <a:ext cx="2689464" cy="5329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9203" y="144959"/>
            <a:ext cx="8154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Business Development Process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6" y="128629"/>
            <a:ext cx="901704" cy="78577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"/>
          <a:stretch>
            <a:fillRect/>
          </a:stretch>
        </p:blipFill>
        <p:spPr bwMode="auto">
          <a:xfrm>
            <a:off x="1" y="990600"/>
            <a:ext cx="266699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encrypted-tbn2.gstatic.com/images?q=tbn:ANd9GcR5PeM0HEfB4z1DtaBn--Q7F4PpyGy-0U2FGq-T9Zmp5kR3XENqg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36" y="979714"/>
            <a:ext cx="1758315" cy="12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C:\Users\Carterf\AppData\Local\Microsoft\Windows\Temporary Internet Files\Content.IE5\GBX8ORDD\MC90029316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84" y="2014766"/>
            <a:ext cx="1033961" cy="10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19254041">
            <a:off x="7220930" y="2925159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 JULIAN" pitchFamily="2" charset="0"/>
              </a:rPr>
              <a:t>Test</a:t>
            </a:r>
          </a:p>
        </p:txBody>
      </p:sp>
      <p:sp>
        <p:nvSpPr>
          <p:cNvPr id="15" name="Curved Right Arrow 14"/>
          <p:cNvSpPr/>
          <p:nvPr/>
        </p:nvSpPr>
        <p:spPr>
          <a:xfrm rot="13447466" flipV="1">
            <a:off x="6804792" y="3242264"/>
            <a:ext cx="607466" cy="22823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9099414">
            <a:off x="6596830" y="4266269"/>
            <a:ext cx="1433406" cy="676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Revisions</a:t>
            </a:r>
            <a:endParaRPr lang="en-US" sz="2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254041">
            <a:off x="7965396" y="1977217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 JULIAN" pitchFamily="2" charset="0"/>
              </a:rPr>
              <a:t>Business</a:t>
            </a:r>
          </a:p>
          <a:p>
            <a:pPr algn="ctr"/>
            <a:r>
              <a:rPr lang="en-US" sz="2400" dirty="0" smtClean="0">
                <a:latin typeface="AR JULIAN" pitchFamily="2" charset="0"/>
              </a:rPr>
              <a:t>Model</a:t>
            </a:r>
          </a:p>
        </p:txBody>
      </p:sp>
      <p:sp>
        <p:nvSpPr>
          <p:cNvPr id="18" name="Rectangle 17"/>
          <p:cNvSpPr/>
          <p:nvPr/>
        </p:nvSpPr>
        <p:spPr>
          <a:xfrm rot="19099414">
            <a:off x="5228564" y="1305304"/>
            <a:ext cx="1433406" cy="676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Revisions</a:t>
            </a:r>
            <a:endParaRPr lang="en-US" sz="2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urved Right Arrow 18"/>
          <p:cNvSpPr/>
          <p:nvPr/>
        </p:nvSpPr>
        <p:spPr>
          <a:xfrm rot="13447466" flipH="1">
            <a:off x="5781545" y="921276"/>
            <a:ext cx="561836" cy="18004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5" descr="https://encrypted-tbn0.gstatic.com/images?q=tbn:ANd9GcThFc3PrQLO1AcjnoHR7EsqlNCmbqOm7jorqkUeiScVvZqtBDeOl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01" y="2529645"/>
            <a:ext cx="1295400" cy="18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19254041">
            <a:off x="5603366" y="3757066"/>
            <a:ext cx="1326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 JULIAN" pitchFamily="2" charset="0"/>
              </a:rPr>
              <a:t>Minimum</a:t>
            </a:r>
          </a:p>
          <a:p>
            <a:pPr algn="ctr"/>
            <a:r>
              <a:rPr lang="en-US" sz="2400" dirty="0" smtClean="0">
                <a:latin typeface="AR JULIAN" pitchFamily="2" charset="0"/>
              </a:rPr>
              <a:t> Viable</a:t>
            </a:r>
          </a:p>
          <a:p>
            <a:pPr algn="ctr"/>
            <a:r>
              <a:rPr lang="en-US" sz="2400" dirty="0" smtClean="0">
                <a:latin typeface="AR JULIAN" pitchFamily="2" charset="0"/>
              </a:rPr>
              <a:t>Product</a:t>
            </a:r>
            <a:endParaRPr lang="en-US" sz="2400" dirty="0">
              <a:latin typeface="AR JULIAN" pitchFamily="2" charset="0"/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97969"/>
            <a:ext cx="2667000" cy="25266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 descr="http://cdn7.fotosearch.com/bthumb/CSP/CSP771/k771898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16" y="5571232"/>
            <a:ext cx="1346064" cy="10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 rot="19254041">
            <a:off x="3809492" y="5290462"/>
            <a:ext cx="1664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 JULIAN" pitchFamily="2" charset="0"/>
              </a:rPr>
              <a:t>Market </a:t>
            </a:r>
          </a:p>
          <a:p>
            <a:pPr algn="ctr"/>
            <a:r>
              <a:rPr lang="en-US" sz="2400" dirty="0" smtClean="0">
                <a:latin typeface="AR JULIAN" pitchFamily="2" charset="0"/>
              </a:rPr>
              <a:t>Validation</a:t>
            </a:r>
            <a:endParaRPr lang="en-US" sz="2400" dirty="0">
              <a:latin typeface="AR JULI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254041">
            <a:off x="2879363" y="6425334"/>
            <a:ext cx="75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 JULIAN" pitchFamily="2" charset="0"/>
              </a:rPr>
              <a:t>Idea</a:t>
            </a:r>
          </a:p>
        </p:txBody>
      </p:sp>
      <p:sp>
        <p:nvSpPr>
          <p:cNvPr id="27" name="TextBox 26"/>
          <p:cNvSpPr txBox="1"/>
          <p:nvPr/>
        </p:nvSpPr>
        <p:spPr>
          <a:xfrm rot="19080000">
            <a:off x="3094843" y="2063141"/>
            <a:ext cx="1277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 JULIAN" pitchFamily="2" charset="0"/>
              </a:rPr>
              <a:t>Lean</a:t>
            </a:r>
          </a:p>
          <a:p>
            <a:pPr algn="ctr"/>
            <a:r>
              <a:rPr lang="en-US" sz="2400" dirty="0" smtClean="0">
                <a:latin typeface="AR JULIAN" pitchFamily="2" charset="0"/>
              </a:rPr>
              <a:t>Startup</a:t>
            </a:r>
          </a:p>
          <a:p>
            <a:pPr algn="ctr"/>
            <a:r>
              <a:rPr lang="en-US" sz="2400" dirty="0" smtClean="0">
                <a:latin typeface="AR JULIAN" pitchFamily="2" charset="0"/>
              </a:rPr>
              <a:t>Process</a:t>
            </a:r>
          </a:p>
        </p:txBody>
      </p:sp>
      <p:sp>
        <p:nvSpPr>
          <p:cNvPr id="6" name="TextBox 5"/>
          <p:cNvSpPr txBox="1"/>
          <p:nvPr/>
        </p:nvSpPr>
        <p:spPr>
          <a:xfrm rot="19320000">
            <a:off x="6689551" y="5385999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Customer Development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35860" y="3336084"/>
            <a:ext cx="399658" cy="2975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066601" y="3924300"/>
            <a:ext cx="399658" cy="2975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8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5" grpId="0" animBg="1"/>
      <p:bldP spid="16" grpId="0"/>
      <p:bldP spid="17" grpId="0"/>
      <p:bldP spid="18" grpId="0"/>
      <p:bldP spid="19" grpId="0" animBg="1"/>
      <p:bldP spid="21" grpId="0"/>
      <p:bldP spid="24" grpId="0"/>
      <p:bldP spid="25" grpId="0"/>
      <p:bldP spid="27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Q0P1lODQWjUzt7CVrXo7k8H3oifjDnMtunF5cPidLOZbubv7Z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61" y="1676400"/>
            <a:ext cx="755383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128629"/>
            <a:ext cx="3153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ITERATION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6" y="128629"/>
            <a:ext cx="901704" cy="78577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"/>
          <a:stretch>
            <a:fillRect/>
          </a:stretch>
        </p:blipFill>
        <p:spPr bwMode="auto">
          <a:xfrm>
            <a:off x="2" y="990600"/>
            <a:ext cx="159016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3.gstatic.com/images?q=tbn:ANd9GcTsuxjmEL1-Inx0UYZUWQLJ3-M1NVnWKrTSlV1NSrk-wByuv57B7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1" y="3962400"/>
            <a:ext cx="21716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6" y="128629"/>
            <a:ext cx="901704" cy="78577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"/>
          <a:stretch>
            <a:fillRect/>
          </a:stretch>
        </p:blipFill>
        <p:spPr bwMode="auto">
          <a:xfrm>
            <a:off x="1" y="971550"/>
            <a:ext cx="182879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https://encrypted-tbn2.gstatic.com/images?q=tbn:ANd9GcSpRD8m7j7hMls81l3S9Jvc-CacU5r_76C6I0_ssT5ibLbtV1O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4043"/>
            <a:ext cx="2663909" cy="8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05062" y="37338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Passionately pursue contact with customers, suppliers, channel members, and potential partners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1033908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Don’t Plan from a Fort </a:t>
            </a:r>
            <a:r>
              <a:rPr lang="en-US" sz="3200" b="1" i="1" dirty="0" smtClean="0">
                <a:solidFill>
                  <a:srgbClr val="FF0000"/>
                </a:solidFill>
              </a:rPr>
              <a:t>(confined by your assumptions and uncertainties)</a:t>
            </a:r>
            <a:r>
              <a:rPr lang="en-US" sz="3200" b="1" dirty="0" smtClean="0">
                <a:solidFill>
                  <a:srgbClr val="FF0000"/>
                </a:solidFill>
              </a:rPr>
              <a:t>. Get out and attack your GOALS!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738034" y="-66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ADAPTIVE EXECUTION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6" y="128629"/>
            <a:ext cx="901704" cy="78577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"/>
          <a:stretch>
            <a:fillRect/>
          </a:stretch>
        </p:blipFill>
        <p:spPr bwMode="auto">
          <a:xfrm>
            <a:off x="1" y="971550"/>
            <a:ext cx="182879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738034" y="-66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PROCEDURES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www.usc.edu/programs/cwfl/assets/graphics/solution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971550"/>
            <a:ext cx="7239000" cy="571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487"/>
          <a:stretch>
            <a:fillRect/>
          </a:stretch>
        </p:blipFill>
        <p:spPr bwMode="auto">
          <a:xfrm>
            <a:off x="0" y="990600"/>
            <a:ext cx="1676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152400"/>
            <a:ext cx="5536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DATA ACCESSIBILITY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753" y="990600"/>
            <a:ext cx="7592247" cy="586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1753" y="1061978"/>
            <a:ext cx="29241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Market Creation activities involves the </a:t>
            </a:r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co-production of  shared consciousness, meaning (culture) and moral responsibility in order to create a community for a platform </a:t>
            </a:r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for market intelligence and possible commercialization</a:t>
            </a:r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3325" y="2819400"/>
            <a:ext cx="3613278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</a:rPr>
              <a:t>There is typically</a:t>
            </a:r>
          </a:p>
          <a:p>
            <a:pPr algn="ctr"/>
            <a:r>
              <a:rPr lang="en-US" sz="2800" b="1" dirty="0" smtClean="0">
                <a:solidFill>
                  <a:srgbClr val="006600"/>
                </a:solidFill>
              </a:rPr>
              <a:t>A dearth of customer level and product level data</a:t>
            </a:r>
            <a:endParaRPr 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487"/>
          <a:stretch>
            <a:fillRect/>
          </a:stretch>
        </p:blipFill>
        <p:spPr bwMode="auto">
          <a:xfrm>
            <a:off x="0" y="990600"/>
            <a:ext cx="1676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16386" name="Picture 2" descr="http://vipdesk.files.wordpress.com/2011/02/global-customer-serv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7620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262" y="46482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customer with a global mindset whose buying behavior is not limited by their domestic culture, market access, or national economic conditions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9912" y="-180439"/>
            <a:ext cx="54062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TARGETING: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GLOBAL </a:t>
            </a:r>
            <a:r>
              <a:rPr lang="en-US" sz="4000" b="1" dirty="0">
                <a:solidFill>
                  <a:schemeClr val="bg1"/>
                </a:solidFill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</a:rPr>
              <a:t>USTOMER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-DzfzEBzSMU8/UHmGvfJeauI/AAAAAAAAC-Q/sT9b4dhJIRg/s1600/Supply+Chain+Map+of+Apple+Inc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990600"/>
            <a:ext cx="75866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b="487"/>
          <a:stretch>
            <a:fillRect/>
          </a:stretch>
        </p:blipFill>
        <p:spPr bwMode="auto">
          <a:xfrm>
            <a:off x="0" y="990600"/>
            <a:ext cx="1676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676400" y="51054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22222"/>
                </a:solidFill>
                <a:latin typeface="MuseoSans"/>
              </a:rPr>
              <a:t>A step-by-step </a:t>
            </a:r>
            <a:r>
              <a:rPr lang="en-US" sz="2400" dirty="0">
                <a:solidFill>
                  <a:srgbClr val="222222"/>
                </a:solidFill>
                <a:latin typeface="MuseoSans"/>
              </a:rPr>
              <a:t>understanding of the intercompany product flow, and an estimate of the cost of each step, opportunities for improvement will literally jump off the page. 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52400"/>
            <a:ext cx="5216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CHANNEL MAPPING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487"/>
          <a:stretch>
            <a:fillRect/>
          </a:stretch>
        </p:blipFill>
        <p:spPr bwMode="auto">
          <a:xfrm>
            <a:off x="0" y="990600"/>
            <a:ext cx="1676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13314" name="Picture 2" descr="http://www.safety4sea.com/images/media/Niger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3048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0652" y="1039318"/>
            <a:ext cx="44233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collaboration with Tennessee State University, I participated in a study to assess the feasibility of a joint venture for small farm poultry production in Nigeria.</a:t>
            </a:r>
          </a:p>
          <a:p>
            <a:r>
              <a:rPr lang="en-US" sz="2800" dirty="0" smtClean="0"/>
              <a:t>With a plethora of poultry farms within 60 kilometers of Lagos and comparable supply and production costs the price per pound was 10 times that in the U.S.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52400"/>
            <a:ext cx="5216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CHANNEL MAPPING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487"/>
          <a:stretch>
            <a:fillRect/>
          </a:stretch>
        </p:blipFill>
        <p:spPr bwMode="auto">
          <a:xfrm>
            <a:off x="0" y="990600"/>
            <a:ext cx="1676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12290" name="Picture 2" descr="http://enmast.com/wp-content/uploads/2012/07/goal-set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7543800" cy="58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686300" y="-266700"/>
            <a:ext cx="13716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1447800"/>
            <a:ext cx="4283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Core Curriculum Items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b="487"/>
          <a:stretch>
            <a:fillRect/>
          </a:stretch>
        </p:blipFill>
        <p:spPr bwMode="auto">
          <a:xfrm>
            <a:off x="76200" y="1016000"/>
            <a:ext cx="19050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3074" name="Picture 2" descr="http://www.iupui.edu/~webtrain/images/samples/objectives_cont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15999"/>
            <a:ext cx="3195637" cy="57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6836" y="1828800"/>
            <a:ext cx="3967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smtClean="0"/>
              <a:t>PERSPECTIVES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smtClean="0"/>
              <a:t>PROBLEMS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smtClean="0"/>
              <a:t>PROCEDURES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179457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AGENDA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487"/>
          <a:stretch>
            <a:fillRect/>
          </a:stretch>
        </p:blipFill>
        <p:spPr bwMode="auto">
          <a:xfrm>
            <a:off x="0" y="990600"/>
            <a:ext cx="1676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11266" name="Picture 2" descr="http://geekheaven87.files.wordpress.com/2013/11/thanksyoureprettyawesomeyourself_dbd9f27fb55da41aba829f52ca3d0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8575"/>
            <a:ext cx="7624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228600"/>
            <a:ext cx="39437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Forrest S. Carter, Ph.D.</a:t>
            </a:r>
          </a:p>
          <a:p>
            <a:r>
              <a:rPr lang="en-US" sz="2000" dirty="0" smtClean="0"/>
              <a:t>Associate Professor of Marketing</a:t>
            </a:r>
          </a:p>
          <a:p>
            <a:r>
              <a:rPr lang="en-US" sz="2000" dirty="0" smtClean="0"/>
              <a:t>Faculty Director, Institute of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Entrepreneurship &amp; Innovation</a:t>
            </a:r>
          </a:p>
          <a:p>
            <a:r>
              <a:rPr lang="en-US" sz="2000" dirty="0" smtClean="0"/>
              <a:t>carterf@msu.edu</a:t>
            </a:r>
          </a:p>
          <a:p>
            <a:r>
              <a:rPr lang="en-US" sz="2000" dirty="0" smtClean="0"/>
              <a:t>517-432-6381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5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theatlantic.com/static/mt/assets/business/Wolrd_Bank_Entrepreneurship_Snapsho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7467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b="487"/>
          <a:stretch>
            <a:fillRect/>
          </a:stretch>
        </p:blipFill>
        <p:spPr bwMode="auto">
          <a:xfrm>
            <a:off x="0" y="965200"/>
            <a:ext cx="1676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IYAwQMBIgACEQEDEQH/xAAcAAABBAMBAAAAAAAAAAAAAAAAAQUGBwMECAL/xABAEAACAQMCAwQHBQUGBwAAAAABAgMABBEFIQYSMRNBUWEHIjJxgZGhFBVCUrEjwdHh8CRDVGKToggWFzNTY/H/xAAZAQADAQEBAAAAAAAAAAAAAAAAAwQCAQX/xAAjEQADAAIBBAMBAQEAAAAAAAAAAQIDESEEEhMxMkFRIhRC/9oADAMBAAIRAxEAPwCj8EdaSpidAil9ZlJ28axrw3DISvKQfJjS/LI94K+iOWd49tkEZQ9RUs0m/WSH1GJB6jvBrQl4WCvhZGA91bVjw1dQ7xSq2TnB2rNVLOzjtfQusYeAqDtv31DnUqSCMGppdWFzbhjNHN0+FRTUjm5PkMVqGZyTr2alFFFMEhRRRQAoODXoyORguxHhmvFFABRRRQAtTzhDTjGsZIxzeu5qF2EXb3cMZ3BbcVY8UotrBxHtI+FFJzVxor6WOe4crUjULiYgYiGwFSjn+y2aQpsWTCjxpp4Wsu05IcddzWdp0vOJJ0RhiHEaL/lG2ceBOd6kZdvRvrYxNaqXbEoG7effWOOEc6suRIhyrrsR7q3rohJ4bVd15eaUj6fvrOY1+zguMAez40HHpoWTUlawEuOR1yrgdMjrjy6H5VXXF3Ff2GMRw+vNJnlGeg8T5V7414uj0oyWun8slxIS2/sxjAXJ89jt7qqu4uJbmZpp3aSRvaZjuapx498sgy5NPUnq9u5r24ee5kLyN1J/QVr0UtUEwlFLRQBZqOVIAwVNb1tAe1DDoabdBvrPVw8MZHaqN0YYyPGnZbW8tscgWRB0IOCKhpaemepPK2je+yq4OQDnFJ93cqlonx348KQX3ZKTcxOqketjfatMa1El0v2eRnicfiQrv7jWO1m0OYdJTHCwj7Qgkq3gB3fGoHxvw08DG/sl5of7yNRnk8/dUwuyLqNZLXIlB6r1WvWj3q3TXSXaqhMhDL1GMYHwxXYpxyjN41a0yl8UlTfifge9iu+30K1mu7WZ8KkMZYofh3Uum+ifjTUGBGkG2jP47qVUx8M830q+Wmto8ypcvTIPS1cOnegPVZQp1DWrS2JHrCKJpcfMrUs0z0FcN22DqF3fXrY3HMI1z7gM/WumTnGti0sru8bls7WedumIoyx+ldYad6OOD9OA7HQbORh+KdO1P+7NSW3tYLZQlvBFEo7o0Cj6UAcoaX6NeMNS5TDoN1ErfiuQIQPP1sH6VLdM9A+vXAB1DULGzB6heaVh+g+tdEUUAUff+h/T+GNGn1V9VuLq7twOQdmscZJIXpue/wAajMkLfaIlBBC+tgeX/wBq9ePoHuOE9QSIZYIr48lYE/QVR1jKDfSF9+VcAEeJ/lU2b5F/S/Fkjsr1tP0t7iMYmkARPJzt9OtZ+H4YwY7gvjshzCV1DY2Ox5u75U2XlzDc3drZDZIF7WQD8x2H0zTpfSxwWkNrHgNdH1iPwoOvz6fOp/RVpUbOlMZ5WnlYszHmOR1z3DwH8KgXpC43upNQn0vSpuxtoTySSIcs7d4B7gOm1PfG2upw7o4t7KTF7dg8hHWNe9vI9w/lVPMSxJOST1zVGDHx3Mk6nLr+ZPc80k8hklcuxxknyrFRRVJCFZbeGS4lWKFCzscAAVjAzVjcAcOkKbudcSNjlBHQVi6UrYzFjeStEY/5U1L/AMZ+lFXF92N/Qoqfzss/zQUFBPLBKssMjRupyGU4IqZaPx7cQiOPU4hKo2Mie17yO+oRS1TUTXsijJUemXHDr2j6rF6tzFkDOG9UitY2FqMzznlQ7kZxhPDyqpQac9N1m6spUYsZol6xSklSP3Ul4Neimep/UdM3Ho+04WafdcssFwoBDu5cP7/5V54e4dntr2L7Tp8UaxAqXYI4K+XvxUh4S1JNY4Z0zUEzi4tkY56g43+uadqZ453sT5700IqKowoAHgNqXFLRTBIUUViluIYWjWWVUMrckYY45mxnA8TsaAMtFJkVinuY4GiWTmzK/IvKhbfBO+BsNup2oAzUV5eRExzuq5IAycZPhXmGaK4jEkEiSIcgMjAjY4O/voAWWNJo3jkUMjDDA94qsuJuAhZR/atH7eZjJ68bYPIO7uyatCkrNSq9jMeSoe0ULHoWqWupMbmzcPcOGUcu5XoKksHBOsza2ss4WO32UsWBCqB3fWrVxRS/DI59XeuEcdcbvcHivVIrqRneC5khGe5VYgD6Ux1cmt8KRtx9r17PGrRm75kDDPtKrE497ViubHTnnSSSKAxgAr+zG/0oeWZejs9NdrubKgoxV6R8M6RPb9pLp0CBhsDGMms1twtpUbqYbGCM42xGM/Ouedfgf5a/Sp+F9Bnv7uN3hPZgjlDD2jV56FpH2W2XmC5A6DupbHRkVg6AKF6bU7uwgXlX2qVVO3tjplY1pHjsR4CisP2o+NLRo3ycs0UUVYeWFKKSigDpH/h81U3nBktg59exumVd/wADYYfXm+VWjXO//Drqn2bii9052wl5bcy5/Ohz+hb5V0TQdYUUUUHCIeka7vbe10v7uMvai9ErLFnmZI1Z2GB12B276bplm1jibh7V7tJIoprx1sbeQFSkSwyNzsvczEA+QA781LL6wnuNb0u7UqILUTFwTuWZQq48t2+lZrvTobu9srubn7SykaSHlbAyyFDnx2Y0ARGPXriGwtoITFZRz3E0k94kTSLbxmZggIJOHb8x9UYbyFaL61dDVUuLxryeeC+UzRWL9pb8hSYRxpynduYLzc2DkjoMVMoOGdFhmaZNOhMhnM5Z8t+0Jznfz3A6DuxTskaRgiNFUE5PKMZNAFZf8va/rq3c0zXNrcTTRGQXcmFUrNzfslGdkQAA/iJPSpvwvpJ0TTmsAY+wSeRrfkJ2jZiQD5jOPhTxgUUAFFFFABSHoaWo1xrqdxZWiW9qWje4JBlG3KB1A8zXKels1Eu67UQvj6K7m4mnitSixNGjM2c5bHh8BTTY6I0MaNJKWI3HN+4VvWb8paVgzuT3DJJ/o1gUXmrSFu3aCJFPqIBkHPefhUVVt7PZie2VI/WsdssYZ+Zn6bmnFHtxjA6VC43lhlP7dgyEqVf1uU/wrLNczxxGR7uJFG7MSAMfGuKjFTvkmUt/Gi4X3BR31CeNuNbbQYuyQCa/kBKRZ2Tzby/WmTVuP7HTbSWPT5ftV8wIV19ZFOOpP7hVU3M8tzNJPPIZJZGLO7HdiafjjfLI8uVTxJJf+oXEf+Kj/wBFaWonRT+1E3fX6emRkJDAgg4IPUGvNT70w8NtovEj3sKYtL8mQEDAWT8Q+PX41Aa6uUZa0wr0qliFUEk9AB1pB1qd8HaF9jQarfxjlAyuRvGPHHidqzdqVtm8eN5HpDf6Obi40bjrSLiSKVQlwqS+qdlf1d/L1q62zXN90MR3LhDb3VxKAmRuB3Y9w3roPRb0ahpVpdj++iVz7yN/rWYydxvNh8aT2b1FFFMEBRWvf31rp1q1zfXMVtAntSzOFUe8msyOsiB0IKsMgjoRQB6orDd3UNnAZ7mQRxKQCx8ScD6kVk5u7Iz4UAeqKwy3EUKu0siIEQuxZscqjqT5edRh+PtLe5s4LGO4ujcmYkonL2aRA8znPcSuBQBK2ZVGWIAHUmvVV7rfEp4o0+XS9FhwlzNDbSzznACyAk8oHteyyncdDip7bs5iTtWR35RzMgwpPiBk7fGgDLWG5tobqMx3ESSx5zyuuRWaigCK8ZRw2VjamCFFbtTHGqL3sP5VXnFWq23CujCdFRr+U4jizjtCTliR4bk+81ZvHV3badw1daheAmK05Zdhk5yBgfOuVuK+ILniLV3vbgBFxyxRg5CL3D3+JpLxbrZXPUduLS9he8U6xeymSW8dWIAPZAL091NUtxLMczSvJ3+uxNYqKakkTOqfti5pKKK6ZCiiigC8uP7u04q06O1mRoFSXtUm5gWBwR7PgQf0qtJOEpWcC0uO0XPV4+WrBhtwduUGt1LeMAEgA+VRLNSPQeCGQ/RuDEtG+0XDx3MncrLhVrPqdprJkS3sRGIQwY8zHc+fl5VMEkiQcuPfWKe8QYWJAWOw8az5G3yMWNStIYIrOVilxqsvbNFsqdFHj51ZPA5luCqW0LhIWwZc4VR1wB7u6q+jh1DVj2tsvZ24PrKy4dsHu8KsP0a63bXGp6nosGOa1jjlOO8nII+GFz76ZjW6MZq7YJ+KO6loqs84jHEtnO2r6ZqEli+oWFmkvaW0ZUssh5eWTlbZ8AMPEZ2BpvvNamvtesLqxhB0uysn1DtjKV7dGQqMLjIx62zY3HlUj1bSZNUxDLqFxDZkYlggAUyjwL9QD5Y99eZ+HdMuJbZ5Lfa3j7JIkYrGUHRWQHDAd2elAFfzajfahbLb65xBAtumrot32SqphAiEyjmPcrry7g5Pypxa2XVeLNQN3qGoCYxC0tLe3RlKQlFZpGbGFDbjOx323AxOrXTLKzgWC1tIIolAVVWMbAdBWzyigCv9B4H1ES6dc61dhv7KI723Dlg4Ujs4s/kHLv8AmOfE1u2fBl5b3N6wv4EivWdZWSDMqxF3blRjsuebB2PTaprRQAwxcJaPFararaHsFgih5O0bcRklTsfa9Y79d6eoIUgijhhjVIo1CoijAUDYACslFABSUUh6GgBj41sfvnhLV9PgeMyzWrqnMdg2Ns/HFcs6zwfrukN/arB2j7pIT2in5bj4gV0Dd3U9lqU9rdM0cgJPMCR2inoR5H6VqM0sSFnLPFtuFyV/j/Xvqd5mn6LZ6VVO9nNjIyMVdSrDqG2NIa6E4l4fseJNHntxHH9s5eaGVQMpIO4nw7j76oC6gltp5ILiNo5Y2KujdQR1psWrJsmN42YaKKK2LCiiigC5LrUoLWPPPvTXJxGpAx86kmt8AwKAqGRyn4mJy1MXpE0R9O4bsri3UxyQSEMV/KQevyqScSLqzv2eYdYWTvINPekvG+XY5LDvqoYtWnT2grY7xtTpBxdcW9sUhj/aEbMx2FdrA/oJ6ifsnnFnFkOiW0sFmwa8lGFUfg8zTF6ENVa09ItuJnJN9FJA7HvJw36oKjfDuiXHEWoGSd37InMkx6k+FTG9mstA1Czi0SKP7RAVZmAz2bg5Gf3ity5x/wA/ZiprN/T4R0gDS0z8Oau2r2rSyQrE6kZCNzDfpvTuDTk9krTT0xaKTNN2p6/o+krzanqlnaj/AN06qT7gTXTg5UVX+remLg/T+YRXk184Hs2kJbPxOB9ah2q+n5cMNJ0I+T3M2Pov8aALxyBWOeaK3jMk8qRRr1Z2AA+Jrl7VfTBxlqLHs9Qjsoz+C1hUf7jlvrUP1LV9R1WTtNTvrm6fOQZpS2PdnpQB1Pq3pK4R0nIuNbt5HG3Jb5lP+3NQnVPT5pqAjSdHup27muXWMfIFqoE0CgC9NF9KXEvEnaLZ2dlbcp3KyHP1BrT13XNbebkvrq7Ve/kmIX6YqoLG+utPm7aznkhfxQ9acp+KdUuVIuJVkJ/EV3+lKqKb2irFlxytNckxtJOe9JTts4ySD1+fWpfomtSBBDdZyOhqsNJ4mBuVW4Xs8py8+cjNTK0dliWdhgk9PKp7lp8lkZJpbRY9pZIYhMgUE969DVa+mbhgCOPiC0j3yI7rHh+Fv3fKrB4b1FHiAUjGPZJp61LTrfUbOa1uYxJBOhV1PgRXYfa9iMu64ZySaSpFxpwrd8Las9tMrPauSbecjZ1/iO8VHiMVWnsha1wJRRRXTh2CYUmc5X+vCoZ6T44l0hIivqvNGMd3WpwmAh79+lQT0syj7gLrsY3Vz8DvSEPKB1eybTtSntG6xtt7juPoRWog5nCjqTipx6TNMWFtP1OEepdRlHIHeMEfMH6VDbFOe8hX/MKd9Ctcli6BqEOm6Wbe1iZrkj1cdAem/jWzaaG8cUuo3xkkuDl2Kj1n26UnDNorOHcd+amVyYobWSdjyrBGZCfIfyqFt92kekuFyMmieky54a03sL61tFJDOqANzsT0B36dBnHdUd1P018XXYZbR7OyB74YAzD4tkfSq+v7qS9u5bmQ7yMWxn2RnoPIVr1bK0jzrruex/1LjbijU8i912+dT1VZSg+S4FMLuzsWclmJySTkmvNFaMC5oO9JRQAUUUUAFFFFABRRRQAuam3CGviRFsL+QZH/AGnbvGPZNQilBIIIO4rNSqWmbi3D2i37S+exuQ0bEpnpnpViaNrSzWyksGz136Vz1pnEtxbfs7kmeM95PrL8ammicQQsFe0kATO6scYNTVjclk5IstXW9HsOIdPe0vo1mhfcA7FT3EHuNUxxb6NLvSrpfuuRruKRHdYyvrrykbbdSebb3VZWn68EtzI78oT2wTTjw5rP3jcT3LoOzdVRc/hUZwPf3n4VyLcmckJnOH3Vf/4C6/0W/hS11RiD81FM84rwG9zYwMeFVv6W5CNDmT85x7qWitL2cG/iPT01H0aM74DW9skyHHQqM/pkVUuhRB7znP4BsKWitf8ALOL5otXh+NUgU+Va/pEvnsuFXWMtz3UixEjuUgk/pj40UVJj+ZZk+DKfNJRRV55oUUUUAFFFFABRRRQAUUUUAFFFFABRRRQAVntbmW2k7SFuVu/wPvoooAkthrNzqssNmv7NP7xubJx5VZOjXnYQxxRqVWPAwD1ooqXNx6K8L3yx7+838D86KKKSU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IYAwQMBIgACEQEDEQH/xAAcAAABBAMBAAAAAAAAAAAAAAAAAQUGBwMECAL/xABAEAACAQMCAwQHBQUGBwAAAAABAgMABBEFIQYSMRNBUWEHIjJxgZGhFBVCUrEjwdHh8CRDVGKToggWFzNTY/H/xAAZAQADAQEBAAAAAAAAAAAAAAAAAwQCAQX/xAAjEQADAAIBBAMBAQEAAAAAAAAAAQIDESEEEhMxMkFRIhRC/9oADAMBAAIRAxEAPwCj8EdaSpidAil9ZlJ28axrw3DISvKQfJjS/LI94K+iOWd49tkEZQ9RUs0m/WSH1GJB6jvBrQl4WCvhZGA91bVjw1dQ7xSq2TnB2rNVLOzjtfQusYeAqDtv31DnUqSCMGppdWFzbhjNHN0+FRTUjm5PkMVqGZyTr2alFFFMEhRRRQAoODXoyORguxHhmvFFABRRRQAtTzhDTjGsZIxzeu5qF2EXb3cMZ3BbcVY8UotrBxHtI+FFJzVxor6WOe4crUjULiYgYiGwFSjn+y2aQpsWTCjxpp4Wsu05IcddzWdp0vOJJ0RhiHEaL/lG2ceBOd6kZdvRvrYxNaqXbEoG7effWOOEc6suRIhyrrsR7q3rohJ4bVd15eaUj6fvrOY1+zguMAez40HHpoWTUlawEuOR1yrgdMjrjy6H5VXXF3Ff2GMRw+vNJnlGeg8T5V7414uj0oyWun8slxIS2/sxjAXJ89jt7qqu4uJbmZpp3aSRvaZjuapx498sgy5NPUnq9u5r24ee5kLyN1J/QVr0UtUEwlFLRQBZqOVIAwVNb1tAe1DDoabdBvrPVw8MZHaqN0YYyPGnZbW8tscgWRB0IOCKhpaemepPK2je+yq4OQDnFJ93cqlonx348KQX3ZKTcxOqketjfatMa1El0v2eRnicfiQrv7jWO1m0OYdJTHCwj7Qgkq3gB3fGoHxvw08DG/sl5of7yNRnk8/dUwuyLqNZLXIlB6r1WvWj3q3TXSXaqhMhDL1GMYHwxXYpxyjN41a0yl8UlTfifge9iu+30K1mu7WZ8KkMZYofh3Uum+ifjTUGBGkG2jP47qVUx8M830q+Wmto8ypcvTIPS1cOnegPVZQp1DWrS2JHrCKJpcfMrUs0z0FcN22DqF3fXrY3HMI1z7gM/WumTnGti0sru8bls7WedumIoyx+ldYad6OOD9OA7HQbORh+KdO1P+7NSW3tYLZQlvBFEo7o0Cj6UAcoaX6NeMNS5TDoN1ErfiuQIQPP1sH6VLdM9A+vXAB1DULGzB6heaVh+g+tdEUUAUff+h/T+GNGn1V9VuLq7twOQdmscZJIXpue/wAajMkLfaIlBBC+tgeX/wBq9ePoHuOE9QSIZYIr48lYE/QVR1jKDfSF9+VcAEeJ/lU2b5F/S/Fkjsr1tP0t7iMYmkARPJzt9OtZ+H4YwY7gvjshzCV1DY2Ox5u75U2XlzDc3drZDZIF7WQD8x2H0zTpfSxwWkNrHgNdH1iPwoOvz6fOp/RVpUbOlMZ5WnlYszHmOR1z3DwH8KgXpC43upNQn0vSpuxtoTySSIcs7d4B7gOm1PfG2upw7o4t7KTF7dg8hHWNe9vI9w/lVPMSxJOST1zVGDHx3Mk6nLr+ZPc80k8hklcuxxknyrFRRVJCFZbeGS4lWKFCzscAAVjAzVjcAcOkKbudcSNjlBHQVi6UrYzFjeStEY/5U1L/AMZ+lFXF92N/Qoqfzss/zQUFBPLBKssMjRupyGU4IqZaPx7cQiOPU4hKo2Mie17yO+oRS1TUTXsijJUemXHDr2j6rF6tzFkDOG9UitY2FqMzznlQ7kZxhPDyqpQac9N1m6spUYsZol6xSklSP3Ul4Neimep/UdM3Ho+04WafdcssFwoBDu5cP7/5V54e4dntr2L7Tp8UaxAqXYI4K+XvxUh4S1JNY4Z0zUEzi4tkY56g43+uadqZ453sT5700IqKowoAHgNqXFLRTBIUUViluIYWjWWVUMrckYY45mxnA8TsaAMtFJkVinuY4GiWTmzK/IvKhbfBO+BsNup2oAzUV5eRExzuq5IAycZPhXmGaK4jEkEiSIcgMjAjY4O/voAWWNJo3jkUMjDDA94qsuJuAhZR/atH7eZjJ68bYPIO7uyatCkrNSq9jMeSoe0ULHoWqWupMbmzcPcOGUcu5XoKksHBOsza2ss4WO32UsWBCqB3fWrVxRS/DI59XeuEcdcbvcHivVIrqRneC5khGe5VYgD6Ux1cmt8KRtx9r17PGrRm75kDDPtKrE497ViubHTnnSSSKAxgAr+zG/0oeWZejs9NdrubKgoxV6R8M6RPb9pLp0CBhsDGMms1twtpUbqYbGCM42xGM/Ouedfgf5a/Sp+F9Bnv7uN3hPZgjlDD2jV56FpH2W2XmC5A6DupbHRkVg6AKF6bU7uwgXlX2qVVO3tjplY1pHjsR4CisP2o+NLRo3ycs0UUVYeWFKKSigDpH/h81U3nBktg59exumVd/wADYYfXm+VWjXO//Drqn2bii9052wl5bcy5/Ohz+hb5V0TQdYUUUUHCIeka7vbe10v7uMvai9ErLFnmZI1Z2GB12B276bplm1jibh7V7tJIoprx1sbeQFSkSwyNzsvczEA+QA781LL6wnuNb0u7UqILUTFwTuWZQq48t2+lZrvTobu9srubn7SykaSHlbAyyFDnx2Y0ARGPXriGwtoITFZRz3E0k94kTSLbxmZggIJOHb8x9UYbyFaL61dDVUuLxryeeC+UzRWL9pb8hSYRxpynduYLzc2DkjoMVMoOGdFhmaZNOhMhnM5Z8t+0Jznfz3A6DuxTskaRgiNFUE5PKMZNAFZf8va/rq3c0zXNrcTTRGQXcmFUrNzfslGdkQAA/iJPSpvwvpJ0TTmsAY+wSeRrfkJ2jZiQD5jOPhTxgUUAFFFFABSHoaWo1xrqdxZWiW9qWje4JBlG3KB1A8zXKels1Eu67UQvj6K7m4mnitSixNGjM2c5bHh8BTTY6I0MaNJKWI3HN+4VvWb8paVgzuT3DJJ/o1gUXmrSFu3aCJFPqIBkHPefhUVVt7PZie2VI/WsdssYZ+Zn6bmnFHtxjA6VC43lhlP7dgyEqVf1uU/wrLNczxxGR7uJFG7MSAMfGuKjFTvkmUt/Gi4X3BR31CeNuNbbQYuyQCa/kBKRZ2Tzby/WmTVuP7HTbSWPT5ftV8wIV19ZFOOpP7hVU3M8tzNJPPIZJZGLO7HdiafjjfLI8uVTxJJf+oXEf+Kj/wBFaWonRT+1E3fX6emRkJDAgg4IPUGvNT70w8NtovEj3sKYtL8mQEDAWT8Q+PX41Aa6uUZa0wr0qliFUEk9AB1pB1qd8HaF9jQarfxjlAyuRvGPHHidqzdqVtm8eN5HpDf6Obi40bjrSLiSKVQlwqS+qdlf1d/L1q62zXN90MR3LhDb3VxKAmRuB3Y9w3roPRb0ahpVpdj++iVz7yN/rWYydxvNh8aT2b1FFFMEBRWvf31rp1q1zfXMVtAntSzOFUe8msyOsiB0IKsMgjoRQB6orDd3UNnAZ7mQRxKQCx8ScD6kVk5u7Iz4UAeqKwy3EUKu0siIEQuxZscqjqT5edRh+PtLe5s4LGO4ujcmYkonL2aRA8znPcSuBQBK2ZVGWIAHUmvVV7rfEp4o0+XS9FhwlzNDbSzznACyAk8oHteyyncdDip7bs5iTtWR35RzMgwpPiBk7fGgDLWG5tobqMx3ESSx5zyuuRWaigCK8ZRw2VjamCFFbtTHGqL3sP5VXnFWq23CujCdFRr+U4jizjtCTliR4bk+81ZvHV3badw1daheAmK05Zdhk5yBgfOuVuK+ILniLV3vbgBFxyxRg5CL3D3+JpLxbrZXPUduLS9he8U6xeymSW8dWIAPZAL091NUtxLMczSvJ3+uxNYqKakkTOqfti5pKKK6ZCiiigC8uP7u04q06O1mRoFSXtUm5gWBwR7PgQf0qtJOEpWcC0uO0XPV4+WrBhtwduUGt1LeMAEgA+VRLNSPQeCGQ/RuDEtG+0XDx3MncrLhVrPqdprJkS3sRGIQwY8zHc+fl5VMEkiQcuPfWKe8QYWJAWOw8az5G3yMWNStIYIrOVilxqsvbNFsqdFHj51ZPA5luCqW0LhIWwZc4VR1wB7u6q+jh1DVj2tsvZ24PrKy4dsHu8KsP0a63bXGp6nosGOa1jjlOO8nII+GFz76ZjW6MZq7YJ+KO6loqs84jHEtnO2r6ZqEli+oWFmkvaW0ZUssh5eWTlbZ8AMPEZ2BpvvNamvtesLqxhB0uysn1DtjKV7dGQqMLjIx62zY3HlUj1bSZNUxDLqFxDZkYlggAUyjwL9QD5Y99eZ+HdMuJbZ5Lfa3j7JIkYrGUHRWQHDAd2elAFfzajfahbLb65xBAtumrot32SqphAiEyjmPcrry7g5Pypxa2XVeLNQN3qGoCYxC0tLe3RlKQlFZpGbGFDbjOx323AxOrXTLKzgWC1tIIolAVVWMbAdBWzyigCv9B4H1ES6dc61dhv7KI723Dlg4Ujs4s/kHLv8AmOfE1u2fBl5b3N6wv4EivWdZWSDMqxF3blRjsuebB2PTaprRQAwxcJaPFararaHsFgih5O0bcRklTsfa9Y79d6eoIUgijhhjVIo1CoijAUDYACslFABSUUh6GgBj41sfvnhLV9PgeMyzWrqnMdg2Ns/HFcs6zwfrukN/arB2j7pIT2in5bj4gV0Dd3U9lqU9rdM0cgJPMCR2inoR5H6VqM0sSFnLPFtuFyV/j/Xvqd5mn6LZ6VVO9nNjIyMVdSrDqG2NIa6E4l4fseJNHntxHH9s5eaGVQMpIO4nw7j76oC6gltp5ILiNo5Y2KujdQR1psWrJsmN42YaKKK2LCiiigC5LrUoLWPPPvTXJxGpAx86kmt8AwKAqGRyn4mJy1MXpE0R9O4bsri3UxyQSEMV/KQevyqScSLqzv2eYdYWTvINPekvG+XY5LDvqoYtWnT2grY7xtTpBxdcW9sUhj/aEbMx2FdrA/oJ6ifsnnFnFkOiW0sFmwa8lGFUfg8zTF6ENVa09ItuJnJN9FJA7HvJw36oKjfDuiXHEWoGSd37InMkx6k+FTG9mstA1Czi0SKP7RAVZmAz2bg5Gf3ity5x/wA/ZiprN/T4R0gDS0z8Oau2r2rSyQrE6kZCNzDfpvTuDTk9krTT0xaKTNN2p6/o+krzanqlnaj/AN06qT7gTXTg5UVX+remLg/T+YRXk184Hs2kJbPxOB9ah2q+n5cMNJ0I+T3M2Pov8aALxyBWOeaK3jMk8qRRr1Z2AA+Jrl7VfTBxlqLHs9Qjsoz+C1hUf7jlvrUP1LV9R1WTtNTvrm6fOQZpS2PdnpQB1Pq3pK4R0nIuNbt5HG3Jb5lP+3NQnVPT5pqAjSdHup27muXWMfIFqoE0CgC9NF9KXEvEnaLZ2dlbcp3KyHP1BrT13XNbebkvrq7Ve/kmIX6YqoLG+utPm7aznkhfxQ9acp+KdUuVIuJVkJ/EV3+lKqKb2irFlxytNckxtJOe9JTts4ySD1+fWpfomtSBBDdZyOhqsNJ4mBuVW4Xs8py8+cjNTK0dliWdhgk9PKp7lp8lkZJpbRY9pZIYhMgUE969DVa+mbhgCOPiC0j3yI7rHh+Fv3fKrB4b1FHiAUjGPZJp61LTrfUbOa1uYxJBOhV1PgRXYfa9iMu64ZySaSpFxpwrd8Las9tMrPauSbecjZ1/iO8VHiMVWnsha1wJRRRXTh2CYUmc5X+vCoZ6T44l0hIivqvNGMd3WpwmAh79+lQT0syj7gLrsY3Vz8DvSEPKB1eybTtSntG6xtt7juPoRWog5nCjqTipx6TNMWFtP1OEepdRlHIHeMEfMH6VDbFOe8hX/MKd9Ctcli6BqEOm6Wbe1iZrkj1cdAem/jWzaaG8cUuo3xkkuDl2Kj1n26UnDNorOHcd+amVyYobWSdjyrBGZCfIfyqFt92kekuFyMmieky54a03sL61tFJDOqANzsT0B36dBnHdUd1P018XXYZbR7OyB74YAzD4tkfSq+v7qS9u5bmQ7yMWxn2RnoPIVr1bK0jzrruex/1LjbijU8i912+dT1VZSg+S4FMLuzsWclmJySTkmvNFaMC5oO9JRQAUUUUAFFFFABRRRQAuam3CGviRFsL+QZH/AGnbvGPZNQilBIIIO4rNSqWmbi3D2i37S+exuQ0bEpnpnpViaNrSzWyksGz136Vz1pnEtxbfs7kmeM95PrL8ammicQQsFe0kATO6scYNTVjclk5IstXW9HsOIdPe0vo1mhfcA7FT3EHuNUxxb6NLvSrpfuuRruKRHdYyvrrykbbdSebb3VZWn68EtzI78oT2wTTjw5rP3jcT3LoOzdVRc/hUZwPf3n4VyLcmckJnOH3Vf/4C6/0W/hS11RiD81FM84rwG9zYwMeFVv6W5CNDmT85x7qWitL2cG/iPT01H0aM74DW9skyHHQqM/pkVUuhRB7znP4BsKWitf8ALOL5otXh+NUgU+Va/pEvnsuFXWMtz3UixEjuUgk/pj40UVJj+ZZk+DKfNJRRV55oUUUUAFFFFABRRRQAUUUUAFFFFABRRRQAVntbmW2k7SFuVu/wPvoooAkthrNzqssNmv7NP7xubJx5VZOjXnYQxxRqVWPAwD1ooqXNx6K8L3yx7+838D86KKKSU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6" y="4237839"/>
            <a:ext cx="1909763" cy="25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b="487"/>
          <a:stretch>
            <a:fillRect/>
          </a:stretch>
        </p:blipFill>
        <p:spPr bwMode="auto">
          <a:xfrm>
            <a:off x="0" y="965200"/>
            <a:ext cx="1676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20565510"/>
              </p:ext>
            </p:extLst>
          </p:nvPr>
        </p:nvGraphicFramePr>
        <p:xfrm>
          <a:off x="1451304" y="965200"/>
          <a:ext cx="7692696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1305" y="-180439"/>
            <a:ext cx="74640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Total Early-Stage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Entrepreneurial Activity (TEA)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Entrepreneurship Monitor – </a:t>
            </a:r>
          </a:p>
          <a:p>
            <a:r>
              <a:rPr lang="en-US" dirty="0" smtClean="0"/>
              <a:t>2014 Global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okerlistings.com/assets/photos/_resampled/CroppedImage180320-prize-money-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7423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b="487"/>
          <a:stretch>
            <a:fillRect/>
          </a:stretch>
        </p:blipFill>
        <p:spPr bwMode="auto">
          <a:xfrm>
            <a:off x="27482" y="990600"/>
            <a:ext cx="1676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24268" y="282714"/>
            <a:ext cx="5089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WHAT’S AT STAKE?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514600"/>
            <a:ext cx="6635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ebdings" panose="05030102010509060703" pitchFamily="18" charset="2"/>
              <a:buChar char=""/>
            </a:pPr>
            <a:r>
              <a:rPr lang="en-US" sz="3200" dirty="0" smtClean="0"/>
              <a:t> </a:t>
            </a:r>
            <a:r>
              <a:rPr lang="en-US" sz="4000" dirty="0" smtClean="0"/>
              <a:t>Opportunities for Success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51650" y="3864114"/>
            <a:ext cx="6178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ebdings" panose="05030102010509060703" pitchFamily="18" charset="2"/>
              <a:buChar char=""/>
            </a:pPr>
            <a:r>
              <a:rPr lang="en-US" sz="3200" dirty="0" smtClean="0"/>
              <a:t> </a:t>
            </a:r>
            <a:r>
              <a:rPr lang="en-US" sz="4000" dirty="0" smtClean="0"/>
              <a:t>Global Competitiveness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65682" y="5118890"/>
            <a:ext cx="8156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ebdings" panose="05030102010509060703" pitchFamily="18" charset="2"/>
              <a:buChar char=""/>
            </a:pPr>
            <a:r>
              <a:rPr lang="en-US" sz="3200" dirty="0" smtClean="0"/>
              <a:t> </a:t>
            </a:r>
            <a:r>
              <a:rPr lang="en-US" sz="4000" dirty="0" smtClean="0"/>
              <a:t>Replacement for World Tensions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64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b="487"/>
          <a:stretch>
            <a:fillRect/>
          </a:stretch>
        </p:blipFill>
        <p:spPr bwMode="auto">
          <a:xfrm>
            <a:off x="27482" y="990600"/>
            <a:ext cx="1676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71800" y="152400"/>
            <a:ext cx="4112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PERSPECTIVES</a:t>
            </a:r>
          </a:p>
        </p:txBody>
      </p:sp>
      <p:pic>
        <p:nvPicPr>
          <p:cNvPr id="2050" name="Picture 2" descr="http://b.fastcompany.net/multisite_files/codesign/imagecache/inline-large/inline/2013/04/1672354-inline-esc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1"/>
            <a:ext cx="7696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class.eccouncil.org/wp-content/uploads/2014/02/coreconcep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52500"/>
            <a:ext cx="7239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b="487"/>
          <a:stretch>
            <a:fillRect/>
          </a:stretch>
        </p:blipFill>
        <p:spPr bwMode="auto">
          <a:xfrm>
            <a:off x="0" y="952500"/>
            <a:ext cx="1905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IYAwQMBIgACEQEDEQH/xAAcAAABBAMBAAAAAAAAAAAAAAAAAQUGBwMECAL/xABAEAACAQMCAwQHBQUGBwAAAAABAgMABBEFIQYSMRNBUWEHIjJxgZGhFBVCUrEjwdHh8CRDVGKToggWFzNTY/H/xAAZAQADAQEBAAAAAAAAAAAAAAAAAwQCAQX/xAAjEQADAAIBBAMBAQEAAAAAAAAAAQIDESEEEhMxMkFRIhRC/9oADAMBAAIRAxEAPwCj8EdaSpidAil9ZlJ28axrw3DISvKQfJjS/LI94K+iOWd49tkEZQ9RUs0m/WSH1GJB6jvBrQl4WCvhZGA91bVjw1dQ7xSq2TnB2rNVLOzjtfQusYeAqDtv31DnUqSCMGppdWFzbhjNHN0+FRTUjm5PkMVqGZyTr2alFFFMEhRRRQAoODXoyORguxHhmvFFABRRRQAtTzhDTjGsZIxzeu5qF2EXb3cMZ3BbcVY8UotrBxHtI+FFJzVxor6WOe4crUjULiYgYiGwFSjn+y2aQpsWTCjxpp4Wsu05IcddzWdp0vOJJ0RhiHEaL/lG2ceBOd6kZdvRvrYxNaqXbEoG7effWOOEc6suRIhyrrsR7q3rohJ4bVd15eaUj6fvrOY1+zguMAez40HHpoWTUlawEuOR1yrgdMjrjy6H5VXXF3Ff2GMRw+vNJnlGeg8T5V7414uj0oyWun8slxIS2/sxjAXJ89jt7qqu4uJbmZpp3aSRvaZjuapx498sgy5NPUnq9u5r24ee5kLyN1J/QVr0UtUEwlFLRQBZqOVIAwVNb1tAe1DDoabdBvrPVw8MZHaqN0YYyPGnZbW8tscgWRB0IOCKhpaemepPK2je+yq4OQDnFJ93cqlonx348KQX3ZKTcxOqketjfatMa1El0v2eRnicfiQrv7jWO1m0OYdJTHCwj7Qgkq3gB3fGoHxvw08DG/sl5of7yNRnk8/dUwuyLqNZLXIlB6r1WvWj3q3TXSXaqhMhDL1GMYHwxXYpxyjN41a0yl8UlTfifge9iu+30K1mu7WZ8KkMZYofh3Uum+ifjTUGBGkG2jP47qVUx8M830q+Wmto8ypcvTIPS1cOnegPVZQp1DWrS2JHrCKJpcfMrUs0z0FcN22DqF3fXrY3HMI1z7gM/WumTnGti0sru8bls7WedumIoyx+ldYad6OOD9OA7HQbORh+KdO1P+7NSW3tYLZQlvBFEo7o0Cj6UAcoaX6NeMNS5TDoN1ErfiuQIQPP1sH6VLdM9A+vXAB1DULGzB6heaVh+g+tdEUUAUff+h/T+GNGn1V9VuLq7twOQdmscZJIXpue/wAajMkLfaIlBBC+tgeX/wBq9ePoHuOE9QSIZYIr48lYE/QVR1jKDfSF9+VcAEeJ/lU2b5F/S/Fkjsr1tP0t7iMYmkARPJzt9OtZ+H4YwY7gvjshzCV1DY2Ox5u75U2XlzDc3drZDZIF7WQD8x2H0zTpfSxwWkNrHgNdH1iPwoOvz6fOp/RVpUbOlMZ5WnlYszHmOR1z3DwH8KgXpC43upNQn0vSpuxtoTySSIcs7d4B7gOm1PfG2upw7o4t7KTF7dg8hHWNe9vI9w/lVPMSxJOST1zVGDHx3Mk6nLr+ZPc80k8hklcuxxknyrFRRVJCFZbeGS4lWKFCzscAAVjAzVjcAcOkKbudcSNjlBHQVi6UrYzFjeStEY/5U1L/AMZ+lFXF92N/Qoqfzss/zQUFBPLBKssMjRupyGU4IqZaPx7cQiOPU4hKo2Mie17yO+oRS1TUTXsijJUemXHDr2j6rF6tzFkDOG9UitY2FqMzznlQ7kZxhPDyqpQac9N1m6spUYsZol6xSklSP3Ul4Neimep/UdM3Ho+04WafdcssFwoBDu5cP7/5V54e4dntr2L7Tp8UaxAqXYI4K+XvxUh4S1JNY4Z0zUEzi4tkY56g43+uadqZ453sT5700IqKowoAHgNqXFLRTBIUUViluIYWjWWVUMrckYY45mxnA8TsaAMtFJkVinuY4GiWTmzK/IvKhbfBO+BsNup2oAzUV5eRExzuq5IAycZPhXmGaK4jEkEiSIcgMjAjY4O/voAWWNJo3jkUMjDDA94qsuJuAhZR/atH7eZjJ68bYPIO7uyatCkrNSq9jMeSoe0ULHoWqWupMbmzcPcOGUcu5XoKksHBOsza2ss4WO32UsWBCqB3fWrVxRS/DI59XeuEcdcbvcHivVIrqRneC5khGe5VYgD6Ux1cmt8KRtx9r17PGrRm75kDDPtKrE497ViubHTnnSSSKAxgAr+zG/0oeWZejs9NdrubKgoxV6R8M6RPb9pLp0CBhsDGMms1twtpUbqYbGCM42xGM/Ouedfgf5a/Sp+F9Bnv7uN3hPZgjlDD2jV56FpH2W2XmC5A6DupbHRkVg6AKF6bU7uwgXlX2qVVO3tjplY1pHjsR4CisP2o+NLRo3ycs0UUVYeWFKKSigDpH/h81U3nBktg59exumVd/wADYYfXm+VWjXO//Drqn2bii9052wl5bcy5/Ohz+hb5V0TQdYUUUUHCIeka7vbe10v7uMvai9ErLFnmZI1Z2GB12B276bplm1jibh7V7tJIoprx1sbeQFSkSwyNzsvczEA+QA781LL6wnuNb0u7UqILUTFwTuWZQq48t2+lZrvTobu9srubn7SykaSHlbAyyFDnx2Y0ARGPXriGwtoITFZRz3E0k94kTSLbxmZggIJOHb8x9UYbyFaL61dDVUuLxryeeC+UzRWL9pb8hSYRxpynduYLzc2DkjoMVMoOGdFhmaZNOhMhnM5Z8t+0Jznfz3A6DuxTskaRgiNFUE5PKMZNAFZf8va/rq3c0zXNrcTTRGQXcmFUrNzfslGdkQAA/iJPSpvwvpJ0TTmsAY+wSeRrfkJ2jZiQD5jOPhTxgUUAFFFFABSHoaWo1xrqdxZWiW9qWje4JBlG3KB1A8zXKels1Eu67UQvj6K7m4mnitSixNGjM2c5bHh8BTTY6I0MaNJKWI3HN+4VvWb8paVgzuT3DJJ/o1gUXmrSFu3aCJFPqIBkHPefhUVVt7PZie2VI/WsdssYZ+Zn6bmnFHtxjA6VC43lhlP7dgyEqVf1uU/wrLNczxxGR7uJFG7MSAMfGuKjFTvkmUt/Gi4X3BR31CeNuNbbQYuyQCa/kBKRZ2Tzby/WmTVuP7HTbSWPT5ftV8wIV19ZFOOpP7hVU3M8tzNJPPIZJZGLO7HdiafjjfLI8uVTxJJf+oXEf+Kj/wBFaWonRT+1E3fX6emRkJDAgg4IPUGvNT70w8NtovEj3sKYtL8mQEDAWT8Q+PX41Aa6uUZa0wr0qliFUEk9AB1pB1qd8HaF9jQarfxjlAyuRvGPHHidqzdqVtm8eN5HpDf6Obi40bjrSLiSKVQlwqS+qdlf1d/L1q62zXN90MR3LhDb3VxKAmRuB3Y9w3roPRb0ahpVpdj++iVz7yN/rWYydxvNh8aT2b1FFFMEBRWvf31rp1q1zfXMVtAntSzOFUe8msyOsiB0IKsMgjoRQB6orDd3UNnAZ7mQRxKQCx8ScD6kVk5u7Iz4UAeqKwy3EUKu0siIEQuxZscqjqT5edRh+PtLe5s4LGO4ujcmYkonL2aRA8znPcSuBQBK2ZVGWIAHUmvVV7rfEp4o0+XS9FhwlzNDbSzznACyAk8oHteyyncdDip7bs5iTtWR35RzMgwpPiBk7fGgDLWG5tobqMx3ESSx5zyuuRWaigCK8ZRw2VjamCFFbtTHGqL3sP5VXnFWq23CujCdFRr+U4jizjtCTliR4bk+81ZvHV3badw1daheAmK05Zdhk5yBgfOuVuK+ILniLV3vbgBFxyxRg5CL3D3+JpLxbrZXPUduLS9he8U6xeymSW8dWIAPZAL091NUtxLMczSvJ3+uxNYqKakkTOqfti5pKKK6ZCiiigC8uP7u04q06O1mRoFSXtUm5gWBwR7PgQf0qtJOEpWcC0uO0XPV4+WrBhtwduUGt1LeMAEgA+VRLNSPQeCGQ/RuDEtG+0XDx3MncrLhVrPqdprJkS3sRGIQwY8zHc+fl5VMEkiQcuPfWKe8QYWJAWOw8az5G3yMWNStIYIrOVilxqsvbNFsqdFHj51ZPA5luCqW0LhIWwZc4VR1wB7u6q+jh1DVj2tsvZ24PrKy4dsHu8KsP0a63bXGp6nosGOa1jjlOO8nII+GFz76ZjW6MZq7YJ+KO6loqs84jHEtnO2r6ZqEli+oWFmkvaW0ZUssh5eWTlbZ8AMPEZ2BpvvNamvtesLqxhB0uysn1DtjKV7dGQqMLjIx62zY3HlUj1bSZNUxDLqFxDZkYlggAUyjwL9QD5Y99eZ+HdMuJbZ5Lfa3j7JIkYrGUHRWQHDAd2elAFfzajfahbLb65xBAtumrot32SqphAiEyjmPcrry7g5Pypxa2XVeLNQN3qGoCYxC0tLe3RlKQlFZpGbGFDbjOx323AxOrXTLKzgWC1tIIolAVVWMbAdBWzyigCv9B4H1ES6dc61dhv7KI723Dlg4Ujs4s/kHLv8AmOfE1u2fBl5b3N6wv4EivWdZWSDMqxF3blRjsuebB2PTaprRQAwxcJaPFararaHsFgih5O0bcRklTsfa9Y79d6eoIUgijhhjVIo1CoijAUDYACslFABSUUh6GgBj41sfvnhLV9PgeMyzWrqnMdg2Ns/HFcs6zwfrukN/arB2j7pIT2in5bj4gV0Dd3U9lqU9rdM0cgJPMCR2inoR5H6VqM0sSFnLPFtuFyV/j/Xvqd5mn6LZ6VVO9nNjIyMVdSrDqG2NIa6E4l4fseJNHntxHH9s5eaGVQMpIO4nw7j76oC6gltp5ILiNo5Y2KujdQR1psWrJsmN42YaKKK2LCiiigC5LrUoLWPPPvTXJxGpAx86kmt8AwKAqGRyn4mJy1MXpE0R9O4bsri3UxyQSEMV/KQevyqScSLqzv2eYdYWTvINPekvG+XY5LDvqoYtWnT2grY7xtTpBxdcW9sUhj/aEbMx2FdrA/oJ6ifsnnFnFkOiW0sFmwa8lGFUfg8zTF6ENVa09ItuJnJN9FJA7HvJw36oKjfDuiXHEWoGSd37InMkx6k+FTG9mstA1Czi0SKP7RAVZmAz2bg5Gf3ity5x/wA/ZiprN/T4R0gDS0z8Oau2r2rSyQrE6kZCNzDfpvTuDTk9krTT0xaKTNN2p6/o+krzanqlnaj/AN06qT7gTXTg5UVX+remLg/T+YRXk184Hs2kJbPxOB9ah2q+n5cMNJ0I+T3M2Pov8aALxyBWOeaK3jMk8qRRr1Z2AA+Jrl7VfTBxlqLHs9Qjsoz+C1hUf7jlvrUP1LV9R1WTtNTvrm6fOQZpS2PdnpQB1Pq3pK4R0nIuNbt5HG3Jb5lP+3NQnVPT5pqAjSdHup27muXWMfIFqoE0CgC9NF9KXEvEnaLZ2dlbcp3KyHP1BrT13XNbebkvrq7Ve/kmIX6YqoLG+utPm7aznkhfxQ9acp+KdUuVIuJVkJ/EV3+lKqKb2irFlxytNckxtJOe9JTts4ySD1+fWpfomtSBBDdZyOhqsNJ4mBuVW4Xs8py8+cjNTK0dliWdhgk9PKp7lp8lkZJpbRY9pZIYhMgUE969DVa+mbhgCOPiC0j3yI7rHh+Fv3fKrB4b1FHiAUjGPZJp61LTrfUbOa1uYxJBOhV1PgRXYfa9iMu64ZySaSpFxpwrd8Las9tMrPauSbecjZ1/iO8VHiMVWnsha1wJRRRXTh2CYUmc5X+vCoZ6T44l0hIivqvNGMd3WpwmAh79+lQT0syj7gLrsY3Vz8DvSEPKB1eybTtSntG6xtt7juPoRWog5nCjqTipx6TNMWFtP1OEepdRlHIHeMEfMH6VDbFOe8hX/MKd9Ctcli6BqEOm6Wbe1iZrkj1cdAem/jWzaaG8cUuo3xkkuDl2Kj1n26UnDNorOHcd+amVyYobWSdjyrBGZCfIfyqFt92kekuFyMmieky54a03sL61tFJDOqANzsT0B36dBnHdUd1P018XXYZbR7OyB74YAzD4tkfSq+v7qS9u5bmQ7yMWxn2RnoPIVr1bK0jzrruex/1LjbijU8i912+dT1VZSg+S4FMLuzsWclmJySTkmvNFaMC5oO9JRQAUUUUAFFFFABRRRQAuam3CGviRFsL+QZH/AGnbvGPZNQilBIIIO4rNSqWmbi3D2i37S+exuQ0bEpnpnpViaNrSzWyksGz136Vz1pnEtxbfs7kmeM95PrL8ammicQQsFe0kATO6scYNTVjclk5IstXW9HsOIdPe0vo1mhfcA7FT3EHuNUxxb6NLvSrpfuuRruKRHdYyvrrykbbdSebb3VZWn68EtzI78oT2wTTjw5rP3jcT3LoOzdVRc/hUZwPf3n4VyLcmckJnOH3Vf/4C6/0W/hS11RiD81FM84rwG9zYwMeFVv6W5CNDmT85x7qWitL2cG/iPT01H0aM74DW9skyHHQqM/pkVUuhRB7znP4BsKWitf8ALOL5otXh+NUgU+Va/pEvnsuFXWMtz3UixEjuUgk/pj40UVJj+ZZk+DKfNJRRV55oUUUUAFFFFABRRRQAUUUUAFFFFABRRRQAVntbmW2k7SFuVu/wPvoooAkthrNzqssNmv7NP7xubJx5VZOjXnYQxxRqVWPAwD1ooqXNx6K8L3yx7+838D86KKKSU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IYAwQMBIgACEQEDEQH/xAAcAAABBAMBAAAAAAAAAAAAAAAAAQUGBwMECAL/xABAEAACAQMCAwQHBQUGBwAAAAABAgMABBEFIQYSMRNBUWEHIjJxgZGhFBVCUrEjwdHh8CRDVGKToggWFzNTY/H/xAAZAQADAQEBAAAAAAAAAAAAAAAAAwQCAQX/xAAjEQADAAIBBAMBAQEAAAAAAAAAAQIDESEEEhMxMkFRIhRC/9oADAMBAAIRAxEAPwCj8EdaSpidAil9ZlJ28axrw3DISvKQfJjS/LI94K+iOWd49tkEZQ9RUs0m/WSH1GJB6jvBrQl4WCvhZGA91bVjw1dQ7xSq2TnB2rNVLOzjtfQusYeAqDtv31DnUqSCMGppdWFzbhjNHN0+FRTUjm5PkMVqGZyTr2alFFFMEhRRRQAoODXoyORguxHhmvFFABRRRQAtTzhDTjGsZIxzeu5qF2EXb3cMZ3BbcVY8UotrBxHtI+FFJzVxor6WOe4crUjULiYgYiGwFSjn+y2aQpsWTCjxpp4Wsu05IcddzWdp0vOJJ0RhiHEaL/lG2ceBOd6kZdvRvrYxNaqXbEoG7effWOOEc6suRIhyrrsR7q3rohJ4bVd15eaUj6fvrOY1+zguMAez40HHpoWTUlawEuOR1yrgdMjrjy6H5VXXF3Ff2GMRw+vNJnlGeg8T5V7414uj0oyWun8slxIS2/sxjAXJ89jt7qqu4uJbmZpp3aSRvaZjuapx498sgy5NPUnq9u5r24ee5kLyN1J/QVr0UtUEwlFLRQBZqOVIAwVNb1tAe1DDoabdBvrPVw8MZHaqN0YYyPGnZbW8tscgWRB0IOCKhpaemepPK2je+yq4OQDnFJ93cqlonx348KQX3ZKTcxOqketjfatMa1El0v2eRnicfiQrv7jWO1m0OYdJTHCwj7Qgkq3gB3fGoHxvw08DG/sl5of7yNRnk8/dUwuyLqNZLXIlB6r1WvWj3q3TXSXaqhMhDL1GMYHwxXYpxyjN41a0yl8UlTfifge9iu+30K1mu7WZ8KkMZYofh3Uum+ifjTUGBGkG2jP47qVUx8M830q+Wmto8ypcvTIPS1cOnegPVZQp1DWrS2JHrCKJpcfMrUs0z0FcN22DqF3fXrY3HMI1z7gM/WumTnGti0sru8bls7WedumIoyx+ldYad6OOD9OA7HQbORh+KdO1P+7NSW3tYLZQlvBFEo7o0Cj6UAcoaX6NeMNS5TDoN1ErfiuQIQPP1sH6VLdM9A+vXAB1DULGzB6heaVh+g+tdEUUAUff+h/T+GNGn1V9VuLq7twOQdmscZJIXpue/wAajMkLfaIlBBC+tgeX/wBq9ePoHuOE9QSIZYIr48lYE/QVR1jKDfSF9+VcAEeJ/lU2b5F/S/Fkjsr1tP0t7iMYmkARPJzt9OtZ+H4YwY7gvjshzCV1DY2Ox5u75U2XlzDc3drZDZIF7WQD8x2H0zTpfSxwWkNrHgNdH1iPwoOvz6fOp/RVpUbOlMZ5WnlYszHmOR1z3DwH8KgXpC43upNQn0vSpuxtoTySSIcs7d4B7gOm1PfG2upw7o4t7KTF7dg8hHWNe9vI9w/lVPMSxJOST1zVGDHx3Mk6nLr+ZPc80k8hklcuxxknyrFRRVJCFZbeGS4lWKFCzscAAVjAzVjcAcOkKbudcSNjlBHQVi6UrYzFjeStEY/5U1L/AMZ+lFXF92N/Qoqfzss/zQUFBPLBKssMjRupyGU4IqZaPx7cQiOPU4hKo2Mie17yO+oRS1TUTXsijJUemXHDr2j6rF6tzFkDOG9UitY2FqMzznlQ7kZxhPDyqpQac9N1m6spUYsZol6xSklSP3Ul4Neimep/UdM3Ho+04WafdcssFwoBDu5cP7/5V54e4dntr2L7Tp8UaxAqXYI4K+XvxUh4S1JNY4Z0zUEzi4tkY56g43+uadqZ453sT5700IqKowoAHgNqXFLRTBIUUViluIYWjWWVUMrckYY45mxnA8TsaAMtFJkVinuY4GiWTmzK/IvKhbfBO+BsNup2oAzUV5eRExzuq5IAycZPhXmGaK4jEkEiSIcgMjAjY4O/voAWWNJo3jkUMjDDA94qsuJuAhZR/atH7eZjJ68bYPIO7uyatCkrNSq9jMeSoe0ULHoWqWupMbmzcPcOGUcu5XoKksHBOsza2ss4WO32UsWBCqB3fWrVxRS/DI59XeuEcdcbvcHivVIrqRneC5khGe5VYgD6Ux1cmt8KRtx9r17PGrRm75kDDPtKrE497ViubHTnnSSSKAxgAr+zG/0oeWZejs9NdrubKgoxV6R8M6RPb9pLp0CBhsDGMms1twtpUbqYbGCM42xGM/Ouedfgf5a/Sp+F9Bnv7uN3hPZgjlDD2jV56FpH2W2XmC5A6DupbHRkVg6AKF6bU7uwgXlX2qVVO3tjplY1pHjsR4CisP2o+NLRo3ycs0UUVYeWFKKSigDpH/h81U3nBktg59exumVd/wADYYfXm+VWjXO//Drqn2bii9052wl5bcy5/Ohz+hb5V0TQdYUUUUHCIeka7vbe10v7uMvai9ErLFnmZI1Z2GB12B276bplm1jibh7V7tJIoprx1sbeQFSkSwyNzsvczEA+QA781LL6wnuNb0u7UqILUTFwTuWZQq48t2+lZrvTobu9srubn7SykaSHlbAyyFDnx2Y0ARGPXriGwtoITFZRz3E0k94kTSLbxmZggIJOHb8x9UYbyFaL61dDVUuLxryeeC+UzRWL9pb8hSYRxpynduYLzc2DkjoMVMoOGdFhmaZNOhMhnM5Z8t+0Jznfz3A6DuxTskaRgiNFUE5PKMZNAFZf8va/rq3c0zXNrcTTRGQXcmFUrNzfslGdkQAA/iJPSpvwvpJ0TTmsAY+wSeRrfkJ2jZiQD5jOPhTxgUUAFFFFABSHoaWo1xrqdxZWiW9qWje4JBlG3KB1A8zXKels1Eu67UQvj6K7m4mnitSixNGjM2c5bHh8BTTY6I0MaNJKWI3HN+4VvWb8paVgzuT3DJJ/o1gUXmrSFu3aCJFPqIBkHPefhUVVt7PZie2VI/WsdssYZ+Zn6bmnFHtxjA6VC43lhlP7dgyEqVf1uU/wrLNczxxGR7uJFG7MSAMfGuKjFTvkmUt/Gi4X3BR31CeNuNbbQYuyQCa/kBKRZ2Tzby/WmTVuP7HTbSWPT5ftV8wIV19ZFOOpP7hVU3M8tzNJPPIZJZGLO7HdiafjjfLI8uVTxJJf+oXEf+Kj/wBFaWonRT+1E3fX6emRkJDAgg4IPUGvNT70w8NtovEj3sKYtL8mQEDAWT8Q+PX41Aa6uUZa0wr0qliFUEk9AB1pB1qd8HaF9jQarfxjlAyuRvGPHHidqzdqVtm8eN5HpDf6Obi40bjrSLiSKVQlwqS+qdlf1d/L1q62zXN90MR3LhDb3VxKAmRuB3Y9w3roPRb0ahpVpdj++iVz7yN/rWYydxvNh8aT2b1FFFMEBRWvf31rp1q1zfXMVtAntSzOFUe8msyOsiB0IKsMgjoRQB6orDd3UNnAZ7mQRxKQCx8ScD6kVk5u7Iz4UAeqKwy3EUKu0siIEQuxZscqjqT5edRh+PtLe5s4LGO4ujcmYkonL2aRA8znPcSuBQBK2ZVGWIAHUmvVV7rfEp4o0+XS9FhwlzNDbSzznACyAk8oHteyyncdDip7bs5iTtWR35RzMgwpPiBk7fGgDLWG5tobqMx3ESSx5zyuuRWaigCK8ZRw2VjamCFFbtTHGqL3sP5VXnFWq23CujCdFRr+U4jizjtCTliR4bk+81ZvHV3badw1daheAmK05Zdhk5yBgfOuVuK+ILniLV3vbgBFxyxRg5CL3D3+JpLxbrZXPUduLS9he8U6xeymSW8dWIAPZAL091NUtxLMczSvJ3+uxNYqKakkTOqfti5pKKK6ZCiiigC8uP7u04q06O1mRoFSXtUm5gWBwR7PgQf0qtJOEpWcC0uO0XPV4+WrBhtwduUGt1LeMAEgA+VRLNSPQeCGQ/RuDEtG+0XDx3MncrLhVrPqdprJkS3sRGIQwY8zHc+fl5VMEkiQcuPfWKe8QYWJAWOw8az5G3yMWNStIYIrOVilxqsvbNFsqdFHj51ZPA5luCqW0LhIWwZc4VR1wB7u6q+jh1DVj2tsvZ24PrKy4dsHu8KsP0a63bXGp6nosGOa1jjlOO8nII+GFz76ZjW6MZq7YJ+KO6loqs84jHEtnO2r6ZqEli+oWFmkvaW0ZUssh5eWTlbZ8AMPEZ2BpvvNamvtesLqxhB0uysn1DtjKV7dGQqMLjIx62zY3HlUj1bSZNUxDLqFxDZkYlggAUyjwL9QD5Y99eZ+HdMuJbZ5Lfa3j7JIkYrGUHRWQHDAd2elAFfzajfahbLb65xBAtumrot32SqphAiEyjmPcrry7g5Pypxa2XVeLNQN3qGoCYxC0tLe3RlKQlFZpGbGFDbjOx323AxOrXTLKzgWC1tIIolAVVWMbAdBWzyigCv9B4H1ES6dc61dhv7KI723Dlg4Ujs4s/kHLv8AmOfE1u2fBl5b3N6wv4EivWdZWSDMqxF3blRjsuebB2PTaprRQAwxcJaPFararaHsFgih5O0bcRklTsfa9Y79d6eoIUgijhhjVIo1CoijAUDYACslFABSUUh6GgBj41sfvnhLV9PgeMyzWrqnMdg2Ns/HFcs6zwfrukN/arB2j7pIT2in5bj4gV0Dd3U9lqU9rdM0cgJPMCR2inoR5H6VqM0sSFnLPFtuFyV/j/Xvqd5mn6LZ6VVO9nNjIyMVdSrDqG2NIa6E4l4fseJNHntxHH9s5eaGVQMpIO4nw7j76oC6gltp5ILiNo5Y2KujdQR1psWrJsmN42YaKKK2LCiiigC5LrUoLWPPPvTXJxGpAx86kmt8AwKAqGRyn4mJy1MXpE0R9O4bsri3UxyQSEMV/KQevyqScSLqzv2eYdYWTvINPekvG+XY5LDvqoYtWnT2grY7xtTpBxdcW9sUhj/aEbMx2FdrA/oJ6ifsnnFnFkOiW0sFmwa8lGFUfg8zTF6ENVa09ItuJnJN9FJA7HvJw36oKjfDuiXHEWoGSd37InMkx6k+FTG9mstA1Czi0SKP7RAVZmAz2bg5Gf3ity5x/wA/ZiprN/T4R0gDS0z8Oau2r2rSyQrE6kZCNzDfpvTuDTk9krTT0xaKTNN2p6/o+krzanqlnaj/AN06qT7gTXTg5UVX+remLg/T+YRXk184Hs2kJbPxOB9ah2q+n5cMNJ0I+T3M2Pov8aALxyBWOeaK3jMk8qRRr1Z2AA+Jrl7VfTBxlqLHs9Qjsoz+C1hUf7jlvrUP1LV9R1WTtNTvrm6fOQZpS2PdnpQB1Pq3pK4R0nIuNbt5HG3Jb5lP+3NQnVPT5pqAjSdHup27muXWMfIFqoE0CgC9NF9KXEvEnaLZ2dlbcp3KyHP1BrT13XNbebkvrq7Ve/kmIX6YqoLG+utPm7aznkhfxQ9acp+KdUuVIuJVkJ/EV3+lKqKb2irFlxytNckxtJOe9JTts4ySD1+fWpfomtSBBDdZyOhqsNJ4mBuVW4Xs8py8+cjNTK0dliWdhgk9PKp7lp8lkZJpbRY9pZIYhMgUE969DVa+mbhgCOPiC0j3yI7rHh+Fv3fKrB4b1FHiAUjGPZJp61LTrfUbOa1uYxJBOhV1PgRXYfa9iMu64ZySaSpFxpwrd8Las9tMrPauSbecjZ1/iO8VHiMVWnsha1wJRRRXTh2CYUmc5X+vCoZ6T44l0hIivqvNGMd3WpwmAh79+lQT0syj7gLrsY3Vz8DvSEPKB1eybTtSntG6xtt7juPoRWog5nCjqTipx6TNMWFtP1OEepdRlHIHeMEfMH6VDbFOe8hX/MKd9Ctcli6BqEOm6Wbe1iZrkj1cdAem/jWzaaG8cUuo3xkkuDl2Kj1n26UnDNorOHcd+amVyYobWSdjyrBGZCfIfyqFt92kekuFyMmieky54a03sL61tFJDOqANzsT0B36dBnHdUd1P018XXYZbR7OyB74YAzD4tkfSq+v7qS9u5bmQ7yMWxn2RnoPIVr1bK0jzrruex/1LjbijU8i912+dT1VZSg+S4FMLuzsWclmJySTkmvNFaMC5oO9JRQAUUUUAFFFFABRRRQAuam3CGviRFsL+QZH/AGnbvGPZNQilBIIIO4rNSqWmbi3D2i37S+exuQ0bEpnpnpViaNrSzWyksGz136Vz1pnEtxbfs7kmeM95PrL8ammicQQsFe0kATO6scYNTVjclk5IstXW9HsOIdPe0vo1mhfcA7FT3EHuNUxxb6NLvSrpfuuRruKRHdYyvrrykbbdSebb3VZWn68EtzI78oT2wTTjw5rP3jcT3LoOzdVRc/hUZwPf3n4VyLcmckJnOH3Vf/4C6/0W/hS11RiD81FM84rwG9zYwMeFVv6W5CNDmT85x7qWitL2cG/iPT01H0aM74DW9skyHHQqM/pkVUuhRB7znP4BsKWitf8ALOL5otXh+NUgU+Va/pEvnsuFXWMtz3UixEjuUgk/pj40UVJj+ZZk+DKfNJRRV55oUUUUAFFFFABRRRQAUUUUAFFFFABRRRQAVntbmW2k7SFuVu/wPvoooAkthrNzqssNmv7NP7xubJx5VZOjXnYQxxRqVWPAwD1ooqXNx6K8L3yx7+838D86KKKSU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1187" y="919162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passionate pursuit and exploitation of opportunities across domestic borders through innovation, risk mitigation, and adaptive execution without regard to currently controlled resources.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 b="487"/>
          <a:stretch>
            <a:fillRect/>
          </a:stretch>
        </p:blipFill>
        <p:spPr bwMode="auto">
          <a:xfrm>
            <a:off x="0" y="990600"/>
            <a:ext cx="2286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133600" y="1371600"/>
            <a:ext cx="3433763" cy="4589954"/>
            <a:chOff x="2181336" y="1714047"/>
            <a:chExt cx="6434513" cy="4589954"/>
          </a:xfrm>
        </p:grpSpPr>
        <p:pic>
          <p:nvPicPr>
            <p:cNvPr id="5" name="Picture 2" descr="http://cdn.sheknows.com/articles/2012/05/sarah_parenting/baby-surpris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336" y="1714047"/>
              <a:ext cx="6434513" cy="458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343400" y="5598804"/>
              <a:ext cx="1904689" cy="646331"/>
            </a:xfrm>
            <a:prstGeom prst="rect">
              <a:avLst/>
            </a:prstGeom>
            <a:noFill/>
          </p:spPr>
          <p:txBody>
            <a:bodyPr wrap="none" rtlCol="0">
              <a:prstTxWarp prst="textFadeLeft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latin typeface="Tempus Sans ITC" panose="04020404030D07020202" pitchFamily="82" charset="0"/>
                </a:rPr>
                <a:t>BORN</a:t>
              </a:r>
            </a:p>
            <a:p>
              <a:pPr algn="ctr"/>
              <a:r>
                <a:rPr lang="en-US" b="1" dirty="0" smtClean="0">
                  <a:latin typeface="Tempus Sans ITC" panose="04020404030D07020202" pitchFamily="82" charset="0"/>
                </a:rPr>
                <a:t>ENTREPRENEUR</a:t>
              </a:r>
              <a:endParaRPr lang="en-US" b="1" dirty="0">
                <a:latin typeface="Tempus Sans ITC" panose="04020404030D07020202" pitchFamily="8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791200" y="1014412"/>
            <a:ext cx="3200400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McDougall (1989) states: </a:t>
            </a:r>
          </a:p>
          <a:p>
            <a:r>
              <a:rPr lang="en-US" dirty="0"/>
              <a:t>"international entrepreneurship is </a:t>
            </a:r>
            <a:r>
              <a:rPr lang="en-US" dirty="0" smtClean="0"/>
              <a:t>the </a:t>
            </a:r>
            <a:r>
              <a:rPr lang="en-US" dirty="0"/>
              <a:t>study </a:t>
            </a:r>
            <a:r>
              <a:rPr lang="en-US" dirty="0" smtClean="0"/>
              <a:t>of </a:t>
            </a:r>
            <a:r>
              <a:rPr lang="en-US" dirty="0"/>
              <a:t>the development of international new </a:t>
            </a:r>
          </a:p>
          <a:p>
            <a:r>
              <a:rPr lang="en-US" dirty="0"/>
              <a:t>ventures or start-ups that, from their inception, engage in international business, thus viewing </a:t>
            </a:r>
          </a:p>
          <a:p>
            <a:r>
              <a:rPr lang="en-US" dirty="0"/>
              <a:t>their operating domain as international from the initial stages of the firm's operation."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1" y="4343400"/>
            <a:ext cx="318611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McDougall and Oviatt (1996) state: </a:t>
            </a:r>
          </a:p>
          <a:p>
            <a:r>
              <a:rPr lang="en-US" dirty="0"/>
              <a:t>"new and innovative activities that have the goal of value creation and growth in business </a:t>
            </a:r>
          </a:p>
          <a:p>
            <a:r>
              <a:rPr lang="en-US" dirty="0"/>
              <a:t>organization across national borders."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152400"/>
            <a:ext cx="4001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BORN GLOBAL</a:t>
            </a:r>
          </a:p>
        </p:txBody>
      </p:sp>
    </p:spTree>
    <p:extLst>
      <p:ext uri="{BB962C8B-B14F-4D97-AF65-F5344CB8AC3E}">
        <p14:creationId xmlns:p14="http://schemas.microsoft.com/office/powerpoint/2010/main" val="4855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913</Words>
  <Application>Microsoft Office PowerPoint</Application>
  <PresentationFormat>On-screen Show (4:3)</PresentationFormat>
  <Paragraphs>198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INTERNATIONAL ENTREPRENEURSHIP: Birthing, Breeding, or Converting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MSU College of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Spreng, Richard</dc:creator>
  <cp:lastModifiedBy>Bunnell, Ronda</cp:lastModifiedBy>
  <cp:revision>118</cp:revision>
  <dcterms:created xsi:type="dcterms:W3CDTF">2008-02-01T13:13:54Z</dcterms:created>
  <dcterms:modified xsi:type="dcterms:W3CDTF">2015-06-03T12:55:52Z</dcterms:modified>
</cp:coreProperties>
</file>