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66" r:id="rId3"/>
    <p:sldId id="257" r:id="rId4"/>
    <p:sldId id="263" r:id="rId5"/>
    <p:sldId id="258" r:id="rId6"/>
    <p:sldId id="259" r:id="rId7"/>
    <p:sldId id="267" r:id="rId8"/>
    <p:sldId id="264" r:id="rId9"/>
    <p:sldId id="273" r:id="rId10"/>
    <p:sldId id="260" r:id="rId11"/>
    <p:sldId id="261" r:id="rId12"/>
    <p:sldId id="265" r:id="rId13"/>
    <p:sldId id="262" r:id="rId14"/>
    <p:sldId id="268" r:id="rId15"/>
    <p:sldId id="269" r:id="rId16"/>
    <p:sldId id="276" r:id="rId17"/>
    <p:sldId id="274" r:id="rId18"/>
    <p:sldId id="270" r:id="rId19"/>
    <p:sldId id="271" r:id="rId20"/>
    <p:sldId id="272" r:id="rId21"/>
    <p:sldId id="275" r:id="rId22"/>
    <p:sldId id="277" r:id="rId23"/>
    <p:sldId id="278" r:id="rId24"/>
    <p:sldId id="279" r:id="rId25"/>
    <p:sldId id="280" r:id="rId26"/>
    <p:sldId id="281" r:id="rId27"/>
    <p:sldId id="282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9" d="100"/>
          <a:sy n="99" d="100"/>
        </p:scale>
        <p:origin x="-732" y="-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7EEDF89-BF49-4241-923F-F3FBC7CE5531}" type="datetimeFigureOut">
              <a:rPr lang="en-US" smtClean="0"/>
              <a:pPr/>
              <a:t>5/15/2015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FCEF24C-F03E-43F1-BCE0-C7B403765E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EEDF89-BF49-4241-923F-F3FBC7CE5531}" type="datetimeFigureOut">
              <a:rPr lang="en-US" smtClean="0"/>
              <a:pPr/>
              <a:t>5/15/2015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FCEF24C-F03E-43F1-BCE0-C7B403765E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EEDF89-BF49-4241-923F-F3FBC7CE5531}" type="datetimeFigureOut">
              <a:rPr lang="en-US" smtClean="0"/>
              <a:pPr/>
              <a:t>5/15/2015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FCEF24C-F03E-43F1-BCE0-C7B403765E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EEDF89-BF49-4241-923F-F3FBC7CE5531}" type="datetimeFigureOut">
              <a:rPr lang="en-US" smtClean="0"/>
              <a:pPr/>
              <a:t>5/15/2015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FCEF24C-F03E-43F1-BCE0-C7B403765EF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EEDF89-BF49-4241-923F-F3FBC7CE5531}" type="datetimeFigureOut">
              <a:rPr lang="en-US" smtClean="0"/>
              <a:pPr/>
              <a:t>5/15/2015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FCEF24C-F03E-43F1-BCE0-C7B403765EF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EEDF89-BF49-4241-923F-F3FBC7CE5531}" type="datetimeFigureOut">
              <a:rPr lang="en-US" smtClean="0"/>
              <a:pPr/>
              <a:t>5/15/2015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FCEF24C-F03E-43F1-BCE0-C7B403765EF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EEDF89-BF49-4241-923F-F3FBC7CE5531}" type="datetimeFigureOut">
              <a:rPr lang="en-US" smtClean="0"/>
              <a:pPr/>
              <a:t>5/15/2015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FCEF24C-F03E-43F1-BCE0-C7B403765E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EEDF89-BF49-4241-923F-F3FBC7CE5531}" type="datetimeFigureOut">
              <a:rPr lang="en-US" smtClean="0"/>
              <a:pPr/>
              <a:t>5/15/2015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FCEF24C-F03E-43F1-BCE0-C7B403765EF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EEDF89-BF49-4241-923F-F3FBC7CE5531}" type="datetimeFigureOut">
              <a:rPr lang="en-US" smtClean="0"/>
              <a:pPr/>
              <a:t>5/15/2015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FCEF24C-F03E-43F1-BCE0-C7B403765E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97EEDF89-BF49-4241-923F-F3FBC7CE5531}" type="datetimeFigureOut">
              <a:rPr lang="en-US" smtClean="0"/>
              <a:pPr/>
              <a:t>5/15/2015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FCEF24C-F03E-43F1-BCE0-C7B403765E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7EEDF89-BF49-4241-923F-F3FBC7CE5531}" type="datetimeFigureOut">
              <a:rPr lang="en-US" smtClean="0"/>
              <a:pPr/>
              <a:t>5/15/2015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FCEF24C-F03E-43F1-BCE0-C7B403765EF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97EEDF89-BF49-4241-923F-F3FBC7CE5531}" type="datetimeFigureOut">
              <a:rPr lang="en-US" smtClean="0"/>
              <a:pPr/>
              <a:t>5/15/2015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4FCEF24C-F03E-43F1-BCE0-C7B403765EF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Spotlight on Asia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err="1" smtClean="0"/>
              <a:t>Siddharth</a:t>
            </a:r>
            <a:r>
              <a:rPr lang="en-US" dirty="0" smtClean="0"/>
              <a:t> Chandra</a:t>
            </a:r>
          </a:p>
          <a:p>
            <a:r>
              <a:rPr lang="en-US" dirty="0" smtClean="0"/>
              <a:t>Professor and Director</a:t>
            </a:r>
          </a:p>
          <a:p>
            <a:r>
              <a:rPr lang="en-US" dirty="0" smtClean="0"/>
              <a:t>Asian Studies Center</a:t>
            </a:r>
          </a:p>
          <a:p>
            <a:r>
              <a:rPr lang="en-US" dirty="0" smtClean="0"/>
              <a:t>Michigan State University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Home to the six most rapidly growing major economies in the world, including</a:t>
            </a:r>
          </a:p>
          <a:p>
            <a:pPr lvl="1"/>
            <a:r>
              <a:rPr lang="en-US" dirty="0" smtClean="0"/>
              <a:t>India (7.5%)</a:t>
            </a:r>
          </a:p>
          <a:p>
            <a:pPr lvl="1"/>
            <a:r>
              <a:rPr lang="en-US" dirty="0" smtClean="0"/>
              <a:t>China (6.9%)</a:t>
            </a:r>
          </a:p>
          <a:p>
            <a:pPr lvl="1"/>
            <a:r>
              <a:rPr lang="en-US" dirty="0" smtClean="0"/>
              <a:t>Indonesia (5.2%)</a:t>
            </a:r>
          </a:p>
          <a:p>
            <a:pPr lvl="3"/>
            <a:r>
              <a:rPr lang="en-US" dirty="0" smtClean="0"/>
              <a:t>Figures from the Economist of May 2-8, 2015</a:t>
            </a:r>
          </a:p>
          <a:p>
            <a:pPr lvl="3"/>
            <a:r>
              <a:rPr lang="en-US" dirty="0" smtClean="0"/>
              <a:t>Forecast for 2015</a:t>
            </a:r>
          </a:p>
          <a:p>
            <a:r>
              <a:rPr lang="en-US" dirty="0" smtClean="0"/>
              <a:t>These also happen to be among the most populous countries in the world (#1,#2,#4)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Asia’s Potential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These economies have a long way to go before they catch up</a:t>
            </a:r>
          </a:p>
          <a:p>
            <a:endParaRPr lang="en-US" dirty="0" smtClean="0"/>
          </a:p>
          <a:p>
            <a:r>
              <a:rPr lang="en-US" dirty="0" smtClean="0"/>
              <a:t>Per capita GDP in 2013 of </a:t>
            </a:r>
          </a:p>
          <a:p>
            <a:pPr lvl="1"/>
            <a:r>
              <a:rPr lang="en-US" dirty="0" smtClean="0"/>
              <a:t>China $11,907</a:t>
            </a:r>
          </a:p>
          <a:p>
            <a:pPr lvl="1"/>
            <a:r>
              <a:rPr lang="en-US" dirty="0" smtClean="0"/>
              <a:t>Indonesia $9,561</a:t>
            </a:r>
          </a:p>
          <a:p>
            <a:pPr lvl="1"/>
            <a:r>
              <a:rPr lang="en-US" dirty="0"/>
              <a:t>India $5,418</a:t>
            </a:r>
          </a:p>
          <a:p>
            <a:endParaRPr lang="en-US" dirty="0" smtClean="0"/>
          </a:p>
          <a:p>
            <a:r>
              <a:rPr lang="en-US" dirty="0" smtClean="0"/>
              <a:t>Compare to US per capita GDP of $53,042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Asia’s Potential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Will Asia’s poorer economies catch up?</a:t>
            </a:r>
          </a:p>
          <a:p>
            <a:endParaRPr lang="en-US" dirty="0" smtClean="0"/>
          </a:p>
          <a:p>
            <a:r>
              <a:rPr lang="en-US" dirty="0" smtClean="0"/>
              <a:t>Singapore, Taiwan, Hong Kong did</a:t>
            </a:r>
          </a:p>
          <a:p>
            <a:pPr lvl="1"/>
            <a:r>
              <a:rPr lang="en-US" dirty="0" smtClean="0"/>
              <a:t>and they are small by Asian standards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If Asia’s larger countries come even part of the way (which they will)…..</a:t>
            </a:r>
          </a:p>
          <a:p>
            <a:pPr>
              <a:buNone/>
            </a:pPr>
            <a:r>
              <a:rPr lang="en-US" dirty="0" smtClean="0"/>
              <a:t>						…..then Asia will regain its position at the center of the global economy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Asia’s Potential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81328"/>
            <a:ext cx="8686800" cy="4525963"/>
          </a:xfrm>
        </p:spPr>
        <p:txBody>
          <a:bodyPr/>
          <a:lstStyle/>
          <a:p>
            <a:pPr algn="ctr">
              <a:buNone/>
            </a:pPr>
            <a:endParaRPr lang="en-US" sz="4000" dirty="0" smtClean="0"/>
          </a:p>
          <a:p>
            <a:pPr algn="ctr">
              <a:buNone/>
            </a:pPr>
            <a:r>
              <a:rPr lang="en-US" sz="4000" dirty="0" smtClean="0"/>
              <a:t>Asia’s size and rapid growth present and will continue to present attractive opportunities for American businesses and professionals</a:t>
            </a:r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Message 2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corollary to large populations</a:t>
            </a:r>
          </a:p>
          <a:p>
            <a:pPr lvl="1"/>
            <a:r>
              <a:rPr lang="en-US" dirty="0" smtClean="0"/>
              <a:t>Large markets</a:t>
            </a:r>
          </a:p>
          <a:p>
            <a:r>
              <a:rPr lang="en-US" dirty="0" smtClean="0"/>
              <a:t>Rapid growth and increasing affluence</a:t>
            </a:r>
          </a:p>
          <a:p>
            <a:pPr lvl="1"/>
            <a:r>
              <a:rPr lang="en-US" dirty="0" smtClean="0"/>
              <a:t>Rapidly growing markets</a:t>
            </a:r>
          </a:p>
          <a:p>
            <a:pPr lvl="1"/>
            <a:r>
              <a:rPr lang="en-US" dirty="0" smtClean="0"/>
              <a:t>Rapidly changing markets</a:t>
            </a:r>
          </a:p>
          <a:p>
            <a:r>
              <a:rPr lang="en-US" dirty="0" smtClean="0"/>
              <a:t>Large numbers of US and multinational </a:t>
            </a:r>
            <a:r>
              <a:rPr lang="en-US" dirty="0"/>
              <a:t>c</a:t>
            </a:r>
            <a:r>
              <a:rPr lang="en-US" dirty="0" smtClean="0"/>
              <a:t>orporations have an Asian presence</a:t>
            </a:r>
          </a:p>
          <a:p>
            <a:r>
              <a:rPr lang="en-US" dirty="0" smtClean="0"/>
              <a:t>Major Asian cities have large concentrations of offices of major corporations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Opportunities in Asia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Career opportunities</a:t>
            </a:r>
          </a:p>
          <a:p>
            <a:r>
              <a:rPr lang="en-US" dirty="0" smtClean="0"/>
              <a:t>Rapidly growing demand for well-trained professionals</a:t>
            </a:r>
          </a:p>
          <a:p>
            <a:r>
              <a:rPr lang="en-US" dirty="0" smtClean="0"/>
              <a:t>Asian higher education systems are inadequate</a:t>
            </a:r>
          </a:p>
          <a:p>
            <a:pPr lvl="1"/>
            <a:r>
              <a:rPr lang="en-US" dirty="0" smtClean="0"/>
              <a:t>Quantity and quality</a:t>
            </a:r>
          </a:p>
          <a:p>
            <a:r>
              <a:rPr lang="en-US" dirty="0" smtClean="0"/>
              <a:t>Therefore, increasing opportunities for American professionals in Asia</a:t>
            </a:r>
          </a:p>
          <a:p>
            <a:r>
              <a:rPr lang="en-US" dirty="0" smtClean="0"/>
              <a:t>Two-way movement: Asia t</a:t>
            </a:r>
            <a:r>
              <a:rPr lang="en-US" dirty="0" smtClean="0">
                <a:sym typeface="Wingdings" pitchFamily="2" charset="2"/>
              </a:rPr>
              <a:t>o/from the USA 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Why Young Americans Should Learn About Asia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</a:p>
          <a:p>
            <a:endParaRPr lang="en-US" dirty="0" smtClean="0"/>
          </a:p>
          <a:p>
            <a:r>
              <a:rPr lang="en-US" dirty="0" smtClean="0"/>
              <a:t>Craft brewer in Beijing</a:t>
            </a:r>
          </a:p>
          <a:p>
            <a:endParaRPr lang="en-US" dirty="0" smtClean="0"/>
          </a:p>
          <a:p>
            <a:r>
              <a:rPr lang="en-US" dirty="0" smtClean="0"/>
              <a:t>Mall development in India</a:t>
            </a:r>
          </a:p>
          <a:p>
            <a:endParaRPr lang="en-US" dirty="0" smtClean="0"/>
          </a:p>
          <a:p>
            <a:r>
              <a:rPr lang="en-US" dirty="0" smtClean="0"/>
              <a:t>What may be mundane in the USA can be new and exciting in Asia</a:t>
            </a:r>
          </a:p>
          <a:p>
            <a:pPr lvl="1"/>
            <a:r>
              <a:rPr lang="en-US" dirty="0" smtClean="0"/>
              <a:t>Transition brings opportunities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Young Americans in Asia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en-US" sz="4000" dirty="0" smtClean="0"/>
          </a:p>
          <a:p>
            <a:pPr algn="ctr">
              <a:buNone/>
            </a:pPr>
            <a:r>
              <a:rPr lang="en-US" sz="4000" dirty="0" smtClean="0"/>
              <a:t>While Asia is a very diverse and complex place, it is connected by some basic themes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Theme 3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Asian cultures:</a:t>
            </a:r>
          </a:p>
          <a:p>
            <a:pPr lvl="1"/>
            <a:r>
              <a:rPr lang="en-US" dirty="0" smtClean="0"/>
              <a:t>Individual self vs. relational self</a:t>
            </a:r>
          </a:p>
          <a:p>
            <a:pPr lvl="1"/>
            <a:r>
              <a:rPr lang="en-US" dirty="0" smtClean="0"/>
              <a:t>Less emphasis on individualism than in the USA</a:t>
            </a:r>
          </a:p>
          <a:p>
            <a:pPr lvl="1"/>
            <a:r>
              <a:rPr lang="en-US" dirty="0" smtClean="0"/>
              <a:t>More emphasis on self in relation to others </a:t>
            </a:r>
          </a:p>
          <a:p>
            <a:endParaRPr lang="en-US" dirty="0" smtClean="0"/>
          </a:p>
          <a:p>
            <a:r>
              <a:rPr lang="en-US" dirty="0" smtClean="0"/>
              <a:t>It is important to be part of a whole that is (much) larger than the self </a:t>
            </a:r>
          </a:p>
          <a:p>
            <a:endParaRPr lang="en-US" dirty="0" smtClean="0"/>
          </a:p>
          <a:p>
            <a:r>
              <a:rPr lang="en-US" dirty="0" smtClean="0"/>
              <a:t>Example: definition of family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Common Theme 1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Importance of being part of a relational mindset</a:t>
            </a:r>
          </a:p>
          <a:p>
            <a:endParaRPr lang="en-US" dirty="0" smtClean="0"/>
          </a:p>
          <a:p>
            <a:r>
              <a:rPr lang="en-US" dirty="0" smtClean="0"/>
              <a:t>Importance of connections</a:t>
            </a:r>
          </a:p>
          <a:p>
            <a:endParaRPr lang="en-US" dirty="0" smtClean="0"/>
          </a:p>
          <a:p>
            <a:r>
              <a:rPr lang="en-US" dirty="0" smtClean="0"/>
              <a:t>Family, friends, colleagues, acquaintances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Doing Business in Asia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Asia is in the process of realizing its enormous economic potential</a:t>
            </a:r>
          </a:p>
          <a:p>
            <a:r>
              <a:rPr lang="en-US" dirty="0" smtClean="0"/>
              <a:t>Asia’s size and rapid growth present and will continue to present attractive opportunities for American businesses and professionals</a:t>
            </a:r>
          </a:p>
          <a:p>
            <a:r>
              <a:rPr lang="en-US" dirty="0" smtClean="0"/>
              <a:t>While Asia is a very diverse and complex place, it is connected by some basic themes</a:t>
            </a:r>
          </a:p>
          <a:p>
            <a:r>
              <a:rPr lang="en-US" dirty="0" smtClean="0"/>
              <a:t>The rise of Asia poses great challenges for itself and the world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Four Messages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Asian cultures are old</a:t>
            </a:r>
          </a:p>
          <a:p>
            <a:pPr lvl="1"/>
            <a:r>
              <a:rPr lang="en-US" dirty="0" smtClean="0"/>
              <a:t>Thousands of years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Example: Indus Valley Civilization (India/Pakistan), Zhou dynasty (China)</a:t>
            </a:r>
          </a:p>
          <a:p>
            <a:pPr lvl="1"/>
            <a:r>
              <a:rPr lang="en-US" dirty="0" smtClean="0"/>
              <a:t>Egypt, Mesopotamia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 Tradition (often unbroken) plays a very strong role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pPr lvl="1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Theme 2</a:t>
            </a: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Know your local customs (very well)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Hierarchy  --- China, order of entry into a room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Do’s and don’ts --- India, feet on the ground, face down</a:t>
            </a:r>
          </a:p>
          <a:p>
            <a:endParaRPr lang="en-US" dirty="0" smtClean="0"/>
          </a:p>
          <a:p>
            <a:r>
              <a:rPr lang="en-US" dirty="0" smtClean="0"/>
              <a:t>Better still, learn the language</a:t>
            </a:r>
          </a:p>
          <a:p>
            <a:pPr lvl="1"/>
            <a:r>
              <a:rPr lang="en-US" dirty="0" smtClean="0"/>
              <a:t>A little bit can go a very long way</a:t>
            </a:r>
          </a:p>
          <a:p>
            <a:endParaRPr lang="en-US" dirty="0" smtClean="0"/>
          </a:p>
          <a:p>
            <a:r>
              <a:rPr lang="en-US" dirty="0" smtClean="0"/>
              <a:t>Become part of the “family” </a:t>
            </a:r>
          </a:p>
          <a:p>
            <a:pPr lvl="1"/>
            <a:r>
              <a:rPr lang="en-US" dirty="0" smtClean="0"/>
              <a:t>Relate, relate, relate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Doing Business in Asia</a:t>
            </a: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/>
              <a:t>Asia is extremely diverse</a:t>
            </a:r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/>
              <a:t>Old cultures + large populations</a:t>
            </a:r>
          </a:p>
          <a:p>
            <a:pPr algn="ctr">
              <a:buNone/>
            </a:pPr>
            <a:r>
              <a:rPr lang="en-US" dirty="0" smtClean="0"/>
              <a:t>=</a:t>
            </a:r>
          </a:p>
          <a:p>
            <a:pPr algn="ctr">
              <a:buNone/>
            </a:pPr>
            <a:r>
              <a:rPr lang="en-US" dirty="0" smtClean="0"/>
              <a:t>Cultural, ethnic, linguistic diversity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For every rule there is an exception</a:t>
            </a:r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Asian Diversity: An Example</a:t>
            </a:r>
            <a:endParaRPr lang="en-US" dirty="0"/>
          </a:p>
        </p:txBody>
      </p:sp>
      <p:pic>
        <p:nvPicPr>
          <p:cNvPr id="2051" name="Picture 3" descr="C:\Users\chandr45\Desktop\India_Currenc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8346" y="1524000"/>
            <a:ext cx="8602878" cy="3733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en-US" sz="4000" dirty="0" smtClean="0"/>
          </a:p>
          <a:p>
            <a:pPr algn="ctr">
              <a:buNone/>
            </a:pPr>
            <a:endParaRPr lang="en-US" sz="4000" dirty="0" smtClean="0"/>
          </a:p>
          <a:p>
            <a:pPr algn="ctr">
              <a:buNone/>
            </a:pPr>
            <a:r>
              <a:rPr lang="en-US" sz="4000" dirty="0" smtClean="0"/>
              <a:t>The rise of Asia poses great challenges for itself and the world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Message 4</a:t>
            </a:r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Large populations </a:t>
            </a:r>
          </a:p>
          <a:p>
            <a:pPr lvl="1"/>
            <a:r>
              <a:rPr lang="en-US" dirty="0" smtClean="0"/>
              <a:t>Asia = 5 * (USA + EU)</a:t>
            </a:r>
          </a:p>
          <a:p>
            <a:endParaRPr lang="en-US" dirty="0" smtClean="0"/>
          </a:p>
          <a:p>
            <a:r>
              <a:rPr lang="en-US" dirty="0" smtClean="0"/>
              <a:t>Rapid economic growth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If the USA and Europe started global warming…. </a:t>
            </a:r>
          </a:p>
          <a:p>
            <a:pPr>
              <a:buNone/>
            </a:pPr>
            <a:r>
              <a:rPr lang="en-US" dirty="0" smtClean="0"/>
              <a:t>                ….Asia could very well finish the job.</a:t>
            </a:r>
          </a:p>
          <a:p>
            <a:endParaRPr lang="en-US" dirty="0" smtClean="0"/>
          </a:p>
          <a:p>
            <a:r>
              <a:rPr lang="en-US" dirty="0" smtClean="0"/>
              <a:t>Environmental problems</a:t>
            </a:r>
          </a:p>
          <a:p>
            <a:pPr lvl="1"/>
            <a:r>
              <a:rPr lang="en-US" dirty="0" smtClean="0"/>
              <a:t>Debate: Developing vs. developed countries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 1: The Environment</a:t>
            </a:r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Emergence of at least one great power</a:t>
            </a:r>
          </a:p>
          <a:p>
            <a:pPr lvl="1"/>
            <a:r>
              <a:rPr lang="en-US" dirty="0" smtClean="0"/>
              <a:t>China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Renegotiation of bilateral relationships</a:t>
            </a:r>
          </a:p>
          <a:p>
            <a:pPr lvl="1"/>
            <a:r>
              <a:rPr lang="en-US" dirty="0" smtClean="0"/>
              <a:t>China, Japan (</a:t>
            </a:r>
            <a:r>
              <a:rPr lang="en-US" dirty="0" err="1" smtClean="0"/>
              <a:t>Senkaku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China, Southeast Asia (South China Sea)</a:t>
            </a:r>
          </a:p>
          <a:p>
            <a:pPr lvl="1"/>
            <a:r>
              <a:rPr lang="en-US" dirty="0" smtClean="0"/>
              <a:t>China, India (border)</a:t>
            </a:r>
          </a:p>
          <a:p>
            <a:pPr lvl="1"/>
            <a:r>
              <a:rPr lang="en-US" dirty="0" smtClean="0"/>
              <a:t>China, USA (militarization, containment)</a:t>
            </a:r>
          </a:p>
          <a:p>
            <a:endParaRPr lang="en-US" dirty="0" smtClean="0"/>
          </a:p>
          <a:p>
            <a:r>
              <a:rPr lang="en-US" dirty="0" smtClean="0"/>
              <a:t>Will economics trump geopolitics?</a:t>
            </a:r>
          </a:p>
          <a:p>
            <a:pPr lvl="1"/>
            <a:r>
              <a:rPr lang="en-US" dirty="0" smtClean="0"/>
              <a:t>Strong economic relationships</a:t>
            </a:r>
          </a:p>
          <a:p>
            <a:pPr lvl="1"/>
            <a:r>
              <a:rPr lang="en-US" dirty="0" smtClean="0"/>
              <a:t>Internal politics, nationalism</a:t>
            </a:r>
          </a:p>
          <a:p>
            <a:pPr lvl="1"/>
            <a:r>
              <a:rPr lang="en-US" dirty="0" smtClean="0"/>
              <a:t>Baggage of history</a:t>
            </a:r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Challenge 2: Geopolitics, Security</a:t>
            </a:r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Asia is important</a:t>
            </a:r>
          </a:p>
          <a:p>
            <a:endParaRPr lang="en-US" dirty="0" smtClean="0"/>
          </a:p>
          <a:p>
            <a:r>
              <a:rPr lang="en-US" dirty="0" smtClean="0"/>
              <a:t>Asia is becoming increasingly important</a:t>
            </a:r>
          </a:p>
          <a:p>
            <a:endParaRPr lang="en-US" dirty="0" smtClean="0"/>
          </a:p>
          <a:p>
            <a:r>
              <a:rPr lang="en-US" dirty="0" smtClean="0"/>
              <a:t>Asia is a continent of opportunity</a:t>
            </a:r>
          </a:p>
          <a:p>
            <a:endParaRPr lang="en-US" dirty="0" smtClean="0"/>
          </a:p>
          <a:p>
            <a:r>
              <a:rPr lang="en-US" dirty="0" smtClean="0"/>
              <a:t>Knowledge about Asia is a valuable asset that will become increasingly valuable as the 21</a:t>
            </a:r>
            <a:r>
              <a:rPr lang="en-US" baseline="30000" dirty="0" smtClean="0"/>
              <a:t>st</a:t>
            </a:r>
            <a:r>
              <a:rPr lang="en-US" dirty="0" smtClean="0"/>
              <a:t> century progresses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Asia</a:t>
            </a:r>
            <a:endParaRPr lang="en-US" dirty="0"/>
          </a:p>
        </p:txBody>
      </p:sp>
      <p:pic>
        <p:nvPicPr>
          <p:cNvPr id="1026" name="Picture 2" descr="C:\Users\chandr45\Desktop\asia-map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East, South, Southeast Asia</a:t>
            </a:r>
          </a:p>
          <a:p>
            <a:r>
              <a:rPr lang="en-US" dirty="0" smtClean="0"/>
              <a:t>East Asia	</a:t>
            </a:r>
          </a:p>
          <a:p>
            <a:pPr lvl="1"/>
            <a:r>
              <a:rPr lang="en-US" dirty="0" smtClean="0"/>
              <a:t>China, Japan, Korea, Mongolia</a:t>
            </a:r>
          </a:p>
          <a:p>
            <a:r>
              <a:rPr lang="en-US" dirty="0" smtClean="0"/>
              <a:t>South Asia</a:t>
            </a:r>
          </a:p>
          <a:p>
            <a:pPr lvl="1"/>
            <a:r>
              <a:rPr lang="en-US" dirty="0" smtClean="0"/>
              <a:t>Afghanistan, Bangladesh, Bhutan, India, Nepal, Pakistan, Sri Lanka</a:t>
            </a:r>
          </a:p>
          <a:p>
            <a:r>
              <a:rPr lang="en-US" dirty="0" smtClean="0"/>
              <a:t>Southeast Asia</a:t>
            </a:r>
          </a:p>
          <a:p>
            <a:pPr lvl="1"/>
            <a:r>
              <a:rPr lang="en-US" dirty="0" smtClean="0"/>
              <a:t>Brunei, Burma, Cambodia, Indonesia, Laos, Malaysia, Philippines, Singapore, Thailand, Timor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Focus Today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Largest continent in terms of 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Area (30% of world’s land area)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Population (60% of world’s population)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Economic activity (largest producer of GDP in PPP (purchasing power parity) terms)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Asia is important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Of the 10 most populous countries in the world, seven are in Asia</a:t>
            </a:r>
          </a:p>
          <a:p>
            <a:r>
              <a:rPr lang="en-US" dirty="0" smtClean="0"/>
              <a:t>China (#1)</a:t>
            </a:r>
          </a:p>
          <a:p>
            <a:r>
              <a:rPr lang="en-US" dirty="0" smtClean="0"/>
              <a:t>India (#2)</a:t>
            </a:r>
          </a:p>
          <a:p>
            <a:r>
              <a:rPr lang="en-US" dirty="0" smtClean="0"/>
              <a:t>Indonesia (#4)</a:t>
            </a:r>
          </a:p>
          <a:p>
            <a:r>
              <a:rPr lang="en-US" dirty="0" smtClean="0"/>
              <a:t>Pakistan (#6)</a:t>
            </a:r>
          </a:p>
          <a:p>
            <a:r>
              <a:rPr lang="en-US" dirty="0" smtClean="0"/>
              <a:t>Bangladesh (#8)</a:t>
            </a:r>
          </a:p>
          <a:p>
            <a:r>
              <a:rPr lang="en-US" dirty="0"/>
              <a:t>Russia (#9, partly in Asia) </a:t>
            </a:r>
            <a:endParaRPr lang="en-US" dirty="0" smtClean="0"/>
          </a:p>
          <a:p>
            <a:r>
              <a:rPr lang="en-US" dirty="0" smtClean="0"/>
              <a:t>Japan (##10)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Asia’s Population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en-US" sz="4000" dirty="0" smtClean="0"/>
          </a:p>
          <a:p>
            <a:pPr algn="ctr">
              <a:buNone/>
            </a:pPr>
            <a:endParaRPr lang="en-US" sz="4000" dirty="0" smtClean="0"/>
          </a:p>
          <a:p>
            <a:pPr algn="ctr">
              <a:buNone/>
            </a:pPr>
            <a:r>
              <a:rPr lang="en-US" sz="4000" dirty="0" smtClean="0"/>
              <a:t>Asia is in the process of realizing its enormous economic potential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Message 1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Of the 5 largest economies in the world (measured in purchasing parity terms), 3 are in Asia </a:t>
            </a:r>
          </a:p>
          <a:p>
            <a:endParaRPr lang="en-US" dirty="0" smtClean="0"/>
          </a:p>
          <a:p>
            <a:r>
              <a:rPr lang="en-US" dirty="0" smtClean="0"/>
              <a:t>China (#1)</a:t>
            </a:r>
          </a:p>
          <a:p>
            <a:endParaRPr lang="en-US" dirty="0" smtClean="0"/>
          </a:p>
          <a:p>
            <a:r>
              <a:rPr lang="en-US" dirty="0" smtClean="0"/>
              <a:t>India (#3)</a:t>
            </a:r>
          </a:p>
          <a:p>
            <a:endParaRPr lang="en-US" dirty="0" smtClean="0"/>
          </a:p>
          <a:p>
            <a:r>
              <a:rPr lang="en-US" dirty="0" smtClean="0"/>
              <a:t>Japan (#4)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Asia’s Economies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Globally, there is a discrepancy between location of population and location of economic activity</a:t>
            </a:r>
          </a:p>
          <a:p>
            <a:endParaRPr lang="en-US" dirty="0" smtClean="0"/>
          </a:p>
          <a:p>
            <a:r>
              <a:rPr lang="en-US" dirty="0" smtClean="0"/>
              <a:t>Asia’s potential lies in the gradual global re-alignment of the location of economic activity with the location of population</a:t>
            </a:r>
          </a:p>
          <a:p>
            <a:endParaRPr lang="en-US" dirty="0" smtClean="0"/>
          </a:p>
          <a:p>
            <a:r>
              <a:rPr lang="en-US" dirty="0" smtClean="0"/>
              <a:t>The world economy is reverting to the “old normal”</a:t>
            </a:r>
          </a:p>
          <a:p>
            <a:pPr lvl="1"/>
            <a:r>
              <a:rPr lang="en-US" dirty="0" smtClean="0"/>
              <a:t>Pre-colonial era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Asia’s Economies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578</TotalTime>
  <Words>913</Words>
  <Application>Microsoft Office PowerPoint</Application>
  <PresentationFormat>On-screen Show (4:3)</PresentationFormat>
  <Paragraphs>195</Paragraphs>
  <Slides>27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Concourse</vt:lpstr>
      <vt:lpstr>Spotlight on Asia</vt:lpstr>
      <vt:lpstr>Four Messages</vt:lpstr>
      <vt:lpstr>Asia</vt:lpstr>
      <vt:lpstr>Focus Today</vt:lpstr>
      <vt:lpstr>Why Asia is important</vt:lpstr>
      <vt:lpstr>Asia’s Population</vt:lpstr>
      <vt:lpstr>Message 1</vt:lpstr>
      <vt:lpstr>Asia’s Economies</vt:lpstr>
      <vt:lpstr>Asia’s Economies</vt:lpstr>
      <vt:lpstr>Asia’s Potential</vt:lpstr>
      <vt:lpstr>Asia’s Potential</vt:lpstr>
      <vt:lpstr>Asia’s Potential</vt:lpstr>
      <vt:lpstr>Message 2</vt:lpstr>
      <vt:lpstr>Opportunities in Asia</vt:lpstr>
      <vt:lpstr>Why Young Americans Should Learn About Asia</vt:lpstr>
      <vt:lpstr>Young Americans in Asia</vt:lpstr>
      <vt:lpstr>Theme 3</vt:lpstr>
      <vt:lpstr>Common Theme 1</vt:lpstr>
      <vt:lpstr>Doing Business in Asia</vt:lpstr>
      <vt:lpstr>Common Theme 2</vt:lpstr>
      <vt:lpstr>Doing Business in Asia</vt:lpstr>
      <vt:lpstr>For every rule there is an exception</vt:lpstr>
      <vt:lpstr>Asian Diversity: An Example</vt:lpstr>
      <vt:lpstr>Message 4</vt:lpstr>
      <vt:lpstr>Challenge 1: The Environment</vt:lpstr>
      <vt:lpstr>Challenge 2: Geopolitics, Security</vt:lpstr>
      <vt:lpstr>Conclusions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Spotlight on Asia</dc:title>
  <dc:creator>chandr45</dc:creator>
  <cp:lastModifiedBy>Bunnell, Ronda</cp:lastModifiedBy>
  <cp:revision>20</cp:revision>
  <dcterms:created xsi:type="dcterms:W3CDTF">2013-06-04T23:14:59Z</dcterms:created>
  <dcterms:modified xsi:type="dcterms:W3CDTF">2015-05-15T17:59:10Z</dcterms:modified>
</cp:coreProperties>
</file>