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audio1.bin" ContentType="audio/unknown"/>
  <Override PartName="/ppt/notesSlides/notesSlide10.xml" ContentType="application/vnd.openxmlformats-officedocument.presentationml.notesSlide+xml"/>
  <Override PartName="/ppt/embeddings/oleObject2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0"/>
  </p:notesMasterIdLst>
  <p:handoutMasterIdLst>
    <p:handoutMasterId r:id="rId21"/>
  </p:handoutMasterIdLst>
  <p:sldIdLst>
    <p:sldId id="286" r:id="rId2"/>
    <p:sldId id="274" r:id="rId3"/>
    <p:sldId id="293" r:id="rId4"/>
    <p:sldId id="314" r:id="rId5"/>
    <p:sldId id="300" r:id="rId6"/>
    <p:sldId id="290" r:id="rId7"/>
    <p:sldId id="316" r:id="rId8"/>
    <p:sldId id="288" r:id="rId9"/>
    <p:sldId id="310" r:id="rId10"/>
    <p:sldId id="317" r:id="rId11"/>
    <p:sldId id="318" r:id="rId12"/>
    <p:sldId id="319" r:id="rId13"/>
    <p:sldId id="320" r:id="rId14"/>
    <p:sldId id="321" r:id="rId15"/>
    <p:sldId id="322" r:id="rId16"/>
    <p:sldId id="324" r:id="rId17"/>
    <p:sldId id="325" r:id="rId18"/>
    <p:sldId id="326" r:id="rId19"/>
  </p:sldIdLst>
  <p:sldSz cx="9144000" cy="6858000" type="screen4x3"/>
  <p:notesSz cx="6858000" cy="9312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3300"/>
    <a:srgbClr val="008000"/>
    <a:srgbClr val="339966"/>
    <a:srgbClr val="006666"/>
    <a:srgbClr val="003366"/>
    <a:srgbClr val="0000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-12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1" d="100"/>
        <a:sy n="171" d="100"/>
      </p:scale>
      <p:origin x="0" y="2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Relationship Id="rId2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A51AF72B-CF16-BC4F-ADF7-613EB0763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50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2775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555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555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23A162B6-0CD9-DB4E-B18F-81BC18FCD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75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A5D745-3DF6-6B41-A5F0-6E05B49E22EE}" type="slidenum">
              <a:rPr lang="en-US" sz="1200">
                <a:latin typeface="Times New Roman" charset="0"/>
              </a:rPr>
              <a:pPr/>
              <a:t>1</a:t>
            </a:fld>
            <a:endParaRPr lang="en-US" sz="1200">
              <a:latin typeface="Times New Roman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6C7C44-86AD-A945-83F2-70604D15D1A3}" type="slidenum">
              <a:rPr lang="en-US" sz="1200">
                <a:latin typeface="Times New Roman" charset="0"/>
              </a:rPr>
              <a:pPr/>
              <a:t>10</a:t>
            </a:fld>
            <a:endParaRPr lang="en-US" sz="1200">
              <a:latin typeface="Times New Roman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8E7B41-369D-7A4A-B1B3-04D2F6338478}" type="slidenum">
              <a:rPr lang="en-US" sz="1200">
                <a:latin typeface="Times New Roman" charset="0"/>
              </a:rPr>
              <a:pPr/>
              <a:t>11</a:t>
            </a:fld>
            <a:endParaRPr lang="en-US" sz="1200">
              <a:latin typeface="Times New Roman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26567CE-5AD7-C84D-867B-D99D3928A729}" type="slidenum">
              <a:rPr lang="en-US" sz="1200">
                <a:latin typeface="Times New Roman" charset="0"/>
              </a:rPr>
              <a:pPr/>
              <a:t>12</a:t>
            </a:fld>
            <a:endParaRPr lang="en-US" sz="1200">
              <a:latin typeface="Times New Roman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482F45F-3492-BA42-B8ED-E311E1B67B38}" type="slidenum">
              <a:rPr lang="en-US" sz="1200">
                <a:latin typeface="Times New Roman" charset="0"/>
              </a:rPr>
              <a:pPr/>
              <a:t>13</a:t>
            </a:fld>
            <a:endParaRPr lang="en-US" sz="1200">
              <a:latin typeface="Times New Roman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938CB80-A55F-9542-B726-4E8F6479DD05}" type="slidenum">
              <a:rPr lang="en-US" sz="1200">
                <a:latin typeface="Times New Roman" charset="0"/>
              </a:rPr>
              <a:pPr/>
              <a:t>15</a:t>
            </a:fld>
            <a:endParaRPr lang="en-US" sz="1200">
              <a:latin typeface="Times New Roman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C16FF9-F257-844C-A214-00AFD470F9AB}" type="slidenum">
              <a:rPr lang="en-US" sz="1200">
                <a:latin typeface="Times New Roman" charset="0"/>
              </a:rPr>
              <a:pPr/>
              <a:t>18</a:t>
            </a:fld>
            <a:endParaRPr lang="en-US" sz="1200">
              <a:latin typeface="Times New Roman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01D3DE5-EA26-1145-87CE-475E7EFFD3A4}" type="slidenum">
              <a:rPr lang="en-US" sz="1200">
                <a:latin typeface="Times New Roman" charset="0"/>
              </a:rPr>
              <a:pPr/>
              <a:t>2</a:t>
            </a:fld>
            <a:endParaRPr lang="en-US" sz="1200">
              <a:latin typeface="Times New Roman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189593-37C7-3944-A05C-DED5EDF5EBF0}" type="slidenum">
              <a:rPr lang="en-US" sz="1200">
                <a:latin typeface="Times New Roman" charset="0"/>
              </a:rPr>
              <a:pPr/>
              <a:t>3</a:t>
            </a:fld>
            <a:endParaRPr lang="en-US" sz="1200">
              <a:latin typeface="Times New Roman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069DBF-C7D7-6F4A-8C92-46EFFC6263B2}" type="slidenum">
              <a:rPr lang="en-US" sz="1200">
                <a:latin typeface="Times New Roman" charset="0"/>
              </a:rPr>
              <a:pPr/>
              <a:t>4</a:t>
            </a:fld>
            <a:endParaRPr lang="en-US" sz="1200">
              <a:latin typeface="Times New Roman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50913C-3FA4-B342-9C5E-9F657EE6E736}" type="slidenum">
              <a:rPr lang="en-US" sz="1200">
                <a:latin typeface="Times New Roman" charset="0"/>
              </a:rPr>
              <a:pPr/>
              <a:t>5</a:t>
            </a:fld>
            <a:endParaRPr lang="en-US" sz="1200">
              <a:latin typeface="Times New Roman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64532C-A626-5E4E-BBFB-1D405F221D9F}" type="slidenum">
              <a:rPr lang="en-US" sz="1200">
                <a:latin typeface="Times New Roman" charset="0"/>
              </a:rPr>
              <a:pPr/>
              <a:t>6</a:t>
            </a:fld>
            <a:endParaRPr lang="en-US" sz="1200">
              <a:latin typeface="Times New Roman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554F23-BB32-774D-9344-60BDC7E97A77}" type="slidenum">
              <a:rPr lang="en-US" sz="1200">
                <a:latin typeface="Times New Roman" charset="0"/>
              </a:rPr>
              <a:pPr/>
              <a:t>7</a:t>
            </a:fld>
            <a:endParaRPr lang="en-US" sz="1200">
              <a:latin typeface="Times New Roman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98500"/>
            <a:ext cx="4656138" cy="3492500"/>
          </a:xfrm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3DE74B-8F49-5B4A-92B2-A4D20D2402D0}" type="slidenum">
              <a:rPr lang="en-US" sz="1200">
                <a:latin typeface="Times New Roman" charset="0"/>
              </a:rPr>
              <a:pPr/>
              <a:t>8</a:t>
            </a:fld>
            <a:endParaRPr lang="en-US" sz="1200">
              <a:latin typeface="Times New Roman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DE2A8A5-2718-2F4D-B954-A5938B469722}" type="slidenum">
              <a:rPr lang="en-US" sz="1200">
                <a:latin typeface="Times New Roman" charset="0"/>
              </a:rPr>
              <a:pPr/>
              <a:t>9</a:t>
            </a:fld>
            <a:endParaRPr lang="en-US" sz="1200">
              <a:latin typeface="Times New Roman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>
              <a:gd name="T0" fmla="*/ 1282700 w 1429"/>
              <a:gd name="T1" fmla="*/ 449262 h 1707"/>
              <a:gd name="T2" fmla="*/ 1068388 w 1429"/>
              <a:gd name="T3" fmla="*/ 400050 h 1707"/>
              <a:gd name="T4" fmla="*/ 1038225 w 1429"/>
              <a:gd name="T5" fmla="*/ 0 h 1707"/>
              <a:gd name="T6" fmla="*/ 774700 w 1429"/>
              <a:gd name="T7" fmla="*/ 20637 h 1707"/>
              <a:gd name="T8" fmla="*/ 755650 w 1429"/>
              <a:gd name="T9" fmla="*/ 400050 h 1707"/>
              <a:gd name="T10" fmla="*/ 579438 w 1429"/>
              <a:gd name="T11" fmla="*/ 460375 h 1707"/>
              <a:gd name="T12" fmla="*/ 327025 w 1429"/>
              <a:gd name="T13" fmla="*/ 136525 h 1707"/>
              <a:gd name="T14" fmla="*/ 150813 w 1429"/>
              <a:gd name="T15" fmla="*/ 234950 h 1707"/>
              <a:gd name="T16" fmla="*/ 317500 w 1429"/>
              <a:gd name="T17" fmla="*/ 596900 h 1707"/>
              <a:gd name="T18" fmla="*/ 200025 w 1429"/>
              <a:gd name="T19" fmla="*/ 714375 h 1707"/>
              <a:gd name="T20" fmla="*/ 0 w 1429"/>
              <a:gd name="T21" fmla="*/ 671512 h 1707"/>
              <a:gd name="T22" fmla="*/ 0 w 1429"/>
              <a:gd name="T23" fmla="*/ 2020887 h 1707"/>
              <a:gd name="T24" fmla="*/ 160338 w 1429"/>
              <a:gd name="T25" fmla="*/ 1946275 h 1707"/>
              <a:gd name="T26" fmla="*/ 287338 w 1429"/>
              <a:gd name="T27" fmla="*/ 2073275 h 1707"/>
              <a:gd name="T28" fmla="*/ 111125 w 1429"/>
              <a:gd name="T29" fmla="*/ 2395537 h 1707"/>
              <a:gd name="T30" fmla="*/ 277813 w 1429"/>
              <a:gd name="T31" fmla="*/ 2533650 h 1707"/>
              <a:gd name="T32" fmla="*/ 579438 w 1429"/>
              <a:gd name="T33" fmla="*/ 2239962 h 1707"/>
              <a:gd name="T34" fmla="*/ 755650 w 1429"/>
              <a:gd name="T35" fmla="*/ 2298700 h 1707"/>
              <a:gd name="T36" fmla="*/ 795338 w 1429"/>
              <a:gd name="T37" fmla="*/ 2698750 h 1707"/>
              <a:gd name="T38" fmla="*/ 1058863 w 1429"/>
              <a:gd name="T39" fmla="*/ 2709862 h 1707"/>
              <a:gd name="T40" fmla="*/ 1087438 w 1429"/>
              <a:gd name="T41" fmla="*/ 2289175 h 1707"/>
              <a:gd name="T42" fmla="*/ 1311275 w 1429"/>
              <a:gd name="T43" fmla="*/ 2230437 h 1707"/>
              <a:gd name="T44" fmla="*/ 1576388 w 1429"/>
              <a:gd name="T45" fmla="*/ 2524125 h 1707"/>
              <a:gd name="T46" fmla="*/ 1751013 w 1429"/>
              <a:gd name="T47" fmla="*/ 2416175 h 1707"/>
              <a:gd name="T48" fmla="*/ 1576388 w 1429"/>
              <a:gd name="T49" fmla="*/ 2063750 h 1707"/>
              <a:gd name="T50" fmla="*/ 1693863 w 1429"/>
              <a:gd name="T51" fmla="*/ 1916112 h 1707"/>
              <a:gd name="T52" fmla="*/ 2044700 w 1429"/>
              <a:gd name="T53" fmla="*/ 2082800 h 1707"/>
              <a:gd name="T54" fmla="*/ 2151063 w 1429"/>
              <a:gd name="T55" fmla="*/ 1898650 h 1707"/>
              <a:gd name="T56" fmla="*/ 1830388 w 1429"/>
              <a:gd name="T57" fmla="*/ 1662112 h 1707"/>
              <a:gd name="T58" fmla="*/ 1868488 w 1429"/>
              <a:gd name="T59" fmla="*/ 1457325 h 1707"/>
              <a:gd name="T60" fmla="*/ 2268538 w 1429"/>
              <a:gd name="T61" fmla="*/ 1419225 h 1707"/>
              <a:gd name="T62" fmla="*/ 2259013 w 1429"/>
              <a:gd name="T63" fmla="*/ 1212850 h 1707"/>
              <a:gd name="T64" fmla="*/ 1858963 w 1429"/>
              <a:gd name="T65" fmla="*/ 1154112 h 1707"/>
              <a:gd name="T66" fmla="*/ 1819275 w 1429"/>
              <a:gd name="T67" fmla="*/ 998537 h 1707"/>
              <a:gd name="T68" fmla="*/ 2141538 w 1429"/>
              <a:gd name="T69" fmla="*/ 773112 h 1707"/>
              <a:gd name="T70" fmla="*/ 2035175 w 1429"/>
              <a:gd name="T71" fmla="*/ 587375 h 1707"/>
              <a:gd name="T72" fmla="*/ 1673225 w 1429"/>
              <a:gd name="T73" fmla="*/ 733425 h 1707"/>
              <a:gd name="T74" fmla="*/ 1555750 w 1429"/>
              <a:gd name="T75" fmla="*/ 615950 h 1707"/>
              <a:gd name="T76" fmla="*/ 1741488 w 1429"/>
              <a:gd name="T77" fmla="*/ 274637 h 1707"/>
              <a:gd name="T78" fmla="*/ 1565275 w 1429"/>
              <a:gd name="T79" fmla="*/ 166687 h 1707"/>
              <a:gd name="T80" fmla="*/ 1282700 w 1429"/>
              <a:gd name="T81" fmla="*/ 449262 h 170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>
              <a:gd name="T0" fmla="*/ 531813 w 528"/>
              <a:gd name="T1" fmla="*/ 88900 h 496"/>
              <a:gd name="T2" fmla="*/ 465138 w 528"/>
              <a:gd name="T3" fmla="*/ 73025 h 496"/>
              <a:gd name="T4" fmla="*/ 457200 w 528"/>
              <a:gd name="T5" fmla="*/ 0 h 496"/>
              <a:gd name="T6" fmla="*/ 377825 w 528"/>
              <a:gd name="T7" fmla="*/ 0 h 496"/>
              <a:gd name="T8" fmla="*/ 368300 w 528"/>
              <a:gd name="T9" fmla="*/ 73025 h 496"/>
              <a:gd name="T10" fmla="*/ 314325 w 528"/>
              <a:gd name="T11" fmla="*/ 92075 h 496"/>
              <a:gd name="T12" fmla="*/ 231775 w 528"/>
              <a:gd name="T13" fmla="*/ 0 h 496"/>
              <a:gd name="T14" fmla="*/ 180975 w 528"/>
              <a:gd name="T15" fmla="*/ 22225 h 496"/>
              <a:gd name="T16" fmla="*/ 233363 w 528"/>
              <a:gd name="T17" fmla="*/ 133350 h 496"/>
              <a:gd name="T18" fmla="*/ 196850 w 528"/>
              <a:gd name="T19" fmla="*/ 169863 h 496"/>
              <a:gd name="T20" fmla="*/ 79375 w 528"/>
              <a:gd name="T21" fmla="*/ 128588 h 496"/>
              <a:gd name="T22" fmla="*/ 50800 w 528"/>
              <a:gd name="T23" fmla="*/ 173038 h 496"/>
              <a:gd name="T24" fmla="*/ 142875 w 528"/>
              <a:gd name="T25" fmla="*/ 252413 h 496"/>
              <a:gd name="T26" fmla="*/ 127000 w 528"/>
              <a:gd name="T27" fmla="*/ 312738 h 496"/>
              <a:gd name="T28" fmla="*/ 3175 w 528"/>
              <a:gd name="T29" fmla="*/ 320675 h 496"/>
              <a:gd name="T30" fmla="*/ 0 w 528"/>
              <a:gd name="T31" fmla="*/ 387350 h 496"/>
              <a:gd name="T32" fmla="*/ 127000 w 528"/>
              <a:gd name="T33" fmla="*/ 406400 h 496"/>
              <a:gd name="T34" fmla="*/ 139700 w 528"/>
              <a:gd name="T35" fmla="*/ 463550 h 496"/>
              <a:gd name="T36" fmla="*/ 46038 w 528"/>
              <a:gd name="T37" fmla="*/ 547688 h 496"/>
              <a:gd name="T38" fmla="*/ 79375 w 528"/>
              <a:gd name="T39" fmla="*/ 600075 h 496"/>
              <a:gd name="T40" fmla="*/ 184150 w 528"/>
              <a:gd name="T41" fmla="*/ 550863 h 496"/>
              <a:gd name="T42" fmla="*/ 223838 w 528"/>
              <a:gd name="T43" fmla="*/ 590550 h 496"/>
              <a:gd name="T44" fmla="*/ 169863 w 528"/>
              <a:gd name="T45" fmla="*/ 690563 h 496"/>
              <a:gd name="T46" fmla="*/ 220663 w 528"/>
              <a:gd name="T47" fmla="*/ 733425 h 496"/>
              <a:gd name="T48" fmla="*/ 314325 w 528"/>
              <a:gd name="T49" fmla="*/ 641350 h 496"/>
              <a:gd name="T50" fmla="*/ 368300 w 528"/>
              <a:gd name="T51" fmla="*/ 660400 h 496"/>
              <a:gd name="T52" fmla="*/ 381000 w 528"/>
              <a:gd name="T53" fmla="*/ 784225 h 496"/>
              <a:gd name="T54" fmla="*/ 463550 w 528"/>
              <a:gd name="T55" fmla="*/ 787400 h 496"/>
              <a:gd name="T56" fmla="*/ 471488 w 528"/>
              <a:gd name="T57" fmla="*/ 657225 h 496"/>
              <a:gd name="T58" fmla="*/ 541338 w 528"/>
              <a:gd name="T59" fmla="*/ 639763 h 496"/>
              <a:gd name="T60" fmla="*/ 623888 w 528"/>
              <a:gd name="T61" fmla="*/ 730250 h 496"/>
              <a:gd name="T62" fmla="*/ 677863 w 528"/>
              <a:gd name="T63" fmla="*/ 696913 h 496"/>
              <a:gd name="T64" fmla="*/ 623888 w 528"/>
              <a:gd name="T65" fmla="*/ 587375 h 496"/>
              <a:gd name="T66" fmla="*/ 660400 w 528"/>
              <a:gd name="T67" fmla="*/ 541338 h 496"/>
              <a:gd name="T68" fmla="*/ 768350 w 528"/>
              <a:gd name="T69" fmla="*/ 593725 h 496"/>
              <a:gd name="T70" fmla="*/ 801688 w 528"/>
              <a:gd name="T71" fmla="*/ 536575 h 496"/>
              <a:gd name="T72" fmla="*/ 701675 w 528"/>
              <a:gd name="T73" fmla="*/ 463550 h 496"/>
              <a:gd name="T74" fmla="*/ 714375 w 528"/>
              <a:gd name="T75" fmla="*/ 400050 h 496"/>
              <a:gd name="T76" fmla="*/ 838200 w 528"/>
              <a:gd name="T77" fmla="*/ 387350 h 496"/>
              <a:gd name="T78" fmla="*/ 835025 w 528"/>
              <a:gd name="T79" fmla="*/ 323850 h 496"/>
              <a:gd name="T80" fmla="*/ 711200 w 528"/>
              <a:gd name="T81" fmla="*/ 306388 h 496"/>
              <a:gd name="T82" fmla="*/ 698500 w 528"/>
              <a:gd name="T83" fmla="*/ 257175 h 496"/>
              <a:gd name="T84" fmla="*/ 798513 w 528"/>
              <a:gd name="T85" fmla="*/ 188913 h 496"/>
              <a:gd name="T86" fmla="*/ 765175 w 528"/>
              <a:gd name="T87" fmla="*/ 130175 h 496"/>
              <a:gd name="T88" fmla="*/ 654050 w 528"/>
              <a:gd name="T89" fmla="*/ 176213 h 496"/>
              <a:gd name="T90" fmla="*/ 617538 w 528"/>
              <a:gd name="T91" fmla="*/ 139700 h 496"/>
              <a:gd name="T92" fmla="*/ 674688 w 528"/>
              <a:gd name="T93" fmla="*/ 33338 h 496"/>
              <a:gd name="T94" fmla="*/ 620713 w 528"/>
              <a:gd name="T95" fmla="*/ 0 h 496"/>
              <a:gd name="T96" fmla="*/ 531813 w 528"/>
              <a:gd name="T97" fmla="*/ 88900 h 4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>
              <a:gd name="T0" fmla="*/ 1440376 w 2312"/>
              <a:gd name="T1" fmla="*/ 376882 h 2313"/>
              <a:gd name="T2" fmla="*/ 1259961 w 2312"/>
              <a:gd name="T3" fmla="*/ 335661 h 2313"/>
              <a:gd name="T4" fmla="*/ 1235449 w 2312"/>
              <a:gd name="T5" fmla="*/ 0 h 2313"/>
              <a:gd name="T6" fmla="*/ 1014833 w 2312"/>
              <a:gd name="T7" fmla="*/ 16685 h 2313"/>
              <a:gd name="T8" fmla="*/ 998164 w 2312"/>
              <a:gd name="T9" fmla="*/ 335661 h 2313"/>
              <a:gd name="T10" fmla="*/ 851087 w 2312"/>
              <a:gd name="T11" fmla="*/ 385715 h 2313"/>
              <a:gd name="T12" fmla="*/ 638315 w 2312"/>
              <a:gd name="T13" fmla="*/ 114831 h 2313"/>
              <a:gd name="T14" fmla="*/ 491238 w 2312"/>
              <a:gd name="T15" fmla="*/ 197274 h 2313"/>
              <a:gd name="T16" fmla="*/ 630471 w 2312"/>
              <a:gd name="T17" fmla="*/ 499565 h 2313"/>
              <a:gd name="T18" fmla="*/ 532419 w 2312"/>
              <a:gd name="T19" fmla="*/ 598693 h 2313"/>
              <a:gd name="T20" fmla="*/ 212772 w 2312"/>
              <a:gd name="T21" fmla="*/ 483861 h 2313"/>
              <a:gd name="T22" fmla="*/ 139233 w 2312"/>
              <a:gd name="T23" fmla="*/ 606544 h 2313"/>
              <a:gd name="T24" fmla="*/ 384362 w 2312"/>
              <a:gd name="T25" fmla="*/ 819522 h 2313"/>
              <a:gd name="T26" fmla="*/ 344161 w 2312"/>
              <a:gd name="T27" fmla="*/ 983426 h 2313"/>
              <a:gd name="T28" fmla="*/ 7844 w 2312"/>
              <a:gd name="T29" fmla="*/ 1007963 h 2313"/>
              <a:gd name="T30" fmla="*/ 0 w 2312"/>
              <a:gd name="T31" fmla="*/ 1188552 h 2313"/>
              <a:gd name="T32" fmla="*/ 344161 w 2312"/>
              <a:gd name="T33" fmla="*/ 1237625 h 2313"/>
              <a:gd name="T34" fmla="*/ 376518 w 2312"/>
              <a:gd name="T35" fmla="*/ 1392697 h 2313"/>
              <a:gd name="T36" fmla="*/ 122564 w 2312"/>
              <a:gd name="T37" fmla="*/ 1622359 h 2313"/>
              <a:gd name="T38" fmla="*/ 212772 w 2312"/>
              <a:gd name="T39" fmla="*/ 1761727 h 2313"/>
              <a:gd name="T40" fmla="*/ 499082 w 2312"/>
              <a:gd name="T41" fmla="*/ 1630211 h 2313"/>
              <a:gd name="T42" fmla="*/ 605958 w 2312"/>
              <a:gd name="T43" fmla="*/ 1737190 h 2313"/>
              <a:gd name="T44" fmla="*/ 457900 w 2312"/>
              <a:gd name="T45" fmla="*/ 2007093 h 2313"/>
              <a:gd name="T46" fmla="*/ 597133 w 2312"/>
              <a:gd name="T47" fmla="*/ 2121924 h 2313"/>
              <a:gd name="T48" fmla="*/ 851087 w 2312"/>
              <a:gd name="T49" fmla="*/ 1876558 h 2313"/>
              <a:gd name="T50" fmla="*/ 998164 w 2312"/>
              <a:gd name="T51" fmla="*/ 1925631 h 2313"/>
              <a:gd name="T52" fmla="*/ 1031501 w 2312"/>
              <a:gd name="T53" fmla="*/ 2261292 h 2313"/>
              <a:gd name="T54" fmla="*/ 1252117 w 2312"/>
              <a:gd name="T55" fmla="*/ 2270125 h 2313"/>
              <a:gd name="T56" fmla="*/ 1276630 w 2312"/>
              <a:gd name="T57" fmla="*/ 1917780 h 2313"/>
              <a:gd name="T58" fmla="*/ 1464889 w 2312"/>
              <a:gd name="T59" fmla="*/ 1868706 h 2313"/>
              <a:gd name="T60" fmla="*/ 1686485 w 2312"/>
              <a:gd name="T61" fmla="*/ 2114072 h 2313"/>
              <a:gd name="T62" fmla="*/ 1833563 w 2312"/>
              <a:gd name="T63" fmla="*/ 2023778 h 2313"/>
              <a:gd name="T64" fmla="*/ 1686485 w 2312"/>
              <a:gd name="T65" fmla="*/ 1729339 h 2313"/>
              <a:gd name="T66" fmla="*/ 1784537 w 2312"/>
              <a:gd name="T67" fmla="*/ 1605674 h 2313"/>
              <a:gd name="T68" fmla="*/ 2078691 w 2312"/>
              <a:gd name="T69" fmla="*/ 1745042 h 2313"/>
              <a:gd name="T70" fmla="*/ 2168899 w 2312"/>
              <a:gd name="T71" fmla="*/ 1589971 h 2313"/>
              <a:gd name="T72" fmla="*/ 1899257 w 2312"/>
              <a:gd name="T73" fmla="*/ 1392697 h 2313"/>
              <a:gd name="T74" fmla="*/ 1931614 w 2312"/>
              <a:gd name="T75" fmla="*/ 1220941 h 2313"/>
              <a:gd name="T76" fmla="*/ 2266950 w 2312"/>
              <a:gd name="T77" fmla="*/ 1188552 h 2313"/>
              <a:gd name="T78" fmla="*/ 2259106 w 2312"/>
              <a:gd name="T79" fmla="*/ 1015815 h 2313"/>
              <a:gd name="T80" fmla="*/ 1923770 w 2312"/>
              <a:gd name="T81" fmla="*/ 966742 h 2313"/>
              <a:gd name="T82" fmla="*/ 1890432 w 2312"/>
              <a:gd name="T83" fmla="*/ 836207 h 2313"/>
              <a:gd name="T84" fmla="*/ 2161054 w 2312"/>
              <a:gd name="T85" fmla="*/ 647766 h 2313"/>
              <a:gd name="T86" fmla="*/ 2070847 w 2312"/>
              <a:gd name="T87" fmla="*/ 491713 h 2313"/>
              <a:gd name="T88" fmla="*/ 1767868 w 2312"/>
              <a:gd name="T89" fmla="*/ 614396 h 2313"/>
              <a:gd name="T90" fmla="*/ 1669817 w 2312"/>
              <a:gd name="T91" fmla="*/ 516250 h 2313"/>
              <a:gd name="T92" fmla="*/ 1824738 w 2312"/>
              <a:gd name="T93" fmla="*/ 229662 h 2313"/>
              <a:gd name="T94" fmla="*/ 1677661 w 2312"/>
              <a:gd name="T95" fmla="*/ 139368 h 2313"/>
              <a:gd name="T96" fmla="*/ 1440376 w 2312"/>
              <a:gd name="T97" fmla="*/ 376882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>
              <a:gd name="T0" fmla="*/ 2332038 w 2312"/>
              <a:gd name="T1" fmla="*/ 609600 h 2313"/>
              <a:gd name="T2" fmla="*/ 2039938 w 2312"/>
              <a:gd name="T3" fmla="*/ 542925 h 2313"/>
              <a:gd name="T4" fmla="*/ 2000250 w 2312"/>
              <a:gd name="T5" fmla="*/ 0 h 2313"/>
              <a:gd name="T6" fmla="*/ 1643063 w 2312"/>
              <a:gd name="T7" fmla="*/ 26988 h 2313"/>
              <a:gd name="T8" fmla="*/ 1616075 w 2312"/>
              <a:gd name="T9" fmla="*/ 542925 h 2313"/>
              <a:gd name="T10" fmla="*/ 1377950 w 2312"/>
              <a:gd name="T11" fmla="*/ 623888 h 2313"/>
              <a:gd name="T12" fmla="*/ 1033463 w 2312"/>
              <a:gd name="T13" fmla="*/ 185738 h 2313"/>
              <a:gd name="T14" fmla="*/ 795338 w 2312"/>
              <a:gd name="T15" fmla="*/ 319088 h 2313"/>
              <a:gd name="T16" fmla="*/ 1020763 w 2312"/>
              <a:gd name="T17" fmla="*/ 808038 h 2313"/>
              <a:gd name="T18" fmla="*/ 862013 w 2312"/>
              <a:gd name="T19" fmla="*/ 968375 h 2313"/>
              <a:gd name="T20" fmla="*/ 344488 w 2312"/>
              <a:gd name="T21" fmla="*/ 782638 h 2313"/>
              <a:gd name="T22" fmla="*/ 225425 w 2312"/>
              <a:gd name="T23" fmla="*/ 981075 h 2313"/>
              <a:gd name="T24" fmla="*/ 622300 w 2312"/>
              <a:gd name="T25" fmla="*/ 1325563 h 2313"/>
              <a:gd name="T26" fmla="*/ 557213 w 2312"/>
              <a:gd name="T27" fmla="*/ 1590675 h 2313"/>
              <a:gd name="T28" fmla="*/ 12700 w 2312"/>
              <a:gd name="T29" fmla="*/ 1630363 h 2313"/>
              <a:gd name="T30" fmla="*/ 0 w 2312"/>
              <a:gd name="T31" fmla="*/ 1922463 h 2313"/>
              <a:gd name="T32" fmla="*/ 557213 w 2312"/>
              <a:gd name="T33" fmla="*/ 2001838 h 2313"/>
              <a:gd name="T34" fmla="*/ 609600 w 2312"/>
              <a:gd name="T35" fmla="*/ 2252663 h 2313"/>
              <a:gd name="T36" fmla="*/ 198438 w 2312"/>
              <a:gd name="T37" fmla="*/ 2624138 h 2313"/>
              <a:gd name="T38" fmla="*/ 344488 w 2312"/>
              <a:gd name="T39" fmla="*/ 2849563 h 2313"/>
              <a:gd name="T40" fmla="*/ 808038 w 2312"/>
              <a:gd name="T41" fmla="*/ 2636838 h 2313"/>
              <a:gd name="T42" fmla="*/ 981075 w 2312"/>
              <a:gd name="T43" fmla="*/ 2809875 h 2313"/>
              <a:gd name="T44" fmla="*/ 741363 w 2312"/>
              <a:gd name="T45" fmla="*/ 3246438 h 2313"/>
              <a:gd name="T46" fmla="*/ 966788 w 2312"/>
              <a:gd name="T47" fmla="*/ 3432175 h 2313"/>
              <a:gd name="T48" fmla="*/ 1377950 w 2312"/>
              <a:gd name="T49" fmla="*/ 3035300 h 2313"/>
              <a:gd name="T50" fmla="*/ 1616075 w 2312"/>
              <a:gd name="T51" fmla="*/ 3114675 h 2313"/>
              <a:gd name="T52" fmla="*/ 1670050 w 2312"/>
              <a:gd name="T53" fmla="*/ 3657600 h 2313"/>
              <a:gd name="T54" fmla="*/ 2027238 w 2312"/>
              <a:gd name="T55" fmla="*/ 3671888 h 2313"/>
              <a:gd name="T56" fmla="*/ 2066925 w 2312"/>
              <a:gd name="T57" fmla="*/ 3101975 h 2313"/>
              <a:gd name="T58" fmla="*/ 2371725 w 2312"/>
              <a:gd name="T59" fmla="*/ 3022600 h 2313"/>
              <a:gd name="T60" fmla="*/ 2730500 w 2312"/>
              <a:gd name="T61" fmla="*/ 3419475 h 2313"/>
              <a:gd name="T62" fmla="*/ 2968625 w 2312"/>
              <a:gd name="T63" fmla="*/ 3273425 h 2313"/>
              <a:gd name="T64" fmla="*/ 2730500 w 2312"/>
              <a:gd name="T65" fmla="*/ 2797175 h 2313"/>
              <a:gd name="T66" fmla="*/ 2889250 w 2312"/>
              <a:gd name="T67" fmla="*/ 2597150 h 2313"/>
              <a:gd name="T68" fmla="*/ 3365500 w 2312"/>
              <a:gd name="T69" fmla="*/ 2822575 h 2313"/>
              <a:gd name="T70" fmla="*/ 3511550 w 2312"/>
              <a:gd name="T71" fmla="*/ 2571750 h 2313"/>
              <a:gd name="T72" fmla="*/ 3074988 w 2312"/>
              <a:gd name="T73" fmla="*/ 2252663 h 2313"/>
              <a:gd name="T74" fmla="*/ 3127375 w 2312"/>
              <a:gd name="T75" fmla="*/ 1974850 h 2313"/>
              <a:gd name="T76" fmla="*/ 3670300 w 2312"/>
              <a:gd name="T77" fmla="*/ 1922463 h 2313"/>
              <a:gd name="T78" fmla="*/ 3657600 w 2312"/>
              <a:gd name="T79" fmla="*/ 1643063 h 2313"/>
              <a:gd name="T80" fmla="*/ 3114675 w 2312"/>
              <a:gd name="T81" fmla="*/ 1563688 h 2313"/>
              <a:gd name="T82" fmla="*/ 3060700 w 2312"/>
              <a:gd name="T83" fmla="*/ 1352550 h 2313"/>
              <a:gd name="T84" fmla="*/ 3498850 w 2312"/>
              <a:gd name="T85" fmla="*/ 1047750 h 2313"/>
              <a:gd name="T86" fmla="*/ 3352800 w 2312"/>
              <a:gd name="T87" fmla="*/ 795338 h 2313"/>
              <a:gd name="T88" fmla="*/ 2862263 w 2312"/>
              <a:gd name="T89" fmla="*/ 993775 h 2313"/>
              <a:gd name="T90" fmla="*/ 2703513 w 2312"/>
              <a:gd name="T91" fmla="*/ 835025 h 2313"/>
              <a:gd name="T92" fmla="*/ 2954338 w 2312"/>
              <a:gd name="T93" fmla="*/ 371475 h 2313"/>
              <a:gd name="T94" fmla="*/ 2716213 w 2312"/>
              <a:gd name="T95" fmla="*/ 225425 h 2313"/>
              <a:gd name="T96" fmla="*/ 2332038 w 2312"/>
              <a:gd name="T97" fmla="*/ 609600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2171700 w 2153"/>
              <a:gd name="T1" fmla="*/ 568325 h 1321"/>
              <a:gd name="T2" fmla="*/ 1900238 w 2153"/>
              <a:gd name="T3" fmla="*/ 504825 h 1321"/>
              <a:gd name="T4" fmla="*/ 1862138 w 2153"/>
              <a:gd name="T5" fmla="*/ 0 h 1321"/>
              <a:gd name="T6" fmla="*/ 1530350 w 2153"/>
              <a:gd name="T7" fmla="*/ 25400 h 1321"/>
              <a:gd name="T8" fmla="*/ 1504950 w 2153"/>
              <a:gd name="T9" fmla="*/ 504825 h 1321"/>
              <a:gd name="T10" fmla="*/ 1282700 w 2153"/>
              <a:gd name="T11" fmla="*/ 581025 h 1321"/>
              <a:gd name="T12" fmla="*/ 962025 w 2153"/>
              <a:gd name="T13" fmla="*/ 173038 h 1321"/>
              <a:gd name="T14" fmla="*/ 741363 w 2153"/>
              <a:gd name="T15" fmla="*/ 296863 h 1321"/>
              <a:gd name="T16" fmla="*/ 950913 w 2153"/>
              <a:gd name="T17" fmla="*/ 752475 h 1321"/>
              <a:gd name="T18" fmla="*/ 803275 w 2153"/>
              <a:gd name="T19" fmla="*/ 901700 h 1321"/>
              <a:gd name="T20" fmla="*/ 320675 w 2153"/>
              <a:gd name="T21" fmla="*/ 728663 h 1321"/>
              <a:gd name="T22" fmla="*/ 209550 w 2153"/>
              <a:gd name="T23" fmla="*/ 914400 h 1321"/>
              <a:gd name="T24" fmla="*/ 579438 w 2153"/>
              <a:gd name="T25" fmla="*/ 1235075 h 1321"/>
              <a:gd name="T26" fmla="*/ 519113 w 2153"/>
              <a:gd name="T27" fmla="*/ 1481138 h 1321"/>
              <a:gd name="T28" fmla="*/ 11113 w 2153"/>
              <a:gd name="T29" fmla="*/ 1517650 h 1321"/>
              <a:gd name="T30" fmla="*/ 0 w 2153"/>
              <a:gd name="T31" fmla="*/ 1790700 h 1321"/>
              <a:gd name="T32" fmla="*/ 519113 w 2153"/>
              <a:gd name="T33" fmla="*/ 1863725 h 1321"/>
              <a:gd name="T34" fmla="*/ 568325 w 2153"/>
              <a:gd name="T35" fmla="*/ 2097088 h 1321"/>
              <a:gd name="T36" fmla="*/ 2863850 w 2153"/>
              <a:gd name="T37" fmla="*/ 2097088 h 1321"/>
              <a:gd name="T38" fmla="*/ 2913063 w 2153"/>
              <a:gd name="T39" fmla="*/ 1838325 h 1321"/>
              <a:gd name="T40" fmla="*/ 3417888 w 2153"/>
              <a:gd name="T41" fmla="*/ 1790700 h 1321"/>
              <a:gd name="T42" fmla="*/ 3406775 w 2153"/>
              <a:gd name="T43" fmla="*/ 1530350 h 1321"/>
              <a:gd name="T44" fmla="*/ 2900363 w 2153"/>
              <a:gd name="T45" fmla="*/ 1455738 h 1321"/>
              <a:gd name="T46" fmla="*/ 2849563 w 2153"/>
              <a:gd name="T47" fmla="*/ 1258888 h 1321"/>
              <a:gd name="T48" fmla="*/ 3257550 w 2153"/>
              <a:gd name="T49" fmla="*/ 976313 h 1321"/>
              <a:gd name="T50" fmla="*/ 3122613 w 2153"/>
              <a:gd name="T51" fmla="*/ 741363 h 1321"/>
              <a:gd name="T52" fmla="*/ 2665413 w 2153"/>
              <a:gd name="T53" fmla="*/ 925513 h 1321"/>
              <a:gd name="T54" fmla="*/ 2517775 w 2153"/>
              <a:gd name="T55" fmla="*/ 777875 h 1321"/>
              <a:gd name="T56" fmla="*/ 2751138 w 2153"/>
              <a:gd name="T57" fmla="*/ 346075 h 1321"/>
              <a:gd name="T58" fmla="*/ 2528888 w 2153"/>
              <a:gd name="T59" fmla="*/ 209550 h 1321"/>
              <a:gd name="T60" fmla="*/ 2171700 w 2153"/>
              <a:gd name="T61" fmla="*/ 568325 h 132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>
              <a:gd name="T0" fmla="*/ 1438359 w 2312"/>
              <a:gd name="T1" fmla="*/ 375828 h 2313"/>
              <a:gd name="T2" fmla="*/ 1258197 w 2312"/>
              <a:gd name="T3" fmla="*/ 334722 h 2313"/>
              <a:gd name="T4" fmla="*/ 1233718 w 2312"/>
              <a:gd name="T5" fmla="*/ 0 h 2313"/>
              <a:gd name="T6" fmla="*/ 1013411 w 2312"/>
              <a:gd name="T7" fmla="*/ 16638 h 2313"/>
              <a:gd name="T8" fmla="*/ 996766 w 2312"/>
              <a:gd name="T9" fmla="*/ 334722 h 2313"/>
              <a:gd name="T10" fmla="*/ 849895 w 2312"/>
              <a:gd name="T11" fmla="*/ 384636 h 2313"/>
              <a:gd name="T12" fmla="*/ 637421 w 2312"/>
              <a:gd name="T13" fmla="*/ 114510 h 2313"/>
              <a:gd name="T14" fmla="*/ 490550 w 2312"/>
              <a:gd name="T15" fmla="*/ 196722 h 2313"/>
              <a:gd name="T16" fmla="*/ 629588 w 2312"/>
              <a:gd name="T17" fmla="*/ 498168 h 2313"/>
              <a:gd name="T18" fmla="*/ 531674 w 2312"/>
              <a:gd name="T19" fmla="*/ 597018 h 2313"/>
              <a:gd name="T20" fmla="*/ 212474 w 2312"/>
              <a:gd name="T21" fmla="*/ 482508 h 2313"/>
              <a:gd name="T22" fmla="*/ 139038 w 2312"/>
              <a:gd name="T23" fmla="*/ 604848 h 2313"/>
              <a:gd name="T24" fmla="*/ 383823 w 2312"/>
              <a:gd name="T25" fmla="*/ 817230 h 2313"/>
              <a:gd name="T26" fmla="*/ 343679 w 2312"/>
              <a:gd name="T27" fmla="*/ 980676 h 2313"/>
              <a:gd name="T28" fmla="*/ 7833 w 2312"/>
              <a:gd name="T29" fmla="*/ 1005144 h 2313"/>
              <a:gd name="T30" fmla="*/ 0 w 2312"/>
              <a:gd name="T31" fmla="*/ 1185228 h 2313"/>
              <a:gd name="T32" fmla="*/ 343679 w 2312"/>
              <a:gd name="T33" fmla="*/ 1234164 h 2313"/>
              <a:gd name="T34" fmla="*/ 375990 w 2312"/>
              <a:gd name="T35" fmla="*/ 1388801 h 2313"/>
              <a:gd name="T36" fmla="*/ 122393 w 2312"/>
              <a:gd name="T37" fmla="*/ 1617821 h 2313"/>
              <a:gd name="T38" fmla="*/ 212474 w 2312"/>
              <a:gd name="T39" fmla="*/ 1756799 h 2313"/>
              <a:gd name="T40" fmla="*/ 498383 w 2312"/>
              <a:gd name="T41" fmla="*/ 1625651 h 2313"/>
              <a:gd name="T42" fmla="*/ 605109 w 2312"/>
              <a:gd name="T43" fmla="*/ 1732331 h 2313"/>
              <a:gd name="T44" fmla="*/ 457259 w 2312"/>
              <a:gd name="T45" fmla="*/ 2001479 h 2313"/>
              <a:gd name="T46" fmla="*/ 596297 w 2312"/>
              <a:gd name="T47" fmla="*/ 2115989 h 2313"/>
              <a:gd name="T48" fmla="*/ 849895 w 2312"/>
              <a:gd name="T49" fmla="*/ 1871309 h 2313"/>
              <a:gd name="T50" fmla="*/ 996766 w 2312"/>
              <a:gd name="T51" fmla="*/ 1920245 h 2313"/>
              <a:gd name="T52" fmla="*/ 1030057 w 2312"/>
              <a:gd name="T53" fmla="*/ 2254967 h 2313"/>
              <a:gd name="T54" fmla="*/ 1250364 w 2312"/>
              <a:gd name="T55" fmla="*/ 2263775 h 2313"/>
              <a:gd name="T56" fmla="*/ 1274842 w 2312"/>
              <a:gd name="T57" fmla="*/ 1912415 h 2313"/>
              <a:gd name="T58" fmla="*/ 1462837 w 2312"/>
              <a:gd name="T59" fmla="*/ 1863479 h 2313"/>
              <a:gd name="T60" fmla="*/ 1684123 w 2312"/>
              <a:gd name="T61" fmla="*/ 2108159 h 2313"/>
              <a:gd name="T62" fmla="*/ 1830994 w 2312"/>
              <a:gd name="T63" fmla="*/ 2018117 h 2313"/>
              <a:gd name="T64" fmla="*/ 1684123 w 2312"/>
              <a:gd name="T65" fmla="*/ 1724501 h 2313"/>
              <a:gd name="T66" fmla="*/ 1782037 w 2312"/>
              <a:gd name="T67" fmla="*/ 1601183 h 2313"/>
              <a:gd name="T68" fmla="*/ 2075780 w 2312"/>
              <a:gd name="T69" fmla="*/ 1740161 h 2313"/>
              <a:gd name="T70" fmla="*/ 2165861 w 2312"/>
              <a:gd name="T71" fmla="*/ 1585523 h 2313"/>
              <a:gd name="T72" fmla="*/ 1896597 w 2312"/>
              <a:gd name="T73" fmla="*/ 1388801 h 2313"/>
              <a:gd name="T74" fmla="*/ 1928909 w 2312"/>
              <a:gd name="T75" fmla="*/ 1217525 h 2313"/>
              <a:gd name="T76" fmla="*/ 2263775 w 2312"/>
              <a:gd name="T77" fmla="*/ 1185228 h 2313"/>
              <a:gd name="T78" fmla="*/ 2255942 w 2312"/>
              <a:gd name="T79" fmla="*/ 1012973 h 2313"/>
              <a:gd name="T80" fmla="*/ 1921075 w 2312"/>
              <a:gd name="T81" fmla="*/ 964037 h 2313"/>
              <a:gd name="T82" fmla="*/ 1887785 w 2312"/>
              <a:gd name="T83" fmla="*/ 833868 h 2313"/>
              <a:gd name="T84" fmla="*/ 2158028 w 2312"/>
              <a:gd name="T85" fmla="*/ 645954 h 2313"/>
              <a:gd name="T86" fmla="*/ 2067947 w 2312"/>
              <a:gd name="T87" fmla="*/ 490338 h 2313"/>
              <a:gd name="T88" fmla="*/ 1765392 w 2312"/>
              <a:gd name="T89" fmla="*/ 612678 h 2313"/>
              <a:gd name="T90" fmla="*/ 1667478 w 2312"/>
              <a:gd name="T91" fmla="*/ 514806 h 2313"/>
              <a:gd name="T92" fmla="*/ 1822182 w 2312"/>
              <a:gd name="T93" fmla="*/ 229020 h 2313"/>
              <a:gd name="T94" fmla="*/ 1675311 w 2312"/>
              <a:gd name="T95" fmla="*/ 138978 h 2313"/>
              <a:gd name="T96" fmla="*/ 1438359 w 2312"/>
              <a:gd name="T97" fmla="*/ 375828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>
              <a:gd name="T0" fmla="*/ 1860990 w 2312"/>
              <a:gd name="T1" fmla="*/ 486520 h 2313"/>
              <a:gd name="T2" fmla="*/ 1627891 w 2312"/>
              <a:gd name="T3" fmla="*/ 433307 h 2313"/>
              <a:gd name="T4" fmla="*/ 1596220 w 2312"/>
              <a:gd name="T5" fmla="*/ 0 h 2313"/>
              <a:gd name="T6" fmla="*/ 1311181 w 2312"/>
              <a:gd name="T7" fmla="*/ 21539 h 2313"/>
              <a:gd name="T8" fmla="*/ 1289644 w 2312"/>
              <a:gd name="T9" fmla="*/ 433307 h 2313"/>
              <a:gd name="T10" fmla="*/ 1099618 w 2312"/>
              <a:gd name="T11" fmla="*/ 497923 h 2313"/>
              <a:gd name="T12" fmla="*/ 824714 w 2312"/>
              <a:gd name="T13" fmla="*/ 148237 h 2313"/>
              <a:gd name="T14" fmla="*/ 634687 w 2312"/>
              <a:gd name="T15" fmla="*/ 254663 h 2313"/>
              <a:gd name="T16" fmla="*/ 814579 w 2312"/>
              <a:gd name="T17" fmla="*/ 644893 h 2313"/>
              <a:gd name="T18" fmla="*/ 687895 w 2312"/>
              <a:gd name="T19" fmla="*/ 772858 h 2313"/>
              <a:gd name="T20" fmla="*/ 274905 w 2312"/>
              <a:gd name="T21" fmla="*/ 624621 h 2313"/>
              <a:gd name="T22" fmla="*/ 179891 w 2312"/>
              <a:gd name="T23" fmla="*/ 782994 h 2313"/>
              <a:gd name="T24" fmla="*/ 496602 w 2312"/>
              <a:gd name="T25" fmla="*/ 1057928 h 2313"/>
              <a:gd name="T26" fmla="*/ 444661 w 2312"/>
              <a:gd name="T27" fmla="*/ 1269514 h 2313"/>
              <a:gd name="T28" fmla="*/ 10135 w 2312"/>
              <a:gd name="T29" fmla="*/ 1301189 h 2313"/>
              <a:gd name="T30" fmla="*/ 0 w 2312"/>
              <a:gd name="T31" fmla="*/ 1534313 h 2313"/>
              <a:gd name="T32" fmla="*/ 444661 w 2312"/>
              <a:gd name="T33" fmla="*/ 1597662 h 2313"/>
              <a:gd name="T34" fmla="*/ 486467 w 2312"/>
              <a:gd name="T35" fmla="*/ 1797845 h 2313"/>
              <a:gd name="T36" fmla="*/ 158355 w 2312"/>
              <a:gd name="T37" fmla="*/ 2094318 h 2313"/>
              <a:gd name="T38" fmla="*/ 274905 w 2312"/>
              <a:gd name="T39" fmla="*/ 2274229 h 2313"/>
              <a:gd name="T40" fmla="*/ 644822 w 2312"/>
              <a:gd name="T41" fmla="*/ 2104454 h 2313"/>
              <a:gd name="T42" fmla="*/ 782908 w 2312"/>
              <a:gd name="T43" fmla="*/ 2242555 h 2313"/>
              <a:gd name="T44" fmla="*/ 591615 w 2312"/>
              <a:gd name="T45" fmla="*/ 2590974 h 2313"/>
              <a:gd name="T46" fmla="*/ 771506 w 2312"/>
              <a:gd name="T47" fmla="*/ 2739211 h 2313"/>
              <a:gd name="T48" fmla="*/ 1099618 w 2312"/>
              <a:gd name="T49" fmla="*/ 2422466 h 2313"/>
              <a:gd name="T50" fmla="*/ 1289644 w 2312"/>
              <a:gd name="T51" fmla="*/ 2485815 h 2313"/>
              <a:gd name="T52" fmla="*/ 1332717 w 2312"/>
              <a:gd name="T53" fmla="*/ 2919122 h 2313"/>
              <a:gd name="T54" fmla="*/ 1617756 w 2312"/>
              <a:gd name="T55" fmla="*/ 2930525 h 2313"/>
              <a:gd name="T56" fmla="*/ 1649427 w 2312"/>
              <a:gd name="T57" fmla="*/ 2475679 h 2313"/>
              <a:gd name="T58" fmla="*/ 1892661 w 2312"/>
              <a:gd name="T59" fmla="*/ 2412330 h 2313"/>
              <a:gd name="T60" fmla="*/ 2178967 w 2312"/>
              <a:gd name="T61" fmla="*/ 2729075 h 2313"/>
              <a:gd name="T62" fmla="*/ 2368993 w 2312"/>
              <a:gd name="T63" fmla="*/ 2612513 h 2313"/>
              <a:gd name="T64" fmla="*/ 2178967 w 2312"/>
              <a:gd name="T65" fmla="*/ 2232419 h 2313"/>
              <a:gd name="T66" fmla="*/ 2305651 w 2312"/>
              <a:gd name="T67" fmla="*/ 2072779 h 2313"/>
              <a:gd name="T68" fmla="*/ 2685703 w 2312"/>
              <a:gd name="T69" fmla="*/ 2252691 h 2313"/>
              <a:gd name="T70" fmla="*/ 2802253 w 2312"/>
              <a:gd name="T71" fmla="*/ 2052508 h 2313"/>
              <a:gd name="T72" fmla="*/ 2453872 w 2312"/>
              <a:gd name="T73" fmla="*/ 1797845 h 2313"/>
              <a:gd name="T74" fmla="*/ 2495677 w 2312"/>
              <a:gd name="T75" fmla="*/ 1576123 h 2313"/>
              <a:gd name="T76" fmla="*/ 2928937 w 2312"/>
              <a:gd name="T77" fmla="*/ 1534313 h 2313"/>
              <a:gd name="T78" fmla="*/ 2918802 w 2312"/>
              <a:gd name="T79" fmla="*/ 1311324 h 2313"/>
              <a:gd name="T80" fmla="*/ 2485543 w 2312"/>
              <a:gd name="T81" fmla="*/ 1247975 h 2313"/>
              <a:gd name="T82" fmla="*/ 2442470 w 2312"/>
              <a:gd name="T83" fmla="*/ 1079467 h 2313"/>
              <a:gd name="T84" fmla="*/ 2792118 w 2312"/>
              <a:gd name="T85" fmla="*/ 836207 h 2313"/>
              <a:gd name="T86" fmla="*/ 2675569 w 2312"/>
              <a:gd name="T87" fmla="*/ 634757 h 2313"/>
              <a:gd name="T88" fmla="*/ 2284115 w 2312"/>
              <a:gd name="T89" fmla="*/ 793130 h 2313"/>
              <a:gd name="T90" fmla="*/ 2157431 w 2312"/>
              <a:gd name="T91" fmla="*/ 666432 h 2313"/>
              <a:gd name="T92" fmla="*/ 2357592 w 2312"/>
              <a:gd name="T93" fmla="*/ 296473 h 2313"/>
              <a:gd name="T94" fmla="*/ 2167565 w 2312"/>
              <a:gd name="T95" fmla="*/ 179911 h 2313"/>
              <a:gd name="T96" fmla="*/ 1860990 w 2312"/>
              <a:gd name="T97" fmla="*/ 486520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>
              <a:gd name="T0" fmla="*/ 2008188 w 1265"/>
              <a:gd name="T1" fmla="*/ 0 h 2518"/>
              <a:gd name="T2" fmla="*/ 1790700 w 1265"/>
              <a:gd name="T3" fmla="*/ 28575 h 2518"/>
              <a:gd name="T4" fmla="*/ 1762125 w 1265"/>
              <a:gd name="T5" fmla="*/ 590550 h 2518"/>
              <a:gd name="T6" fmla="*/ 1501775 w 1265"/>
              <a:gd name="T7" fmla="*/ 679450 h 2518"/>
              <a:gd name="T8" fmla="*/ 1127125 w 1265"/>
              <a:gd name="T9" fmla="*/ 201613 h 2518"/>
              <a:gd name="T10" fmla="*/ 866775 w 1265"/>
              <a:gd name="T11" fmla="*/ 347663 h 2518"/>
              <a:gd name="T12" fmla="*/ 1112838 w 1265"/>
              <a:gd name="T13" fmla="*/ 881063 h 2518"/>
              <a:gd name="T14" fmla="*/ 939800 w 1265"/>
              <a:gd name="T15" fmla="*/ 1055688 h 2518"/>
              <a:gd name="T16" fmla="*/ 376238 w 1265"/>
              <a:gd name="T17" fmla="*/ 852488 h 2518"/>
              <a:gd name="T18" fmla="*/ 246063 w 1265"/>
              <a:gd name="T19" fmla="*/ 1069975 h 2518"/>
              <a:gd name="T20" fmla="*/ 677863 w 1265"/>
              <a:gd name="T21" fmla="*/ 1446213 h 2518"/>
              <a:gd name="T22" fmla="*/ 608013 w 1265"/>
              <a:gd name="T23" fmla="*/ 1735138 h 2518"/>
              <a:gd name="T24" fmla="*/ 14288 w 1265"/>
              <a:gd name="T25" fmla="*/ 1779588 h 2518"/>
              <a:gd name="T26" fmla="*/ 0 w 1265"/>
              <a:gd name="T27" fmla="*/ 2098675 h 2518"/>
              <a:gd name="T28" fmla="*/ 608013 w 1265"/>
              <a:gd name="T29" fmla="*/ 2184400 h 2518"/>
              <a:gd name="T30" fmla="*/ 665163 w 1265"/>
              <a:gd name="T31" fmla="*/ 2459038 h 2518"/>
              <a:gd name="T32" fmla="*/ 215900 w 1265"/>
              <a:gd name="T33" fmla="*/ 2863850 h 2518"/>
              <a:gd name="T34" fmla="*/ 376238 w 1265"/>
              <a:gd name="T35" fmla="*/ 3109913 h 2518"/>
              <a:gd name="T36" fmla="*/ 881063 w 1265"/>
              <a:gd name="T37" fmla="*/ 2878138 h 2518"/>
              <a:gd name="T38" fmla="*/ 1069975 w 1265"/>
              <a:gd name="T39" fmla="*/ 3067050 h 2518"/>
              <a:gd name="T40" fmla="*/ 808038 w 1265"/>
              <a:gd name="T41" fmla="*/ 3543300 h 2518"/>
              <a:gd name="T42" fmla="*/ 1054100 w 1265"/>
              <a:gd name="T43" fmla="*/ 3746500 h 2518"/>
              <a:gd name="T44" fmla="*/ 1501775 w 1265"/>
              <a:gd name="T45" fmla="*/ 3313113 h 2518"/>
              <a:gd name="T46" fmla="*/ 1762125 w 1265"/>
              <a:gd name="T47" fmla="*/ 3400425 h 2518"/>
              <a:gd name="T48" fmla="*/ 1820863 w 1265"/>
              <a:gd name="T49" fmla="*/ 3992563 h 2518"/>
              <a:gd name="T50" fmla="*/ 2008188 w 1265"/>
              <a:gd name="T51" fmla="*/ 3997325 h 2518"/>
              <a:gd name="T52" fmla="*/ 2008188 w 1265"/>
              <a:gd name="T53" fmla="*/ 0 h 25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hidden">
          <a:xfrm rot="16200000">
            <a:off x="3977481" y="-853281"/>
            <a:ext cx="1722438" cy="3429000"/>
          </a:xfrm>
          <a:custGeom>
            <a:avLst/>
            <a:gdLst>
              <a:gd name="T0" fmla="*/ 1722438 w 1265"/>
              <a:gd name="T1" fmla="*/ 0 h 2518"/>
              <a:gd name="T2" fmla="*/ 1535897 w 1265"/>
              <a:gd name="T3" fmla="*/ 24512 h 2518"/>
              <a:gd name="T4" fmla="*/ 1511388 w 1265"/>
              <a:gd name="T5" fmla="*/ 506588 h 2518"/>
              <a:gd name="T6" fmla="*/ 1288084 w 1265"/>
              <a:gd name="T7" fmla="*/ 582848 h 2518"/>
              <a:gd name="T8" fmla="*/ 966744 w 1265"/>
              <a:gd name="T9" fmla="*/ 172948 h 2518"/>
              <a:gd name="T10" fmla="*/ 743440 w 1265"/>
              <a:gd name="T11" fmla="*/ 298233 h 2518"/>
              <a:gd name="T12" fmla="*/ 954489 w 1265"/>
              <a:gd name="T13" fmla="*/ 755796 h 2518"/>
              <a:gd name="T14" fmla="*/ 806074 w 1265"/>
              <a:gd name="T15" fmla="*/ 905594 h 2518"/>
              <a:gd name="T16" fmla="*/ 322702 w 1265"/>
              <a:gd name="T17" fmla="*/ 731284 h 2518"/>
              <a:gd name="T18" fmla="*/ 211050 w 1265"/>
              <a:gd name="T19" fmla="*/ 917850 h 2518"/>
              <a:gd name="T20" fmla="*/ 581408 w 1265"/>
              <a:gd name="T21" fmla="*/ 1240595 h 2518"/>
              <a:gd name="T22" fmla="*/ 521497 w 1265"/>
              <a:gd name="T23" fmla="*/ 1488442 h 2518"/>
              <a:gd name="T24" fmla="*/ 12254 w 1265"/>
              <a:gd name="T25" fmla="*/ 1526572 h 2518"/>
              <a:gd name="T26" fmla="*/ 0 w 1265"/>
              <a:gd name="T27" fmla="*/ 1800293 h 2518"/>
              <a:gd name="T28" fmla="*/ 521497 w 1265"/>
              <a:gd name="T29" fmla="*/ 1873830 h 2518"/>
              <a:gd name="T30" fmla="*/ 570515 w 1265"/>
              <a:gd name="T31" fmla="*/ 2109421 h 2518"/>
              <a:gd name="T32" fmla="*/ 185179 w 1265"/>
              <a:gd name="T33" fmla="*/ 2456678 h 2518"/>
              <a:gd name="T34" fmla="*/ 322702 w 1265"/>
              <a:gd name="T35" fmla="*/ 2667757 h 2518"/>
              <a:gd name="T36" fmla="*/ 755694 w 1265"/>
              <a:gd name="T37" fmla="*/ 2468934 h 2518"/>
              <a:gd name="T38" fmla="*/ 917726 w 1265"/>
              <a:gd name="T39" fmla="*/ 2630988 h 2518"/>
              <a:gd name="T40" fmla="*/ 693060 w 1265"/>
              <a:gd name="T41" fmla="*/ 3039527 h 2518"/>
              <a:gd name="T42" fmla="*/ 904110 w 1265"/>
              <a:gd name="T43" fmla="*/ 3213836 h 2518"/>
              <a:gd name="T44" fmla="*/ 1288084 w 1265"/>
              <a:gd name="T45" fmla="*/ 2842066 h 2518"/>
              <a:gd name="T46" fmla="*/ 1511388 w 1265"/>
              <a:gd name="T47" fmla="*/ 2916965 h 2518"/>
              <a:gd name="T48" fmla="*/ 1561768 w 1265"/>
              <a:gd name="T49" fmla="*/ 3424915 h 2518"/>
              <a:gd name="T50" fmla="*/ 1722438 w 1265"/>
              <a:gd name="T51" fmla="*/ 3429000 h 2518"/>
              <a:gd name="T52" fmla="*/ 1722438 w 1265"/>
              <a:gd name="T53" fmla="*/ 0 h 25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1" descr="Facban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7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927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148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BFBB5-700B-C846-9DDE-B3583FA1F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54B0F-BA85-CA42-9145-22AA7897B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3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69526-16EA-154F-AAC5-42B15D067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30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0BAAF-AFC4-3245-BD04-A66F7D10E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8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EF4D3-19D4-6340-A845-30422F12B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86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6764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D2793-D84A-D447-B56B-D4BC127FC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9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A8BE0-C7FA-9943-B5E5-DE7BAD46A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0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E2B80-E020-0843-8432-6CC984937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97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350B2-3B6E-4745-A796-A8719961B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33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5F544-E610-AF47-809B-E7D446E27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7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2AA4-C2AF-BC4D-B4C6-5CFAA12B2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9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CB473-7780-A94F-9F9C-13B035A96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4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2B9F8-7C61-A340-965A-79BBFB6BD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9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57656-2288-7344-A56D-D00B77739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6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>
              <a:gd name="T0" fmla="*/ 1282700 w 1429"/>
              <a:gd name="T1" fmla="*/ 449262 h 1707"/>
              <a:gd name="T2" fmla="*/ 1068388 w 1429"/>
              <a:gd name="T3" fmla="*/ 400050 h 1707"/>
              <a:gd name="T4" fmla="*/ 1038225 w 1429"/>
              <a:gd name="T5" fmla="*/ 0 h 1707"/>
              <a:gd name="T6" fmla="*/ 774700 w 1429"/>
              <a:gd name="T7" fmla="*/ 20637 h 1707"/>
              <a:gd name="T8" fmla="*/ 755650 w 1429"/>
              <a:gd name="T9" fmla="*/ 400050 h 1707"/>
              <a:gd name="T10" fmla="*/ 579438 w 1429"/>
              <a:gd name="T11" fmla="*/ 460375 h 1707"/>
              <a:gd name="T12" fmla="*/ 327025 w 1429"/>
              <a:gd name="T13" fmla="*/ 136525 h 1707"/>
              <a:gd name="T14" fmla="*/ 150813 w 1429"/>
              <a:gd name="T15" fmla="*/ 234950 h 1707"/>
              <a:gd name="T16" fmla="*/ 317500 w 1429"/>
              <a:gd name="T17" fmla="*/ 596900 h 1707"/>
              <a:gd name="T18" fmla="*/ 200025 w 1429"/>
              <a:gd name="T19" fmla="*/ 714375 h 1707"/>
              <a:gd name="T20" fmla="*/ 0 w 1429"/>
              <a:gd name="T21" fmla="*/ 671512 h 1707"/>
              <a:gd name="T22" fmla="*/ 0 w 1429"/>
              <a:gd name="T23" fmla="*/ 2020887 h 1707"/>
              <a:gd name="T24" fmla="*/ 160338 w 1429"/>
              <a:gd name="T25" fmla="*/ 1946275 h 1707"/>
              <a:gd name="T26" fmla="*/ 287338 w 1429"/>
              <a:gd name="T27" fmla="*/ 2073275 h 1707"/>
              <a:gd name="T28" fmla="*/ 111125 w 1429"/>
              <a:gd name="T29" fmla="*/ 2395537 h 1707"/>
              <a:gd name="T30" fmla="*/ 277813 w 1429"/>
              <a:gd name="T31" fmla="*/ 2533650 h 1707"/>
              <a:gd name="T32" fmla="*/ 579438 w 1429"/>
              <a:gd name="T33" fmla="*/ 2239962 h 1707"/>
              <a:gd name="T34" fmla="*/ 755650 w 1429"/>
              <a:gd name="T35" fmla="*/ 2298700 h 1707"/>
              <a:gd name="T36" fmla="*/ 795338 w 1429"/>
              <a:gd name="T37" fmla="*/ 2698750 h 1707"/>
              <a:gd name="T38" fmla="*/ 1058863 w 1429"/>
              <a:gd name="T39" fmla="*/ 2709862 h 1707"/>
              <a:gd name="T40" fmla="*/ 1087438 w 1429"/>
              <a:gd name="T41" fmla="*/ 2289175 h 1707"/>
              <a:gd name="T42" fmla="*/ 1311275 w 1429"/>
              <a:gd name="T43" fmla="*/ 2230437 h 1707"/>
              <a:gd name="T44" fmla="*/ 1576388 w 1429"/>
              <a:gd name="T45" fmla="*/ 2524125 h 1707"/>
              <a:gd name="T46" fmla="*/ 1751013 w 1429"/>
              <a:gd name="T47" fmla="*/ 2416175 h 1707"/>
              <a:gd name="T48" fmla="*/ 1576388 w 1429"/>
              <a:gd name="T49" fmla="*/ 2063750 h 1707"/>
              <a:gd name="T50" fmla="*/ 1693863 w 1429"/>
              <a:gd name="T51" fmla="*/ 1916112 h 1707"/>
              <a:gd name="T52" fmla="*/ 2044700 w 1429"/>
              <a:gd name="T53" fmla="*/ 2082800 h 1707"/>
              <a:gd name="T54" fmla="*/ 2151063 w 1429"/>
              <a:gd name="T55" fmla="*/ 1898650 h 1707"/>
              <a:gd name="T56" fmla="*/ 1830388 w 1429"/>
              <a:gd name="T57" fmla="*/ 1662112 h 1707"/>
              <a:gd name="T58" fmla="*/ 1868488 w 1429"/>
              <a:gd name="T59" fmla="*/ 1457325 h 1707"/>
              <a:gd name="T60" fmla="*/ 2268538 w 1429"/>
              <a:gd name="T61" fmla="*/ 1419225 h 1707"/>
              <a:gd name="T62" fmla="*/ 2259013 w 1429"/>
              <a:gd name="T63" fmla="*/ 1212850 h 1707"/>
              <a:gd name="T64" fmla="*/ 1858963 w 1429"/>
              <a:gd name="T65" fmla="*/ 1154112 h 1707"/>
              <a:gd name="T66" fmla="*/ 1819275 w 1429"/>
              <a:gd name="T67" fmla="*/ 998537 h 1707"/>
              <a:gd name="T68" fmla="*/ 2141538 w 1429"/>
              <a:gd name="T69" fmla="*/ 773112 h 1707"/>
              <a:gd name="T70" fmla="*/ 2035175 w 1429"/>
              <a:gd name="T71" fmla="*/ 587375 h 1707"/>
              <a:gd name="T72" fmla="*/ 1673225 w 1429"/>
              <a:gd name="T73" fmla="*/ 733425 h 1707"/>
              <a:gd name="T74" fmla="*/ 1555750 w 1429"/>
              <a:gd name="T75" fmla="*/ 615950 h 1707"/>
              <a:gd name="T76" fmla="*/ 1741488 w 1429"/>
              <a:gd name="T77" fmla="*/ 274637 h 1707"/>
              <a:gd name="T78" fmla="*/ 1565275 w 1429"/>
              <a:gd name="T79" fmla="*/ 166687 h 1707"/>
              <a:gd name="T80" fmla="*/ 1282700 w 1429"/>
              <a:gd name="T81" fmla="*/ 449262 h 170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>
              <a:gd name="T0" fmla="*/ 531813 w 528"/>
              <a:gd name="T1" fmla="*/ 88900 h 496"/>
              <a:gd name="T2" fmla="*/ 465138 w 528"/>
              <a:gd name="T3" fmla="*/ 73025 h 496"/>
              <a:gd name="T4" fmla="*/ 457200 w 528"/>
              <a:gd name="T5" fmla="*/ 0 h 496"/>
              <a:gd name="T6" fmla="*/ 377825 w 528"/>
              <a:gd name="T7" fmla="*/ 0 h 496"/>
              <a:gd name="T8" fmla="*/ 368300 w 528"/>
              <a:gd name="T9" fmla="*/ 73025 h 496"/>
              <a:gd name="T10" fmla="*/ 314325 w 528"/>
              <a:gd name="T11" fmla="*/ 92075 h 496"/>
              <a:gd name="T12" fmla="*/ 231775 w 528"/>
              <a:gd name="T13" fmla="*/ 0 h 496"/>
              <a:gd name="T14" fmla="*/ 180975 w 528"/>
              <a:gd name="T15" fmla="*/ 22225 h 496"/>
              <a:gd name="T16" fmla="*/ 233363 w 528"/>
              <a:gd name="T17" fmla="*/ 133350 h 496"/>
              <a:gd name="T18" fmla="*/ 196850 w 528"/>
              <a:gd name="T19" fmla="*/ 169863 h 496"/>
              <a:gd name="T20" fmla="*/ 79375 w 528"/>
              <a:gd name="T21" fmla="*/ 128588 h 496"/>
              <a:gd name="T22" fmla="*/ 50800 w 528"/>
              <a:gd name="T23" fmla="*/ 173038 h 496"/>
              <a:gd name="T24" fmla="*/ 142875 w 528"/>
              <a:gd name="T25" fmla="*/ 252413 h 496"/>
              <a:gd name="T26" fmla="*/ 127000 w 528"/>
              <a:gd name="T27" fmla="*/ 312738 h 496"/>
              <a:gd name="T28" fmla="*/ 3175 w 528"/>
              <a:gd name="T29" fmla="*/ 320675 h 496"/>
              <a:gd name="T30" fmla="*/ 0 w 528"/>
              <a:gd name="T31" fmla="*/ 387350 h 496"/>
              <a:gd name="T32" fmla="*/ 127000 w 528"/>
              <a:gd name="T33" fmla="*/ 406400 h 496"/>
              <a:gd name="T34" fmla="*/ 139700 w 528"/>
              <a:gd name="T35" fmla="*/ 463550 h 496"/>
              <a:gd name="T36" fmla="*/ 46038 w 528"/>
              <a:gd name="T37" fmla="*/ 547688 h 496"/>
              <a:gd name="T38" fmla="*/ 79375 w 528"/>
              <a:gd name="T39" fmla="*/ 600075 h 496"/>
              <a:gd name="T40" fmla="*/ 184150 w 528"/>
              <a:gd name="T41" fmla="*/ 550863 h 496"/>
              <a:gd name="T42" fmla="*/ 223838 w 528"/>
              <a:gd name="T43" fmla="*/ 590550 h 496"/>
              <a:gd name="T44" fmla="*/ 169863 w 528"/>
              <a:gd name="T45" fmla="*/ 690563 h 496"/>
              <a:gd name="T46" fmla="*/ 220663 w 528"/>
              <a:gd name="T47" fmla="*/ 733425 h 496"/>
              <a:gd name="T48" fmla="*/ 314325 w 528"/>
              <a:gd name="T49" fmla="*/ 641350 h 496"/>
              <a:gd name="T50" fmla="*/ 368300 w 528"/>
              <a:gd name="T51" fmla="*/ 660400 h 496"/>
              <a:gd name="T52" fmla="*/ 381000 w 528"/>
              <a:gd name="T53" fmla="*/ 784225 h 496"/>
              <a:gd name="T54" fmla="*/ 463550 w 528"/>
              <a:gd name="T55" fmla="*/ 787400 h 496"/>
              <a:gd name="T56" fmla="*/ 471488 w 528"/>
              <a:gd name="T57" fmla="*/ 657225 h 496"/>
              <a:gd name="T58" fmla="*/ 541338 w 528"/>
              <a:gd name="T59" fmla="*/ 639763 h 496"/>
              <a:gd name="T60" fmla="*/ 623888 w 528"/>
              <a:gd name="T61" fmla="*/ 730250 h 496"/>
              <a:gd name="T62" fmla="*/ 677863 w 528"/>
              <a:gd name="T63" fmla="*/ 696913 h 496"/>
              <a:gd name="T64" fmla="*/ 623888 w 528"/>
              <a:gd name="T65" fmla="*/ 587375 h 496"/>
              <a:gd name="T66" fmla="*/ 660400 w 528"/>
              <a:gd name="T67" fmla="*/ 541338 h 496"/>
              <a:gd name="T68" fmla="*/ 768350 w 528"/>
              <a:gd name="T69" fmla="*/ 593725 h 496"/>
              <a:gd name="T70" fmla="*/ 801688 w 528"/>
              <a:gd name="T71" fmla="*/ 536575 h 496"/>
              <a:gd name="T72" fmla="*/ 701675 w 528"/>
              <a:gd name="T73" fmla="*/ 463550 h 496"/>
              <a:gd name="T74" fmla="*/ 714375 w 528"/>
              <a:gd name="T75" fmla="*/ 400050 h 496"/>
              <a:gd name="T76" fmla="*/ 838200 w 528"/>
              <a:gd name="T77" fmla="*/ 387350 h 496"/>
              <a:gd name="T78" fmla="*/ 835025 w 528"/>
              <a:gd name="T79" fmla="*/ 323850 h 496"/>
              <a:gd name="T80" fmla="*/ 711200 w 528"/>
              <a:gd name="T81" fmla="*/ 306388 h 496"/>
              <a:gd name="T82" fmla="*/ 698500 w 528"/>
              <a:gd name="T83" fmla="*/ 257175 h 496"/>
              <a:gd name="T84" fmla="*/ 798513 w 528"/>
              <a:gd name="T85" fmla="*/ 188913 h 496"/>
              <a:gd name="T86" fmla="*/ 765175 w 528"/>
              <a:gd name="T87" fmla="*/ 130175 h 496"/>
              <a:gd name="T88" fmla="*/ 654050 w 528"/>
              <a:gd name="T89" fmla="*/ 176213 h 496"/>
              <a:gd name="T90" fmla="*/ 617538 w 528"/>
              <a:gd name="T91" fmla="*/ 139700 h 496"/>
              <a:gd name="T92" fmla="*/ 674688 w 528"/>
              <a:gd name="T93" fmla="*/ 33338 h 496"/>
              <a:gd name="T94" fmla="*/ 620713 w 528"/>
              <a:gd name="T95" fmla="*/ 0 h 496"/>
              <a:gd name="T96" fmla="*/ 531813 w 528"/>
              <a:gd name="T97" fmla="*/ 88900 h 4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>
              <a:gd name="T0" fmla="*/ 1440376 w 2312"/>
              <a:gd name="T1" fmla="*/ 376882 h 2313"/>
              <a:gd name="T2" fmla="*/ 1259961 w 2312"/>
              <a:gd name="T3" fmla="*/ 335661 h 2313"/>
              <a:gd name="T4" fmla="*/ 1235449 w 2312"/>
              <a:gd name="T5" fmla="*/ 0 h 2313"/>
              <a:gd name="T6" fmla="*/ 1014833 w 2312"/>
              <a:gd name="T7" fmla="*/ 16685 h 2313"/>
              <a:gd name="T8" fmla="*/ 998164 w 2312"/>
              <a:gd name="T9" fmla="*/ 335661 h 2313"/>
              <a:gd name="T10" fmla="*/ 851087 w 2312"/>
              <a:gd name="T11" fmla="*/ 385715 h 2313"/>
              <a:gd name="T12" fmla="*/ 638315 w 2312"/>
              <a:gd name="T13" fmla="*/ 114831 h 2313"/>
              <a:gd name="T14" fmla="*/ 491238 w 2312"/>
              <a:gd name="T15" fmla="*/ 197274 h 2313"/>
              <a:gd name="T16" fmla="*/ 630471 w 2312"/>
              <a:gd name="T17" fmla="*/ 499565 h 2313"/>
              <a:gd name="T18" fmla="*/ 532419 w 2312"/>
              <a:gd name="T19" fmla="*/ 598693 h 2313"/>
              <a:gd name="T20" fmla="*/ 212772 w 2312"/>
              <a:gd name="T21" fmla="*/ 483861 h 2313"/>
              <a:gd name="T22" fmla="*/ 139233 w 2312"/>
              <a:gd name="T23" fmla="*/ 606544 h 2313"/>
              <a:gd name="T24" fmla="*/ 384362 w 2312"/>
              <a:gd name="T25" fmla="*/ 819522 h 2313"/>
              <a:gd name="T26" fmla="*/ 344161 w 2312"/>
              <a:gd name="T27" fmla="*/ 983426 h 2313"/>
              <a:gd name="T28" fmla="*/ 7844 w 2312"/>
              <a:gd name="T29" fmla="*/ 1007963 h 2313"/>
              <a:gd name="T30" fmla="*/ 0 w 2312"/>
              <a:gd name="T31" fmla="*/ 1188552 h 2313"/>
              <a:gd name="T32" fmla="*/ 344161 w 2312"/>
              <a:gd name="T33" fmla="*/ 1237625 h 2313"/>
              <a:gd name="T34" fmla="*/ 376518 w 2312"/>
              <a:gd name="T35" fmla="*/ 1392697 h 2313"/>
              <a:gd name="T36" fmla="*/ 122564 w 2312"/>
              <a:gd name="T37" fmla="*/ 1622359 h 2313"/>
              <a:gd name="T38" fmla="*/ 212772 w 2312"/>
              <a:gd name="T39" fmla="*/ 1761727 h 2313"/>
              <a:gd name="T40" fmla="*/ 499082 w 2312"/>
              <a:gd name="T41" fmla="*/ 1630211 h 2313"/>
              <a:gd name="T42" fmla="*/ 605958 w 2312"/>
              <a:gd name="T43" fmla="*/ 1737190 h 2313"/>
              <a:gd name="T44" fmla="*/ 457900 w 2312"/>
              <a:gd name="T45" fmla="*/ 2007093 h 2313"/>
              <a:gd name="T46" fmla="*/ 597133 w 2312"/>
              <a:gd name="T47" fmla="*/ 2121924 h 2313"/>
              <a:gd name="T48" fmla="*/ 851087 w 2312"/>
              <a:gd name="T49" fmla="*/ 1876558 h 2313"/>
              <a:gd name="T50" fmla="*/ 998164 w 2312"/>
              <a:gd name="T51" fmla="*/ 1925631 h 2313"/>
              <a:gd name="T52" fmla="*/ 1031501 w 2312"/>
              <a:gd name="T53" fmla="*/ 2261292 h 2313"/>
              <a:gd name="T54" fmla="*/ 1252117 w 2312"/>
              <a:gd name="T55" fmla="*/ 2270125 h 2313"/>
              <a:gd name="T56" fmla="*/ 1276630 w 2312"/>
              <a:gd name="T57" fmla="*/ 1917780 h 2313"/>
              <a:gd name="T58" fmla="*/ 1464889 w 2312"/>
              <a:gd name="T59" fmla="*/ 1868706 h 2313"/>
              <a:gd name="T60" fmla="*/ 1686485 w 2312"/>
              <a:gd name="T61" fmla="*/ 2114072 h 2313"/>
              <a:gd name="T62" fmla="*/ 1833563 w 2312"/>
              <a:gd name="T63" fmla="*/ 2023778 h 2313"/>
              <a:gd name="T64" fmla="*/ 1686485 w 2312"/>
              <a:gd name="T65" fmla="*/ 1729339 h 2313"/>
              <a:gd name="T66" fmla="*/ 1784537 w 2312"/>
              <a:gd name="T67" fmla="*/ 1605674 h 2313"/>
              <a:gd name="T68" fmla="*/ 2078691 w 2312"/>
              <a:gd name="T69" fmla="*/ 1745042 h 2313"/>
              <a:gd name="T70" fmla="*/ 2168899 w 2312"/>
              <a:gd name="T71" fmla="*/ 1589971 h 2313"/>
              <a:gd name="T72" fmla="*/ 1899257 w 2312"/>
              <a:gd name="T73" fmla="*/ 1392697 h 2313"/>
              <a:gd name="T74" fmla="*/ 1931614 w 2312"/>
              <a:gd name="T75" fmla="*/ 1220941 h 2313"/>
              <a:gd name="T76" fmla="*/ 2266950 w 2312"/>
              <a:gd name="T77" fmla="*/ 1188552 h 2313"/>
              <a:gd name="T78" fmla="*/ 2259106 w 2312"/>
              <a:gd name="T79" fmla="*/ 1015815 h 2313"/>
              <a:gd name="T80" fmla="*/ 1923770 w 2312"/>
              <a:gd name="T81" fmla="*/ 966742 h 2313"/>
              <a:gd name="T82" fmla="*/ 1890432 w 2312"/>
              <a:gd name="T83" fmla="*/ 836207 h 2313"/>
              <a:gd name="T84" fmla="*/ 2161054 w 2312"/>
              <a:gd name="T85" fmla="*/ 647766 h 2313"/>
              <a:gd name="T86" fmla="*/ 2070847 w 2312"/>
              <a:gd name="T87" fmla="*/ 491713 h 2313"/>
              <a:gd name="T88" fmla="*/ 1767868 w 2312"/>
              <a:gd name="T89" fmla="*/ 614396 h 2313"/>
              <a:gd name="T90" fmla="*/ 1669817 w 2312"/>
              <a:gd name="T91" fmla="*/ 516250 h 2313"/>
              <a:gd name="T92" fmla="*/ 1824738 w 2312"/>
              <a:gd name="T93" fmla="*/ 229662 h 2313"/>
              <a:gd name="T94" fmla="*/ 1677661 w 2312"/>
              <a:gd name="T95" fmla="*/ 139368 h 2313"/>
              <a:gd name="T96" fmla="*/ 1440376 w 2312"/>
              <a:gd name="T97" fmla="*/ 376882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>
              <a:gd name="T0" fmla="*/ 2332038 w 2312"/>
              <a:gd name="T1" fmla="*/ 609600 h 2313"/>
              <a:gd name="T2" fmla="*/ 2039938 w 2312"/>
              <a:gd name="T3" fmla="*/ 542925 h 2313"/>
              <a:gd name="T4" fmla="*/ 2000250 w 2312"/>
              <a:gd name="T5" fmla="*/ 0 h 2313"/>
              <a:gd name="T6" fmla="*/ 1643063 w 2312"/>
              <a:gd name="T7" fmla="*/ 26988 h 2313"/>
              <a:gd name="T8" fmla="*/ 1616075 w 2312"/>
              <a:gd name="T9" fmla="*/ 542925 h 2313"/>
              <a:gd name="T10" fmla="*/ 1377950 w 2312"/>
              <a:gd name="T11" fmla="*/ 623888 h 2313"/>
              <a:gd name="T12" fmla="*/ 1033463 w 2312"/>
              <a:gd name="T13" fmla="*/ 185738 h 2313"/>
              <a:gd name="T14" fmla="*/ 795338 w 2312"/>
              <a:gd name="T15" fmla="*/ 319088 h 2313"/>
              <a:gd name="T16" fmla="*/ 1020763 w 2312"/>
              <a:gd name="T17" fmla="*/ 808038 h 2313"/>
              <a:gd name="T18" fmla="*/ 862013 w 2312"/>
              <a:gd name="T19" fmla="*/ 968375 h 2313"/>
              <a:gd name="T20" fmla="*/ 344488 w 2312"/>
              <a:gd name="T21" fmla="*/ 782638 h 2313"/>
              <a:gd name="T22" fmla="*/ 225425 w 2312"/>
              <a:gd name="T23" fmla="*/ 981075 h 2313"/>
              <a:gd name="T24" fmla="*/ 622300 w 2312"/>
              <a:gd name="T25" fmla="*/ 1325563 h 2313"/>
              <a:gd name="T26" fmla="*/ 557213 w 2312"/>
              <a:gd name="T27" fmla="*/ 1590675 h 2313"/>
              <a:gd name="T28" fmla="*/ 12700 w 2312"/>
              <a:gd name="T29" fmla="*/ 1630363 h 2313"/>
              <a:gd name="T30" fmla="*/ 0 w 2312"/>
              <a:gd name="T31" fmla="*/ 1922463 h 2313"/>
              <a:gd name="T32" fmla="*/ 557213 w 2312"/>
              <a:gd name="T33" fmla="*/ 2001838 h 2313"/>
              <a:gd name="T34" fmla="*/ 609600 w 2312"/>
              <a:gd name="T35" fmla="*/ 2252663 h 2313"/>
              <a:gd name="T36" fmla="*/ 198438 w 2312"/>
              <a:gd name="T37" fmla="*/ 2624138 h 2313"/>
              <a:gd name="T38" fmla="*/ 344488 w 2312"/>
              <a:gd name="T39" fmla="*/ 2849563 h 2313"/>
              <a:gd name="T40" fmla="*/ 808038 w 2312"/>
              <a:gd name="T41" fmla="*/ 2636838 h 2313"/>
              <a:gd name="T42" fmla="*/ 981075 w 2312"/>
              <a:gd name="T43" fmla="*/ 2809875 h 2313"/>
              <a:gd name="T44" fmla="*/ 741363 w 2312"/>
              <a:gd name="T45" fmla="*/ 3246438 h 2313"/>
              <a:gd name="T46" fmla="*/ 966788 w 2312"/>
              <a:gd name="T47" fmla="*/ 3432175 h 2313"/>
              <a:gd name="T48" fmla="*/ 1377950 w 2312"/>
              <a:gd name="T49" fmla="*/ 3035300 h 2313"/>
              <a:gd name="T50" fmla="*/ 1616075 w 2312"/>
              <a:gd name="T51" fmla="*/ 3114675 h 2313"/>
              <a:gd name="T52" fmla="*/ 1670050 w 2312"/>
              <a:gd name="T53" fmla="*/ 3657600 h 2313"/>
              <a:gd name="T54" fmla="*/ 2027238 w 2312"/>
              <a:gd name="T55" fmla="*/ 3671888 h 2313"/>
              <a:gd name="T56" fmla="*/ 2066925 w 2312"/>
              <a:gd name="T57" fmla="*/ 3101975 h 2313"/>
              <a:gd name="T58" fmla="*/ 2371725 w 2312"/>
              <a:gd name="T59" fmla="*/ 3022600 h 2313"/>
              <a:gd name="T60" fmla="*/ 2730500 w 2312"/>
              <a:gd name="T61" fmla="*/ 3419475 h 2313"/>
              <a:gd name="T62" fmla="*/ 2968625 w 2312"/>
              <a:gd name="T63" fmla="*/ 3273425 h 2313"/>
              <a:gd name="T64" fmla="*/ 2730500 w 2312"/>
              <a:gd name="T65" fmla="*/ 2797175 h 2313"/>
              <a:gd name="T66" fmla="*/ 2889250 w 2312"/>
              <a:gd name="T67" fmla="*/ 2597150 h 2313"/>
              <a:gd name="T68" fmla="*/ 3365500 w 2312"/>
              <a:gd name="T69" fmla="*/ 2822575 h 2313"/>
              <a:gd name="T70" fmla="*/ 3511550 w 2312"/>
              <a:gd name="T71" fmla="*/ 2571750 h 2313"/>
              <a:gd name="T72" fmla="*/ 3074988 w 2312"/>
              <a:gd name="T73" fmla="*/ 2252663 h 2313"/>
              <a:gd name="T74" fmla="*/ 3127375 w 2312"/>
              <a:gd name="T75" fmla="*/ 1974850 h 2313"/>
              <a:gd name="T76" fmla="*/ 3670300 w 2312"/>
              <a:gd name="T77" fmla="*/ 1922463 h 2313"/>
              <a:gd name="T78" fmla="*/ 3657600 w 2312"/>
              <a:gd name="T79" fmla="*/ 1643063 h 2313"/>
              <a:gd name="T80" fmla="*/ 3114675 w 2312"/>
              <a:gd name="T81" fmla="*/ 1563688 h 2313"/>
              <a:gd name="T82" fmla="*/ 3060700 w 2312"/>
              <a:gd name="T83" fmla="*/ 1352550 h 2313"/>
              <a:gd name="T84" fmla="*/ 3498850 w 2312"/>
              <a:gd name="T85" fmla="*/ 1047750 h 2313"/>
              <a:gd name="T86" fmla="*/ 3352800 w 2312"/>
              <a:gd name="T87" fmla="*/ 795338 h 2313"/>
              <a:gd name="T88" fmla="*/ 2862263 w 2312"/>
              <a:gd name="T89" fmla="*/ 993775 h 2313"/>
              <a:gd name="T90" fmla="*/ 2703513 w 2312"/>
              <a:gd name="T91" fmla="*/ 835025 h 2313"/>
              <a:gd name="T92" fmla="*/ 2954338 w 2312"/>
              <a:gd name="T93" fmla="*/ 371475 h 2313"/>
              <a:gd name="T94" fmla="*/ 2716213 w 2312"/>
              <a:gd name="T95" fmla="*/ 225425 h 2313"/>
              <a:gd name="T96" fmla="*/ 2332038 w 2312"/>
              <a:gd name="T97" fmla="*/ 609600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2171700 w 2153"/>
              <a:gd name="T1" fmla="*/ 568325 h 1321"/>
              <a:gd name="T2" fmla="*/ 1900238 w 2153"/>
              <a:gd name="T3" fmla="*/ 504825 h 1321"/>
              <a:gd name="T4" fmla="*/ 1862138 w 2153"/>
              <a:gd name="T5" fmla="*/ 0 h 1321"/>
              <a:gd name="T6" fmla="*/ 1530350 w 2153"/>
              <a:gd name="T7" fmla="*/ 25400 h 1321"/>
              <a:gd name="T8" fmla="*/ 1504950 w 2153"/>
              <a:gd name="T9" fmla="*/ 504825 h 1321"/>
              <a:gd name="T10" fmla="*/ 1282700 w 2153"/>
              <a:gd name="T11" fmla="*/ 581025 h 1321"/>
              <a:gd name="T12" fmla="*/ 962025 w 2153"/>
              <a:gd name="T13" fmla="*/ 173038 h 1321"/>
              <a:gd name="T14" fmla="*/ 741363 w 2153"/>
              <a:gd name="T15" fmla="*/ 296863 h 1321"/>
              <a:gd name="T16" fmla="*/ 950913 w 2153"/>
              <a:gd name="T17" fmla="*/ 752475 h 1321"/>
              <a:gd name="T18" fmla="*/ 803275 w 2153"/>
              <a:gd name="T19" fmla="*/ 901700 h 1321"/>
              <a:gd name="T20" fmla="*/ 320675 w 2153"/>
              <a:gd name="T21" fmla="*/ 728663 h 1321"/>
              <a:gd name="T22" fmla="*/ 209550 w 2153"/>
              <a:gd name="T23" fmla="*/ 914400 h 1321"/>
              <a:gd name="T24" fmla="*/ 579438 w 2153"/>
              <a:gd name="T25" fmla="*/ 1235075 h 1321"/>
              <a:gd name="T26" fmla="*/ 519113 w 2153"/>
              <a:gd name="T27" fmla="*/ 1481138 h 1321"/>
              <a:gd name="T28" fmla="*/ 11113 w 2153"/>
              <a:gd name="T29" fmla="*/ 1517650 h 1321"/>
              <a:gd name="T30" fmla="*/ 0 w 2153"/>
              <a:gd name="T31" fmla="*/ 1790700 h 1321"/>
              <a:gd name="T32" fmla="*/ 519113 w 2153"/>
              <a:gd name="T33" fmla="*/ 1863725 h 1321"/>
              <a:gd name="T34" fmla="*/ 568325 w 2153"/>
              <a:gd name="T35" fmla="*/ 2097088 h 1321"/>
              <a:gd name="T36" fmla="*/ 2863850 w 2153"/>
              <a:gd name="T37" fmla="*/ 2097088 h 1321"/>
              <a:gd name="T38" fmla="*/ 2913063 w 2153"/>
              <a:gd name="T39" fmla="*/ 1838325 h 1321"/>
              <a:gd name="T40" fmla="*/ 3417888 w 2153"/>
              <a:gd name="T41" fmla="*/ 1790700 h 1321"/>
              <a:gd name="T42" fmla="*/ 3406775 w 2153"/>
              <a:gd name="T43" fmla="*/ 1530350 h 1321"/>
              <a:gd name="T44" fmla="*/ 2900363 w 2153"/>
              <a:gd name="T45" fmla="*/ 1455738 h 1321"/>
              <a:gd name="T46" fmla="*/ 2849563 w 2153"/>
              <a:gd name="T47" fmla="*/ 1258888 h 1321"/>
              <a:gd name="T48" fmla="*/ 3257550 w 2153"/>
              <a:gd name="T49" fmla="*/ 976313 h 1321"/>
              <a:gd name="T50" fmla="*/ 3122613 w 2153"/>
              <a:gd name="T51" fmla="*/ 741363 h 1321"/>
              <a:gd name="T52" fmla="*/ 2665413 w 2153"/>
              <a:gd name="T53" fmla="*/ 925513 h 1321"/>
              <a:gd name="T54" fmla="*/ 2517775 w 2153"/>
              <a:gd name="T55" fmla="*/ 777875 h 1321"/>
              <a:gd name="T56" fmla="*/ 2751138 w 2153"/>
              <a:gd name="T57" fmla="*/ 346075 h 1321"/>
              <a:gd name="T58" fmla="*/ 2528888 w 2153"/>
              <a:gd name="T59" fmla="*/ 209550 h 1321"/>
              <a:gd name="T60" fmla="*/ 2171700 w 2153"/>
              <a:gd name="T61" fmla="*/ 568325 h 132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>
              <a:gd name="T0" fmla="*/ 1438359 w 2312"/>
              <a:gd name="T1" fmla="*/ 375828 h 2313"/>
              <a:gd name="T2" fmla="*/ 1258197 w 2312"/>
              <a:gd name="T3" fmla="*/ 334722 h 2313"/>
              <a:gd name="T4" fmla="*/ 1233718 w 2312"/>
              <a:gd name="T5" fmla="*/ 0 h 2313"/>
              <a:gd name="T6" fmla="*/ 1013411 w 2312"/>
              <a:gd name="T7" fmla="*/ 16638 h 2313"/>
              <a:gd name="T8" fmla="*/ 996766 w 2312"/>
              <a:gd name="T9" fmla="*/ 334722 h 2313"/>
              <a:gd name="T10" fmla="*/ 849895 w 2312"/>
              <a:gd name="T11" fmla="*/ 384636 h 2313"/>
              <a:gd name="T12" fmla="*/ 637421 w 2312"/>
              <a:gd name="T13" fmla="*/ 114510 h 2313"/>
              <a:gd name="T14" fmla="*/ 490550 w 2312"/>
              <a:gd name="T15" fmla="*/ 196722 h 2313"/>
              <a:gd name="T16" fmla="*/ 629588 w 2312"/>
              <a:gd name="T17" fmla="*/ 498168 h 2313"/>
              <a:gd name="T18" fmla="*/ 531674 w 2312"/>
              <a:gd name="T19" fmla="*/ 597018 h 2313"/>
              <a:gd name="T20" fmla="*/ 212474 w 2312"/>
              <a:gd name="T21" fmla="*/ 482508 h 2313"/>
              <a:gd name="T22" fmla="*/ 139038 w 2312"/>
              <a:gd name="T23" fmla="*/ 604848 h 2313"/>
              <a:gd name="T24" fmla="*/ 383823 w 2312"/>
              <a:gd name="T25" fmla="*/ 817230 h 2313"/>
              <a:gd name="T26" fmla="*/ 343679 w 2312"/>
              <a:gd name="T27" fmla="*/ 980676 h 2313"/>
              <a:gd name="T28" fmla="*/ 7833 w 2312"/>
              <a:gd name="T29" fmla="*/ 1005144 h 2313"/>
              <a:gd name="T30" fmla="*/ 0 w 2312"/>
              <a:gd name="T31" fmla="*/ 1185228 h 2313"/>
              <a:gd name="T32" fmla="*/ 343679 w 2312"/>
              <a:gd name="T33" fmla="*/ 1234164 h 2313"/>
              <a:gd name="T34" fmla="*/ 375990 w 2312"/>
              <a:gd name="T35" fmla="*/ 1388801 h 2313"/>
              <a:gd name="T36" fmla="*/ 122393 w 2312"/>
              <a:gd name="T37" fmla="*/ 1617821 h 2313"/>
              <a:gd name="T38" fmla="*/ 212474 w 2312"/>
              <a:gd name="T39" fmla="*/ 1756799 h 2313"/>
              <a:gd name="T40" fmla="*/ 498383 w 2312"/>
              <a:gd name="T41" fmla="*/ 1625651 h 2313"/>
              <a:gd name="T42" fmla="*/ 605109 w 2312"/>
              <a:gd name="T43" fmla="*/ 1732331 h 2313"/>
              <a:gd name="T44" fmla="*/ 457259 w 2312"/>
              <a:gd name="T45" fmla="*/ 2001479 h 2313"/>
              <a:gd name="T46" fmla="*/ 596297 w 2312"/>
              <a:gd name="T47" fmla="*/ 2115989 h 2313"/>
              <a:gd name="T48" fmla="*/ 849895 w 2312"/>
              <a:gd name="T49" fmla="*/ 1871309 h 2313"/>
              <a:gd name="T50" fmla="*/ 996766 w 2312"/>
              <a:gd name="T51" fmla="*/ 1920245 h 2313"/>
              <a:gd name="T52" fmla="*/ 1030057 w 2312"/>
              <a:gd name="T53" fmla="*/ 2254967 h 2313"/>
              <a:gd name="T54" fmla="*/ 1250364 w 2312"/>
              <a:gd name="T55" fmla="*/ 2263775 h 2313"/>
              <a:gd name="T56" fmla="*/ 1274842 w 2312"/>
              <a:gd name="T57" fmla="*/ 1912415 h 2313"/>
              <a:gd name="T58" fmla="*/ 1462837 w 2312"/>
              <a:gd name="T59" fmla="*/ 1863479 h 2313"/>
              <a:gd name="T60" fmla="*/ 1684123 w 2312"/>
              <a:gd name="T61" fmla="*/ 2108159 h 2313"/>
              <a:gd name="T62" fmla="*/ 1830994 w 2312"/>
              <a:gd name="T63" fmla="*/ 2018117 h 2313"/>
              <a:gd name="T64" fmla="*/ 1684123 w 2312"/>
              <a:gd name="T65" fmla="*/ 1724501 h 2313"/>
              <a:gd name="T66" fmla="*/ 1782037 w 2312"/>
              <a:gd name="T67" fmla="*/ 1601183 h 2313"/>
              <a:gd name="T68" fmla="*/ 2075780 w 2312"/>
              <a:gd name="T69" fmla="*/ 1740161 h 2313"/>
              <a:gd name="T70" fmla="*/ 2165861 w 2312"/>
              <a:gd name="T71" fmla="*/ 1585523 h 2313"/>
              <a:gd name="T72" fmla="*/ 1896597 w 2312"/>
              <a:gd name="T73" fmla="*/ 1388801 h 2313"/>
              <a:gd name="T74" fmla="*/ 1928909 w 2312"/>
              <a:gd name="T75" fmla="*/ 1217525 h 2313"/>
              <a:gd name="T76" fmla="*/ 2263775 w 2312"/>
              <a:gd name="T77" fmla="*/ 1185228 h 2313"/>
              <a:gd name="T78" fmla="*/ 2255942 w 2312"/>
              <a:gd name="T79" fmla="*/ 1012973 h 2313"/>
              <a:gd name="T80" fmla="*/ 1921075 w 2312"/>
              <a:gd name="T81" fmla="*/ 964037 h 2313"/>
              <a:gd name="T82" fmla="*/ 1887785 w 2312"/>
              <a:gd name="T83" fmla="*/ 833868 h 2313"/>
              <a:gd name="T84" fmla="*/ 2158028 w 2312"/>
              <a:gd name="T85" fmla="*/ 645954 h 2313"/>
              <a:gd name="T86" fmla="*/ 2067947 w 2312"/>
              <a:gd name="T87" fmla="*/ 490338 h 2313"/>
              <a:gd name="T88" fmla="*/ 1765392 w 2312"/>
              <a:gd name="T89" fmla="*/ 612678 h 2313"/>
              <a:gd name="T90" fmla="*/ 1667478 w 2312"/>
              <a:gd name="T91" fmla="*/ 514806 h 2313"/>
              <a:gd name="T92" fmla="*/ 1822182 w 2312"/>
              <a:gd name="T93" fmla="*/ 229020 h 2313"/>
              <a:gd name="T94" fmla="*/ 1675311 w 2312"/>
              <a:gd name="T95" fmla="*/ 138978 h 2313"/>
              <a:gd name="T96" fmla="*/ 1438359 w 2312"/>
              <a:gd name="T97" fmla="*/ 375828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>
              <a:gd name="T0" fmla="*/ 1860990 w 2312"/>
              <a:gd name="T1" fmla="*/ 486520 h 2313"/>
              <a:gd name="T2" fmla="*/ 1627891 w 2312"/>
              <a:gd name="T3" fmla="*/ 433307 h 2313"/>
              <a:gd name="T4" fmla="*/ 1596220 w 2312"/>
              <a:gd name="T5" fmla="*/ 0 h 2313"/>
              <a:gd name="T6" fmla="*/ 1311181 w 2312"/>
              <a:gd name="T7" fmla="*/ 21539 h 2313"/>
              <a:gd name="T8" fmla="*/ 1289644 w 2312"/>
              <a:gd name="T9" fmla="*/ 433307 h 2313"/>
              <a:gd name="T10" fmla="*/ 1099618 w 2312"/>
              <a:gd name="T11" fmla="*/ 497923 h 2313"/>
              <a:gd name="T12" fmla="*/ 824714 w 2312"/>
              <a:gd name="T13" fmla="*/ 148237 h 2313"/>
              <a:gd name="T14" fmla="*/ 634687 w 2312"/>
              <a:gd name="T15" fmla="*/ 254663 h 2313"/>
              <a:gd name="T16" fmla="*/ 814579 w 2312"/>
              <a:gd name="T17" fmla="*/ 644893 h 2313"/>
              <a:gd name="T18" fmla="*/ 687895 w 2312"/>
              <a:gd name="T19" fmla="*/ 772858 h 2313"/>
              <a:gd name="T20" fmla="*/ 274905 w 2312"/>
              <a:gd name="T21" fmla="*/ 624621 h 2313"/>
              <a:gd name="T22" fmla="*/ 179891 w 2312"/>
              <a:gd name="T23" fmla="*/ 782994 h 2313"/>
              <a:gd name="T24" fmla="*/ 496602 w 2312"/>
              <a:gd name="T25" fmla="*/ 1057928 h 2313"/>
              <a:gd name="T26" fmla="*/ 444661 w 2312"/>
              <a:gd name="T27" fmla="*/ 1269514 h 2313"/>
              <a:gd name="T28" fmla="*/ 10135 w 2312"/>
              <a:gd name="T29" fmla="*/ 1301189 h 2313"/>
              <a:gd name="T30" fmla="*/ 0 w 2312"/>
              <a:gd name="T31" fmla="*/ 1534313 h 2313"/>
              <a:gd name="T32" fmla="*/ 444661 w 2312"/>
              <a:gd name="T33" fmla="*/ 1597662 h 2313"/>
              <a:gd name="T34" fmla="*/ 486467 w 2312"/>
              <a:gd name="T35" fmla="*/ 1797845 h 2313"/>
              <a:gd name="T36" fmla="*/ 158355 w 2312"/>
              <a:gd name="T37" fmla="*/ 2094318 h 2313"/>
              <a:gd name="T38" fmla="*/ 274905 w 2312"/>
              <a:gd name="T39" fmla="*/ 2274229 h 2313"/>
              <a:gd name="T40" fmla="*/ 644822 w 2312"/>
              <a:gd name="T41" fmla="*/ 2104454 h 2313"/>
              <a:gd name="T42" fmla="*/ 782908 w 2312"/>
              <a:gd name="T43" fmla="*/ 2242555 h 2313"/>
              <a:gd name="T44" fmla="*/ 591615 w 2312"/>
              <a:gd name="T45" fmla="*/ 2590974 h 2313"/>
              <a:gd name="T46" fmla="*/ 771506 w 2312"/>
              <a:gd name="T47" fmla="*/ 2739211 h 2313"/>
              <a:gd name="T48" fmla="*/ 1099618 w 2312"/>
              <a:gd name="T49" fmla="*/ 2422466 h 2313"/>
              <a:gd name="T50" fmla="*/ 1289644 w 2312"/>
              <a:gd name="T51" fmla="*/ 2485815 h 2313"/>
              <a:gd name="T52" fmla="*/ 1332717 w 2312"/>
              <a:gd name="T53" fmla="*/ 2919122 h 2313"/>
              <a:gd name="T54" fmla="*/ 1617756 w 2312"/>
              <a:gd name="T55" fmla="*/ 2930525 h 2313"/>
              <a:gd name="T56" fmla="*/ 1649427 w 2312"/>
              <a:gd name="T57" fmla="*/ 2475679 h 2313"/>
              <a:gd name="T58" fmla="*/ 1892661 w 2312"/>
              <a:gd name="T59" fmla="*/ 2412330 h 2313"/>
              <a:gd name="T60" fmla="*/ 2178967 w 2312"/>
              <a:gd name="T61" fmla="*/ 2729075 h 2313"/>
              <a:gd name="T62" fmla="*/ 2368993 w 2312"/>
              <a:gd name="T63" fmla="*/ 2612513 h 2313"/>
              <a:gd name="T64" fmla="*/ 2178967 w 2312"/>
              <a:gd name="T65" fmla="*/ 2232419 h 2313"/>
              <a:gd name="T66" fmla="*/ 2305651 w 2312"/>
              <a:gd name="T67" fmla="*/ 2072779 h 2313"/>
              <a:gd name="T68" fmla="*/ 2685703 w 2312"/>
              <a:gd name="T69" fmla="*/ 2252691 h 2313"/>
              <a:gd name="T70" fmla="*/ 2802253 w 2312"/>
              <a:gd name="T71" fmla="*/ 2052508 h 2313"/>
              <a:gd name="T72" fmla="*/ 2453872 w 2312"/>
              <a:gd name="T73" fmla="*/ 1797845 h 2313"/>
              <a:gd name="T74" fmla="*/ 2495677 w 2312"/>
              <a:gd name="T75" fmla="*/ 1576123 h 2313"/>
              <a:gd name="T76" fmla="*/ 2928937 w 2312"/>
              <a:gd name="T77" fmla="*/ 1534313 h 2313"/>
              <a:gd name="T78" fmla="*/ 2918802 w 2312"/>
              <a:gd name="T79" fmla="*/ 1311324 h 2313"/>
              <a:gd name="T80" fmla="*/ 2485543 w 2312"/>
              <a:gd name="T81" fmla="*/ 1247975 h 2313"/>
              <a:gd name="T82" fmla="*/ 2442470 w 2312"/>
              <a:gd name="T83" fmla="*/ 1079467 h 2313"/>
              <a:gd name="T84" fmla="*/ 2792118 w 2312"/>
              <a:gd name="T85" fmla="*/ 836207 h 2313"/>
              <a:gd name="T86" fmla="*/ 2675569 w 2312"/>
              <a:gd name="T87" fmla="*/ 634757 h 2313"/>
              <a:gd name="T88" fmla="*/ 2284115 w 2312"/>
              <a:gd name="T89" fmla="*/ 793130 h 2313"/>
              <a:gd name="T90" fmla="*/ 2157431 w 2312"/>
              <a:gd name="T91" fmla="*/ 666432 h 2313"/>
              <a:gd name="T92" fmla="*/ 2357592 w 2312"/>
              <a:gd name="T93" fmla="*/ 296473 h 2313"/>
              <a:gd name="T94" fmla="*/ 2167565 w 2312"/>
              <a:gd name="T95" fmla="*/ 179911 h 2313"/>
              <a:gd name="T96" fmla="*/ 1860990 w 2312"/>
              <a:gd name="T97" fmla="*/ 486520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>
              <a:gd name="T0" fmla="*/ 2008188 w 1265"/>
              <a:gd name="T1" fmla="*/ 0 h 2518"/>
              <a:gd name="T2" fmla="*/ 1790700 w 1265"/>
              <a:gd name="T3" fmla="*/ 28575 h 2518"/>
              <a:gd name="T4" fmla="*/ 1762125 w 1265"/>
              <a:gd name="T5" fmla="*/ 590550 h 2518"/>
              <a:gd name="T6" fmla="*/ 1501775 w 1265"/>
              <a:gd name="T7" fmla="*/ 679450 h 2518"/>
              <a:gd name="T8" fmla="*/ 1127125 w 1265"/>
              <a:gd name="T9" fmla="*/ 201613 h 2518"/>
              <a:gd name="T10" fmla="*/ 866775 w 1265"/>
              <a:gd name="T11" fmla="*/ 347663 h 2518"/>
              <a:gd name="T12" fmla="*/ 1112838 w 1265"/>
              <a:gd name="T13" fmla="*/ 881063 h 2518"/>
              <a:gd name="T14" fmla="*/ 939800 w 1265"/>
              <a:gd name="T15" fmla="*/ 1055688 h 2518"/>
              <a:gd name="T16" fmla="*/ 376238 w 1265"/>
              <a:gd name="T17" fmla="*/ 852488 h 2518"/>
              <a:gd name="T18" fmla="*/ 246063 w 1265"/>
              <a:gd name="T19" fmla="*/ 1069975 h 2518"/>
              <a:gd name="T20" fmla="*/ 677863 w 1265"/>
              <a:gd name="T21" fmla="*/ 1446213 h 2518"/>
              <a:gd name="T22" fmla="*/ 608013 w 1265"/>
              <a:gd name="T23" fmla="*/ 1735138 h 2518"/>
              <a:gd name="T24" fmla="*/ 14288 w 1265"/>
              <a:gd name="T25" fmla="*/ 1779588 h 2518"/>
              <a:gd name="T26" fmla="*/ 0 w 1265"/>
              <a:gd name="T27" fmla="*/ 2098675 h 2518"/>
              <a:gd name="T28" fmla="*/ 608013 w 1265"/>
              <a:gd name="T29" fmla="*/ 2184400 h 2518"/>
              <a:gd name="T30" fmla="*/ 665163 w 1265"/>
              <a:gd name="T31" fmla="*/ 2459038 h 2518"/>
              <a:gd name="T32" fmla="*/ 215900 w 1265"/>
              <a:gd name="T33" fmla="*/ 2863850 h 2518"/>
              <a:gd name="T34" fmla="*/ 376238 w 1265"/>
              <a:gd name="T35" fmla="*/ 3109913 h 2518"/>
              <a:gd name="T36" fmla="*/ 881063 w 1265"/>
              <a:gd name="T37" fmla="*/ 2878138 h 2518"/>
              <a:gd name="T38" fmla="*/ 1069975 w 1265"/>
              <a:gd name="T39" fmla="*/ 3067050 h 2518"/>
              <a:gd name="T40" fmla="*/ 808038 w 1265"/>
              <a:gd name="T41" fmla="*/ 3543300 h 2518"/>
              <a:gd name="T42" fmla="*/ 1054100 w 1265"/>
              <a:gd name="T43" fmla="*/ 3746500 h 2518"/>
              <a:gd name="T44" fmla="*/ 1501775 w 1265"/>
              <a:gd name="T45" fmla="*/ 3313113 h 2518"/>
              <a:gd name="T46" fmla="*/ 1762125 w 1265"/>
              <a:gd name="T47" fmla="*/ 3400425 h 2518"/>
              <a:gd name="T48" fmla="*/ 1820863 w 1265"/>
              <a:gd name="T49" fmla="*/ 3992563 h 2518"/>
              <a:gd name="T50" fmla="*/ 2008188 w 1265"/>
              <a:gd name="T51" fmla="*/ 3997325 h 2518"/>
              <a:gd name="T52" fmla="*/ 2008188 w 1265"/>
              <a:gd name="T53" fmla="*/ 0 h 25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4" name="Picture 10" descr="Facbann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825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2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18EC203-CC01-CA4A-81C0-64EF10642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8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80000"/>
        <a:buFont typeface="Wingdings" charset="0"/>
        <a:buChar char="®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charset="0"/>
        <a:buChar char="®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charset="0"/>
        <a:buChar char="®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2.png"/><Relationship Id="rId5" Type="http://schemas.openxmlformats.org/officeDocument/2006/relationships/oleObject" Target="../embeddings/oleObject4.bin"/><Relationship Id="rId6" Type="http://schemas.openxmlformats.org/officeDocument/2006/relationships/image" Target="../media/image3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34.png"/><Relationship Id="rId5" Type="http://schemas.openxmlformats.org/officeDocument/2006/relationships/oleObject" Target="../embeddings/oleObject6.bin"/><Relationship Id="rId6" Type="http://schemas.openxmlformats.org/officeDocument/2006/relationships/image" Target="../media/image33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143000" y="838200"/>
            <a:ext cx="73802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charset="0"/>
              </a:rPr>
              <a:t>Spotlight on Latin America</a:t>
            </a:r>
          </a:p>
        </p:txBody>
      </p:sp>
      <p:sp>
        <p:nvSpPr>
          <p:cNvPr id="18434" name="Rectangle 4"/>
          <p:cNvSpPr>
            <a:spLocks noChangeArrowheads="1"/>
          </p:cNvSpPr>
          <p:nvPr/>
        </p:nvSpPr>
        <p:spPr bwMode="auto">
          <a:xfrm flipV="1">
            <a:off x="0" y="2820988"/>
            <a:ext cx="5329238" cy="77787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3794125" y="304800"/>
            <a:ext cx="5329238" cy="77788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11"/>
          <p:cNvSpPr>
            <a:spLocks noChangeArrowheads="1"/>
          </p:cNvSpPr>
          <p:nvPr/>
        </p:nvSpPr>
        <p:spPr bwMode="auto">
          <a:xfrm>
            <a:off x="685800" y="3124200"/>
            <a:ext cx="5029200" cy="287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2800" dirty="0" smtClean="0">
                <a:solidFill>
                  <a:schemeClr val="tx2"/>
                </a:solidFill>
                <a:latin typeface="Franklin Gothic Demi" charset="0"/>
              </a:rPr>
              <a:t>2015 </a:t>
            </a:r>
            <a:r>
              <a:rPr lang="en-US" sz="2800" dirty="0">
                <a:solidFill>
                  <a:schemeClr val="tx2"/>
                </a:solidFill>
                <a:latin typeface="Franklin Gothic Demi" charset="0"/>
              </a:rPr>
              <a:t>International Business Institute for Community College Faculty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endParaRPr lang="en-US" sz="2800" dirty="0">
              <a:solidFill>
                <a:schemeClr val="tx2"/>
              </a:solidFill>
              <a:latin typeface="Franklin Gothic Demi" charset="0"/>
            </a:endParaRPr>
          </a:p>
          <a:p>
            <a:pPr eaLnBrk="1" hangingPunct="1">
              <a:lnSpc>
                <a:spcPct val="85000"/>
              </a:lnSpc>
            </a:pPr>
            <a:r>
              <a:rPr lang="en-US" sz="2400" dirty="0">
                <a:solidFill>
                  <a:schemeClr val="tx2"/>
                </a:solidFill>
                <a:latin typeface="Franklin Gothic Demi" charset="0"/>
              </a:rPr>
              <a:t>Dr. Manuel Chavez</a:t>
            </a:r>
          </a:p>
          <a:p>
            <a:pPr eaLnBrk="1" hangingPunct="1">
              <a:lnSpc>
                <a:spcPct val="85000"/>
              </a:lnSpc>
            </a:pPr>
            <a:r>
              <a:rPr lang="en-US" sz="2000" dirty="0">
                <a:solidFill>
                  <a:schemeClr val="tx2"/>
                </a:solidFill>
                <a:latin typeface="Franklin Gothic Demi" charset="0"/>
              </a:rPr>
              <a:t>MICHIGAN STATE UNIVERSITY</a:t>
            </a:r>
          </a:p>
          <a:p>
            <a:pPr eaLnBrk="1" hangingPunct="1">
              <a:lnSpc>
                <a:spcPct val="85000"/>
              </a:lnSpc>
            </a:pPr>
            <a:r>
              <a:rPr lang="en-US" sz="2000" dirty="0">
                <a:solidFill>
                  <a:schemeClr val="tx2"/>
                </a:solidFill>
                <a:latin typeface="Franklin Gothic Demi" charset="0"/>
              </a:rPr>
              <a:t>College of Communication Arts &amp; Sciences School of </a:t>
            </a:r>
            <a:r>
              <a:rPr lang="en-US" sz="2000" dirty="0" smtClean="0">
                <a:solidFill>
                  <a:schemeClr val="tx2"/>
                </a:solidFill>
                <a:latin typeface="Franklin Gothic Demi" charset="0"/>
              </a:rPr>
              <a:t>Journalism</a:t>
            </a:r>
            <a:endParaRPr lang="en-US" sz="2000" dirty="0">
              <a:solidFill>
                <a:schemeClr val="tx2"/>
              </a:solidFill>
              <a:latin typeface="Franklin Gothic Demi" charset="0"/>
            </a:endParaRPr>
          </a:p>
        </p:txBody>
      </p:sp>
      <p:pic>
        <p:nvPicPr>
          <p:cNvPr id="18437" name="Picture 13" descr="mp00389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2895600"/>
            <a:ext cx="3016250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934200" cy="762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Mexico Basic Briefing</a:t>
            </a:r>
          </a:p>
        </p:txBody>
      </p:sp>
      <p:sp>
        <p:nvSpPr>
          <p:cNvPr id="368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838200"/>
            <a:ext cx="3657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300" b="1" dirty="0">
                <a:latin typeface="Arial" charset="0"/>
                <a:ea typeface="ＭＳ Ｐゴシック" charset="0"/>
                <a:cs typeface="Times New Roman" charset="0"/>
              </a:rPr>
              <a:t>Population </a:t>
            </a:r>
            <a:r>
              <a:rPr lang="en-US" sz="2300" b="1" dirty="0" smtClean="0">
                <a:latin typeface="Arial" charset="0"/>
                <a:ea typeface="ＭＳ Ｐゴシック" charset="0"/>
                <a:cs typeface="Times New Roman" charset="0"/>
              </a:rPr>
              <a:t>2014:  </a:t>
            </a:r>
            <a:r>
              <a:rPr lang="en-US" sz="2300" dirty="0" smtClean="0">
                <a:latin typeface="Arial" charset="0"/>
                <a:ea typeface="ＭＳ Ｐゴシック" charset="0"/>
                <a:cs typeface="Times New Roman" charset="0"/>
              </a:rPr>
              <a:t>120.1 </a:t>
            </a:r>
            <a:r>
              <a:rPr lang="en-US" sz="2300" dirty="0">
                <a:latin typeface="Arial" charset="0"/>
                <a:ea typeface="ＭＳ Ｐゴシック" charset="0"/>
                <a:cs typeface="Times New Roman" charset="0"/>
              </a:rPr>
              <a:t>million 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b="1" dirty="0">
                <a:latin typeface="Arial" charset="0"/>
                <a:ea typeface="ＭＳ Ｐゴシック" charset="0"/>
                <a:cs typeface="Times New Roman" charset="0"/>
              </a:rPr>
              <a:t>Capital (population):  </a:t>
            </a:r>
            <a:r>
              <a:rPr lang="en-US" sz="2300" dirty="0">
                <a:latin typeface="Arial" charset="0"/>
                <a:ea typeface="ＭＳ Ｐゴシック" charset="0"/>
                <a:cs typeface="Times New Roman" charset="0"/>
              </a:rPr>
              <a:t>Mexico City (18,000,000)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>
                <a:latin typeface="Arial" charset="0"/>
                <a:ea typeface="ＭＳ Ｐゴシック" charset="0"/>
                <a:cs typeface="Times New Roman" charset="0"/>
              </a:rPr>
              <a:t>Life expectancy at birth:  male 74.5 years, female 79.8 years (</a:t>
            </a:r>
            <a:r>
              <a:rPr lang="en-US" sz="2300" dirty="0" smtClean="0">
                <a:latin typeface="Arial" charset="0"/>
                <a:ea typeface="ＭＳ Ｐゴシック" charset="0"/>
                <a:cs typeface="Times New Roman" charset="0"/>
              </a:rPr>
              <a:t>2013)</a:t>
            </a:r>
            <a:endParaRPr lang="en-US" sz="2300" dirty="0">
              <a:latin typeface="Arial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300" dirty="0">
                <a:latin typeface="Arial" charset="0"/>
                <a:ea typeface="ＭＳ Ｐゴシック" charset="0"/>
                <a:cs typeface="Times New Roman" charset="0"/>
              </a:rPr>
              <a:t>Physicians per 1000 people:  2.9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>
                <a:latin typeface="Arial" charset="0"/>
                <a:ea typeface="ＭＳ Ｐゴシック" charset="0"/>
                <a:cs typeface="Times New Roman" charset="0"/>
              </a:rPr>
              <a:t>Rural/urban population ratio:  25/75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>
                <a:latin typeface="Arial" charset="0"/>
                <a:ea typeface="ＭＳ Ｐゴシック" charset="0"/>
                <a:cs typeface="Times New Roman" charset="0"/>
              </a:rPr>
              <a:t>GDP: </a:t>
            </a:r>
            <a:r>
              <a:rPr lang="en-US" sz="2300" dirty="0" smtClean="0">
                <a:latin typeface="Arial" charset="0"/>
                <a:ea typeface="ＭＳ Ｐゴシック" charset="0"/>
                <a:cs typeface="Times New Roman" charset="0"/>
              </a:rPr>
              <a:t>$1.3 </a:t>
            </a:r>
            <a:r>
              <a:rPr lang="en-US" sz="2300" dirty="0">
                <a:latin typeface="Arial" charset="0"/>
                <a:ea typeface="ＭＳ Ｐゴシック" charset="0"/>
                <a:cs typeface="Times New Roman" charset="0"/>
              </a:rPr>
              <a:t>trillion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>
                <a:latin typeface="Arial" charset="0"/>
                <a:ea typeface="ＭＳ Ｐゴシック" charset="0"/>
                <a:cs typeface="Times New Roman" charset="0"/>
              </a:rPr>
              <a:t>GDP per capita:  $</a:t>
            </a:r>
            <a:r>
              <a:rPr lang="en-US" sz="2300" dirty="0" smtClean="0">
                <a:latin typeface="Arial" charset="0"/>
                <a:ea typeface="ＭＳ Ｐゴシック" charset="0"/>
                <a:cs typeface="Times New Roman" charset="0"/>
              </a:rPr>
              <a:t>13,900 </a:t>
            </a:r>
            <a:r>
              <a:rPr lang="en-US" sz="2300" dirty="0">
                <a:latin typeface="Arial" charset="0"/>
                <a:ea typeface="ＭＳ Ｐゴシック" charset="0"/>
                <a:cs typeface="Times New Roman" charset="0"/>
              </a:rPr>
              <a:t>(</a:t>
            </a:r>
            <a:r>
              <a:rPr lang="en-US" sz="2300" dirty="0" smtClean="0">
                <a:latin typeface="Arial" charset="0"/>
                <a:ea typeface="ＭＳ Ｐゴシック" charset="0"/>
                <a:cs typeface="Times New Roman" charset="0"/>
              </a:rPr>
              <a:t>2013)</a:t>
            </a:r>
            <a:endParaRPr lang="en-US" sz="2300" dirty="0">
              <a:latin typeface="Arial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6867" name="Object 2"/>
          <p:cNvGraphicFramePr>
            <a:graphicFrameLocks noChangeAspect="1"/>
          </p:cNvGraphicFramePr>
          <p:nvPr/>
        </p:nvGraphicFramePr>
        <p:xfrm>
          <a:off x="838200" y="762000"/>
          <a:ext cx="38100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1" name="Photo Editor Photo" r:id="rId4" imgW="5076190" imgH="3552381" progId="MSPhotoEd.3">
                  <p:embed/>
                </p:oleObj>
              </mc:Choice>
              <mc:Fallback>
                <p:oleObj name="Photo Editor Photo" r:id="rId4" imgW="5076190" imgH="3552381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762000"/>
                        <a:ext cx="38100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8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3648075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4914900"/>
            <a:ext cx="28956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467600" cy="7620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Mexico’s Economic Model</a:t>
            </a:r>
          </a:p>
        </p:txBody>
      </p:sp>
      <p:sp>
        <p:nvSpPr>
          <p:cNvPr id="3891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762000"/>
            <a:ext cx="4114800" cy="4495800"/>
          </a:xfrm>
        </p:spPr>
        <p:txBody>
          <a:bodyPr/>
          <a:lstStyle/>
          <a:p>
            <a:pPr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North American Transportation sector</a:t>
            </a:r>
          </a:p>
          <a:p>
            <a:pPr lvl="1" eaLnBrk="1" hangingPunct="1"/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Auto</a:t>
            </a:r>
          </a:p>
          <a:p>
            <a:pPr lvl="1" eaLnBrk="1" hangingPunct="1"/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Aircraft</a:t>
            </a:r>
          </a:p>
          <a:p>
            <a:pPr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baseline="30000">
                <a:latin typeface="Arial" charset="0"/>
                <a:ea typeface="ＭＳ Ｐゴシック" charset="0"/>
                <a:cs typeface="ＭＳ Ｐゴシック" charset="0"/>
              </a:rPr>
              <a:t>rd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generation </a:t>
            </a:r>
            <a:r>
              <a:rPr lang="ja-JP" altLang="en-US" sz="24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maquiladora</a:t>
            </a:r>
            <a:r>
              <a:rPr lang="ja-JP" altLang="en-US" sz="24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 production</a:t>
            </a:r>
          </a:p>
          <a:p>
            <a:pPr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Energy &amp; Oil production</a:t>
            </a:r>
          </a:p>
          <a:p>
            <a:pPr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Tourism </a:t>
            </a:r>
          </a:p>
          <a:p>
            <a:pPr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Retirement 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8915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10668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800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4419600"/>
            <a:ext cx="19050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4650" y="4114800"/>
            <a:ext cx="241935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5029200"/>
            <a:ext cx="28194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4419600"/>
            <a:ext cx="19399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7010400" cy="1143000"/>
          </a:xfrm>
        </p:spPr>
        <p:txBody>
          <a:bodyPr>
            <a:normAutofit fontScale="90000"/>
          </a:bodyPr>
          <a:lstStyle/>
          <a:p>
            <a:pPr marL="838200" indent="-838200" eaLnBrk="1" hangingPunct="1">
              <a:defRPr/>
            </a:pPr>
            <a:r>
              <a:rPr lang="en-US" sz="3600" dirty="0">
                <a:latin typeface="Arial" charset="0"/>
                <a:ea typeface="ＭＳ Ｐゴシック" charset="0"/>
                <a:cs typeface="Times New Roman" charset="0"/>
              </a:rPr>
              <a:t>What </a:t>
            </a:r>
            <a:r>
              <a:rPr lang="en-US" sz="3600" dirty="0" smtClean="0">
                <a:latin typeface="Arial" charset="0"/>
                <a:ea typeface="ＭＳ Ｐゴシック" charset="0"/>
                <a:cs typeface="Times New Roman" charset="0"/>
              </a:rPr>
              <a:t>are the Challenges of Mexico’s Economic Future?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1295400"/>
            <a:ext cx="3657600" cy="5105400"/>
          </a:xfrm>
        </p:spPr>
        <p:txBody>
          <a:bodyPr/>
          <a:lstStyle/>
          <a:p>
            <a:pPr marL="609600" indent="-609600" eaLnBrk="1" hangingPunct="1">
              <a:buFont typeface="Wingdings" charset="0"/>
              <a:buAutoNum type="alphaLcPeriod"/>
            </a:pPr>
            <a:r>
              <a:rPr lang="en-US" sz="2800">
                <a:solidFill>
                  <a:srgbClr val="FFFF00"/>
                </a:solidFill>
                <a:latin typeface="Arial" charset="0"/>
                <a:ea typeface="ＭＳ Ｐゴシック" charset="0"/>
                <a:cs typeface="Times New Roman" charset="0"/>
              </a:rPr>
              <a:t>Rule of law, accountability, and transparency</a:t>
            </a:r>
            <a:r>
              <a:rPr lang="en-US" sz="2800">
                <a:latin typeface="Arial" charset="0"/>
                <a:ea typeface="ＭＳ Ｐゴシック" charset="0"/>
                <a:cs typeface="Times New Roman" charset="0"/>
              </a:rPr>
              <a:t> </a:t>
            </a:r>
          </a:p>
          <a:p>
            <a:pPr marL="609600" indent="-609600" eaLnBrk="1" hangingPunct="1">
              <a:buFont typeface="Wingdings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Times New Roman" charset="0"/>
              </a:rPr>
              <a:t>Reduction of social inequality</a:t>
            </a:r>
          </a:p>
          <a:p>
            <a:pPr marL="609600" indent="-609600" eaLnBrk="1" hangingPunct="1">
              <a:buFont typeface="Wingdings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Times New Roman" charset="0"/>
              </a:rPr>
              <a:t>Investment in R&amp;D </a:t>
            </a:r>
          </a:p>
          <a:p>
            <a:pPr marL="609600" indent="-609600" eaLnBrk="1" hangingPunct="1">
              <a:buFont typeface="Wingdings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Times New Roman" charset="0"/>
              </a:rPr>
              <a:t>Heavy investment in human capital infrastructure</a:t>
            </a:r>
          </a:p>
          <a:p>
            <a:pPr marL="609600" indent="-609600" eaLnBrk="1" hangingPunct="1">
              <a:buFont typeface="Wingdings" charset="0"/>
              <a:buAutoNum type="alphaLcPeriod"/>
            </a:pPr>
            <a:endParaRPr lang="en-US">
              <a:latin typeface="Arial" charset="0"/>
              <a:ea typeface="ＭＳ Ｐゴシック" charset="0"/>
              <a:cs typeface="Times New Roman" charset="0"/>
            </a:endParaRPr>
          </a:p>
          <a:p>
            <a:pPr marL="609600" indent="-609600" eaLnBrk="1" hangingPunct="1">
              <a:buFont typeface="Wingdings" charset="0"/>
              <a:buAutoNum type="alphaLcPeriod"/>
            </a:pPr>
            <a:endParaRPr lang="en-US">
              <a:latin typeface="Arial" charset="0"/>
              <a:ea typeface="ＭＳ Ｐゴシック" charset="0"/>
              <a:cs typeface="Times New Roman" charset="0"/>
            </a:endParaRPr>
          </a:p>
          <a:p>
            <a:pPr marL="609600" indent="-609600" eaLnBrk="1" hangingPunct="1">
              <a:buFont typeface="Wingdings" charset="0"/>
              <a:buAutoNum type="alphaLcPeriod"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096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34290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36957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5330825"/>
            <a:ext cx="26670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934200" cy="762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Brazil Basic Briefing</a:t>
            </a:r>
          </a:p>
        </p:txBody>
      </p:sp>
      <p:sp>
        <p:nvSpPr>
          <p:cNvPr id="5734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838200"/>
            <a:ext cx="4419600" cy="55626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300" b="1" dirty="0">
                <a:latin typeface="Arial" charset="0"/>
                <a:ea typeface="ＭＳ Ｐゴシック" charset="0"/>
                <a:cs typeface="Times New Roman" charset="0"/>
              </a:rPr>
              <a:t>Population </a:t>
            </a:r>
            <a:r>
              <a:rPr lang="en-US" sz="2300" b="1" dirty="0" smtClean="0">
                <a:latin typeface="Arial" charset="0"/>
                <a:ea typeface="ＭＳ Ｐゴシック" charset="0"/>
                <a:cs typeface="Times New Roman" charset="0"/>
              </a:rPr>
              <a:t>2014:  </a:t>
            </a:r>
            <a:r>
              <a:rPr lang="en-US" sz="2300" dirty="0" smtClean="0">
                <a:latin typeface="Arial" charset="0"/>
                <a:ea typeface="ＭＳ Ｐゴシック" charset="0"/>
                <a:cs typeface="Times New Roman" charset="0"/>
              </a:rPr>
              <a:t>200.7 </a:t>
            </a:r>
            <a:r>
              <a:rPr lang="en-US" sz="2300" dirty="0">
                <a:latin typeface="Arial" charset="0"/>
                <a:ea typeface="ＭＳ Ｐゴシック" charset="0"/>
                <a:cs typeface="Times New Roman" charset="0"/>
              </a:rPr>
              <a:t>million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300" b="1" dirty="0">
                <a:latin typeface="Arial" charset="0"/>
                <a:ea typeface="ＭＳ Ｐゴシック" charset="0"/>
                <a:cs typeface="Times New Roman" charset="0"/>
              </a:rPr>
              <a:t>Capital (population):  </a:t>
            </a:r>
            <a:r>
              <a:rPr lang="en-US" sz="2300" dirty="0">
                <a:latin typeface="Arial" charset="0"/>
                <a:ea typeface="ＭＳ Ｐゴシック" charset="0"/>
                <a:cs typeface="Times New Roman" charset="0"/>
              </a:rPr>
              <a:t>Brasilia City (</a:t>
            </a:r>
            <a:r>
              <a:rPr lang="en-US" sz="2300" dirty="0" smtClean="0">
                <a:latin typeface="Arial" charset="0"/>
                <a:ea typeface="ＭＳ Ｐゴシック" charset="0"/>
                <a:cs typeface="Times New Roman" charset="0"/>
              </a:rPr>
              <a:t>4.5 </a:t>
            </a:r>
            <a:r>
              <a:rPr lang="en-US" sz="2300" dirty="0">
                <a:latin typeface="Arial" charset="0"/>
                <a:ea typeface="ＭＳ Ｐゴシック" charset="0"/>
                <a:cs typeface="Times New Roman" charset="0"/>
              </a:rPr>
              <a:t>million)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300" dirty="0">
                <a:latin typeface="Arial" charset="0"/>
                <a:ea typeface="ＭＳ Ｐゴシック" charset="0"/>
                <a:cs typeface="Times New Roman" charset="0"/>
              </a:rPr>
              <a:t>Life expectancy at birth:  male </a:t>
            </a:r>
            <a:r>
              <a:rPr lang="en-US" sz="2300" dirty="0" smtClean="0">
                <a:latin typeface="Arial" charset="0"/>
                <a:ea typeface="ＭＳ Ｐゴシック" charset="0"/>
                <a:cs typeface="Times New Roman" charset="0"/>
              </a:rPr>
              <a:t>69.4 </a:t>
            </a:r>
            <a:r>
              <a:rPr lang="en-US" sz="2300" dirty="0">
                <a:latin typeface="Arial" charset="0"/>
                <a:ea typeface="ＭＳ Ｐゴシック" charset="0"/>
                <a:cs typeface="Times New Roman" charset="0"/>
              </a:rPr>
              <a:t>years, female 76.2 years (</a:t>
            </a:r>
            <a:r>
              <a:rPr lang="en-US" sz="2300" dirty="0" smtClean="0">
                <a:latin typeface="Arial" charset="0"/>
                <a:ea typeface="ＭＳ Ｐゴシック" charset="0"/>
                <a:cs typeface="Times New Roman" charset="0"/>
              </a:rPr>
              <a:t>2011)</a:t>
            </a:r>
            <a:endParaRPr lang="en-US" sz="2300" dirty="0">
              <a:latin typeface="Arial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300" dirty="0">
                <a:latin typeface="Arial" charset="0"/>
                <a:ea typeface="ＭＳ Ｐゴシック" charset="0"/>
                <a:cs typeface="Times New Roman" charset="0"/>
              </a:rPr>
              <a:t>Physicians per 1000 people:  </a:t>
            </a:r>
            <a:r>
              <a:rPr lang="en-US" sz="2300" dirty="0" smtClean="0">
                <a:latin typeface="Arial" charset="0"/>
                <a:ea typeface="ＭＳ Ｐゴシック" charset="0"/>
                <a:cs typeface="Times New Roman" charset="0"/>
              </a:rPr>
              <a:t>1.72</a:t>
            </a:r>
            <a:endParaRPr lang="en-US" sz="2300" dirty="0">
              <a:latin typeface="Arial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300" dirty="0">
                <a:latin typeface="Arial" charset="0"/>
                <a:ea typeface="ＭＳ Ｐゴシック" charset="0"/>
                <a:cs typeface="Times New Roman" charset="0"/>
              </a:rPr>
              <a:t>Rural/urban population ratio:  13/87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300" dirty="0">
                <a:latin typeface="Arial" charset="0"/>
                <a:ea typeface="ＭＳ Ｐゴシック" charset="0"/>
                <a:cs typeface="Times New Roman" charset="0"/>
              </a:rPr>
              <a:t>GDP: </a:t>
            </a:r>
            <a:r>
              <a:rPr lang="en-US" sz="2300" dirty="0" smtClean="0">
                <a:latin typeface="Arial" charset="0"/>
                <a:ea typeface="ＭＳ Ｐゴシック" charset="0"/>
                <a:cs typeface="Times New Roman" charset="0"/>
              </a:rPr>
              <a:t>$</a:t>
            </a:r>
            <a:r>
              <a:rPr lang="en-US" sz="2300" dirty="0" smtClean="0">
                <a:latin typeface="Arial" charset="0"/>
                <a:ea typeface="ＭＳ Ｐゴシック" charset="0"/>
                <a:cs typeface="Times New Roman" charset="0"/>
              </a:rPr>
              <a:t>2.2 trillion (decline of $200 billion)</a:t>
            </a:r>
            <a:endParaRPr lang="en-US" sz="2300" dirty="0" smtClean="0">
              <a:latin typeface="Arial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300" dirty="0" smtClean="0">
                <a:latin typeface="Arial" charset="0"/>
                <a:ea typeface="ＭＳ Ｐゴシック" charset="0"/>
                <a:cs typeface="Times New Roman" charset="0"/>
              </a:rPr>
              <a:t>Trade with U.S.: </a:t>
            </a:r>
          </a:p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300" dirty="0" smtClean="0">
                <a:latin typeface="Arial" charset="0"/>
                <a:ea typeface="ＭＳ Ｐゴシック" charset="0"/>
                <a:cs typeface="Times New Roman" charset="0"/>
              </a:rPr>
              <a:t>    $</a:t>
            </a:r>
            <a:r>
              <a:rPr lang="en-US" sz="2300" dirty="0" smtClean="0">
                <a:latin typeface="Arial" charset="0"/>
                <a:ea typeface="ＭＳ Ｐゴシック" charset="0"/>
                <a:cs typeface="Times New Roman" charset="0"/>
              </a:rPr>
              <a:t>72 </a:t>
            </a:r>
            <a:r>
              <a:rPr lang="en-US" sz="2300" dirty="0" smtClean="0">
                <a:latin typeface="Arial" charset="0"/>
                <a:ea typeface="ＭＳ Ｐゴシック" charset="0"/>
                <a:cs typeface="Times New Roman" charset="0"/>
              </a:rPr>
              <a:t>billion </a:t>
            </a:r>
            <a:r>
              <a:rPr lang="en-US" sz="2300" dirty="0" smtClean="0">
                <a:latin typeface="Arial" charset="0"/>
                <a:ea typeface="ＭＳ Ｐゴシック" charset="0"/>
                <a:cs typeface="Times New Roman" charset="0"/>
              </a:rPr>
              <a:t>(decline of $3 billion)</a:t>
            </a:r>
            <a:endParaRPr lang="en-US" sz="2300" dirty="0">
              <a:latin typeface="Arial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300" dirty="0">
                <a:latin typeface="Arial" charset="0"/>
                <a:ea typeface="ＭＳ Ｐゴシック" charset="0"/>
                <a:cs typeface="Times New Roman" charset="0"/>
              </a:rPr>
              <a:t>GDP per capita:  $</a:t>
            </a:r>
            <a:r>
              <a:rPr lang="en-US" sz="2300" dirty="0" smtClean="0">
                <a:latin typeface="Arial" charset="0"/>
                <a:ea typeface="ＭＳ Ｐゴシック" charset="0"/>
                <a:cs typeface="Times New Roman" charset="0"/>
              </a:rPr>
              <a:t>11,200 </a:t>
            </a:r>
            <a:r>
              <a:rPr lang="en-US" sz="2300" dirty="0">
                <a:latin typeface="Arial" charset="0"/>
                <a:ea typeface="ＭＳ Ｐゴシック" charset="0"/>
                <a:cs typeface="Times New Roman" charset="0"/>
              </a:rPr>
              <a:t>(</a:t>
            </a:r>
            <a:r>
              <a:rPr lang="en-US" sz="2300" dirty="0" smtClean="0">
                <a:latin typeface="Arial" charset="0"/>
                <a:ea typeface="ＭＳ Ｐゴシック" charset="0"/>
                <a:cs typeface="Times New Roman" charset="0"/>
              </a:rPr>
              <a:t>2013)</a:t>
            </a:r>
            <a:endParaRPr lang="en-US" sz="2300" dirty="0">
              <a:latin typeface="Arial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43011" name="Picture 6" descr="brazil_brasilia_federal_capital_city_south_americ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2973388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7" descr="21977_rio-brazil-0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32258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8" descr="pic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5105400"/>
            <a:ext cx="259397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848600" cy="762000"/>
          </a:xfrm>
        </p:spPr>
        <p:txBody>
          <a:bodyPr/>
          <a:lstStyle/>
          <a:p>
            <a:pPr algn="ctr"/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Brazil’s Economic Model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4114800" cy="46482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Economic closeness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with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Europe –not with the U.S.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Less dependency from the U.S.</a:t>
            </a:r>
          </a:p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Energy and Industrialization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Alliances with China, France, and Germany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National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–not regional- economic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development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Global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Oil supplier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5059" name="Picture 3" descr="brazil-flag-300x2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20685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lula - pipeline 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4343400"/>
            <a:ext cx="2400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6" descr="600_ap_brazil_president_101031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2667000"/>
            <a:ext cx="27432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069"/>
            <a:ext cx="7010400" cy="1143000"/>
          </a:xfrm>
        </p:spPr>
        <p:txBody>
          <a:bodyPr>
            <a:normAutofit fontScale="90000"/>
          </a:bodyPr>
          <a:lstStyle/>
          <a:p>
            <a:pPr marL="838200" indent="-838200" eaLnBrk="1" hangingPunct="1"/>
            <a:r>
              <a:rPr lang="en-US" sz="3600" dirty="0">
                <a:latin typeface="Arial" charset="0"/>
                <a:ea typeface="ＭＳ Ｐゴシック" charset="0"/>
                <a:cs typeface="Times New Roman" charset="0"/>
              </a:rPr>
              <a:t>What are the Challenges for Brazil’s Economic Future?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05600" y="1066800"/>
            <a:ext cx="2325128" cy="5105400"/>
          </a:xfrm>
        </p:spPr>
        <p:txBody>
          <a:bodyPr>
            <a:normAutofit fontScale="62500" lnSpcReduction="20000"/>
          </a:bodyPr>
          <a:lstStyle/>
          <a:p>
            <a:pPr marL="609600" indent="-609600" eaLnBrk="1" hangingPunct="1">
              <a:buFont typeface="Wingdings" charset="0"/>
              <a:buAutoNum type="alphaLcPeriod"/>
              <a:defRPr/>
            </a:pPr>
            <a:r>
              <a:rPr lang="en-US" dirty="0">
                <a:solidFill>
                  <a:srgbClr val="FFFF00"/>
                </a:solidFill>
                <a:latin typeface="Arial" charset="0"/>
                <a:ea typeface="ＭＳ Ｐゴシック" charset="0"/>
                <a:cs typeface="Times New Roman" charset="0"/>
              </a:rPr>
              <a:t>Rule of Law, accountability, and transparency</a:t>
            </a:r>
            <a:endParaRPr lang="en-US" dirty="0">
              <a:latin typeface="Arial" charset="0"/>
              <a:ea typeface="ＭＳ Ｐゴシック" charset="0"/>
              <a:cs typeface="Times New Roman" charset="0"/>
            </a:endParaRPr>
          </a:p>
          <a:p>
            <a:pPr marL="609600" indent="-609600" eaLnBrk="1" hangingPunct="1">
              <a:buFont typeface="Wingdings" charset="0"/>
              <a:buAutoNum type="alphaLcPeriod"/>
              <a:defRPr/>
            </a:pPr>
            <a:r>
              <a:rPr lang="en-US" dirty="0">
                <a:latin typeface="Arial" charset="0"/>
                <a:ea typeface="ＭＳ Ｐゴシック" charset="0"/>
                <a:cs typeface="Times New Roman" charset="0"/>
              </a:rPr>
              <a:t>Rapid reduction of social </a:t>
            </a:r>
            <a:r>
              <a:rPr lang="en-US" dirty="0" smtClean="0">
                <a:latin typeface="Arial" charset="0"/>
                <a:ea typeface="ＭＳ Ｐゴシック" charset="0"/>
                <a:cs typeface="Times New Roman" charset="0"/>
              </a:rPr>
              <a:t>inequality</a:t>
            </a:r>
          </a:p>
          <a:p>
            <a:pPr marL="609600" indent="-609600" eaLnBrk="1" hangingPunct="1">
              <a:buFont typeface="Wingdings" charset="0"/>
              <a:buAutoNum type="alphaLcPeriod"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Times New Roman" charset="0"/>
              </a:rPr>
              <a:t>Credibility </a:t>
            </a:r>
            <a:endParaRPr lang="en-US" dirty="0">
              <a:latin typeface="Arial" charset="0"/>
              <a:ea typeface="ＭＳ Ｐゴシック" charset="0"/>
              <a:cs typeface="Times New Roman" charset="0"/>
            </a:endParaRPr>
          </a:p>
          <a:p>
            <a:pPr marL="609600" indent="-609600" eaLnBrk="1" hangingPunct="1">
              <a:buFont typeface="Wingdings" charset="0"/>
              <a:buAutoNum type="alphaLcPeriod"/>
              <a:defRPr/>
            </a:pPr>
            <a:r>
              <a:rPr lang="en-US" dirty="0">
                <a:latin typeface="Arial" charset="0"/>
                <a:ea typeface="ＭＳ Ｐゴシック" charset="0"/>
                <a:cs typeface="Times New Roman" charset="0"/>
              </a:rPr>
              <a:t>Investment in R&amp;D </a:t>
            </a:r>
          </a:p>
          <a:p>
            <a:pPr marL="609600" indent="-609600" eaLnBrk="1" hangingPunct="1">
              <a:buFont typeface="Wingdings" charset="0"/>
              <a:buAutoNum type="alphaLcPeriod"/>
              <a:defRPr/>
            </a:pPr>
            <a:r>
              <a:rPr lang="en-US" dirty="0">
                <a:latin typeface="Arial" charset="0"/>
                <a:ea typeface="ＭＳ Ｐゴシック" charset="0"/>
                <a:cs typeface="Times New Roman" charset="0"/>
              </a:rPr>
              <a:t>Investment in human capital </a:t>
            </a:r>
            <a:r>
              <a:rPr lang="en-US" dirty="0" smtClean="0">
                <a:latin typeface="Arial" charset="0"/>
                <a:ea typeface="ＭＳ Ｐゴシック" charset="0"/>
                <a:cs typeface="Times New Roman" charset="0"/>
              </a:rPr>
              <a:t>infrastructure</a:t>
            </a:r>
          </a:p>
          <a:p>
            <a:pPr marL="609600" indent="-609600" eaLnBrk="1" hangingPunct="1">
              <a:buFont typeface="Wingdings" charset="0"/>
              <a:buAutoNum type="alphaLcPeriod"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Times New Roman" charset="0"/>
              </a:rPr>
              <a:t>Limited domestic market</a:t>
            </a:r>
            <a:endParaRPr lang="en-US" dirty="0">
              <a:latin typeface="Arial" charset="0"/>
              <a:ea typeface="ＭＳ Ｐゴシック" charset="0"/>
              <a:cs typeface="Times New Roman" charset="0"/>
            </a:endParaRPr>
          </a:p>
          <a:p>
            <a:pPr marL="609600" indent="-609600" eaLnBrk="1" hangingPunct="1">
              <a:buFont typeface="Wingdings" charset="0"/>
              <a:buAutoNum type="alphaLcPeriod"/>
              <a:defRPr/>
            </a:pPr>
            <a:endParaRPr lang="en-US" dirty="0">
              <a:latin typeface="Arial" charset="0"/>
              <a:ea typeface="ＭＳ Ｐゴシック" charset="0"/>
              <a:cs typeface="Times New Roman" charset="0"/>
            </a:endParaRPr>
          </a:p>
          <a:p>
            <a:pPr marL="609600" indent="-609600" eaLnBrk="1" hangingPunct="1">
              <a:buFont typeface="Wingdings" charset="0"/>
              <a:buAutoNum type="alphaLcPeriod"/>
              <a:defRPr/>
            </a:pPr>
            <a:endParaRPr lang="en-US" dirty="0">
              <a:latin typeface="Arial" charset="0"/>
              <a:ea typeface="ＭＳ Ｐゴシック" charset="0"/>
              <a:cs typeface="Times New Roman" charset="0"/>
            </a:endParaRPr>
          </a:p>
          <a:p>
            <a:pPr marL="609600" indent="-609600" eaLnBrk="1" hangingPunct="1">
              <a:buFont typeface="Wingdings" charset="0"/>
              <a:buAutoNum type="alphaLcPeriod"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Screen Shot 2015-05-19 at 7.13.20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962" y="1066800"/>
            <a:ext cx="4890438" cy="3048000"/>
          </a:xfrm>
          <a:prstGeom prst="rect">
            <a:avLst/>
          </a:prstGeom>
        </p:spPr>
      </p:pic>
      <p:pic>
        <p:nvPicPr>
          <p:cNvPr id="3" name="Picture 2" descr="Screen Shot 2015-05-19 at 7.14.16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4012482"/>
            <a:ext cx="4876800" cy="2845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52400"/>
            <a:ext cx="6019800" cy="8382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Chile Basic Briefing</a:t>
            </a:r>
          </a:p>
        </p:txBody>
      </p:sp>
      <p:graphicFrame>
        <p:nvGraphicFramePr>
          <p:cNvPr id="48130" name="Object 3"/>
          <p:cNvGraphicFramePr>
            <a:graphicFrameLocks noGrp="1" noChangeAspect="1"/>
          </p:cNvGraphicFramePr>
          <p:nvPr>
            <p:ph type="body" sz="half" idx="1"/>
          </p:nvPr>
        </p:nvGraphicFramePr>
        <p:xfrm>
          <a:off x="1676400" y="2514600"/>
          <a:ext cx="25146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9" name="Photo Editor Photo" r:id="rId3" imgW="3258005" imgH="6954221" progId="MSPhotoEd.3">
                  <p:embed/>
                </p:oleObj>
              </mc:Choice>
              <mc:Fallback>
                <p:oleObj name="Photo Editor Photo" r:id="rId3" imgW="3258005" imgH="6954221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514600"/>
                        <a:ext cx="25146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24000"/>
            <a:ext cx="381000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b="1" dirty="0">
                <a:cs typeface="Times New Roman" charset="0"/>
              </a:rPr>
              <a:t>Population (</a:t>
            </a:r>
            <a:r>
              <a:rPr lang="en-US" sz="2400" b="1" dirty="0" smtClean="0">
                <a:cs typeface="Times New Roman" charset="0"/>
              </a:rPr>
              <a:t>2014)</a:t>
            </a:r>
            <a:r>
              <a:rPr lang="en-US" sz="2400" b="1" dirty="0">
                <a:cs typeface="Times New Roman" charset="0"/>
              </a:rPr>
              <a:t>:  </a:t>
            </a:r>
            <a:r>
              <a:rPr lang="en-US" sz="2400" dirty="0" smtClean="0">
                <a:cs typeface="Times New Roman" charset="0"/>
              </a:rPr>
              <a:t>17.6 million</a:t>
            </a:r>
            <a:endParaRPr lang="en-US" sz="2400" dirty="0">
              <a:cs typeface="Times New Roman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1" dirty="0">
                <a:cs typeface="Times New Roman" charset="0"/>
              </a:rPr>
              <a:t>Capital (population):  </a:t>
            </a:r>
            <a:r>
              <a:rPr lang="en-US" sz="2400" dirty="0">
                <a:cs typeface="Times New Roman" charset="0"/>
              </a:rPr>
              <a:t>Santiago </a:t>
            </a:r>
            <a:r>
              <a:rPr lang="en-US" sz="2400" dirty="0" smtClean="0">
                <a:cs typeface="Times New Roman" charset="0"/>
              </a:rPr>
              <a:t>(5 million)</a:t>
            </a:r>
            <a:endParaRPr lang="en-US" sz="2400" dirty="0">
              <a:cs typeface="Times New Roman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cs typeface="Times New Roman" charset="0"/>
              </a:rPr>
              <a:t>Life expectancy at birth:  male </a:t>
            </a:r>
            <a:r>
              <a:rPr lang="en-US" sz="2400" dirty="0" smtClean="0">
                <a:cs typeface="Times New Roman" charset="0"/>
              </a:rPr>
              <a:t>75.1 years</a:t>
            </a:r>
            <a:r>
              <a:rPr lang="en-US" sz="2400" dirty="0">
                <a:cs typeface="Times New Roman" charset="0"/>
              </a:rPr>
              <a:t>, female </a:t>
            </a:r>
            <a:r>
              <a:rPr lang="en-US" sz="2400" dirty="0" smtClean="0">
                <a:cs typeface="Times New Roman" charset="0"/>
              </a:rPr>
              <a:t>81.42 </a:t>
            </a:r>
            <a:r>
              <a:rPr lang="en-US" sz="2400" dirty="0">
                <a:cs typeface="Times New Roman" charset="0"/>
              </a:rPr>
              <a:t>years (</a:t>
            </a:r>
            <a:r>
              <a:rPr lang="en-US" sz="2400" dirty="0" smtClean="0">
                <a:cs typeface="Times New Roman" charset="0"/>
              </a:rPr>
              <a:t>2011)</a:t>
            </a:r>
            <a:endParaRPr lang="en-US" sz="2400" dirty="0">
              <a:cs typeface="Times New Roman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cs typeface="Times New Roman" charset="0"/>
              </a:rPr>
              <a:t>Physicians per 1000 people: </a:t>
            </a:r>
            <a:r>
              <a:rPr lang="en-US" sz="2400" dirty="0" smtClean="0">
                <a:cs typeface="Times New Roman" charset="0"/>
              </a:rPr>
              <a:t>1.09</a:t>
            </a:r>
            <a:endParaRPr lang="en-US" sz="2400" dirty="0">
              <a:cs typeface="Times New Roman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cs typeface="Times New Roman" charset="0"/>
              </a:rPr>
              <a:t>Rural/urban population ratio: </a:t>
            </a:r>
            <a:r>
              <a:rPr lang="en-US" sz="2400" dirty="0" smtClean="0">
                <a:cs typeface="Times New Roman" charset="0"/>
              </a:rPr>
              <a:t>15/85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cs typeface="Times New Roman" charset="0"/>
              </a:rPr>
              <a:t>GDP </a:t>
            </a:r>
            <a:r>
              <a:rPr lang="en-US" sz="2400" dirty="0" smtClean="0">
                <a:cs typeface="Times New Roman" charset="0"/>
              </a:rPr>
              <a:t>$280 </a:t>
            </a:r>
            <a:r>
              <a:rPr lang="en-US" sz="2400" dirty="0" smtClean="0">
                <a:cs typeface="Times New Roman" charset="0"/>
              </a:rPr>
              <a:t>billion </a:t>
            </a:r>
            <a:r>
              <a:rPr lang="en-US" sz="2400" dirty="0">
                <a:cs typeface="Times New Roman" charset="0"/>
              </a:rPr>
              <a:t>(</a:t>
            </a:r>
            <a:r>
              <a:rPr lang="en-US" sz="2400" dirty="0" smtClean="0">
                <a:cs typeface="Times New Roman" charset="0"/>
              </a:rPr>
              <a:t>2013)</a:t>
            </a:r>
            <a:endParaRPr lang="en-US" sz="2400" dirty="0">
              <a:cs typeface="Times New Roman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cs typeface="Times New Roman" charset="0"/>
              </a:rPr>
              <a:t>GDP per capita:  $</a:t>
            </a:r>
            <a:r>
              <a:rPr lang="en-US" sz="2400" dirty="0" smtClean="0">
                <a:cs typeface="Times New Roman" charset="0"/>
              </a:rPr>
              <a:t>15,700 </a:t>
            </a:r>
            <a:r>
              <a:rPr lang="en-US" sz="2400" dirty="0">
                <a:cs typeface="Times New Roman" charset="0"/>
              </a:rPr>
              <a:t>(</a:t>
            </a:r>
            <a:r>
              <a:rPr lang="en-US" sz="2400" dirty="0" smtClean="0">
                <a:cs typeface="Times New Roman" charset="0"/>
              </a:rPr>
              <a:t>2013)</a:t>
            </a:r>
            <a:endParaRPr lang="en-US" sz="2400" dirty="0">
              <a:cs typeface="Times New Roman" charset="0"/>
            </a:endParaRPr>
          </a:p>
          <a:p>
            <a:pPr>
              <a:lnSpc>
                <a:spcPct val="90000"/>
              </a:lnSpc>
              <a:defRPr/>
            </a:pPr>
            <a:endParaRPr lang="en-US" sz="2400" dirty="0"/>
          </a:p>
        </p:txBody>
      </p:sp>
      <p:graphicFrame>
        <p:nvGraphicFramePr>
          <p:cNvPr id="48132" name="Object 5"/>
          <p:cNvGraphicFramePr>
            <a:graphicFrameLocks noChangeAspect="1"/>
          </p:cNvGraphicFramePr>
          <p:nvPr/>
        </p:nvGraphicFramePr>
        <p:xfrm>
          <a:off x="1752600" y="1219200"/>
          <a:ext cx="2286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0" name="Photo Editor Photo" r:id="rId5" imgW="1085714" imgH="695238" progId="MSPhotoEd.3">
                  <p:embed/>
                </p:oleObj>
              </mc:Choice>
              <mc:Fallback>
                <p:oleObj name="Photo Editor Photo" r:id="rId5" imgW="1085714" imgH="695238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219200"/>
                        <a:ext cx="22860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Chile Economic Development Model </a:t>
            </a:r>
          </a:p>
        </p:txBody>
      </p:sp>
      <p:graphicFrame>
        <p:nvGraphicFramePr>
          <p:cNvPr id="49154" name="Object 3"/>
          <p:cNvGraphicFramePr>
            <a:graphicFrameLocks noGrp="1" noChangeAspect="1"/>
          </p:cNvGraphicFramePr>
          <p:nvPr>
            <p:ph type="body" sz="half" idx="1"/>
          </p:nvPr>
        </p:nvGraphicFramePr>
        <p:xfrm>
          <a:off x="1447800" y="1981200"/>
          <a:ext cx="2819400" cy="198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3" name="Photo Editor Photo" r:id="rId3" imgW="1085714" imgH="695238" progId="MSPhotoEd.3">
                  <p:embed/>
                </p:oleObj>
              </mc:Choice>
              <mc:Fallback>
                <p:oleObj name="Photo Editor Photo" r:id="rId3" imgW="1085714" imgH="695238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81200"/>
                        <a:ext cx="2819400" cy="198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676400"/>
            <a:ext cx="3810000" cy="46482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Aggressive </a:t>
            </a:r>
            <a:r>
              <a:rPr lang="en-US" dirty="0" smtClean="0"/>
              <a:t>industrialization on agricultural and metal production</a:t>
            </a:r>
          </a:p>
          <a:p>
            <a:pPr>
              <a:defRPr/>
            </a:pPr>
            <a:r>
              <a:rPr lang="en-US" dirty="0" smtClean="0"/>
              <a:t>Based on </a:t>
            </a:r>
            <a:r>
              <a:rPr lang="en-US" dirty="0"/>
              <a:t>open economy </a:t>
            </a:r>
            <a:r>
              <a:rPr lang="en-US" dirty="0" smtClean="0"/>
              <a:t>since 1980</a:t>
            </a:r>
            <a:endParaRPr lang="en-US" dirty="0"/>
          </a:p>
          <a:p>
            <a:pPr>
              <a:defRPr/>
            </a:pPr>
            <a:r>
              <a:rPr lang="en-US" dirty="0"/>
              <a:t>Foreign </a:t>
            </a:r>
            <a:r>
              <a:rPr lang="en-US" dirty="0" smtClean="0"/>
              <a:t>investment heaven</a:t>
            </a:r>
            <a:endParaRPr lang="en-US" dirty="0"/>
          </a:p>
          <a:p>
            <a:pPr>
              <a:defRPr/>
            </a:pPr>
            <a:r>
              <a:rPr lang="en-US" dirty="0"/>
              <a:t>Stability and social investment</a:t>
            </a:r>
          </a:p>
          <a:p>
            <a:pPr>
              <a:defRPr/>
            </a:pPr>
            <a:r>
              <a:rPr lang="en-US" dirty="0"/>
              <a:t>Investment in R&amp;D</a:t>
            </a:r>
          </a:p>
          <a:p>
            <a:pPr>
              <a:defRPr/>
            </a:pPr>
            <a:r>
              <a:rPr lang="en-US" dirty="0" smtClean="0"/>
              <a:t>NAFTA member</a:t>
            </a:r>
          </a:p>
        </p:txBody>
      </p:sp>
      <p:graphicFrame>
        <p:nvGraphicFramePr>
          <p:cNvPr id="49156" name="Object 5"/>
          <p:cNvGraphicFramePr>
            <a:graphicFrameLocks noChangeAspect="1"/>
          </p:cNvGraphicFramePr>
          <p:nvPr/>
        </p:nvGraphicFramePr>
        <p:xfrm>
          <a:off x="1828800" y="4267200"/>
          <a:ext cx="2286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4" name="Photo Editor Photo" r:id="rId5" imgW="1085714" imgH="695238" progId="MSPhotoEd.3">
                  <p:embed/>
                </p:oleObj>
              </mc:Choice>
              <mc:Fallback>
                <p:oleObj name="Photo Editor Photo" r:id="rId5" imgW="1085714" imgH="695238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267200"/>
                        <a:ext cx="22860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696200" cy="1600200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  <a:ea typeface="ＭＳ Ｐゴシック" charset="0"/>
                <a:cs typeface="Times New Roman" charset="0"/>
              </a:rPr>
              <a:t>So, for CC to Train Working Force in these conditions --it demands to add International Education and Skills (+)</a:t>
            </a:r>
            <a:endParaRPr lang="en-US" sz="32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981200"/>
            <a:ext cx="4191000" cy="48768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Times New Roman" charset="0"/>
              </a:rPr>
              <a:t>Working Knowledge in:</a:t>
            </a:r>
          </a:p>
          <a:p>
            <a:pPr lvl="1" eaLnBrk="1" hangingPunct="1"/>
            <a:r>
              <a:rPr lang="en-US" sz="2400">
                <a:latin typeface="Arial" charset="0"/>
                <a:ea typeface="ＭＳ Ｐゴシック" charset="0"/>
                <a:cs typeface="Times New Roman" charset="0"/>
              </a:rPr>
              <a:t>Language skills –functional level</a:t>
            </a:r>
          </a:p>
          <a:p>
            <a:pPr lvl="1" eaLnBrk="1" hangingPunct="1"/>
            <a:r>
              <a:rPr lang="en-US" sz="2400">
                <a:latin typeface="Arial" charset="0"/>
                <a:ea typeface="ＭＳ Ｐゴシック" charset="0"/>
                <a:cs typeface="Times New Roman" charset="0"/>
              </a:rPr>
              <a:t>Culture at the exchange level</a:t>
            </a:r>
          </a:p>
          <a:p>
            <a:pPr lvl="1" eaLnBrk="1" hangingPunct="1"/>
            <a:r>
              <a:rPr lang="en-US" sz="2400">
                <a:latin typeface="Arial" charset="0"/>
                <a:ea typeface="ＭＳ Ｐゴシック" charset="0"/>
                <a:cs typeface="Times New Roman" charset="0"/>
              </a:rPr>
              <a:t>Political, economic, and social systems.</a:t>
            </a:r>
          </a:p>
          <a:p>
            <a:pPr lvl="1" eaLnBrk="1" hangingPunct="1"/>
            <a:r>
              <a:rPr lang="en-US" sz="2400">
                <a:latin typeface="Arial" charset="0"/>
                <a:ea typeface="ＭＳ Ｐゴシック" charset="0"/>
              </a:rPr>
              <a:t>National cultures</a:t>
            </a:r>
          </a:p>
          <a:p>
            <a:pPr lvl="1" eaLnBrk="1" hangingPunct="1"/>
            <a:r>
              <a:rPr lang="en-US" sz="2400">
                <a:latin typeface="Arial" charset="0"/>
                <a:ea typeface="ＭＳ Ｐゴシック" charset="0"/>
              </a:rPr>
              <a:t>Corporate cultures abroad</a:t>
            </a:r>
          </a:p>
          <a:p>
            <a:pPr eaLnBrk="1" hangingPunct="1"/>
            <a:endParaRPr lang="en-US" sz="2800">
              <a:latin typeface="Arial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50179" name="Picture 7" descr="MPj0399522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8" descr="MPj0400919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3533775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9" descr="MCj0431532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1417638" y="436563"/>
            <a:ext cx="7237412" cy="985837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3700">
                <a:latin typeface="Arial" charset="0"/>
                <a:ea typeface="ＭＳ Ｐゴシック" charset="0"/>
                <a:cs typeface="ＭＳ Ｐゴシック" charset="0"/>
              </a:rPr>
              <a:t>Central Questions about </a:t>
            </a:r>
            <a:br>
              <a:rPr lang="en-US" sz="37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700">
                <a:latin typeface="Arial" charset="0"/>
                <a:ea typeface="ＭＳ Ｐゴシック" charset="0"/>
                <a:cs typeface="ＭＳ Ｐゴシック" charset="0"/>
              </a:rPr>
              <a:t> 		Latin America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7472363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What are the differences in the </a:t>
            </a: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Latin American economies?</a:t>
            </a:r>
            <a:endParaRPr lang="en-US" sz="2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Has Latin America improved in the last </a:t>
            </a: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two 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years? </a:t>
            </a:r>
          </a:p>
          <a:p>
            <a:pPr eaLnBrk="1" hangingPunct="1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Is there another country-leader besides Mexico and Brazil?</a:t>
            </a:r>
          </a:p>
          <a:p>
            <a:pPr eaLnBrk="1" hangingPunct="1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Is Latin America ready to become an emerging market region?</a:t>
            </a:r>
          </a:p>
          <a:p>
            <a:pPr eaLnBrk="1" hangingPunct="1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Is the business environment the same across Latin America?</a:t>
            </a:r>
          </a:p>
          <a:p>
            <a:pPr eaLnBrk="1" hangingPunct="1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Reality </a:t>
            </a:r>
            <a:r>
              <a:rPr lang="en-US" sz="2200" dirty="0" err="1">
                <a:latin typeface="Arial" charset="0"/>
                <a:ea typeface="ＭＳ Ｐゴシック" charset="0"/>
                <a:cs typeface="ＭＳ Ｐゴシック" charset="0"/>
              </a:rPr>
              <a:t>vs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 Assumptions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Business Realities in Latin America the hard way…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700963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Significant differences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across Latin America by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country and by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region (e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.g. Brazil)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More than economics, institutional capacity is critical</a:t>
            </a:r>
          </a:p>
          <a:p>
            <a:pPr eaLnBrk="1" hangingPunct="1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…and accountability and transparency	</a:t>
            </a:r>
          </a:p>
          <a:p>
            <a:pPr eaLnBrk="1" hangingPunct="1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…and more importantly,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the Rule of Law</a:t>
            </a:r>
          </a:p>
          <a:p>
            <a:pPr eaLnBrk="1" hangingPunct="1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National cultures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vs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Corporate cultures</a:t>
            </a:r>
          </a:p>
          <a:p>
            <a:pPr eaLnBrk="1" hangingPunct="1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Is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Mexico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a good example?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…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6200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Is </a:t>
            </a:r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Mexico 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a good example</a:t>
            </a:r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? –the NAFTA connector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45000"/>
              </a:spcBef>
              <a:spcAft>
                <a:spcPct val="45000"/>
              </a:spcAft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Corporate exchange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very fluid and positive, resulting in:</a:t>
            </a:r>
          </a:p>
          <a:p>
            <a:pPr eaLnBrk="1" hangingPunct="1">
              <a:lnSpc>
                <a:spcPct val="80000"/>
              </a:lnSpc>
              <a:spcBef>
                <a:spcPct val="45000"/>
              </a:spcBef>
              <a:spcAft>
                <a:spcPct val="45000"/>
              </a:spcAft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Mexico continues to be the largest recipient of FDI, specially from the United States and Canada (strategic sectors of Canada Investments)</a:t>
            </a:r>
          </a:p>
          <a:p>
            <a:pPr eaLnBrk="1" hangingPunct="1">
              <a:lnSpc>
                <a:spcPct val="80000"/>
              </a:lnSpc>
              <a:spcBef>
                <a:spcPct val="45000"/>
              </a:spcBef>
              <a:spcAft>
                <a:spcPct val="45000"/>
              </a:spcAft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American &amp; Canadian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corporations are in most Mexican cities and regions (except for the South)</a:t>
            </a:r>
          </a:p>
          <a:p>
            <a:pPr eaLnBrk="1" hangingPunct="1">
              <a:lnSpc>
                <a:spcPct val="80000"/>
              </a:lnSpc>
              <a:spcBef>
                <a:spcPct val="45000"/>
              </a:spcBef>
              <a:spcAft>
                <a:spcPct val="45000"/>
              </a:spcAft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How well do U.S. corporations do in Mexico?</a:t>
            </a:r>
          </a:p>
          <a:p>
            <a:pPr lvl="1" eaLnBrk="1" hangingPunct="1">
              <a:lnSpc>
                <a:spcPct val="80000"/>
              </a:lnSpc>
              <a:spcBef>
                <a:spcPct val="45000"/>
              </a:spcBef>
              <a:spcAft>
                <a:spcPct val="45000"/>
              </a:spcAft>
            </a:pPr>
            <a:r>
              <a:rPr lang="en-US" sz="1600" dirty="0">
                <a:latin typeface="Arial" charset="0"/>
                <a:ea typeface="ＭＳ Ｐゴシック" charset="0"/>
              </a:rPr>
              <a:t>Aeronautics (GE, RR, Bombardier, Bell Aviation)  </a:t>
            </a:r>
          </a:p>
          <a:p>
            <a:pPr lvl="1" eaLnBrk="1" hangingPunct="1">
              <a:lnSpc>
                <a:spcPct val="80000"/>
              </a:lnSpc>
              <a:spcBef>
                <a:spcPct val="45000"/>
              </a:spcBef>
              <a:spcAft>
                <a:spcPct val="45000"/>
              </a:spcAft>
            </a:pPr>
            <a:r>
              <a:rPr lang="en-US" sz="1600" dirty="0">
                <a:latin typeface="Arial" charset="0"/>
                <a:ea typeface="ＭＳ Ｐゴシック" charset="0"/>
              </a:rPr>
              <a:t>Auto Industry (GM, Ford, Chrysler, </a:t>
            </a:r>
            <a:r>
              <a:rPr lang="en-US" sz="1600" dirty="0" smtClean="0">
                <a:latin typeface="Arial" charset="0"/>
                <a:ea typeface="ＭＳ Ｐゴシック" charset="0"/>
              </a:rPr>
              <a:t>BMW, VW, </a:t>
            </a:r>
            <a:r>
              <a:rPr lang="en-US" sz="1600" dirty="0" smtClean="0">
                <a:latin typeface="Arial" charset="0"/>
                <a:ea typeface="ＭＳ Ｐゴシック" charset="0"/>
              </a:rPr>
              <a:t>Toyota</a:t>
            </a:r>
            <a:r>
              <a:rPr lang="en-US" sz="1600" dirty="0">
                <a:latin typeface="Arial" charset="0"/>
                <a:ea typeface="ＭＳ Ｐゴシック" charset="0"/>
              </a:rPr>
              <a:t>, Honda, Nissan)</a:t>
            </a:r>
          </a:p>
          <a:p>
            <a:pPr lvl="1" eaLnBrk="1" hangingPunct="1">
              <a:lnSpc>
                <a:spcPct val="80000"/>
              </a:lnSpc>
              <a:spcBef>
                <a:spcPct val="45000"/>
              </a:spcBef>
              <a:spcAft>
                <a:spcPct val="45000"/>
              </a:spcAft>
            </a:pPr>
            <a:r>
              <a:rPr lang="en-US" sz="1600" dirty="0">
                <a:latin typeface="Arial" charset="0"/>
                <a:ea typeface="ＭＳ Ｐゴシック" charset="0"/>
              </a:rPr>
              <a:t>Electronics &amp; computers (Apple, Dell, Sony, HP)</a:t>
            </a:r>
          </a:p>
          <a:p>
            <a:pPr lvl="1" eaLnBrk="1" hangingPunct="1">
              <a:lnSpc>
                <a:spcPct val="80000"/>
              </a:lnSpc>
              <a:spcBef>
                <a:spcPct val="45000"/>
              </a:spcBef>
              <a:spcAft>
                <a:spcPct val="45000"/>
              </a:spcAft>
            </a:pPr>
            <a:r>
              <a:rPr lang="en-US" sz="1600" dirty="0">
                <a:latin typeface="Arial" charset="0"/>
                <a:ea typeface="ＭＳ Ｐゴシック" charset="0"/>
              </a:rPr>
              <a:t>Appliances (GE, Whirlpool, LG)</a:t>
            </a:r>
          </a:p>
          <a:p>
            <a:pPr lvl="1" eaLnBrk="1" hangingPunct="1">
              <a:lnSpc>
                <a:spcPct val="80000"/>
              </a:lnSpc>
              <a:spcBef>
                <a:spcPct val="45000"/>
              </a:spcBef>
              <a:spcAft>
                <a:spcPct val="45000"/>
              </a:spcAft>
            </a:pPr>
            <a:r>
              <a:rPr lang="en-US" sz="1600" dirty="0">
                <a:latin typeface="Arial" charset="0"/>
                <a:ea typeface="ＭＳ Ｐゴシック" charset="0"/>
              </a:rPr>
              <a:t>Agro-industries (Kellogg</a:t>
            </a:r>
            <a:r>
              <a:rPr lang="ja-JP" altLang="en-US" sz="1600" dirty="0">
                <a:latin typeface="Arial" charset="0"/>
                <a:ea typeface="ＭＳ Ｐゴシック" charset="0"/>
              </a:rPr>
              <a:t>’</a:t>
            </a:r>
            <a:r>
              <a:rPr lang="en-US" altLang="ja-JP" sz="1600" dirty="0">
                <a:latin typeface="Arial" charset="0"/>
                <a:ea typeface="ＭＳ Ｐゴシック" charset="0"/>
              </a:rPr>
              <a:t>s, Pilgrims Pride, Monsanto)</a:t>
            </a:r>
          </a:p>
          <a:p>
            <a:pPr eaLnBrk="1" hangingPunct="1">
              <a:lnSpc>
                <a:spcPct val="80000"/>
              </a:lnSpc>
              <a:spcBef>
                <a:spcPct val="45000"/>
              </a:spcBef>
              <a:spcAft>
                <a:spcPct val="45000"/>
              </a:spcAft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So, the business and economic model is working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58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58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75438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North American Free Trade Agreement –</a:t>
            </a:r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2014 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Results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76400"/>
            <a:ext cx="4876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u="sng" dirty="0" smtClean="0">
                <a:latin typeface="Arial" charset="0"/>
                <a:ea typeface="ＭＳ Ｐゴシック" charset="0"/>
                <a:cs typeface="Times New Roman" charset="0"/>
              </a:rPr>
              <a:t>2014 </a:t>
            </a:r>
            <a:r>
              <a:rPr lang="en-US" sz="2000" b="1" u="sng" dirty="0">
                <a:latin typeface="Arial" charset="0"/>
                <a:ea typeface="ＭＳ Ｐゴシック" charset="0"/>
                <a:cs typeface="Times New Roman" charset="0"/>
              </a:rPr>
              <a:t>Total Value $</a:t>
            </a:r>
            <a:r>
              <a:rPr lang="en-US" sz="2000" b="1" u="sng" dirty="0" smtClean="0">
                <a:latin typeface="Arial" charset="0"/>
                <a:ea typeface="ＭＳ Ｐゴシック" charset="0"/>
                <a:cs typeface="Times New Roman" charset="0"/>
              </a:rPr>
              <a:t>1.20 </a:t>
            </a:r>
            <a:r>
              <a:rPr lang="en-US" sz="2000" b="1" u="sng" dirty="0">
                <a:latin typeface="Arial" charset="0"/>
                <a:ea typeface="ＭＳ Ｐゴシック" charset="0"/>
                <a:cs typeface="Times New Roman" charset="0"/>
              </a:rPr>
              <a:t>Trillion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>
                <a:latin typeface="Arial" charset="0"/>
                <a:ea typeface="ＭＳ Ｐゴシック" charset="0"/>
                <a:cs typeface="Times New Roman" charset="0"/>
              </a:rPr>
              <a:t>Increase in the last 2 years by </a:t>
            </a:r>
            <a:r>
              <a:rPr lang="en-US" sz="1800" b="1" dirty="0">
                <a:latin typeface="Arial" charset="0"/>
                <a:ea typeface="ＭＳ Ｐゴシック" charset="0"/>
                <a:cs typeface="Times New Roman" charset="0"/>
              </a:rPr>
              <a:t>8</a:t>
            </a:r>
            <a:r>
              <a:rPr lang="en-US" sz="1800" b="1" dirty="0" smtClean="0">
                <a:latin typeface="Arial" charset="0"/>
                <a:ea typeface="ＭＳ Ｐゴシック" charset="0"/>
                <a:cs typeface="Times New Roman" charset="0"/>
              </a:rPr>
              <a:t>%</a:t>
            </a:r>
            <a:endParaRPr lang="en-US" sz="1800" b="1" dirty="0">
              <a:latin typeface="Arial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1" dirty="0">
                <a:latin typeface="Arial" charset="0"/>
                <a:ea typeface="ＭＳ Ｐゴシック" charset="0"/>
                <a:cs typeface="Times New Roman" charset="0"/>
              </a:rPr>
              <a:t>Trade with Canada equals $</a:t>
            </a:r>
            <a:r>
              <a:rPr lang="en-US" sz="1800" b="1" dirty="0" smtClean="0">
                <a:latin typeface="Arial" charset="0"/>
                <a:ea typeface="ＭＳ Ｐゴシック" charset="0"/>
                <a:cs typeface="Times New Roman" charset="0"/>
              </a:rPr>
              <a:t>658 </a:t>
            </a:r>
            <a:r>
              <a:rPr lang="en-US" sz="1800" b="1" dirty="0">
                <a:latin typeface="Arial" charset="0"/>
                <a:ea typeface="ＭＳ Ｐゴシック" charset="0"/>
                <a:cs typeface="Times New Roman" charset="0"/>
              </a:rPr>
              <a:t>billion, increase by </a:t>
            </a:r>
            <a:r>
              <a:rPr lang="en-US" sz="1800" b="1" dirty="0" smtClean="0">
                <a:latin typeface="Arial" charset="0"/>
                <a:ea typeface="ＭＳ Ｐゴシック" charset="0"/>
                <a:cs typeface="Times New Roman" charset="0"/>
              </a:rPr>
              <a:t>7</a:t>
            </a:r>
            <a:r>
              <a:rPr lang="en-US" sz="1800" b="1" dirty="0">
                <a:latin typeface="Arial" charset="0"/>
                <a:ea typeface="ＭＳ Ｐゴシック" charset="0"/>
                <a:cs typeface="Times New Roman" charset="0"/>
              </a:rPr>
              <a:t>%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>
                <a:latin typeface="Arial" charset="0"/>
                <a:ea typeface="ＭＳ Ｐゴシック" charset="0"/>
                <a:cs typeface="Times New Roman" charset="0"/>
              </a:rPr>
              <a:t>Trade with Mexico equals </a:t>
            </a:r>
            <a:r>
              <a:rPr lang="en-US" sz="1800" b="1" dirty="0" smtClean="0">
                <a:latin typeface="Arial" charset="0"/>
                <a:ea typeface="ＭＳ Ｐゴシック" charset="0"/>
                <a:cs typeface="Times New Roman" charset="0"/>
              </a:rPr>
              <a:t>$535 </a:t>
            </a:r>
            <a:r>
              <a:rPr lang="en-US" sz="1800" b="1" dirty="0">
                <a:latin typeface="Arial" charset="0"/>
                <a:ea typeface="ＭＳ Ｐゴシック" charset="0"/>
                <a:cs typeface="Times New Roman" charset="0"/>
              </a:rPr>
              <a:t>billion increase by </a:t>
            </a:r>
            <a:r>
              <a:rPr lang="en-US" sz="1800" b="1" dirty="0" smtClean="0">
                <a:latin typeface="Arial" charset="0"/>
                <a:ea typeface="ＭＳ Ｐゴシック" charset="0"/>
                <a:cs typeface="Times New Roman" charset="0"/>
              </a:rPr>
              <a:t>9%</a:t>
            </a:r>
            <a:endParaRPr lang="en-US" sz="1800" b="1" dirty="0">
              <a:latin typeface="Arial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1" dirty="0">
                <a:latin typeface="Arial" charset="0"/>
                <a:ea typeface="ＭＳ Ｐゴシック" charset="0"/>
                <a:cs typeface="Times New Roman" charset="0"/>
              </a:rPr>
              <a:t>Trade with Canada and Mexico accounts for almost 30% of the total </a:t>
            </a:r>
            <a:r>
              <a:rPr lang="en-US" sz="1800" b="1" dirty="0" smtClean="0">
                <a:latin typeface="Arial" charset="0"/>
                <a:ea typeface="ＭＳ Ｐゴシック" charset="0"/>
                <a:cs typeface="Times New Roman" charset="0"/>
              </a:rPr>
              <a:t>global U.S</a:t>
            </a:r>
            <a:r>
              <a:rPr lang="en-US" sz="1800" b="1" dirty="0">
                <a:latin typeface="Arial" charset="0"/>
                <a:ea typeface="ＭＳ Ｐゴシック" charset="0"/>
                <a:cs typeface="Times New Roman" charset="0"/>
              </a:rPr>
              <a:t>. trade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>
                <a:latin typeface="Arial" charset="0"/>
                <a:ea typeface="ＭＳ Ｐゴシック" charset="0"/>
                <a:cs typeface="Times New Roman" charset="0"/>
              </a:rPr>
              <a:t>The U.S. is trade partner #1 for Canada and Mexico. For the U.S. # </a:t>
            </a:r>
            <a:r>
              <a:rPr lang="en-US" sz="1800" b="1" dirty="0" smtClean="0">
                <a:latin typeface="Arial" charset="0"/>
                <a:ea typeface="ＭＳ Ｐゴシック" charset="0"/>
                <a:cs typeface="Times New Roman" charset="0"/>
              </a:rPr>
              <a:t>1 </a:t>
            </a:r>
            <a:r>
              <a:rPr lang="en-US" sz="1800" b="1" dirty="0">
                <a:latin typeface="Arial" charset="0"/>
                <a:ea typeface="ＭＳ Ｐゴシック" charset="0"/>
                <a:cs typeface="Times New Roman" charset="0"/>
              </a:rPr>
              <a:t>and # 3.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>
                <a:latin typeface="Arial" charset="0"/>
                <a:ea typeface="ＭＳ Ｐゴシック" charset="0"/>
                <a:cs typeface="Times New Roman" charset="0"/>
              </a:rPr>
              <a:t>U.S. corporations seeking to export to EU through Mexico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>
                <a:latin typeface="Arial" charset="0"/>
                <a:ea typeface="ＭＳ Ｐゴシック" charset="0"/>
                <a:cs typeface="Times New Roman" charset="0"/>
              </a:rPr>
              <a:t>2005 Security and prosperity agenda (logistics, logistics, and logistics)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latin typeface="Arial" charset="0"/>
                <a:ea typeface="ＭＳ Ｐゴシック" charset="0"/>
                <a:cs typeface="ＭＳ Ｐゴシック" charset="0"/>
              </a:rPr>
              <a:t>---context: Brazil trade is $72 billion</a:t>
            </a:r>
            <a:endParaRPr lang="en-US" sz="18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200" b="1" dirty="0">
                <a:latin typeface="Arial" charset="0"/>
                <a:ea typeface="ＭＳ Ｐゴシック" charset="0"/>
                <a:cs typeface="ＭＳ Ｐゴシック" charset="0"/>
              </a:rPr>
              <a:t>Data: U.S. Dept. of Commerce and U.S. Trade Authority Office</a:t>
            </a: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26627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238" y="2057400"/>
            <a:ext cx="35052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810000"/>
            <a:ext cx="20685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695450" y="369888"/>
            <a:ext cx="7099300" cy="9858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North America </a:t>
            </a:r>
            <a:r>
              <a:rPr lang="en-US" sz="4000" dirty="0" smtClean="0">
                <a:latin typeface="Arial" charset="0"/>
                <a:ea typeface="ＭＳ Ｐゴシック" charset="0"/>
                <a:cs typeface="ＭＳ Ｐゴシック" charset="0"/>
              </a:rPr>
              <a:t>XXI </a:t>
            </a:r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Century </a:t>
            </a:r>
            <a:r>
              <a:rPr lang="en-US" sz="4000" dirty="0" smtClean="0">
                <a:latin typeface="Arial" charset="0"/>
                <a:ea typeface="ＭＳ Ｐゴシック" charset="0"/>
                <a:cs typeface="ＭＳ Ｐゴシック" charset="0"/>
              </a:rPr>
              <a:t>Realities (Political &amp; Economic)</a:t>
            </a:r>
            <a:endParaRPr lang="en-US" sz="4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1200" y="1524000"/>
            <a:ext cx="3200400" cy="46482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charset="0"/>
              <a:buAutoNum type="alphaLcPeriod"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NAFTA consolidation and expansion (NA currency)</a:t>
            </a:r>
          </a:p>
          <a:p>
            <a:pPr marL="609600" indent="-609600" eaLnBrk="1" hangingPunct="1">
              <a:lnSpc>
                <a:spcPct val="80000"/>
              </a:lnSpc>
              <a:buFont typeface="Wingdings" charset="0"/>
              <a:buAutoNum type="alphaLcPeriod"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Economic regional free trade with the Americas</a:t>
            </a:r>
          </a:p>
          <a:p>
            <a:pPr marL="609600" indent="-609600" eaLnBrk="1" hangingPunct="1">
              <a:lnSpc>
                <a:spcPct val="80000"/>
              </a:lnSpc>
              <a:buFont typeface="Wingdings" charset="0"/>
              <a:buAutoNum type="alphaLcPeriod"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Competition focusing on the EU + EE countries</a:t>
            </a:r>
          </a:p>
          <a:p>
            <a:pPr marL="609600" indent="-609600" eaLnBrk="1" hangingPunct="1">
              <a:lnSpc>
                <a:spcPct val="80000"/>
              </a:lnSpc>
              <a:buFont typeface="Wingdings" charset="0"/>
              <a:buAutoNum type="alphaLcPeriod"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2005 Security and Prosperity Partnership (SPP) of North America</a:t>
            </a:r>
          </a:p>
          <a:p>
            <a:pPr marL="609600" indent="-609600" eaLnBrk="1" hangingPunct="1">
              <a:lnSpc>
                <a:spcPct val="80000"/>
              </a:lnSpc>
              <a:buFont typeface="Wingdings" charset="0"/>
              <a:buAutoNum type="alphaLcPeriod"/>
            </a:pPr>
            <a:r>
              <a:rPr lang="en-US" sz="2000" b="1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ENERGY INTEGRATION</a:t>
            </a:r>
          </a:p>
          <a:p>
            <a:pPr marL="609600" indent="-609600" eaLnBrk="1" hangingPunct="1">
              <a:lnSpc>
                <a:spcPct val="80000"/>
              </a:lnSpc>
              <a:buFont typeface="Wingdings" charset="0"/>
              <a:buAutoNum type="alphaLcPeriod"/>
            </a:pPr>
            <a:r>
              <a:rPr lang="en-US" sz="2000" b="1" u="sng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NATIONAL SECURITY</a:t>
            </a:r>
          </a:p>
          <a:p>
            <a:pPr marL="609600" indent="-609600" eaLnBrk="1" hangingPunct="1">
              <a:lnSpc>
                <a:spcPct val="80000"/>
              </a:lnSpc>
              <a:buFont typeface="Wingdings" charset="0"/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867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5070475"/>
            <a:ext cx="23622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5181600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533400"/>
            <a:ext cx="7439025" cy="11430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New initiative to strengthen regional interdependence in NAFTA Countries –the Post 9/11 effect (SPP)</a:t>
            </a:r>
            <a:endParaRPr lang="en-US" sz="20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0722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24257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30723" name="Object 2"/>
          <p:cNvGraphicFramePr>
            <a:graphicFrameLocks noGrp="1" noChangeAspect="1"/>
          </p:cNvGraphicFramePr>
          <p:nvPr>
            <p:ph type="tbl" idx="1"/>
          </p:nvPr>
        </p:nvGraphicFramePr>
        <p:xfrm>
          <a:off x="2898775" y="1905000"/>
          <a:ext cx="624522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Document" r:id="rId5" imgW="5499100" imgH="3632200" progId="Word.Document.8">
                  <p:embed/>
                </p:oleObj>
              </mc:Choice>
              <mc:Fallback>
                <p:oleObj name="Document" r:id="rId5" imgW="5499100" imgH="36322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8775" y="1905000"/>
                        <a:ext cx="6245225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924800" cy="1219200"/>
          </a:xfrm>
        </p:spPr>
        <p:txBody>
          <a:bodyPr/>
          <a:lstStyle/>
          <a:p>
            <a:pPr algn="ctr" eaLnBrk="1" hangingPunct="1"/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The New Economic Pattern of</a:t>
            </a:r>
            <a:br>
              <a:rPr lang="en-US" sz="36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North America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752600"/>
            <a:ext cx="38100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Post-industrial USA, from manufacturing based to technology-knowledge based.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U.S. vertical integration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Canada and Mexico link to the U.S. market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US-FTA with Chile, Panama, Peru, and Colombia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US-CAFTA (Central America and the DR)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FTAA (is it dead?)</a:t>
            </a:r>
          </a:p>
        </p:txBody>
      </p:sp>
      <p:pic>
        <p:nvPicPr>
          <p:cNvPr id="32771" name="Picture 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70488" y="1676400"/>
            <a:ext cx="3527425" cy="41148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534400" cy="1066800"/>
          </a:xfrm>
        </p:spPr>
        <p:txBody>
          <a:bodyPr/>
          <a:lstStyle/>
          <a:p>
            <a:pPr marL="838200" indent="-838200" algn="ctr" eaLnBrk="1" hangingPunct="1"/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What Are the Regional Political Realities  of Latin America?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1676400"/>
            <a:ext cx="4038600" cy="47244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Brazil governmental corruption 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Cuba 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-opening the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transition to market economics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Venezuela economic collapse 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Argentina debt and economic decline</a:t>
            </a: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HDI as a real challenge for development and economic growth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4820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886200"/>
            <a:ext cx="403860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brazil-an-end-to-corruption-2011-10-16-17-11-1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447800"/>
            <a:ext cx="3505200" cy="2335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autoUpdateAnimBg="0"/>
    </p:bldLst>
  </p:timing>
</p:sld>
</file>

<file path=ppt/theme/theme1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5325</TotalTime>
  <Words>1002</Words>
  <Application>Microsoft Macintosh PowerPoint</Application>
  <PresentationFormat>On-screen Show (4:3)</PresentationFormat>
  <Paragraphs>147</Paragraphs>
  <Slides>18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Factory</vt:lpstr>
      <vt:lpstr>Document</vt:lpstr>
      <vt:lpstr>Photo Editor Photo</vt:lpstr>
      <vt:lpstr>PowerPoint Presentation</vt:lpstr>
      <vt:lpstr> Central Questions about     Latin America</vt:lpstr>
      <vt:lpstr>Business Realities in Latin America the hard way…</vt:lpstr>
      <vt:lpstr>Is Mexico a good example? –the NAFTA connector</vt:lpstr>
      <vt:lpstr>North American Free Trade Agreement –2014 Results</vt:lpstr>
      <vt:lpstr>North America XXI Century Realities (Political &amp; Economic)</vt:lpstr>
      <vt:lpstr>New initiative to strengthen regional interdependence in NAFTA Countries –the Post 9/11 effect (SPP)</vt:lpstr>
      <vt:lpstr>The New Economic Pattern of North America</vt:lpstr>
      <vt:lpstr>What Are the Regional Political Realities  of Latin America?</vt:lpstr>
      <vt:lpstr>Mexico Basic Briefing</vt:lpstr>
      <vt:lpstr>Mexico’s Economic Model</vt:lpstr>
      <vt:lpstr>What are the Challenges of Mexico’s Economic Future?</vt:lpstr>
      <vt:lpstr>Brazil Basic Briefing</vt:lpstr>
      <vt:lpstr>Brazil’s Economic Model</vt:lpstr>
      <vt:lpstr>What are the Challenges for Brazil’s Economic Future?</vt:lpstr>
      <vt:lpstr>Chile Basic Briefing</vt:lpstr>
      <vt:lpstr>Chile Economic Development Model </vt:lpstr>
      <vt:lpstr>So, for CC to Train Working Force in these conditions --it demands to add International Education and Skills (+)</vt:lpstr>
    </vt:vector>
  </TitlesOfParts>
  <Company>MSU, SJ and CLACS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 Chavez</dc:creator>
  <cp:lastModifiedBy>Manuel Chavez</cp:lastModifiedBy>
  <cp:revision>91</cp:revision>
  <cp:lastPrinted>2009-04-22T19:24:48Z</cp:lastPrinted>
  <dcterms:created xsi:type="dcterms:W3CDTF">2011-06-07T19:26:50Z</dcterms:created>
  <dcterms:modified xsi:type="dcterms:W3CDTF">2015-05-19T23:41:46Z</dcterms:modified>
</cp:coreProperties>
</file>