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20"/>
  </p:notesMasterIdLst>
  <p:sldIdLst>
    <p:sldId id="256" r:id="rId2"/>
    <p:sldId id="268" r:id="rId3"/>
    <p:sldId id="269" r:id="rId4"/>
    <p:sldId id="257" r:id="rId5"/>
    <p:sldId id="270" r:id="rId6"/>
    <p:sldId id="272" r:id="rId7"/>
    <p:sldId id="271" r:id="rId8"/>
    <p:sldId id="258" r:id="rId9"/>
    <p:sldId id="273" r:id="rId10"/>
    <p:sldId id="259" r:id="rId11"/>
    <p:sldId id="274" r:id="rId12"/>
    <p:sldId id="275" r:id="rId13"/>
    <p:sldId id="260" r:id="rId14"/>
    <p:sldId id="262" r:id="rId15"/>
    <p:sldId id="263" r:id="rId16"/>
    <p:sldId id="265" r:id="rId17"/>
    <p:sldId id="267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54B77-22DE-4AD2-9AD8-49D684B07501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F8E5C-29F9-4BE0-8059-0492ADDE4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F8E5C-29F9-4BE0-8059-0492ADDE46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09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89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4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0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3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0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5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9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B0EA2B3-BC8A-47D5-992B-B141BA176F6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3AB36A-3CC4-482D-A5FC-80A905E34F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07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3.weforum.org/docs/WEF_Africa_Competitiveness_Report_2013.pdf" TargetMode="External"/><Relationship Id="rId2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http://www3.weforum.org/docs/WEF_Africa_Competitiveness_Report_2013.pdfR&amp;id=&amp;pcexp=&amp;username=cooklisad1100@yahoo.com&amp;popupui=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weforum.org/docs/WEF_Africa_Competitiveness_Report_2013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https://www.transparency.org/cpi2014/resultsR&amp;id=&amp;pcexp=&amp;username=cooklisad1100@yahoo.com&amp;popupui=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knowledge.worldbank.org/bitstream/handle/10986/20483/DB15-Full-Report.pdf?sequence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ata.worldbank.org/indicator/IP.PAT.RES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http://www.economist.com/blogs/economist-explains/2013/05/economist-explains-18R&amp;id=&amp;pcexp=&amp;username=cooklisad1100@yahoo.com&amp;popupui=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hdr.undp.org/en/content/table-1-human-development-index-and-its-components" TargetMode="External"/><Relationship Id="rId7" Type="http://schemas.openxmlformats.org/officeDocument/2006/relationships/hyperlink" Target="https://www.transparency.org/cpi2014/results" TargetMode="External"/><Relationship Id="rId2" Type="http://schemas.openxmlformats.org/officeDocument/2006/relationships/hyperlink" Target="http://www.africaneconomicoutlook.org/en/statistics/table-2-real-gdp-growth-rates-2003-20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knowledge.worldbank.org/bitstream/handle/10986/20483/DB15-Full-Report.pdf?sequence=1" TargetMode="External"/><Relationship Id="rId5" Type="http://schemas.openxmlformats.org/officeDocument/2006/relationships/hyperlink" Target="http://www.weforum.org/reports/africa-competitiveness-report-2013" TargetMode="External"/><Relationship Id="rId4" Type="http://schemas.openxmlformats.org/officeDocument/2006/relationships/hyperlink" Target="http://unctadstat.unctad.org/CountryProfile/home/Indexe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psofworld.com/africa/maps/africa-map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http://www.ey.com/Media/vwLUExtFile/EY-Africa-attractiveness-survey-2014/$FILE/img3.jpgR&amp;id=&amp;pcexp=&amp;username=cooklisad1100@yahoo.com&amp;popupui=" TargetMode="External"/><Relationship Id="rId2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http://www.ey.com/Media/vwLUExtFile/EY-Africa-attractiveness-survey-2014/$FILE/img1.jpgR&amp;id=&amp;pcexp=&amp;username=cooklisad1100@yahoo.com&amp;popupui=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ogin.live.com/login.srf?wa=wsignin1.0&amp;wtrealm=urn:federation:MicrosoftOnline&amp;wctx=estsredirect%3d2%26estsrequest%3d3wEBD09BdXRoMkF1dGhvcml6ZQEPT0F1dGgyQXV0aG9yaXplAQZjb21tb24BAQEVb3BlbmlkY29ubmVjdC5pZHRva2VuAAABASQ0YjIzMzY4OC0wMzFjLTQwNGItOWE4MC1hNGYzZjIzNTFmOTAAAQZvcGVuaWQAAAAAAAAAAAABARoAAAABI2h0dHBzOi8vd3d3Lm9uZW5vdGUuY29tL2F1dGgvc2lnbmluAQgBA2NpZAEkMDNlZDhiN2ItMDVlYi00N2IyLWJjYzYtM2RlZTQ3NzU2YjM0AQllcnJvcl91cmkBI2h0dHBzOi8vd3d3Lm9uZW5vdGUuY29tL2F1dGgvc2lnbmluAQ9pbmNsdWRlX2F0X2hhc2gBATEBC2ludGVyYWN0aXZlAQExAQVOb25jZQEkNjgyMDMyNjQtMDE1Ni00MzdjLTljZWMtZWFhOGZlYzFhZWE1AQJyYwEtaHR0cHM6Ly93d3cub25lbm90ZS5jb20vTm90ZWJvb2tzP2F1dGg9MiZuZj0xAQxSZXNwb25zZU1vZGUBCWZvcm1fcG9zdAEJc2Vzc2lvbklkASQwNmFkNzM0OC05NjY0LTQwMzItYjc3Mi0wNmI2MjE2ODI0ZGXt0&amp;wp=LBI_FED_STS_CLEAR&amp;id=&amp;pcexp=&amp;username=cooklisad1100@yahoo.com&amp;popupui=http://4.bp.blogspot.com/-qVp8Nh5Ag7E/U-jWBogKaxI/AAAAAAAARNs/ZN3Evm0eM-4/s1600/Africa+FDI.JPG" TargetMode="External"/><Relationship Id="rId4" Type="http://schemas.openxmlformats.org/officeDocument/2006/relationships/hyperlink" Target="http://www.brookings.edu/~/media/Research/Files/Blogs/2014/07/foreign-direct-investment/top5.png?h=560&amp;w=400&amp;la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Spotlight on Africa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6184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 smtClean="0"/>
              <a:t>Lisa d. cook, </a:t>
            </a:r>
            <a:r>
              <a:rPr lang="en-US" dirty="0" err="1" smtClean="0"/>
              <a:t>ph.d.</a:t>
            </a:r>
            <a:endParaRPr lang="en-US" dirty="0" smtClean="0"/>
          </a:p>
          <a:p>
            <a:pPr algn="ctr"/>
            <a:r>
              <a:rPr lang="en-US" dirty="0" smtClean="0"/>
              <a:t>Associate professor, Economics and international relations, </a:t>
            </a:r>
            <a:r>
              <a:rPr lang="en-US" dirty="0" err="1" smtClean="0"/>
              <a:t>msu</a:t>
            </a:r>
            <a:endParaRPr lang="en-US" dirty="0" smtClean="0"/>
          </a:p>
          <a:p>
            <a:pPr algn="ctr"/>
            <a:r>
              <a:rPr lang="en-US" dirty="0" smtClean="0"/>
              <a:t>International business institute, broad school of Business</a:t>
            </a:r>
          </a:p>
          <a:p>
            <a:pPr algn="ctr"/>
            <a:r>
              <a:rPr lang="en-US" dirty="0" smtClean="0"/>
              <a:t>June 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038" y="1834179"/>
            <a:ext cx="10058400" cy="4400675"/>
          </a:xfrm>
        </p:spPr>
        <p:txBody>
          <a:bodyPr>
            <a:normAutofit/>
          </a:bodyPr>
          <a:lstStyle/>
          <a:p>
            <a:r>
              <a:rPr lang="en-US" dirty="0" smtClean="0"/>
              <a:t>COMPETITIVENESS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 </a:t>
            </a:r>
            <a:r>
              <a:rPr lang="en-US" sz="2800" dirty="0" smtClean="0"/>
              <a:t>FDI data give us hints about competitiveness (potential for long-run growth), but let’s take a closer look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 World Economic Forum’s </a:t>
            </a:r>
            <a:r>
              <a:rPr lang="en-US" sz="2800" i="1" dirty="0" smtClean="0"/>
              <a:t>Africa Competitiveness Report, 2013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Global Competitiveness Index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/>
              </a:rPr>
              <a:t>Framework:  Figure 3, p. 5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3"/>
              </a:rPr>
              <a:t>Global Rankings:  Figure 4., p. 7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3"/>
              </a:rPr>
              <a:t>Within Africa:  Table 2, p. 11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038" y="1834179"/>
            <a:ext cx="10058400" cy="4400675"/>
          </a:xfrm>
        </p:spPr>
        <p:txBody>
          <a:bodyPr>
            <a:normAutofit/>
          </a:bodyPr>
          <a:lstStyle/>
          <a:p>
            <a:r>
              <a:rPr lang="en-US" dirty="0" smtClean="0"/>
              <a:t>COMPETITIVENESS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Greatest problems doing business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/>
              </a:rPr>
              <a:t>By region</a:t>
            </a:r>
            <a:r>
              <a:rPr lang="en-US" sz="2800" dirty="0" smtClean="0"/>
              <a:t>, Figure 11, p. 20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COMPETITIVENESS:  CORRUPTION PERCEPTIONS AND THE NEWS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#2 problem in </a:t>
            </a:r>
            <a:r>
              <a:rPr lang="en-US" sz="2800" i="1" dirty="0" smtClean="0"/>
              <a:t>Africa Competitiveness Report 2013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Large problem of perceptions and reality, including poverty and underdeveloped institutions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/>
              </a:rPr>
              <a:t>Transparency International’s Corruption Perceptions Index 2014</a:t>
            </a:r>
            <a:r>
              <a:rPr lang="en-US" sz="2800" dirty="0" smtClean="0"/>
              <a:t>  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BUSINESS:  GETTING DATA AND SUPPORT  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World Bank, </a:t>
            </a:r>
            <a:r>
              <a:rPr lang="en-US" sz="2800" i="1" dirty="0" smtClean="0"/>
              <a:t>Doing Business Report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Ranks 189 countries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Ease of Doing Business Rankings 2015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/>
              </a:rPr>
              <a:t>Table 1.1, p. 4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Africa as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most improved region: </a:t>
            </a:r>
            <a:r>
              <a:rPr lang="en-US" sz="2800" dirty="0" smtClean="0">
                <a:hlinkClick r:id="rId2"/>
              </a:rPr>
              <a:t>Figure 1.4, p. 5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8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DOING BUSINESS:  THE INNOVATION ECONOMY AND INTELLECTUAL PROPERTY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Long-term economic growth is largely dependent on innovation and international trade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Much of that innovation needs protection internationally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The information economy is desirable in Africa as it is in the U.S. (higher growth, higher incomes), e.g., in Ghana, Tunisia, South Africa (not just FDI)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Indicator of innovative capacity:  </a:t>
            </a:r>
            <a:r>
              <a:rPr lang="en-US" sz="2800" dirty="0" smtClean="0">
                <a:hlinkClick r:id="rId2"/>
              </a:rPr>
              <a:t>Patents per resident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937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COUNTRY AND INDUSTRY FOCUS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Mobile Banking:  M-PESA in Kenya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2"/>
              </a:rPr>
              <a:t>Kenya is the leader in use of mobile money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Mystery why sending cash through mobile phone has not taken hold in the West and elsewhere to this extent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2/3 of adult population uses 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25% of GDP flows through mobile money channels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Lowers risk of theft, corruption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Addresses inadequacies in traditional banking in Africa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 IS RISING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Be skeptical of the news!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Best coverage by major publications is </a:t>
            </a:r>
            <a:r>
              <a:rPr lang="en-US" sz="2800" i="1" dirty="0" smtClean="0"/>
              <a:t>Financial Times</a:t>
            </a:r>
            <a:r>
              <a:rPr lang="en-US" sz="2800" dirty="0" smtClean="0"/>
              <a:t>, the </a:t>
            </a:r>
            <a:r>
              <a:rPr lang="en-US" sz="2800" i="1" dirty="0" smtClean="0"/>
              <a:t>Economist</a:t>
            </a:r>
            <a:r>
              <a:rPr lang="en-US" sz="2800" dirty="0" smtClean="0"/>
              <a:t>, and </a:t>
            </a:r>
            <a:r>
              <a:rPr lang="en-US" sz="2800" i="1" dirty="0" smtClean="0"/>
              <a:t>AllAfrica.com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There are both opportunities and challenges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Both are changing, some rapidly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16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721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WHERE TO FIND MORE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Macroeconomic environment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African Development Bank --  </a:t>
            </a:r>
            <a:r>
              <a:rPr lang="en-US" dirty="0">
                <a:hlinkClick r:id="rId2"/>
              </a:rPr>
              <a:t>http://www.africaneconomicoutlook.org/en/statistics/table-2-real-gdp-growth-rates-2003-2013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Broad economic and social conditions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UN </a:t>
            </a:r>
            <a:r>
              <a:rPr lang="en-US" dirty="0"/>
              <a:t>Human Development Report --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hdr.undp.org/en/content/table-1-human-development-index-and-its-components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Business environment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FDI</a:t>
            </a:r>
            <a:r>
              <a:rPr lang="en-US" dirty="0"/>
              <a:t>, exports:  </a:t>
            </a:r>
            <a:r>
              <a:rPr lang="en-US" dirty="0" smtClean="0"/>
              <a:t>UNCTAD country profiles </a:t>
            </a:r>
            <a:r>
              <a:rPr lang="en-US" dirty="0"/>
              <a:t>--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unctadstat.unctad.org/CountryProfile/home/Indexen.html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Competitiveness: World </a:t>
            </a:r>
            <a:r>
              <a:rPr lang="en-US" dirty="0"/>
              <a:t>Economic Forum –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www.weforum.org/reports/africa-competitiveness-report-2013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World Bank </a:t>
            </a:r>
            <a:r>
              <a:rPr lang="en-US" i="1" dirty="0" smtClean="0"/>
              <a:t>Doing Business </a:t>
            </a:r>
            <a:r>
              <a:rPr lang="en-US" dirty="0" smtClean="0"/>
              <a:t>Series </a:t>
            </a:r>
            <a:r>
              <a:rPr lang="en-US" dirty="0"/>
              <a:t>-- </a:t>
            </a: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openknowledge.worldbank.org/bitstream/handle/10986/20483/DB15-Full-Report.pdf?sequence=1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Corruption Perceptions -- </a:t>
            </a:r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www.transparency.org/cpi2014/results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of Spotlight on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688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1. The Real Map and the News</a:t>
            </a:r>
          </a:p>
          <a:p>
            <a:r>
              <a:rPr lang="en-US" sz="2800" dirty="0" smtClean="0"/>
              <a:t>2. The Macroeconomic Environment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The Business Environment</a:t>
            </a:r>
          </a:p>
          <a:p>
            <a:pPr lvl="1"/>
            <a:r>
              <a:rPr lang="en-US" sz="2800" dirty="0" smtClean="0"/>
              <a:t>A.  Foreign direct investment</a:t>
            </a:r>
          </a:p>
          <a:p>
            <a:pPr lvl="1"/>
            <a:r>
              <a:rPr lang="en-US" sz="2800" dirty="0" smtClean="0"/>
              <a:t>B.  Competitiveness</a:t>
            </a:r>
          </a:p>
          <a:p>
            <a:pPr lvl="1"/>
            <a:r>
              <a:rPr lang="en-US" sz="2800" dirty="0" smtClean="0"/>
              <a:t>C.  Doing Business</a:t>
            </a:r>
          </a:p>
          <a:p>
            <a:pPr lvl="1"/>
            <a:r>
              <a:rPr lang="en-US" sz="2800" dirty="0" smtClean="0"/>
              <a:t>D.  Country and Industry Focus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. Concluding Remarks</a:t>
            </a:r>
          </a:p>
          <a:p>
            <a:r>
              <a:rPr lang="en-US" sz="2800" dirty="0" smtClean="0"/>
              <a:t>5.  Resources for Learning and Teaching about Business in Africa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Map and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What do we mean by Africa?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hlinkClick r:id="rId2"/>
              </a:rPr>
              <a:t>Not a country but a continent</a:t>
            </a:r>
            <a:r>
              <a:rPr lang="en-US" sz="2800" dirty="0" smtClean="0"/>
              <a:t>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Lots of heterogeneity across the continent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Africa is poorly covered in the news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Little coverage in the U.S. financial and popular press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When covered, news is largely negative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Basis of today’s presentation:  data and research, not the news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371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AND AFTER THE GLOBAL CRISES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92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BEFORE THE GLOBAL CRISES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Best growth performance since independence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No real growth from 1960’s/1970’s through much of 1990’s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/>
              <a:t>High inflation rates; unstable or ineffective fiscal, monetary policy; civil wars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Turnaround in the 2000’s with highest predicted growth rates of any region; </a:t>
            </a:r>
            <a:r>
              <a:rPr lang="en-US" sz="2800" dirty="0" err="1" smtClean="0"/>
              <a:t>Beny</a:t>
            </a:r>
            <a:r>
              <a:rPr lang="en-US" sz="2800" dirty="0" smtClean="0"/>
              <a:t> and Cook (2009)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Average real GDP growth: 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2004-2007 – 6.3%</a:t>
            </a:r>
          </a:p>
          <a:p>
            <a:pPr marL="384048" lvl="2" indent="0">
              <a:buNone/>
            </a:pPr>
            <a:endParaRPr lang="en-US" sz="2800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592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AFTER THE GLOBAL CRISES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Slower growth but still better than most regions and historical average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Distinct from the past due to better macroeconomic management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dirty="0" smtClean="0"/>
              <a:t>Average real GDP growth: 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2008-2010 – 4.5%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2011-2013 – 5.0%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800" dirty="0" smtClean="0"/>
              <a:t>Compare to 5.0% in South Asia and 2.6% in Latin America (World Bank, </a:t>
            </a:r>
            <a:r>
              <a:rPr lang="en-US" sz="2800" smtClean="0"/>
              <a:t>2012-2013 averages)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Macroeconomic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Lots of heterogeneity, as in the map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 2013,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 smtClean="0"/>
              <a:t>2-3.5%</a:t>
            </a:r>
            <a:r>
              <a:rPr lang="en-US" sz="2800" dirty="0" smtClean="0"/>
              <a:t>:  Algeria, Comoros, Egypt, Madagascar, Seychelles, South Africa, Swaziland, Tunisia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 smtClean="0"/>
              <a:t>3.6-7.5%</a:t>
            </a:r>
            <a:r>
              <a:rPr lang="en-US" sz="2800" dirty="0" smtClean="0"/>
              <a:t>:  Benin, Botswana, Burundi, Djibouti, Liberia, Mauritius, Morocco, Namibia, Nigeria, Rwanda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800" b="1" dirty="0" smtClean="0"/>
              <a:t>7.6%+</a:t>
            </a:r>
            <a:r>
              <a:rPr lang="en-US" sz="2800" dirty="0" smtClean="0"/>
              <a:t>:  Angola, Cote d’Ivoire, DRC, Ghana, Liberia, Libya, Mozambique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0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DIRECT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Environment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DIRECT INVESTMENT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>
                <a:hlinkClick r:id="rId2"/>
              </a:rPr>
              <a:t>Africa’s share in global FDI increased to an all-time high in 2013 </a:t>
            </a:r>
            <a:r>
              <a:rPr lang="en-US" sz="2800" dirty="0" smtClean="0"/>
              <a:t>– 5.7%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hlinkClick r:id="rId3"/>
              </a:rPr>
              <a:t> Surveys reveal its recent climb in comparison to other regions</a:t>
            </a:r>
            <a:r>
              <a:rPr lang="en-US" sz="2800" dirty="0" smtClean="0"/>
              <a:t> topping Asia in 2014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Where has FDI gone in Africa recently?  </a:t>
            </a:r>
            <a:r>
              <a:rPr lang="en-US" sz="2800" dirty="0" smtClean="0">
                <a:hlinkClick r:id="rId4"/>
              </a:rPr>
              <a:t>It varies by source</a:t>
            </a:r>
            <a:r>
              <a:rPr lang="en-US" sz="28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 Which sectors have been targets of FDI?  </a:t>
            </a:r>
            <a:r>
              <a:rPr lang="en-US" sz="2800" dirty="0" smtClean="0">
                <a:hlinkClick r:id="rId5"/>
              </a:rPr>
              <a:t>It varies by country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913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855</Words>
  <Application>Microsoft Office PowerPoint</Application>
  <PresentationFormat>Custom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Spotlight on Africa </vt:lpstr>
      <vt:lpstr>Roadmap of Spotlight on Africa</vt:lpstr>
      <vt:lpstr>The Real Map and the News</vt:lpstr>
      <vt:lpstr>Macroeconomic Environment</vt:lpstr>
      <vt:lpstr>Macroeconomic Environment</vt:lpstr>
      <vt:lpstr>Macroeconomic Environment</vt:lpstr>
      <vt:lpstr>Macroeconomic Environment</vt:lpstr>
      <vt:lpstr>The Business Environment in Africa</vt:lpstr>
      <vt:lpstr>The Business Environment in Africa</vt:lpstr>
      <vt:lpstr>The Business Environment in Africa</vt:lpstr>
      <vt:lpstr>The Business Environment in Africa</vt:lpstr>
      <vt:lpstr>The Business Environment in Africa</vt:lpstr>
      <vt:lpstr>The Business Environment in Africa</vt:lpstr>
      <vt:lpstr>The Business Environment in Africa</vt:lpstr>
      <vt:lpstr>The Business Environment in Africa</vt:lpstr>
      <vt:lpstr>The Business Environment in Africa</vt:lpstr>
      <vt:lpstr>CONCLUDING REMARKS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 on Africa</dc:title>
  <dc:creator>Lisa Cook</dc:creator>
  <cp:lastModifiedBy>Bunnell, Ronda</cp:lastModifiedBy>
  <cp:revision>29</cp:revision>
  <dcterms:created xsi:type="dcterms:W3CDTF">2015-05-27T01:32:56Z</dcterms:created>
  <dcterms:modified xsi:type="dcterms:W3CDTF">2015-06-05T15:03:05Z</dcterms:modified>
</cp:coreProperties>
</file>