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8.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9.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0.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3.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4.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6.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7.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9.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20.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21.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22.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23.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rts/chart24.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25.xml" ContentType="application/vnd.openxmlformats-officedocument.drawingml.chart+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26.xml" ContentType="application/vnd.openxmlformats-officedocument.drawingml.chart+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27.xml" ContentType="application/vnd.openxmlformats-officedocument.drawingml.chart+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28.xml" ContentType="application/vnd.openxmlformats-officedocument.drawingml.chart+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502" r:id="rId2"/>
    <p:sldId id="503" r:id="rId3"/>
    <p:sldId id="447" r:id="rId4"/>
    <p:sldId id="406" r:id="rId5"/>
    <p:sldId id="427" r:id="rId6"/>
    <p:sldId id="501" r:id="rId7"/>
    <p:sldId id="498" r:id="rId8"/>
    <p:sldId id="499" r:id="rId9"/>
    <p:sldId id="500" r:id="rId10"/>
    <p:sldId id="495" r:id="rId11"/>
    <p:sldId id="470" r:id="rId12"/>
    <p:sldId id="471" r:id="rId13"/>
    <p:sldId id="472" r:id="rId14"/>
    <p:sldId id="473" r:id="rId15"/>
    <p:sldId id="474" r:id="rId16"/>
    <p:sldId id="475" r:id="rId17"/>
    <p:sldId id="476" r:id="rId18"/>
    <p:sldId id="477" r:id="rId19"/>
    <p:sldId id="478" r:id="rId20"/>
    <p:sldId id="479" r:id="rId21"/>
    <p:sldId id="481" r:id="rId22"/>
    <p:sldId id="482" r:id="rId23"/>
    <p:sldId id="483" r:id="rId24"/>
    <p:sldId id="484" r:id="rId25"/>
    <p:sldId id="490" r:id="rId26"/>
    <p:sldId id="448" r:id="rId27"/>
    <p:sldId id="407" r:id="rId28"/>
    <p:sldId id="428" r:id="rId29"/>
    <p:sldId id="449" r:id="rId30"/>
    <p:sldId id="408" r:id="rId31"/>
    <p:sldId id="429" r:id="rId32"/>
    <p:sldId id="450" r:id="rId33"/>
    <p:sldId id="409" r:id="rId34"/>
    <p:sldId id="430" r:id="rId35"/>
    <p:sldId id="451" r:id="rId36"/>
    <p:sldId id="410" r:id="rId37"/>
    <p:sldId id="431" r:id="rId38"/>
    <p:sldId id="491" r:id="rId39"/>
    <p:sldId id="452" r:id="rId40"/>
    <p:sldId id="411" r:id="rId41"/>
    <p:sldId id="432" r:id="rId42"/>
    <p:sldId id="453" r:id="rId43"/>
    <p:sldId id="412" r:id="rId44"/>
    <p:sldId id="433" r:id="rId45"/>
    <p:sldId id="454" r:id="rId46"/>
    <p:sldId id="413" r:id="rId47"/>
    <p:sldId id="434" r:id="rId48"/>
    <p:sldId id="455" r:id="rId49"/>
    <p:sldId id="414" r:id="rId50"/>
    <p:sldId id="435" r:id="rId51"/>
    <p:sldId id="492" r:id="rId52"/>
    <p:sldId id="457" r:id="rId53"/>
    <p:sldId id="415" r:id="rId54"/>
    <p:sldId id="436" r:id="rId55"/>
    <p:sldId id="458" r:id="rId56"/>
    <p:sldId id="416" r:id="rId57"/>
    <p:sldId id="437" r:id="rId58"/>
    <p:sldId id="459" r:id="rId59"/>
    <p:sldId id="417" r:id="rId60"/>
    <p:sldId id="438" r:id="rId61"/>
    <p:sldId id="493" r:id="rId62"/>
    <p:sldId id="460" r:id="rId63"/>
    <p:sldId id="418" r:id="rId64"/>
    <p:sldId id="439" r:id="rId65"/>
    <p:sldId id="461" r:id="rId66"/>
    <p:sldId id="419" r:id="rId67"/>
    <p:sldId id="440" r:id="rId68"/>
    <p:sldId id="462" r:id="rId69"/>
    <p:sldId id="420" r:id="rId70"/>
    <p:sldId id="441" r:id="rId71"/>
    <p:sldId id="494" r:id="rId72"/>
    <p:sldId id="463" r:id="rId73"/>
    <p:sldId id="421" r:id="rId74"/>
    <p:sldId id="442" r:id="rId75"/>
    <p:sldId id="464" r:id="rId76"/>
    <p:sldId id="422" r:id="rId77"/>
    <p:sldId id="443" r:id="rId78"/>
    <p:sldId id="465" r:id="rId79"/>
    <p:sldId id="423" r:id="rId80"/>
    <p:sldId id="444" r:id="rId81"/>
    <p:sldId id="466" r:id="rId82"/>
    <p:sldId id="424" r:id="rId83"/>
    <p:sldId id="445" r:id="rId84"/>
    <p:sldId id="467" r:id="rId85"/>
    <p:sldId id="425" r:id="rId86"/>
    <p:sldId id="446" r:id="rId87"/>
    <p:sldId id="497" r:id="rId88"/>
  </p:sldIdLst>
  <p:sldSz cx="9144000" cy="6858000" type="screen4x3"/>
  <p:notesSz cx="6858000" cy="9144000"/>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888" y="1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gs" Target="tags/tag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Firms</c:v>
                </c:pt>
              </c:strCache>
            </c:strRef>
          </c:tx>
          <c:spPr>
            <a:scene3d>
              <a:camera prst="orthographicFront"/>
              <a:lightRig rig="threePt" dir="t"/>
            </a:scene3d>
            <a:sp3d prstMaterial="dkEdge">
              <a:bevelT w="139700" prst="cross"/>
            </a:sp3d>
          </c:spPr>
          <c:invertIfNegative val="0"/>
          <c:dLbls>
            <c:dLbl>
              <c:idx val="0"/>
              <c:layout>
                <c:manualLayout>
                  <c:x val="3.125E-2"/>
                  <c:y val="-9.2592592592592587E-3"/>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2500000000000001E-2"/>
                  <c:y val="-2.160493827160493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249999999999924E-3"/>
                  <c:y val="-9.2592592592592882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2015</c:v>
                </c:pt>
                <c:pt idx="1">
                  <c:v>2020</c:v>
                </c:pt>
                <c:pt idx="2">
                  <c:v>2025</c:v>
                </c:pt>
                <c:pt idx="3">
                  <c:v>2035</c:v>
                </c:pt>
              </c:numCache>
            </c:numRef>
          </c:cat>
          <c:val>
            <c:numRef>
              <c:f>Sheet1!$B$2:$B$5</c:f>
              <c:numCache>
                <c:formatCode>General</c:formatCode>
                <c:ptCount val="4"/>
                <c:pt idx="0">
                  <c:v>56</c:v>
                </c:pt>
                <c:pt idx="1">
                  <c:v>63</c:v>
                </c:pt>
                <c:pt idx="2">
                  <c:v>68</c:v>
                </c:pt>
                <c:pt idx="3">
                  <c:v>73</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3.3333333333333333E-2"/>
                  <c:y val="-1.851851851851851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3333333333333333E-2"/>
                  <c:y val="-9.2592592592592587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2015</c:v>
                </c:pt>
                <c:pt idx="1">
                  <c:v>2020</c:v>
                </c:pt>
                <c:pt idx="2">
                  <c:v>2025</c:v>
                </c:pt>
                <c:pt idx="3">
                  <c:v>2035</c:v>
                </c:pt>
              </c:numCache>
            </c:numRef>
          </c:cat>
          <c:val>
            <c:numRef>
              <c:f>Sheet1!$C$2:$C$5</c:f>
              <c:numCache>
                <c:formatCode>General</c:formatCode>
                <c:ptCount val="4"/>
                <c:pt idx="0">
                  <c:v>55</c:v>
                </c:pt>
                <c:pt idx="1">
                  <c:v>66</c:v>
                </c:pt>
                <c:pt idx="2">
                  <c:v>75</c:v>
                </c:pt>
                <c:pt idx="3">
                  <c:v>82</c:v>
                </c:pt>
              </c:numCache>
            </c:numRef>
          </c:val>
        </c:ser>
        <c:dLbls>
          <c:showLegendKey val="0"/>
          <c:showVal val="0"/>
          <c:showCatName val="0"/>
          <c:showSerName val="0"/>
          <c:showPercent val="0"/>
          <c:showBubbleSize val="0"/>
        </c:dLbls>
        <c:gapWidth val="150"/>
        <c:shape val="box"/>
        <c:axId val="50315264"/>
        <c:axId val="44819584"/>
        <c:axId val="0"/>
      </c:bar3DChart>
      <c:catAx>
        <c:axId val="50315264"/>
        <c:scaling>
          <c:orientation val="minMax"/>
        </c:scaling>
        <c:delete val="0"/>
        <c:axPos val="b"/>
        <c:numFmt formatCode="General" sourceLinked="0"/>
        <c:majorTickMark val="out"/>
        <c:minorTickMark val="none"/>
        <c:tickLblPos val="nextTo"/>
        <c:crossAx val="44819584"/>
        <c:crosses val="autoZero"/>
        <c:auto val="1"/>
        <c:lblAlgn val="ctr"/>
        <c:lblOffset val="100"/>
        <c:noMultiLvlLbl val="0"/>
      </c:catAx>
      <c:valAx>
        <c:axId val="44819584"/>
        <c:scaling>
          <c:orientation val="minMax"/>
        </c:scaling>
        <c:delete val="0"/>
        <c:axPos val="l"/>
        <c:majorGridlines/>
        <c:numFmt formatCode="General" sourceLinked="1"/>
        <c:majorTickMark val="out"/>
        <c:minorTickMark val="none"/>
        <c:tickLblPos val="nextTo"/>
        <c:crossAx val="50315264"/>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7.49</c:v>
                </c:pt>
                <c:pt idx="1">
                  <c:v>7.5</c:v>
                </c:pt>
                <c:pt idx="2">
                  <c:v>7.62</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6.93</c:v>
                </c:pt>
                <c:pt idx="1">
                  <c:v>6.93</c:v>
                </c:pt>
                <c:pt idx="2">
                  <c:v>6.77</c:v>
                </c:pt>
              </c:numCache>
            </c:numRef>
          </c:val>
        </c:ser>
        <c:dLbls>
          <c:showLegendKey val="0"/>
          <c:showVal val="0"/>
          <c:showCatName val="0"/>
          <c:showSerName val="0"/>
          <c:showPercent val="0"/>
          <c:showBubbleSize val="0"/>
        </c:dLbls>
        <c:gapWidth val="150"/>
        <c:shape val="box"/>
        <c:axId val="62715392"/>
        <c:axId val="59133888"/>
        <c:axId val="0"/>
      </c:bar3DChart>
      <c:catAx>
        <c:axId val="62715392"/>
        <c:scaling>
          <c:orientation val="minMax"/>
        </c:scaling>
        <c:delete val="0"/>
        <c:axPos val="b"/>
        <c:numFmt formatCode="General" sourceLinked="0"/>
        <c:majorTickMark val="out"/>
        <c:minorTickMark val="none"/>
        <c:tickLblPos val="nextTo"/>
        <c:crossAx val="59133888"/>
        <c:crosses val="autoZero"/>
        <c:auto val="1"/>
        <c:lblAlgn val="ctr"/>
        <c:lblOffset val="100"/>
        <c:noMultiLvlLbl val="0"/>
      </c:catAx>
      <c:valAx>
        <c:axId val="59133888"/>
        <c:scaling>
          <c:orientation val="minMax"/>
          <c:max val="10"/>
          <c:min val="0"/>
        </c:scaling>
        <c:delete val="0"/>
        <c:axPos val="l"/>
        <c:majorGridlines/>
        <c:numFmt formatCode="0.00" sourceLinked="1"/>
        <c:majorTickMark val="out"/>
        <c:minorTickMark val="none"/>
        <c:tickLblPos val="nextTo"/>
        <c:crossAx val="62715392"/>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7.51</c:v>
                </c:pt>
                <c:pt idx="1">
                  <c:v>7.55</c:v>
                </c:pt>
                <c:pt idx="2">
                  <c:v>7.63</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7.35</c:v>
                </c:pt>
                <c:pt idx="1">
                  <c:v>7.28</c:v>
                </c:pt>
                <c:pt idx="2">
                  <c:v>7.16</c:v>
                </c:pt>
              </c:numCache>
            </c:numRef>
          </c:val>
        </c:ser>
        <c:dLbls>
          <c:showLegendKey val="0"/>
          <c:showVal val="0"/>
          <c:showCatName val="0"/>
          <c:showSerName val="0"/>
          <c:showPercent val="0"/>
          <c:showBubbleSize val="0"/>
        </c:dLbls>
        <c:gapWidth val="150"/>
        <c:shape val="box"/>
        <c:axId val="63437312"/>
        <c:axId val="44772160"/>
        <c:axId val="0"/>
      </c:bar3DChart>
      <c:catAx>
        <c:axId val="63437312"/>
        <c:scaling>
          <c:orientation val="minMax"/>
        </c:scaling>
        <c:delete val="0"/>
        <c:axPos val="b"/>
        <c:numFmt formatCode="General" sourceLinked="0"/>
        <c:majorTickMark val="out"/>
        <c:minorTickMark val="none"/>
        <c:tickLblPos val="nextTo"/>
        <c:crossAx val="44772160"/>
        <c:crosses val="autoZero"/>
        <c:auto val="1"/>
        <c:lblAlgn val="ctr"/>
        <c:lblOffset val="100"/>
        <c:noMultiLvlLbl val="0"/>
      </c:catAx>
      <c:valAx>
        <c:axId val="44772160"/>
        <c:scaling>
          <c:orientation val="minMax"/>
          <c:max val="10"/>
          <c:min val="0"/>
        </c:scaling>
        <c:delete val="0"/>
        <c:axPos val="l"/>
        <c:majorGridlines/>
        <c:numFmt formatCode="0.00" sourceLinked="1"/>
        <c:majorTickMark val="out"/>
        <c:minorTickMark val="none"/>
        <c:tickLblPos val="nextTo"/>
        <c:crossAx val="63437312"/>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7.61</c:v>
                </c:pt>
                <c:pt idx="1">
                  <c:v>7.56</c:v>
                </c:pt>
                <c:pt idx="2">
                  <c:v>7.55</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7.5</c:v>
                </c:pt>
                <c:pt idx="1">
                  <c:v>7.22</c:v>
                </c:pt>
                <c:pt idx="2">
                  <c:v>6.89</c:v>
                </c:pt>
              </c:numCache>
            </c:numRef>
          </c:val>
        </c:ser>
        <c:dLbls>
          <c:showLegendKey val="0"/>
          <c:showVal val="0"/>
          <c:showCatName val="0"/>
          <c:showSerName val="0"/>
          <c:showPercent val="0"/>
          <c:showBubbleSize val="0"/>
        </c:dLbls>
        <c:gapWidth val="150"/>
        <c:shape val="box"/>
        <c:axId val="63601152"/>
        <c:axId val="44776192"/>
        <c:axId val="0"/>
      </c:bar3DChart>
      <c:catAx>
        <c:axId val="63601152"/>
        <c:scaling>
          <c:orientation val="minMax"/>
        </c:scaling>
        <c:delete val="0"/>
        <c:axPos val="b"/>
        <c:numFmt formatCode="General" sourceLinked="0"/>
        <c:majorTickMark val="out"/>
        <c:minorTickMark val="none"/>
        <c:tickLblPos val="nextTo"/>
        <c:crossAx val="44776192"/>
        <c:crosses val="autoZero"/>
        <c:auto val="1"/>
        <c:lblAlgn val="ctr"/>
        <c:lblOffset val="100"/>
        <c:noMultiLvlLbl val="0"/>
      </c:catAx>
      <c:valAx>
        <c:axId val="44776192"/>
        <c:scaling>
          <c:orientation val="minMax"/>
          <c:max val="10"/>
          <c:min val="0"/>
        </c:scaling>
        <c:delete val="0"/>
        <c:axPos val="l"/>
        <c:majorGridlines/>
        <c:numFmt formatCode="0.00" sourceLinked="1"/>
        <c:majorTickMark val="out"/>
        <c:minorTickMark val="none"/>
        <c:tickLblPos val="nextTo"/>
        <c:crossAx val="63601152"/>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7.59</c:v>
                </c:pt>
                <c:pt idx="1">
                  <c:v>7.56</c:v>
                </c:pt>
                <c:pt idx="2">
                  <c:v>7.59</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6.8</c:v>
                </c:pt>
                <c:pt idx="1">
                  <c:v>6.66</c:v>
                </c:pt>
                <c:pt idx="2">
                  <c:v>6.61</c:v>
                </c:pt>
              </c:numCache>
            </c:numRef>
          </c:val>
        </c:ser>
        <c:dLbls>
          <c:showLegendKey val="0"/>
          <c:showVal val="0"/>
          <c:showCatName val="0"/>
          <c:showSerName val="0"/>
          <c:showPercent val="0"/>
          <c:showBubbleSize val="0"/>
        </c:dLbls>
        <c:gapWidth val="150"/>
        <c:shape val="box"/>
        <c:axId val="64063488"/>
        <c:axId val="61360960"/>
        <c:axId val="0"/>
      </c:bar3DChart>
      <c:catAx>
        <c:axId val="64063488"/>
        <c:scaling>
          <c:orientation val="minMax"/>
        </c:scaling>
        <c:delete val="0"/>
        <c:axPos val="b"/>
        <c:numFmt formatCode="General" sourceLinked="0"/>
        <c:majorTickMark val="out"/>
        <c:minorTickMark val="none"/>
        <c:tickLblPos val="nextTo"/>
        <c:crossAx val="61360960"/>
        <c:crosses val="autoZero"/>
        <c:auto val="1"/>
        <c:lblAlgn val="ctr"/>
        <c:lblOffset val="100"/>
        <c:noMultiLvlLbl val="0"/>
      </c:catAx>
      <c:valAx>
        <c:axId val="61360960"/>
        <c:scaling>
          <c:orientation val="minMax"/>
          <c:max val="10"/>
          <c:min val="0"/>
        </c:scaling>
        <c:delete val="0"/>
        <c:axPos val="l"/>
        <c:majorGridlines/>
        <c:numFmt formatCode="0.00" sourceLinked="1"/>
        <c:majorTickMark val="out"/>
        <c:minorTickMark val="none"/>
        <c:tickLblPos val="nextTo"/>
        <c:crossAx val="64063488"/>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7.55</c:v>
                </c:pt>
                <c:pt idx="1">
                  <c:v>7.72</c:v>
                </c:pt>
                <c:pt idx="2">
                  <c:v>7.89</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6.89</c:v>
                </c:pt>
                <c:pt idx="1">
                  <c:v>7.36</c:v>
                </c:pt>
                <c:pt idx="2">
                  <c:v>7.82</c:v>
                </c:pt>
              </c:numCache>
            </c:numRef>
          </c:val>
        </c:ser>
        <c:dLbls>
          <c:showLegendKey val="0"/>
          <c:showVal val="0"/>
          <c:showCatName val="0"/>
          <c:showSerName val="0"/>
          <c:showPercent val="0"/>
          <c:showBubbleSize val="0"/>
        </c:dLbls>
        <c:gapWidth val="150"/>
        <c:shape val="box"/>
        <c:axId val="64538624"/>
        <c:axId val="62717952"/>
        <c:axId val="0"/>
      </c:bar3DChart>
      <c:catAx>
        <c:axId val="64538624"/>
        <c:scaling>
          <c:orientation val="minMax"/>
        </c:scaling>
        <c:delete val="0"/>
        <c:axPos val="b"/>
        <c:numFmt formatCode="General" sourceLinked="0"/>
        <c:majorTickMark val="out"/>
        <c:minorTickMark val="none"/>
        <c:tickLblPos val="nextTo"/>
        <c:crossAx val="62717952"/>
        <c:crosses val="autoZero"/>
        <c:auto val="1"/>
        <c:lblAlgn val="ctr"/>
        <c:lblOffset val="100"/>
        <c:noMultiLvlLbl val="0"/>
      </c:catAx>
      <c:valAx>
        <c:axId val="62717952"/>
        <c:scaling>
          <c:orientation val="minMax"/>
          <c:max val="10"/>
          <c:min val="0"/>
        </c:scaling>
        <c:delete val="0"/>
        <c:axPos val="l"/>
        <c:majorGridlines/>
        <c:numFmt formatCode="0.00" sourceLinked="1"/>
        <c:majorTickMark val="out"/>
        <c:minorTickMark val="none"/>
        <c:tickLblPos val="nextTo"/>
        <c:crossAx val="64538624"/>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7.18</c:v>
                </c:pt>
                <c:pt idx="1">
                  <c:v>7.36</c:v>
                </c:pt>
                <c:pt idx="2">
                  <c:v>7.59</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6.15</c:v>
                </c:pt>
                <c:pt idx="1">
                  <c:v>6.79</c:v>
                </c:pt>
                <c:pt idx="2">
                  <c:v>7.26</c:v>
                </c:pt>
              </c:numCache>
            </c:numRef>
          </c:val>
        </c:ser>
        <c:dLbls>
          <c:showLegendKey val="0"/>
          <c:showVal val="0"/>
          <c:showCatName val="0"/>
          <c:showSerName val="0"/>
          <c:showPercent val="0"/>
          <c:showBubbleSize val="0"/>
        </c:dLbls>
        <c:gapWidth val="150"/>
        <c:shape val="box"/>
        <c:axId val="64599552"/>
        <c:axId val="62721984"/>
        <c:axId val="0"/>
      </c:bar3DChart>
      <c:catAx>
        <c:axId val="64599552"/>
        <c:scaling>
          <c:orientation val="minMax"/>
        </c:scaling>
        <c:delete val="0"/>
        <c:axPos val="b"/>
        <c:numFmt formatCode="General" sourceLinked="0"/>
        <c:majorTickMark val="out"/>
        <c:minorTickMark val="none"/>
        <c:tickLblPos val="nextTo"/>
        <c:crossAx val="62721984"/>
        <c:crosses val="autoZero"/>
        <c:auto val="1"/>
        <c:lblAlgn val="ctr"/>
        <c:lblOffset val="100"/>
        <c:noMultiLvlLbl val="0"/>
      </c:catAx>
      <c:valAx>
        <c:axId val="62721984"/>
        <c:scaling>
          <c:orientation val="minMax"/>
          <c:max val="10"/>
          <c:min val="0"/>
        </c:scaling>
        <c:delete val="0"/>
        <c:axPos val="l"/>
        <c:majorGridlines/>
        <c:numFmt formatCode="0.00" sourceLinked="1"/>
        <c:majorTickMark val="out"/>
        <c:minorTickMark val="none"/>
        <c:tickLblPos val="nextTo"/>
        <c:crossAx val="64599552"/>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7.24</c:v>
                </c:pt>
                <c:pt idx="1">
                  <c:v>7.4</c:v>
                </c:pt>
                <c:pt idx="2">
                  <c:v>7.67</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5.88</c:v>
                </c:pt>
                <c:pt idx="1">
                  <c:v>6.48</c:v>
                </c:pt>
                <c:pt idx="2">
                  <c:v>6.96</c:v>
                </c:pt>
              </c:numCache>
            </c:numRef>
          </c:val>
        </c:ser>
        <c:dLbls>
          <c:showLegendKey val="0"/>
          <c:showVal val="0"/>
          <c:showCatName val="0"/>
          <c:showSerName val="0"/>
          <c:showPercent val="0"/>
          <c:showBubbleSize val="0"/>
        </c:dLbls>
        <c:gapWidth val="150"/>
        <c:shape val="box"/>
        <c:axId val="64802304"/>
        <c:axId val="62767104"/>
        <c:axId val="0"/>
      </c:bar3DChart>
      <c:catAx>
        <c:axId val="64802304"/>
        <c:scaling>
          <c:orientation val="minMax"/>
        </c:scaling>
        <c:delete val="0"/>
        <c:axPos val="b"/>
        <c:numFmt formatCode="General" sourceLinked="0"/>
        <c:majorTickMark val="out"/>
        <c:minorTickMark val="none"/>
        <c:tickLblPos val="nextTo"/>
        <c:crossAx val="62767104"/>
        <c:crosses val="autoZero"/>
        <c:auto val="1"/>
        <c:lblAlgn val="ctr"/>
        <c:lblOffset val="100"/>
        <c:noMultiLvlLbl val="0"/>
      </c:catAx>
      <c:valAx>
        <c:axId val="62767104"/>
        <c:scaling>
          <c:orientation val="minMax"/>
          <c:max val="10"/>
          <c:min val="0"/>
        </c:scaling>
        <c:delete val="0"/>
        <c:axPos val="l"/>
        <c:majorGridlines/>
        <c:numFmt formatCode="0.00" sourceLinked="1"/>
        <c:majorTickMark val="out"/>
        <c:minorTickMark val="none"/>
        <c:tickLblPos val="nextTo"/>
        <c:crossAx val="64802304"/>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7.09</c:v>
                </c:pt>
                <c:pt idx="1">
                  <c:v>7.44</c:v>
                </c:pt>
                <c:pt idx="2">
                  <c:v>7.67</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5.65</c:v>
                </c:pt>
                <c:pt idx="1">
                  <c:v>6.46</c:v>
                </c:pt>
                <c:pt idx="2">
                  <c:v>7.13</c:v>
                </c:pt>
              </c:numCache>
            </c:numRef>
          </c:val>
        </c:ser>
        <c:dLbls>
          <c:showLegendKey val="0"/>
          <c:showVal val="0"/>
          <c:showCatName val="0"/>
          <c:showSerName val="0"/>
          <c:showPercent val="0"/>
          <c:showBubbleSize val="0"/>
        </c:dLbls>
        <c:gapWidth val="150"/>
        <c:shape val="box"/>
        <c:axId val="97662464"/>
        <c:axId val="62771136"/>
        <c:axId val="0"/>
      </c:bar3DChart>
      <c:catAx>
        <c:axId val="97662464"/>
        <c:scaling>
          <c:orientation val="minMax"/>
        </c:scaling>
        <c:delete val="0"/>
        <c:axPos val="b"/>
        <c:numFmt formatCode="General" sourceLinked="0"/>
        <c:majorTickMark val="out"/>
        <c:minorTickMark val="none"/>
        <c:tickLblPos val="nextTo"/>
        <c:crossAx val="62771136"/>
        <c:crosses val="autoZero"/>
        <c:auto val="1"/>
        <c:lblAlgn val="ctr"/>
        <c:lblOffset val="100"/>
        <c:noMultiLvlLbl val="0"/>
      </c:catAx>
      <c:valAx>
        <c:axId val="62771136"/>
        <c:scaling>
          <c:orientation val="minMax"/>
          <c:max val="10"/>
          <c:min val="0"/>
        </c:scaling>
        <c:delete val="0"/>
        <c:axPos val="l"/>
        <c:majorGridlines/>
        <c:numFmt formatCode="0.00" sourceLinked="1"/>
        <c:majorTickMark val="out"/>
        <c:minorTickMark val="none"/>
        <c:tickLblPos val="nextTo"/>
        <c:crossAx val="97662464"/>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7.58</c:v>
                </c:pt>
                <c:pt idx="1">
                  <c:v>7.69</c:v>
                </c:pt>
                <c:pt idx="2">
                  <c:v>7.85</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7.46</c:v>
                </c:pt>
                <c:pt idx="1">
                  <c:v>7.9</c:v>
                </c:pt>
                <c:pt idx="2">
                  <c:v>8.2200000000000006</c:v>
                </c:pt>
              </c:numCache>
            </c:numRef>
          </c:val>
        </c:ser>
        <c:dLbls>
          <c:showLegendKey val="0"/>
          <c:showVal val="0"/>
          <c:showCatName val="0"/>
          <c:showSerName val="0"/>
          <c:showPercent val="0"/>
          <c:showBubbleSize val="0"/>
        </c:dLbls>
        <c:gapWidth val="150"/>
        <c:shape val="box"/>
        <c:axId val="111625728"/>
        <c:axId val="62773440"/>
        <c:axId val="0"/>
      </c:bar3DChart>
      <c:catAx>
        <c:axId val="111625728"/>
        <c:scaling>
          <c:orientation val="minMax"/>
        </c:scaling>
        <c:delete val="0"/>
        <c:axPos val="b"/>
        <c:numFmt formatCode="General" sourceLinked="0"/>
        <c:majorTickMark val="out"/>
        <c:minorTickMark val="none"/>
        <c:tickLblPos val="nextTo"/>
        <c:crossAx val="62773440"/>
        <c:crosses val="autoZero"/>
        <c:auto val="1"/>
        <c:lblAlgn val="ctr"/>
        <c:lblOffset val="100"/>
        <c:noMultiLvlLbl val="0"/>
      </c:catAx>
      <c:valAx>
        <c:axId val="62773440"/>
        <c:scaling>
          <c:orientation val="minMax"/>
          <c:max val="10"/>
          <c:min val="0"/>
        </c:scaling>
        <c:delete val="0"/>
        <c:axPos val="l"/>
        <c:majorGridlines/>
        <c:numFmt formatCode="0.00" sourceLinked="1"/>
        <c:majorTickMark val="out"/>
        <c:minorTickMark val="none"/>
        <c:tickLblPos val="nextTo"/>
        <c:crossAx val="111625728"/>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7.59</c:v>
                </c:pt>
                <c:pt idx="1">
                  <c:v>7.68</c:v>
                </c:pt>
                <c:pt idx="2">
                  <c:v>7.8</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7.19</c:v>
                </c:pt>
                <c:pt idx="1">
                  <c:v>7.54</c:v>
                </c:pt>
                <c:pt idx="2">
                  <c:v>7.82</c:v>
                </c:pt>
              </c:numCache>
            </c:numRef>
          </c:val>
        </c:ser>
        <c:dLbls>
          <c:showLegendKey val="0"/>
          <c:showVal val="0"/>
          <c:showCatName val="0"/>
          <c:showSerName val="0"/>
          <c:showPercent val="0"/>
          <c:showBubbleSize val="0"/>
        </c:dLbls>
        <c:gapWidth val="150"/>
        <c:shape val="box"/>
        <c:axId val="111816704"/>
        <c:axId val="64459264"/>
        <c:axId val="0"/>
      </c:bar3DChart>
      <c:catAx>
        <c:axId val="111816704"/>
        <c:scaling>
          <c:orientation val="minMax"/>
        </c:scaling>
        <c:delete val="0"/>
        <c:axPos val="b"/>
        <c:numFmt formatCode="General" sourceLinked="0"/>
        <c:majorTickMark val="out"/>
        <c:minorTickMark val="none"/>
        <c:tickLblPos val="nextTo"/>
        <c:crossAx val="64459264"/>
        <c:crosses val="autoZero"/>
        <c:auto val="1"/>
        <c:lblAlgn val="ctr"/>
        <c:lblOffset val="100"/>
        <c:noMultiLvlLbl val="0"/>
      </c:catAx>
      <c:valAx>
        <c:axId val="64459264"/>
        <c:scaling>
          <c:orientation val="minMax"/>
          <c:max val="10"/>
          <c:min val="0"/>
        </c:scaling>
        <c:delete val="0"/>
        <c:axPos val="l"/>
        <c:majorGridlines/>
        <c:numFmt formatCode="0.00" sourceLinked="1"/>
        <c:majorTickMark val="out"/>
        <c:minorTickMark val="none"/>
        <c:tickLblPos val="nextTo"/>
        <c:crossAx val="111816704"/>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1.8749999999999999E-2"/>
                  <c:y val="-1.543209876543209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0833333333333332E-2"/>
                  <c:y val="-1.543209876543209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3333333333332569E-3"/>
                  <c:y val="-1.234567901234567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833333333334096E-3"/>
                  <c:y val="-9.259259259259288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Country Differences</c:v>
                </c:pt>
                <c:pt idx="1">
                  <c:v>Investment Environment</c:v>
                </c:pt>
                <c:pt idx="2">
                  <c:v>Monetary System</c:v>
                </c:pt>
                <c:pt idx="3">
                  <c:v>Company's Strategy and Structure</c:v>
                </c:pt>
                <c:pt idx="4">
                  <c:v>Business Functions</c:v>
                </c:pt>
              </c:strCache>
            </c:strRef>
          </c:cat>
          <c:val>
            <c:numRef>
              <c:f>Sheet1!$B$2:$B$6</c:f>
              <c:numCache>
                <c:formatCode>0.00</c:formatCode>
                <c:ptCount val="5"/>
                <c:pt idx="0">
                  <c:v>7.55</c:v>
                </c:pt>
                <c:pt idx="1">
                  <c:v>7.27</c:v>
                </c:pt>
                <c:pt idx="2">
                  <c:v>7.6</c:v>
                </c:pt>
                <c:pt idx="3" formatCode="General">
                  <c:v>8.25</c:v>
                </c:pt>
                <c:pt idx="4" formatCode="General">
                  <c:v>8.24</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3.125E-2"/>
                  <c:y val="-2.160493827160493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2083333333333259E-2"/>
                  <c:y val="-6.1728395061728392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1666666666666664E-2"/>
                  <c:y val="-1.543209876543209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666666666666664E-2"/>
                  <c:y val="-9.259259259259258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Country Differences</c:v>
                </c:pt>
                <c:pt idx="1">
                  <c:v>Investment Environment</c:v>
                </c:pt>
                <c:pt idx="2">
                  <c:v>Monetary System</c:v>
                </c:pt>
                <c:pt idx="3">
                  <c:v>Company's Strategy and Structure</c:v>
                </c:pt>
                <c:pt idx="4">
                  <c:v>Business Functions</c:v>
                </c:pt>
              </c:strCache>
            </c:strRef>
          </c:cat>
          <c:val>
            <c:numRef>
              <c:f>Sheet1!$C$2:$C$6</c:f>
              <c:numCache>
                <c:formatCode>0.00</c:formatCode>
                <c:ptCount val="5"/>
                <c:pt idx="0">
                  <c:v>7.15</c:v>
                </c:pt>
                <c:pt idx="1">
                  <c:v>6.14</c:v>
                </c:pt>
                <c:pt idx="2">
                  <c:v>7.39</c:v>
                </c:pt>
                <c:pt idx="3" formatCode="General">
                  <c:v>7.27</c:v>
                </c:pt>
                <c:pt idx="4" formatCode="General">
                  <c:v>7.59</c:v>
                </c:pt>
              </c:numCache>
            </c:numRef>
          </c:val>
        </c:ser>
        <c:dLbls>
          <c:showLegendKey val="0"/>
          <c:showVal val="0"/>
          <c:showCatName val="0"/>
          <c:showSerName val="0"/>
          <c:showPercent val="0"/>
          <c:showBubbleSize val="0"/>
        </c:dLbls>
        <c:gapWidth val="150"/>
        <c:shape val="box"/>
        <c:axId val="60536320"/>
        <c:axId val="44824768"/>
        <c:axId val="0"/>
      </c:bar3DChart>
      <c:catAx>
        <c:axId val="60536320"/>
        <c:scaling>
          <c:orientation val="minMax"/>
        </c:scaling>
        <c:delete val="0"/>
        <c:axPos val="b"/>
        <c:numFmt formatCode="General" sourceLinked="0"/>
        <c:majorTickMark val="out"/>
        <c:minorTickMark val="none"/>
        <c:tickLblPos val="nextTo"/>
        <c:txPr>
          <a:bodyPr/>
          <a:lstStyle/>
          <a:p>
            <a:pPr>
              <a:defRPr sz="1200"/>
            </a:pPr>
            <a:endParaRPr lang="en-US"/>
          </a:p>
        </c:txPr>
        <c:crossAx val="44824768"/>
        <c:crosses val="autoZero"/>
        <c:auto val="1"/>
        <c:lblAlgn val="ctr"/>
        <c:lblOffset val="100"/>
        <c:noMultiLvlLbl val="0"/>
      </c:catAx>
      <c:valAx>
        <c:axId val="44824768"/>
        <c:scaling>
          <c:orientation val="minMax"/>
          <c:max val="10"/>
          <c:min val="0"/>
        </c:scaling>
        <c:delete val="0"/>
        <c:axPos val="l"/>
        <c:majorGridlines/>
        <c:numFmt formatCode="0.00" sourceLinked="1"/>
        <c:majorTickMark val="out"/>
        <c:minorTickMark val="none"/>
        <c:tickLblPos val="nextTo"/>
        <c:crossAx val="60536320"/>
        <c:crosses val="autoZero"/>
        <c:crossBetween val="between"/>
        <c:majorUnit val="2"/>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7.63</c:v>
                </c:pt>
                <c:pt idx="1">
                  <c:v>7.72</c:v>
                </c:pt>
                <c:pt idx="2">
                  <c:v>7.89</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7.52</c:v>
                </c:pt>
                <c:pt idx="1">
                  <c:v>7.92</c:v>
                </c:pt>
                <c:pt idx="2">
                  <c:v>8.25</c:v>
                </c:pt>
              </c:numCache>
            </c:numRef>
          </c:val>
        </c:ser>
        <c:dLbls>
          <c:showLegendKey val="0"/>
          <c:showVal val="0"/>
          <c:showCatName val="0"/>
          <c:showSerName val="0"/>
          <c:showPercent val="0"/>
          <c:showBubbleSize val="0"/>
        </c:dLbls>
        <c:gapWidth val="150"/>
        <c:shape val="box"/>
        <c:axId val="112290816"/>
        <c:axId val="59122240"/>
        <c:axId val="0"/>
      </c:bar3DChart>
      <c:catAx>
        <c:axId val="112290816"/>
        <c:scaling>
          <c:orientation val="minMax"/>
        </c:scaling>
        <c:delete val="0"/>
        <c:axPos val="b"/>
        <c:numFmt formatCode="General" sourceLinked="0"/>
        <c:majorTickMark val="out"/>
        <c:minorTickMark val="none"/>
        <c:tickLblPos val="nextTo"/>
        <c:crossAx val="59122240"/>
        <c:crosses val="autoZero"/>
        <c:auto val="1"/>
        <c:lblAlgn val="ctr"/>
        <c:lblOffset val="100"/>
        <c:noMultiLvlLbl val="0"/>
      </c:catAx>
      <c:valAx>
        <c:axId val="59122240"/>
        <c:scaling>
          <c:orientation val="minMax"/>
          <c:min val="0"/>
        </c:scaling>
        <c:delete val="0"/>
        <c:axPos val="l"/>
        <c:majorGridlines/>
        <c:numFmt formatCode="0.00" sourceLinked="1"/>
        <c:majorTickMark val="out"/>
        <c:minorTickMark val="none"/>
        <c:tickLblPos val="nextTo"/>
        <c:crossAx val="112290816"/>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8.35</c:v>
                </c:pt>
                <c:pt idx="1">
                  <c:v>8.57</c:v>
                </c:pt>
                <c:pt idx="2">
                  <c:v>8.84</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7.34</c:v>
                </c:pt>
                <c:pt idx="1">
                  <c:v>8.0500000000000007</c:v>
                </c:pt>
                <c:pt idx="2">
                  <c:v>8.65</c:v>
                </c:pt>
              </c:numCache>
            </c:numRef>
          </c:val>
        </c:ser>
        <c:dLbls>
          <c:showLegendKey val="0"/>
          <c:showVal val="0"/>
          <c:showCatName val="0"/>
          <c:showSerName val="0"/>
          <c:showPercent val="0"/>
          <c:showBubbleSize val="0"/>
        </c:dLbls>
        <c:gapWidth val="150"/>
        <c:shape val="box"/>
        <c:axId val="112401920"/>
        <c:axId val="59127424"/>
        <c:axId val="0"/>
      </c:bar3DChart>
      <c:catAx>
        <c:axId val="112401920"/>
        <c:scaling>
          <c:orientation val="minMax"/>
        </c:scaling>
        <c:delete val="0"/>
        <c:axPos val="b"/>
        <c:numFmt formatCode="General" sourceLinked="0"/>
        <c:majorTickMark val="out"/>
        <c:minorTickMark val="none"/>
        <c:tickLblPos val="nextTo"/>
        <c:crossAx val="59127424"/>
        <c:crosses val="autoZero"/>
        <c:auto val="1"/>
        <c:lblAlgn val="ctr"/>
        <c:lblOffset val="100"/>
        <c:noMultiLvlLbl val="0"/>
      </c:catAx>
      <c:valAx>
        <c:axId val="59127424"/>
        <c:scaling>
          <c:orientation val="minMax"/>
        </c:scaling>
        <c:delete val="0"/>
        <c:axPos val="l"/>
        <c:majorGridlines/>
        <c:numFmt formatCode="0.00" sourceLinked="1"/>
        <c:majorTickMark val="out"/>
        <c:minorTickMark val="none"/>
        <c:tickLblPos val="nextTo"/>
        <c:crossAx val="112401920"/>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8.18</c:v>
                </c:pt>
                <c:pt idx="1">
                  <c:v>8.49</c:v>
                </c:pt>
                <c:pt idx="2">
                  <c:v>8.75</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7.26</c:v>
                </c:pt>
                <c:pt idx="1">
                  <c:v>7.81</c:v>
                </c:pt>
                <c:pt idx="2">
                  <c:v>8.1999999999999993</c:v>
                </c:pt>
              </c:numCache>
            </c:numRef>
          </c:val>
        </c:ser>
        <c:dLbls>
          <c:showLegendKey val="0"/>
          <c:showVal val="0"/>
          <c:showCatName val="0"/>
          <c:showSerName val="0"/>
          <c:showPercent val="0"/>
          <c:showBubbleSize val="0"/>
        </c:dLbls>
        <c:gapWidth val="150"/>
        <c:shape val="box"/>
        <c:axId val="114333184"/>
        <c:axId val="61065472"/>
        <c:axId val="0"/>
      </c:bar3DChart>
      <c:catAx>
        <c:axId val="114333184"/>
        <c:scaling>
          <c:orientation val="minMax"/>
        </c:scaling>
        <c:delete val="0"/>
        <c:axPos val="b"/>
        <c:numFmt formatCode="General" sourceLinked="0"/>
        <c:majorTickMark val="out"/>
        <c:minorTickMark val="none"/>
        <c:tickLblPos val="nextTo"/>
        <c:crossAx val="61065472"/>
        <c:crosses val="autoZero"/>
        <c:auto val="1"/>
        <c:lblAlgn val="ctr"/>
        <c:lblOffset val="100"/>
        <c:noMultiLvlLbl val="0"/>
      </c:catAx>
      <c:valAx>
        <c:axId val="61065472"/>
        <c:scaling>
          <c:orientation val="minMax"/>
        </c:scaling>
        <c:delete val="0"/>
        <c:axPos val="l"/>
        <c:majorGridlines/>
        <c:numFmt formatCode="0.00" sourceLinked="1"/>
        <c:majorTickMark val="out"/>
        <c:minorTickMark val="none"/>
        <c:tickLblPos val="nextTo"/>
        <c:crossAx val="114333184"/>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8.2100000000000009</c:v>
                </c:pt>
                <c:pt idx="1">
                  <c:v>8.41</c:v>
                </c:pt>
                <c:pt idx="2">
                  <c:v>8.67</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7.22</c:v>
                </c:pt>
                <c:pt idx="1">
                  <c:v>7.73</c:v>
                </c:pt>
                <c:pt idx="2">
                  <c:v>8.1199999999999992</c:v>
                </c:pt>
              </c:numCache>
            </c:numRef>
          </c:val>
        </c:ser>
        <c:dLbls>
          <c:showLegendKey val="0"/>
          <c:showVal val="0"/>
          <c:showCatName val="0"/>
          <c:showSerName val="0"/>
          <c:showPercent val="0"/>
          <c:showBubbleSize val="0"/>
        </c:dLbls>
        <c:gapWidth val="150"/>
        <c:shape val="box"/>
        <c:axId val="114094592"/>
        <c:axId val="61070080"/>
        <c:axId val="0"/>
      </c:bar3DChart>
      <c:catAx>
        <c:axId val="114094592"/>
        <c:scaling>
          <c:orientation val="minMax"/>
        </c:scaling>
        <c:delete val="0"/>
        <c:axPos val="b"/>
        <c:numFmt formatCode="General" sourceLinked="0"/>
        <c:majorTickMark val="out"/>
        <c:minorTickMark val="none"/>
        <c:tickLblPos val="nextTo"/>
        <c:crossAx val="61070080"/>
        <c:crosses val="autoZero"/>
        <c:auto val="1"/>
        <c:lblAlgn val="ctr"/>
        <c:lblOffset val="100"/>
        <c:noMultiLvlLbl val="0"/>
      </c:catAx>
      <c:valAx>
        <c:axId val="61070080"/>
        <c:scaling>
          <c:orientation val="minMax"/>
        </c:scaling>
        <c:delete val="0"/>
        <c:axPos val="l"/>
        <c:majorGridlines/>
        <c:numFmt formatCode="0.00" sourceLinked="1"/>
        <c:majorTickMark val="out"/>
        <c:minorTickMark val="none"/>
        <c:tickLblPos val="nextTo"/>
        <c:crossAx val="114094592"/>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8.3000000000000007</c:v>
                </c:pt>
                <c:pt idx="1">
                  <c:v>8.4600000000000009</c:v>
                </c:pt>
                <c:pt idx="2">
                  <c:v>8.69</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7.73</c:v>
                </c:pt>
                <c:pt idx="1">
                  <c:v>8.27</c:v>
                </c:pt>
                <c:pt idx="2">
                  <c:v>8.6300000000000008</c:v>
                </c:pt>
              </c:numCache>
            </c:numRef>
          </c:val>
        </c:ser>
        <c:dLbls>
          <c:showLegendKey val="0"/>
          <c:showVal val="0"/>
          <c:showCatName val="0"/>
          <c:showSerName val="0"/>
          <c:showPercent val="0"/>
          <c:showBubbleSize val="0"/>
        </c:dLbls>
        <c:gapWidth val="150"/>
        <c:shape val="box"/>
        <c:axId val="115848704"/>
        <c:axId val="111496576"/>
        <c:axId val="0"/>
      </c:bar3DChart>
      <c:catAx>
        <c:axId val="115848704"/>
        <c:scaling>
          <c:orientation val="minMax"/>
        </c:scaling>
        <c:delete val="0"/>
        <c:axPos val="b"/>
        <c:numFmt formatCode="General" sourceLinked="0"/>
        <c:majorTickMark val="out"/>
        <c:minorTickMark val="none"/>
        <c:tickLblPos val="nextTo"/>
        <c:crossAx val="111496576"/>
        <c:crosses val="autoZero"/>
        <c:auto val="1"/>
        <c:lblAlgn val="ctr"/>
        <c:lblOffset val="100"/>
        <c:noMultiLvlLbl val="0"/>
      </c:catAx>
      <c:valAx>
        <c:axId val="111496576"/>
        <c:scaling>
          <c:orientation val="minMax"/>
          <c:min val="0"/>
        </c:scaling>
        <c:delete val="0"/>
        <c:axPos val="l"/>
        <c:majorGridlines/>
        <c:numFmt formatCode="0.00" sourceLinked="1"/>
        <c:majorTickMark val="out"/>
        <c:minorTickMark val="none"/>
        <c:tickLblPos val="nextTo"/>
        <c:crossAx val="115848704"/>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8.31</c:v>
                </c:pt>
                <c:pt idx="1">
                  <c:v>8.49</c:v>
                </c:pt>
                <c:pt idx="2">
                  <c:v>8.76</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7.85</c:v>
                </c:pt>
                <c:pt idx="1">
                  <c:v>8.35</c:v>
                </c:pt>
                <c:pt idx="2">
                  <c:v>8.69</c:v>
                </c:pt>
              </c:numCache>
            </c:numRef>
          </c:val>
        </c:ser>
        <c:dLbls>
          <c:showLegendKey val="0"/>
          <c:showVal val="0"/>
          <c:showCatName val="0"/>
          <c:showSerName val="0"/>
          <c:showPercent val="0"/>
          <c:showBubbleSize val="0"/>
        </c:dLbls>
        <c:gapWidth val="150"/>
        <c:shape val="box"/>
        <c:axId val="115867648"/>
        <c:axId val="111534080"/>
        <c:axId val="0"/>
      </c:bar3DChart>
      <c:catAx>
        <c:axId val="115867648"/>
        <c:scaling>
          <c:orientation val="minMax"/>
        </c:scaling>
        <c:delete val="0"/>
        <c:axPos val="b"/>
        <c:numFmt formatCode="General" sourceLinked="0"/>
        <c:majorTickMark val="out"/>
        <c:minorTickMark val="none"/>
        <c:tickLblPos val="nextTo"/>
        <c:crossAx val="111534080"/>
        <c:crosses val="autoZero"/>
        <c:auto val="1"/>
        <c:lblAlgn val="ctr"/>
        <c:lblOffset val="100"/>
        <c:noMultiLvlLbl val="0"/>
      </c:catAx>
      <c:valAx>
        <c:axId val="111534080"/>
        <c:scaling>
          <c:orientation val="minMax"/>
          <c:min val="0"/>
        </c:scaling>
        <c:delete val="0"/>
        <c:axPos val="l"/>
        <c:majorGridlines/>
        <c:numFmt formatCode="0.00" sourceLinked="1"/>
        <c:majorTickMark val="out"/>
        <c:minorTickMark val="none"/>
        <c:tickLblPos val="nextTo"/>
        <c:crossAx val="115867648"/>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8.2200000000000006</c:v>
                </c:pt>
                <c:pt idx="1">
                  <c:v>8.49</c:v>
                </c:pt>
                <c:pt idx="2">
                  <c:v>8.64</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7.75</c:v>
                </c:pt>
                <c:pt idx="1">
                  <c:v>8.2100000000000009</c:v>
                </c:pt>
                <c:pt idx="2">
                  <c:v>8.5299999999999994</c:v>
                </c:pt>
              </c:numCache>
            </c:numRef>
          </c:val>
        </c:ser>
        <c:dLbls>
          <c:showLegendKey val="0"/>
          <c:showVal val="0"/>
          <c:showCatName val="0"/>
          <c:showSerName val="0"/>
          <c:showPercent val="0"/>
          <c:showBubbleSize val="0"/>
        </c:dLbls>
        <c:gapWidth val="150"/>
        <c:shape val="box"/>
        <c:axId val="117822976"/>
        <c:axId val="111538688"/>
        <c:axId val="0"/>
      </c:bar3DChart>
      <c:catAx>
        <c:axId val="117822976"/>
        <c:scaling>
          <c:orientation val="minMax"/>
        </c:scaling>
        <c:delete val="0"/>
        <c:axPos val="b"/>
        <c:numFmt formatCode="General" sourceLinked="0"/>
        <c:majorTickMark val="out"/>
        <c:minorTickMark val="none"/>
        <c:tickLblPos val="nextTo"/>
        <c:crossAx val="111538688"/>
        <c:crosses val="autoZero"/>
        <c:auto val="1"/>
        <c:lblAlgn val="ctr"/>
        <c:lblOffset val="100"/>
        <c:noMultiLvlLbl val="0"/>
      </c:catAx>
      <c:valAx>
        <c:axId val="111538688"/>
        <c:scaling>
          <c:orientation val="minMax"/>
          <c:min val="0"/>
        </c:scaling>
        <c:delete val="0"/>
        <c:axPos val="l"/>
        <c:majorGridlines/>
        <c:numFmt formatCode="0.00" sourceLinked="1"/>
        <c:majorTickMark val="out"/>
        <c:minorTickMark val="none"/>
        <c:tickLblPos val="nextTo"/>
        <c:crossAx val="117822976"/>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7.96</c:v>
                </c:pt>
                <c:pt idx="1">
                  <c:v>8.19</c:v>
                </c:pt>
                <c:pt idx="2">
                  <c:v>8.41</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6.72</c:v>
                </c:pt>
                <c:pt idx="1">
                  <c:v>6.99</c:v>
                </c:pt>
                <c:pt idx="2">
                  <c:v>7.25</c:v>
                </c:pt>
              </c:numCache>
            </c:numRef>
          </c:val>
        </c:ser>
        <c:dLbls>
          <c:showLegendKey val="0"/>
          <c:showVal val="0"/>
          <c:showCatName val="0"/>
          <c:showSerName val="0"/>
          <c:showPercent val="0"/>
          <c:showBubbleSize val="0"/>
        </c:dLbls>
        <c:gapWidth val="150"/>
        <c:shape val="box"/>
        <c:axId val="121245696"/>
        <c:axId val="61073088"/>
        <c:axId val="0"/>
      </c:bar3DChart>
      <c:catAx>
        <c:axId val="121245696"/>
        <c:scaling>
          <c:orientation val="minMax"/>
        </c:scaling>
        <c:delete val="0"/>
        <c:axPos val="b"/>
        <c:numFmt formatCode="General" sourceLinked="0"/>
        <c:majorTickMark val="out"/>
        <c:minorTickMark val="none"/>
        <c:tickLblPos val="nextTo"/>
        <c:crossAx val="61073088"/>
        <c:crosses val="autoZero"/>
        <c:auto val="1"/>
        <c:lblAlgn val="ctr"/>
        <c:lblOffset val="100"/>
        <c:noMultiLvlLbl val="0"/>
      </c:catAx>
      <c:valAx>
        <c:axId val="61073088"/>
        <c:scaling>
          <c:orientation val="minMax"/>
        </c:scaling>
        <c:delete val="0"/>
        <c:axPos val="l"/>
        <c:majorGridlines/>
        <c:numFmt formatCode="0.00" sourceLinked="1"/>
        <c:majorTickMark val="out"/>
        <c:minorTickMark val="none"/>
        <c:tickLblPos val="nextTo"/>
        <c:crossAx val="121245696"/>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8.41</c:v>
                </c:pt>
                <c:pt idx="1">
                  <c:v>8.6300000000000008</c:v>
                </c:pt>
                <c:pt idx="2">
                  <c:v>8.7899999999999991</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7.88</c:v>
                </c:pt>
                <c:pt idx="1">
                  <c:v>8.16</c:v>
                </c:pt>
                <c:pt idx="2">
                  <c:v>8.35</c:v>
                </c:pt>
              </c:numCache>
            </c:numRef>
          </c:val>
        </c:ser>
        <c:dLbls>
          <c:showLegendKey val="0"/>
          <c:showVal val="0"/>
          <c:showCatName val="0"/>
          <c:showSerName val="0"/>
          <c:showPercent val="0"/>
          <c:showBubbleSize val="0"/>
        </c:dLbls>
        <c:gapWidth val="150"/>
        <c:shape val="box"/>
        <c:axId val="122955264"/>
        <c:axId val="61078272"/>
        <c:axId val="0"/>
      </c:bar3DChart>
      <c:catAx>
        <c:axId val="122955264"/>
        <c:scaling>
          <c:orientation val="minMax"/>
        </c:scaling>
        <c:delete val="0"/>
        <c:axPos val="b"/>
        <c:numFmt formatCode="General" sourceLinked="0"/>
        <c:majorTickMark val="out"/>
        <c:minorTickMark val="none"/>
        <c:tickLblPos val="nextTo"/>
        <c:crossAx val="61078272"/>
        <c:crosses val="autoZero"/>
        <c:auto val="1"/>
        <c:lblAlgn val="ctr"/>
        <c:lblOffset val="100"/>
        <c:noMultiLvlLbl val="0"/>
      </c:catAx>
      <c:valAx>
        <c:axId val="61078272"/>
        <c:scaling>
          <c:orientation val="minMax"/>
          <c:min val="0"/>
        </c:scaling>
        <c:delete val="0"/>
        <c:axPos val="l"/>
        <c:majorGridlines/>
        <c:numFmt formatCode="0.00" sourceLinked="1"/>
        <c:majorTickMark val="out"/>
        <c:minorTickMark val="none"/>
        <c:tickLblPos val="nextTo"/>
        <c:crossAx val="122955264"/>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1.8749999999999999E-2"/>
                  <c:y val="-1.543209876543209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0833333333333332E-2"/>
                  <c:y val="-1.543209876543209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3333333333332569E-3"/>
                  <c:y val="-1.234567901234567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833333333334096E-3"/>
                  <c:y val="-9.259259259259288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Country Differences</c:v>
                </c:pt>
                <c:pt idx="1">
                  <c:v>Investment Environment</c:v>
                </c:pt>
                <c:pt idx="2">
                  <c:v>Monetary System</c:v>
                </c:pt>
                <c:pt idx="3">
                  <c:v>Strategy and Structure</c:v>
                </c:pt>
                <c:pt idx="4">
                  <c:v>IB Functions</c:v>
                </c:pt>
              </c:strCache>
            </c:strRef>
          </c:cat>
          <c:val>
            <c:numRef>
              <c:f>Sheet1!$B$2:$B$6</c:f>
              <c:numCache>
                <c:formatCode>0.00</c:formatCode>
                <c:ptCount val="5"/>
                <c:pt idx="0">
                  <c:v>7.54</c:v>
                </c:pt>
                <c:pt idx="1">
                  <c:v>7.48</c:v>
                </c:pt>
                <c:pt idx="2">
                  <c:v>7.7</c:v>
                </c:pt>
                <c:pt idx="3">
                  <c:v>8.48</c:v>
                </c:pt>
                <c:pt idx="4">
                  <c:v>8.4499999999999993</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3.125E-2"/>
                  <c:y val="-2.160493827160493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2083333333333259E-2"/>
                  <c:y val="-6.1728395061728392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1666666666666664E-2"/>
                  <c:y val="-1.543209876543209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666666666666664E-2"/>
                  <c:y val="-9.259259259259258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Country Differences</c:v>
                </c:pt>
                <c:pt idx="1">
                  <c:v>Investment Environment</c:v>
                </c:pt>
                <c:pt idx="2">
                  <c:v>Monetary System</c:v>
                </c:pt>
                <c:pt idx="3">
                  <c:v>Strategy and Structure</c:v>
                </c:pt>
                <c:pt idx="4">
                  <c:v>IB Functions</c:v>
                </c:pt>
              </c:strCache>
            </c:strRef>
          </c:cat>
          <c:val>
            <c:numRef>
              <c:f>Sheet1!$C$2:$C$6</c:f>
              <c:numCache>
                <c:formatCode>0.00</c:formatCode>
                <c:ptCount val="5"/>
                <c:pt idx="0">
                  <c:v>7.02</c:v>
                </c:pt>
                <c:pt idx="1">
                  <c:v>6.77</c:v>
                </c:pt>
                <c:pt idx="2">
                  <c:v>7.79</c:v>
                </c:pt>
                <c:pt idx="3">
                  <c:v>7.86</c:v>
                </c:pt>
                <c:pt idx="4">
                  <c:v>8</c:v>
                </c:pt>
              </c:numCache>
            </c:numRef>
          </c:val>
        </c:ser>
        <c:dLbls>
          <c:showLegendKey val="0"/>
          <c:showVal val="0"/>
          <c:showCatName val="0"/>
          <c:showSerName val="0"/>
          <c:showPercent val="0"/>
          <c:showBubbleSize val="0"/>
        </c:dLbls>
        <c:gapWidth val="150"/>
        <c:shape val="box"/>
        <c:axId val="60686336"/>
        <c:axId val="44780928"/>
        <c:axId val="0"/>
      </c:bar3DChart>
      <c:catAx>
        <c:axId val="60686336"/>
        <c:scaling>
          <c:orientation val="minMax"/>
        </c:scaling>
        <c:delete val="0"/>
        <c:axPos val="b"/>
        <c:numFmt formatCode="General" sourceLinked="0"/>
        <c:majorTickMark val="out"/>
        <c:minorTickMark val="none"/>
        <c:tickLblPos val="nextTo"/>
        <c:txPr>
          <a:bodyPr/>
          <a:lstStyle/>
          <a:p>
            <a:pPr>
              <a:defRPr sz="1200"/>
            </a:pPr>
            <a:endParaRPr lang="en-US"/>
          </a:p>
        </c:txPr>
        <c:crossAx val="44780928"/>
        <c:crosses val="autoZero"/>
        <c:auto val="1"/>
        <c:lblAlgn val="ctr"/>
        <c:lblOffset val="100"/>
        <c:noMultiLvlLbl val="0"/>
      </c:catAx>
      <c:valAx>
        <c:axId val="44780928"/>
        <c:scaling>
          <c:orientation val="minMax"/>
          <c:max val="10"/>
          <c:min val="0"/>
        </c:scaling>
        <c:delete val="0"/>
        <c:axPos val="l"/>
        <c:majorGridlines/>
        <c:numFmt formatCode="0.00" sourceLinked="1"/>
        <c:majorTickMark val="out"/>
        <c:minorTickMark val="none"/>
        <c:tickLblPos val="nextTo"/>
        <c:crossAx val="60686336"/>
        <c:crosses val="autoZero"/>
        <c:crossBetween val="between"/>
        <c:majorUnit val="2"/>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1.8749999999999999E-2"/>
                  <c:y val="-1.543209876543209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0833333333333332E-2"/>
                  <c:y val="-1.543209876543209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8.3333333333332569E-3"/>
                  <c:y val="-1.234567901234567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833333333334096E-3"/>
                  <c:y val="-9.2592592592592882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Country Differences</c:v>
                </c:pt>
                <c:pt idx="1">
                  <c:v>Investment Environment</c:v>
                </c:pt>
                <c:pt idx="2">
                  <c:v>Monetary System</c:v>
                </c:pt>
                <c:pt idx="3">
                  <c:v>Strategy and Structure</c:v>
                </c:pt>
                <c:pt idx="4">
                  <c:v>IB Functions</c:v>
                </c:pt>
              </c:strCache>
            </c:strRef>
          </c:cat>
          <c:val>
            <c:numRef>
              <c:f>Sheet1!$B$2:$B$6</c:f>
              <c:numCache>
                <c:formatCode>0.00</c:formatCode>
                <c:ptCount val="5"/>
                <c:pt idx="0">
                  <c:v>7.6</c:v>
                </c:pt>
                <c:pt idx="1">
                  <c:v>7.71</c:v>
                </c:pt>
                <c:pt idx="2">
                  <c:v>7.85</c:v>
                </c:pt>
                <c:pt idx="3">
                  <c:v>8.75</c:v>
                </c:pt>
                <c:pt idx="4">
                  <c:v>8.66</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3.125E-2"/>
                  <c:y val="-2.1604938271604937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5.2083333333333259E-2"/>
                  <c:y val="-6.1728395061728392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1666666666666664E-2"/>
                  <c:y val="-1.543209876543209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4.1666666666666664E-2"/>
                  <c:y val="-9.259259259259258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Country Differences</c:v>
                </c:pt>
                <c:pt idx="1">
                  <c:v>Investment Environment</c:v>
                </c:pt>
                <c:pt idx="2">
                  <c:v>Monetary System</c:v>
                </c:pt>
                <c:pt idx="3">
                  <c:v>Strategy and Structure</c:v>
                </c:pt>
                <c:pt idx="4">
                  <c:v>IB Functions</c:v>
                </c:pt>
              </c:strCache>
            </c:strRef>
          </c:cat>
          <c:val>
            <c:numRef>
              <c:f>Sheet1!$C$2:$C$6</c:f>
              <c:numCache>
                <c:formatCode>0.00</c:formatCode>
                <c:ptCount val="5"/>
                <c:pt idx="0">
                  <c:v>6.86</c:v>
                </c:pt>
                <c:pt idx="1">
                  <c:v>7.29</c:v>
                </c:pt>
                <c:pt idx="2">
                  <c:v>8.1</c:v>
                </c:pt>
                <c:pt idx="3">
                  <c:v>8.32</c:v>
                </c:pt>
                <c:pt idx="4">
                  <c:v>8.2899999999999991</c:v>
                </c:pt>
              </c:numCache>
            </c:numRef>
          </c:val>
        </c:ser>
        <c:dLbls>
          <c:showLegendKey val="0"/>
          <c:showVal val="0"/>
          <c:showCatName val="0"/>
          <c:showSerName val="0"/>
          <c:showPercent val="0"/>
          <c:showBubbleSize val="0"/>
        </c:dLbls>
        <c:gapWidth val="150"/>
        <c:shape val="box"/>
        <c:axId val="61409792"/>
        <c:axId val="44783808"/>
        <c:axId val="0"/>
      </c:bar3DChart>
      <c:catAx>
        <c:axId val="61409792"/>
        <c:scaling>
          <c:orientation val="minMax"/>
        </c:scaling>
        <c:delete val="0"/>
        <c:axPos val="b"/>
        <c:numFmt formatCode="General" sourceLinked="0"/>
        <c:majorTickMark val="out"/>
        <c:minorTickMark val="none"/>
        <c:tickLblPos val="nextTo"/>
        <c:txPr>
          <a:bodyPr/>
          <a:lstStyle/>
          <a:p>
            <a:pPr>
              <a:defRPr sz="1200"/>
            </a:pPr>
            <a:endParaRPr lang="en-US"/>
          </a:p>
        </c:txPr>
        <c:crossAx val="44783808"/>
        <c:crosses val="autoZero"/>
        <c:auto val="1"/>
        <c:lblAlgn val="ctr"/>
        <c:lblOffset val="100"/>
        <c:noMultiLvlLbl val="0"/>
      </c:catAx>
      <c:valAx>
        <c:axId val="44783808"/>
        <c:scaling>
          <c:orientation val="minMax"/>
          <c:max val="10"/>
          <c:min val="0"/>
        </c:scaling>
        <c:delete val="0"/>
        <c:axPos val="l"/>
        <c:majorGridlines/>
        <c:numFmt formatCode="0.00" sourceLinked="1"/>
        <c:majorTickMark val="out"/>
        <c:minorTickMark val="none"/>
        <c:tickLblPos val="nextTo"/>
        <c:crossAx val="61409792"/>
        <c:crosses val="autoZero"/>
        <c:crossBetween val="between"/>
        <c:majorUnit val="2"/>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7.55</c:v>
                </c:pt>
                <c:pt idx="1">
                  <c:v>7.5424999999999995</c:v>
                </c:pt>
                <c:pt idx="2">
                  <c:v>7.5975000000000001</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7.1450000000000005</c:v>
                </c:pt>
                <c:pt idx="1">
                  <c:v>7.0225</c:v>
                </c:pt>
                <c:pt idx="2">
                  <c:v>6.8574999999999999</c:v>
                </c:pt>
              </c:numCache>
            </c:numRef>
          </c:val>
        </c:ser>
        <c:dLbls>
          <c:showLegendKey val="0"/>
          <c:showVal val="0"/>
          <c:showCatName val="0"/>
          <c:showSerName val="0"/>
          <c:showPercent val="0"/>
          <c:showBubbleSize val="0"/>
        </c:dLbls>
        <c:gapWidth val="150"/>
        <c:shape val="box"/>
        <c:axId val="61086720"/>
        <c:axId val="61376192"/>
        <c:axId val="0"/>
      </c:bar3DChart>
      <c:catAx>
        <c:axId val="61086720"/>
        <c:scaling>
          <c:orientation val="minMax"/>
        </c:scaling>
        <c:delete val="0"/>
        <c:axPos val="b"/>
        <c:numFmt formatCode="General" sourceLinked="0"/>
        <c:majorTickMark val="out"/>
        <c:minorTickMark val="none"/>
        <c:tickLblPos val="nextTo"/>
        <c:crossAx val="61376192"/>
        <c:crosses val="autoZero"/>
        <c:auto val="1"/>
        <c:lblAlgn val="ctr"/>
        <c:lblOffset val="100"/>
        <c:noMultiLvlLbl val="0"/>
      </c:catAx>
      <c:valAx>
        <c:axId val="61376192"/>
        <c:scaling>
          <c:orientation val="minMax"/>
          <c:max val="10"/>
          <c:min val="0"/>
        </c:scaling>
        <c:delete val="0"/>
        <c:axPos val="l"/>
        <c:majorGridlines/>
        <c:numFmt formatCode="0.00" sourceLinked="1"/>
        <c:majorTickMark val="out"/>
        <c:minorTickMark val="none"/>
        <c:tickLblPos val="nextTo"/>
        <c:crossAx val="61086720"/>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7.2649999999999997</c:v>
                </c:pt>
                <c:pt idx="1">
                  <c:v>7.48</c:v>
                </c:pt>
                <c:pt idx="2">
                  <c:v>7.7050000000000001</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6.1425000000000001</c:v>
                </c:pt>
                <c:pt idx="1">
                  <c:v>6.7725000000000009</c:v>
                </c:pt>
                <c:pt idx="2">
                  <c:v>7.2924999999999995</c:v>
                </c:pt>
              </c:numCache>
            </c:numRef>
          </c:val>
        </c:ser>
        <c:dLbls>
          <c:showLegendKey val="0"/>
          <c:showVal val="0"/>
          <c:showCatName val="0"/>
          <c:showSerName val="0"/>
          <c:showPercent val="0"/>
          <c:showBubbleSize val="0"/>
        </c:dLbls>
        <c:gapWidth val="150"/>
        <c:shape val="box"/>
        <c:axId val="61947392"/>
        <c:axId val="61380224"/>
        <c:axId val="0"/>
      </c:bar3DChart>
      <c:catAx>
        <c:axId val="61947392"/>
        <c:scaling>
          <c:orientation val="minMax"/>
        </c:scaling>
        <c:delete val="0"/>
        <c:axPos val="b"/>
        <c:numFmt formatCode="General" sourceLinked="0"/>
        <c:majorTickMark val="out"/>
        <c:minorTickMark val="none"/>
        <c:tickLblPos val="nextTo"/>
        <c:crossAx val="61380224"/>
        <c:crosses val="autoZero"/>
        <c:auto val="1"/>
        <c:lblAlgn val="ctr"/>
        <c:lblOffset val="100"/>
        <c:noMultiLvlLbl val="0"/>
      </c:catAx>
      <c:valAx>
        <c:axId val="61380224"/>
        <c:scaling>
          <c:orientation val="minMax"/>
          <c:max val="10"/>
          <c:min val="0"/>
        </c:scaling>
        <c:delete val="0"/>
        <c:axPos val="l"/>
        <c:majorGridlines/>
        <c:numFmt formatCode="0.00" sourceLinked="1"/>
        <c:majorTickMark val="out"/>
        <c:minorTickMark val="none"/>
        <c:tickLblPos val="nextTo"/>
        <c:crossAx val="61947392"/>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7.6000000000000005</c:v>
                </c:pt>
                <c:pt idx="1">
                  <c:v>7.6966666666666663</c:v>
                </c:pt>
                <c:pt idx="2">
                  <c:v>7.8466666666666667</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7.3900000000000006</c:v>
                </c:pt>
                <c:pt idx="1">
                  <c:v>7.7866666666666662</c:v>
                </c:pt>
                <c:pt idx="2">
                  <c:v>8.0966666666666658</c:v>
                </c:pt>
              </c:numCache>
            </c:numRef>
          </c:val>
        </c:ser>
        <c:dLbls>
          <c:showLegendKey val="0"/>
          <c:showVal val="0"/>
          <c:showCatName val="0"/>
          <c:showSerName val="0"/>
          <c:showPercent val="0"/>
          <c:showBubbleSize val="0"/>
        </c:dLbls>
        <c:gapWidth val="150"/>
        <c:shape val="box"/>
        <c:axId val="61735936"/>
        <c:axId val="62072512"/>
        <c:axId val="0"/>
      </c:bar3DChart>
      <c:catAx>
        <c:axId val="61735936"/>
        <c:scaling>
          <c:orientation val="minMax"/>
        </c:scaling>
        <c:delete val="0"/>
        <c:axPos val="b"/>
        <c:numFmt formatCode="General" sourceLinked="0"/>
        <c:majorTickMark val="out"/>
        <c:minorTickMark val="none"/>
        <c:tickLblPos val="nextTo"/>
        <c:crossAx val="62072512"/>
        <c:crosses val="autoZero"/>
        <c:auto val="1"/>
        <c:lblAlgn val="ctr"/>
        <c:lblOffset val="100"/>
        <c:noMultiLvlLbl val="0"/>
      </c:catAx>
      <c:valAx>
        <c:axId val="62072512"/>
        <c:scaling>
          <c:orientation val="minMax"/>
          <c:max val="10"/>
          <c:min val="0"/>
        </c:scaling>
        <c:delete val="0"/>
        <c:axPos val="l"/>
        <c:majorGridlines/>
        <c:numFmt formatCode="0.00" sourceLinked="1"/>
        <c:majorTickMark val="out"/>
        <c:minorTickMark val="none"/>
        <c:tickLblPos val="nextTo"/>
        <c:crossAx val="61735936"/>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8.2466666666666679</c:v>
                </c:pt>
                <c:pt idx="1">
                  <c:v>8.49</c:v>
                </c:pt>
                <c:pt idx="2">
                  <c:v>8.7533333333333321</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7.2733333333333334</c:v>
                </c:pt>
                <c:pt idx="1">
                  <c:v>7.8633333333333333</c:v>
                </c:pt>
                <c:pt idx="2">
                  <c:v>8.3233333333333324</c:v>
                </c:pt>
              </c:numCache>
            </c:numRef>
          </c:val>
        </c:ser>
        <c:dLbls>
          <c:showLegendKey val="0"/>
          <c:showVal val="0"/>
          <c:showCatName val="0"/>
          <c:showSerName val="0"/>
          <c:showPercent val="0"/>
          <c:showBubbleSize val="0"/>
        </c:dLbls>
        <c:gapWidth val="150"/>
        <c:shape val="box"/>
        <c:axId val="62268928"/>
        <c:axId val="62076544"/>
        <c:axId val="0"/>
      </c:bar3DChart>
      <c:catAx>
        <c:axId val="62268928"/>
        <c:scaling>
          <c:orientation val="minMax"/>
        </c:scaling>
        <c:delete val="0"/>
        <c:axPos val="b"/>
        <c:numFmt formatCode="General" sourceLinked="0"/>
        <c:majorTickMark val="out"/>
        <c:minorTickMark val="none"/>
        <c:tickLblPos val="nextTo"/>
        <c:crossAx val="62076544"/>
        <c:crosses val="autoZero"/>
        <c:auto val="1"/>
        <c:lblAlgn val="ctr"/>
        <c:lblOffset val="100"/>
        <c:noMultiLvlLbl val="0"/>
      </c:catAx>
      <c:valAx>
        <c:axId val="62076544"/>
        <c:scaling>
          <c:orientation val="minMax"/>
          <c:max val="10"/>
          <c:min val="0"/>
        </c:scaling>
        <c:delete val="0"/>
        <c:axPos val="l"/>
        <c:majorGridlines/>
        <c:numFmt formatCode="0.00" sourceLinked="1"/>
        <c:majorTickMark val="out"/>
        <c:minorTickMark val="none"/>
        <c:tickLblPos val="nextTo"/>
        <c:crossAx val="62268928"/>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50"/>
      <c:rAngAx val="1"/>
    </c:view3D>
    <c:floor>
      <c:thickness val="0"/>
    </c:floor>
    <c:sideWall>
      <c:thickness val="0"/>
    </c:sideWall>
    <c:backWall>
      <c:thickness val="0"/>
    </c:backWall>
    <c:plotArea>
      <c:layout>
        <c:manualLayout>
          <c:layoutTarget val="inner"/>
          <c:xMode val="edge"/>
          <c:yMode val="edge"/>
          <c:x val="0.10519963910761169"/>
          <c:y val="5.1241924086412267E-2"/>
          <c:w val="0.85813894356955633"/>
          <c:h val="0.71910811629315918"/>
        </c:manualLayout>
      </c:layout>
      <c:bar3DChart>
        <c:barDir val="col"/>
        <c:grouping val="clustered"/>
        <c:varyColors val="0"/>
        <c:ser>
          <c:idx val="0"/>
          <c:order val="0"/>
          <c:tx>
            <c:strRef>
              <c:f>Sheet1!$B$1</c:f>
              <c:strCache>
                <c:ptCount val="1"/>
                <c:pt idx="0">
                  <c:v>Companies</c:v>
                </c:pt>
              </c:strCache>
            </c:strRef>
          </c:tx>
          <c:spPr>
            <a:scene3d>
              <a:camera prst="orthographicFront"/>
              <a:lightRig rig="threePt" dir="t"/>
            </a:scene3d>
            <a:sp3d prstMaterial="dkEdge">
              <a:bevelT w="139700" prst="cross"/>
            </a:sp3d>
          </c:spPr>
          <c:invertIfNegative val="0"/>
          <c:dLbls>
            <c:dLbl>
              <c:idx val="0"/>
              <c:layout>
                <c:manualLayout>
                  <c:x val="4.3749999999999963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583333333333333E-2"/>
                  <c:y val="-3.395061728395064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3.9583333333333331E-2"/>
                  <c:y val="-3.703703703703703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851851851851854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Sheet1!$B$2:$B$4</c:f>
              <c:numCache>
                <c:formatCode>0.00</c:formatCode>
                <c:ptCount val="3"/>
                <c:pt idx="0">
                  <c:v>8.24</c:v>
                </c:pt>
                <c:pt idx="1">
                  <c:v>8.4520000000000017</c:v>
                </c:pt>
                <c:pt idx="2">
                  <c:v>8.6579999999999995</c:v>
                </c:pt>
              </c:numCache>
            </c:numRef>
          </c:val>
        </c:ser>
        <c:ser>
          <c:idx val="1"/>
          <c:order val="1"/>
          <c:tx>
            <c:strRef>
              <c:f>Sheet1!$C$1</c:f>
              <c:strCache>
                <c:ptCount val="1"/>
                <c:pt idx="0">
                  <c:v>Customers</c:v>
                </c:pt>
              </c:strCache>
            </c:strRef>
          </c:tx>
          <c:spPr>
            <a:solidFill>
              <a:srgbClr val="C00000"/>
            </a:solidFill>
            <a:scene3d>
              <a:camera prst="orthographicFront"/>
              <a:lightRig rig="threePt" dir="t"/>
            </a:scene3d>
            <a:sp3d prstMaterial="dkEdge">
              <a:bevelT w="139700" prst="cross"/>
            </a:sp3d>
          </c:spPr>
          <c:invertIfNegative val="0"/>
          <c:dLbls>
            <c:dLbl>
              <c:idx val="0"/>
              <c:layout>
                <c:manualLayout>
                  <c:x val="4.791666666666667E-2"/>
                  <c:y val="-3.39506172839506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9583333333333331E-2"/>
                  <c:y val="-2.469135802469138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7916666666666517E-2"/>
                  <c:y val="-3.0864197530864255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9166666666666667E-2"/>
                  <c:y val="-2.160493827160493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2015</c:v>
                </c:pt>
                <c:pt idx="1">
                  <c:v>2020</c:v>
                </c:pt>
                <c:pt idx="2">
                  <c:v>2025</c:v>
                </c:pt>
              </c:numCache>
            </c:numRef>
          </c:cat>
          <c:val>
            <c:numRef>
              <c:f>Sheet1!$C$2:$C$4</c:f>
              <c:numCache>
                <c:formatCode>0.00</c:formatCode>
                <c:ptCount val="3"/>
                <c:pt idx="0">
                  <c:v>7.5860000000000003</c:v>
                </c:pt>
                <c:pt idx="1">
                  <c:v>7.9960000000000004</c:v>
                </c:pt>
                <c:pt idx="2">
                  <c:v>8.2900000000000009</c:v>
                </c:pt>
              </c:numCache>
            </c:numRef>
          </c:val>
        </c:ser>
        <c:dLbls>
          <c:showLegendKey val="0"/>
          <c:showVal val="0"/>
          <c:showCatName val="0"/>
          <c:showSerName val="0"/>
          <c:showPercent val="0"/>
          <c:showBubbleSize val="0"/>
        </c:dLbls>
        <c:gapWidth val="150"/>
        <c:shape val="box"/>
        <c:axId val="62577664"/>
        <c:axId val="59131584"/>
        <c:axId val="0"/>
      </c:bar3DChart>
      <c:catAx>
        <c:axId val="62577664"/>
        <c:scaling>
          <c:orientation val="minMax"/>
        </c:scaling>
        <c:delete val="0"/>
        <c:axPos val="b"/>
        <c:numFmt formatCode="General" sourceLinked="0"/>
        <c:majorTickMark val="out"/>
        <c:minorTickMark val="none"/>
        <c:tickLblPos val="nextTo"/>
        <c:crossAx val="59131584"/>
        <c:crosses val="autoZero"/>
        <c:auto val="1"/>
        <c:lblAlgn val="ctr"/>
        <c:lblOffset val="100"/>
        <c:noMultiLvlLbl val="0"/>
      </c:catAx>
      <c:valAx>
        <c:axId val="59131584"/>
        <c:scaling>
          <c:orientation val="minMax"/>
          <c:max val="10"/>
          <c:min val="0"/>
        </c:scaling>
        <c:delete val="0"/>
        <c:axPos val="l"/>
        <c:majorGridlines/>
        <c:numFmt formatCode="0.00" sourceLinked="1"/>
        <c:majorTickMark val="out"/>
        <c:minorTickMark val="none"/>
        <c:tickLblPos val="nextTo"/>
        <c:crossAx val="62577664"/>
        <c:crosses val="autoZero"/>
        <c:crossBetween val="between"/>
      </c:valAx>
    </c:plotArea>
    <c:legend>
      <c:legendPos val="r"/>
      <c:layout>
        <c:manualLayout>
          <c:xMode val="edge"/>
          <c:yMode val="edge"/>
          <c:x val="5.9171916010498732E-2"/>
          <c:y val="0.9240096910963056"/>
          <c:w val="0.81166141732283781"/>
          <c:h val="6.9579970472440952E-2"/>
        </c:manualLayout>
      </c:layout>
      <c:overlay val="0"/>
    </c:legend>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BD18B9-1EBA-42CA-B4DA-6A244F3FB422}" type="datetimeFigureOut">
              <a:rPr lang="en-US" smtClean="0"/>
              <a:pPr/>
              <a:t>5/26/2015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C80DC-ECB3-4E1A-B8CB-70ADC9268D02}" type="slidenum">
              <a:rPr lang="en-US" smtClean="0"/>
              <a:pPr/>
              <a:t>‹#›</a:t>
            </a:fld>
            <a:endParaRPr lang="en-US"/>
          </a:p>
        </p:txBody>
      </p:sp>
    </p:spTree>
    <p:extLst>
      <p:ext uri="{BB962C8B-B14F-4D97-AF65-F5344CB8AC3E}">
        <p14:creationId xmlns:p14="http://schemas.microsoft.com/office/powerpoint/2010/main" val="2289677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C5E153-EF9B-429B-ADB0-B85272FD47FF}" type="slidenum">
              <a:rPr lang="en-US" smtClean="0"/>
              <a:pPr/>
              <a:t>1</a:t>
            </a:fld>
            <a:endParaRPr lang="en-US"/>
          </a:p>
        </p:txBody>
      </p:sp>
    </p:spTree>
    <p:extLst>
      <p:ext uri="{BB962C8B-B14F-4D97-AF65-F5344CB8AC3E}">
        <p14:creationId xmlns:p14="http://schemas.microsoft.com/office/powerpoint/2010/main" val="219861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11</a:t>
            </a:fld>
            <a:endParaRPr lang="en-US"/>
          </a:p>
        </p:txBody>
      </p:sp>
    </p:spTree>
    <p:extLst>
      <p:ext uri="{BB962C8B-B14F-4D97-AF65-F5344CB8AC3E}">
        <p14:creationId xmlns:p14="http://schemas.microsoft.com/office/powerpoint/2010/main" val="1668869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12</a:t>
            </a:fld>
            <a:endParaRPr lang="en-US"/>
          </a:p>
        </p:txBody>
      </p:sp>
    </p:spTree>
    <p:extLst>
      <p:ext uri="{BB962C8B-B14F-4D97-AF65-F5344CB8AC3E}">
        <p14:creationId xmlns:p14="http://schemas.microsoft.com/office/powerpoint/2010/main" val="4066211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13</a:t>
            </a:fld>
            <a:endParaRPr lang="en-US"/>
          </a:p>
        </p:txBody>
      </p:sp>
    </p:spTree>
    <p:extLst>
      <p:ext uri="{BB962C8B-B14F-4D97-AF65-F5344CB8AC3E}">
        <p14:creationId xmlns:p14="http://schemas.microsoft.com/office/powerpoint/2010/main" val="194332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14</a:t>
            </a:fld>
            <a:endParaRPr lang="en-US"/>
          </a:p>
        </p:txBody>
      </p:sp>
    </p:spTree>
    <p:extLst>
      <p:ext uri="{BB962C8B-B14F-4D97-AF65-F5344CB8AC3E}">
        <p14:creationId xmlns:p14="http://schemas.microsoft.com/office/powerpoint/2010/main" val="35507804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15</a:t>
            </a:fld>
            <a:endParaRPr lang="en-US"/>
          </a:p>
        </p:txBody>
      </p:sp>
    </p:spTree>
    <p:extLst>
      <p:ext uri="{BB962C8B-B14F-4D97-AF65-F5344CB8AC3E}">
        <p14:creationId xmlns:p14="http://schemas.microsoft.com/office/powerpoint/2010/main" val="3904721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16</a:t>
            </a:fld>
            <a:endParaRPr lang="en-US"/>
          </a:p>
        </p:txBody>
      </p:sp>
    </p:spTree>
    <p:extLst>
      <p:ext uri="{BB962C8B-B14F-4D97-AF65-F5344CB8AC3E}">
        <p14:creationId xmlns:p14="http://schemas.microsoft.com/office/powerpoint/2010/main" val="1420571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17</a:t>
            </a:fld>
            <a:endParaRPr lang="en-US"/>
          </a:p>
        </p:txBody>
      </p:sp>
    </p:spTree>
    <p:extLst>
      <p:ext uri="{BB962C8B-B14F-4D97-AF65-F5344CB8AC3E}">
        <p14:creationId xmlns:p14="http://schemas.microsoft.com/office/powerpoint/2010/main" val="1514916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18</a:t>
            </a:fld>
            <a:endParaRPr lang="en-US"/>
          </a:p>
        </p:txBody>
      </p:sp>
    </p:spTree>
    <p:extLst>
      <p:ext uri="{BB962C8B-B14F-4D97-AF65-F5344CB8AC3E}">
        <p14:creationId xmlns:p14="http://schemas.microsoft.com/office/powerpoint/2010/main" val="4060128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19</a:t>
            </a:fld>
            <a:endParaRPr lang="en-US"/>
          </a:p>
        </p:txBody>
      </p:sp>
    </p:spTree>
    <p:extLst>
      <p:ext uri="{BB962C8B-B14F-4D97-AF65-F5344CB8AC3E}">
        <p14:creationId xmlns:p14="http://schemas.microsoft.com/office/powerpoint/2010/main" val="1080495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20</a:t>
            </a:fld>
            <a:endParaRPr lang="en-US"/>
          </a:p>
        </p:txBody>
      </p:sp>
    </p:spTree>
    <p:extLst>
      <p:ext uri="{BB962C8B-B14F-4D97-AF65-F5344CB8AC3E}">
        <p14:creationId xmlns:p14="http://schemas.microsoft.com/office/powerpoint/2010/main" val="308692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3</a:t>
            </a:fld>
            <a:endParaRPr lang="en-US"/>
          </a:p>
        </p:txBody>
      </p:sp>
    </p:spTree>
    <p:extLst>
      <p:ext uri="{BB962C8B-B14F-4D97-AF65-F5344CB8AC3E}">
        <p14:creationId xmlns:p14="http://schemas.microsoft.com/office/powerpoint/2010/main" val="2248990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21</a:t>
            </a:fld>
            <a:endParaRPr lang="en-US"/>
          </a:p>
        </p:txBody>
      </p:sp>
    </p:spTree>
    <p:extLst>
      <p:ext uri="{BB962C8B-B14F-4D97-AF65-F5344CB8AC3E}">
        <p14:creationId xmlns:p14="http://schemas.microsoft.com/office/powerpoint/2010/main" val="1917332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22</a:t>
            </a:fld>
            <a:endParaRPr lang="en-US"/>
          </a:p>
        </p:txBody>
      </p:sp>
    </p:spTree>
    <p:extLst>
      <p:ext uri="{BB962C8B-B14F-4D97-AF65-F5344CB8AC3E}">
        <p14:creationId xmlns:p14="http://schemas.microsoft.com/office/powerpoint/2010/main" val="3144730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23</a:t>
            </a:fld>
            <a:endParaRPr lang="en-US"/>
          </a:p>
        </p:txBody>
      </p:sp>
    </p:spTree>
    <p:extLst>
      <p:ext uri="{BB962C8B-B14F-4D97-AF65-F5344CB8AC3E}">
        <p14:creationId xmlns:p14="http://schemas.microsoft.com/office/powerpoint/2010/main" val="997120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24</a:t>
            </a:fld>
            <a:endParaRPr lang="en-US"/>
          </a:p>
        </p:txBody>
      </p:sp>
    </p:spTree>
    <p:extLst>
      <p:ext uri="{BB962C8B-B14F-4D97-AF65-F5344CB8AC3E}">
        <p14:creationId xmlns:p14="http://schemas.microsoft.com/office/powerpoint/2010/main" val="3771181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25</a:t>
            </a:fld>
            <a:endParaRPr lang="en-US"/>
          </a:p>
        </p:txBody>
      </p:sp>
    </p:spTree>
    <p:extLst>
      <p:ext uri="{BB962C8B-B14F-4D97-AF65-F5344CB8AC3E}">
        <p14:creationId xmlns:p14="http://schemas.microsoft.com/office/powerpoint/2010/main" val="555426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26</a:t>
            </a:fld>
            <a:endParaRPr lang="en-US"/>
          </a:p>
        </p:txBody>
      </p:sp>
    </p:spTree>
    <p:extLst>
      <p:ext uri="{BB962C8B-B14F-4D97-AF65-F5344CB8AC3E}">
        <p14:creationId xmlns:p14="http://schemas.microsoft.com/office/powerpoint/2010/main" val="3096975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27</a:t>
            </a:fld>
            <a:endParaRPr lang="en-US"/>
          </a:p>
        </p:txBody>
      </p:sp>
    </p:spTree>
    <p:extLst>
      <p:ext uri="{BB962C8B-B14F-4D97-AF65-F5344CB8AC3E}">
        <p14:creationId xmlns:p14="http://schemas.microsoft.com/office/powerpoint/2010/main" val="1307917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28</a:t>
            </a:fld>
            <a:endParaRPr lang="en-US"/>
          </a:p>
        </p:txBody>
      </p:sp>
    </p:spTree>
    <p:extLst>
      <p:ext uri="{BB962C8B-B14F-4D97-AF65-F5344CB8AC3E}">
        <p14:creationId xmlns:p14="http://schemas.microsoft.com/office/powerpoint/2010/main" val="1003816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29</a:t>
            </a:fld>
            <a:endParaRPr lang="en-US"/>
          </a:p>
        </p:txBody>
      </p:sp>
    </p:spTree>
    <p:extLst>
      <p:ext uri="{BB962C8B-B14F-4D97-AF65-F5344CB8AC3E}">
        <p14:creationId xmlns:p14="http://schemas.microsoft.com/office/powerpoint/2010/main" val="1881140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30</a:t>
            </a:fld>
            <a:endParaRPr lang="en-US"/>
          </a:p>
        </p:txBody>
      </p:sp>
    </p:spTree>
    <p:extLst>
      <p:ext uri="{BB962C8B-B14F-4D97-AF65-F5344CB8AC3E}">
        <p14:creationId xmlns:p14="http://schemas.microsoft.com/office/powerpoint/2010/main" val="220788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4</a:t>
            </a:fld>
            <a:endParaRPr lang="en-US"/>
          </a:p>
        </p:txBody>
      </p:sp>
    </p:spTree>
    <p:extLst>
      <p:ext uri="{BB962C8B-B14F-4D97-AF65-F5344CB8AC3E}">
        <p14:creationId xmlns:p14="http://schemas.microsoft.com/office/powerpoint/2010/main" val="3610182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31</a:t>
            </a:fld>
            <a:endParaRPr lang="en-US"/>
          </a:p>
        </p:txBody>
      </p:sp>
    </p:spTree>
    <p:extLst>
      <p:ext uri="{BB962C8B-B14F-4D97-AF65-F5344CB8AC3E}">
        <p14:creationId xmlns:p14="http://schemas.microsoft.com/office/powerpoint/2010/main" val="2972855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32</a:t>
            </a:fld>
            <a:endParaRPr lang="en-US"/>
          </a:p>
        </p:txBody>
      </p:sp>
    </p:spTree>
    <p:extLst>
      <p:ext uri="{BB962C8B-B14F-4D97-AF65-F5344CB8AC3E}">
        <p14:creationId xmlns:p14="http://schemas.microsoft.com/office/powerpoint/2010/main" val="2842807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33</a:t>
            </a:fld>
            <a:endParaRPr lang="en-US"/>
          </a:p>
        </p:txBody>
      </p:sp>
    </p:spTree>
    <p:extLst>
      <p:ext uri="{BB962C8B-B14F-4D97-AF65-F5344CB8AC3E}">
        <p14:creationId xmlns:p14="http://schemas.microsoft.com/office/powerpoint/2010/main" val="2583781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34</a:t>
            </a:fld>
            <a:endParaRPr lang="en-US"/>
          </a:p>
        </p:txBody>
      </p:sp>
    </p:spTree>
    <p:extLst>
      <p:ext uri="{BB962C8B-B14F-4D97-AF65-F5344CB8AC3E}">
        <p14:creationId xmlns:p14="http://schemas.microsoft.com/office/powerpoint/2010/main" val="1625918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35</a:t>
            </a:fld>
            <a:endParaRPr lang="en-US"/>
          </a:p>
        </p:txBody>
      </p:sp>
    </p:spTree>
    <p:extLst>
      <p:ext uri="{BB962C8B-B14F-4D97-AF65-F5344CB8AC3E}">
        <p14:creationId xmlns:p14="http://schemas.microsoft.com/office/powerpoint/2010/main" val="3949046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36</a:t>
            </a:fld>
            <a:endParaRPr lang="en-US"/>
          </a:p>
        </p:txBody>
      </p:sp>
    </p:spTree>
    <p:extLst>
      <p:ext uri="{BB962C8B-B14F-4D97-AF65-F5344CB8AC3E}">
        <p14:creationId xmlns:p14="http://schemas.microsoft.com/office/powerpoint/2010/main" val="41714878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37</a:t>
            </a:fld>
            <a:endParaRPr lang="en-US"/>
          </a:p>
        </p:txBody>
      </p:sp>
    </p:spTree>
    <p:extLst>
      <p:ext uri="{BB962C8B-B14F-4D97-AF65-F5344CB8AC3E}">
        <p14:creationId xmlns:p14="http://schemas.microsoft.com/office/powerpoint/2010/main" val="402734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38</a:t>
            </a:fld>
            <a:endParaRPr lang="en-US"/>
          </a:p>
        </p:txBody>
      </p:sp>
    </p:spTree>
    <p:extLst>
      <p:ext uri="{BB962C8B-B14F-4D97-AF65-F5344CB8AC3E}">
        <p14:creationId xmlns:p14="http://schemas.microsoft.com/office/powerpoint/2010/main" val="40128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39</a:t>
            </a:fld>
            <a:endParaRPr lang="en-US"/>
          </a:p>
        </p:txBody>
      </p:sp>
    </p:spTree>
    <p:extLst>
      <p:ext uri="{BB962C8B-B14F-4D97-AF65-F5344CB8AC3E}">
        <p14:creationId xmlns:p14="http://schemas.microsoft.com/office/powerpoint/2010/main" val="2549787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40</a:t>
            </a:fld>
            <a:endParaRPr lang="en-US"/>
          </a:p>
        </p:txBody>
      </p:sp>
    </p:spTree>
    <p:extLst>
      <p:ext uri="{BB962C8B-B14F-4D97-AF65-F5344CB8AC3E}">
        <p14:creationId xmlns:p14="http://schemas.microsoft.com/office/powerpoint/2010/main" val="1752943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5</a:t>
            </a:fld>
            <a:endParaRPr lang="en-US"/>
          </a:p>
        </p:txBody>
      </p:sp>
    </p:spTree>
    <p:extLst>
      <p:ext uri="{BB962C8B-B14F-4D97-AF65-F5344CB8AC3E}">
        <p14:creationId xmlns:p14="http://schemas.microsoft.com/office/powerpoint/2010/main" val="2049258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41</a:t>
            </a:fld>
            <a:endParaRPr lang="en-US"/>
          </a:p>
        </p:txBody>
      </p:sp>
    </p:spTree>
    <p:extLst>
      <p:ext uri="{BB962C8B-B14F-4D97-AF65-F5344CB8AC3E}">
        <p14:creationId xmlns:p14="http://schemas.microsoft.com/office/powerpoint/2010/main" val="1040781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42</a:t>
            </a:fld>
            <a:endParaRPr lang="en-US"/>
          </a:p>
        </p:txBody>
      </p:sp>
    </p:spTree>
    <p:extLst>
      <p:ext uri="{BB962C8B-B14F-4D97-AF65-F5344CB8AC3E}">
        <p14:creationId xmlns:p14="http://schemas.microsoft.com/office/powerpoint/2010/main" val="1663843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43</a:t>
            </a:fld>
            <a:endParaRPr lang="en-US"/>
          </a:p>
        </p:txBody>
      </p:sp>
    </p:spTree>
    <p:extLst>
      <p:ext uri="{BB962C8B-B14F-4D97-AF65-F5344CB8AC3E}">
        <p14:creationId xmlns:p14="http://schemas.microsoft.com/office/powerpoint/2010/main" val="3801850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44</a:t>
            </a:fld>
            <a:endParaRPr lang="en-US"/>
          </a:p>
        </p:txBody>
      </p:sp>
    </p:spTree>
    <p:extLst>
      <p:ext uri="{BB962C8B-B14F-4D97-AF65-F5344CB8AC3E}">
        <p14:creationId xmlns:p14="http://schemas.microsoft.com/office/powerpoint/2010/main" val="5093298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45</a:t>
            </a:fld>
            <a:endParaRPr lang="en-US"/>
          </a:p>
        </p:txBody>
      </p:sp>
    </p:spTree>
    <p:extLst>
      <p:ext uri="{BB962C8B-B14F-4D97-AF65-F5344CB8AC3E}">
        <p14:creationId xmlns:p14="http://schemas.microsoft.com/office/powerpoint/2010/main" val="35139839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46</a:t>
            </a:fld>
            <a:endParaRPr lang="en-US"/>
          </a:p>
        </p:txBody>
      </p:sp>
    </p:spTree>
    <p:extLst>
      <p:ext uri="{BB962C8B-B14F-4D97-AF65-F5344CB8AC3E}">
        <p14:creationId xmlns:p14="http://schemas.microsoft.com/office/powerpoint/2010/main" val="3801599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47</a:t>
            </a:fld>
            <a:endParaRPr lang="en-US"/>
          </a:p>
        </p:txBody>
      </p:sp>
    </p:spTree>
    <p:extLst>
      <p:ext uri="{BB962C8B-B14F-4D97-AF65-F5344CB8AC3E}">
        <p14:creationId xmlns:p14="http://schemas.microsoft.com/office/powerpoint/2010/main" val="15417795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48</a:t>
            </a:fld>
            <a:endParaRPr lang="en-US"/>
          </a:p>
        </p:txBody>
      </p:sp>
    </p:spTree>
    <p:extLst>
      <p:ext uri="{BB962C8B-B14F-4D97-AF65-F5344CB8AC3E}">
        <p14:creationId xmlns:p14="http://schemas.microsoft.com/office/powerpoint/2010/main" val="1156323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49</a:t>
            </a:fld>
            <a:endParaRPr lang="en-US"/>
          </a:p>
        </p:txBody>
      </p:sp>
    </p:spTree>
    <p:extLst>
      <p:ext uri="{BB962C8B-B14F-4D97-AF65-F5344CB8AC3E}">
        <p14:creationId xmlns:p14="http://schemas.microsoft.com/office/powerpoint/2010/main" val="4043971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50</a:t>
            </a:fld>
            <a:endParaRPr lang="en-US"/>
          </a:p>
        </p:txBody>
      </p:sp>
    </p:spTree>
    <p:extLst>
      <p:ext uri="{BB962C8B-B14F-4D97-AF65-F5344CB8AC3E}">
        <p14:creationId xmlns:p14="http://schemas.microsoft.com/office/powerpoint/2010/main" val="196230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6</a:t>
            </a:fld>
            <a:endParaRPr lang="en-US"/>
          </a:p>
        </p:txBody>
      </p:sp>
    </p:spTree>
    <p:extLst>
      <p:ext uri="{BB962C8B-B14F-4D97-AF65-F5344CB8AC3E}">
        <p14:creationId xmlns:p14="http://schemas.microsoft.com/office/powerpoint/2010/main" val="3949708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51</a:t>
            </a:fld>
            <a:endParaRPr lang="en-US"/>
          </a:p>
        </p:txBody>
      </p:sp>
    </p:spTree>
    <p:extLst>
      <p:ext uri="{BB962C8B-B14F-4D97-AF65-F5344CB8AC3E}">
        <p14:creationId xmlns:p14="http://schemas.microsoft.com/office/powerpoint/2010/main" val="8936291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52</a:t>
            </a:fld>
            <a:endParaRPr lang="en-US"/>
          </a:p>
        </p:txBody>
      </p:sp>
    </p:spTree>
    <p:extLst>
      <p:ext uri="{BB962C8B-B14F-4D97-AF65-F5344CB8AC3E}">
        <p14:creationId xmlns:p14="http://schemas.microsoft.com/office/powerpoint/2010/main" val="16954460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53</a:t>
            </a:fld>
            <a:endParaRPr lang="en-US"/>
          </a:p>
        </p:txBody>
      </p:sp>
    </p:spTree>
    <p:extLst>
      <p:ext uri="{BB962C8B-B14F-4D97-AF65-F5344CB8AC3E}">
        <p14:creationId xmlns:p14="http://schemas.microsoft.com/office/powerpoint/2010/main" val="36599259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54</a:t>
            </a:fld>
            <a:endParaRPr lang="en-US"/>
          </a:p>
        </p:txBody>
      </p:sp>
    </p:spTree>
    <p:extLst>
      <p:ext uri="{BB962C8B-B14F-4D97-AF65-F5344CB8AC3E}">
        <p14:creationId xmlns:p14="http://schemas.microsoft.com/office/powerpoint/2010/main" val="11389179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55</a:t>
            </a:fld>
            <a:endParaRPr lang="en-US"/>
          </a:p>
        </p:txBody>
      </p:sp>
    </p:spTree>
    <p:extLst>
      <p:ext uri="{BB962C8B-B14F-4D97-AF65-F5344CB8AC3E}">
        <p14:creationId xmlns:p14="http://schemas.microsoft.com/office/powerpoint/2010/main" val="38703801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56</a:t>
            </a:fld>
            <a:endParaRPr lang="en-US"/>
          </a:p>
        </p:txBody>
      </p:sp>
    </p:spTree>
    <p:extLst>
      <p:ext uri="{BB962C8B-B14F-4D97-AF65-F5344CB8AC3E}">
        <p14:creationId xmlns:p14="http://schemas.microsoft.com/office/powerpoint/2010/main" val="14190120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57</a:t>
            </a:fld>
            <a:endParaRPr lang="en-US"/>
          </a:p>
        </p:txBody>
      </p:sp>
    </p:spTree>
    <p:extLst>
      <p:ext uri="{BB962C8B-B14F-4D97-AF65-F5344CB8AC3E}">
        <p14:creationId xmlns:p14="http://schemas.microsoft.com/office/powerpoint/2010/main" val="39197121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58</a:t>
            </a:fld>
            <a:endParaRPr lang="en-US"/>
          </a:p>
        </p:txBody>
      </p:sp>
    </p:spTree>
    <p:extLst>
      <p:ext uri="{BB962C8B-B14F-4D97-AF65-F5344CB8AC3E}">
        <p14:creationId xmlns:p14="http://schemas.microsoft.com/office/powerpoint/2010/main" val="2405668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59</a:t>
            </a:fld>
            <a:endParaRPr lang="en-US"/>
          </a:p>
        </p:txBody>
      </p:sp>
    </p:spTree>
    <p:extLst>
      <p:ext uri="{BB962C8B-B14F-4D97-AF65-F5344CB8AC3E}">
        <p14:creationId xmlns:p14="http://schemas.microsoft.com/office/powerpoint/2010/main" val="21049521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60</a:t>
            </a:fld>
            <a:endParaRPr lang="en-US"/>
          </a:p>
        </p:txBody>
      </p:sp>
    </p:spTree>
    <p:extLst>
      <p:ext uri="{BB962C8B-B14F-4D97-AF65-F5344CB8AC3E}">
        <p14:creationId xmlns:p14="http://schemas.microsoft.com/office/powerpoint/2010/main" val="1662762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7</a:t>
            </a:fld>
            <a:endParaRPr lang="en-US"/>
          </a:p>
        </p:txBody>
      </p:sp>
    </p:spTree>
    <p:extLst>
      <p:ext uri="{BB962C8B-B14F-4D97-AF65-F5344CB8AC3E}">
        <p14:creationId xmlns:p14="http://schemas.microsoft.com/office/powerpoint/2010/main" val="1831463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61</a:t>
            </a:fld>
            <a:endParaRPr lang="en-US"/>
          </a:p>
        </p:txBody>
      </p:sp>
    </p:spTree>
    <p:extLst>
      <p:ext uri="{BB962C8B-B14F-4D97-AF65-F5344CB8AC3E}">
        <p14:creationId xmlns:p14="http://schemas.microsoft.com/office/powerpoint/2010/main" val="40447915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62</a:t>
            </a:fld>
            <a:endParaRPr lang="en-US"/>
          </a:p>
        </p:txBody>
      </p:sp>
    </p:spTree>
    <p:extLst>
      <p:ext uri="{BB962C8B-B14F-4D97-AF65-F5344CB8AC3E}">
        <p14:creationId xmlns:p14="http://schemas.microsoft.com/office/powerpoint/2010/main" val="41352344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63</a:t>
            </a:fld>
            <a:endParaRPr lang="en-US"/>
          </a:p>
        </p:txBody>
      </p:sp>
    </p:spTree>
    <p:extLst>
      <p:ext uri="{BB962C8B-B14F-4D97-AF65-F5344CB8AC3E}">
        <p14:creationId xmlns:p14="http://schemas.microsoft.com/office/powerpoint/2010/main" val="8882180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64</a:t>
            </a:fld>
            <a:endParaRPr lang="en-US"/>
          </a:p>
        </p:txBody>
      </p:sp>
    </p:spTree>
    <p:extLst>
      <p:ext uri="{BB962C8B-B14F-4D97-AF65-F5344CB8AC3E}">
        <p14:creationId xmlns:p14="http://schemas.microsoft.com/office/powerpoint/2010/main" val="30643244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65</a:t>
            </a:fld>
            <a:endParaRPr lang="en-US"/>
          </a:p>
        </p:txBody>
      </p:sp>
    </p:spTree>
    <p:extLst>
      <p:ext uri="{BB962C8B-B14F-4D97-AF65-F5344CB8AC3E}">
        <p14:creationId xmlns:p14="http://schemas.microsoft.com/office/powerpoint/2010/main" val="12768955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66</a:t>
            </a:fld>
            <a:endParaRPr lang="en-US"/>
          </a:p>
        </p:txBody>
      </p:sp>
    </p:spTree>
    <p:extLst>
      <p:ext uri="{BB962C8B-B14F-4D97-AF65-F5344CB8AC3E}">
        <p14:creationId xmlns:p14="http://schemas.microsoft.com/office/powerpoint/2010/main" val="27911622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67</a:t>
            </a:fld>
            <a:endParaRPr lang="en-US"/>
          </a:p>
        </p:txBody>
      </p:sp>
    </p:spTree>
    <p:extLst>
      <p:ext uri="{BB962C8B-B14F-4D97-AF65-F5344CB8AC3E}">
        <p14:creationId xmlns:p14="http://schemas.microsoft.com/office/powerpoint/2010/main" val="24195160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68</a:t>
            </a:fld>
            <a:endParaRPr lang="en-US"/>
          </a:p>
        </p:txBody>
      </p:sp>
    </p:spTree>
    <p:extLst>
      <p:ext uri="{BB962C8B-B14F-4D97-AF65-F5344CB8AC3E}">
        <p14:creationId xmlns:p14="http://schemas.microsoft.com/office/powerpoint/2010/main" val="9188624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69</a:t>
            </a:fld>
            <a:endParaRPr lang="en-US"/>
          </a:p>
        </p:txBody>
      </p:sp>
    </p:spTree>
    <p:extLst>
      <p:ext uri="{BB962C8B-B14F-4D97-AF65-F5344CB8AC3E}">
        <p14:creationId xmlns:p14="http://schemas.microsoft.com/office/powerpoint/2010/main" val="30464093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70</a:t>
            </a:fld>
            <a:endParaRPr lang="en-US"/>
          </a:p>
        </p:txBody>
      </p:sp>
    </p:spTree>
    <p:extLst>
      <p:ext uri="{BB962C8B-B14F-4D97-AF65-F5344CB8AC3E}">
        <p14:creationId xmlns:p14="http://schemas.microsoft.com/office/powerpoint/2010/main" val="679306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8</a:t>
            </a:fld>
            <a:endParaRPr lang="en-US"/>
          </a:p>
        </p:txBody>
      </p:sp>
    </p:spTree>
    <p:extLst>
      <p:ext uri="{BB962C8B-B14F-4D97-AF65-F5344CB8AC3E}">
        <p14:creationId xmlns:p14="http://schemas.microsoft.com/office/powerpoint/2010/main" val="17727052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71</a:t>
            </a:fld>
            <a:endParaRPr lang="en-US"/>
          </a:p>
        </p:txBody>
      </p:sp>
    </p:spTree>
    <p:extLst>
      <p:ext uri="{BB962C8B-B14F-4D97-AF65-F5344CB8AC3E}">
        <p14:creationId xmlns:p14="http://schemas.microsoft.com/office/powerpoint/2010/main" val="16691318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72</a:t>
            </a:fld>
            <a:endParaRPr lang="en-US"/>
          </a:p>
        </p:txBody>
      </p:sp>
    </p:spTree>
    <p:extLst>
      <p:ext uri="{BB962C8B-B14F-4D97-AF65-F5344CB8AC3E}">
        <p14:creationId xmlns:p14="http://schemas.microsoft.com/office/powerpoint/2010/main" val="16197432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73</a:t>
            </a:fld>
            <a:endParaRPr lang="en-US"/>
          </a:p>
        </p:txBody>
      </p:sp>
    </p:spTree>
    <p:extLst>
      <p:ext uri="{BB962C8B-B14F-4D97-AF65-F5344CB8AC3E}">
        <p14:creationId xmlns:p14="http://schemas.microsoft.com/office/powerpoint/2010/main" val="33289881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74</a:t>
            </a:fld>
            <a:endParaRPr lang="en-US"/>
          </a:p>
        </p:txBody>
      </p:sp>
    </p:spTree>
    <p:extLst>
      <p:ext uri="{BB962C8B-B14F-4D97-AF65-F5344CB8AC3E}">
        <p14:creationId xmlns:p14="http://schemas.microsoft.com/office/powerpoint/2010/main" val="17467472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75</a:t>
            </a:fld>
            <a:endParaRPr lang="en-US"/>
          </a:p>
        </p:txBody>
      </p:sp>
    </p:spTree>
    <p:extLst>
      <p:ext uri="{BB962C8B-B14F-4D97-AF65-F5344CB8AC3E}">
        <p14:creationId xmlns:p14="http://schemas.microsoft.com/office/powerpoint/2010/main" val="41781687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76</a:t>
            </a:fld>
            <a:endParaRPr lang="en-US"/>
          </a:p>
        </p:txBody>
      </p:sp>
    </p:spTree>
    <p:extLst>
      <p:ext uri="{BB962C8B-B14F-4D97-AF65-F5344CB8AC3E}">
        <p14:creationId xmlns:p14="http://schemas.microsoft.com/office/powerpoint/2010/main" val="11142283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77</a:t>
            </a:fld>
            <a:endParaRPr lang="en-US"/>
          </a:p>
        </p:txBody>
      </p:sp>
    </p:spTree>
    <p:extLst>
      <p:ext uri="{BB962C8B-B14F-4D97-AF65-F5344CB8AC3E}">
        <p14:creationId xmlns:p14="http://schemas.microsoft.com/office/powerpoint/2010/main" val="22729415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78</a:t>
            </a:fld>
            <a:endParaRPr lang="en-US"/>
          </a:p>
        </p:txBody>
      </p:sp>
    </p:spTree>
    <p:extLst>
      <p:ext uri="{BB962C8B-B14F-4D97-AF65-F5344CB8AC3E}">
        <p14:creationId xmlns:p14="http://schemas.microsoft.com/office/powerpoint/2010/main" val="39979634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79</a:t>
            </a:fld>
            <a:endParaRPr lang="en-US"/>
          </a:p>
        </p:txBody>
      </p:sp>
    </p:spTree>
    <p:extLst>
      <p:ext uri="{BB962C8B-B14F-4D97-AF65-F5344CB8AC3E}">
        <p14:creationId xmlns:p14="http://schemas.microsoft.com/office/powerpoint/2010/main" val="24086254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80</a:t>
            </a:fld>
            <a:endParaRPr lang="en-US"/>
          </a:p>
        </p:txBody>
      </p:sp>
    </p:spTree>
    <p:extLst>
      <p:ext uri="{BB962C8B-B14F-4D97-AF65-F5344CB8AC3E}">
        <p14:creationId xmlns:p14="http://schemas.microsoft.com/office/powerpoint/2010/main" val="2934931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9</a:t>
            </a:fld>
            <a:endParaRPr lang="en-US"/>
          </a:p>
        </p:txBody>
      </p:sp>
    </p:spTree>
    <p:extLst>
      <p:ext uri="{BB962C8B-B14F-4D97-AF65-F5344CB8AC3E}">
        <p14:creationId xmlns:p14="http://schemas.microsoft.com/office/powerpoint/2010/main" val="293064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81</a:t>
            </a:fld>
            <a:endParaRPr lang="en-US"/>
          </a:p>
        </p:txBody>
      </p:sp>
    </p:spTree>
    <p:extLst>
      <p:ext uri="{BB962C8B-B14F-4D97-AF65-F5344CB8AC3E}">
        <p14:creationId xmlns:p14="http://schemas.microsoft.com/office/powerpoint/2010/main" val="18897876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82</a:t>
            </a:fld>
            <a:endParaRPr lang="en-US"/>
          </a:p>
        </p:txBody>
      </p:sp>
    </p:spTree>
    <p:extLst>
      <p:ext uri="{BB962C8B-B14F-4D97-AF65-F5344CB8AC3E}">
        <p14:creationId xmlns:p14="http://schemas.microsoft.com/office/powerpoint/2010/main" val="27519937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83</a:t>
            </a:fld>
            <a:endParaRPr lang="en-US"/>
          </a:p>
        </p:txBody>
      </p:sp>
    </p:spTree>
    <p:extLst>
      <p:ext uri="{BB962C8B-B14F-4D97-AF65-F5344CB8AC3E}">
        <p14:creationId xmlns:p14="http://schemas.microsoft.com/office/powerpoint/2010/main" val="572978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84</a:t>
            </a:fld>
            <a:endParaRPr lang="en-US"/>
          </a:p>
        </p:txBody>
      </p:sp>
    </p:spTree>
    <p:extLst>
      <p:ext uri="{BB962C8B-B14F-4D97-AF65-F5344CB8AC3E}">
        <p14:creationId xmlns:p14="http://schemas.microsoft.com/office/powerpoint/2010/main" val="3329999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D367C2-D6B3-4EDC-A32F-5F56AD63CFBF}" type="slidenum">
              <a:rPr lang="en-US" smtClean="0"/>
              <a:pPr/>
              <a:t>85</a:t>
            </a:fld>
            <a:endParaRPr lang="en-US"/>
          </a:p>
        </p:txBody>
      </p:sp>
    </p:spTree>
    <p:extLst>
      <p:ext uri="{BB962C8B-B14F-4D97-AF65-F5344CB8AC3E}">
        <p14:creationId xmlns:p14="http://schemas.microsoft.com/office/powerpoint/2010/main" val="26184218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341AF9-1DFA-4929-86BF-7C0196DDB60A}" type="slidenum">
              <a:rPr lang="en-US" smtClean="0"/>
              <a:pPr/>
              <a:t>86</a:t>
            </a:fld>
            <a:endParaRPr lang="en-US"/>
          </a:p>
        </p:txBody>
      </p:sp>
    </p:spTree>
    <p:extLst>
      <p:ext uri="{BB962C8B-B14F-4D97-AF65-F5344CB8AC3E}">
        <p14:creationId xmlns:p14="http://schemas.microsoft.com/office/powerpoint/2010/main" val="22826493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C5E153-EF9B-429B-ADB0-B85272FD47FF}" type="slidenum">
              <a:rPr lang="en-US" smtClean="0"/>
              <a:pPr/>
              <a:t>87</a:t>
            </a:fld>
            <a:endParaRPr lang="en-US"/>
          </a:p>
        </p:txBody>
      </p:sp>
    </p:spTree>
    <p:extLst>
      <p:ext uri="{BB962C8B-B14F-4D97-AF65-F5344CB8AC3E}">
        <p14:creationId xmlns:p14="http://schemas.microsoft.com/office/powerpoint/2010/main" val="1145830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2F4E-6E8B-49D3-935F-AB2C834676BE}" type="slidenum">
              <a:rPr lang="en-US" smtClean="0"/>
              <a:pPr/>
              <a:t>10</a:t>
            </a:fld>
            <a:endParaRPr lang="en-US"/>
          </a:p>
        </p:txBody>
      </p:sp>
    </p:spTree>
    <p:extLst>
      <p:ext uri="{BB962C8B-B14F-4D97-AF65-F5344CB8AC3E}">
        <p14:creationId xmlns:p14="http://schemas.microsoft.com/office/powerpoint/2010/main" val="1994847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03B140-240B-4B11-970E-D617603030C2}"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0B04E-6F37-408A-89FA-64C33C10167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3B140-240B-4B11-970E-D617603030C2}"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0B04E-6F37-408A-89FA-64C33C1016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3B140-240B-4B11-970E-D617603030C2}"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0B04E-6F37-408A-89FA-64C33C1016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3B140-240B-4B11-970E-D617603030C2}"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0B04E-6F37-408A-89FA-64C33C1016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3B140-240B-4B11-970E-D617603030C2}"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40B04E-6F37-408A-89FA-64C33C1016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03B140-240B-4B11-970E-D617603030C2}" type="datetimeFigureOut">
              <a:rPr lang="en-US" smtClean="0"/>
              <a:pPr/>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0B04E-6F37-408A-89FA-64C33C1016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03B140-240B-4B11-970E-D617603030C2}" type="datetimeFigureOut">
              <a:rPr lang="en-US" smtClean="0"/>
              <a:pPr/>
              <a:t>5/26/2015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40B04E-6F37-408A-89FA-64C33C1016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03B140-240B-4B11-970E-D617603030C2}" type="datetimeFigureOut">
              <a:rPr lang="en-US" smtClean="0"/>
              <a:pPr/>
              <a:t>5/26/2015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40B04E-6F37-408A-89FA-64C33C10167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3B140-240B-4B11-970E-D617603030C2}" type="datetimeFigureOut">
              <a:rPr lang="en-US" smtClean="0"/>
              <a:pPr/>
              <a:t>5/26/2015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40B04E-6F37-408A-89FA-64C33C1016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3B140-240B-4B11-970E-D617603030C2}" type="datetimeFigureOut">
              <a:rPr lang="en-US" smtClean="0"/>
              <a:pPr/>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0B04E-6F37-408A-89FA-64C33C1016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3B140-240B-4B11-970E-D617603030C2}" type="datetimeFigureOut">
              <a:rPr lang="en-US" smtClean="0"/>
              <a:pPr/>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40B04E-6F37-408A-89FA-64C33C1016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3B140-240B-4B11-970E-D617603030C2}" type="datetimeFigureOut">
              <a:rPr lang="en-US" smtClean="0"/>
              <a:pPr/>
              <a:t>5/26/2015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0B04E-6F37-408A-89FA-64C33C1016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chart" Target="../charts/char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chart" Target="../charts/chart1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chart" Target="../charts/char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chart" Target="../charts/chart2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chart" Target="../charts/chart2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chart" Target="../charts/char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chart" Target="../charts/chart2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8.xml"/><Relationship Id="rId1" Type="http://schemas.openxmlformats.org/officeDocument/2006/relationships/slideLayout" Target="../slideLayouts/slideLayout4.xml"/><Relationship Id="rId4" Type="http://schemas.openxmlformats.org/officeDocument/2006/relationships/chart" Target="../charts/chart2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chart" Target="../charts/chart2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4.xml"/><Relationship Id="rId1" Type="http://schemas.openxmlformats.org/officeDocument/2006/relationships/slideLayout" Target="../slideLayouts/slideLayout4.xml"/><Relationship Id="rId4" Type="http://schemas.openxmlformats.org/officeDocument/2006/relationships/chart" Target="../charts/chart2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5029200"/>
            <a:ext cx="9144000" cy="1828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47800" y="152400"/>
            <a:ext cx="152400" cy="5638800"/>
          </a:xfrm>
          <a:prstGeom prst="rect">
            <a:avLst/>
          </a:prstGeom>
          <a:gradFill>
            <a:gsLst>
              <a:gs pos="0">
                <a:schemeClr val="tx1">
                  <a:lumMod val="65000"/>
                  <a:lumOff val="35000"/>
                </a:schemeClr>
              </a:gs>
              <a:gs pos="50000">
                <a:schemeClr val="bg1"/>
              </a:gs>
              <a:gs pos="100000">
                <a:schemeClr val="tx1">
                  <a:lumMod val="85000"/>
                  <a:lumOff val="15000"/>
                </a:schemeClr>
              </a:gs>
            </a:gsLst>
            <a:lin ang="0" scaled="1"/>
          </a:gradFill>
          <a:ln>
            <a:solidFill>
              <a:schemeClr val="tx1">
                <a:lumMod val="75000"/>
                <a:lumOff val="25000"/>
              </a:schemeClr>
            </a:solidFill>
          </a:ln>
          <a:effectLst>
            <a:reflection blurRad="6350" stA="52000" endA="300" endPos="35000" dir="5400000" sy="-100000" algn="bl" rotWithShape="0"/>
          </a:effectLst>
          <a:scene3d>
            <a:camera prst="orthographicFront"/>
            <a:lightRig rig="flood"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grpSp>
        <p:nvGrpSpPr>
          <p:cNvPr id="3" name="Group 18"/>
          <p:cNvGrpSpPr/>
          <p:nvPr/>
        </p:nvGrpSpPr>
        <p:grpSpPr>
          <a:xfrm flipH="1">
            <a:off x="457200" y="3276600"/>
            <a:ext cx="1905000" cy="1143000"/>
            <a:chOff x="3276600" y="2743200"/>
            <a:chExt cx="1905000" cy="1143000"/>
          </a:xfrm>
          <a:scene3d>
            <a:camera prst="isometricLeftDown"/>
            <a:lightRig rig="threePt" dir="t"/>
          </a:scene3d>
        </p:grpSpPr>
        <p:sp>
          <p:nvSpPr>
            <p:cNvPr id="20" name="Rectangle 19"/>
            <p:cNvSpPr/>
            <p:nvPr/>
          </p:nvSpPr>
          <p:spPr>
            <a:xfrm>
              <a:off x="3276600" y="2743200"/>
              <a:ext cx="1905000" cy="1143000"/>
            </a:xfrm>
            <a:prstGeom prst="rect">
              <a:avLst/>
            </a:prstGeom>
            <a:solidFill>
              <a:schemeClr val="bg1"/>
            </a:solidFill>
            <a:ln>
              <a:solidFill>
                <a:schemeClr val="tx1"/>
              </a:solidFill>
            </a:ln>
            <a:sp3d extrusionH="1270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3657600" y="3009900"/>
              <a:ext cx="1143000" cy="609600"/>
            </a:xfrm>
            <a:prstGeom prst="rightArrow">
              <a:avLst/>
            </a:prstGeom>
            <a:solidFill>
              <a:schemeClr val="tx1">
                <a:lumMod val="95000"/>
                <a:lumOff val="5000"/>
              </a:schemeClr>
            </a:solidFill>
            <a:ln>
              <a:noFill/>
            </a:ln>
            <a:sp3d extrusionH="1270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429000" y="2857500"/>
              <a:ext cx="1600200" cy="914400"/>
            </a:xfrm>
            <a:prstGeom prst="roundRect">
              <a:avLst/>
            </a:prstGeom>
            <a:noFill/>
            <a:ln>
              <a:solidFill>
                <a:srgbClr val="C00000"/>
              </a:solidFill>
            </a:ln>
            <a:sp3d extrusionH="1270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334192" y="381000"/>
            <a:ext cx="4581208" cy="1485900"/>
          </a:xfrm>
        </p:spPr>
        <p:txBody>
          <a:bodyPr>
            <a:normAutofit/>
          </a:bodyPr>
          <a:lstStyle/>
          <a:p>
            <a:pPr algn="l"/>
            <a:r>
              <a:rPr lang="en-US" sz="3600" dirty="0" smtClean="0">
                <a:latin typeface="Franklin Gothic Medium Cond" pitchFamily="34" charset="0"/>
              </a:rPr>
              <a:t>Global Business Today</a:t>
            </a:r>
            <a:r>
              <a:rPr lang="en-US" sz="4000" dirty="0" smtClean="0">
                <a:latin typeface="Franklin Gothic Medium Cond" pitchFamily="34" charset="0"/>
              </a:rPr>
              <a:t/>
            </a:r>
            <a:br>
              <a:rPr lang="en-US" sz="4000" dirty="0" smtClean="0">
                <a:latin typeface="Franklin Gothic Medium Cond" pitchFamily="34" charset="0"/>
              </a:rPr>
            </a:br>
            <a:r>
              <a:rPr lang="en-US" sz="2200" dirty="0"/>
              <a:t/>
            </a:r>
            <a:br>
              <a:rPr lang="en-US" sz="2200" dirty="0"/>
            </a:br>
            <a:r>
              <a:rPr lang="en-US" sz="2000" dirty="0" smtClean="0"/>
              <a:t>Tomas Hult</a:t>
            </a:r>
            <a:endParaRPr lang="en-US" sz="2000" dirty="0"/>
          </a:p>
        </p:txBody>
      </p:sp>
      <p:grpSp>
        <p:nvGrpSpPr>
          <p:cNvPr id="4" name="Group 14"/>
          <p:cNvGrpSpPr/>
          <p:nvPr/>
        </p:nvGrpSpPr>
        <p:grpSpPr>
          <a:xfrm flipH="1">
            <a:off x="685800" y="2514600"/>
            <a:ext cx="1905000" cy="1143000"/>
            <a:chOff x="3276600" y="2743200"/>
            <a:chExt cx="1905000" cy="1143000"/>
          </a:xfrm>
          <a:scene3d>
            <a:camera prst="isometricRightUp"/>
            <a:lightRig rig="threePt" dir="t"/>
          </a:scene3d>
        </p:grpSpPr>
        <p:sp>
          <p:nvSpPr>
            <p:cNvPr id="16" name="Rectangle 15"/>
            <p:cNvSpPr/>
            <p:nvPr/>
          </p:nvSpPr>
          <p:spPr>
            <a:xfrm>
              <a:off x="3276600" y="2743200"/>
              <a:ext cx="1905000" cy="1143000"/>
            </a:xfrm>
            <a:prstGeom prst="rect">
              <a:avLst/>
            </a:prstGeom>
            <a:solidFill>
              <a:schemeClr val="bg1"/>
            </a:solidFill>
            <a:ln>
              <a:solidFill>
                <a:schemeClr val="tx1"/>
              </a:solidFill>
            </a:ln>
            <a:sp3d extrusionH="1270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3657600" y="3009900"/>
              <a:ext cx="1143000" cy="609600"/>
            </a:xfrm>
            <a:prstGeom prst="rightArrow">
              <a:avLst/>
            </a:prstGeom>
            <a:solidFill>
              <a:schemeClr val="tx1">
                <a:lumMod val="95000"/>
                <a:lumOff val="5000"/>
              </a:schemeClr>
            </a:solidFill>
            <a:ln>
              <a:noFill/>
            </a:ln>
            <a:sp3d extrusionH="1270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3429000" y="2857500"/>
              <a:ext cx="1600200" cy="914400"/>
            </a:xfrm>
            <a:prstGeom prst="roundRect">
              <a:avLst/>
            </a:prstGeom>
            <a:noFill/>
            <a:ln>
              <a:solidFill>
                <a:srgbClr val="C00000"/>
              </a:solidFill>
            </a:ln>
            <a:sp3d extrusionH="1270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6"/>
          <p:cNvGrpSpPr/>
          <p:nvPr/>
        </p:nvGrpSpPr>
        <p:grpSpPr>
          <a:xfrm>
            <a:off x="685800" y="1600200"/>
            <a:ext cx="1905000" cy="1143000"/>
            <a:chOff x="3276600" y="2743200"/>
            <a:chExt cx="1905000" cy="1143000"/>
          </a:xfrm>
          <a:scene3d>
            <a:camera prst="isometricOffAxis2Left"/>
            <a:lightRig rig="threePt" dir="t"/>
          </a:scene3d>
        </p:grpSpPr>
        <p:sp>
          <p:nvSpPr>
            <p:cNvPr id="8" name="Rectangle 7"/>
            <p:cNvSpPr/>
            <p:nvPr/>
          </p:nvSpPr>
          <p:spPr>
            <a:xfrm>
              <a:off x="3276600" y="2743200"/>
              <a:ext cx="1905000" cy="1143000"/>
            </a:xfrm>
            <a:prstGeom prst="rect">
              <a:avLst/>
            </a:prstGeom>
            <a:solidFill>
              <a:schemeClr val="bg1"/>
            </a:solidFill>
            <a:ln>
              <a:solidFill>
                <a:schemeClr val="tx1"/>
              </a:solidFill>
            </a:ln>
            <a:sp3d extrusionH="1270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657600" y="3009900"/>
              <a:ext cx="1143000" cy="609600"/>
            </a:xfrm>
            <a:prstGeom prst="rightArrow">
              <a:avLst/>
            </a:prstGeom>
            <a:solidFill>
              <a:schemeClr val="tx1">
                <a:lumMod val="95000"/>
                <a:lumOff val="5000"/>
              </a:schemeClr>
            </a:solidFill>
            <a:ln>
              <a:noFill/>
            </a:ln>
            <a:sp3d extrusionH="1270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429000" y="2857500"/>
              <a:ext cx="1600200" cy="914400"/>
            </a:xfrm>
            <a:prstGeom prst="roundRect">
              <a:avLst/>
            </a:prstGeom>
            <a:noFill/>
            <a:ln>
              <a:solidFill>
                <a:srgbClr val="C00000"/>
              </a:solidFill>
            </a:ln>
            <a:sp3d extrusionH="1270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0"/>
          <p:cNvGrpSpPr/>
          <p:nvPr/>
        </p:nvGrpSpPr>
        <p:grpSpPr>
          <a:xfrm>
            <a:off x="762000" y="533400"/>
            <a:ext cx="1905000" cy="1143000"/>
            <a:chOff x="3276600" y="2743200"/>
            <a:chExt cx="1905000" cy="1143000"/>
          </a:xfrm>
          <a:scene3d>
            <a:camera prst="isometricOffAxis2Right"/>
            <a:lightRig rig="threePt" dir="t"/>
          </a:scene3d>
        </p:grpSpPr>
        <p:sp>
          <p:nvSpPr>
            <p:cNvPr id="12" name="Rectangle 11"/>
            <p:cNvSpPr/>
            <p:nvPr/>
          </p:nvSpPr>
          <p:spPr>
            <a:xfrm>
              <a:off x="3276600" y="2743200"/>
              <a:ext cx="1905000" cy="1143000"/>
            </a:xfrm>
            <a:prstGeom prst="rect">
              <a:avLst/>
            </a:prstGeom>
            <a:solidFill>
              <a:schemeClr val="bg1"/>
            </a:solidFill>
            <a:ln>
              <a:solidFill>
                <a:schemeClr val="tx1"/>
              </a:solidFill>
            </a:ln>
            <a:sp3d extrusionH="1270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3657600" y="3009900"/>
              <a:ext cx="1143000" cy="609600"/>
            </a:xfrm>
            <a:prstGeom prst="rightArrow">
              <a:avLst/>
            </a:prstGeom>
            <a:solidFill>
              <a:schemeClr val="tx1">
                <a:lumMod val="95000"/>
                <a:lumOff val="5000"/>
              </a:schemeClr>
            </a:solidFill>
            <a:ln>
              <a:noFill/>
            </a:ln>
            <a:sp3d extrusionH="1270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429000" y="2857500"/>
              <a:ext cx="1600200" cy="914400"/>
            </a:xfrm>
            <a:prstGeom prst="roundRect">
              <a:avLst/>
            </a:prstGeom>
            <a:noFill/>
            <a:ln>
              <a:solidFill>
                <a:srgbClr val="C00000"/>
              </a:solidFill>
            </a:ln>
            <a:sp3d extrusionH="127000">
              <a:extrusionClr>
                <a:schemeClr val="bg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Freeform 37"/>
          <p:cNvSpPr>
            <a:spLocks noEditPoints="1"/>
          </p:cNvSpPr>
          <p:nvPr/>
        </p:nvSpPr>
        <p:spPr bwMode="auto">
          <a:xfrm>
            <a:off x="2438400" y="4038600"/>
            <a:ext cx="1447800" cy="1920875"/>
          </a:xfrm>
          <a:custGeom>
            <a:avLst/>
            <a:gdLst/>
            <a:ahLst/>
            <a:cxnLst>
              <a:cxn ang="0">
                <a:pos x="454" y="66"/>
              </a:cxn>
              <a:cxn ang="0">
                <a:pos x="424" y="74"/>
              </a:cxn>
              <a:cxn ang="0">
                <a:pos x="410" y="76"/>
              </a:cxn>
              <a:cxn ang="0">
                <a:pos x="390" y="94"/>
              </a:cxn>
              <a:cxn ang="0">
                <a:pos x="356" y="130"/>
              </a:cxn>
              <a:cxn ang="0">
                <a:pos x="334" y="120"/>
              </a:cxn>
              <a:cxn ang="0">
                <a:pos x="322" y="110"/>
              </a:cxn>
              <a:cxn ang="0">
                <a:pos x="300" y="92"/>
              </a:cxn>
              <a:cxn ang="0">
                <a:pos x="260" y="80"/>
              </a:cxn>
              <a:cxn ang="0">
                <a:pos x="258" y="60"/>
              </a:cxn>
              <a:cxn ang="0">
                <a:pos x="262" y="40"/>
              </a:cxn>
              <a:cxn ang="0">
                <a:pos x="260" y="14"/>
              </a:cxn>
              <a:cxn ang="0">
                <a:pos x="240" y="2"/>
              </a:cxn>
              <a:cxn ang="0">
                <a:pos x="216" y="14"/>
              </a:cxn>
              <a:cxn ang="0">
                <a:pos x="210" y="30"/>
              </a:cxn>
              <a:cxn ang="0">
                <a:pos x="212" y="52"/>
              </a:cxn>
              <a:cxn ang="0">
                <a:pos x="216" y="78"/>
              </a:cxn>
              <a:cxn ang="0">
                <a:pos x="158" y="94"/>
              </a:cxn>
              <a:cxn ang="0">
                <a:pos x="146" y="112"/>
              </a:cxn>
              <a:cxn ang="0">
                <a:pos x="124" y="124"/>
              </a:cxn>
              <a:cxn ang="0">
                <a:pos x="96" y="114"/>
              </a:cxn>
              <a:cxn ang="0">
                <a:pos x="62" y="86"/>
              </a:cxn>
              <a:cxn ang="0">
                <a:pos x="40" y="62"/>
              </a:cxn>
              <a:cxn ang="0">
                <a:pos x="24" y="68"/>
              </a:cxn>
              <a:cxn ang="0">
                <a:pos x="0" y="62"/>
              </a:cxn>
              <a:cxn ang="0">
                <a:pos x="50" y="92"/>
              </a:cxn>
              <a:cxn ang="0">
                <a:pos x="84" y="152"/>
              </a:cxn>
              <a:cxn ang="0">
                <a:pos x="114" y="164"/>
              </a:cxn>
              <a:cxn ang="0">
                <a:pos x="172" y="174"/>
              </a:cxn>
              <a:cxn ang="0">
                <a:pos x="174" y="238"/>
              </a:cxn>
              <a:cxn ang="0">
                <a:pos x="180" y="368"/>
              </a:cxn>
              <a:cxn ang="0">
                <a:pos x="164" y="508"/>
              </a:cxn>
              <a:cxn ang="0">
                <a:pos x="158" y="550"/>
              </a:cxn>
              <a:cxn ang="0">
                <a:pos x="148" y="560"/>
              </a:cxn>
              <a:cxn ang="0">
                <a:pos x="136" y="576"/>
              </a:cxn>
              <a:cxn ang="0">
                <a:pos x="174" y="578"/>
              </a:cxn>
              <a:cxn ang="0">
                <a:pos x="192" y="568"/>
              </a:cxn>
              <a:cxn ang="0">
                <a:pos x="210" y="508"/>
              </a:cxn>
              <a:cxn ang="0">
                <a:pos x="228" y="388"/>
              </a:cxn>
              <a:cxn ang="0">
                <a:pos x="242" y="326"/>
              </a:cxn>
              <a:cxn ang="0">
                <a:pos x="268" y="492"/>
              </a:cxn>
              <a:cxn ang="0">
                <a:pos x="298" y="570"/>
              </a:cxn>
              <a:cxn ang="0">
                <a:pos x="308" y="584"/>
              </a:cxn>
              <a:cxn ang="0">
                <a:pos x="340" y="576"/>
              </a:cxn>
              <a:cxn ang="0">
                <a:pos x="326" y="552"/>
              </a:cxn>
              <a:cxn ang="0">
                <a:pos x="322" y="516"/>
              </a:cxn>
              <a:cxn ang="0">
                <a:pos x="306" y="438"/>
              </a:cxn>
              <a:cxn ang="0">
                <a:pos x="300" y="336"/>
              </a:cxn>
              <a:cxn ang="0">
                <a:pos x="298" y="302"/>
              </a:cxn>
              <a:cxn ang="0">
                <a:pos x="300" y="244"/>
              </a:cxn>
              <a:cxn ang="0">
                <a:pos x="300" y="198"/>
              </a:cxn>
              <a:cxn ang="0">
                <a:pos x="312" y="162"/>
              </a:cxn>
              <a:cxn ang="0">
                <a:pos x="370" y="166"/>
              </a:cxn>
              <a:cxn ang="0">
                <a:pos x="402" y="136"/>
              </a:cxn>
              <a:cxn ang="0">
                <a:pos x="426" y="108"/>
              </a:cxn>
              <a:cxn ang="0">
                <a:pos x="440" y="84"/>
              </a:cxn>
              <a:cxn ang="0">
                <a:pos x="262" y="14"/>
              </a:cxn>
              <a:cxn ang="0">
                <a:pos x="152" y="554"/>
              </a:cxn>
              <a:cxn ang="0">
                <a:pos x="230" y="0"/>
              </a:cxn>
              <a:cxn ang="0">
                <a:pos x="240" y="2"/>
              </a:cxn>
            </a:cxnLst>
            <a:rect l="0" t="0" r="r" b="b"/>
            <a:pathLst>
              <a:path w="464" h="586">
                <a:moveTo>
                  <a:pt x="462" y="68"/>
                </a:moveTo>
                <a:lnTo>
                  <a:pt x="462" y="68"/>
                </a:lnTo>
                <a:lnTo>
                  <a:pt x="460" y="68"/>
                </a:lnTo>
                <a:lnTo>
                  <a:pt x="460" y="68"/>
                </a:lnTo>
                <a:lnTo>
                  <a:pt x="462" y="66"/>
                </a:lnTo>
                <a:lnTo>
                  <a:pt x="462" y="66"/>
                </a:lnTo>
                <a:lnTo>
                  <a:pt x="464" y="66"/>
                </a:lnTo>
                <a:lnTo>
                  <a:pt x="464" y="66"/>
                </a:lnTo>
                <a:lnTo>
                  <a:pt x="460" y="64"/>
                </a:lnTo>
                <a:lnTo>
                  <a:pt x="460" y="64"/>
                </a:lnTo>
                <a:lnTo>
                  <a:pt x="458" y="66"/>
                </a:lnTo>
                <a:lnTo>
                  <a:pt x="458" y="66"/>
                </a:lnTo>
                <a:lnTo>
                  <a:pt x="454" y="66"/>
                </a:lnTo>
                <a:lnTo>
                  <a:pt x="454" y="66"/>
                </a:lnTo>
                <a:lnTo>
                  <a:pt x="448" y="68"/>
                </a:lnTo>
                <a:lnTo>
                  <a:pt x="448" y="68"/>
                </a:lnTo>
                <a:lnTo>
                  <a:pt x="442" y="72"/>
                </a:lnTo>
                <a:lnTo>
                  <a:pt x="442" y="72"/>
                </a:lnTo>
                <a:lnTo>
                  <a:pt x="440" y="72"/>
                </a:lnTo>
                <a:lnTo>
                  <a:pt x="440" y="72"/>
                </a:lnTo>
                <a:lnTo>
                  <a:pt x="436" y="72"/>
                </a:lnTo>
                <a:lnTo>
                  <a:pt x="436" y="72"/>
                </a:lnTo>
                <a:lnTo>
                  <a:pt x="432" y="74"/>
                </a:lnTo>
                <a:lnTo>
                  <a:pt x="432" y="74"/>
                </a:lnTo>
                <a:lnTo>
                  <a:pt x="428" y="74"/>
                </a:lnTo>
                <a:lnTo>
                  <a:pt x="428" y="74"/>
                </a:lnTo>
                <a:lnTo>
                  <a:pt x="424" y="74"/>
                </a:lnTo>
                <a:lnTo>
                  <a:pt x="424" y="74"/>
                </a:lnTo>
                <a:lnTo>
                  <a:pt x="426" y="70"/>
                </a:lnTo>
                <a:lnTo>
                  <a:pt x="426" y="70"/>
                </a:lnTo>
                <a:lnTo>
                  <a:pt x="428" y="68"/>
                </a:lnTo>
                <a:lnTo>
                  <a:pt x="428" y="66"/>
                </a:lnTo>
                <a:lnTo>
                  <a:pt x="426" y="66"/>
                </a:lnTo>
                <a:lnTo>
                  <a:pt x="426" y="66"/>
                </a:lnTo>
                <a:lnTo>
                  <a:pt x="424" y="66"/>
                </a:lnTo>
                <a:lnTo>
                  <a:pt x="422" y="68"/>
                </a:lnTo>
                <a:lnTo>
                  <a:pt x="422" y="68"/>
                </a:lnTo>
                <a:lnTo>
                  <a:pt x="418" y="72"/>
                </a:lnTo>
                <a:lnTo>
                  <a:pt x="418" y="72"/>
                </a:lnTo>
                <a:lnTo>
                  <a:pt x="416" y="74"/>
                </a:lnTo>
                <a:lnTo>
                  <a:pt x="416" y="74"/>
                </a:lnTo>
                <a:lnTo>
                  <a:pt x="410" y="76"/>
                </a:lnTo>
                <a:lnTo>
                  <a:pt x="410" y="76"/>
                </a:lnTo>
                <a:lnTo>
                  <a:pt x="406" y="78"/>
                </a:lnTo>
                <a:lnTo>
                  <a:pt x="406" y="82"/>
                </a:lnTo>
                <a:lnTo>
                  <a:pt x="406" y="82"/>
                </a:lnTo>
                <a:lnTo>
                  <a:pt x="404" y="84"/>
                </a:lnTo>
                <a:lnTo>
                  <a:pt x="404" y="86"/>
                </a:lnTo>
                <a:lnTo>
                  <a:pt x="404" y="86"/>
                </a:lnTo>
                <a:lnTo>
                  <a:pt x="402" y="84"/>
                </a:lnTo>
                <a:lnTo>
                  <a:pt x="402" y="84"/>
                </a:lnTo>
                <a:lnTo>
                  <a:pt x="398" y="84"/>
                </a:lnTo>
                <a:lnTo>
                  <a:pt x="398" y="84"/>
                </a:lnTo>
                <a:lnTo>
                  <a:pt x="396" y="90"/>
                </a:lnTo>
                <a:lnTo>
                  <a:pt x="396" y="90"/>
                </a:lnTo>
                <a:lnTo>
                  <a:pt x="390" y="94"/>
                </a:lnTo>
                <a:lnTo>
                  <a:pt x="390" y="94"/>
                </a:lnTo>
                <a:lnTo>
                  <a:pt x="386" y="100"/>
                </a:lnTo>
                <a:lnTo>
                  <a:pt x="386" y="100"/>
                </a:lnTo>
                <a:lnTo>
                  <a:pt x="376" y="112"/>
                </a:lnTo>
                <a:lnTo>
                  <a:pt x="376" y="112"/>
                </a:lnTo>
                <a:lnTo>
                  <a:pt x="372" y="118"/>
                </a:lnTo>
                <a:lnTo>
                  <a:pt x="372" y="118"/>
                </a:lnTo>
                <a:lnTo>
                  <a:pt x="368" y="126"/>
                </a:lnTo>
                <a:lnTo>
                  <a:pt x="368" y="126"/>
                </a:lnTo>
                <a:lnTo>
                  <a:pt x="366" y="126"/>
                </a:lnTo>
                <a:lnTo>
                  <a:pt x="366" y="126"/>
                </a:lnTo>
                <a:lnTo>
                  <a:pt x="358" y="130"/>
                </a:lnTo>
                <a:lnTo>
                  <a:pt x="358" y="130"/>
                </a:lnTo>
                <a:lnTo>
                  <a:pt x="356" y="130"/>
                </a:lnTo>
                <a:lnTo>
                  <a:pt x="356" y="130"/>
                </a:lnTo>
                <a:lnTo>
                  <a:pt x="352" y="128"/>
                </a:lnTo>
                <a:lnTo>
                  <a:pt x="352" y="128"/>
                </a:lnTo>
                <a:lnTo>
                  <a:pt x="344" y="124"/>
                </a:lnTo>
                <a:lnTo>
                  <a:pt x="344" y="124"/>
                </a:lnTo>
                <a:lnTo>
                  <a:pt x="342" y="124"/>
                </a:lnTo>
                <a:lnTo>
                  <a:pt x="340" y="124"/>
                </a:lnTo>
                <a:lnTo>
                  <a:pt x="340" y="124"/>
                </a:lnTo>
                <a:lnTo>
                  <a:pt x="336" y="122"/>
                </a:lnTo>
                <a:lnTo>
                  <a:pt x="336" y="120"/>
                </a:lnTo>
                <a:lnTo>
                  <a:pt x="336" y="120"/>
                </a:lnTo>
                <a:lnTo>
                  <a:pt x="336" y="120"/>
                </a:lnTo>
                <a:lnTo>
                  <a:pt x="334" y="120"/>
                </a:lnTo>
                <a:lnTo>
                  <a:pt x="334" y="120"/>
                </a:lnTo>
                <a:lnTo>
                  <a:pt x="332" y="120"/>
                </a:lnTo>
                <a:lnTo>
                  <a:pt x="332" y="118"/>
                </a:lnTo>
                <a:lnTo>
                  <a:pt x="332" y="118"/>
                </a:lnTo>
                <a:lnTo>
                  <a:pt x="328" y="116"/>
                </a:lnTo>
                <a:lnTo>
                  <a:pt x="328" y="116"/>
                </a:lnTo>
                <a:lnTo>
                  <a:pt x="326" y="116"/>
                </a:lnTo>
                <a:lnTo>
                  <a:pt x="326" y="116"/>
                </a:lnTo>
                <a:lnTo>
                  <a:pt x="324" y="116"/>
                </a:lnTo>
                <a:lnTo>
                  <a:pt x="324" y="116"/>
                </a:lnTo>
                <a:lnTo>
                  <a:pt x="324" y="114"/>
                </a:lnTo>
                <a:lnTo>
                  <a:pt x="324" y="114"/>
                </a:lnTo>
                <a:lnTo>
                  <a:pt x="324" y="110"/>
                </a:lnTo>
                <a:lnTo>
                  <a:pt x="324" y="110"/>
                </a:lnTo>
                <a:lnTo>
                  <a:pt x="322" y="110"/>
                </a:lnTo>
                <a:lnTo>
                  <a:pt x="322" y="110"/>
                </a:lnTo>
                <a:lnTo>
                  <a:pt x="322" y="110"/>
                </a:lnTo>
                <a:lnTo>
                  <a:pt x="320" y="104"/>
                </a:lnTo>
                <a:lnTo>
                  <a:pt x="320" y="104"/>
                </a:lnTo>
                <a:lnTo>
                  <a:pt x="316" y="98"/>
                </a:lnTo>
                <a:lnTo>
                  <a:pt x="316" y="98"/>
                </a:lnTo>
                <a:lnTo>
                  <a:pt x="314" y="96"/>
                </a:lnTo>
                <a:lnTo>
                  <a:pt x="314" y="96"/>
                </a:lnTo>
                <a:lnTo>
                  <a:pt x="314" y="96"/>
                </a:lnTo>
                <a:lnTo>
                  <a:pt x="312" y="96"/>
                </a:lnTo>
                <a:lnTo>
                  <a:pt x="312" y="96"/>
                </a:lnTo>
                <a:lnTo>
                  <a:pt x="306" y="94"/>
                </a:lnTo>
                <a:lnTo>
                  <a:pt x="306" y="94"/>
                </a:lnTo>
                <a:lnTo>
                  <a:pt x="300" y="92"/>
                </a:lnTo>
                <a:lnTo>
                  <a:pt x="300" y="92"/>
                </a:lnTo>
                <a:lnTo>
                  <a:pt x="290" y="90"/>
                </a:lnTo>
                <a:lnTo>
                  <a:pt x="290" y="90"/>
                </a:lnTo>
                <a:lnTo>
                  <a:pt x="276" y="88"/>
                </a:lnTo>
                <a:lnTo>
                  <a:pt x="276" y="88"/>
                </a:lnTo>
                <a:lnTo>
                  <a:pt x="270" y="86"/>
                </a:lnTo>
                <a:lnTo>
                  <a:pt x="268" y="86"/>
                </a:lnTo>
                <a:lnTo>
                  <a:pt x="268" y="86"/>
                </a:lnTo>
                <a:lnTo>
                  <a:pt x="264" y="84"/>
                </a:lnTo>
                <a:lnTo>
                  <a:pt x="264" y="84"/>
                </a:lnTo>
                <a:lnTo>
                  <a:pt x="262" y="82"/>
                </a:lnTo>
                <a:lnTo>
                  <a:pt x="262" y="82"/>
                </a:lnTo>
                <a:lnTo>
                  <a:pt x="260" y="80"/>
                </a:lnTo>
                <a:lnTo>
                  <a:pt x="260" y="80"/>
                </a:lnTo>
                <a:lnTo>
                  <a:pt x="258" y="78"/>
                </a:lnTo>
                <a:lnTo>
                  <a:pt x="258" y="78"/>
                </a:lnTo>
                <a:lnTo>
                  <a:pt x="256" y="76"/>
                </a:lnTo>
                <a:lnTo>
                  <a:pt x="256" y="76"/>
                </a:lnTo>
                <a:lnTo>
                  <a:pt x="256" y="76"/>
                </a:lnTo>
                <a:lnTo>
                  <a:pt x="256" y="76"/>
                </a:lnTo>
                <a:lnTo>
                  <a:pt x="256" y="72"/>
                </a:lnTo>
                <a:lnTo>
                  <a:pt x="256" y="72"/>
                </a:lnTo>
                <a:lnTo>
                  <a:pt x="256" y="68"/>
                </a:lnTo>
                <a:lnTo>
                  <a:pt x="256" y="68"/>
                </a:lnTo>
                <a:lnTo>
                  <a:pt x="256" y="66"/>
                </a:lnTo>
                <a:lnTo>
                  <a:pt x="256" y="66"/>
                </a:lnTo>
                <a:lnTo>
                  <a:pt x="258" y="60"/>
                </a:lnTo>
                <a:lnTo>
                  <a:pt x="258" y="60"/>
                </a:lnTo>
                <a:lnTo>
                  <a:pt x="258" y="58"/>
                </a:lnTo>
                <a:lnTo>
                  <a:pt x="260" y="58"/>
                </a:lnTo>
                <a:lnTo>
                  <a:pt x="260" y="58"/>
                </a:lnTo>
                <a:lnTo>
                  <a:pt x="262" y="56"/>
                </a:lnTo>
                <a:lnTo>
                  <a:pt x="262" y="56"/>
                </a:lnTo>
                <a:lnTo>
                  <a:pt x="264" y="52"/>
                </a:lnTo>
                <a:lnTo>
                  <a:pt x="264" y="52"/>
                </a:lnTo>
                <a:lnTo>
                  <a:pt x="264" y="46"/>
                </a:lnTo>
                <a:lnTo>
                  <a:pt x="264" y="46"/>
                </a:lnTo>
                <a:lnTo>
                  <a:pt x="264" y="42"/>
                </a:lnTo>
                <a:lnTo>
                  <a:pt x="264" y="42"/>
                </a:lnTo>
                <a:lnTo>
                  <a:pt x="264" y="40"/>
                </a:lnTo>
                <a:lnTo>
                  <a:pt x="262" y="40"/>
                </a:lnTo>
                <a:lnTo>
                  <a:pt x="262" y="40"/>
                </a:lnTo>
                <a:lnTo>
                  <a:pt x="262" y="40"/>
                </a:lnTo>
                <a:lnTo>
                  <a:pt x="262" y="40"/>
                </a:lnTo>
                <a:lnTo>
                  <a:pt x="264" y="38"/>
                </a:lnTo>
                <a:lnTo>
                  <a:pt x="264" y="38"/>
                </a:lnTo>
                <a:lnTo>
                  <a:pt x="264" y="34"/>
                </a:lnTo>
                <a:lnTo>
                  <a:pt x="264" y="34"/>
                </a:lnTo>
                <a:lnTo>
                  <a:pt x="266" y="26"/>
                </a:lnTo>
                <a:lnTo>
                  <a:pt x="266" y="26"/>
                </a:lnTo>
                <a:lnTo>
                  <a:pt x="264" y="20"/>
                </a:lnTo>
                <a:lnTo>
                  <a:pt x="264" y="18"/>
                </a:lnTo>
                <a:lnTo>
                  <a:pt x="264" y="18"/>
                </a:lnTo>
                <a:lnTo>
                  <a:pt x="262" y="16"/>
                </a:lnTo>
                <a:lnTo>
                  <a:pt x="262" y="16"/>
                </a:lnTo>
                <a:lnTo>
                  <a:pt x="260" y="14"/>
                </a:lnTo>
                <a:lnTo>
                  <a:pt x="260" y="14"/>
                </a:lnTo>
                <a:lnTo>
                  <a:pt x="258" y="12"/>
                </a:lnTo>
                <a:lnTo>
                  <a:pt x="258" y="12"/>
                </a:lnTo>
                <a:lnTo>
                  <a:pt x="256" y="8"/>
                </a:lnTo>
                <a:lnTo>
                  <a:pt x="256" y="8"/>
                </a:lnTo>
                <a:lnTo>
                  <a:pt x="250" y="4"/>
                </a:lnTo>
                <a:lnTo>
                  <a:pt x="250" y="4"/>
                </a:lnTo>
                <a:lnTo>
                  <a:pt x="246" y="4"/>
                </a:lnTo>
                <a:lnTo>
                  <a:pt x="246" y="4"/>
                </a:lnTo>
                <a:lnTo>
                  <a:pt x="244" y="4"/>
                </a:lnTo>
                <a:lnTo>
                  <a:pt x="244" y="4"/>
                </a:lnTo>
                <a:lnTo>
                  <a:pt x="242" y="4"/>
                </a:lnTo>
                <a:lnTo>
                  <a:pt x="242" y="4"/>
                </a:lnTo>
                <a:lnTo>
                  <a:pt x="240" y="2"/>
                </a:lnTo>
                <a:lnTo>
                  <a:pt x="240" y="2"/>
                </a:lnTo>
                <a:lnTo>
                  <a:pt x="236" y="0"/>
                </a:lnTo>
                <a:lnTo>
                  <a:pt x="236" y="0"/>
                </a:lnTo>
                <a:lnTo>
                  <a:pt x="230" y="0"/>
                </a:lnTo>
                <a:lnTo>
                  <a:pt x="230" y="0"/>
                </a:lnTo>
                <a:lnTo>
                  <a:pt x="226" y="2"/>
                </a:lnTo>
                <a:lnTo>
                  <a:pt x="226" y="2"/>
                </a:lnTo>
                <a:lnTo>
                  <a:pt x="224" y="4"/>
                </a:lnTo>
                <a:lnTo>
                  <a:pt x="224" y="4"/>
                </a:lnTo>
                <a:lnTo>
                  <a:pt x="222" y="6"/>
                </a:lnTo>
                <a:lnTo>
                  <a:pt x="222" y="6"/>
                </a:lnTo>
                <a:lnTo>
                  <a:pt x="218" y="8"/>
                </a:lnTo>
                <a:lnTo>
                  <a:pt x="218" y="8"/>
                </a:lnTo>
                <a:lnTo>
                  <a:pt x="216" y="14"/>
                </a:lnTo>
                <a:lnTo>
                  <a:pt x="216" y="12"/>
                </a:lnTo>
                <a:lnTo>
                  <a:pt x="216" y="12"/>
                </a:lnTo>
                <a:lnTo>
                  <a:pt x="218" y="8"/>
                </a:lnTo>
                <a:lnTo>
                  <a:pt x="218" y="8"/>
                </a:lnTo>
                <a:lnTo>
                  <a:pt x="220" y="6"/>
                </a:lnTo>
                <a:lnTo>
                  <a:pt x="220" y="6"/>
                </a:lnTo>
                <a:lnTo>
                  <a:pt x="216" y="12"/>
                </a:lnTo>
                <a:lnTo>
                  <a:pt x="216" y="12"/>
                </a:lnTo>
                <a:lnTo>
                  <a:pt x="212" y="18"/>
                </a:lnTo>
                <a:lnTo>
                  <a:pt x="212" y="18"/>
                </a:lnTo>
                <a:lnTo>
                  <a:pt x="210" y="24"/>
                </a:lnTo>
                <a:lnTo>
                  <a:pt x="210" y="24"/>
                </a:lnTo>
                <a:lnTo>
                  <a:pt x="210" y="30"/>
                </a:lnTo>
                <a:lnTo>
                  <a:pt x="210" y="30"/>
                </a:lnTo>
                <a:lnTo>
                  <a:pt x="210" y="32"/>
                </a:lnTo>
                <a:lnTo>
                  <a:pt x="210" y="32"/>
                </a:lnTo>
                <a:lnTo>
                  <a:pt x="210" y="32"/>
                </a:lnTo>
                <a:lnTo>
                  <a:pt x="210" y="34"/>
                </a:lnTo>
                <a:lnTo>
                  <a:pt x="210" y="34"/>
                </a:lnTo>
                <a:lnTo>
                  <a:pt x="210" y="38"/>
                </a:lnTo>
                <a:lnTo>
                  <a:pt x="210" y="38"/>
                </a:lnTo>
                <a:lnTo>
                  <a:pt x="212" y="40"/>
                </a:lnTo>
                <a:lnTo>
                  <a:pt x="212" y="40"/>
                </a:lnTo>
                <a:lnTo>
                  <a:pt x="212" y="40"/>
                </a:lnTo>
                <a:lnTo>
                  <a:pt x="212" y="42"/>
                </a:lnTo>
                <a:lnTo>
                  <a:pt x="212" y="44"/>
                </a:lnTo>
                <a:lnTo>
                  <a:pt x="212" y="44"/>
                </a:lnTo>
                <a:lnTo>
                  <a:pt x="212" y="52"/>
                </a:lnTo>
                <a:lnTo>
                  <a:pt x="212" y="52"/>
                </a:lnTo>
                <a:lnTo>
                  <a:pt x="212" y="56"/>
                </a:lnTo>
                <a:lnTo>
                  <a:pt x="214" y="58"/>
                </a:lnTo>
                <a:lnTo>
                  <a:pt x="214" y="58"/>
                </a:lnTo>
                <a:lnTo>
                  <a:pt x="216" y="58"/>
                </a:lnTo>
                <a:lnTo>
                  <a:pt x="216" y="58"/>
                </a:lnTo>
                <a:lnTo>
                  <a:pt x="218" y="64"/>
                </a:lnTo>
                <a:lnTo>
                  <a:pt x="218" y="64"/>
                </a:lnTo>
                <a:lnTo>
                  <a:pt x="218" y="68"/>
                </a:lnTo>
                <a:lnTo>
                  <a:pt x="218" y="68"/>
                </a:lnTo>
                <a:lnTo>
                  <a:pt x="220" y="74"/>
                </a:lnTo>
                <a:lnTo>
                  <a:pt x="220" y="74"/>
                </a:lnTo>
                <a:lnTo>
                  <a:pt x="216" y="78"/>
                </a:lnTo>
                <a:lnTo>
                  <a:pt x="216" y="78"/>
                </a:lnTo>
                <a:lnTo>
                  <a:pt x="208" y="82"/>
                </a:lnTo>
                <a:lnTo>
                  <a:pt x="208" y="82"/>
                </a:lnTo>
                <a:lnTo>
                  <a:pt x="204" y="84"/>
                </a:lnTo>
                <a:lnTo>
                  <a:pt x="198" y="84"/>
                </a:lnTo>
                <a:lnTo>
                  <a:pt x="198" y="84"/>
                </a:lnTo>
                <a:lnTo>
                  <a:pt x="188" y="86"/>
                </a:lnTo>
                <a:lnTo>
                  <a:pt x="188" y="86"/>
                </a:lnTo>
                <a:lnTo>
                  <a:pt x="182" y="86"/>
                </a:lnTo>
                <a:lnTo>
                  <a:pt x="182" y="86"/>
                </a:lnTo>
                <a:lnTo>
                  <a:pt x="164" y="90"/>
                </a:lnTo>
                <a:lnTo>
                  <a:pt x="164" y="90"/>
                </a:lnTo>
                <a:lnTo>
                  <a:pt x="162" y="90"/>
                </a:lnTo>
                <a:lnTo>
                  <a:pt x="162" y="90"/>
                </a:lnTo>
                <a:lnTo>
                  <a:pt x="158" y="94"/>
                </a:lnTo>
                <a:lnTo>
                  <a:pt x="158" y="94"/>
                </a:lnTo>
                <a:lnTo>
                  <a:pt x="156" y="102"/>
                </a:lnTo>
                <a:lnTo>
                  <a:pt x="156" y="102"/>
                </a:lnTo>
                <a:lnTo>
                  <a:pt x="154" y="104"/>
                </a:lnTo>
                <a:lnTo>
                  <a:pt x="154" y="104"/>
                </a:lnTo>
                <a:lnTo>
                  <a:pt x="152" y="106"/>
                </a:lnTo>
                <a:lnTo>
                  <a:pt x="152" y="106"/>
                </a:lnTo>
                <a:lnTo>
                  <a:pt x="152" y="108"/>
                </a:lnTo>
                <a:lnTo>
                  <a:pt x="152" y="108"/>
                </a:lnTo>
                <a:lnTo>
                  <a:pt x="152" y="108"/>
                </a:lnTo>
                <a:lnTo>
                  <a:pt x="152" y="108"/>
                </a:lnTo>
                <a:lnTo>
                  <a:pt x="150" y="110"/>
                </a:lnTo>
                <a:lnTo>
                  <a:pt x="150" y="110"/>
                </a:lnTo>
                <a:lnTo>
                  <a:pt x="146" y="112"/>
                </a:lnTo>
                <a:lnTo>
                  <a:pt x="146" y="112"/>
                </a:lnTo>
                <a:lnTo>
                  <a:pt x="146" y="114"/>
                </a:lnTo>
                <a:lnTo>
                  <a:pt x="146" y="114"/>
                </a:lnTo>
                <a:lnTo>
                  <a:pt x="140" y="114"/>
                </a:lnTo>
                <a:lnTo>
                  <a:pt x="140" y="114"/>
                </a:lnTo>
                <a:lnTo>
                  <a:pt x="138" y="116"/>
                </a:lnTo>
                <a:lnTo>
                  <a:pt x="138" y="116"/>
                </a:lnTo>
                <a:lnTo>
                  <a:pt x="136" y="118"/>
                </a:lnTo>
                <a:lnTo>
                  <a:pt x="136" y="118"/>
                </a:lnTo>
                <a:lnTo>
                  <a:pt x="128" y="122"/>
                </a:lnTo>
                <a:lnTo>
                  <a:pt x="128" y="122"/>
                </a:lnTo>
                <a:lnTo>
                  <a:pt x="126" y="122"/>
                </a:lnTo>
                <a:lnTo>
                  <a:pt x="124" y="124"/>
                </a:lnTo>
                <a:lnTo>
                  <a:pt x="124" y="124"/>
                </a:lnTo>
                <a:lnTo>
                  <a:pt x="122" y="124"/>
                </a:lnTo>
                <a:lnTo>
                  <a:pt x="122" y="124"/>
                </a:lnTo>
                <a:lnTo>
                  <a:pt x="114" y="126"/>
                </a:lnTo>
                <a:lnTo>
                  <a:pt x="114" y="126"/>
                </a:lnTo>
                <a:lnTo>
                  <a:pt x="110" y="126"/>
                </a:lnTo>
                <a:lnTo>
                  <a:pt x="110" y="126"/>
                </a:lnTo>
                <a:lnTo>
                  <a:pt x="108" y="124"/>
                </a:lnTo>
                <a:lnTo>
                  <a:pt x="108" y="124"/>
                </a:lnTo>
                <a:lnTo>
                  <a:pt x="104" y="122"/>
                </a:lnTo>
                <a:lnTo>
                  <a:pt x="104" y="122"/>
                </a:lnTo>
                <a:lnTo>
                  <a:pt x="102" y="118"/>
                </a:lnTo>
                <a:lnTo>
                  <a:pt x="98" y="116"/>
                </a:lnTo>
                <a:lnTo>
                  <a:pt x="98" y="116"/>
                </a:lnTo>
                <a:lnTo>
                  <a:pt x="96" y="114"/>
                </a:lnTo>
                <a:lnTo>
                  <a:pt x="96" y="114"/>
                </a:lnTo>
                <a:lnTo>
                  <a:pt x="92" y="112"/>
                </a:lnTo>
                <a:lnTo>
                  <a:pt x="92" y="112"/>
                </a:lnTo>
                <a:lnTo>
                  <a:pt x="88" y="108"/>
                </a:lnTo>
                <a:lnTo>
                  <a:pt x="88" y="108"/>
                </a:lnTo>
                <a:lnTo>
                  <a:pt x="82" y="102"/>
                </a:lnTo>
                <a:lnTo>
                  <a:pt x="82" y="102"/>
                </a:lnTo>
                <a:lnTo>
                  <a:pt x="76" y="96"/>
                </a:lnTo>
                <a:lnTo>
                  <a:pt x="76" y="96"/>
                </a:lnTo>
                <a:lnTo>
                  <a:pt x="68" y="90"/>
                </a:lnTo>
                <a:lnTo>
                  <a:pt x="68" y="90"/>
                </a:lnTo>
                <a:lnTo>
                  <a:pt x="64" y="86"/>
                </a:lnTo>
                <a:lnTo>
                  <a:pt x="64" y="86"/>
                </a:lnTo>
                <a:lnTo>
                  <a:pt x="62" y="86"/>
                </a:lnTo>
                <a:lnTo>
                  <a:pt x="62" y="86"/>
                </a:lnTo>
                <a:lnTo>
                  <a:pt x="58" y="80"/>
                </a:lnTo>
                <a:lnTo>
                  <a:pt x="58" y="80"/>
                </a:lnTo>
                <a:lnTo>
                  <a:pt x="58" y="76"/>
                </a:lnTo>
                <a:lnTo>
                  <a:pt x="58" y="76"/>
                </a:lnTo>
                <a:lnTo>
                  <a:pt x="58" y="74"/>
                </a:lnTo>
                <a:lnTo>
                  <a:pt x="54" y="72"/>
                </a:lnTo>
                <a:lnTo>
                  <a:pt x="54" y="72"/>
                </a:lnTo>
                <a:lnTo>
                  <a:pt x="50" y="70"/>
                </a:lnTo>
                <a:lnTo>
                  <a:pt x="48" y="70"/>
                </a:lnTo>
                <a:lnTo>
                  <a:pt x="48" y="70"/>
                </a:lnTo>
                <a:lnTo>
                  <a:pt x="42" y="64"/>
                </a:lnTo>
                <a:lnTo>
                  <a:pt x="42" y="64"/>
                </a:lnTo>
                <a:lnTo>
                  <a:pt x="40" y="62"/>
                </a:lnTo>
                <a:lnTo>
                  <a:pt x="38" y="62"/>
                </a:lnTo>
                <a:lnTo>
                  <a:pt x="38" y="62"/>
                </a:lnTo>
                <a:lnTo>
                  <a:pt x="36" y="64"/>
                </a:lnTo>
                <a:lnTo>
                  <a:pt x="38" y="66"/>
                </a:lnTo>
                <a:lnTo>
                  <a:pt x="38" y="66"/>
                </a:lnTo>
                <a:lnTo>
                  <a:pt x="40" y="72"/>
                </a:lnTo>
                <a:lnTo>
                  <a:pt x="40" y="72"/>
                </a:lnTo>
                <a:lnTo>
                  <a:pt x="40" y="72"/>
                </a:lnTo>
                <a:lnTo>
                  <a:pt x="40" y="72"/>
                </a:lnTo>
                <a:lnTo>
                  <a:pt x="32" y="70"/>
                </a:lnTo>
                <a:lnTo>
                  <a:pt x="32" y="70"/>
                </a:lnTo>
                <a:lnTo>
                  <a:pt x="26" y="70"/>
                </a:lnTo>
                <a:lnTo>
                  <a:pt x="26" y="70"/>
                </a:lnTo>
                <a:lnTo>
                  <a:pt x="24" y="68"/>
                </a:lnTo>
                <a:lnTo>
                  <a:pt x="22" y="68"/>
                </a:lnTo>
                <a:lnTo>
                  <a:pt x="22" y="68"/>
                </a:lnTo>
                <a:lnTo>
                  <a:pt x="18" y="66"/>
                </a:lnTo>
                <a:lnTo>
                  <a:pt x="18" y="66"/>
                </a:lnTo>
                <a:lnTo>
                  <a:pt x="12" y="64"/>
                </a:lnTo>
                <a:lnTo>
                  <a:pt x="12" y="64"/>
                </a:lnTo>
                <a:lnTo>
                  <a:pt x="8" y="62"/>
                </a:lnTo>
                <a:lnTo>
                  <a:pt x="8" y="62"/>
                </a:lnTo>
                <a:lnTo>
                  <a:pt x="4" y="60"/>
                </a:lnTo>
                <a:lnTo>
                  <a:pt x="4" y="60"/>
                </a:lnTo>
                <a:lnTo>
                  <a:pt x="2" y="60"/>
                </a:lnTo>
                <a:lnTo>
                  <a:pt x="2" y="60"/>
                </a:lnTo>
                <a:lnTo>
                  <a:pt x="0" y="62"/>
                </a:lnTo>
                <a:lnTo>
                  <a:pt x="0" y="62"/>
                </a:lnTo>
                <a:lnTo>
                  <a:pt x="6" y="66"/>
                </a:lnTo>
                <a:lnTo>
                  <a:pt x="6" y="66"/>
                </a:lnTo>
                <a:lnTo>
                  <a:pt x="12" y="74"/>
                </a:lnTo>
                <a:lnTo>
                  <a:pt x="12" y="74"/>
                </a:lnTo>
                <a:lnTo>
                  <a:pt x="16" y="78"/>
                </a:lnTo>
                <a:lnTo>
                  <a:pt x="16" y="78"/>
                </a:lnTo>
                <a:lnTo>
                  <a:pt x="24" y="80"/>
                </a:lnTo>
                <a:lnTo>
                  <a:pt x="24" y="80"/>
                </a:lnTo>
                <a:lnTo>
                  <a:pt x="32" y="84"/>
                </a:lnTo>
                <a:lnTo>
                  <a:pt x="32" y="84"/>
                </a:lnTo>
                <a:lnTo>
                  <a:pt x="46" y="88"/>
                </a:lnTo>
                <a:lnTo>
                  <a:pt x="46" y="88"/>
                </a:lnTo>
                <a:lnTo>
                  <a:pt x="48" y="90"/>
                </a:lnTo>
                <a:lnTo>
                  <a:pt x="50" y="92"/>
                </a:lnTo>
                <a:lnTo>
                  <a:pt x="50" y="92"/>
                </a:lnTo>
                <a:lnTo>
                  <a:pt x="54" y="96"/>
                </a:lnTo>
                <a:lnTo>
                  <a:pt x="54" y="96"/>
                </a:lnTo>
                <a:lnTo>
                  <a:pt x="48" y="102"/>
                </a:lnTo>
                <a:lnTo>
                  <a:pt x="48" y="102"/>
                </a:lnTo>
                <a:lnTo>
                  <a:pt x="40" y="112"/>
                </a:lnTo>
                <a:lnTo>
                  <a:pt x="40" y="112"/>
                </a:lnTo>
                <a:lnTo>
                  <a:pt x="54" y="126"/>
                </a:lnTo>
                <a:lnTo>
                  <a:pt x="54" y="126"/>
                </a:lnTo>
                <a:lnTo>
                  <a:pt x="66" y="136"/>
                </a:lnTo>
                <a:lnTo>
                  <a:pt x="66" y="136"/>
                </a:lnTo>
                <a:lnTo>
                  <a:pt x="74" y="142"/>
                </a:lnTo>
                <a:lnTo>
                  <a:pt x="74" y="142"/>
                </a:lnTo>
                <a:lnTo>
                  <a:pt x="84" y="152"/>
                </a:lnTo>
                <a:lnTo>
                  <a:pt x="84" y="152"/>
                </a:lnTo>
                <a:lnTo>
                  <a:pt x="92" y="158"/>
                </a:lnTo>
                <a:lnTo>
                  <a:pt x="92" y="158"/>
                </a:lnTo>
                <a:lnTo>
                  <a:pt x="96" y="162"/>
                </a:lnTo>
                <a:lnTo>
                  <a:pt x="96" y="162"/>
                </a:lnTo>
                <a:lnTo>
                  <a:pt x="98" y="164"/>
                </a:lnTo>
                <a:lnTo>
                  <a:pt x="100" y="164"/>
                </a:lnTo>
                <a:lnTo>
                  <a:pt x="100" y="164"/>
                </a:lnTo>
                <a:lnTo>
                  <a:pt x="106" y="164"/>
                </a:lnTo>
                <a:lnTo>
                  <a:pt x="106" y="164"/>
                </a:lnTo>
                <a:lnTo>
                  <a:pt x="108" y="166"/>
                </a:lnTo>
                <a:lnTo>
                  <a:pt x="110" y="164"/>
                </a:lnTo>
                <a:lnTo>
                  <a:pt x="110" y="164"/>
                </a:lnTo>
                <a:lnTo>
                  <a:pt x="114" y="164"/>
                </a:lnTo>
                <a:lnTo>
                  <a:pt x="114" y="164"/>
                </a:lnTo>
                <a:lnTo>
                  <a:pt x="124" y="164"/>
                </a:lnTo>
                <a:lnTo>
                  <a:pt x="124" y="164"/>
                </a:lnTo>
                <a:lnTo>
                  <a:pt x="136" y="162"/>
                </a:lnTo>
                <a:lnTo>
                  <a:pt x="136" y="162"/>
                </a:lnTo>
                <a:lnTo>
                  <a:pt x="144" y="160"/>
                </a:lnTo>
                <a:lnTo>
                  <a:pt x="144" y="160"/>
                </a:lnTo>
                <a:lnTo>
                  <a:pt x="158" y="160"/>
                </a:lnTo>
                <a:lnTo>
                  <a:pt x="158" y="160"/>
                </a:lnTo>
                <a:lnTo>
                  <a:pt x="162" y="158"/>
                </a:lnTo>
                <a:lnTo>
                  <a:pt x="162" y="158"/>
                </a:lnTo>
                <a:lnTo>
                  <a:pt x="166" y="168"/>
                </a:lnTo>
                <a:lnTo>
                  <a:pt x="166" y="168"/>
                </a:lnTo>
                <a:lnTo>
                  <a:pt x="172" y="174"/>
                </a:lnTo>
                <a:lnTo>
                  <a:pt x="172" y="174"/>
                </a:lnTo>
                <a:lnTo>
                  <a:pt x="172" y="178"/>
                </a:lnTo>
                <a:lnTo>
                  <a:pt x="172" y="178"/>
                </a:lnTo>
                <a:lnTo>
                  <a:pt x="174" y="192"/>
                </a:lnTo>
                <a:lnTo>
                  <a:pt x="174" y="192"/>
                </a:lnTo>
                <a:lnTo>
                  <a:pt x="176" y="198"/>
                </a:lnTo>
                <a:lnTo>
                  <a:pt x="176" y="204"/>
                </a:lnTo>
                <a:lnTo>
                  <a:pt x="176" y="204"/>
                </a:lnTo>
                <a:lnTo>
                  <a:pt x="176" y="224"/>
                </a:lnTo>
                <a:lnTo>
                  <a:pt x="176" y="224"/>
                </a:lnTo>
                <a:lnTo>
                  <a:pt x="174" y="228"/>
                </a:lnTo>
                <a:lnTo>
                  <a:pt x="174" y="228"/>
                </a:lnTo>
                <a:lnTo>
                  <a:pt x="174" y="238"/>
                </a:lnTo>
                <a:lnTo>
                  <a:pt x="174" y="238"/>
                </a:lnTo>
                <a:lnTo>
                  <a:pt x="174" y="240"/>
                </a:lnTo>
                <a:lnTo>
                  <a:pt x="174" y="240"/>
                </a:lnTo>
                <a:lnTo>
                  <a:pt x="174" y="240"/>
                </a:lnTo>
                <a:lnTo>
                  <a:pt x="176" y="240"/>
                </a:lnTo>
                <a:lnTo>
                  <a:pt x="176" y="240"/>
                </a:lnTo>
                <a:lnTo>
                  <a:pt x="178" y="270"/>
                </a:lnTo>
                <a:lnTo>
                  <a:pt x="178" y="270"/>
                </a:lnTo>
                <a:lnTo>
                  <a:pt x="178" y="300"/>
                </a:lnTo>
                <a:lnTo>
                  <a:pt x="180" y="300"/>
                </a:lnTo>
                <a:lnTo>
                  <a:pt x="180" y="300"/>
                </a:lnTo>
                <a:lnTo>
                  <a:pt x="180" y="314"/>
                </a:lnTo>
                <a:lnTo>
                  <a:pt x="180" y="314"/>
                </a:lnTo>
                <a:lnTo>
                  <a:pt x="180" y="368"/>
                </a:lnTo>
                <a:lnTo>
                  <a:pt x="180" y="368"/>
                </a:lnTo>
                <a:lnTo>
                  <a:pt x="180" y="404"/>
                </a:lnTo>
                <a:lnTo>
                  <a:pt x="180" y="404"/>
                </a:lnTo>
                <a:lnTo>
                  <a:pt x="176" y="432"/>
                </a:lnTo>
                <a:lnTo>
                  <a:pt x="176" y="432"/>
                </a:lnTo>
                <a:lnTo>
                  <a:pt x="174" y="458"/>
                </a:lnTo>
                <a:lnTo>
                  <a:pt x="174" y="458"/>
                </a:lnTo>
                <a:lnTo>
                  <a:pt x="172" y="474"/>
                </a:lnTo>
                <a:lnTo>
                  <a:pt x="172" y="474"/>
                </a:lnTo>
                <a:lnTo>
                  <a:pt x="172" y="484"/>
                </a:lnTo>
                <a:lnTo>
                  <a:pt x="172" y="484"/>
                </a:lnTo>
                <a:lnTo>
                  <a:pt x="170" y="490"/>
                </a:lnTo>
                <a:lnTo>
                  <a:pt x="170" y="490"/>
                </a:lnTo>
                <a:lnTo>
                  <a:pt x="164" y="508"/>
                </a:lnTo>
                <a:lnTo>
                  <a:pt x="164" y="508"/>
                </a:lnTo>
                <a:lnTo>
                  <a:pt x="160" y="526"/>
                </a:lnTo>
                <a:lnTo>
                  <a:pt x="160" y="526"/>
                </a:lnTo>
                <a:lnTo>
                  <a:pt x="162" y="530"/>
                </a:lnTo>
                <a:lnTo>
                  <a:pt x="162" y="532"/>
                </a:lnTo>
                <a:lnTo>
                  <a:pt x="162" y="532"/>
                </a:lnTo>
                <a:lnTo>
                  <a:pt x="164" y="536"/>
                </a:lnTo>
                <a:lnTo>
                  <a:pt x="164" y="536"/>
                </a:lnTo>
                <a:lnTo>
                  <a:pt x="162" y="540"/>
                </a:lnTo>
                <a:lnTo>
                  <a:pt x="162" y="540"/>
                </a:lnTo>
                <a:lnTo>
                  <a:pt x="160" y="542"/>
                </a:lnTo>
                <a:lnTo>
                  <a:pt x="160" y="542"/>
                </a:lnTo>
                <a:lnTo>
                  <a:pt x="158" y="548"/>
                </a:lnTo>
                <a:lnTo>
                  <a:pt x="158" y="548"/>
                </a:lnTo>
                <a:lnTo>
                  <a:pt x="158" y="550"/>
                </a:lnTo>
                <a:lnTo>
                  <a:pt x="158" y="550"/>
                </a:lnTo>
                <a:lnTo>
                  <a:pt x="154" y="550"/>
                </a:lnTo>
                <a:lnTo>
                  <a:pt x="154" y="550"/>
                </a:lnTo>
                <a:lnTo>
                  <a:pt x="152" y="552"/>
                </a:lnTo>
                <a:lnTo>
                  <a:pt x="150" y="554"/>
                </a:lnTo>
                <a:lnTo>
                  <a:pt x="150" y="554"/>
                </a:lnTo>
                <a:lnTo>
                  <a:pt x="150" y="554"/>
                </a:lnTo>
                <a:lnTo>
                  <a:pt x="152" y="556"/>
                </a:lnTo>
                <a:lnTo>
                  <a:pt x="152" y="556"/>
                </a:lnTo>
                <a:lnTo>
                  <a:pt x="152" y="556"/>
                </a:lnTo>
                <a:lnTo>
                  <a:pt x="152" y="556"/>
                </a:lnTo>
                <a:lnTo>
                  <a:pt x="152" y="556"/>
                </a:lnTo>
                <a:lnTo>
                  <a:pt x="148" y="560"/>
                </a:lnTo>
                <a:lnTo>
                  <a:pt x="148" y="560"/>
                </a:lnTo>
                <a:lnTo>
                  <a:pt x="148" y="562"/>
                </a:lnTo>
                <a:lnTo>
                  <a:pt x="150" y="562"/>
                </a:lnTo>
                <a:lnTo>
                  <a:pt x="150" y="562"/>
                </a:lnTo>
                <a:lnTo>
                  <a:pt x="148" y="564"/>
                </a:lnTo>
                <a:lnTo>
                  <a:pt x="148" y="564"/>
                </a:lnTo>
                <a:lnTo>
                  <a:pt x="144" y="566"/>
                </a:lnTo>
                <a:lnTo>
                  <a:pt x="140" y="570"/>
                </a:lnTo>
                <a:lnTo>
                  <a:pt x="140" y="570"/>
                </a:lnTo>
                <a:lnTo>
                  <a:pt x="136" y="572"/>
                </a:lnTo>
                <a:lnTo>
                  <a:pt x="134" y="574"/>
                </a:lnTo>
                <a:lnTo>
                  <a:pt x="134" y="574"/>
                </a:lnTo>
                <a:lnTo>
                  <a:pt x="134" y="576"/>
                </a:lnTo>
                <a:lnTo>
                  <a:pt x="136" y="576"/>
                </a:lnTo>
                <a:lnTo>
                  <a:pt x="136" y="576"/>
                </a:lnTo>
                <a:lnTo>
                  <a:pt x="134" y="576"/>
                </a:lnTo>
                <a:lnTo>
                  <a:pt x="134" y="576"/>
                </a:lnTo>
                <a:lnTo>
                  <a:pt x="134" y="582"/>
                </a:lnTo>
                <a:lnTo>
                  <a:pt x="134" y="582"/>
                </a:lnTo>
                <a:lnTo>
                  <a:pt x="136" y="582"/>
                </a:lnTo>
                <a:lnTo>
                  <a:pt x="138" y="584"/>
                </a:lnTo>
                <a:lnTo>
                  <a:pt x="148" y="584"/>
                </a:lnTo>
                <a:lnTo>
                  <a:pt x="148" y="584"/>
                </a:lnTo>
                <a:lnTo>
                  <a:pt x="156" y="582"/>
                </a:lnTo>
                <a:lnTo>
                  <a:pt x="162" y="580"/>
                </a:lnTo>
                <a:lnTo>
                  <a:pt x="166" y="578"/>
                </a:lnTo>
                <a:lnTo>
                  <a:pt x="170" y="578"/>
                </a:lnTo>
                <a:lnTo>
                  <a:pt x="170" y="578"/>
                </a:lnTo>
                <a:lnTo>
                  <a:pt x="174" y="578"/>
                </a:lnTo>
                <a:lnTo>
                  <a:pt x="176" y="578"/>
                </a:lnTo>
                <a:lnTo>
                  <a:pt x="178" y="580"/>
                </a:lnTo>
                <a:lnTo>
                  <a:pt x="180" y="580"/>
                </a:lnTo>
                <a:lnTo>
                  <a:pt x="180" y="580"/>
                </a:lnTo>
                <a:lnTo>
                  <a:pt x="186" y="578"/>
                </a:lnTo>
                <a:lnTo>
                  <a:pt x="192" y="578"/>
                </a:lnTo>
                <a:lnTo>
                  <a:pt x="192" y="578"/>
                </a:lnTo>
                <a:lnTo>
                  <a:pt x="192" y="572"/>
                </a:lnTo>
                <a:lnTo>
                  <a:pt x="192" y="572"/>
                </a:lnTo>
                <a:lnTo>
                  <a:pt x="192" y="570"/>
                </a:lnTo>
                <a:lnTo>
                  <a:pt x="190" y="570"/>
                </a:lnTo>
                <a:lnTo>
                  <a:pt x="190" y="570"/>
                </a:lnTo>
                <a:lnTo>
                  <a:pt x="192" y="568"/>
                </a:lnTo>
                <a:lnTo>
                  <a:pt x="192" y="568"/>
                </a:lnTo>
                <a:lnTo>
                  <a:pt x="192" y="566"/>
                </a:lnTo>
                <a:lnTo>
                  <a:pt x="192" y="566"/>
                </a:lnTo>
                <a:lnTo>
                  <a:pt x="192" y="566"/>
                </a:lnTo>
                <a:lnTo>
                  <a:pt x="192" y="566"/>
                </a:lnTo>
                <a:lnTo>
                  <a:pt x="194" y="560"/>
                </a:lnTo>
                <a:lnTo>
                  <a:pt x="194" y="560"/>
                </a:lnTo>
                <a:lnTo>
                  <a:pt x="198" y="556"/>
                </a:lnTo>
                <a:lnTo>
                  <a:pt x="198" y="556"/>
                </a:lnTo>
                <a:lnTo>
                  <a:pt x="200" y="552"/>
                </a:lnTo>
                <a:lnTo>
                  <a:pt x="200" y="548"/>
                </a:lnTo>
                <a:lnTo>
                  <a:pt x="200" y="548"/>
                </a:lnTo>
                <a:lnTo>
                  <a:pt x="204" y="532"/>
                </a:lnTo>
                <a:lnTo>
                  <a:pt x="204" y="532"/>
                </a:lnTo>
                <a:lnTo>
                  <a:pt x="210" y="508"/>
                </a:lnTo>
                <a:lnTo>
                  <a:pt x="210" y="508"/>
                </a:lnTo>
                <a:lnTo>
                  <a:pt x="212" y="496"/>
                </a:lnTo>
                <a:lnTo>
                  <a:pt x="212" y="496"/>
                </a:lnTo>
                <a:lnTo>
                  <a:pt x="214" y="486"/>
                </a:lnTo>
                <a:lnTo>
                  <a:pt x="214" y="486"/>
                </a:lnTo>
                <a:lnTo>
                  <a:pt x="216" y="466"/>
                </a:lnTo>
                <a:lnTo>
                  <a:pt x="216" y="466"/>
                </a:lnTo>
                <a:lnTo>
                  <a:pt x="218" y="440"/>
                </a:lnTo>
                <a:lnTo>
                  <a:pt x="218" y="440"/>
                </a:lnTo>
                <a:lnTo>
                  <a:pt x="222" y="424"/>
                </a:lnTo>
                <a:lnTo>
                  <a:pt x="222" y="424"/>
                </a:lnTo>
                <a:lnTo>
                  <a:pt x="224" y="404"/>
                </a:lnTo>
                <a:lnTo>
                  <a:pt x="224" y="404"/>
                </a:lnTo>
                <a:lnTo>
                  <a:pt x="228" y="388"/>
                </a:lnTo>
                <a:lnTo>
                  <a:pt x="228" y="388"/>
                </a:lnTo>
                <a:lnTo>
                  <a:pt x="230" y="378"/>
                </a:lnTo>
                <a:lnTo>
                  <a:pt x="230" y="378"/>
                </a:lnTo>
                <a:lnTo>
                  <a:pt x="234" y="354"/>
                </a:lnTo>
                <a:lnTo>
                  <a:pt x="234" y="354"/>
                </a:lnTo>
                <a:lnTo>
                  <a:pt x="240" y="328"/>
                </a:lnTo>
                <a:lnTo>
                  <a:pt x="240" y="328"/>
                </a:lnTo>
                <a:lnTo>
                  <a:pt x="240" y="318"/>
                </a:lnTo>
                <a:lnTo>
                  <a:pt x="240" y="314"/>
                </a:lnTo>
                <a:lnTo>
                  <a:pt x="240" y="314"/>
                </a:lnTo>
                <a:lnTo>
                  <a:pt x="240" y="314"/>
                </a:lnTo>
                <a:lnTo>
                  <a:pt x="242" y="320"/>
                </a:lnTo>
                <a:lnTo>
                  <a:pt x="242" y="320"/>
                </a:lnTo>
                <a:lnTo>
                  <a:pt x="242" y="326"/>
                </a:lnTo>
                <a:lnTo>
                  <a:pt x="242" y="326"/>
                </a:lnTo>
                <a:lnTo>
                  <a:pt x="244" y="332"/>
                </a:lnTo>
                <a:lnTo>
                  <a:pt x="244" y="332"/>
                </a:lnTo>
                <a:lnTo>
                  <a:pt x="246" y="338"/>
                </a:lnTo>
                <a:lnTo>
                  <a:pt x="246" y="342"/>
                </a:lnTo>
                <a:lnTo>
                  <a:pt x="246" y="342"/>
                </a:lnTo>
                <a:lnTo>
                  <a:pt x="248" y="348"/>
                </a:lnTo>
                <a:lnTo>
                  <a:pt x="250" y="362"/>
                </a:lnTo>
                <a:lnTo>
                  <a:pt x="250" y="362"/>
                </a:lnTo>
                <a:lnTo>
                  <a:pt x="256" y="400"/>
                </a:lnTo>
                <a:lnTo>
                  <a:pt x="256" y="400"/>
                </a:lnTo>
                <a:lnTo>
                  <a:pt x="262" y="446"/>
                </a:lnTo>
                <a:lnTo>
                  <a:pt x="262" y="446"/>
                </a:lnTo>
                <a:lnTo>
                  <a:pt x="268" y="492"/>
                </a:lnTo>
                <a:lnTo>
                  <a:pt x="268" y="492"/>
                </a:lnTo>
                <a:lnTo>
                  <a:pt x="272" y="510"/>
                </a:lnTo>
                <a:lnTo>
                  <a:pt x="276" y="526"/>
                </a:lnTo>
                <a:lnTo>
                  <a:pt x="276" y="526"/>
                </a:lnTo>
                <a:lnTo>
                  <a:pt x="280" y="538"/>
                </a:lnTo>
                <a:lnTo>
                  <a:pt x="284" y="546"/>
                </a:lnTo>
                <a:lnTo>
                  <a:pt x="284" y="546"/>
                </a:lnTo>
                <a:lnTo>
                  <a:pt x="296" y="560"/>
                </a:lnTo>
                <a:lnTo>
                  <a:pt x="296" y="560"/>
                </a:lnTo>
                <a:lnTo>
                  <a:pt x="296" y="562"/>
                </a:lnTo>
                <a:lnTo>
                  <a:pt x="296" y="562"/>
                </a:lnTo>
                <a:lnTo>
                  <a:pt x="296" y="566"/>
                </a:lnTo>
                <a:lnTo>
                  <a:pt x="296" y="566"/>
                </a:lnTo>
                <a:lnTo>
                  <a:pt x="298" y="570"/>
                </a:lnTo>
                <a:lnTo>
                  <a:pt x="298" y="570"/>
                </a:lnTo>
                <a:lnTo>
                  <a:pt x="296" y="570"/>
                </a:lnTo>
                <a:lnTo>
                  <a:pt x="296" y="570"/>
                </a:lnTo>
                <a:lnTo>
                  <a:pt x="296" y="578"/>
                </a:lnTo>
                <a:lnTo>
                  <a:pt x="296" y="578"/>
                </a:lnTo>
                <a:lnTo>
                  <a:pt x="300" y="578"/>
                </a:lnTo>
                <a:lnTo>
                  <a:pt x="300" y="578"/>
                </a:lnTo>
                <a:lnTo>
                  <a:pt x="304" y="580"/>
                </a:lnTo>
                <a:lnTo>
                  <a:pt x="304" y="580"/>
                </a:lnTo>
                <a:lnTo>
                  <a:pt x="308" y="580"/>
                </a:lnTo>
                <a:lnTo>
                  <a:pt x="308" y="580"/>
                </a:lnTo>
                <a:lnTo>
                  <a:pt x="308" y="580"/>
                </a:lnTo>
                <a:lnTo>
                  <a:pt x="308" y="584"/>
                </a:lnTo>
                <a:lnTo>
                  <a:pt x="308" y="584"/>
                </a:lnTo>
                <a:lnTo>
                  <a:pt x="310" y="584"/>
                </a:lnTo>
                <a:lnTo>
                  <a:pt x="310" y="584"/>
                </a:lnTo>
                <a:lnTo>
                  <a:pt x="316" y="586"/>
                </a:lnTo>
                <a:lnTo>
                  <a:pt x="316" y="586"/>
                </a:lnTo>
                <a:lnTo>
                  <a:pt x="328" y="586"/>
                </a:lnTo>
                <a:lnTo>
                  <a:pt x="338" y="584"/>
                </a:lnTo>
                <a:lnTo>
                  <a:pt x="338" y="584"/>
                </a:lnTo>
                <a:lnTo>
                  <a:pt x="340" y="584"/>
                </a:lnTo>
                <a:lnTo>
                  <a:pt x="340" y="582"/>
                </a:lnTo>
                <a:lnTo>
                  <a:pt x="340" y="582"/>
                </a:lnTo>
                <a:lnTo>
                  <a:pt x="340" y="580"/>
                </a:lnTo>
                <a:lnTo>
                  <a:pt x="338" y="580"/>
                </a:lnTo>
                <a:lnTo>
                  <a:pt x="338" y="580"/>
                </a:lnTo>
                <a:lnTo>
                  <a:pt x="340" y="576"/>
                </a:lnTo>
                <a:lnTo>
                  <a:pt x="340" y="576"/>
                </a:lnTo>
                <a:lnTo>
                  <a:pt x="340" y="572"/>
                </a:lnTo>
                <a:lnTo>
                  <a:pt x="336" y="568"/>
                </a:lnTo>
                <a:lnTo>
                  <a:pt x="336" y="568"/>
                </a:lnTo>
                <a:lnTo>
                  <a:pt x="332" y="564"/>
                </a:lnTo>
                <a:lnTo>
                  <a:pt x="330" y="562"/>
                </a:lnTo>
                <a:lnTo>
                  <a:pt x="330" y="562"/>
                </a:lnTo>
                <a:lnTo>
                  <a:pt x="328" y="554"/>
                </a:lnTo>
                <a:lnTo>
                  <a:pt x="328" y="554"/>
                </a:lnTo>
                <a:lnTo>
                  <a:pt x="328" y="554"/>
                </a:lnTo>
                <a:lnTo>
                  <a:pt x="326" y="552"/>
                </a:lnTo>
                <a:lnTo>
                  <a:pt x="326" y="552"/>
                </a:lnTo>
                <a:lnTo>
                  <a:pt x="326" y="552"/>
                </a:lnTo>
                <a:lnTo>
                  <a:pt x="326" y="552"/>
                </a:lnTo>
                <a:lnTo>
                  <a:pt x="326" y="544"/>
                </a:lnTo>
                <a:lnTo>
                  <a:pt x="326" y="544"/>
                </a:lnTo>
                <a:lnTo>
                  <a:pt x="324" y="542"/>
                </a:lnTo>
                <a:lnTo>
                  <a:pt x="324" y="542"/>
                </a:lnTo>
                <a:lnTo>
                  <a:pt x="324" y="542"/>
                </a:lnTo>
                <a:lnTo>
                  <a:pt x="320" y="536"/>
                </a:lnTo>
                <a:lnTo>
                  <a:pt x="320" y="536"/>
                </a:lnTo>
                <a:lnTo>
                  <a:pt x="316" y="530"/>
                </a:lnTo>
                <a:lnTo>
                  <a:pt x="316" y="530"/>
                </a:lnTo>
                <a:lnTo>
                  <a:pt x="318" y="528"/>
                </a:lnTo>
                <a:lnTo>
                  <a:pt x="318" y="528"/>
                </a:lnTo>
                <a:lnTo>
                  <a:pt x="322" y="522"/>
                </a:lnTo>
                <a:lnTo>
                  <a:pt x="322" y="522"/>
                </a:lnTo>
                <a:lnTo>
                  <a:pt x="322" y="516"/>
                </a:lnTo>
                <a:lnTo>
                  <a:pt x="322" y="510"/>
                </a:lnTo>
                <a:lnTo>
                  <a:pt x="322" y="510"/>
                </a:lnTo>
                <a:lnTo>
                  <a:pt x="318" y="504"/>
                </a:lnTo>
                <a:lnTo>
                  <a:pt x="316" y="498"/>
                </a:lnTo>
                <a:lnTo>
                  <a:pt x="316" y="498"/>
                </a:lnTo>
                <a:lnTo>
                  <a:pt x="312" y="492"/>
                </a:lnTo>
                <a:lnTo>
                  <a:pt x="312" y="492"/>
                </a:lnTo>
                <a:lnTo>
                  <a:pt x="312" y="486"/>
                </a:lnTo>
                <a:lnTo>
                  <a:pt x="312" y="486"/>
                </a:lnTo>
                <a:lnTo>
                  <a:pt x="312" y="476"/>
                </a:lnTo>
                <a:lnTo>
                  <a:pt x="312" y="476"/>
                </a:lnTo>
                <a:lnTo>
                  <a:pt x="310" y="462"/>
                </a:lnTo>
                <a:lnTo>
                  <a:pt x="310" y="462"/>
                </a:lnTo>
                <a:lnTo>
                  <a:pt x="306" y="438"/>
                </a:lnTo>
                <a:lnTo>
                  <a:pt x="306" y="438"/>
                </a:lnTo>
                <a:lnTo>
                  <a:pt x="302" y="418"/>
                </a:lnTo>
                <a:lnTo>
                  <a:pt x="302" y="418"/>
                </a:lnTo>
                <a:lnTo>
                  <a:pt x="302" y="406"/>
                </a:lnTo>
                <a:lnTo>
                  <a:pt x="302" y="406"/>
                </a:lnTo>
                <a:lnTo>
                  <a:pt x="304" y="390"/>
                </a:lnTo>
                <a:lnTo>
                  <a:pt x="304" y="390"/>
                </a:lnTo>
                <a:lnTo>
                  <a:pt x="302" y="376"/>
                </a:lnTo>
                <a:lnTo>
                  <a:pt x="302" y="376"/>
                </a:lnTo>
                <a:lnTo>
                  <a:pt x="302" y="360"/>
                </a:lnTo>
                <a:lnTo>
                  <a:pt x="302" y="360"/>
                </a:lnTo>
                <a:lnTo>
                  <a:pt x="300" y="346"/>
                </a:lnTo>
                <a:lnTo>
                  <a:pt x="300" y="346"/>
                </a:lnTo>
                <a:lnTo>
                  <a:pt x="300" y="336"/>
                </a:lnTo>
                <a:lnTo>
                  <a:pt x="300" y="336"/>
                </a:lnTo>
                <a:lnTo>
                  <a:pt x="300" y="330"/>
                </a:lnTo>
                <a:lnTo>
                  <a:pt x="300" y="330"/>
                </a:lnTo>
                <a:lnTo>
                  <a:pt x="300" y="322"/>
                </a:lnTo>
                <a:lnTo>
                  <a:pt x="300" y="322"/>
                </a:lnTo>
                <a:lnTo>
                  <a:pt x="298" y="316"/>
                </a:lnTo>
                <a:lnTo>
                  <a:pt x="298" y="316"/>
                </a:lnTo>
                <a:lnTo>
                  <a:pt x="298" y="310"/>
                </a:lnTo>
                <a:lnTo>
                  <a:pt x="298" y="310"/>
                </a:lnTo>
                <a:lnTo>
                  <a:pt x="298" y="306"/>
                </a:lnTo>
                <a:lnTo>
                  <a:pt x="298" y="306"/>
                </a:lnTo>
                <a:lnTo>
                  <a:pt x="298" y="302"/>
                </a:lnTo>
                <a:lnTo>
                  <a:pt x="298" y="302"/>
                </a:lnTo>
                <a:lnTo>
                  <a:pt x="298" y="302"/>
                </a:lnTo>
                <a:lnTo>
                  <a:pt x="298" y="302"/>
                </a:lnTo>
                <a:lnTo>
                  <a:pt x="298" y="298"/>
                </a:lnTo>
                <a:lnTo>
                  <a:pt x="298" y="298"/>
                </a:lnTo>
                <a:lnTo>
                  <a:pt x="300" y="290"/>
                </a:lnTo>
                <a:lnTo>
                  <a:pt x="300" y="290"/>
                </a:lnTo>
                <a:lnTo>
                  <a:pt x="298" y="284"/>
                </a:lnTo>
                <a:lnTo>
                  <a:pt x="298" y="284"/>
                </a:lnTo>
                <a:lnTo>
                  <a:pt x="298" y="280"/>
                </a:lnTo>
                <a:lnTo>
                  <a:pt x="298" y="280"/>
                </a:lnTo>
                <a:lnTo>
                  <a:pt x="298" y="276"/>
                </a:lnTo>
                <a:lnTo>
                  <a:pt x="298" y="276"/>
                </a:lnTo>
                <a:lnTo>
                  <a:pt x="298" y="258"/>
                </a:lnTo>
                <a:lnTo>
                  <a:pt x="298" y="258"/>
                </a:lnTo>
                <a:lnTo>
                  <a:pt x="300" y="244"/>
                </a:lnTo>
                <a:lnTo>
                  <a:pt x="300" y="244"/>
                </a:lnTo>
                <a:lnTo>
                  <a:pt x="300" y="244"/>
                </a:lnTo>
                <a:lnTo>
                  <a:pt x="300" y="240"/>
                </a:lnTo>
                <a:lnTo>
                  <a:pt x="300" y="240"/>
                </a:lnTo>
                <a:lnTo>
                  <a:pt x="300" y="232"/>
                </a:lnTo>
                <a:lnTo>
                  <a:pt x="300" y="232"/>
                </a:lnTo>
                <a:lnTo>
                  <a:pt x="298" y="224"/>
                </a:lnTo>
                <a:lnTo>
                  <a:pt x="298" y="224"/>
                </a:lnTo>
                <a:lnTo>
                  <a:pt x="298" y="216"/>
                </a:lnTo>
                <a:lnTo>
                  <a:pt x="298" y="216"/>
                </a:lnTo>
                <a:lnTo>
                  <a:pt x="300" y="206"/>
                </a:lnTo>
                <a:lnTo>
                  <a:pt x="300" y="206"/>
                </a:lnTo>
                <a:lnTo>
                  <a:pt x="300" y="198"/>
                </a:lnTo>
                <a:lnTo>
                  <a:pt x="300" y="198"/>
                </a:lnTo>
                <a:lnTo>
                  <a:pt x="300" y="194"/>
                </a:lnTo>
                <a:lnTo>
                  <a:pt x="300" y="194"/>
                </a:lnTo>
                <a:lnTo>
                  <a:pt x="302" y="190"/>
                </a:lnTo>
                <a:lnTo>
                  <a:pt x="302" y="190"/>
                </a:lnTo>
                <a:lnTo>
                  <a:pt x="304" y="184"/>
                </a:lnTo>
                <a:lnTo>
                  <a:pt x="304" y="184"/>
                </a:lnTo>
                <a:lnTo>
                  <a:pt x="306" y="176"/>
                </a:lnTo>
                <a:lnTo>
                  <a:pt x="306" y="176"/>
                </a:lnTo>
                <a:lnTo>
                  <a:pt x="308" y="170"/>
                </a:lnTo>
                <a:lnTo>
                  <a:pt x="308" y="170"/>
                </a:lnTo>
                <a:lnTo>
                  <a:pt x="308" y="166"/>
                </a:lnTo>
                <a:lnTo>
                  <a:pt x="308" y="166"/>
                </a:lnTo>
                <a:lnTo>
                  <a:pt x="312" y="162"/>
                </a:lnTo>
                <a:lnTo>
                  <a:pt x="312" y="162"/>
                </a:lnTo>
                <a:lnTo>
                  <a:pt x="314" y="162"/>
                </a:lnTo>
                <a:lnTo>
                  <a:pt x="314" y="162"/>
                </a:lnTo>
                <a:lnTo>
                  <a:pt x="320" y="164"/>
                </a:lnTo>
                <a:lnTo>
                  <a:pt x="320" y="164"/>
                </a:lnTo>
                <a:lnTo>
                  <a:pt x="332" y="164"/>
                </a:lnTo>
                <a:lnTo>
                  <a:pt x="332" y="164"/>
                </a:lnTo>
                <a:lnTo>
                  <a:pt x="346" y="166"/>
                </a:lnTo>
                <a:lnTo>
                  <a:pt x="346" y="166"/>
                </a:lnTo>
                <a:lnTo>
                  <a:pt x="362" y="168"/>
                </a:lnTo>
                <a:lnTo>
                  <a:pt x="362" y="168"/>
                </a:lnTo>
                <a:lnTo>
                  <a:pt x="366" y="166"/>
                </a:lnTo>
                <a:lnTo>
                  <a:pt x="366" y="166"/>
                </a:lnTo>
                <a:lnTo>
                  <a:pt x="370" y="166"/>
                </a:lnTo>
                <a:lnTo>
                  <a:pt x="370" y="166"/>
                </a:lnTo>
                <a:lnTo>
                  <a:pt x="376" y="166"/>
                </a:lnTo>
                <a:lnTo>
                  <a:pt x="376" y="166"/>
                </a:lnTo>
                <a:lnTo>
                  <a:pt x="380" y="164"/>
                </a:lnTo>
                <a:lnTo>
                  <a:pt x="384" y="162"/>
                </a:lnTo>
                <a:lnTo>
                  <a:pt x="384" y="162"/>
                </a:lnTo>
                <a:lnTo>
                  <a:pt x="386" y="158"/>
                </a:lnTo>
                <a:lnTo>
                  <a:pt x="386" y="156"/>
                </a:lnTo>
                <a:lnTo>
                  <a:pt x="386" y="156"/>
                </a:lnTo>
                <a:lnTo>
                  <a:pt x="390" y="152"/>
                </a:lnTo>
                <a:lnTo>
                  <a:pt x="390" y="152"/>
                </a:lnTo>
                <a:lnTo>
                  <a:pt x="396" y="144"/>
                </a:lnTo>
                <a:lnTo>
                  <a:pt x="396" y="144"/>
                </a:lnTo>
                <a:lnTo>
                  <a:pt x="402" y="136"/>
                </a:lnTo>
                <a:lnTo>
                  <a:pt x="402" y="136"/>
                </a:lnTo>
                <a:lnTo>
                  <a:pt x="406" y="132"/>
                </a:lnTo>
                <a:lnTo>
                  <a:pt x="406" y="132"/>
                </a:lnTo>
                <a:lnTo>
                  <a:pt x="410" y="128"/>
                </a:lnTo>
                <a:lnTo>
                  <a:pt x="410" y="128"/>
                </a:lnTo>
                <a:lnTo>
                  <a:pt x="412" y="124"/>
                </a:lnTo>
                <a:lnTo>
                  <a:pt x="412" y="124"/>
                </a:lnTo>
                <a:lnTo>
                  <a:pt x="412" y="122"/>
                </a:lnTo>
                <a:lnTo>
                  <a:pt x="412" y="122"/>
                </a:lnTo>
                <a:lnTo>
                  <a:pt x="418" y="118"/>
                </a:lnTo>
                <a:lnTo>
                  <a:pt x="418" y="118"/>
                </a:lnTo>
                <a:lnTo>
                  <a:pt x="426" y="110"/>
                </a:lnTo>
                <a:lnTo>
                  <a:pt x="426" y="110"/>
                </a:lnTo>
                <a:lnTo>
                  <a:pt x="426" y="108"/>
                </a:lnTo>
                <a:lnTo>
                  <a:pt x="426" y="108"/>
                </a:lnTo>
                <a:lnTo>
                  <a:pt x="420" y="102"/>
                </a:lnTo>
                <a:lnTo>
                  <a:pt x="420" y="102"/>
                </a:lnTo>
                <a:lnTo>
                  <a:pt x="414" y="96"/>
                </a:lnTo>
                <a:lnTo>
                  <a:pt x="414" y="96"/>
                </a:lnTo>
                <a:lnTo>
                  <a:pt x="416" y="92"/>
                </a:lnTo>
                <a:lnTo>
                  <a:pt x="416" y="92"/>
                </a:lnTo>
                <a:lnTo>
                  <a:pt x="418" y="90"/>
                </a:lnTo>
                <a:lnTo>
                  <a:pt x="422" y="90"/>
                </a:lnTo>
                <a:lnTo>
                  <a:pt x="422" y="90"/>
                </a:lnTo>
                <a:lnTo>
                  <a:pt x="428" y="88"/>
                </a:lnTo>
                <a:lnTo>
                  <a:pt x="428" y="88"/>
                </a:lnTo>
                <a:lnTo>
                  <a:pt x="434" y="86"/>
                </a:lnTo>
                <a:lnTo>
                  <a:pt x="434" y="86"/>
                </a:lnTo>
                <a:lnTo>
                  <a:pt x="440" y="84"/>
                </a:lnTo>
                <a:lnTo>
                  <a:pt x="440" y="84"/>
                </a:lnTo>
                <a:lnTo>
                  <a:pt x="448" y="82"/>
                </a:lnTo>
                <a:lnTo>
                  <a:pt x="448" y="82"/>
                </a:lnTo>
                <a:lnTo>
                  <a:pt x="454" y="78"/>
                </a:lnTo>
                <a:lnTo>
                  <a:pt x="454" y="78"/>
                </a:lnTo>
                <a:lnTo>
                  <a:pt x="460" y="74"/>
                </a:lnTo>
                <a:lnTo>
                  <a:pt x="460" y="74"/>
                </a:lnTo>
                <a:lnTo>
                  <a:pt x="464" y="70"/>
                </a:lnTo>
                <a:lnTo>
                  <a:pt x="464" y="70"/>
                </a:lnTo>
                <a:lnTo>
                  <a:pt x="462" y="70"/>
                </a:lnTo>
                <a:lnTo>
                  <a:pt x="462" y="68"/>
                </a:lnTo>
                <a:lnTo>
                  <a:pt x="462" y="68"/>
                </a:lnTo>
                <a:close/>
                <a:moveTo>
                  <a:pt x="262" y="14"/>
                </a:moveTo>
                <a:lnTo>
                  <a:pt x="262" y="14"/>
                </a:lnTo>
                <a:lnTo>
                  <a:pt x="262" y="16"/>
                </a:lnTo>
                <a:lnTo>
                  <a:pt x="262" y="16"/>
                </a:lnTo>
                <a:lnTo>
                  <a:pt x="262" y="16"/>
                </a:lnTo>
                <a:lnTo>
                  <a:pt x="262" y="16"/>
                </a:lnTo>
                <a:lnTo>
                  <a:pt x="260" y="14"/>
                </a:lnTo>
                <a:lnTo>
                  <a:pt x="260" y="14"/>
                </a:lnTo>
                <a:lnTo>
                  <a:pt x="262" y="14"/>
                </a:lnTo>
                <a:lnTo>
                  <a:pt x="262" y="14"/>
                </a:lnTo>
                <a:close/>
                <a:moveTo>
                  <a:pt x="156" y="552"/>
                </a:moveTo>
                <a:lnTo>
                  <a:pt x="156" y="552"/>
                </a:lnTo>
                <a:lnTo>
                  <a:pt x="152" y="554"/>
                </a:lnTo>
                <a:lnTo>
                  <a:pt x="152" y="554"/>
                </a:lnTo>
                <a:lnTo>
                  <a:pt x="152" y="554"/>
                </a:lnTo>
                <a:lnTo>
                  <a:pt x="152" y="554"/>
                </a:lnTo>
                <a:lnTo>
                  <a:pt x="152" y="554"/>
                </a:lnTo>
                <a:lnTo>
                  <a:pt x="154" y="552"/>
                </a:lnTo>
                <a:lnTo>
                  <a:pt x="154" y="552"/>
                </a:lnTo>
                <a:lnTo>
                  <a:pt x="156" y="550"/>
                </a:lnTo>
                <a:lnTo>
                  <a:pt x="156" y="550"/>
                </a:lnTo>
                <a:lnTo>
                  <a:pt x="156" y="550"/>
                </a:lnTo>
                <a:lnTo>
                  <a:pt x="156" y="552"/>
                </a:lnTo>
                <a:lnTo>
                  <a:pt x="156" y="552"/>
                </a:lnTo>
                <a:close/>
                <a:moveTo>
                  <a:pt x="238" y="0"/>
                </a:moveTo>
                <a:lnTo>
                  <a:pt x="238" y="0"/>
                </a:lnTo>
                <a:lnTo>
                  <a:pt x="234" y="0"/>
                </a:lnTo>
                <a:lnTo>
                  <a:pt x="234" y="0"/>
                </a:lnTo>
                <a:lnTo>
                  <a:pt x="230" y="0"/>
                </a:lnTo>
                <a:lnTo>
                  <a:pt x="230" y="0"/>
                </a:lnTo>
                <a:lnTo>
                  <a:pt x="234" y="0"/>
                </a:lnTo>
                <a:lnTo>
                  <a:pt x="234" y="0"/>
                </a:lnTo>
                <a:lnTo>
                  <a:pt x="236" y="0"/>
                </a:lnTo>
                <a:lnTo>
                  <a:pt x="236" y="0"/>
                </a:lnTo>
                <a:lnTo>
                  <a:pt x="238" y="0"/>
                </a:lnTo>
                <a:lnTo>
                  <a:pt x="238" y="0"/>
                </a:lnTo>
                <a:close/>
                <a:moveTo>
                  <a:pt x="236" y="0"/>
                </a:moveTo>
                <a:lnTo>
                  <a:pt x="236" y="0"/>
                </a:lnTo>
                <a:lnTo>
                  <a:pt x="232" y="0"/>
                </a:lnTo>
                <a:lnTo>
                  <a:pt x="232" y="0"/>
                </a:lnTo>
                <a:lnTo>
                  <a:pt x="238" y="0"/>
                </a:lnTo>
                <a:lnTo>
                  <a:pt x="238" y="0"/>
                </a:lnTo>
                <a:lnTo>
                  <a:pt x="240" y="2"/>
                </a:lnTo>
                <a:lnTo>
                  <a:pt x="240" y="2"/>
                </a:lnTo>
                <a:lnTo>
                  <a:pt x="236" y="0"/>
                </a:lnTo>
                <a:lnTo>
                  <a:pt x="236" y="0"/>
                </a:lnTo>
                <a:close/>
                <a:moveTo>
                  <a:pt x="248" y="4"/>
                </a:moveTo>
                <a:lnTo>
                  <a:pt x="248" y="4"/>
                </a:lnTo>
                <a:lnTo>
                  <a:pt x="246" y="4"/>
                </a:lnTo>
                <a:lnTo>
                  <a:pt x="246" y="4"/>
                </a:lnTo>
                <a:lnTo>
                  <a:pt x="250" y="4"/>
                </a:lnTo>
                <a:lnTo>
                  <a:pt x="250" y="4"/>
                </a:lnTo>
                <a:lnTo>
                  <a:pt x="252" y="4"/>
                </a:lnTo>
                <a:lnTo>
                  <a:pt x="252" y="4"/>
                </a:lnTo>
                <a:lnTo>
                  <a:pt x="248" y="4"/>
                </a:lnTo>
                <a:lnTo>
                  <a:pt x="248" y="4"/>
                </a:lnTo>
                <a:close/>
              </a:path>
            </a:pathLst>
          </a:custGeom>
          <a:solidFill>
            <a:srgbClr val="000000"/>
          </a:solidFill>
          <a:ln w="9525">
            <a:noFill/>
            <a:round/>
            <a:headEnd/>
            <a:tailEn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p>
        </p:txBody>
      </p:sp>
      <p:cxnSp>
        <p:nvCxnSpPr>
          <p:cNvPr id="27" name="Straight Connector 26"/>
          <p:cNvCxnSpPr/>
          <p:nvPr/>
        </p:nvCxnSpPr>
        <p:spPr>
          <a:xfrm>
            <a:off x="4334192" y="2804577"/>
            <a:ext cx="4505008" cy="76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34192" y="2812197"/>
            <a:ext cx="0" cy="20189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30090" y="2910006"/>
            <a:ext cx="4114800" cy="830997"/>
          </a:xfrm>
          <a:prstGeom prst="rect">
            <a:avLst/>
          </a:prstGeom>
          <a:noFill/>
        </p:spPr>
        <p:txBody>
          <a:bodyPr wrap="square" rtlCol="0">
            <a:spAutoFit/>
          </a:bodyPr>
          <a:lstStyle/>
          <a:p>
            <a:r>
              <a:rPr lang="en-US" sz="2400" b="1" dirty="0">
                <a:solidFill>
                  <a:schemeClr val="accent1"/>
                </a:solidFill>
              </a:rPr>
              <a:t>Comparing Views of Company Managers and Customers</a:t>
            </a:r>
          </a:p>
        </p:txBody>
      </p:sp>
    </p:spTree>
    <p:extLst>
      <p:ext uri="{BB962C8B-B14F-4D97-AF65-F5344CB8AC3E}">
        <p14:creationId xmlns:p14="http://schemas.microsoft.com/office/powerpoint/2010/main" val="674408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67000" y="2209800"/>
            <a:ext cx="4390176" cy="830997"/>
          </a:xfrm>
          <a:prstGeom prst="rect">
            <a:avLst/>
          </a:prstGeom>
          <a:noFill/>
        </p:spPr>
        <p:txBody>
          <a:bodyPr wrap="none" rtlCol="0">
            <a:spAutoFit/>
          </a:bodyPr>
          <a:lstStyle/>
          <a:p>
            <a:r>
              <a:rPr lang="en-US" sz="4800" dirty="0" smtClean="0">
                <a:solidFill>
                  <a:schemeClr val="bg1"/>
                </a:solidFill>
                <a:latin typeface="Bradley Hand ITC" pitchFamily="66" charset="0"/>
              </a:rPr>
              <a:t>Hello How are you?</a:t>
            </a:r>
            <a:endParaRPr lang="en-US" sz="4800" dirty="0">
              <a:solidFill>
                <a:schemeClr val="bg1"/>
              </a:solidFill>
              <a:latin typeface="Bradley Hand ITC" pitchFamily="66" charset="0"/>
            </a:endParaRPr>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p:cNvSpPr>
          <p:nvPr/>
        </p:nvSpPr>
        <p:spPr>
          <a:xfrm>
            <a:off x="1585488" y="2583459"/>
            <a:ext cx="6553200" cy="1600200"/>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r>
              <a:rPr lang="en-US" sz="3600" dirty="0" smtClean="0"/>
              <a:t>National Differences</a:t>
            </a:r>
          </a:p>
          <a:p>
            <a:r>
              <a:rPr lang="en-US" sz="2000" dirty="0" smtClean="0">
                <a:solidFill>
                  <a:schemeClr val="bg1">
                    <a:lumMod val="65000"/>
                  </a:schemeClr>
                </a:solidFill>
              </a:rPr>
              <a:t>(IB11e Chapters 2 to 5)</a:t>
            </a:r>
            <a:endParaRPr lang="en-US" sz="2000" dirty="0">
              <a:solidFill>
                <a:schemeClr val="bg1">
                  <a:lumMod val="65000"/>
                </a:schemeClr>
              </a:solidFill>
            </a:endParaRPr>
          </a:p>
        </p:txBody>
      </p:sp>
    </p:spTree>
    <p:extLst>
      <p:ext uri="{BB962C8B-B14F-4D97-AF65-F5344CB8AC3E}">
        <p14:creationId xmlns:p14="http://schemas.microsoft.com/office/powerpoint/2010/main" val="2102843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smtClean="0"/>
              <a:t>n=</a:t>
            </a:r>
            <a:r>
              <a:rPr lang="en-US" sz="1800" b="1" dirty="0" smtClean="0">
                <a:solidFill>
                  <a:schemeClr val="accent1"/>
                </a:solidFill>
              </a:rPr>
              <a:t>3206 </a:t>
            </a:r>
            <a:r>
              <a:rPr lang="en-US" sz="1800" b="1" dirty="0">
                <a:solidFill>
                  <a:schemeClr val="accent1"/>
                </a:solidFill>
              </a:rPr>
              <a:t>companies </a:t>
            </a:r>
            <a:r>
              <a:rPr lang="en-US" sz="1800" dirty="0" smtClean="0"/>
              <a:t>n=</a:t>
            </a:r>
            <a:r>
              <a:rPr lang="en-US" sz="1800" b="1" dirty="0" smtClean="0">
                <a:solidFill>
                  <a:srgbClr val="C00000"/>
                </a:solidFill>
              </a:rPr>
              <a:t>1692 </a:t>
            </a:r>
            <a:r>
              <a:rPr lang="en-US" sz="1800" b="1" dirty="0">
                <a:solidFill>
                  <a:srgbClr val="C00000"/>
                </a:solidFill>
              </a:rPr>
              <a:t>customers</a:t>
            </a:r>
          </a:p>
          <a:p>
            <a:r>
              <a:rPr lang="en-US" sz="1800" dirty="0" smtClean="0"/>
              <a:t>Data </a:t>
            </a:r>
            <a:r>
              <a:rPr lang="en-US" sz="1800" dirty="0"/>
              <a:t>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1336853923"/>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itle 4"/>
          <p:cNvSpPr>
            <a:spLocks noGrp="1"/>
          </p:cNvSpPr>
          <p:nvPr>
            <p:ph type="title"/>
          </p:nvPr>
        </p:nvSpPr>
        <p:spPr>
          <a:xfrm>
            <a:off x="304800" y="187958"/>
            <a:ext cx="8077200" cy="1600200"/>
          </a:xfrm>
        </p:spPr>
        <p:txBody>
          <a:bodyPr>
            <a:normAutofit/>
          </a:bodyPr>
          <a:lstStyle/>
          <a:p>
            <a:pPr algn="l"/>
            <a:r>
              <a:rPr lang="en-US" sz="3600" dirty="0" smtClean="0"/>
              <a:t>National Differences</a:t>
            </a:r>
            <a:br>
              <a:rPr lang="en-US" sz="3600" dirty="0" smtClean="0"/>
            </a:br>
            <a:r>
              <a:rPr lang="en-US" sz="2000" dirty="0" smtClean="0">
                <a:solidFill>
                  <a:schemeClr val="bg1">
                    <a:lumMod val="75000"/>
                  </a:schemeClr>
                </a:solidFill>
              </a:rPr>
              <a:t>(IB11e Chapters 2 to 5)</a:t>
            </a:r>
            <a:endParaRPr lang="en-US" sz="2000" dirty="0">
              <a:solidFill>
                <a:schemeClr val="bg1">
                  <a:lumMod val="75000"/>
                </a:schemeClr>
              </a:solidFill>
            </a:endParaRPr>
          </a:p>
        </p:txBody>
      </p:sp>
      <p:sp>
        <p:nvSpPr>
          <p:cNvPr id="13" name="TextBox 12"/>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381170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2"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Expectation for </a:t>
              </a:r>
              <a:r>
                <a:rPr lang="en-US" sz="1600" u="sng" dirty="0" smtClean="0">
                  <a:solidFill>
                    <a:schemeClr val="tx1"/>
                  </a:solidFill>
                </a:rPr>
                <a:t>decrease</a:t>
              </a:r>
              <a:r>
                <a:rPr lang="en-US" sz="1600" dirty="0" smtClean="0">
                  <a:solidFill>
                    <a:schemeClr val="tx1"/>
                  </a:solidFill>
                </a:rPr>
                <a:t> in national differences</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Expectation for </a:t>
              </a:r>
              <a:r>
                <a:rPr lang="en-US" sz="1600" dirty="0" smtClean="0">
                  <a:solidFill>
                    <a:schemeClr val="tx1"/>
                  </a:solidFill>
                </a:rPr>
                <a:t>modest increase </a:t>
              </a:r>
              <a:r>
                <a:rPr lang="en-US" sz="1600" dirty="0">
                  <a:solidFill>
                    <a:schemeClr val="tx1"/>
                  </a:solidFill>
                </a:rPr>
                <a:t>in national </a:t>
              </a:r>
              <a:r>
                <a:rPr lang="en-US" sz="1600" dirty="0" smtClean="0">
                  <a:solidFill>
                    <a:schemeClr val="tx1"/>
                  </a:solidFill>
                </a:rPr>
                <a:t>differences; in practical terms it is a flat trend</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7" name="Title 4"/>
          <p:cNvSpPr>
            <a:spLocks noGrp="1"/>
          </p:cNvSpPr>
          <p:nvPr>
            <p:ph type="title"/>
          </p:nvPr>
        </p:nvSpPr>
        <p:spPr>
          <a:xfrm>
            <a:off x="304800" y="187958"/>
            <a:ext cx="8077200" cy="1600200"/>
          </a:xfrm>
        </p:spPr>
        <p:txBody>
          <a:bodyPr>
            <a:normAutofit/>
          </a:bodyPr>
          <a:lstStyle/>
          <a:p>
            <a:pPr algn="l"/>
            <a:r>
              <a:rPr lang="en-US" sz="3600" dirty="0" smtClean="0"/>
              <a:t>National Differences</a:t>
            </a:r>
            <a:br>
              <a:rPr lang="en-US" sz="3600" dirty="0" smtClean="0"/>
            </a:br>
            <a:r>
              <a:rPr lang="en-US" sz="2000" dirty="0" smtClean="0">
                <a:solidFill>
                  <a:schemeClr val="bg1">
                    <a:lumMod val="75000"/>
                  </a:schemeClr>
                </a:solidFill>
              </a:rPr>
              <a:t>(IB11e Chapters 2 to 5)</a:t>
            </a:r>
            <a:endParaRPr lang="en-US" sz="2000" dirty="0">
              <a:solidFill>
                <a:schemeClr val="bg1">
                  <a:lumMod val="75000"/>
                </a:schemeClr>
              </a:solidFill>
            </a:endParaRPr>
          </a:p>
        </p:txBody>
      </p:sp>
    </p:spTree>
    <p:extLst>
      <p:ext uri="{BB962C8B-B14F-4D97-AF65-F5344CB8AC3E}">
        <p14:creationId xmlns:p14="http://schemas.microsoft.com/office/powerpoint/2010/main" val="3323029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67000" y="2209800"/>
            <a:ext cx="4390176" cy="830997"/>
          </a:xfrm>
          <a:prstGeom prst="rect">
            <a:avLst/>
          </a:prstGeom>
          <a:noFill/>
        </p:spPr>
        <p:txBody>
          <a:bodyPr wrap="none" rtlCol="0">
            <a:spAutoFit/>
          </a:bodyPr>
          <a:lstStyle/>
          <a:p>
            <a:r>
              <a:rPr lang="en-US" sz="4800" dirty="0" smtClean="0">
                <a:solidFill>
                  <a:schemeClr val="bg1"/>
                </a:solidFill>
                <a:latin typeface="Bradley Hand ITC" pitchFamily="66" charset="0"/>
              </a:rPr>
              <a:t>Hello How are you?</a:t>
            </a:r>
            <a:endParaRPr lang="en-US" sz="4800" dirty="0">
              <a:solidFill>
                <a:schemeClr val="bg1"/>
              </a:solidFill>
              <a:latin typeface="Bradley Hand ITC" pitchFamily="66" charset="0"/>
            </a:endParaRPr>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p:cNvSpPr>
          <p:nvPr/>
        </p:nvSpPr>
        <p:spPr>
          <a:xfrm>
            <a:off x="1585488" y="2583459"/>
            <a:ext cx="6553200" cy="1600200"/>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r>
              <a:rPr lang="en-US" sz="3600" dirty="0" smtClean="0"/>
              <a:t>Global Trade and</a:t>
            </a:r>
          </a:p>
          <a:p>
            <a:r>
              <a:rPr lang="en-US" sz="3600" dirty="0" smtClean="0"/>
              <a:t>Investment Environment</a:t>
            </a:r>
          </a:p>
          <a:p>
            <a:r>
              <a:rPr lang="en-US" sz="2000" dirty="0" smtClean="0">
                <a:solidFill>
                  <a:schemeClr val="bg1">
                    <a:lumMod val="65000"/>
                  </a:schemeClr>
                </a:solidFill>
              </a:rPr>
              <a:t>(IB11e Chapters 6 to 9)</a:t>
            </a:r>
            <a:endParaRPr lang="en-US" sz="2000" dirty="0">
              <a:solidFill>
                <a:schemeClr val="bg1">
                  <a:lumMod val="65000"/>
                </a:schemeClr>
              </a:solidFill>
            </a:endParaRPr>
          </a:p>
        </p:txBody>
      </p:sp>
    </p:spTree>
    <p:extLst>
      <p:ext uri="{BB962C8B-B14F-4D97-AF65-F5344CB8AC3E}">
        <p14:creationId xmlns:p14="http://schemas.microsoft.com/office/powerpoint/2010/main" val="1493584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smtClean="0"/>
              <a:t>n=</a:t>
            </a:r>
            <a:r>
              <a:rPr lang="en-US" sz="1800" b="1" dirty="0" smtClean="0">
                <a:solidFill>
                  <a:schemeClr val="accent1"/>
                </a:solidFill>
              </a:rPr>
              <a:t>3206 </a:t>
            </a:r>
            <a:r>
              <a:rPr lang="en-US" sz="1800" b="1" dirty="0">
                <a:solidFill>
                  <a:schemeClr val="accent1"/>
                </a:solidFill>
              </a:rPr>
              <a:t>companies </a:t>
            </a:r>
            <a:r>
              <a:rPr lang="en-US" sz="1800" dirty="0" smtClean="0"/>
              <a:t>n=</a:t>
            </a:r>
            <a:r>
              <a:rPr lang="en-US" sz="1800" b="1" dirty="0" smtClean="0">
                <a:solidFill>
                  <a:srgbClr val="C00000"/>
                </a:solidFill>
              </a:rPr>
              <a:t>1692 </a:t>
            </a:r>
            <a:r>
              <a:rPr lang="en-US" sz="1800" b="1" dirty="0">
                <a:solidFill>
                  <a:srgbClr val="C00000"/>
                </a:solidFill>
              </a:rPr>
              <a:t>customers</a:t>
            </a:r>
          </a:p>
          <a:p>
            <a:r>
              <a:rPr lang="en-US" sz="1800" dirty="0" smtClean="0"/>
              <a:t>Data </a:t>
            </a:r>
            <a:r>
              <a:rPr lang="en-US" sz="1800" dirty="0"/>
              <a:t>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3143520111"/>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itle 4"/>
          <p:cNvSpPr>
            <a:spLocks noGrp="1"/>
          </p:cNvSpPr>
          <p:nvPr>
            <p:ph type="title"/>
          </p:nvPr>
        </p:nvSpPr>
        <p:spPr>
          <a:xfrm>
            <a:off x="304800" y="187958"/>
            <a:ext cx="8077200" cy="1600200"/>
          </a:xfrm>
        </p:spPr>
        <p:txBody>
          <a:bodyPr>
            <a:normAutofit/>
          </a:bodyPr>
          <a:lstStyle/>
          <a:p>
            <a:pPr algn="l"/>
            <a:r>
              <a:rPr lang="en-US" sz="3600" dirty="0" smtClean="0"/>
              <a:t>Global Trade and Investment Environment</a:t>
            </a:r>
            <a:br>
              <a:rPr lang="en-US" sz="3600" dirty="0" smtClean="0"/>
            </a:br>
            <a:r>
              <a:rPr lang="en-US" sz="2000" dirty="0" smtClean="0">
                <a:solidFill>
                  <a:schemeClr val="bg1">
                    <a:lumMod val="75000"/>
                  </a:schemeClr>
                </a:solidFill>
              </a:rPr>
              <a:t>(IB11e Chapters 6 to 9)</a:t>
            </a:r>
            <a:endParaRPr lang="en-US" sz="2000" dirty="0">
              <a:solidFill>
                <a:schemeClr val="bg1">
                  <a:lumMod val="75000"/>
                </a:schemeClr>
              </a:solidFill>
            </a:endParaRPr>
          </a:p>
        </p:txBody>
      </p:sp>
      <p:sp>
        <p:nvSpPr>
          <p:cNvPr id="13" name="TextBox 12"/>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266243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2"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Expectation for </a:t>
              </a:r>
              <a:r>
                <a:rPr lang="en-US" sz="1600" dirty="0" smtClean="0">
                  <a:solidFill>
                    <a:schemeClr val="tx1"/>
                  </a:solidFill>
                </a:rPr>
                <a:t>consistent and greater period increases </a:t>
              </a:r>
              <a:r>
                <a:rPr lang="en-US" sz="1600" dirty="0">
                  <a:solidFill>
                    <a:schemeClr val="tx1"/>
                  </a:solidFill>
                </a:rPr>
                <a:t>in countries’ benefit </a:t>
              </a:r>
              <a:r>
                <a:rPr lang="en-US" sz="1600" dirty="0" smtClean="0">
                  <a:solidFill>
                    <a:schemeClr val="tx1"/>
                  </a:solidFill>
                </a:rPr>
                <a:t>from investment </a:t>
              </a:r>
              <a:r>
                <a:rPr lang="en-US" sz="1600" dirty="0">
                  <a:solidFill>
                    <a:schemeClr val="tx1"/>
                  </a:solidFill>
                </a:rPr>
                <a:t>in global </a:t>
              </a:r>
              <a:r>
                <a:rPr lang="en-US" sz="1600" dirty="0" smtClean="0">
                  <a:solidFill>
                    <a:schemeClr val="tx1"/>
                  </a:solidFill>
                </a:rPr>
                <a:t>trade</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Expectation for </a:t>
              </a:r>
              <a:r>
                <a:rPr lang="en-US" sz="1600" dirty="0" smtClean="0">
                  <a:solidFill>
                    <a:schemeClr val="tx1"/>
                  </a:solidFill>
                </a:rPr>
                <a:t>consistent increases in countries’ benefit from investment in global trade</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4" name="Title 4"/>
          <p:cNvSpPr>
            <a:spLocks noGrp="1"/>
          </p:cNvSpPr>
          <p:nvPr>
            <p:ph type="title"/>
          </p:nvPr>
        </p:nvSpPr>
        <p:spPr>
          <a:xfrm>
            <a:off x="304800" y="187958"/>
            <a:ext cx="8077200" cy="1600200"/>
          </a:xfrm>
        </p:spPr>
        <p:txBody>
          <a:bodyPr>
            <a:normAutofit/>
          </a:bodyPr>
          <a:lstStyle/>
          <a:p>
            <a:pPr algn="l"/>
            <a:r>
              <a:rPr lang="en-US" sz="3600" dirty="0" smtClean="0"/>
              <a:t>Global Trade and Investment Environment</a:t>
            </a:r>
            <a:br>
              <a:rPr lang="en-US" sz="3600" dirty="0" smtClean="0"/>
            </a:br>
            <a:r>
              <a:rPr lang="en-US" sz="2000" dirty="0" smtClean="0">
                <a:solidFill>
                  <a:schemeClr val="bg1">
                    <a:lumMod val="75000"/>
                  </a:schemeClr>
                </a:solidFill>
              </a:rPr>
              <a:t>(IB11e Chapters 6 to 9)</a:t>
            </a:r>
            <a:endParaRPr lang="en-US" sz="2000" dirty="0">
              <a:solidFill>
                <a:schemeClr val="bg1">
                  <a:lumMod val="75000"/>
                </a:schemeClr>
              </a:solidFill>
            </a:endParaRPr>
          </a:p>
        </p:txBody>
      </p:sp>
    </p:spTree>
    <p:extLst>
      <p:ext uri="{BB962C8B-B14F-4D97-AF65-F5344CB8AC3E}">
        <p14:creationId xmlns:p14="http://schemas.microsoft.com/office/powerpoint/2010/main" val="1129917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67000" y="2209800"/>
            <a:ext cx="4390176" cy="830997"/>
          </a:xfrm>
          <a:prstGeom prst="rect">
            <a:avLst/>
          </a:prstGeom>
          <a:noFill/>
        </p:spPr>
        <p:txBody>
          <a:bodyPr wrap="none" rtlCol="0">
            <a:spAutoFit/>
          </a:bodyPr>
          <a:lstStyle/>
          <a:p>
            <a:r>
              <a:rPr lang="en-US" sz="4800" dirty="0" smtClean="0">
                <a:solidFill>
                  <a:schemeClr val="bg1"/>
                </a:solidFill>
                <a:latin typeface="Bradley Hand ITC" pitchFamily="66" charset="0"/>
              </a:rPr>
              <a:t>Hello How are you?</a:t>
            </a:r>
            <a:endParaRPr lang="en-US" sz="4800" dirty="0">
              <a:solidFill>
                <a:schemeClr val="bg1"/>
              </a:solidFill>
              <a:latin typeface="Bradley Hand ITC" pitchFamily="66" charset="0"/>
            </a:endParaRPr>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p:cNvSpPr>
          <p:nvPr/>
        </p:nvSpPr>
        <p:spPr>
          <a:xfrm>
            <a:off x="1585488" y="2583459"/>
            <a:ext cx="6553200" cy="1600200"/>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r>
              <a:rPr lang="en-US" sz="3600" dirty="0" smtClean="0"/>
              <a:t>Global Monetary System</a:t>
            </a:r>
          </a:p>
          <a:p>
            <a:r>
              <a:rPr lang="en-US" sz="2000" dirty="0" smtClean="0">
                <a:solidFill>
                  <a:schemeClr val="bg1">
                    <a:lumMod val="65000"/>
                  </a:schemeClr>
                </a:solidFill>
              </a:rPr>
              <a:t>(IB11e Chapters 10 to 12)</a:t>
            </a:r>
            <a:endParaRPr lang="en-US" sz="2000" dirty="0">
              <a:solidFill>
                <a:schemeClr val="bg1">
                  <a:lumMod val="65000"/>
                </a:schemeClr>
              </a:solidFill>
            </a:endParaRPr>
          </a:p>
        </p:txBody>
      </p:sp>
    </p:spTree>
    <p:extLst>
      <p:ext uri="{BB962C8B-B14F-4D97-AF65-F5344CB8AC3E}">
        <p14:creationId xmlns:p14="http://schemas.microsoft.com/office/powerpoint/2010/main" val="1011076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smtClean="0"/>
              <a:t>n=</a:t>
            </a:r>
            <a:r>
              <a:rPr lang="en-US" sz="1800" b="1" dirty="0" smtClean="0">
                <a:solidFill>
                  <a:schemeClr val="accent1"/>
                </a:solidFill>
              </a:rPr>
              <a:t>3206 </a:t>
            </a:r>
            <a:r>
              <a:rPr lang="en-US" sz="1800" b="1" dirty="0">
                <a:solidFill>
                  <a:schemeClr val="accent1"/>
                </a:solidFill>
              </a:rPr>
              <a:t>companies </a:t>
            </a:r>
            <a:r>
              <a:rPr lang="en-US" sz="1800" dirty="0" smtClean="0"/>
              <a:t>n=</a:t>
            </a:r>
            <a:r>
              <a:rPr lang="en-US" sz="1800" b="1" dirty="0" smtClean="0">
                <a:solidFill>
                  <a:srgbClr val="C00000"/>
                </a:solidFill>
              </a:rPr>
              <a:t>1692 </a:t>
            </a:r>
            <a:r>
              <a:rPr lang="en-US" sz="1800" b="1" dirty="0">
                <a:solidFill>
                  <a:srgbClr val="C00000"/>
                </a:solidFill>
              </a:rPr>
              <a:t>customers</a:t>
            </a:r>
          </a:p>
          <a:p>
            <a:r>
              <a:rPr lang="en-US" sz="1800" dirty="0" smtClean="0"/>
              <a:t>Data </a:t>
            </a:r>
            <a:r>
              <a:rPr lang="en-US" sz="1800" dirty="0"/>
              <a:t>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2464529243"/>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itle 4"/>
          <p:cNvSpPr>
            <a:spLocks noGrp="1"/>
          </p:cNvSpPr>
          <p:nvPr>
            <p:ph type="title"/>
          </p:nvPr>
        </p:nvSpPr>
        <p:spPr>
          <a:xfrm>
            <a:off x="304800" y="187958"/>
            <a:ext cx="8077200" cy="1600200"/>
          </a:xfrm>
        </p:spPr>
        <p:txBody>
          <a:bodyPr>
            <a:normAutofit/>
          </a:bodyPr>
          <a:lstStyle/>
          <a:p>
            <a:pPr algn="l"/>
            <a:r>
              <a:rPr lang="en-US" sz="3600" dirty="0" smtClean="0"/>
              <a:t>Global Monetary System</a:t>
            </a:r>
            <a:br>
              <a:rPr lang="en-US" sz="3600" dirty="0" smtClean="0"/>
            </a:br>
            <a:r>
              <a:rPr lang="en-US" sz="2000" dirty="0" smtClean="0">
                <a:solidFill>
                  <a:schemeClr val="bg1">
                    <a:lumMod val="75000"/>
                  </a:schemeClr>
                </a:solidFill>
              </a:rPr>
              <a:t>(IB11e Chapters 10 to 12)</a:t>
            </a:r>
            <a:endParaRPr lang="en-US" sz="2000" dirty="0">
              <a:solidFill>
                <a:schemeClr val="bg1">
                  <a:lumMod val="75000"/>
                </a:schemeClr>
              </a:solidFill>
            </a:endParaRPr>
          </a:p>
        </p:txBody>
      </p:sp>
      <p:sp>
        <p:nvSpPr>
          <p:cNvPr id="13" name="TextBox 12"/>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2247515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2"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Foreign exchange, monetary system, and capital markets will </a:t>
              </a:r>
              <a:r>
                <a:rPr lang="en-US" sz="1600" dirty="0" smtClean="0">
                  <a:solidFill>
                    <a:schemeClr val="tx1"/>
                  </a:solidFill>
                </a:rPr>
                <a:t>become </a:t>
              </a:r>
              <a:r>
                <a:rPr lang="en-US" sz="1600" u="sng" dirty="0" smtClean="0">
                  <a:solidFill>
                    <a:schemeClr val="tx1"/>
                  </a:solidFill>
                </a:rPr>
                <a:t>significantly</a:t>
              </a:r>
              <a:r>
                <a:rPr lang="en-US" sz="1600" dirty="0" smtClean="0">
                  <a:solidFill>
                    <a:schemeClr val="tx1"/>
                  </a:solidFill>
                </a:rPr>
                <a:t> more </a:t>
              </a:r>
              <a:r>
                <a:rPr lang="en-US" sz="1600" dirty="0">
                  <a:solidFill>
                    <a:schemeClr val="tx1"/>
                  </a:solidFill>
                </a:rPr>
                <a:t>important</a:t>
              </a: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Foreign exchange, monetary system, and capital markets will become </a:t>
              </a:r>
              <a:r>
                <a:rPr lang="en-US" sz="1600" u="sng" dirty="0" smtClean="0">
                  <a:solidFill>
                    <a:schemeClr val="tx1"/>
                  </a:solidFill>
                </a:rPr>
                <a:t>moderately</a:t>
              </a:r>
              <a:r>
                <a:rPr lang="en-US" sz="1600" dirty="0" smtClean="0">
                  <a:solidFill>
                    <a:schemeClr val="tx1"/>
                  </a:solidFill>
                </a:rPr>
                <a:t> more important</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6" name="Title 4"/>
          <p:cNvSpPr>
            <a:spLocks noGrp="1"/>
          </p:cNvSpPr>
          <p:nvPr>
            <p:ph type="title"/>
          </p:nvPr>
        </p:nvSpPr>
        <p:spPr>
          <a:xfrm>
            <a:off x="304800" y="187958"/>
            <a:ext cx="8077200" cy="1600200"/>
          </a:xfrm>
        </p:spPr>
        <p:txBody>
          <a:bodyPr>
            <a:normAutofit/>
          </a:bodyPr>
          <a:lstStyle/>
          <a:p>
            <a:pPr algn="l"/>
            <a:r>
              <a:rPr lang="en-US" sz="3600" dirty="0" smtClean="0"/>
              <a:t>Global Monetary System</a:t>
            </a:r>
            <a:br>
              <a:rPr lang="en-US" sz="3600" dirty="0" smtClean="0"/>
            </a:br>
            <a:r>
              <a:rPr lang="en-US" sz="2000" dirty="0" smtClean="0">
                <a:solidFill>
                  <a:schemeClr val="bg1">
                    <a:lumMod val="75000"/>
                  </a:schemeClr>
                </a:solidFill>
              </a:rPr>
              <a:t>(IB11e Chapters 10 to 12)</a:t>
            </a:r>
            <a:endParaRPr lang="en-US" sz="2000" dirty="0">
              <a:solidFill>
                <a:schemeClr val="bg1">
                  <a:lumMod val="75000"/>
                </a:schemeClr>
              </a:solidFill>
            </a:endParaRPr>
          </a:p>
        </p:txBody>
      </p:sp>
    </p:spTree>
    <p:extLst>
      <p:ext uri="{BB962C8B-B14F-4D97-AF65-F5344CB8AC3E}">
        <p14:creationId xmlns:p14="http://schemas.microsoft.com/office/powerpoint/2010/main" val="2932857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67000" y="2209800"/>
            <a:ext cx="4390176" cy="830997"/>
          </a:xfrm>
          <a:prstGeom prst="rect">
            <a:avLst/>
          </a:prstGeom>
          <a:noFill/>
        </p:spPr>
        <p:txBody>
          <a:bodyPr wrap="none" rtlCol="0">
            <a:spAutoFit/>
          </a:bodyPr>
          <a:lstStyle/>
          <a:p>
            <a:r>
              <a:rPr lang="en-US" sz="4800" dirty="0" smtClean="0">
                <a:solidFill>
                  <a:schemeClr val="bg1"/>
                </a:solidFill>
                <a:latin typeface="Bradley Hand ITC" pitchFamily="66" charset="0"/>
              </a:rPr>
              <a:t>Hello How are you?</a:t>
            </a:r>
            <a:endParaRPr lang="en-US" sz="4800" dirty="0">
              <a:solidFill>
                <a:schemeClr val="bg1"/>
              </a:solidFill>
              <a:latin typeface="Bradley Hand ITC" pitchFamily="66" charset="0"/>
            </a:endParaRPr>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p:cNvSpPr>
          <p:nvPr/>
        </p:nvSpPr>
        <p:spPr>
          <a:xfrm>
            <a:off x="1585488" y="2583459"/>
            <a:ext cx="6553200" cy="1600200"/>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r>
              <a:rPr lang="en-US" sz="3600" dirty="0" smtClean="0"/>
              <a:t>Strategy and Structure of International Business</a:t>
            </a:r>
          </a:p>
          <a:p>
            <a:r>
              <a:rPr lang="en-US" sz="2000" dirty="0" smtClean="0">
                <a:solidFill>
                  <a:schemeClr val="bg1">
                    <a:lumMod val="65000"/>
                  </a:schemeClr>
                </a:solidFill>
              </a:rPr>
              <a:t>(IB11e Chapters 13 to 15)</a:t>
            </a:r>
            <a:endParaRPr lang="en-US" sz="2000" dirty="0">
              <a:solidFill>
                <a:schemeClr val="bg1">
                  <a:lumMod val="65000"/>
                </a:schemeClr>
              </a:solidFill>
            </a:endParaRPr>
          </a:p>
        </p:txBody>
      </p:sp>
    </p:spTree>
    <p:extLst>
      <p:ext uri="{BB962C8B-B14F-4D97-AF65-F5344CB8AC3E}">
        <p14:creationId xmlns:p14="http://schemas.microsoft.com/office/powerpoint/2010/main" val="3205573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533400"/>
            <a:ext cx="4572000" cy="5852520"/>
          </a:xfrm>
          <a:prstGeom prst="rect">
            <a:avLst/>
          </a:prstGeom>
          <a:ln>
            <a:solidFill>
              <a:schemeClr val="tx1"/>
            </a:solidFill>
          </a:ln>
        </p:spPr>
      </p:pic>
    </p:spTree>
    <p:extLst>
      <p:ext uri="{BB962C8B-B14F-4D97-AF65-F5344CB8AC3E}">
        <p14:creationId xmlns:p14="http://schemas.microsoft.com/office/powerpoint/2010/main" val="1115823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smtClean="0"/>
              <a:t>n=</a:t>
            </a:r>
            <a:r>
              <a:rPr lang="en-US" sz="1800" b="1" dirty="0" smtClean="0">
                <a:solidFill>
                  <a:schemeClr val="accent1"/>
                </a:solidFill>
              </a:rPr>
              <a:t>3206 </a:t>
            </a:r>
            <a:r>
              <a:rPr lang="en-US" sz="1800" b="1" dirty="0">
                <a:solidFill>
                  <a:schemeClr val="accent1"/>
                </a:solidFill>
              </a:rPr>
              <a:t>companies </a:t>
            </a:r>
            <a:r>
              <a:rPr lang="en-US" sz="1800" dirty="0" smtClean="0"/>
              <a:t>n=</a:t>
            </a:r>
            <a:r>
              <a:rPr lang="en-US" sz="1800" b="1" dirty="0" smtClean="0">
                <a:solidFill>
                  <a:srgbClr val="C00000"/>
                </a:solidFill>
              </a:rPr>
              <a:t>1692 </a:t>
            </a:r>
            <a:r>
              <a:rPr lang="en-US" sz="1800" b="1" dirty="0">
                <a:solidFill>
                  <a:srgbClr val="C00000"/>
                </a:solidFill>
              </a:rPr>
              <a:t>customers</a:t>
            </a:r>
          </a:p>
          <a:p>
            <a:r>
              <a:rPr lang="en-US" sz="1800" dirty="0" smtClean="0"/>
              <a:t>Data </a:t>
            </a:r>
            <a:r>
              <a:rPr lang="en-US" sz="1800" dirty="0"/>
              <a:t>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1771228612"/>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itle 4"/>
          <p:cNvSpPr>
            <a:spLocks noGrp="1"/>
          </p:cNvSpPr>
          <p:nvPr>
            <p:ph type="title"/>
          </p:nvPr>
        </p:nvSpPr>
        <p:spPr>
          <a:xfrm>
            <a:off x="304800" y="187958"/>
            <a:ext cx="8458200" cy="1600200"/>
          </a:xfrm>
        </p:spPr>
        <p:txBody>
          <a:bodyPr>
            <a:normAutofit/>
          </a:bodyPr>
          <a:lstStyle/>
          <a:p>
            <a:pPr algn="l"/>
            <a:r>
              <a:rPr lang="en-US" sz="3600" dirty="0"/>
              <a:t>Strategy and Structure of International Business</a:t>
            </a:r>
            <a:br>
              <a:rPr lang="en-US" sz="3600" dirty="0"/>
            </a:br>
            <a:r>
              <a:rPr lang="en-US" sz="2000" dirty="0" smtClean="0">
                <a:solidFill>
                  <a:schemeClr val="bg1">
                    <a:lumMod val="75000"/>
                  </a:schemeClr>
                </a:solidFill>
              </a:rPr>
              <a:t>(IB11e Chapters 13 to 15)</a:t>
            </a:r>
            <a:endParaRPr lang="en-US" sz="2000" dirty="0">
              <a:solidFill>
                <a:schemeClr val="bg1">
                  <a:lumMod val="75000"/>
                </a:schemeClr>
              </a:solidFill>
            </a:endParaRPr>
          </a:p>
        </p:txBody>
      </p:sp>
      <p:sp>
        <p:nvSpPr>
          <p:cNvPr id="13" name="TextBox 12"/>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151649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2"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Strategy and structure of international business </a:t>
              </a:r>
              <a:r>
                <a:rPr lang="en-US" sz="1600" dirty="0" smtClean="0">
                  <a:solidFill>
                    <a:schemeClr val="tx1"/>
                  </a:solidFill>
                </a:rPr>
                <a:t>will become </a:t>
              </a:r>
              <a:r>
                <a:rPr lang="en-US" sz="1600" u="sng" dirty="0" smtClean="0">
                  <a:solidFill>
                    <a:schemeClr val="tx1"/>
                  </a:solidFill>
                </a:rPr>
                <a:t>significantly</a:t>
              </a:r>
              <a:r>
                <a:rPr lang="en-US" sz="1600" dirty="0" smtClean="0">
                  <a:solidFill>
                    <a:schemeClr val="tx1"/>
                  </a:solidFill>
                </a:rPr>
                <a:t> more important, but still be below companies</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Strategy and structure of international business will become </a:t>
              </a:r>
              <a:r>
                <a:rPr lang="en-US" sz="1600" u="sng" dirty="0" smtClean="0">
                  <a:solidFill>
                    <a:schemeClr val="tx1"/>
                  </a:solidFill>
                </a:rPr>
                <a:t>moderately</a:t>
              </a:r>
              <a:r>
                <a:rPr lang="en-US" sz="1600" dirty="0" smtClean="0">
                  <a:solidFill>
                    <a:schemeClr val="tx1"/>
                  </a:solidFill>
                </a:rPr>
                <a:t> more important, staying above what customers think</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4" name="Title 4"/>
          <p:cNvSpPr>
            <a:spLocks noGrp="1"/>
          </p:cNvSpPr>
          <p:nvPr>
            <p:ph type="title"/>
          </p:nvPr>
        </p:nvSpPr>
        <p:spPr>
          <a:xfrm>
            <a:off x="304800" y="187958"/>
            <a:ext cx="8458200" cy="1600200"/>
          </a:xfrm>
        </p:spPr>
        <p:txBody>
          <a:bodyPr>
            <a:normAutofit/>
          </a:bodyPr>
          <a:lstStyle/>
          <a:p>
            <a:pPr algn="l"/>
            <a:r>
              <a:rPr lang="en-US" sz="3600" dirty="0"/>
              <a:t>Strategy and Structure of International Business</a:t>
            </a:r>
            <a:br>
              <a:rPr lang="en-US" sz="3600" dirty="0"/>
            </a:br>
            <a:r>
              <a:rPr lang="en-US" sz="2000" dirty="0" smtClean="0">
                <a:solidFill>
                  <a:schemeClr val="bg1">
                    <a:lumMod val="75000"/>
                  </a:schemeClr>
                </a:solidFill>
              </a:rPr>
              <a:t>(IB11e Chapters 13 to 15)</a:t>
            </a:r>
            <a:endParaRPr lang="en-US" sz="2000" dirty="0">
              <a:solidFill>
                <a:schemeClr val="bg1">
                  <a:lumMod val="75000"/>
                </a:schemeClr>
              </a:solidFill>
            </a:endParaRPr>
          </a:p>
        </p:txBody>
      </p:sp>
    </p:spTree>
    <p:extLst>
      <p:ext uri="{BB962C8B-B14F-4D97-AF65-F5344CB8AC3E}">
        <p14:creationId xmlns:p14="http://schemas.microsoft.com/office/powerpoint/2010/main" val="4131436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67000" y="2209800"/>
            <a:ext cx="4390176" cy="830997"/>
          </a:xfrm>
          <a:prstGeom prst="rect">
            <a:avLst/>
          </a:prstGeom>
          <a:noFill/>
        </p:spPr>
        <p:txBody>
          <a:bodyPr wrap="none" rtlCol="0">
            <a:spAutoFit/>
          </a:bodyPr>
          <a:lstStyle/>
          <a:p>
            <a:r>
              <a:rPr lang="en-US" sz="4800" dirty="0" smtClean="0">
                <a:solidFill>
                  <a:schemeClr val="bg1"/>
                </a:solidFill>
                <a:latin typeface="Bradley Hand ITC" pitchFamily="66" charset="0"/>
              </a:rPr>
              <a:t>Hello How are you?</a:t>
            </a:r>
            <a:endParaRPr lang="en-US" sz="4800" dirty="0">
              <a:solidFill>
                <a:schemeClr val="bg1"/>
              </a:solidFill>
              <a:latin typeface="Bradley Hand ITC" pitchFamily="66" charset="0"/>
            </a:endParaRPr>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p:cNvSpPr>
          <p:nvPr/>
        </p:nvSpPr>
        <p:spPr>
          <a:xfrm>
            <a:off x="1585488" y="2583459"/>
            <a:ext cx="6553200" cy="1600200"/>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r>
              <a:rPr lang="en-US" sz="3600" dirty="0" smtClean="0"/>
              <a:t>International Business Functions</a:t>
            </a:r>
          </a:p>
          <a:p>
            <a:r>
              <a:rPr lang="en-US" sz="2000" dirty="0" smtClean="0">
                <a:solidFill>
                  <a:schemeClr val="bg1">
                    <a:lumMod val="65000"/>
                  </a:schemeClr>
                </a:solidFill>
              </a:rPr>
              <a:t>(IB11e Chapters 13 to 15)</a:t>
            </a:r>
            <a:endParaRPr lang="en-US" sz="2000" dirty="0">
              <a:solidFill>
                <a:schemeClr val="bg1">
                  <a:lumMod val="65000"/>
                </a:schemeClr>
              </a:solidFill>
            </a:endParaRPr>
          </a:p>
        </p:txBody>
      </p:sp>
    </p:spTree>
    <p:extLst>
      <p:ext uri="{BB962C8B-B14F-4D97-AF65-F5344CB8AC3E}">
        <p14:creationId xmlns:p14="http://schemas.microsoft.com/office/powerpoint/2010/main" val="234501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smtClean="0"/>
              <a:t>n=</a:t>
            </a:r>
            <a:r>
              <a:rPr lang="en-US" sz="1800" b="1" dirty="0" smtClean="0">
                <a:solidFill>
                  <a:schemeClr val="accent1"/>
                </a:solidFill>
              </a:rPr>
              <a:t>3206 </a:t>
            </a:r>
            <a:r>
              <a:rPr lang="en-US" sz="1800" b="1" dirty="0">
                <a:solidFill>
                  <a:schemeClr val="accent1"/>
                </a:solidFill>
              </a:rPr>
              <a:t>companies </a:t>
            </a:r>
            <a:r>
              <a:rPr lang="en-US" sz="1800" dirty="0" smtClean="0"/>
              <a:t>n=</a:t>
            </a:r>
            <a:r>
              <a:rPr lang="en-US" sz="1800" b="1" dirty="0" smtClean="0">
                <a:solidFill>
                  <a:srgbClr val="C00000"/>
                </a:solidFill>
              </a:rPr>
              <a:t>1692 </a:t>
            </a:r>
            <a:r>
              <a:rPr lang="en-US" sz="1800" b="1" dirty="0">
                <a:solidFill>
                  <a:srgbClr val="C00000"/>
                </a:solidFill>
              </a:rPr>
              <a:t>customers</a:t>
            </a:r>
          </a:p>
          <a:p>
            <a:r>
              <a:rPr lang="en-US" sz="1800" dirty="0" smtClean="0"/>
              <a:t>Data </a:t>
            </a:r>
            <a:r>
              <a:rPr lang="en-US" sz="1800" dirty="0"/>
              <a:t>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2431369063"/>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itle 4"/>
          <p:cNvSpPr>
            <a:spLocks noGrp="1"/>
          </p:cNvSpPr>
          <p:nvPr>
            <p:ph type="title"/>
          </p:nvPr>
        </p:nvSpPr>
        <p:spPr>
          <a:xfrm>
            <a:off x="304800" y="187958"/>
            <a:ext cx="8458200" cy="1600200"/>
          </a:xfrm>
        </p:spPr>
        <p:txBody>
          <a:bodyPr>
            <a:normAutofit/>
          </a:bodyPr>
          <a:lstStyle/>
          <a:p>
            <a:pPr algn="l"/>
            <a:r>
              <a:rPr lang="en-US" sz="3600" dirty="0" smtClean="0"/>
              <a:t>International Business Functions</a:t>
            </a:r>
            <a:r>
              <a:rPr lang="en-US" sz="3600" dirty="0"/>
              <a:t/>
            </a:r>
            <a:br>
              <a:rPr lang="en-US" sz="3600" dirty="0"/>
            </a:br>
            <a:r>
              <a:rPr lang="en-US" sz="2000" dirty="0" smtClean="0">
                <a:solidFill>
                  <a:schemeClr val="bg1">
                    <a:lumMod val="75000"/>
                  </a:schemeClr>
                </a:solidFill>
              </a:rPr>
              <a:t>(IB11e Chapters 16 to 20)</a:t>
            </a:r>
            <a:endParaRPr lang="en-US" sz="2000" dirty="0">
              <a:solidFill>
                <a:schemeClr val="bg1">
                  <a:lumMod val="75000"/>
                </a:schemeClr>
              </a:solidFill>
            </a:endParaRPr>
          </a:p>
        </p:txBody>
      </p:sp>
      <p:sp>
        <p:nvSpPr>
          <p:cNvPr id="13" name="TextBox 12"/>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204922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2"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The international business functions </a:t>
              </a:r>
              <a:r>
                <a:rPr lang="en-US" sz="1600" dirty="0" smtClean="0">
                  <a:solidFill>
                    <a:schemeClr val="tx1"/>
                  </a:solidFill>
                </a:rPr>
                <a:t>will become </a:t>
              </a:r>
              <a:r>
                <a:rPr lang="en-US" sz="1600" u="sng" dirty="0" smtClean="0">
                  <a:solidFill>
                    <a:schemeClr val="tx1"/>
                  </a:solidFill>
                </a:rPr>
                <a:t>significantly</a:t>
              </a:r>
              <a:r>
                <a:rPr lang="en-US" sz="1600" dirty="0" smtClean="0">
                  <a:solidFill>
                    <a:schemeClr val="tx1"/>
                  </a:solidFill>
                </a:rPr>
                <a:t> more important in the next 5 years; still below companies</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The international business functions will become </a:t>
              </a:r>
              <a:r>
                <a:rPr lang="en-US" sz="1600" u="sng" dirty="0" smtClean="0">
                  <a:solidFill>
                    <a:schemeClr val="tx1"/>
                  </a:solidFill>
                </a:rPr>
                <a:t>moderately</a:t>
              </a:r>
              <a:r>
                <a:rPr lang="en-US" sz="1600" dirty="0" smtClean="0">
                  <a:solidFill>
                    <a:schemeClr val="tx1"/>
                  </a:solidFill>
                </a:rPr>
                <a:t> more important, staying above what customers think</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4" name="Title 4"/>
          <p:cNvSpPr>
            <a:spLocks noGrp="1"/>
          </p:cNvSpPr>
          <p:nvPr>
            <p:ph type="title"/>
          </p:nvPr>
        </p:nvSpPr>
        <p:spPr>
          <a:xfrm>
            <a:off x="304800" y="187958"/>
            <a:ext cx="8458200" cy="1600200"/>
          </a:xfrm>
        </p:spPr>
        <p:txBody>
          <a:bodyPr>
            <a:normAutofit/>
          </a:bodyPr>
          <a:lstStyle/>
          <a:p>
            <a:pPr algn="l"/>
            <a:r>
              <a:rPr lang="en-US" sz="3600" dirty="0" smtClean="0"/>
              <a:t>International Business Functions</a:t>
            </a:r>
            <a:r>
              <a:rPr lang="en-US" sz="3600" dirty="0"/>
              <a:t/>
            </a:r>
            <a:br>
              <a:rPr lang="en-US" sz="3600" dirty="0"/>
            </a:br>
            <a:r>
              <a:rPr lang="en-US" sz="2000" dirty="0" smtClean="0">
                <a:solidFill>
                  <a:schemeClr val="bg1">
                    <a:lumMod val="75000"/>
                  </a:schemeClr>
                </a:solidFill>
              </a:rPr>
              <a:t>(IB11e Chapters 16 to 20)</a:t>
            </a:r>
            <a:endParaRPr lang="en-US" sz="2000" dirty="0">
              <a:solidFill>
                <a:schemeClr val="bg1">
                  <a:lumMod val="75000"/>
                </a:schemeClr>
              </a:solidFill>
            </a:endParaRPr>
          </a:p>
        </p:txBody>
      </p:sp>
    </p:spTree>
    <p:extLst>
      <p:ext uri="{BB962C8B-B14F-4D97-AF65-F5344CB8AC3E}">
        <p14:creationId xmlns:p14="http://schemas.microsoft.com/office/powerpoint/2010/main" val="2250914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657600" y="1066800"/>
            <a:ext cx="1447800" cy="1156828"/>
            <a:chOff x="2296882" y="1490471"/>
            <a:chExt cx="1447800" cy="1156828"/>
          </a:xfrm>
        </p:grpSpPr>
        <p:sp>
          <p:nvSpPr>
            <p:cNvPr id="8" name="Rounded Rectangle 7"/>
            <p:cNvSpPr/>
            <p:nvPr/>
          </p:nvSpPr>
          <p:spPr>
            <a:xfrm rot="2700000">
              <a:off x="2438366" y="1490471"/>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3" name="TextBox 12"/>
            <p:cNvSpPr txBox="1"/>
            <p:nvPr/>
          </p:nvSpPr>
          <p:spPr>
            <a:xfrm>
              <a:off x="2296882" y="1762512"/>
              <a:ext cx="1447800" cy="523220"/>
            </a:xfrm>
            <a:prstGeom prst="rect">
              <a:avLst/>
            </a:prstGeom>
            <a:noFill/>
          </p:spPr>
          <p:txBody>
            <a:bodyPr wrap="square" rtlCol="0">
              <a:spAutoFit/>
            </a:bodyPr>
            <a:lstStyle/>
            <a:p>
              <a:pPr algn="ctr"/>
              <a:r>
                <a:rPr lang="en-US" sz="1400" b="1" dirty="0" smtClean="0">
                  <a:solidFill>
                    <a:schemeClr val="bg1"/>
                  </a:solidFill>
                </a:rPr>
                <a:t>NATIONAL DIFFERENCES</a:t>
              </a:r>
              <a:endParaRPr lang="en-US" sz="1400" b="1" dirty="0">
                <a:solidFill>
                  <a:schemeClr val="bg1"/>
                </a:solidFill>
              </a:endParaRPr>
            </a:p>
          </p:txBody>
        </p:sp>
      </p:grpSp>
      <p:grpSp>
        <p:nvGrpSpPr>
          <p:cNvPr id="23" name="Group 22"/>
          <p:cNvGrpSpPr/>
          <p:nvPr/>
        </p:nvGrpSpPr>
        <p:grpSpPr>
          <a:xfrm>
            <a:off x="2732318" y="1975690"/>
            <a:ext cx="1447800" cy="1156828"/>
            <a:chOff x="1371600" y="2399361"/>
            <a:chExt cx="1447800" cy="1156828"/>
          </a:xfrm>
        </p:grpSpPr>
        <p:sp>
          <p:nvSpPr>
            <p:cNvPr id="7" name="Rounded Rectangle 6"/>
            <p:cNvSpPr/>
            <p:nvPr/>
          </p:nvSpPr>
          <p:spPr>
            <a:xfrm rot="2700000">
              <a:off x="1529477" y="2399361"/>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a:solidFill>
                  <a:schemeClr val="bg1"/>
                </a:solidFill>
              </a:endParaRPr>
            </a:p>
          </p:txBody>
        </p:sp>
        <p:sp>
          <p:nvSpPr>
            <p:cNvPr id="14" name="TextBox 13"/>
            <p:cNvSpPr txBox="1"/>
            <p:nvPr/>
          </p:nvSpPr>
          <p:spPr>
            <a:xfrm>
              <a:off x="1371600" y="2622484"/>
              <a:ext cx="1447800" cy="738664"/>
            </a:xfrm>
            <a:prstGeom prst="rect">
              <a:avLst/>
            </a:prstGeom>
            <a:noFill/>
          </p:spPr>
          <p:txBody>
            <a:bodyPr wrap="square" rtlCol="0">
              <a:spAutoFit/>
            </a:bodyPr>
            <a:lstStyle/>
            <a:p>
              <a:pPr algn="ctr"/>
              <a:r>
                <a:rPr lang="en-US" sz="1400" dirty="0" smtClean="0">
                  <a:solidFill>
                    <a:schemeClr val="bg1"/>
                  </a:solidFill>
                </a:rPr>
                <a:t>Global Trade</a:t>
              </a:r>
            </a:p>
            <a:p>
              <a:pPr algn="ctr"/>
              <a:r>
                <a:rPr lang="en-US" sz="1400" dirty="0" smtClean="0">
                  <a:solidFill>
                    <a:schemeClr val="bg1"/>
                  </a:solidFill>
                </a:rPr>
                <a:t>&amp; Investment Environment</a:t>
              </a:r>
              <a:endParaRPr lang="en-US" sz="1400" dirty="0">
                <a:solidFill>
                  <a:schemeClr val="bg1"/>
                </a:solidFill>
              </a:endParaRPr>
            </a:p>
          </p:txBody>
        </p:sp>
      </p:grpSp>
      <p:grpSp>
        <p:nvGrpSpPr>
          <p:cNvPr id="24" name="Group 23"/>
          <p:cNvGrpSpPr/>
          <p:nvPr/>
        </p:nvGrpSpPr>
        <p:grpSpPr>
          <a:xfrm>
            <a:off x="1817918" y="2884579"/>
            <a:ext cx="1447800" cy="1156828"/>
            <a:chOff x="457200" y="3308250"/>
            <a:chExt cx="1447800" cy="1156828"/>
          </a:xfrm>
        </p:grpSpPr>
        <p:sp>
          <p:nvSpPr>
            <p:cNvPr id="11" name="Rounded Rectangle 10"/>
            <p:cNvSpPr/>
            <p:nvPr/>
          </p:nvSpPr>
          <p:spPr>
            <a:xfrm rot="2700000">
              <a:off x="620587" y="3308250"/>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00">
                <a:solidFill>
                  <a:schemeClr val="bg1"/>
                </a:solidFill>
              </a:endParaRPr>
            </a:p>
          </p:txBody>
        </p:sp>
        <p:sp>
          <p:nvSpPr>
            <p:cNvPr id="15" name="TextBox 14"/>
            <p:cNvSpPr txBox="1"/>
            <p:nvPr/>
          </p:nvSpPr>
          <p:spPr>
            <a:xfrm>
              <a:off x="457200" y="3536884"/>
              <a:ext cx="1447800" cy="738664"/>
            </a:xfrm>
            <a:prstGeom prst="rect">
              <a:avLst/>
            </a:prstGeom>
            <a:noFill/>
          </p:spPr>
          <p:txBody>
            <a:bodyPr wrap="square" rtlCol="0">
              <a:spAutoFit/>
            </a:bodyPr>
            <a:lstStyle/>
            <a:p>
              <a:pPr algn="ctr"/>
              <a:r>
                <a:rPr lang="en-US" sz="1400" dirty="0" smtClean="0">
                  <a:solidFill>
                    <a:schemeClr val="bg1"/>
                  </a:solidFill>
                </a:rPr>
                <a:t>Global</a:t>
              </a:r>
            </a:p>
            <a:p>
              <a:pPr algn="ctr"/>
              <a:r>
                <a:rPr lang="en-US" sz="1400" dirty="0" smtClean="0">
                  <a:solidFill>
                    <a:schemeClr val="bg1"/>
                  </a:solidFill>
                </a:rPr>
                <a:t>Monetary</a:t>
              </a:r>
            </a:p>
            <a:p>
              <a:pPr algn="ctr"/>
              <a:r>
                <a:rPr lang="en-US" sz="1400" dirty="0" smtClean="0">
                  <a:solidFill>
                    <a:schemeClr val="bg1"/>
                  </a:solidFill>
                </a:rPr>
                <a:t>System</a:t>
              </a:r>
            </a:p>
          </p:txBody>
        </p:sp>
      </p:grpSp>
      <p:grpSp>
        <p:nvGrpSpPr>
          <p:cNvPr id="25" name="Group 24"/>
          <p:cNvGrpSpPr/>
          <p:nvPr/>
        </p:nvGrpSpPr>
        <p:grpSpPr>
          <a:xfrm>
            <a:off x="2732318" y="3770747"/>
            <a:ext cx="1447800" cy="1156828"/>
            <a:chOff x="1371600" y="4194418"/>
            <a:chExt cx="1447800" cy="1156828"/>
          </a:xfrm>
        </p:grpSpPr>
        <p:sp>
          <p:nvSpPr>
            <p:cNvPr id="10" name="Rounded Rectangle 9"/>
            <p:cNvSpPr/>
            <p:nvPr/>
          </p:nvSpPr>
          <p:spPr>
            <a:xfrm rot="2700000">
              <a:off x="1506754" y="4194418"/>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a:solidFill>
                  <a:schemeClr val="bg1"/>
                </a:solidFill>
              </a:endParaRPr>
            </a:p>
          </p:txBody>
        </p:sp>
        <p:sp>
          <p:nvSpPr>
            <p:cNvPr id="16" name="TextBox 15"/>
            <p:cNvSpPr txBox="1"/>
            <p:nvPr/>
          </p:nvSpPr>
          <p:spPr>
            <a:xfrm>
              <a:off x="1371600" y="4375084"/>
              <a:ext cx="1447800" cy="954107"/>
            </a:xfrm>
            <a:prstGeom prst="rect">
              <a:avLst/>
            </a:prstGeom>
            <a:noFill/>
          </p:spPr>
          <p:txBody>
            <a:bodyPr wrap="square" rtlCol="0">
              <a:spAutoFit/>
            </a:bodyPr>
            <a:lstStyle/>
            <a:p>
              <a:pPr algn="ctr"/>
              <a:r>
                <a:rPr lang="en-US" sz="1400" dirty="0" smtClean="0"/>
                <a:t>Strategy and</a:t>
              </a:r>
            </a:p>
            <a:p>
              <a:pPr algn="ctr"/>
              <a:r>
                <a:rPr lang="en-US" sz="1400" dirty="0" smtClean="0"/>
                <a:t>Structure of</a:t>
              </a:r>
            </a:p>
            <a:p>
              <a:pPr algn="ctr"/>
              <a:r>
                <a:rPr lang="en-US" sz="1400" dirty="0" smtClean="0"/>
                <a:t>International</a:t>
              </a:r>
            </a:p>
            <a:p>
              <a:pPr algn="ctr"/>
              <a:r>
                <a:rPr lang="en-US" sz="1400" dirty="0" smtClean="0"/>
                <a:t>Business</a:t>
              </a:r>
              <a:endParaRPr lang="en-US" sz="1400" dirty="0"/>
            </a:p>
          </p:txBody>
        </p:sp>
      </p:grpSp>
      <p:grpSp>
        <p:nvGrpSpPr>
          <p:cNvPr id="26" name="Group 25"/>
          <p:cNvGrpSpPr/>
          <p:nvPr/>
        </p:nvGrpSpPr>
        <p:grpSpPr>
          <a:xfrm>
            <a:off x="3646718" y="4656914"/>
            <a:ext cx="1447800" cy="1156828"/>
            <a:chOff x="2286000" y="5080585"/>
            <a:chExt cx="1447800" cy="1156828"/>
          </a:xfrm>
        </p:grpSpPr>
        <p:sp>
          <p:nvSpPr>
            <p:cNvPr id="9" name="Rounded Rectangle 8"/>
            <p:cNvSpPr/>
            <p:nvPr/>
          </p:nvSpPr>
          <p:spPr>
            <a:xfrm rot="2700000">
              <a:off x="2392922" y="5080585"/>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400">
                <a:solidFill>
                  <a:schemeClr val="tx1"/>
                </a:solidFill>
              </a:endParaRPr>
            </a:p>
          </p:txBody>
        </p:sp>
        <p:sp>
          <p:nvSpPr>
            <p:cNvPr id="17" name="TextBox 16"/>
            <p:cNvSpPr txBox="1"/>
            <p:nvPr/>
          </p:nvSpPr>
          <p:spPr>
            <a:xfrm>
              <a:off x="2286000" y="5289484"/>
              <a:ext cx="1447800" cy="738664"/>
            </a:xfrm>
            <a:prstGeom prst="rect">
              <a:avLst/>
            </a:prstGeom>
            <a:noFill/>
          </p:spPr>
          <p:txBody>
            <a:bodyPr wrap="square" rtlCol="0">
              <a:spAutoFit/>
            </a:bodyPr>
            <a:lstStyle/>
            <a:p>
              <a:pPr algn="ctr"/>
              <a:r>
                <a:rPr lang="en-US" sz="1400" dirty="0" smtClean="0"/>
                <a:t>International</a:t>
              </a:r>
            </a:p>
            <a:p>
              <a:pPr algn="ctr"/>
              <a:r>
                <a:rPr lang="en-US" sz="1400" dirty="0" smtClean="0"/>
                <a:t>Business</a:t>
              </a:r>
            </a:p>
            <a:p>
              <a:pPr algn="ctr"/>
              <a:r>
                <a:rPr lang="en-US" sz="1400" dirty="0" smtClean="0"/>
                <a:t>Functions</a:t>
              </a:r>
              <a:endParaRPr lang="en-US" sz="1400" dirty="0"/>
            </a:p>
          </p:txBody>
        </p:sp>
      </p:grpSp>
      <p:grpSp>
        <p:nvGrpSpPr>
          <p:cNvPr id="27" name="Group 26"/>
          <p:cNvGrpSpPr/>
          <p:nvPr/>
        </p:nvGrpSpPr>
        <p:grpSpPr>
          <a:xfrm>
            <a:off x="4005827" y="2221548"/>
            <a:ext cx="2463581" cy="2442192"/>
            <a:chOff x="2645109" y="2645219"/>
            <a:chExt cx="2463581" cy="2442192"/>
          </a:xfrm>
        </p:grpSpPr>
        <p:sp>
          <p:nvSpPr>
            <p:cNvPr id="3" name="Rounded Rectangle 2"/>
            <p:cNvSpPr/>
            <p:nvPr/>
          </p:nvSpPr>
          <p:spPr>
            <a:xfrm rot="2700000">
              <a:off x="2655804" y="2634524"/>
              <a:ext cx="2442192" cy="2463581"/>
            </a:xfrm>
            <a:prstGeom prst="roundRect">
              <a:avLst>
                <a:gd name="adj" fmla="val 6746"/>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400"/>
            </a:p>
          </p:txBody>
        </p:sp>
        <p:sp>
          <p:nvSpPr>
            <p:cNvPr id="18" name="TextBox 17"/>
            <p:cNvSpPr txBox="1"/>
            <p:nvPr/>
          </p:nvSpPr>
          <p:spPr>
            <a:xfrm>
              <a:off x="2757557" y="3508547"/>
              <a:ext cx="2286000" cy="523220"/>
            </a:xfrm>
            <a:prstGeom prst="rect">
              <a:avLst/>
            </a:prstGeom>
            <a:noFill/>
          </p:spPr>
          <p:txBody>
            <a:bodyPr wrap="square" rtlCol="0">
              <a:spAutoFit/>
            </a:bodyPr>
            <a:lstStyle/>
            <a:p>
              <a:pPr algn="ctr"/>
              <a:r>
                <a:rPr lang="en-US" sz="2800" dirty="0" smtClean="0">
                  <a:solidFill>
                    <a:schemeClr val="bg1"/>
                  </a:solidFill>
                </a:rPr>
                <a:t>Globalization</a:t>
              </a:r>
              <a:endParaRPr lang="en-US" sz="2800" dirty="0">
                <a:solidFill>
                  <a:schemeClr val="bg1"/>
                </a:solidFill>
              </a:endParaRPr>
            </a:p>
          </p:txBody>
        </p:sp>
      </p:grpSp>
    </p:spTree>
    <p:extLst>
      <p:ext uri="{BB962C8B-B14F-4D97-AF65-F5344CB8AC3E}">
        <p14:creationId xmlns:p14="http://schemas.microsoft.com/office/powerpoint/2010/main" val="30789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9" dur="500"/>
                                        <p:tgtEl>
                                          <p:spTgt spid="23"/>
                                        </p:tgtEl>
                                      </p:cBhvr>
                                    </p:animEffect>
                                  </p:childTnLst>
                                </p:cTn>
                              </p:par>
                              <p:par>
                                <p:cTn id="10" presetID="29"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ppt_x</p:attrName>
                                        </p:attrNameLst>
                                      </p:cBhvr>
                                      <p:tavLst>
                                        <p:tav tm="0">
                                          <p:val>
                                            <p:strVal val="#ppt_x-.2"/>
                                          </p:val>
                                        </p:tav>
                                        <p:tav tm="100000">
                                          <p:val>
                                            <p:strVal val="#ppt_x"/>
                                          </p:val>
                                        </p:tav>
                                      </p:tavLst>
                                    </p:anim>
                                    <p:anim calcmode="lin" valueType="num">
                                      <p:cBhvr>
                                        <p:cTn id="13"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4" dur="500"/>
                                        <p:tgtEl>
                                          <p:spTgt spid="24"/>
                                        </p:tgtEl>
                                      </p:cBhvr>
                                    </p:animEffect>
                                  </p:childTnLst>
                                </p:cTn>
                              </p:par>
                              <p:par>
                                <p:cTn id="15" presetID="29"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ppt_x</p:attrName>
                                        </p:attrNameLst>
                                      </p:cBhvr>
                                      <p:tavLst>
                                        <p:tav tm="0">
                                          <p:val>
                                            <p:strVal val="#ppt_x-.2"/>
                                          </p:val>
                                        </p:tav>
                                        <p:tav tm="100000">
                                          <p:val>
                                            <p:strVal val="#ppt_x"/>
                                          </p:val>
                                        </p:tav>
                                      </p:tavLst>
                                    </p:anim>
                                    <p:anim calcmode="lin" valueType="num">
                                      <p:cBhvr>
                                        <p:cTn id="18" dur="5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9" dur="500"/>
                                        <p:tgtEl>
                                          <p:spTgt spid="25"/>
                                        </p:tgtEl>
                                      </p:cBhvr>
                                    </p:animEffect>
                                  </p:childTnLst>
                                </p:cTn>
                              </p:par>
                              <p:par>
                                <p:cTn id="20" presetID="29"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ppt_x</p:attrName>
                                        </p:attrNameLst>
                                      </p:cBhvr>
                                      <p:tavLst>
                                        <p:tav tm="0">
                                          <p:val>
                                            <p:strVal val="#ppt_x-.2"/>
                                          </p:val>
                                        </p:tav>
                                        <p:tav tm="100000">
                                          <p:val>
                                            <p:strVal val="#ppt_x"/>
                                          </p:val>
                                        </p:tav>
                                      </p:tavLst>
                                    </p:anim>
                                    <p:anim calcmode="lin" valueType="num">
                                      <p:cBhvr>
                                        <p:cTn id="23"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4" dur="500"/>
                                        <p:tgtEl>
                                          <p:spTgt spid="26"/>
                                        </p:tgtEl>
                                      </p:cBhvr>
                                    </p:animEffect>
                                  </p:childTnLst>
                                </p:cTn>
                              </p:par>
                              <p:par>
                                <p:cTn id="25" presetID="29"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ppt_x</p:attrName>
                                        </p:attrNameLst>
                                      </p:cBhvr>
                                      <p:tavLst>
                                        <p:tav tm="0">
                                          <p:val>
                                            <p:strVal val="#ppt_x-.2"/>
                                          </p:val>
                                        </p:tav>
                                        <p:tav tm="100000">
                                          <p:val>
                                            <p:strVal val="#ppt_x"/>
                                          </p:val>
                                        </p:tav>
                                      </p:tavLst>
                                    </p:anim>
                                    <p:anim calcmode="lin" valueType="num">
                                      <p:cBhvr>
                                        <p:cTn id="28"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ppt_x</p:attrName>
                                        </p:attrNameLst>
                                      </p:cBhvr>
                                      <p:tavLst>
                                        <p:tav tm="0">
                                          <p:val>
                                            <p:strVal val="#ppt_x-.2"/>
                                          </p:val>
                                        </p:tav>
                                        <p:tav tm="100000">
                                          <p:val>
                                            <p:strVal val="#ppt_x"/>
                                          </p:val>
                                        </p:tav>
                                      </p:tavLst>
                                    </p:anim>
                                    <p:anim calcmode="lin" valueType="num">
                                      <p:cBhvr>
                                        <p:cTn id="35"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67000" y="2209800"/>
            <a:ext cx="4390176" cy="830997"/>
          </a:xfrm>
          <a:prstGeom prst="rect">
            <a:avLst/>
          </a:prstGeom>
          <a:noFill/>
        </p:spPr>
        <p:txBody>
          <a:bodyPr wrap="none" rtlCol="0">
            <a:spAutoFit/>
          </a:bodyPr>
          <a:lstStyle/>
          <a:p>
            <a:r>
              <a:rPr lang="en-US" sz="4800" dirty="0" smtClean="0">
                <a:solidFill>
                  <a:schemeClr val="bg1"/>
                </a:solidFill>
                <a:latin typeface="Bradley Hand ITC" pitchFamily="66" charset="0"/>
              </a:rPr>
              <a:t>Hello How are you?</a:t>
            </a:r>
            <a:endParaRPr lang="en-US" sz="4800" dirty="0">
              <a:solidFill>
                <a:schemeClr val="bg1"/>
              </a:solidFill>
              <a:latin typeface="Bradley Hand ITC" pitchFamily="66" charset="0"/>
            </a:endParaRPr>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371600" y="2530519"/>
            <a:ext cx="6629400" cy="1569660"/>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Political, economic, and legal systems are all a function of the government (influences) in a nation. </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p:cNvSpPr>
          <p:nvPr/>
        </p:nvSpPr>
        <p:spPr>
          <a:xfrm>
            <a:off x="1524000" y="731937"/>
            <a:ext cx="8077200" cy="1600200"/>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National Differences in Political,</a:t>
            </a:r>
            <a:br>
              <a:rPr lang="en-US" sz="3600" dirty="0" smtClean="0"/>
            </a:br>
            <a:r>
              <a:rPr lang="en-US" sz="3600" dirty="0" smtClean="0"/>
              <a:t>Economic, and Legal Systems</a:t>
            </a:r>
            <a:br>
              <a:rPr lang="en-US" sz="3600" dirty="0" smtClean="0"/>
            </a:br>
            <a:r>
              <a:rPr lang="en-US" sz="2000" dirty="0" smtClean="0">
                <a:solidFill>
                  <a:schemeClr val="bg1">
                    <a:lumMod val="65000"/>
                  </a:schemeClr>
                </a:solidFill>
              </a:rPr>
              <a:t>(IB11e Chapter 2)</a:t>
            </a:r>
            <a:endParaRPr lang="en-US" sz="2000" dirty="0">
              <a:solidFill>
                <a:schemeClr val="bg1">
                  <a:lumMod val="65000"/>
                </a:schemeClr>
              </a:solidFill>
            </a:endParaRPr>
          </a:p>
        </p:txBody>
      </p:sp>
    </p:spTree>
    <p:extLst>
      <p:ext uri="{BB962C8B-B14F-4D97-AF65-F5344CB8AC3E}">
        <p14:creationId xmlns:p14="http://schemas.microsoft.com/office/powerpoint/2010/main" val="2571708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fontScale="92500" lnSpcReduction="10000"/>
          </a:bodyPr>
          <a:lstStyle/>
          <a:p>
            <a:r>
              <a:rPr lang="en-US" sz="1800" dirty="0" smtClean="0"/>
              <a:t>National differences in infrastructure (e.g., political, economic, legal) are very noticeable across global markets: Today? In 5 years? In 10 years?</a:t>
            </a:r>
          </a:p>
          <a:p>
            <a:r>
              <a:rPr lang="en-US" sz="1800" dirty="0"/>
              <a:t>n=</a:t>
            </a:r>
            <a:r>
              <a:rPr lang="en-US" sz="1800" b="1" dirty="0">
                <a:solidFill>
                  <a:schemeClr val="accent1"/>
                </a:solidFill>
              </a:rPr>
              <a:t>3206 companies </a:t>
            </a:r>
            <a:r>
              <a:rPr lang="en-US" sz="1800" dirty="0" smtClean="0"/>
              <a:t>n=</a:t>
            </a:r>
            <a:r>
              <a:rPr lang="en-US" sz="1800" b="1" dirty="0" smtClean="0">
                <a:solidFill>
                  <a:srgbClr val="C00000"/>
                </a:solidFill>
              </a:rPr>
              <a:t>1692 </a:t>
            </a:r>
            <a:r>
              <a:rPr lang="en-US" sz="1800" b="1" dirty="0">
                <a:solidFill>
                  <a:srgbClr val="C00000"/>
                </a:solidFill>
              </a:rPr>
              <a:t>customers</a:t>
            </a:r>
          </a:p>
          <a:p>
            <a:r>
              <a:rPr lang="en-US" sz="1800" dirty="0" smtClean="0"/>
              <a:t>Data </a:t>
            </a:r>
            <a:r>
              <a:rPr lang="en-US" sz="1800" dirty="0"/>
              <a:t>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934131448"/>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800" y="1780538"/>
            <a:ext cx="445956" cy="523220"/>
          </a:xfrm>
          <a:prstGeom prst="rect">
            <a:avLst/>
          </a:prstGeom>
          <a:noFill/>
        </p:spPr>
        <p:txBody>
          <a:bodyPr wrap="none" rtlCol="0">
            <a:spAutoFit/>
          </a:bodyPr>
          <a:lstStyle/>
          <a:p>
            <a:r>
              <a:rPr lang="en-US" sz="2800" dirty="0" smtClean="0"/>
              <a:t>%</a:t>
            </a:r>
            <a:endParaRPr lang="en-US" sz="2800" dirty="0"/>
          </a:p>
        </p:txBody>
      </p:sp>
      <p:sp>
        <p:nvSpPr>
          <p:cNvPr id="12" name="Title 4"/>
          <p:cNvSpPr>
            <a:spLocks noGrp="1"/>
          </p:cNvSpPr>
          <p:nvPr>
            <p:ph type="title"/>
          </p:nvPr>
        </p:nvSpPr>
        <p:spPr>
          <a:xfrm>
            <a:off x="304800" y="187958"/>
            <a:ext cx="8077200" cy="1600200"/>
          </a:xfrm>
        </p:spPr>
        <p:txBody>
          <a:bodyPr>
            <a:normAutofit/>
          </a:bodyPr>
          <a:lstStyle/>
          <a:p>
            <a:pPr algn="l"/>
            <a:r>
              <a:rPr lang="en-US" sz="3600" dirty="0" smtClean="0"/>
              <a:t>National Differences in Political,</a:t>
            </a:r>
            <a:br>
              <a:rPr lang="en-US" sz="3600" dirty="0" smtClean="0"/>
            </a:br>
            <a:r>
              <a:rPr lang="en-US" sz="3600" dirty="0" smtClean="0"/>
              <a:t>Economic, and Legal Systems</a:t>
            </a:r>
            <a:br>
              <a:rPr lang="en-US" sz="3600" dirty="0" smtClean="0"/>
            </a:br>
            <a:r>
              <a:rPr lang="en-US" sz="2000" dirty="0" smtClean="0">
                <a:solidFill>
                  <a:schemeClr val="bg1">
                    <a:lumMod val="75000"/>
                  </a:schemeClr>
                </a:solidFill>
              </a:rPr>
              <a:t>(IB11e Chapter 2)</a:t>
            </a:r>
            <a:endParaRPr lang="en-US" sz="2000" dirty="0">
              <a:solidFill>
                <a:schemeClr val="bg1">
                  <a:lumMod val="75000"/>
                </a:schemeClr>
              </a:solidFill>
            </a:endParaRPr>
          </a:p>
        </p:txBody>
      </p:sp>
      <p:sp>
        <p:nvSpPr>
          <p:cNvPr id="13" name="TextBox 12"/>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176800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Expectation for </a:t>
              </a:r>
              <a:r>
                <a:rPr lang="en-US" sz="1600" u="sng" dirty="0" smtClean="0">
                  <a:solidFill>
                    <a:schemeClr val="tx1"/>
                  </a:solidFill>
                </a:rPr>
                <a:t>decrease</a:t>
              </a:r>
              <a:r>
                <a:rPr lang="en-US" sz="1600" dirty="0" smtClean="0">
                  <a:solidFill>
                    <a:schemeClr val="tx1"/>
                  </a:solidFill>
                </a:rPr>
                <a:t> in national differences in political, economic, and legal systems</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5" name="Group 14"/>
          <p:cNvGrpSpPr/>
          <p:nvPr/>
        </p:nvGrpSpPr>
        <p:grpSpPr>
          <a:xfrm>
            <a:off x="152400" y="4572000"/>
            <a:ext cx="5228864" cy="1143000"/>
            <a:chOff x="152400" y="4572000"/>
            <a:chExt cx="5228864" cy="1143000"/>
          </a:xfrm>
        </p:grpSpPr>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Expectation for </a:t>
                </a:r>
                <a:r>
                  <a:rPr lang="en-US" sz="1600" dirty="0" smtClean="0">
                    <a:solidFill>
                      <a:schemeClr val="tx1"/>
                    </a:solidFill>
                  </a:rPr>
                  <a:t>modest </a:t>
                </a:r>
                <a:r>
                  <a:rPr lang="en-US" sz="1600" u="sng" dirty="0" smtClean="0">
                    <a:solidFill>
                      <a:schemeClr val="tx1"/>
                    </a:solidFill>
                  </a:rPr>
                  <a:t>increase</a:t>
                </a:r>
                <a:r>
                  <a:rPr lang="en-US" sz="1600" dirty="0" smtClean="0">
                    <a:solidFill>
                      <a:schemeClr val="tx1"/>
                    </a:solidFill>
                  </a:rPr>
                  <a:t> </a:t>
                </a:r>
                <a:r>
                  <a:rPr lang="en-US" sz="1600" dirty="0">
                    <a:solidFill>
                      <a:schemeClr val="tx1"/>
                    </a:solidFill>
                  </a:rPr>
                  <a:t>in national differences in political, economic, and legal systems</a:t>
                </a: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4" name="Rectangle 13"/>
            <p:cNvSpPr/>
            <p:nvPr/>
          </p:nvSpPr>
          <p:spPr>
            <a:xfrm>
              <a:off x="218090" y="462718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4"/>
          <p:cNvSpPr>
            <a:spLocks noGrp="1"/>
          </p:cNvSpPr>
          <p:nvPr>
            <p:ph type="title"/>
          </p:nvPr>
        </p:nvSpPr>
        <p:spPr>
          <a:xfrm>
            <a:off x="304800" y="187958"/>
            <a:ext cx="8077200" cy="1600200"/>
          </a:xfrm>
        </p:spPr>
        <p:txBody>
          <a:bodyPr>
            <a:normAutofit/>
          </a:bodyPr>
          <a:lstStyle/>
          <a:p>
            <a:pPr algn="l"/>
            <a:r>
              <a:rPr lang="en-US" sz="3600" dirty="0" smtClean="0"/>
              <a:t>National Differences in Political,</a:t>
            </a:r>
            <a:br>
              <a:rPr lang="en-US" sz="3600" dirty="0" smtClean="0"/>
            </a:br>
            <a:r>
              <a:rPr lang="en-US" sz="3600" dirty="0" smtClean="0"/>
              <a:t>Economic, and Legal Systems</a:t>
            </a:r>
            <a:br>
              <a:rPr lang="en-US" sz="3600" dirty="0" smtClean="0"/>
            </a:br>
            <a:r>
              <a:rPr lang="en-US" sz="2000" dirty="0" smtClean="0">
                <a:solidFill>
                  <a:schemeClr val="bg1">
                    <a:lumMod val="75000"/>
                  </a:schemeClr>
                </a:solidFill>
              </a:rPr>
              <a:t>(IB11e Chapter 2)</a:t>
            </a:r>
            <a:endParaRPr lang="en-US" sz="2000" dirty="0">
              <a:solidFill>
                <a:schemeClr val="bg1">
                  <a:lumMod val="75000"/>
                </a:schemeClr>
              </a:solidFill>
            </a:endParaRPr>
          </a:p>
        </p:txBody>
      </p:sp>
    </p:spTree>
    <p:extLst>
      <p:ext uri="{BB962C8B-B14F-4D97-AF65-F5344CB8AC3E}">
        <p14:creationId xmlns:p14="http://schemas.microsoft.com/office/powerpoint/2010/main" val="22067580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67000" y="2209800"/>
            <a:ext cx="4390176" cy="830997"/>
          </a:xfrm>
          <a:prstGeom prst="rect">
            <a:avLst/>
          </a:prstGeom>
          <a:noFill/>
        </p:spPr>
        <p:txBody>
          <a:bodyPr wrap="none" rtlCol="0">
            <a:spAutoFit/>
          </a:bodyPr>
          <a:lstStyle/>
          <a:p>
            <a:r>
              <a:rPr lang="en-US" sz="4800" dirty="0" smtClean="0">
                <a:solidFill>
                  <a:schemeClr val="bg1"/>
                </a:solidFill>
                <a:latin typeface="Bradley Hand ITC" pitchFamily="66" charset="0"/>
              </a:rPr>
              <a:t>Hello How are you?</a:t>
            </a:r>
            <a:endParaRPr lang="en-US" sz="4800" dirty="0">
              <a:solidFill>
                <a:schemeClr val="bg1"/>
              </a:solidFill>
              <a:latin typeface="Bradley Hand ITC" pitchFamily="66" charset="0"/>
            </a:endParaRPr>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371600" y="2530519"/>
            <a:ext cx="6629400" cy="1569660"/>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How the (macro-level) political economy influences economic development of a nation.</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4"/>
          <p:cNvSpPr txBox="1">
            <a:spLocks/>
          </p:cNvSpPr>
          <p:nvPr/>
        </p:nvSpPr>
        <p:spPr>
          <a:xfrm>
            <a:off x="1447800" y="876439"/>
            <a:ext cx="8077200" cy="1471199"/>
          </a:xfrm>
          <a:prstGeom prst="rect">
            <a:avLst/>
          </a:prstGeom>
        </p:spPr>
        <p:txBody>
          <a:bodyPr>
            <a:normAutofit lnSpcReduction="10000"/>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National Differences in</a:t>
            </a:r>
          </a:p>
          <a:p>
            <a:pPr algn="l"/>
            <a:r>
              <a:rPr lang="en-US" sz="3600" dirty="0" smtClean="0"/>
              <a:t>Economic Development</a:t>
            </a:r>
            <a:br>
              <a:rPr lang="en-US" sz="3600" dirty="0" smtClean="0"/>
            </a:br>
            <a:r>
              <a:rPr lang="en-US" sz="2000" dirty="0" smtClean="0">
                <a:solidFill>
                  <a:schemeClr val="bg1">
                    <a:lumMod val="65000"/>
                  </a:schemeClr>
                </a:solidFill>
              </a:rPr>
              <a:t>(IB11e Chapter 3)</a:t>
            </a:r>
            <a:endParaRPr lang="en-US" sz="2000" dirty="0">
              <a:solidFill>
                <a:schemeClr val="bg1">
                  <a:lumMod val="65000"/>
                </a:schemeClr>
              </a:solidFill>
            </a:endParaRPr>
          </a:p>
        </p:txBody>
      </p:sp>
    </p:spTree>
    <p:extLst>
      <p:ext uri="{BB962C8B-B14F-4D97-AF65-F5344CB8AC3E}">
        <p14:creationId xmlns:p14="http://schemas.microsoft.com/office/powerpoint/2010/main" val="4034041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67000" y="2209800"/>
            <a:ext cx="4390176" cy="830997"/>
          </a:xfrm>
          <a:prstGeom prst="rect">
            <a:avLst/>
          </a:prstGeom>
          <a:noFill/>
        </p:spPr>
        <p:txBody>
          <a:bodyPr wrap="none" rtlCol="0">
            <a:spAutoFit/>
          </a:bodyPr>
          <a:lstStyle/>
          <a:p>
            <a:r>
              <a:rPr lang="en-US" sz="4800" dirty="0" smtClean="0">
                <a:solidFill>
                  <a:schemeClr val="bg1"/>
                </a:solidFill>
                <a:latin typeface="Bradley Hand ITC" pitchFamily="66" charset="0"/>
              </a:rPr>
              <a:t>Hello How are you?</a:t>
            </a:r>
            <a:endParaRPr lang="en-US" sz="4800" dirty="0">
              <a:solidFill>
                <a:schemeClr val="bg1"/>
              </a:solidFill>
              <a:latin typeface="Bradley Hand ITC" pitchFamily="66" charset="0"/>
            </a:endParaRPr>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371600" y="2133600"/>
            <a:ext cx="6629400" cy="2554545"/>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Globalization refers to the shift toward a more integrated and interdependent world economy (including globalization of markets and globalization of production).</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4"/>
          <p:cNvSpPr txBox="1">
            <a:spLocks/>
          </p:cNvSpPr>
          <p:nvPr/>
        </p:nvSpPr>
        <p:spPr>
          <a:xfrm>
            <a:off x="1524000" y="747039"/>
            <a:ext cx="6629400" cy="1143000"/>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Globalization</a:t>
            </a:r>
            <a:br>
              <a:rPr lang="en-US" sz="3600" dirty="0" smtClean="0"/>
            </a:br>
            <a:r>
              <a:rPr lang="en-US" sz="2000" dirty="0" smtClean="0">
                <a:solidFill>
                  <a:schemeClr val="bg1">
                    <a:lumMod val="65000"/>
                  </a:schemeClr>
                </a:solidFill>
              </a:rPr>
              <a:t>(IB11e Chapter 1)</a:t>
            </a:r>
            <a:endParaRPr lang="en-US" sz="2000" dirty="0">
              <a:solidFill>
                <a:schemeClr val="bg1">
                  <a:lumMod val="65000"/>
                </a:schemeClr>
              </a:solidFill>
            </a:endParaRPr>
          </a:p>
        </p:txBody>
      </p:sp>
    </p:spTree>
    <p:extLst>
      <p:ext uri="{BB962C8B-B14F-4D97-AF65-F5344CB8AC3E}">
        <p14:creationId xmlns:p14="http://schemas.microsoft.com/office/powerpoint/2010/main" val="1082776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a:t>National differences </a:t>
            </a:r>
            <a:r>
              <a:rPr lang="en-US" sz="1800" dirty="0" smtClean="0"/>
              <a:t>in economic </a:t>
            </a:r>
            <a:r>
              <a:rPr lang="en-US" sz="1800" dirty="0"/>
              <a:t>development are very noticeable across global markets: Today? In 5 years? In 10 years?</a:t>
            </a:r>
          </a:p>
          <a:p>
            <a:r>
              <a:rPr lang="en-US" sz="1800" dirty="0"/>
              <a:t>n=</a:t>
            </a:r>
            <a:r>
              <a:rPr lang="en-US" sz="1800" b="1" dirty="0">
                <a:solidFill>
                  <a:schemeClr val="accent1"/>
                </a:solidFill>
              </a:rPr>
              <a:t>3206 companies </a:t>
            </a:r>
            <a:r>
              <a:rPr lang="en-US" sz="1800" dirty="0" smtClean="0"/>
              <a:t>n=</a:t>
            </a:r>
            <a:r>
              <a:rPr lang="en-US" sz="1800" b="1" dirty="0" smtClean="0">
                <a:solidFill>
                  <a:srgbClr val="C00000"/>
                </a:solidFill>
              </a:rPr>
              <a:t>1692 </a:t>
            </a:r>
            <a:r>
              <a:rPr lang="en-US" sz="1800" b="1" dirty="0">
                <a:solidFill>
                  <a:srgbClr val="C00000"/>
                </a:solidFill>
              </a:rPr>
              <a:t>customers</a:t>
            </a:r>
          </a:p>
          <a:p>
            <a:r>
              <a:rPr lang="en-US" sz="1800" dirty="0" smtClean="0"/>
              <a:t>Data </a:t>
            </a:r>
            <a:r>
              <a:rPr lang="en-US" sz="1800" dirty="0"/>
              <a:t>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451364018"/>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800"/>
            <a:ext cx="8077200" cy="1143000"/>
          </a:xfrm>
        </p:spPr>
        <p:txBody>
          <a:bodyPr>
            <a:normAutofit/>
          </a:bodyPr>
          <a:lstStyle/>
          <a:p>
            <a:pPr algn="l"/>
            <a:r>
              <a:rPr lang="en-US" sz="3600" dirty="0" smtClean="0"/>
              <a:t>National Differences in Economic Development</a:t>
            </a:r>
            <a:br>
              <a:rPr lang="en-US" sz="3600" dirty="0" smtClean="0"/>
            </a:br>
            <a:r>
              <a:rPr lang="en-US" sz="2000" dirty="0" smtClean="0">
                <a:solidFill>
                  <a:schemeClr val="bg1">
                    <a:lumMod val="75000"/>
                  </a:schemeClr>
                </a:solidFill>
              </a:rPr>
              <a:t>(IB11e Chapter 3)</a:t>
            </a:r>
            <a:endParaRPr lang="en-US" sz="2000" dirty="0">
              <a:solidFill>
                <a:schemeClr val="bg1">
                  <a:lumMod val="75000"/>
                </a:schemeClr>
              </a:solidFill>
            </a:endParaRPr>
          </a:p>
        </p:txBody>
      </p:sp>
      <p:sp>
        <p:nvSpPr>
          <p:cNvPr id="15" name="TextBox 14"/>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232924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Expectation for </a:t>
              </a:r>
              <a:r>
                <a:rPr lang="en-US" sz="1600" u="sng" dirty="0" smtClean="0">
                  <a:solidFill>
                    <a:schemeClr val="tx1"/>
                  </a:solidFill>
                </a:rPr>
                <a:t>decrease</a:t>
              </a:r>
              <a:r>
                <a:rPr lang="en-US" sz="1600" dirty="0" smtClean="0">
                  <a:solidFill>
                    <a:schemeClr val="tx1"/>
                  </a:solidFill>
                </a:rPr>
                <a:t> in national differences in economic development</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5" name="Group 14"/>
          <p:cNvGrpSpPr/>
          <p:nvPr/>
        </p:nvGrpSpPr>
        <p:grpSpPr>
          <a:xfrm>
            <a:off x="152400" y="4572000"/>
            <a:ext cx="5228864" cy="1143000"/>
            <a:chOff x="152400" y="4572000"/>
            <a:chExt cx="5228864" cy="1143000"/>
          </a:xfrm>
        </p:grpSpPr>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Expectation for </a:t>
                </a:r>
                <a:r>
                  <a:rPr lang="en-US" sz="1600" dirty="0" smtClean="0">
                    <a:solidFill>
                      <a:schemeClr val="tx1"/>
                    </a:solidFill>
                  </a:rPr>
                  <a:t>modest </a:t>
                </a:r>
                <a:r>
                  <a:rPr lang="en-US" sz="1600" u="sng" dirty="0" smtClean="0">
                    <a:solidFill>
                      <a:schemeClr val="tx1"/>
                    </a:solidFill>
                  </a:rPr>
                  <a:t>increase</a:t>
                </a:r>
                <a:r>
                  <a:rPr lang="en-US" sz="1600" dirty="0" smtClean="0">
                    <a:solidFill>
                      <a:schemeClr val="tx1"/>
                    </a:solidFill>
                  </a:rPr>
                  <a:t> </a:t>
                </a:r>
                <a:r>
                  <a:rPr lang="en-US" sz="1600" dirty="0">
                    <a:solidFill>
                      <a:schemeClr val="tx1"/>
                    </a:solidFill>
                  </a:rPr>
                  <a:t>in national differences in </a:t>
                </a:r>
                <a:r>
                  <a:rPr lang="en-US" sz="1600" dirty="0" smtClean="0">
                    <a:solidFill>
                      <a:schemeClr val="tx1"/>
                    </a:solidFill>
                  </a:rPr>
                  <a:t>economic</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4" name="Rectangle 13"/>
            <p:cNvSpPr/>
            <p:nvPr/>
          </p:nvSpPr>
          <p:spPr>
            <a:xfrm>
              <a:off x="218090" y="462718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itle 4"/>
          <p:cNvSpPr>
            <a:spLocks noGrp="1"/>
          </p:cNvSpPr>
          <p:nvPr>
            <p:ph type="title"/>
          </p:nvPr>
        </p:nvSpPr>
        <p:spPr>
          <a:xfrm>
            <a:off x="381000" y="304800"/>
            <a:ext cx="8077200" cy="1143000"/>
          </a:xfrm>
        </p:spPr>
        <p:txBody>
          <a:bodyPr>
            <a:normAutofit/>
          </a:bodyPr>
          <a:lstStyle/>
          <a:p>
            <a:pPr algn="l"/>
            <a:r>
              <a:rPr lang="en-US" sz="3600" dirty="0" smtClean="0"/>
              <a:t>National Differences in Economic Development</a:t>
            </a:r>
            <a:br>
              <a:rPr lang="en-US" sz="3600" dirty="0" smtClean="0"/>
            </a:br>
            <a:r>
              <a:rPr lang="en-US" sz="2000" dirty="0" smtClean="0">
                <a:solidFill>
                  <a:schemeClr val="bg1">
                    <a:lumMod val="75000"/>
                  </a:schemeClr>
                </a:solidFill>
              </a:rPr>
              <a:t>(IB11e Chapter 3)</a:t>
            </a:r>
            <a:endParaRPr lang="en-US" sz="2000" dirty="0">
              <a:solidFill>
                <a:schemeClr val="bg1">
                  <a:lumMod val="75000"/>
                </a:schemeClr>
              </a:solidFill>
            </a:endParaRPr>
          </a:p>
        </p:txBody>
      </p:sp>
    </p:spTree>
    <p:extLst>
      <p:ext uri="{BB962C8B-B14F-4D97-AF65-F5344CB8AC3E}">
        <p14:creationId xmlns:p14="http://schemas.microsoft.com/office/powerpoint/2010/main" val="2041609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67000" y="2209800"/>
            <a:ext cx="4390176" cy="830997"/>
          </a:xfrm>
          <a:prstGeom prst="rect">
            <a:avLst/>
          </a:prstGeom>
          <a:noFill/>
        </p:spPr>
        <p:txBody>
          <a:bodyPr wrap="none" rtlCol="0">
            <a:spAutoFit/>
          </a:bodyPr>
          <a:lstStyle/>
          <a:p>
            <a:r>
              <a:rPr lang="en-US" sz="4800" dirty="0" smtClean="0">
                <a:solidFill>
                  <a:schemeClr val="bg1"/>
                </a:solidFill>
                <a:latin typeface="Bradley Hand ITC" pitchFamily="66" charset="0"/>
              </a:rPr>
              <a:t>Hello How are you?</a:t>
            </a:r>
            <a:endParaRPr lang="en-US" sz="4800" dirty="0">
              <a:solidFill>
                <a:schemeClr val="bg1"/>
              </a:solidFill>
              <a:latin typeface="Bradley Hand ITC" pitchFamily="66" charset="0"/>
            </a:endParaRPr>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371600" y="2530519"/>
            <a:ext cx="6629400" cy="2554545"/>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Culture is a system of values and norms that are shared among a group of people and that when taken together constitute a design for living.</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p:cNvSpPr>
          <p:nvPr/>
        </p:nvSpPr>
        <p:spPr>
          <a:xfrm>
            <a:off x="1524000" y="891680"/>
            <a:ext cx="8077200" cy="1143000"/>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Differences in Culture</a:t>
            </a:r>
            <a:br>
              <a:rPr lang="en-US" sz="3600" dirty="0" smtClean="0"/>
            </a:br>
            <a:r>
              <a:rPr lang="en-US" sz="2000" dirty="0" smtClean="0">
                <a:solidFill>
                  <a:schemeClr val="bg1">
                    <a:lumMod val="65000"/>
                  </a:schemeClr>
                </a:solidFill>
              </a:rPr>
              <a:t>(IB11e Chapter 4)</a:t>
            </a:r>
            <a:endParaRPr lang="en-US" sz="2000" dirty="0">
              <a:solidFill>
                <a:schemeClr val="bg1">
                  <a:lumMod val="65000"/>
                </a:schemeClr>
              </a:solidFill>
            </a:endParaRPr>
          </a:p>
        </p:txBody>
      </p:sp>
    </p:spTree>
    <p:extLst>
      <p:ext uri="{BB962C8B-B14F-4D97-AF65-F5344CB8AC3E}">
        <p14:creationId xmlns:p14="http://schemas.microsoft.com/office/powerpoint/2010/main" val="3669850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a:t>National differences </a:t>
            </a:r>
            <a:r>
              <a:rPr lang="en-US" sz="1800" dirty="0" smtClean="0"/>
              <a:t>in culture are </a:t>
            </a:r>
            <a:r>
              <a:rPr lang="en-US" sz="1800" dirty="0"/>
              <a:t>very noticeable across global markets: Today? In 5 years? In 10 years?</a:t>
            </a:r>
          </a:p>
          <a:p>
            <a:r>
              <a:rPr lang="en-US" sz="1800" dirty="0"/>
              <a:t>n=</a:t>
            </a:r>
            <a:r>
              <a:rPr lang="en-US" sz="1800" b="1" dirty="0">
                <a:solidFill>
                  <a:schemeClr val="accent1"/>
                </a:solidFill>
              </a:rPr>
              <a:t>3206 companies </a:t>
            </a:r>
            <a:r>
              <a:rPr lang="en-US" sz="1800" dirty="0" smtClean="0"/>
              <a:t>n=</a:t>
            </a:r>
            <a:r>
              <a:rPr lang="en-US" sz="1800" b="1" dirty="0" smtClean="0">
                <a:solidFill>
                  <a:srgbClr val="C00000"/>
                </a:solidFill>
              </a:rPr>
              <a:t>1692 </a:t>
            </a:r>
            <a:r>
              <a:rPr lang="en-US" sz="1800" b="1" dirty="0">
                <a:solidFill>
                  <a:srgbClr val="C00000"/>
                </a:solidFill>
              </a:rPr>
              <a:t>customers</a:t>
            </a:r>
          </a:p>
          <a:p>
            <a:r>
              <a:rPr lang="en-US" sz="1800" dirty="0" smtClean="0"/>
              <a:t>Data </a:t>
            </a:r>
            <a:r>
              <a:rPr lang="en-US" sz="1800" dirty="0"/>
              <a:t>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668449758"/>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800"/>
            <a:ext cx="8077200" cy="1143000"/>
          </a:xfrm>
        </p:spPr>
        <p:txBody>
          <a:bodyPr>
            <a:normAutofit/>
          </a:bodyPr>
          <a:lstStyle/>
          <a:p>
            <a:pPr algn="l"/>
            <a:r>
              <a:rPr lang="en-US" sz="3600" dirty="0" smtClean="0"/>
              <a:t>Differences in Culture</a:t>
            </a:r>
            <a:br>
              <a:rPr lang="en-US" sz="3600" dirty="0" smtClean="0"/>
            </a:br>
            <a:r>
              <a:rPr lang="en-US" sz="2000" dirty="0" smtClean="0">
                <a:solidFill>
                  <a:schemeClr val="bg1">
                    <a:lumMod val="75000"/>
                  </a:schemeClr>
                </a:solidFill>
              </a:rPr>
              <a:t>(IB11e Chapter 4)</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216625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Expectation for </a:t>
              </a:r>
              <a:r>
                <a:rPr lang="en-US" sz="1600" u="sng" dirty="0" smtClean="0">
                  <a:solidFill>
                    <a:schemeClr val="tx1"/>
                  </a:solidFill>
                </a:rPr>
                <a:t>significant</a:t>
              </a:r>
              <a:r>
                <a:rPr lang="en-US" sz="1600" dirty="0" smtClean="0">
                  <a:solidFill>
                    <a:schemeClr val="tx1"/>
                  </a:solidFill>
                </a:rPr>
                <a:t> decrease in national differences in culture</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5" name="Group 14"/>
          <p:cNvGrpSpPr/>
          <p:nvPr/>
        </p:nvGrpSpPr>
        <p:grpSpPr>
          <a:xfrm>
            <a:off x="152400" y="4572000"/>
            <a:ext cx="5228864" cy="1143000"/>
            <a:chOff x="152400" y="4572000"/>
            <a:chExt cx="5228864" cy="1143000"/>
          </a:xfrm>
        </p:grpSpPr>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Expectation for </a:t>
                </a:r>
                <a:r>
                  <a:rPr lang="en-US" sz="1600" u="sng" dirty="0" smtClean="0">
                    <a:solidFill>
                      <a:schemeClr val="tx1"/>
                    </a:solidFill>
                  </a:rPr>
                  <a:t>modest</a:t>
                </a:r>
                <a:r>
                  <a:rPr lang="en-US" sz="1600" dirty="0" smtClean="0">
                    <a:solidFill>
                      <a:schemeClr val="tx1"/>
                    </a:solidFill>
                  </a:rPr>
                  <a:t> decrease </a:t>
                </a:r>
                <a:r>
                  <a:rPr lang="en-US" sz="1600" dirty="0">
                    <a:solidFill>
                      <a:schemeClr val="tx1"/>
                    </a:solidFill>
                  </a:rPr>
                  <a:t>in national differences in </a:t>
                </a:r>
                <a:r>
                  <a:rPr lang="en-US" sz="1600" dirty="0" smtClean="0">
                    <a:solidFill>
                      <a:schemeClr val="tx1"/>
                    </a:solidFill>
                  </a:rPr>
                  <a:t>culture</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4" name="Rectangle 13"/>
            <p:cNvSpPr/>
            <p:nvPr/>
          </p:nvSpPr>
          <p:spPr>
            <a:xfrm>
              <a:off x="218090" y="462718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4"/>
          <p:cNvSpPr>
            <a:spLocks noGrp="1"/>
          </p:cNvSpPr>
          <p:nvPr>
            <p:ph type="title"/>
          </p:nvPr>
        </p:nvSpPr>
        <p:spPr>
          <a:xfrm>
            <a:off x="381000" y="304800"/>
            <a:ext cx="8077200" cy="1143000"/>
          </a:xfrm>
        </p:spPr>
        <p:txBody>
          <a:bodyPr>
            <a:normAutofit/>
          </a:bodyPr>
          <a:lstStyle/>
          <a:p>
            <a:pPr algn="l"/>
            <a:r>
              <a:rPr lang="en-US" sz="3600" dirty="0" smtClean="0"/>
              <a:t>Differences in Culture</a:t>
            </a:r>
            <a:br>
              <a:rPr lang="en-US" sz="3600" dirty="0" smtClean="0"/>
            </a:br>
            <a:r>
              <a:rPr lang="en-US" sz="2000" dirty="0" smtClean="0">
                <a:solidFill>
                  <a:schemeClr val="bg1">
                    <a:lumMod val="75000"/>
                  </a:schemeClr>
                </a:solidFill>
              </a:rPr>
              <a:t>(IB11e Chapter 4)</a:t>
            </a:r>
            <a:endParaRPr lang="en-US" sz="2000" dirty="0">
              <a:solidFill>
                <a:schemeClr val="bg1">
                  <a:lumMod val="75000"/>
                </a:schemeClr>
              </a:solidFill>
            </a:endParaRPr>
          </a:p>
        </p:txBody>
      </p:sp>
    </p:spTree>
    <p:extLst>
      <p:ext uri="{BB962C8B-B14F-4D97-AF65-F5344CB8AC3E}">
        <p14:creationId xmlns:p14="http://schemas.microsoft.com/office/powerpoint/2010/main" val="3668225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67000" y="2209800"/>
            <a:ext cx="4390176" cy="830997"/>
          </a:xfrm>
          <a:prstGeom prst="rect">
            <a:avLst/>
          </a:prstGeom>
          <a:noFill/>
        </p:spPr>
        <p:txBody>
          <a:bodyPr wrap="none" rtlCol="0">
            <a:spAutoFit/>
          </a:bodyPr>
          <a:lstStyle/>
          <a:p>
            <a:r>
              <a:rPr lang="en-US" sz="4800" dirty="0" smtClean="0">
                <a:solidFill>
                  <a:schemeClr val="bg1"/>
                </a:solidFill>
                <a:latin typeface="Bradley Hand ITC" pitchFamily="66" charset="0"/>
              </a:rPr>
              <a:t>Hello How are you?</a:t>
            </a:r>
            <a:endParaRPr lang="en-US" sz="4800" dirty="0">
              <a:solidFill>
                <a:schemeClr val="bg1"/>
              </a:solidFill>
              <a:latin typeface="Bradley Hand ITC" pitchFamily="66" charset="0"/>
            </a:endParaRPr>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066800" y="2362200"/>
            <a:ext cx="7162800" cy="3539430"/>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Business ethics are the accepted principles of right and wrong governing the conduct of businesspeople; CSR (focus on environment) and sustainability (focus on stakeholders) are company-level implementations of business ethics.</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4"/>
          <p:cNvSpPr txBox="1">
            <a:spLocks/>
          </p:cNvSpPr>
          <p:nvPr/>
        </p:nvSpPr>
        <p:spPr>
          <a:xfrm>
            <a:off x="1371600" y="739245"/>
            <a:ext cx="80772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Ethics, Corporate Social Responsibility,</a:t>
            </a:r>
            <a:br>
              <a:rPr lang="en-US" sz="3600" dirty="0" smtClean="0"/>
            </a:br>
            <a:r>
              <a:rPr lang="en-US" sz="3600" dirty="0" smtClean="0"/>
              <a:t>and Sustainability</a:t>
            </a:r>
            <a:br>
              <a:rPr lang="en-US" sz="3600" dirty="0" smtClean="0"/>
            </a:br>
            <a:r>
              <a:rPr lang="en-US" sz="2000" dirty="0" smtClean="0">
                <a:solidFill>
                  <a:schemeClr val="bg1">
                    <a:lumMod val="65000"/>
                  </a:schemeClr>
                </a:solidFill>
              </a:rPr>
              <a:t>(IB11e Chapter 5)</a:t>
            </a:r>
            <a:endParaRPr lang="en-US" sz="2000" dirty="0">
              <a:solidFill>
                <a:schemeClr val="bg1">
                  <a:lumMod val="65000"/>
                </a:schemeClr>
              </a:solidFill>
            </a:endParaRPr>
          </a:p>
        </p:txBody>
      </p:sp>
    </p:spTree>
    <p:extLst>
      <p:ext uri="{BB962C8B-B14F-4D97-AF65-F5344CB8AC3E}">
        <p14:creationId xmlns:p14="http://schemas.microsoft.com/office/powerpoint/2010/main" val="1172533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lnSpcReduction="10000"/>
          </a:bodyPr>
          <a:lstStyle/>
          <a:p>
            <a:r>
              <a:rPr lang="en-US" sz="1800" dirty="0"/>
              <a:t>National differences </a:t>
            </a:r>
            <a:r>
              <a:rPr lang="en-US" sz="1800" dirty="0" smtClean="0"/>
              <a:t>in ethics, corporate social responsibility, and sustainability are </a:t>
            </a:r>
            <a:r>
              <a:rPr lang="en-US" sz="1800" dirty="0"/>
              <a:t>very noticeable across global markets: Today? In 5 years? In 10 years?</a:t>
            </a:r>
          </a:p>
          <a:p>
            <a:r>
              <a:rPr lang="en-US" sz="1800" dirty="0"/>
              <a:t>n=</a:t>
            </a:r>
            <a:r>
              <a:rPr lang="en-US" sz="1800" b="1" dirty="0">
                <a:solidFill>
                  <a:schemeClr val="accent1"/>
                </a:solidFill>
              </a:rPr>
              <a:t>3206 companies </a:t>
            </a:r>
            <a:r>
              <a:rPr lang="en-US" sz="1800" dirty="0" smtClean="0"/>
              <a:t>n=</a:t>
            </a:r>
            <a:r>
              <a:rPr lang="en-US" sz="1800" b="1" dirty="0" smtClean="0">
                <a:solidFill>
                  <a:srgbClr val="C00000"/>
                </a:solidFill>
              </a:rPr>
              <a:t>1692 </a:t>
            </a:r>
            <a:r>
              <a:rPr lang="en-US" sz="1800" b="1" dirty="0">
                <a:solidFill>
                  <a:srgbClr val="C00000"/>
                </a:solidFill>
              </a:rPr>
              <a:t>customers</a:t>
            </a:r>
          </a:p>
          <a:p>
            <a:r>
              <a:rPr lang="en-US" sz="1800" dirty="0" smtClean="0"/>
              <a:t>Data </a:t>
            </a:r>
            <a:r>
              <a:rPr lang="en-US" sz="1800" dirty="0"/>
              <a:t>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886132606"/>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3610"/>
            <a:ext cx="8077200" cy="1493589"/>
          </a:xfrm>
        </p:spPr>
        <p:txBody>
          <a:bodyPr>
            <a:normAutofit/>
          </a:bodyPr>
          <a:lstStyle/>
          <a:p>
            <a:pPr algn="l"/>
            <a:r>
              <a:rPr lang="en-US" sz="3600" dirty="0" smtClean="0"/>
              <a:t>Ethics, Corporate Social Responsibility,</a:t>
            </a:r>
            <a:br>
              <a:rPr lang="en-US" sz="3600" dirty="0" smtClean="0"/>
            </a:br>
            <a:r>
              <a:rPr lang="en-US" sz="3600" dirty="0" smtClean="0"/>
              <a:t>and Sustainability</a:t>
            </a:r>
            <a:br>
              <a:rPr lang="en-US" sz="3600" dirty="0" smtClean="0"/>
            </a:br>
            <a:r>
              <a:rPr lang="en-US" sz="2000" dirty="0" smtClean="0">
                <a:solidFill>
                  <a:schemeClr val="bg1">
                    <a:lumMod val="75000"/>
                  </a:schemeClr>
                </a:solidFill>
              </a:rPr>
              <a:t>(IB11e Chapter 5)</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380814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Expectation for minimal changes in the next </a:t>
              </a:r>
              <a:r>
                <a:rPr lang="en-US" sz="1600" dirty="0" smtClean="0">
                  <a:solidFill>
                    <a:schemeClr val="tx1"/>
                  </a:solidFill>
                </a:rPr>
                <a:t>10 years but differences are </a:t>
              </a:r>
              <a:r>
                <a:rPr lang="en-US" sz="1600" u="sng" dirty="0" smtClean="0">
                  <a:solidFill>
                    <a:schemeClr val="tx1"/>
                  </a:solidFill>
                </a:rPr>
                <a:t>less</a:t>
              </a:r>
              <a:r>
                <a:rPr lang="en-US" sz="1600" dirty="0" smtClean="0">
                  <a:solidFill>
                    <a:schemeClr val="tx1"/>
                  </a:solidFill>
                </a:rPr>
                <a:t> noticeable to customers</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5" name="Group 14"/>
          <p:cNvGrpSpPr/>
          <p:nvPr/>
        </p:nvGrpSpPr>
        <p:grpSpPr>
          <a:xfrm>
            <a:off x="152400" y="4572000"/>
            <a:ext cx="5228864" cy="1143000"/>
            <a:chOff x="152400" y="4572000"/>
            <a:chExt cx="5228864" cy="1143000"/>
          </a:xfrm>
        </p:grpSpPr>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Expectation for </a:t>
                </a:r>
                <a:r>
                  <a:rPr lang="en-US" sz="1600" dirty="0" smtClean="0">
                    <a:solidFill>
                      <a:schemeClr val="tx1"/>
                    </a:solidFill>
                  </a:rPr>
                  <a:t>minimal changes in the next 10 years </a:t>
                </a:r>
                <a:r>
                  <a:rPr lang="en-US" sz="1600" dirty="0">
                    <a:solidFill>
                      <a:schemeClr val="tx1"/>
                    </a:solidFill>
                  </a:rPr>
                  <a:t>but differences are </a:t>
                </a:r>
                <a:r>
                  <a:rPr lang="en-US" sz="1600" u="sng" dirty="0" smtClean="0">
                    <a:solidFill>
                      <a:schemeClr val="tx1"/>
                    </a:solidFill>
                  </a:rPr>
                  <a:t>more</a:t>
                </a:r>
                <a:r>
                  <a:rPr lang="en-US" sz="1600" dirty="0" smtClean="0">
                    <a:solidFill>
                      <a:schemeClr val="tx1"/>
                    </a:solidFill>
                  </a:rPr>
                  <a:t> </a:t>
                </a:r>
                <a:r>
                  <a:rPr lang="en-US" sz="1600" dirty="0">
                    <a:solidFill>
                      <a:schemeClr val="tx1"/>
                    </a:solidFill>
                  </a:rPr>
                  <a:t>noticeable to </a:t>
                </a:r>
                <a:r>
                  <a:rPr lang="en-US" sz="1600" dirty="0" smtClean="0">
                    <a:solidFill>
                      <a:schemeClr val="tx1"/>
                    </a:solidFill>
                  </a:rPr>
                  <a:t>companies (managers)</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4" name="Rectangle 13"/>
            <p:cNvSpPr/>
            <p:nvPr/>
          </p:nvSpPr>
          <p:spPr>
            <a:xfrm>
              <a:off x="218090" y="462718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itle 4"/>
          <p:cNvSpPr>
            <a:spLocks noGrp="1"/>
          </p:cNvSpPr>
          <p:nvPr>
            <p:ph type="title"/>
          </p:nvPr>
        </p:nvSpPr>
        <p:spPr>
          <a:xfrm>
            <a:off x="381000" y="304799"/>
            <a:ext cx="8077200" cy="1493589"/>
          </a:xfrm>
        </p:spPr>
        <p:txBody>
          <a:bodyPr>
            <a:normAutofit/>
          </a:bodyPr>
          <a:lstStyle/>
          <a:p>
            <a:pPr algn="l"/>
            <a:r>
              <a:rPr lang="en-US" sz="3600" dirty="0" smtClean="0"/>
              <a:t>Ethics, Corporate Social Responsibility,</a:t>
            </a:r>
            <a:br>
              <a:rPr lang="en-US" sz="3600" dirty="0" smtClean="0"/>
            </a:br>
            <a:r>
              <a:rPr lang="en-US" sz="3600" dirty="0" smtClean="0"/>
              <a:t>and Sustainability</a:t>
            </a:r>
            <a:br>
              <a:rPr lang="en-US" sz="3600" dirty="0" smtClean="0"/>
            </a:br>
            <a:r>
              <a:rPr lang="en-US" sz="2000" dirty="0" smtClean="0">
                <a:solidFill>
                  <a:schemeClr val="bg1">
                    <a:lumMod val="75000"/>
                  </a:schemeClr>
                </a:solidFill>
              </a:rPr>
              <a:t>(IB11e Chapter 5)</a:t>
            </a:r>
            <a:endParaRPr lang="en-US" sz="2000" dirty="0">
              <a:solidFill>
                <a:schemeClr val="bg1">
                  <a:lumMod val="75000"/>
                </a:schemeClr>
              </a:solidFill>
            </a:endParaRPr>
          </a:p>
        </p:txBody>
      </p:sp>
    </p:spTree>
    <p:extLst>
      <p:ext uri="{BB962C8B-B14F-4D97-AF65-F5344CB8AC3E}">
        <p14:creationId xmlns:p14="http://schemas.microsoft.com/office/powerpoint/2010/main" val="35130277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657600" y="1066800"/>
            <a:ext cx="1447800" cy="1156828"/>
            <a:chOff x="2296882" y="1490471"/>
            <a:chExt cx="1447800" cy="1156828"/>
          </a:xfrm>
        </p:grpSpPr>
        <p:sp>
          <p:nvSpPr>
            <p:cNvPr id="8" name="Rounded Rectangle 7"/>
            <p:cNvSpPr/>
            <p:nvPr/>
          </p:nvSpPr>
          <p:spPr>
            <a:xfrm rot="2700000">
              <a:off x="2438366" y="1490471"/>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3" name="TextBox 12"/>
            <p:cNvSpPr txBox="1"/>
            <p:nvPr/>
          </p:nvSpPr>
          <p:spPr>
            <a:xfrm>
              <a:off x="2296882" y="1762512"/>
              <a:ext cx="1447800" cy="523220"/>
            </a:xfrm>
            <a:prstGeom prst="rect">
              <a:avLst/>
            </a:prstGeom>
            <a:noFill/>
          </p:spPr>
          <p:txBody>
            <a:bodyPr wrap="square" rtlCol="0">
              <a:spAutoFit/>
            </a:bodyPr>
            <a:lstStyle/>
            <a:p>
              <a:pPr algn="ctr"/>
              <a:r>
                <a:rPr lang="en-US" sz="1400" dirty="0" smtClean="0">
                  <a:solidFill>
                    <a:schemeClr val="bg1"/>
                  </a:solidFill>
                </a:rPr>
                <a:t>National Differences</a:t>
              </a:r>
              <a:endParaRPr lang="en-US" sz="1400" dirty="0">
                <a:solidFill>
                  <a:schemeClr val="bg1"/>
                </a:solidFill>
              </a:endParaRPr>
            </a:p>
          </p:txBody>
        </p:sp>
      </p:grpSp>
      <p:grpSp>
        <p:nvGrpSpPr>
          <p:cNvPr id="23" name="Group 22"/>
          <p:cNvGrpSpPr/>
          <p:nvPr/>
        </p:nvGrpSpPr>
        <p:grpSpPr>
          <a:xfrm>
            <a:off x="2732318" y="1975690"/>
            <a:ext cx="1447800" cy="1156828"/>
            <a:chOff x="1371600" y="2399361"/>
            <a:chExt cx="1447800" cy="1156828"/>
          </a:xfrm>
        </p:grpSpPr>
        <p:sp>
          <p:nvSpPr>
            <p:cNvPr id="7" name="Rounded Rectangle 6"/>
            <p:cNvSpPr/>
            <p:nvPr/>
          </p:nvSpPr>
          <p:spPr>
            <a:xfrm rot="2700000">
              <a:off x="1529477" y="2399361"/>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a:solidFill>
                  <a:schemeClr val="bg1"/>
                </a:solidFill>
              </a:endParaRPr>
            </a:p>
          </p:txBody>
        </p:sp>
        <p:sp>
          <p:nvSpPr>
            <p:cNvPr id="14" name="TextBox 13"/>
            <p:cNvSpPr txBox="1"/>
            <p:nvPr/>
          </p:nvSpPr>
          <p:spPr>
            <a:xfrm>
              <a:off x="1371600" y="2622484"/>
              <a:ext cx="1447800" cy="738664"/>
            </a:xfrm>
            <a:prstGeom prst="rect">
              <a:avLst/>
            </a:prstGeom>
            <a:noFill/>
          </p:spPr>
          <p:txBody>
            <a:bodyPr wrap="square" rtlCol="0">
              <a:spAutoFit/>
            </a:bodyPr>
            <a:lstStyle/>
            <a:p>
              <a:pPr algn="ctr"/>
              <a:r>
                <a:rPr lang="en-US" sz="1400" b="1" dirty="0" smtClean="0">
                  <a:solidFill>
                    <a:schemeClr val="bg1"/>
                  </a:solidFill>
                </a:rPr>
                <a:t>GLOBAL TRADE</a:t>
              </a:r>
            </a:p>
            <a:p>
              <a:pPr algn="ctr"/>
              <a:r>
                <a:rPr lang="en-US" sz="1400" b="1" dirty="0" smtClean="0">
                  <a:solidFill>
                    <a:schemeClr val="bg1"/>
                  </a:solidFill>
                </a:rPr>
                <a:t>&amp; INVESTMENT ENVIRONMENT</a:t>
              </a:r>
              <a:endParaRPr lang="en-US" sz="1400" b="1" dirty="0">
                <a:solidFill>
                  <a:schemeClr val="bg1"/>
                </a:solidFill>
              </a:endParaRPr>
            </a:p>
          </p:txBody>
        </p:sp>
      </p:grpSp>
      <p:grpSp>
        <p:nvGrpSpPr>
          <p:cNvPr id="24" name="Group 23"/>
          <p:cNvGrpSpPr/>
          <p:nvPr/>
        </p:nvGrpSpPr>
        <p:grpSpPr>
          <a:xfrm>
            <a:off x="1817918" y="2884579"/>
            <a:ext cx="1447800" cy="1156828"/>
            <a:chOff x="457200" y="3308250"/>
            <a:chExt cx="1447800" cy="1156828"/>
          </a:xfrm>
        </p:grpSpPr>
        <p:sp>
          <p:nvSpPr>
            <p:cNvPr id="11" name="Rounded Rectangle 10"/>
            <p:cNvSpPr/>
            <p:nvPr/>
          </p:nvSpPr>
          <p:spPr>
            <a:xfrm rot="2700000">
              <a:off x="620587" y="3308250"/>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00">
                <a:solidFill>
                  <a:schemeClr val="bg1"/>
                </a:solidFill>
              </a:endParaRPr>
            </a:p>
          </p:txBody>
        </p:sp>
        <p:sp>
          <p:nvSpPr>
            <p:cNvPr id="15" name="TextBox 14"/>
            <p:cNvSpPr txBox="1"/>
            <p:nvPr/>
          </p:nvSpPr>
          <p:spPr>
            <a:xfrm>
              <a:off x="457200" y="3536884"/>
              <a:ext cx="1447800" cy="738664"/>
            </a:xfrm>
            <a:prstGeom prst="rect">
              <a:avLst/>
            </a:prstGeom>
            <a:noFill/>
          </p:spPr>
          <p:txBody>
            <a:bodyPr wrap="square" rtlCol="0">
              <a:spAutoFit/>
            </a:bodyPr>
            <a:lstStyle/>
            <a:p>
              <a:pPr algn="ctr"/>
              <a:r>
                <a:rPr lang="en-US" sz="1400" dirty="0" smtClean="0">
                  <a:solidFill>
                    <a:schemeClr val="bg1"/>
                  </a:solidFill>
                </a:rPr>
                <a:t>Global</a:t>
              </a:r>
            </a:p>
            <a:p>
              <a:pPr algn="ctr"/>
              <a:r>
                <a:rPr lang="en-US" sz="1400" dirty="0" smtClean="0">
                  <a:solidFill>
                    <a:schemeClr val="bg1"/>
                  </a:solidFill>
                </a:rPr>
                <a:t>Monetary</a:t>
              </a:r>
            </a:p>
            <a:p>
              <a:pPr algn="ctr"/>
              <a:r>
                <a:rPr lang="en-US" sz="1400" dirty="0" smtClean="0">
                  <a:solidFill>
                    <a:schemeClr val="bg1"/>
                  </a:solidFill>
                </a:rPr>
                <a:t>System</a:t>
              </a:r>
            </a:p>
          </p:txBody>
        </p:sp>
      </p:grpSp>
      <p:grpSp>
        <p:nvGrpSpPr>
          <p:cNvPr id="25" name="Group 24"/>
          <p:cNvGrpSpPr/>
          <p:nvPr/>
        </p:nvGrpSpPr>
        <p:grpSpPr>
          <a:xfrm>
            <a:off x="2732318" y="3770747"/>
            <a:ext cx="1447800" cy="1156828"/>
            <a:chOff x="1371600" y="4194418"/>
            <a:chExt cx="1447800" cy="1156828"/>
          </a:xfrm>
        </p:grpSpPr>
        <p:sp>
          <p:nvSpPr>
            <p:cNvPr id="10" name="Rounded Rectangle 9"/>
            <p:cNvSpPr/>
            <p:nvPr/>
          </p:nvSpPr>
          <p:spPr>
            <a:xfrm rot="2700000">
              <a:off x="1506754" y="4194418"/>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a:solidFill>
                  <a:schemeClr val="bg1"/>
                </a:solidFill>
              </a:endParaRPr>
            </a:p>
          </p:txBody>
        </p:sp>
        <p:sp>
          <p:nvSpPr>
            <p:cNvPr id="16" name="TextBox 15"/>
            <p:cNvSpPr txBox="1"/>
            <p:nvPr/>
          </p:nvSpPr>
          <p:spPr>
            <a:xfrm>
              <a:off x="1371600" y="4375084"/>
              <a:ext cx="1447800" cy="954107"/>
            </a:xfrm>
            <a:prstGeom prst="rect">
              <a:avLst/>
            </a:prstGeom>
            <a:noFill/>
          </p:spPr>
          <p:txBody>
            <a:bodyPr wrap="square" rtlCol="0">
              <a:spAutoFit/>
            </a:bodyPr>
            <a:lstStyle/>
            <a:p>
              <a:pPr algn="ctr"/>
              <a:r>
                <a:rPr lang="en-US" sz="1400" dirty="0" smtClean="0"/>
                <a:t>Strategy and</a:t>
              </a:r>
            </a:p>
            <a:p>
              <a:pPr algn="ctr"/>
              <a:r>
                <a:rPr lang="en-US" sz="1400" dirty="0" smtClean="0"/>
                <a:t>Structure of</a:t>
              </a:r>
            </a:p>
            <a:p>
              <a:pPr algn="ctr"/>
              <a:r>
                <a:rPr lang="en-US" sz="1400" dirty="0" smtClean="0"/>
                <a:t>International</a:t>
              </a:r>
            </a:p>
            <a:p>
              <a:pPr algn="ctr"/>
              <a:r>
                <a:rPr lang="en-US" sz="1400" dirty="0" smtClean="0"/>
                <a:t>Business</a:t>
              </a:r>
              <a:endParaRPr lang="en-US" sz="1400" dirty="0"/>
            </a:p>
          </p:txBody>
        </p:sp>
      </p:grpSp>
      <p:grpSp>
        <p:nvGrpSpPr>
          <p:cNvPr id="26" name="Group 25"/>
          <p:cNvGrpSpPr/>
          <p:nvPr/>
        </p:nvGrpSpPr>
        <p:grpSpPr>
          <a:xfrm>
            <a:off x="3646718" y="4656914"/>
            <a:ext cx="1447800" cy="1156828"/>
            <a:chOff x="2286000" y="5080585"/>
            <a:chExt cx="1447800" cy="1156828"/>
          </a:xfrm>
        </p:grpSpPr>
        <p:sp>
          <p:nvSpPr>
            <p:cNvPr id="9" name="Rounded Rectangle 8"/>
            <p:cNvSpPr/>
            <p:nvPr/>
          </p:nvSpPr>
          <p:spPr>
            <a:xfrm rot="2700000">
              <a:off x="2392922" y="5080585"/>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400">
                <a:solidFill>
                  <a:schemeClr val="tx1"/>
                </a:solidFill>
              </a:endParaRPr>
            </a:p>
          </p:txBody>
        </p:sp>
        <p:sp>
          <p:nvSpPr>
            <p:cNvPr id="17" name="TextBox 16"/>
            <p:cNvSpPr txBox="1"/>
            <p:nvPr/>
          </p:nvSpPr>
          <p:spPr>
            <a:xfrm>
              <a:off x="2286000" y="5289484"/>
              <a:ext cx="1447800" cy="738664"/>
            </a:xfrm>
            <a:prstGeom prst="rect">
              <a:avLst/>
            </a:prstGeom>
            <a:noFill/>
          </p:spPr>
          <p:txBody>
            <a:bodyPr wrap="square" rtlCol="0">
              <a:spAutoFit/>
            </a:bodyPr>
            <a:lstStyle/>
            <a:p>
              <a:pPr algn="ctr"/>
              <a:r>
                <a:rPr lang="en-US" sz="1400" dirty="0" smtClean="0"/>
                <a:t>International</a:t>
              </a:r>
            </a:p>
            <a:p>
              <a:pPr algn="ctr"/>
              <a:r>
                <a:rPr lang="en-US" sz="1400" dirty="0" smtClean="0"/>
                <a:t>Business</a:t>
              </a:r>
            </a:p>
            <a:p>
              <a:pPr algn="ctr"/>
              <a:r>
                <a:rPr lang="en-US" sz="1400" dirty="0" smtClean="0"/>
                <a:t>Functions</a:t>
              </a:r>
              <a:endParaRPr lang="en-US" sz="1400" dirty="0"/>
            </a:p>
          </p:txBody>
        </p:sp>
      </p:grpSp>
      <p:grpSp>
        <p:nvGrpSpPr>
          <p:cNvPr id="27" name="Group 26"/>
          <p:cNvGrpSpPr/>
          <p:nvPr/>
        </p:nvGrpSpPr>
        <p:grpSpPr>
          <a:xfrm>
            <a:off x="4005827" y="2221548"/>
            <a:ext cx="2463581" cy="2442192"/>
            <a:chOff x="2645109" y="2645219"/>
            <a:chExt cx="2463581" cy="2442192"/>
          </a:xfrm>
        </p:grpSpPr>
        <p:sp>
          <p:nvSpPr>
            <p:cNvPr id="3" name="Rounded Rectangle 2"/>
            <p:cNvSpPr/>
            <p:nvPr/>
          </p:nvSpPr>
          <p:spPr>
            <a:xfrm rot="2700000">
              <a:off x="2655804" y="2634524"/>
              <a:ext cx="2442192" cy="2463581"/>
            </a:xfrm>
            <a:prstGeom prst="roundRect">
              <a:avLst>
                <a:gd name="adj" fmla="val 6746"/>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400"/>
            </a:p>
          </p:txBody>
        </p:sp>
        <p:sp>
          <p:nvSpPr>
            <p:cNvPr id="18" name="TextBox 17"/>
            <p:cNvSpPr txBox="1"/>
            <p:nvPr/>
          </p:nvSpPr>
          <p:spPr>
            <a:xfrm>
              <a:off x="2757557" y="3508547"/>
              <a:ext cx="2286000" cy="523220"/>
            </a:xfrm>
            <a:prstGeom prst="rect">
              <a:avLst/>
            </a:prstGeom>
            <a:noFill/>
          </p:spPr>
          <p:txBody>
            <a:bodyPr wrap="square" rtlCol="0">
              <a:spAutoFit/>
            </a:bodyPr>
            <a:lstStyle/>
            <a:p>
              <a:pPr algn="ctr"/>
              <a:r>
                <a:rPr lang="en-US" sz="2800" dirty="0" smtClean="0">
                  <a:solidFill>
                    <a:schemeClr val="bg1"/>
                  </a:solidFill>
                </a:rPr>
                <a:t>Globalization</a:t>
              </a:r>
              <a:endParaRPr lang="en-US" sz="2800" dirty="0">
                <a:solidFill>
                  <a:schemeClr val="bg1"/>
                </a:solidFill>
              </a:endParaRPr>
            </a:p>
          </p:txBody>
        </p:sp>
      </p:grpSp>
    </p:spTree>
    <p:extLst>
      <p:ext uri="{BB962C8B-B14F-4D97-AF65-F5344CB8AC3E}">
        <p14:creationId xmlns:p14="http://schemas.microsoft.com/office/powerpoint/2010/main" val="26510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2"/>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500"/>
                                        <p:tgtEl>
                                          <p:spTgt spid="19"/>
                                        </p:tgtEl>
                                      </p:cBhvr>
                                    </p:animEffect>
                                  </p:childTnLst>
                                </p:cTn>
                              </p:par>
                              <p:par>
                                <p:cTn id="10" presetID="29"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ppt_x</p:attrName>
                                        </p:attrNameLst>
                                      </p:cBhvr>
                                      <p:tavLst>
                                        <p:tav tm="0">
                                          <p:val>
                                            <p:strVal val="#ppt_x-.2"/>
                                          </p:val>
                                        </p:tav>
                                        <p:tav tm="100000">
                                          <p:val>
                                            <p:strVal val="#ppt_x"/>
                                          </p:val>
                                        </p:tav>
                                      </p:tavLst>
                                    </p:anim>
                                    <p:anim calcmode="lin" valueType="num">
                                      <p:cBhvr>
                                        <p:cTn id="13"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4" dur="500"/>
                                        <p:tgtEl>
                                          <p:spTgt spid="24"/>
                                        </p:tgtEl>
                                      </p:cBhvr>
                                    </p:animEffect>
                                  </p:childTnLst>
                                </p:cTn>
                              </p:par>
                              <p:par>
                                <p:cTn id="15" presetID="29"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ppt_x</p:attrName>
                                        </p:attrNameLst>
                                      </p:cBhvr>
                                      <p:tavLst>
                                        <p:tav tm="0">
                                          <p:val>
                                            <p:strVal val="#ppt_x-.2"/>
                                          </p:val>
                                        </p:tav>
                                        <p:tav tm="100000">
                                          <p:val>
                                            <p:strVal val="#ppt_x"/>
                                          </p:val>
                                        </p:tav>
                                      </p:tavLst>
                                    </p:anim>
                                    <p:anim calcmode="lin" valueType="num">
                                      <p:cBhvr>
                                        <p:cTn id="18" dur="5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9" dur="500"/>
                                        <p:tgtEl>
                                          <p:spTgt spid="25"/>
                                        </p:tgtEl>
                                      </p:cBhvr>
                                    </p:animEffect>
                                  </p:childTnLst>
                                </p:cTn>
                              </p:par>
                              <p:par>
                                <p:cTn id="20" presetID="29"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ppt_x</p:attrName>
                                        </p:attrNameLst>
                                      </p:cBhvr>
                                      <p:tavLst>
                                        <p:tav tm="0">
                                          <p:val>
                                            <p:strVal val="#ppt_x-.2"/>
                                          </p:val>
                                        </p:tav>
                                        <p:tav tm="100000">
                                          <p:val>
                                            <p:strVal val="#ppt_x"/>
                                          </p:val>
                                        </p:tav>
                                      </p:tavLst>
                                    </p:anim>
                                    <p:anim calcmode="lin" valueType="num">
                                      <p:cBhvr>
                                        <p:cTn id="23"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4" dur="500"/>
                                        <p:tgtEl>
                                          <p:spTgt spid="26"/>
                                        </p:tgtEl>
                                      </p:cBhvr>
                                    </p:animEffect>
                                  </p:childTnLst>
                                </p:cTn>
                              </p:par>
                              <p:par>
                                <p:cTn id="25" presetID="29"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ppt_x</p:attrName>
                                        </p:attrNameLst>
                                      </p:cBhvr>
                                      <p:tavLst>
                                        <p:tav tm="0">
                                          <p:val>
                                            <p:strVal val="#ppt_x-.2"/>
                                          </p:val>
                                        </p:tav>
                                        <p:tav tm="100000">
                                          <p:val>
                                            <p:strVal val="#ppt_x"/>
                                          </p:val>
                                        </p:tav>
                                      </p:tavLst>
                                    </p:anim>
                                    <p:anim calcmode="lin" valueType="num">
                                      <p:cBhvr>
                                        <p:cTn id="28"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ppt_x</p:attrName>
                                        </p:attrNameLst>
                                      </p:cBhvr>
                                      <p:tavLst>
                                        <p:tav tm="0">
                                          <p:val>
                                            <p:strVal val="#ppt_x-.2"/>
                                          </p:val>
                                        </p:tav>
                                        <p:tav tm="100000">
                                          <p:val>
                                            <p:strVal val="#ppt_x"/>
                                          </p:val>
                                        </p:tav>
                                      </p:tavLst>
                                    </p:anim>
                                    <p:anim calcmode="lin" valueType="num">
                                      <p:cBhvr>
                                        <p:cTn id="35"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67000" y="2209800"/>
            <a:ext cx="4390176" cy="830997"/>
          </a:xfrm>
          <a:prstGeom prst="rect">
            <a:avLst/>
          </a:prstGeom>
          <a:noFill/>
        </p:spPr>
        <p:txBody>
          <a:bodyPr wrap="none" rtlCol="0">
            <a:spAutoFit/>
          </a:bodyPr>
          <a:lstStyle/>
          <a:p>
            <a:r>
              <a:rPr lang="en-US" sz="4800" dirty="0" smtClean="0">
                <a:solidFill>
                  <a:schemeClr val="bg1"/>
                </a:solidFill>
                <a:latin typeface="Bradley Hand ITC" pitchFamily="66" charset="0"/>
              </a:rPr>
              <a:t>Hello How are you?</a:t>
            </a:r>
            <a:endParaRPr lang="en-US" sz="4800" dirty="0">
              <a:solidFill>
                <a:schemeClr val="bg1"/>
              </a:solidFill>
              <a:latin typeface="Bradley Hand ITC" pitchFamily="66" charset="0"/>
            </a:endParaRPr>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371600" y="2530519"/>
            <a:ext cx="6629400" cy="2062103"/>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Trade theory explains (and justifies) why countries and companies from countries trade across country borders.</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4"/>
          <p:cNvSpPr txBox="1">
            <a:spLocks/>
          </p:cNvSpPr>
          <p:nvPr/>
        </p:nvSpPr>
        <p:spPr>
          <a:xfrm>
            <a:off x="1371600" y="933626"/>
            <a:ext cx="80772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International Trade Theory</a:t>
            </a:r>
            <a:br>
              <a:rPr lang="en-US" sz="3600" dirty="0" smtClean="0"/>
            </a:br>
            <a:r>
              <a:rPr lang="en-US" sz="2000" dirty="0" smtClean="0">
                <a:solidFill>
                  <a:schemeClr val="bg1">
                    <a:lumMod val="65000"/>
                  </a:schemeClr>
                </a:solidFill>
              </a:rPr>
              <a:t>(IB11e Chapter 6)</a:t>
            </a:r>
            <a:endParaRPr lang="en-US" sz="2000" dirty="0">
              <a:solidFill>
                <a:schemeClr val="bg1">
                  <a:lumMod val="65000"/>
                </a:schemeClr>
              </a:solidFill>
            </a:endParaRPr>
          </a:p>
        </p:txBody>
      </p:sp>
    </p:spTree>
    <p:extLst>
      <p:ext uri="{BB962C8B-B14F-4D97-AF65-F5344CB8AC3E}">
        <p14:creationId xmlns:p14="http://schemas.microsoft.com/office/powerpoint/2010/main" val="1743711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a:t>How much of a company’s activities are global (in </a:t>
            </a:r>
            <a:r>
              <a:rPr lang="en-US" sz="1800" dirty="0" smtClean="0"/>
              <a:t>%): Today</a:t>
            </a:r>
            <a:r>
              <a:rPr lang="en-US" sz="1800" dirty="0"/>
              <a:t>? In 5 years? In 10 years? In 20 years? </a:t>
            </a:r>
            <a:endParaRPr lang="en-US" sz="1800" dirty="0" smtClean="0"/>
          </a:p>
          <a:p>
            <a:r>
              <a:rPr lang="en-US" sz="1800" dirty="0"/>
              <a:t>n=</a:t>
            </a:r>
            <a:r>
              <a:rPr lang="en-US" sz="1800" b="1" dirty="0">
                <a:solidFill>
                  <a:schemeClr val="accent1"/>
                </a:solidFill>
              </a:rPr>
              <a:t>3206 </a:t>
            </a:r>
            <a:r>
              <a:rPr lang="en-US" sz="1800" b="1" dirty="0" smtClean="0">
                <a:solidFill>
                  <a:schemeClr val="accent1"/>
                </a:solidFill>
              </a:rPr>
              <a:t>companies</a:t>
            </a:r>
            <a:r>
              <a:rPr lang="en-US" sz="1800" dirty="0" smtClean="0"/>
              <a:t> </a:t>
            </a:r>
            <a:r>
              <a:rPr lang="en-US" sz="1800" dirty="0"/>
              <a:t>n=</a:t>
            </a:r>
            <a:r>
              <a:rPr lang="en-US" sz="1800" b="1" dirty="0">
                <a:solidFill>
                  <a:srgbClr val="C00000"/>
                </a:solidFill>
              </a:rPr>
              <a:t>1692 customers</a:t>
            </a:r>
          </a:p>
          <a:p>
            <a:r>
              <a:rPr lang="en-US" sz="1800" dirty="0" smtClean="0"/>
              <a:t>Data from March 2015</a:t>
            </a:r>
            <a:endParaRPr lang="en-US" sz="1800" dirty="0"/>
          </a:p>
          <a:p>
            <a:endParaRPr lang="en-US" sz="1800" dirty="0"/>
          </a:p>
        </p:txBody>
      </p:sp>
      <p:graphicFrame>
        <p:nvGraphicFramePr>
          <p:cNvPr id="3" name="Chart 2"/>
          <p:cNvGraphicFramePr/>
          <p:nvPr>
            <p:extLst>
              <p:ext uri="{D42A27DB-BD31-4B8C-83A1-F6EECF244321}">
                <p14:modId xmlns:p14="http://schemas.microsoft.com/office/powerpoint/2010/main" val="1272608572"/>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itle 4"/>
          <p:cNvSpPr>
            <a:spLocks noGrp="1"/>
          </p:cNvSpPr>
          <p:nvPr>
            <p:ph type="title"/>
          </p:nvPr>
        </p:nvSpPr>
        <p:spPr>
          <a:xfrm>
            <a:off x="381000" y="304800"/>
            <a:ext cx="8077200" cy="1143000"/>
          </a:xfrm>
        </p:spPr>
        <p:txBody>
          <a:bodyPr>
            <a:normAutofit/>
          </a:bodyPr>
          <a:lstStyle/>
          <a:p>
            <a:pPr algn="l"/>
            <a:r>
              <a:rPr lang="en-US" sz="3600" dirty="0" smtClean="0"/>
              <a:t>Globalization</a:t>
            </a:r>
            <a:br>
              <a:rPr lang="en-US" sz="3600" dirty="0" smtClean="0"/>
            </a:br>
            <a:r>
              <a:rPr lang="en-US" sz="2000" dirty="0" smtClean="0">
                <a:solidFill>
                  <a:schemeClr val="bg1">
                    <a:lumMod val="75000"/>
                  </a:schemeClr>
                </a:solidFill>
              </a:rPr>
              <a:t>(IB11e Chapter 1)</a:t>
            </a:r>
            <a:endParaRPr lang="en-US" sz="2000" dirty="0">
              <a:solidFill>
                <a:schemeClr val="bg1">
                  <a:lumMod val="75000"/>
                </a:schemeClr>
              </a:solidFill>
            </a:endParaRPr>
          </a:p>
        </p:txBody>
      </p:sp>
      <p:sp>
        <p:nvSpPr>
          <p:cNvPr id="9" name="TextBox 8"/>
          <p:cNvSpPr txBox="1"/>
          <p:nvPr/>
        </p:nvSpPr>
        <p:spPr>
          <a:xfrm>
            <a:off x="304800" y="1780538"/>
            <a:ext cx="445956" cy="523220"/>
          </a:xfrm>
          <a:prstGeom prst="rect">
            <a:avLst/>
          </a:prstGeom>
          <a:noFill/>
        </p:spPr>
        <p:txBody>
          <a:bodyPr wrap="none" rtlCol="0">
            <a:spAutoFit/>
          </a:bodyPr>
          <a:lstStyle/>
          <a:p>
            <a:r>
              <a:rPr lang="en-US" sz="2800" dirty="0" smtClean="0"/>
              <a:t>%</a:t>
            </a:r>
            <a:endParaRPr lang="en-US" sz="2800" dirty="0"/>
          </a:p>
        </p:txBody>
      </p:sp>
      <p:sp>
        <p:nvSpPr>
          <p:cNvPr id="15" name="TextBox 14"/>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(n=3206)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338053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2"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smtClean="0"/>
              <a:t>Countries’ benefit from international trade is very </a:t>
            </a:r>
            <a:r>
              <a:rPr lang="en-US" sz="1800" dirty="0"/>
              <a:t>noticeable across global markets: Today? In 5 years? In 10 years?</a:t>
            </a:r>
          </a:p>
          <a:p>
            <a:r>
              <a:rPr lang="en-US" sz="1800" dirty="0" smtClean="0"/>
              <a:t>n=</a:t>
            </a:r>
            <a:r>
              <a:rPr lang="en-US" sz="1800" b="1" dirty="0" smtClean="0">
                <a:solidFill>
                  <a:schemeClr val="accent1"/>
                </a:solidFill>
              </a:rPr>
              <a:t>3206 companies</a:t>
            </a:r>
            <a:r>
              <a:rPr lang="en-US" sz="1800" dirty="0" smtClean="0"/>
              <a:t> </a:t>
            </a:r>
            <a:r>
              <a:rPr lang="en-US" sz="1800" dirty="0"/>
              <a:t>n=</a:t>
            </a:r>
            <a:r>
              <a:rPr lang="en-US" sz="1800" b="1" dirty="0">
                <a:solidFill>
                  <a:srgbClr val="C00000"/>
                </a:solidFill>
              </a:rPr>
              <a:t>1692 </a:t>
            </a:r>
            <a:r>
              <a:rPr lang="en-US" sz="1800" b="1" dirty="0" smtClean="0">
                <a:solidFill>
                  <a:srgbClr val="C00000"/>
                </a:solidFill>
              </a:rPr>
              <a:t>customers</a:t>
            </a:r>
          </a:p>
          <a:p>
            <a:r>
              <a:rPr lang="en-US" sz="1800" dirty="0"/>
              <a:t>Data 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1240126732"/>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799"/>
            <a:ext cx="8077200" cy="1493589"/>
          </a:xfrm>
        </p:spPr>
        <p:txBody>
          <a:bodyPr>
            <a:normAutofit/>
          </a:bodyPr>
          <a:lstStyle/>
          <a:p>
            <a:pPr algn="l"/>
            <a:r>
              <a:rPr lang="en-US" sz="3600" dirty="0" smtClean="0"/>
              <a:t>International Trade Theory</a:t>
            </a:r>
            <a:br>
              <a:rPr lang="en-US" sz="3600" dirty="0" smtClean="0"/>
            </a:br>
            <a:r>
              <a:rPr lang="en-US" sz="2000" dirty="0" smtClean="0">
                <a:solidFill>
                  <a:schemeClr val="bg1">
                    <a:lumMod val="75000"/>
                  </a:schemeClr>
                </a:solidFill>
              </a:rPr>
              <a:t>(IB11e Chapter 6)</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334509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Countries’ benefit from international trade </a:t>
              </a:r>
              <a:r>
                <a:rPr lang="en-US" sz="1600" dirty="0" smtClean="0">
                  <a:solidFill>
                    <a:schemeClr val="tx1"/>
                  </a:solidFill>
                </a:rPr>
                <a:t>is less noticeable than for companies but converges in 10 years</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5" name="Group 14"/>
          <p:cNvGrpSpPr/>
          <p:nvPr/>
        </p:nvGrpSpPr>
        <p:grpSpPr>
          <a:xfrm>
            <a:off x="152400" y="4572000"/>
            <a:ext cx="5228864" cy="1143000"/>
            <a:chOff x="152400" y="4572000"/>
            <a:chExt cx="5228864" cy="1143000"/>
          </a:xfrm>
        </p:grpSpPr>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Countries’ benefit from international trade </a:t>
                </a:r>
                <a:r>
                  <a:rPr lang="en-US" sz="1600" dirty="0" smtClean="0">
                    <a:solidFill>
                      <a:schemeClr val="tx1"/>
                    </a:solidFill>
                  </a:rPr>
                  <a:t>is and will become more noticeable</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4" name="Rectangle 13"/>
            <p:cNvSpPr/>
            <p:nvPr/>
          </p:nvSpPr>
          <p:spPr>
            <a:xfrm>
              <a:off x="218090" y="462718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Title 4"/>
          <p:cNvSpPr>
            <a:spLocks noGrp="1"/>
          </p:cNvSpPr>
          <p:nvPr>
            <p:ph type="title"/>
          </p:nvPr>
        </p:nvSpPr>
        <p:spPr>
          <a:xfrm>
            <a:off x="381000" y="304799"/>
            <a:ext cx="8077200" cy="1493589"/>
          </a:xfrm>
        </p:spPr>
        <p:txBody>
          <a:bodyPr>
            <a:normAutofit/>
          </a:bodyPr>
          <a:lstStyle/>
          <a:p>
            <a:pPr algn="l"/>
            <a:r>
              <a:rPr lang="en-US" sz="3600" dirty="0" smtClean="0"/>
              <a:t>International Trade Theory</a:t>
            </a:r>
            <a:br>
              <a:rPr lang="en-US" sz="3600" dirty="0" smtClean="0"/>
            </a:br>
            <a:r>
              <a:rPr lang="en-US" sz="2000" dirty="0" smtClean="0">
                <a:solidFill>
                  <a:schemeClr val="bg1">
                    <a:lumMod val="75000"/>
                  </a:schemeClr>
                </a:solidFill>
              </a:rPr>
              <a:t>(IB11e Chapter 6)</a:t>
            </a:r>
            <a:endParaRPr lang="en-US" sz="2000" dirty="0">
              <a:solidFill>
                <a:schemeClr val="bg1">
                  <a:lumMod val="75000"/>
                </a:schemeClr>
              </a:solidFill>
            </a:endParaRPr>
          </a:p>
        </p:txBody>
      </p:sp>
    </p:spTree>
    <p:extLst>
      <p:ext uri="{BB962C8B-B14F-4D97-AF65-F5344CB8AC3E}">
        <p14:creationId xmlns:p14="http://schemas.microsoft.com/office/powerpoint/2010/main" val="276031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371600" y="2530519"/>
            <a:ext cx="6629400" cy="3046988"/>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Government trade policy uses seven main instruments: tariffs, subsidies, import quotas, voluntary export restraints, local content requirements, administrative policies, and antidumping duties.</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p:cNvSpPr>
          <p:nvPr/>
        </p:nvSpPr>
        <p:spPr>
          <a:xfrm>
            <a:off x="1341120" y="854050"/>
            <a:ext cx="80772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Government Policy and</a:t>
            </a:r>
          </a:p>
          <a:p>
            <a:pPr algn="l"/>
            <a:r>
              <a:rPr lang="en-US" sz="3600" dirty="0" smtClean="0"/>
              <a:t>International Trade</a:t>
            </a:r>
            <a:br>
              <a:rPr lang="en-US" sz="3600" dirty="0" smtClean="0"/>
            </a:br>
            <a:r>
              <a:rPr lang="en-US" sz="2000" dirty="0" smtClean="0">
                <a:solidFill>
                  <a:schemeClr val="bg1">
                    <a:lumMod val="65000"/>
                  </a:schemeClr>
                </a:solidFill>
              </a:rPr>
              <a:t>(IB11e Chapter 7)</a:t>
            </a:r>
            <a:endParaRPr lang="en-US" sz="2000" dirty="0">
              <a:solidFill>
                <a:schemeClr val="bg1">
                  <a:lumMod val="65000"/>
                </a:schemeClr>
              </a:solidFill>
            </a:endParaRPr>
          </a:p>
        </p:txBody>
      </p:sp>
    </p:spTree>
    <p:extLst>
      <p:ext uri="{BB962C8B-B14F-4D97-AF65-F5344CB8AC3E}">
        <p14:creationId xmlns:p14="http://schemas.microsoft.com/office/powerpoint/2010/main" val="8702506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lnSpcReduction="10000"/>
          </a:bodyPr>
          <a:lstStyle/>
          <a:p>
            <a:r>
              <a:rPr lang="en-US" sz="1800" dirty="0" smtClean="0"/>
              <a:t>Countries’ government policies are very favorable toward international trade across </a:t>
            </a:r>
            <a:r>
              <a:rPr lang="en-US" sz="1800" dirty="0"/>
              <a:t>global markets: Today? In 5 years? In 10 years?</a:t>
            </a:r>
          </a:p>
          <a:p>
            <a:r>
              <a:rPr lang="en-US" sz="1800" dirty="0" smtClean="0"/>
              <a:t>n=</a:t>
            </a:r>
            <a:r>
              <a:rPr lang="en-US" sz="1800" b="1" dirty="0" smtClean="0">
                <a:solidFill>
                  <a:schemeClr val="accent1"/>
                </a:solidFill>
              </a:rPr>
              <a:t>3206 companies</a:t>
            </a:r>
            <a:r>
              <a:rPr lang="en-US" sz="1800" dirty="0" smtClean="0"/>
              <a:t> </a:t>
            </a:r>
            <a:r>
              <a:rPr lang="en-US" sz="1800" dirty="0"/>
              <a:t>n=</a:t>
            </a:r>
            <a:r>
              <a:rPr lang="en-US" sz="1800" b="1" dirty="0">
                <a:solidFill>
                  <a:srgbClr val="C00000"/>
                </a:solidFill>
              </a:rPr>
              <a:t>1692 </a:t>
            </a:r>
            <a:r>
              <a:rPr lang="en-US" sz="1800" b="1" dirty="0" smtClean="0">
                <a:solidFill>
                  <a:srgbClr val="C00000"/>
                </a:solidFill>
              </a:rPr>
              <a:t>customers</a:t>
            </a:r>
          </a:p>
          <a:p>
            <a:r>
              <a:rPr lang="en-US" sz="1800" dirty="0"/>
              <a:t>Data 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3022097720"/>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799"/>
            <a:ext cx="8077200" cy="1493589"/>
          </a:xfrm>
        </p:spPr>
        <p:txBody>
          <a:bodyPr>
            <a:normAutofit/>
          </a:bodyPr>
          <a:lstStyle/>
          <a:p>
            <a:pPr algn="l"/>
            <a:r>
              <a:rPr lang="en-US" sz="3600" dirty="0" smtClean="0"/>
              <a:t>Government Policy and International Trade</a:t>
            </a:r>
            <a:br>
              <a:rPr lang="en-US" sz="3600" dirty="0" smtClean="0"/>
            </a:br>
            <a:r>
              <a:rPr lang="en-US" sz="2000" dirty="0" smtClean="0">
                <a:solidFill>
                  <a:schemeClr val="bg1">
                    <a:lumMod val="75000"/>
                  </a:schemeClr>
                </a:solidFill>
              </a:rPr>
              <a:t>(IB11e Chapter 7)</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418026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Countries’ government policies are moderately </a:t>
              </a:r>
              <a:r>
                <a:rPr lang="en-US" sz="1600" dirty="0" smtClean="0">
                  <a:solidFill>
                    <a:schemeClr val="tx1"/>
                  </a:solidFill>
                </a:rPr>
                <a:t>favorable </a:t>
              </a:r>
              <a:r>
                <a:rPr lang="en-US" sz="1600" dirty="0">
                  <a:solidFill>
                    <a:schemeClr val="tx1"/>
                  </a:solidFill>
                </a:rPr>
                <a:t>toward </a:t>
              </a:r>
              <a:r>
                <a:rPr lang="en-US" sz="1600" dirty="0" smtClean="0">
                  <a:solidFill>
                    <a:schemeClr val="tx1"/>
                  </a:solidFill>
                </a:rPr>
                <a:t>trade, </a:t>
              </a:r>
              <a:r>
                <a:rPr lang="en-US" sz="1600" u="sng" dirty="0" smtClean="0">
                  <a:solidFill>
                    <a:schemeClr val="tx1"/>
                  </a:solidFill>
                </a:rPr>
                <a:t>less</a:t>
              </a:r>
              <a:r>
                <a:rPr lang="en-US" sz="1600" dirty="0" smtClean="0">
                  <a:solidFill>
                    <a:schemeClr val="tx1"/>
                  </a:solidFill>
                </a:rPr>
                <a:t> than companies think</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Countries’ government policies are </a:t>
              </a:r>
              <a:r>
                <a:rPr lang="en-US" sz="1600" dirty="0" smtClean="0">
                  <a:solidFill>
                    <a:schemeClr val="tx1"/>
                  </a:solidFill>
                </a:rPr>
                <a:t>moderately favorable </a:t>
              </a:r>
              <a:r>
                <a:rPr lang="en-US" sz="1600" dirty="0">
                  <a:solidFill>
                    <a:schemeClr val="tx1"/>
                  </a:solidFill>
                </a:rPr>
                <a:t>toward </a:t>
              </a:r>
              <a:r>
                <a:rPr lang="en-US" sz="1600" dirty="0" smtClean="0">
                  <a:solidFill>
                    <a:schemeClr val="tx1"/>
                  </a:solidFill>
                </a:rPr>
                <a:t>trade, </a:t>
              </a:r>
              <a:r>
                <a:rPr lang="en-US" sz="1600" u="sng" dirty="0" smtClean="0">
                  <a:solidFill>
                    <a:schemeClr val="tx1"/>
                  </a:solidFill>
                </a:rPr>
                <a:t>more</a:t>
              </a:r>
              <a:r>
                <a:rPr lang="en-US" sz="1600" dirty="0" smtClean="0">
                  <a:solidFill>
                    <a:schemeClr val="tx1"/>
                  </a:solidFill>
                </a:rPr>
                <a:t> than customer think</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8" name="Title 4"/>
          <p:cNvSpPr>
            <a:spLocks noGrp="1"/>
          </p:cNvSpPr>
          <p:nvPr>
            <p:ph type="title"/>
          </p:nvPr>
        </p:nvSpPr>
        <p:spPr>
          <a:xfrm>
            <a:off x="381000" y="304799"/>
            <a:ext cx="8077200" cy="1493589"/>
          </a:xfrm>
        </p:spPr>
        <p:txBody>
          <a:bodyPr>
            <a:normAutofit/>
          </a:bodyPr>
          <a:lstStyle/>
          <a:p>
            <a:pPr algn="l"/>
            <a:r>
              <a:rPr lang="en-US" sz="3600" dirty="0" smtClean="0"/>
              <a:t>Government Policy and International Trade</a:t>
            </a:r>
            <a:br>
              <a:rPr lang="en-US" sz="3600" dirty="0" smtClean="0"/>
            </a:br>
            <a:r>
              <a:rPr lang="en-US" sz="2000" dirty="0" smtClean="0">
                <a:solidFill>
                  <a:schemeClr val="bg1">
                    <a:lumMod val="75000"/>
                  </a:schemeClr>
                </a:solidFill>
              </a:rPr>
              <a:t>(IB11e Chapter 7)</a:t>
            </a:r>
            <a:endParaRPr lang="en-US" sz="2000" dirty="0">
              <a:solidFill>
                <a:schemeClr val="bg1">
                  <a:lumMod val="75000"/>
                </a:schemeClr>
              </a:solidFill>
            </a:endParaRPr>
          </a:p>
        </p:txBody>
      </p:sp>
    </p:spTree>
    <p:extLst>
      <p:ext uri="{BB962C8B-B14F-4D97-AF65-F5344CB8AC3E}">
        <p14:creationId xmlns:p14="http://schemas.microsoft.com/office/powerpoint/2010/main" val="42100865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295400" y="2133600"/>
            <a:ext cx="6629400" cy="2062103"/>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Foreign Direct Investment (FDI) occurs when a firm invests directly in facilities to produce or market a product in a foreign country. </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4"/>
          <p:cNvSpPr txBox="1">
            <a:spLocks/>
          </p:cNvSpPr>
          <p:nvPr/>
        </p:nvSpPr>
        <p:spPr>
          <a:xfrm>
            <a:off x="1371600" y="854050"/>
            <a:ext cx="80772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Foreign Direct Investment</a:t>
            </a:r>
            <a:br>
              <a:rPr lang="en-US" sz="3600" dirty="0" smtClean="0"/>
            </a:br>
            <a:r>
              <a:rPr lang="en-US" sz="2000" dirty="0" smtClean="0">
                <a:solidFill>
                  <a:schemeClr val="bg1">
                    <a:lumMod val="65000"/>
                  </a:schemeClr>
                </a:solidFill>
              </a:rPr>
              <a:t>(IB11e Chapter 8)</a:t>
            </a:r>
            <a:endParaRPr lang="en-US" sz="2000" dirty="0">
              <a:solidFill>
                <a:schemeClr val="bg1">
                  <a:lumMod val="65000"/>
                </a:schemeClr>
              </a:solidFill>
            </a:endParaRPr>
          </a:p>
        </p:txBody>
      </p:sp>
    </p:spTree>
    <p:extLst>
      <p:ext uri="{BB962C8B-B14F-4D97-AF65-F5344CB8AC3E}">
        <p14:creationId xmlns:p14="http://schemas.microsoft.com/office/powerpoint/2010/main" val="30179893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smtClean="0"/>
              <a:t>Countries’ benefit from Foreign Direct Investment (FDI) is very noticeable across </a:t>
            </a:r>
            <a:r>
              <a:rPr lang="en-US" sz="1800" dirty="0"/>
              <a:t>global markets: Today? In 5 years? In 10 years?</a:t>
            </a:r>
          </a:p>
          <a:p>
            <a:r>
              <a:rPr lang="en-US" sz="1800" dirty="0" smtClean="0"/>
              <a:t>n=</a:t>
            </a:r>
            <a:r>
              <a:rPr lang="en-US" sz="1800" b="1" dirty="0" smtClean="0">
                <a:solidFill>
                  <a:schemeClr val="accent1"/>
                </a:solidFill>
              </a:rPr>
              <a:t>3206 companies</a:t>
            </a:r>
            <a:r>
              <a:rPr lang="en-US" sz="1800" dirty="0" smtClean="0"/>
              <a:t> </a:t>
            </a:r>
            <a:r>
              <a:rPr lang="en-US" sz="1800" dirty="0"/>
              <a:t>n=</a:t>
            </a:r>
            <a:r>
              <a:rPr lang="en-US" sz="1800" b="1" dirty="0">
                <a:solidFill>
                  <a:srgbClr val="C00000"/>
                </a:solidFill>
              </a:rPr>
              <a:t>1692 </a:t>
            </a:r>
            <a:r>
              <a:rPr lang="en-US" sz="1800" b="1" dirty="0" smtClean="0">
                <a:solidFill>
                  <a:srgbClr val="C00000"/>
                </a:solidFill>
              </a:rPr>
              <a:t>customers</a:t>
            </a:r>
          </a:p>
          <a:p>
            <a:r>
              <a:rPr lang="en-US" sz="1800" dirty="0"/>
              <a:t>Data 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1101081038"/>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799"/>
            <a:ext cx="8077200" cy="1493589"/>
          </a:xfrm>
        </p:spPr>
        <p:txBody>
          <a:bodyPr>
            <a:normAutofit/>
          </a:bodyPr>
          <a:lstStyle/>
          <a:p>
            <a:pPr algn="l"/>
            <a:r>
              <a:rPr lang="en-US" sz="3600" dirty="0" smtClean="0"/>
              <a:t>Foreign Direct Investment</a:t>
            </a:r>
            <a:br>
              <a:rPr lang="en-US" sz="3600" dirty="0" smtClean="0"/>
            </a:br>
            <a:r>
              <a:rPr lang="en-US" sz="2000" dirty="0" smtClean="0">
                <a:solidFill>
                  <a:schemeClr val="bg1">
                    <a:lumMod val="75000"/>
                  </a:schemeClr>
                </a:solidFill>
              </a:rPr>
              <a:t>(IB11e Chapter 8)</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194575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Countries’ benefit from FDI is moderately noticeable, </a:t>
              </a:r>
              <a:r>
                <a:rPr lang="en-US" sz="1600" u="sng" dirty="0" smtClean="0">
                  <a:solidFill>
                    <a:schemeClr val="tx1"/>
                  </a:solidFill>
                </a:rPr>
                <a:t>less</a:t>
              </a:r>
              <a:r>
                <a:rPr lang="en-US" sz="1600" dirty="0" smtClean="0">
                  <a:solidFill>
                    <a:schemeClr val="tx1"/>
                  </a:solidFill>
                </a:rPr>
                <a:t> than companies think</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Countries’ </a:t>
              </a:r>
              <a:r>
                <a:rPr lang="en-US" sz="1600" dirty="0" smtClean="0">
                  <a:solidFill>
                    <a:schemeClr val="tx1"/>
                  </a:solidFill>
                </a:rPr>
                <a:t>benefit from FDI is moderately noticeable, </a:t>
              </a:r>
              <a:r>
                <a:rPr lang="en-US" sz="1600" u="sng" dirty="0" smtClean="0">
                  <a:solidFill>
                    <a:schemeClr val="tx1"/>
                  </a:solidFill>
                </a:rPr>
                <a:t>more</a:t>
              </a:r>
              <a:r>
                <a:rPr lang="en-US" sz="1600" dirty="0" smtClean="0">
                  <a:solidFill>
                    <a:schemeClr val="tx1"/>
                  </a:solidFill>
                </a:rPr>
                <a:t> than customer think</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6" name="Title 4"/>
          <p:cNvSpPr>
            <a:spLocks noGrp="1"/>
          </p:cNvSpPr>
          <p:nvPr>
            <p:ph type="title"/>
          </p:nvPr>
        </p:nvSpPr>
        <p:spPr>
          <a:xfrm>
            <a:off x="381000" y="304799"/>
            <a:ext cx="8077200" cy="1493589"/>
          </a:xfrm>
        </p:spPr>
        <p:txBody>
          <a:bodyPr>
            <a:normAutofit/>
          </a:bodyPr>
          <a:lstStyle/>
          <a:p>
            <a:pPr algn="l"/>
            <a:r>
              <a:rPr lang="en-US" sz="3600" dirty="0" smtClean="0"/>
              <a:t>Foreign Direct Investment</a:t>
            </a:r>
            <a:br>
              <a:rPr lang="en-US" sz="3600" dirty="0" smtClean="0"/>
            </a:br>
            <a:r>
              <a:rPr lang="en-US" sz="2000" dirty="0" smtClean="0">
                <a:solidFill>
                  <a:schemeClr val="bg1">
                    <a:lumMod val="75000"/>
                  </a:schemeClr>
                </a:solidFill>
              </a:rPr>
              <a:t>(IB11e Chapter 8)</a:t>
            </a:r>
            <a:endParaRPr lang="en-US" sz="2000" dirty="0">
              <a:solidFill>
                <a:schemeClr val="bg1">
                  <a:lumMod val="75000"/>
                </a:schemeClr>
              </a:solidFill>
            </a:endParaRPr>
          </a:p>
        </p:txBody>
      </p:sp>
    </p:spTree>
    <p:extLst>
      <p:ext uri="{BB962C8B-B14F-4D97-AF65-F5344CB8AC3E}">
        <p14:creationId xmlns:p14="http://schemas.microsoft.com/office/powerpoint/2010/main" val="16932449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295400" y="2133600"/>
            <a:ext cx="6629400" cy="3539430"/>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By regional economic integration, we mean agreements among countries in a geographic region to reduce, and ultimately remove, tariff and nontariff barriers to the free flow of goods, services, and factors of production between each other.</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p:cNvSpPr>
          <p:nvPr/>
        </p:nvSpPr>
        <p:spPr>
          <a:xfrm>
            <a:off x="1295400" y="876476"/>
            <a:ext cx="80772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Regional Economic Integration</a:t>
            </a:r>
            <a:br>
              <a:rPr lang="en-US" sz="3600" dirty="0" smtClean="0"/>
            </a:br>
            <a:r>
              <a:rPr lang="en-US" sz="2000" dirty="0" smtClean="0">
                <a:solidFill>
                  <a:schemeClr val="bg1">
                    <a:lumMod val="65000"/>
                  </a:schemeClr>
                </a:solidFill>
              </a:rPr>
              <a:t>(IB11e Chapter 9)</a:t>
            </a:r>
            <a:endParaRPr lang="en-US" sz="2000" dirty="0">
              <a:solidFill>
                <a:schemeClr val="bg1">
                  <a:lumMod val="65000"/>
                </a:schemeClr>
              </a:solidFill>
            </a:endParaRPr>
          </a:p>
        </p:txBody>
      </p:sp>
    </p:spTree>
    <p:extLst>
      <p:ext uri="{BB962C8B-B14F-4D97-AF65-F5344CB8AC3E}">
        <p14:creationId xmlns:p14="http://schemas.microsoft.com/office/powerpoint/2010/main" val="4612717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smtClean="0"/>
              <a:t>The world is very regionally integrated across global markets: </a:t>
            </a:r>
            <a:r>
              <a:rPr lang="en-US" sz="1800" dirty="0"/>
              <a:t>Today? In 5 years? In 10 years?</a:t>
            </a:r>
          </a:p>
          <a:p>
            <a:r>
              <a:rPr lang="en-US" sz="1800" dirty="0" smtClean="0"/>
              <a:t>n=</a:t>
            </a:r>
            <a:r>
              <a:rPr lang="en-US" sz="1800" b="1" dirty="0" smtClean="0">
                <a:solidFill>
                  <a:schemeClr val="accent1"/>
                </a:solidFill>
              </a:rPr>
              <a:t>3206 companies</a:t>
            </a:r>
            <a:r>
              <a:rPr lang="en-US" sz="1800" dirty="0" smtClean="0"/>
              <a:t> </a:t>
            </a:r>
            <a:r>
              <a:rPr lang="en-US" sz="1800" dirty="0"/>
              <a:t>n=</a:t>
            </a:r>
            <a:r>
              <a:rPr lang="en-US" sz="1800" b="1" dirty="0">
                <a:solidFill>
                  <a:srgbClr val="C00000"/>
                </a:solidFill>
              </a:rPr>
              <a:t>1692 </a:t>
            </a:r>
            <a:r>
              <a:rPr lang="en-US" sz="1800" b="1" dirty="0" smtClean="0">
                <a:solidFill>
                  <a:srgbClr val="C00000"/>
                </a:solidFill>
              </a:rPr>
              <a:t>customers</a:t>
            </a:r>
          </a:p>
          <a:p>
            <a:r>
              <a:rPr lang="en-US" sz="1800" dirty="0"/>
              <a:t>Data 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1971912833"/>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799"/>
            <a:ext cx="8077200" cy="1493589"/>
          </a:xfrm>
        </p:spPr>
        <p:txBody>
          <a:bodyPr>
            <a:normAutofit/>
          </a:bodyPr>
          <a:lstStyle/>
          <a:p>
            <a:pPr algn="l"/>
            <a:r>
              <a:rPr lang="en-US" sz="3600" dirty="0" smtClean="0"/>
              <a:t>Regional Economic Integration</a:t>
            </a:r>
            <a:br>
              <a:rPr lang="en-US" sz="3600" dirty="0" smtClean="0"/>
            </a:br>
            <a:r>
              <a:rPr lang="en-US" sz="2000" dirty="0" smtClean="0">
                <a:solidFill>
                  <a:schemeClr val="bg1">
                    <a:lumMod val="75000"/>
                  </a:schemeClr>
                </a:solidFill>
              </a:rPr>
              <a:t>(IB11e Chapter 9)</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388599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Compared with now, customers expect a rapid increase in globalization</a:t>
              </a:r>
            </a:p>
            <a:p>
              <a:pPr algn="ctr"/>
              <a:r>
                <a:rPr lang="en-US" sz="1600" dirty="0" smtClean="0">
                  <a:solidFill>
                    <a:schemeClr val="tx1"/>
                  </a:solidFill>
                </a:rPr>
                <a:t>10 to 20 years from now</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With a similar starting point as customers, companies expect a moderate increase in globalization in the next</a:t>
              </a:r>
            </a:p>
            <a:p>
              <a:pPr algn="ctr"/>
              <a:r>
                <a:rPr lang="en-US" sz="1600" dirty="0" smtClean="0">
                  <a:solidFill>
                    <a:schemeClr val="tx1"/>
                  </a:solidFill>
                </a:rPr>
                <a:t>five to 20 years</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7" name="Title 4"/>
          <p:cNvSpPr>
            <a:spLocks noGrp="1"/>
          </p:cNvSpPr>
          <p:nvPr>
            <p:ph type="title"/>
          </p:nvPr>
        </p:nvSpPr>
        <p:spPr>
          <a:xfrm>
            <a:off x="381000" y="304800"/>
            <a:ext cx="8077200" cy="1143000"/>
          </a:xfrm>
        </p:spPr>
        <p:txBody>
          <a:bodyPr>
            <a:normAutofit/>
          </a:bodyPr>
          <a:lstStyle/>
          <a:p>
            <a:pPr algn="l"/>
            <a:r>
              <a:rPr lang="en-US" sz="3600" dirty="0" smtClean="0"/>
              <a:t>Globalization</a:t>
            </a:r>
            <a:br>
              <a:rPr lang="en-US" sz="3600" dirty="0" smtClean="0"/>
            </a:br>
            <a:r>
              <a:rPr lang="en-US" sz="2000" dirty="0" smtClean="0">
                <a:solidFill>
                  <a:schemeClr val="bg1">
                    <a:lumMod val="75000"/>
                  </a:schemeClr>
                </a:solidFill>
              </a:rPr>
              <a:t>(IB11e Chapter 1)</a:t>
            </a:r>
            <a:endParaRPr lang="en-US" sz="2000" dirty="0">
              <a:solidFill>
                <a:schemeClr val="bg1">
                  <a:lumMod val="75000"/>
                </a:schemeClr>
              </a:solidFill>
            </a:endParaRPr>
          </a:p>
        </p:txBody>
      </p:sp>
    </p:spTree>
    <p:extLst>
      <p:ext uri="{BB962C8B-B14F-4D97-AF65-F5344CB8AC3E}">
        <p14:creationId xmlns:p14="http://schemas.microsoft.com/office/powerpoint/2010/main" val="21577608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Customers see the world as far </a:t>
              </a:r>
              <a:r>
                <a:rPr lang="en-US" sz="1600" u="sng" dirty="0" smtClean="0">
                  <a:solidFill>
                    <a:schemeClr val="tx1"/>
                  </a:solidFill>
                </a:rPr>
                <a:t>less</a:t>
              </a:r>
              <a:r>
                <a:rPr lang="en-US" sz="1600" dirty="0" smtClean="0">
                  <a:solidFill>
                    <a:schemeClr val="tx1"/>
                  </a:solidFill>
                </a:rPr>
                <a:t> regionally integrated than companies but becoming more integrated</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Company representatives see the world as far </a:t>
              </a:r>
              <a:r>
                <a:rPr lang="en-US" sz="1600" u="sng" dirty="0" smtClean="0">
                  <a:solidFill>
                    <a:schemeClr val="tx1"/>
                  </a:solidFill>
                </a:rPr>
                <a:t>more</a:t>
              </a:r>
              <a:r>
                <a:rPr lang="en-US" sz="1600" dirty="0" smtClean="0">
                  <a:solidFill>
                    <a:schemeClr val="tx1"/>
                  </a:solidFill>
                </a:rPr>
                <a:t> regionally integrated than customers</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6" name="Title 4"/>
          <p:cNvSpPr>
            <a:spLocks noGrp="1"/>
          </p:cNvSpPr>
          <p:nvPr>
            <p:ph type="title"/>
          </p:nvPr>
        </p:nvSpPr>
        <p:spPr>
          <a:xfrm>
            <a:off x="381000" y="304799"/>
            <a:ext cx="8077200" cy="1493589"/>
          </a:xfrm>
        </p:spPr>
        <p:txBody>
          <a:bodyPr>
            <a:normAutofit/>
          </a:bodyPr>
          <a:lstStyle/>
          <a:p>
            <a:pPr algn="l"/>
            <a:r>
              <a:rPr lang="en-US" sz="3600" dirty="0" smtClean="0"/>
              <a:t>Regional Economic Integration</a:t>
            </a:r>
            <a:br>
              <a:rPr lang="en-US" sz="3600" dirty="0" smtClean="0"/>
            </a:br>
            <a:r>
              <a:rPr lang="en-US" sz="2000" dirty="0" smtClean="0">
                <a:solidFill>
                  <a:schemeClr val="bg1">
                    <a:lumMod val="75000"/>
                  </a:schemeClr>
                </a:solidFill>
              </a:rPr>
              <a:t>(IB11e Chapter 9)</a:t>
            </a:r>
            <a:endParaRPr lang="en-US" sz="2000" dirty="0">
              <a:solidFill>
                <a:schemeClr val="bg1">
                  <a:lumMod val="75000"/>
                </a:schemeClr>
              </a:solidFill>
            </a:endParaRPr>
          </a:p>
        </p:txBody>
      </p:sp>
    </p:spTree>
    <p:extLst>
      <p:ext uri="{BB962C8B-B14F-4D97-AF65-F5344CB8AC3E}">
        <p14:creationId xmlns:p14="http://schemas.microsoft.com/office/powerpoint/2010/main" val="1655292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657600" y="1066800"/>
            <a:ext cx="1447800" cy="1156828"/>
            <a:chOff x="2296882" y="1490471"/>
            <a:chExt cx="1447800" cy="1156828"/>
          </a:xfrm>
        </p:grpSpPr>
        <p:sp>
          <p:nvSpPr>
            <p:cNvPr id="8" name="Rounded Rectangle 7"/>
            <p:cNvSpPr/>
            <p:nvPr/>
          </p:nvSpPr>
          <p:spPr>
            <a:xfrm rot="2700000">
              <a:off x="2438366" y="1490471"/>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3" name="TextBox 12"/>
            <p:cNvSpPr txBox="1"/>
            <p:nvPr/>
          </p:nvSpPr>
          <p:spPr>
            <a:xfrm>
              <a:off x="2296882" y="1762512"/>
              <a:ext cx="1447800" cy="523220"/>
            </a:xfrm>
            <a:prstGeom prst="rect">
              <a:avLst/>
            </a:prstGeom>
            <a:noFill/>
          </p:spPr>
          <p:txBody>
            <a:bodyPr wrap="square" rtlCol="0">
              <a:spAutoFit/>
            </a:bodyPr>
            <a:lstStyle/>
            <a:p>
              <a:pPr algn="ctr"/>
              <a:r>
                <a:rPr lang="en-US" sz="1400" dirty="0" smtClean="0">
                  <a:solidFill>
                    <a:schemeClr val="bg1"/>
                  </a:solidFill>
                </a:rPr>
                <a:t>National Differences</a:t>
              </a:r>
              <a:endParaRPr lang="en-US" sz="1400" dirty="0">
                <a:solidFill>
                  <a:schemeClr val="bg1"/>
                </a:solidFill>
              </a:endParaRPr>
            </a:p>
          </p:txBody>
        </p:sp>
      </p:grpSp>
      <p:grpSp>
        <p:nvGrpSpPr>
          <p:cNvPr id="23" name="Group 22"/>
          <p:cNvGrpSpPr/>
          <p:nvPr/>
        </p:nvGrpSpPr>
        <p:grpSpPr>
          <a:xfrm>
            <a:off x="2732318" y="1975690"/>
            <a:ext cx="1447800" cy="1156828"/>
            <a:chOff x="1371600" y="2399361"/>
            <a:chExt cx="1447800" cy="1156828"/>
          </a:xfrm>
        </p:grpSpPr>
        <p:sp>
          <p:nvSpPr>
            <p:cNvPr id="7" name="Rounded Rectangle 6"/>
            <p:cNvSpPr/>
            <p:nvPr/>
          </p:nvSpPr>
          <p:spPr>
            <a:xfrm rot="2700000">
              <a:off x="1529477" y="2399361"/>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a:solidFill>
                  <a:schemeClr val="bg1"/>
                </a:solidFill>
              </a:endParaRPr>
            </a:p>
          </p:txBody>
        </p:sp>
        <p:sp>
          <p:nvSpPr>
            <p:cNvPr id="14" name="TextBox 13"/>
            <p:cNvSpPr txBox="1"/>
            <p:nvPr/>
          </p:nvSpPr>
          <p:spPr>
            <a:xfrm>
              <a:off x="1371600" y="2622484"/>
              <a:ext cx="1447800" cy="738664"/>
            </a:xfrm>
            <a:prstGeom prst="rect">
              <a:avLst/>
            </a:prstGeom>
            <a:noFill/>
          </p:spPr>
          <p:txBody>
            <a:bodyPr wrap="square" rtlCol="0">
              <a:spAutoFit/>
            </a:bodyPr>
            <a:lstStyle/>
            <a:p>
              <a:pPr algn="ctr"/>
              <a:r>
                <a:rPr lang="en-US" sz="1400" dirty="0" smtClean="0">
                  <a:solidFill>
                    <a:schemeClr val="bg1"/>
                  </a:solidFill>
                </a:rPr>
                <a:t>Global Trade</a:t>
              </a:r>
            </a:p>
            <a:p>
              <a:pPr algn="ctr"/>
              <a:r>
                <a:rPr lang="en-US" sz="1400" dirty="0" smtClean="0">
                  <a:solidFill>
                    <a:schemeClr val="bg1"/>
                  </a:solidFill>
                </a:rPr>
                <a:t>&amp; Investment Environment</a:t>
              </a:r>
              <a:endParaRPr lang="en-US" sz="1400" dirty="0">
                <a:solidFill>
                  <a:schemeClr val="bg1"/>
                </a:solidFill>
              </a:endParaRPr>
            </a:p>
          </p:txBody>
        </p:sp>
      </p:grpSp>
      <p:grpSp>
        <p:nvGrpSpPr>
          <p:cNvPr id="24" name="Group 23"/>
          <p:cNvGrpSpPr/>
          <p:nvPr/>
        </p:nvGrpSpPr>
        <p:grpSpPr>
          <a:xfrm>
            <a:off x="1817918" y="2884579"/>
            <a:ext cx="1447800" cy="1156828"/>
            <a:chOff x="457200" y="3308250"/>
            <a:chExt cx="1447800" cy="1156828"/>
          </a:xfrm>
        </p:grpSpPr>
        <p:sp>
          <p:nvSpPr>
            <p:cNvPr id="11" name="Rounded Rectangle 10"/>
            <p:cNvSpPr/>
            <p:nvPr/>
          </p:nvSpPr>
          <p:spPr>
            <a:xfrm rot="2700000">
              <a:off x="620587" y="3308250"/>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00">
                <a:solidFill>
                  <a:schemeClr val="bg1"/>
                </a:solidFill>
              </a:endParaRPr>
            </a:p>
          </p:txBody>
        </p:sp>
        <p:sp>
          <p:nvSpPr>
            <p:cNvPr id="15" name="TextBox 14"/>
            <p:cNvSpPr txBox="1"/>
            <p:nvPr/>
          </p:nvSpPr>
          <p:spPr>
            <a:xfrm>
              <a:off x="457200" y="3536884"/>
              <a:ext cx="1447800" cy="738664"/>
            </a:xfrm>
            <a:prstGeom prst="rect">
              <a:avLst/>
            </a:prstGeom>
            <a:noFill/>
          </p:spPr>
          <p:txBody>
            <a:bodyPr wrap="square" rtlCol="0">
              <a:spAutoFit/>
            </a:bodyPr>
            <a:lstStyle/>
            <a:p>
              <a:pPr algn="ctr"/>
              <a:r>
                <a:rPr lang="en-US" sz="1400" b="1" dirty="0" smtClean="0">
                  <a:solidFill>
                    <a:schemeClr val="bg1"/>
                  </a:solidFill>
                </a:rPr>
                <a:t>GLOBAL</a:t>
              </a:r>
            </a:p>
            <a:p>
              <a:pPr algn="ctr"/>
              <a:r>
                <a:rPr lang="en-US" sz="1400" b="1" dirty="0" smtClean="0">
                  <a:solidFill>
                    <a:schemeClr val="bg1"/>
                  </a:solidFill>
                </a:rPr>
                <a:t>MONETARY</a:t>
              </a:r>
            </a:p>
            <a:p>
              <a:pPr algn="ctr"/>
              <a:r>
                <a:rPr lang="en-US" sz="1400" b="1" dirty="0" smtClean="0">
                  <a:solidFill>
                    <a:schemeClr val="bg1"/>
                  </a:solidFill>
                </a:rPr>
                <a:t>SYSTEM</a:t>
              </a:r>
            </a:p>
          </p:txBody>
        </p:sp>
      </p:grpSp>
      <p:grpSp>
        <p:nvGrpSpPr>
          <p:cNvPr id="25" name="Group 24"/>
          <p:cNvGrpSpPr/>
          <p:nvPr/>
        </p:nvGrpSpPr>
        <p:grpSpPr>
          <a:xfrm>
            <a:off x="2732318" y="3770747"/>
            <a:ext cx="1447800" cy="1156828"/>
            <a:chOff x="1371600" y="4194418"/>
            <a:chExt cx="1447800" cy="1156828"/>
          </a:xfrm>
        </p:grpSpPr>
        <p:sp>
          <p:nvSpPr>
            <p:cNvPr id="10" name="Rounded Rectangle 9"/>
            <p:cNvSpPr/>
            <p:nvPr/>
          </p:nvSpPr>
          <p:spPr>
            <a:xfrm rot="2700000">
              <a:off x="1506754" y="4194418"/>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a:solidFill>
                  <a:schemeClr val="bg1"/>
                </a:solidFill>
              </a:endParaRPr>
            </a:p>
          </p:txBody>
        </p:sp>
        <p:sp>
          <p:nvSpPr>
            <p:cNvPr id="16" name="TextBox 15"/>
            <p:cNvSpPr txBox="1"/>
            <p:nvPr/>
          </p:nvSpPr>
          <p:spPr>
            <a:xfrm>
              <a:off x="1371600" y="4375084"/>
              <a:ext cx="1447800" cy="954107"/>
            </a:xfrm>
            <a:prstGeom prst="rect">
              <a:avLst/>
            </a:prstGeom>
            <a:noFill/>
          </p:spPr>
          <p:txBody>
            <a:bodyPr wrap="square" rtlCol="0">
              <a:spAutoFit/>
            </a:bodyPr>
            <a:lstStyle/>
            <a:p>
              <a:pPr algn="ctr"/>
              <a:r>
                <a:rPr lang="en-US" sz="1400" dirty="0" smtClean="0"/>
                <a:t>Strategy and</a:t>
              </a:r>
            </a:p>
            <a:p>
              <a:pPr algn="ctr"/>
              <a:r>
                <a:rPr lang="en-US" sz="1400" dirty="0" smtClean="0"/>
                <a:t>Structure of</a:t>
              </a:r>
            </a:p>
            <a:p>
              <a:pPr algn="ctr"/>
              <a:r>
                <a:rPr lang="en-US" sz="1400" dirty="0" smtClean="0"/>
                <a:t>International</a:t>
              </a:r>
            </a:p>
            <a:p>
              <a:pPr algn="ctr"/>
              <a:r>
                <a:rPr lang="en-US" sz="1400" dirty="0" smtClean="0"/>
                <a:t>Business</a:t>
              </a:r>
              <a:endParaRPr lang="en-US" sz="1400" dirty="0"/>
            </a:p>
          </p:txBody>
        </p:sp>
      </p:grpSp>
      <p:grpSp>
        <p:nvGrpSpPr>
          <p:cNvPr id="26" name="Group 25"/>
          <p:cNvGrpSpPr/>
          <p:nvPr/>
        </p:nvGrpSpPr>
        <p:grpSpPr>
          <a:xfrm>
            <a:off x="3646718" y="4656914"/>
            <a:ext cx="1447800" cy="1156828"/>
            <a:chOff x="2286000" y="5080585"/>
            <a:chExt cx="1447800" cy="1156828"/>
          </a:xfrm>
        </p:grpSpPr>
        <p:sp>
          <p:nvSpPr>
            <p:cNvPr id="9" name="Rounded Rectangle 8"/>
            <p:cNvSpPr/>
            <p:nvPr/>
          </p:nvSpPr>
          <p:spPr>
            <a:xfrm rot="2700000">
              <a:off x="2392922" y="5080585"/>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400">
                <a:solidFill>
                  <a:schemeClr val="tx1"/>
                </a:solidFill>
              </a:endParaRPr>
            </a:p>
          </p:txBody>
        </p:sp>
        <p:sp>
          <p:nvSpPr>
            <p:cNvPr id="17" name="TextBox 16"/>
            <p:cNvSpPr txBox="1"/>
            <p:nvPr/>
          </p:nvSpPr>
          <p:spPr>
            <a:xfrm>
              <a:off x="2286000" y="5289484"/>
              <a:ext cx="1447800" cy="738664"/>
            </a:xfrm>
            <a:prstGeom prst="rect">
              <a:avLst/>
            </a:prstGeom>
            <a:noFill/>
          </p:spPr>
          <p:txBody>
            <a:bodyPr wrap="square" rtlCol="0">
              <a:spAutoFit/>
            </a:bodyPr>
            <a:lstStyle/>
            <a:p>
              <a:pPr algn="ctr"/>
              <a:r>
                <a:rPr lang="en-US" sz="1400" dirty="0" smtClean="0"/>
                <a:t>International</a:t>
              </a:r>
            </a:p>
            <a:p>
              <a:pPr algn="ctr"/>
              <a:r>
                <a:rPr lang="en-US" sz="1400" dirty="0" smtClean="0"/>
                <a:t>Business</a:t>
              </a:r>
            </a:p>
            <a:p>
              <a:pPr algn="ctr"/>
              <a:r>
                <a:rPr lang="en-US" sz="1400" dirty="0" smtClean="0"/>
                <a:t>Functions</a:t>
              </a:r>
              <a:endParaRPr lang="en-US" sz="1400" dirty="0"/>
            </a:p>
          </p:txBody>
        </p:sp>
      </p:grpSp>
      <p:grpSp>
        <p:nvGrpSpPr>
          <p:cNvPr id="27" name="Group 26"/>
          <p:cNvGrpSpPr/>
          <p:nvPr/>
        </p:nvGrpSpPr>
        <p:grpSpPr>
          <a:xfrm>
            <a:off x="4005827" y="2221548"/>
            <a:ext cx="2463581" cy="2442192"/>
            <a:chOff x="2645109" y="2645219"/>
            <a:chExt cx="2463581" cy="2442192"/>
          </a:xfrm>
        </p:grpSpPr>
        <p:sp>
          <p:nvSpPr>
            <p:cNvPr id="3" name="Rounded Rectangle 2"/>
            <p:cNvSpPr/>
            <p:nvPr/>
          </p:nvSpPr>
          <p:spPr>
            <a:xfrm rot="2700000">
              <a:off x="2655804" y="2634524"/>
              <a:ext cx="2442192" cy="2463581"/>
            </a:xfrm>
            <a:prstGeom prst="roundRect">
              <a:avLst>
                <a:gd name="adj" fmla="val 6746"/>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400"/>
            </a:p>
          </p:txBody>
        </p:sp>
        <p:sp>
          <p:nvSpPr>
            <p:cNvPr id="18" name="TextBox 17"/>
            <p:cNvSpPr txBox="1"/>
            <p:nvPr/>
          </p:nvSpPr>
          <p:spPr>
            <a:xfrm>
              <a:off x="2757557" y="3508547"/>
              <a:ext cx="2286000" cy="523220"/>
            </a:xfrm>
            <a:prstGeom prst="rect">
              <a:avLst/>
            </a:prstGeom>
            <a:noFill/>
          </p:spPr>
          <p:txBody>
            <a:bodyPr wrap="square" rtlCol="0">
              <a:spAutoFit/>
            </a:bodyPr>
            <a:lstStyle/>
            <a:p>
              <a:pPr algn="ctr"/>
              <a:r>
                <a:rPr lang="en-US" sz="2800" dirty="0" smtClean="0">
                  <a:solidFill>
                    <a:schemeClr val="bg1"/>
                  </a:solidFill>
                </a:rPr>
                <a:t>Globalization</a:t>
              </a:r>
              <a:endParaRPr lang="en-US" sz="2800" dirty="0">
                <a:solidFill>
                  <a:schemeClr val="bg1"/>
                </a:solidFill>
              </a:endParaRPr>
            </a:p>
          </p:txBody>
        </p:sp>
      </p:grpSp>
    </p:spTree>
    <p:extLst>
      <p:ext uri="{BB962C8B-B14F-4D97-AF65-F5344CB8AC3E}">
        <p14:creationId xmlns:p14="http://schemas.microsoft.com/office/powerpoint/2010/main" val="667817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2"/>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500"/>
                                        <p:tgtEl>
                                          <p:spTgt spid="19"/>
                                        </p:tgtEl>
                                      </p:cBhvr>
                                    </p:animEffect>
                                  </p:childTnLst>
                                </p:cTn>
                              </p:par>
                              <p:par>
                                <p:cTn id="10" presetID="29"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ppt_x</p:attrName>
                                        </p:attrNameLst>
                                      </p:cBhvr>
                                      <p:tavLst>
                                        <p:tav tm="0">
                                          <p:val>
                                            <p:strVal val="#ppt_x-.2"/>
                                          </p:val>
                                        </p:tav>
                                        <p:tav tm="100000">
                                          <p:val>
                                            <p:strVal val="#ppt_x"/>
                                          </p:val>
                                        </p:tav>
                                      </p:tavLst>
                                    </p:anim>
                                    <p:anim calcmode="lin" valueType="num">
                                      <p:cBhvr>
                                        <p:cTn id="13"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4" dur="500"/>
                                        <p:tgtEl>
                                          <p:spTgt spid="23"/>
                                        </p:tgtEl>
                                      </p:cBhvr>
                                    </p:animEffect>
                                  </p:childTnLst>
                                </p:cTn>
                              </p:par>
                              <p:par>
                                <p:cTn id="15" presetID="29"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ppt_x</p:attrName>
                                        </p:attrNameLst>
                                      </p:cBhvr>
                                      <p:tavLst>
                                        <p:tav tm="0">
                                          <p:val>
                                            <p:strVal val="#ppt_x-.2"/>
                                          </p:val>
                                        </p:tav>
                                        <p:tav tm="100000">
                                          <p:val>
                                            <p:strVal val="#ppt_x"/>
                                          </p:val>
                                        </p:tav>
                                      </p:tavLst>
                                    </p:anim>
                                    <p:anim calcmode="lin" valueType="num">
                                      <p:cBhvr>
                                        <p:cTn id="18" dur="5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9" dur="500"/>
                                        <p:tgtEl>
                                          <p:spTgt spid="25"/>
                                        </p:tgtEl>
                                      </p:cBhvr>
                                    </p:animEffect>
                                  </p:childTnLst>
                                </p:cTn>
                              </p:par>
                              <p:par>
                                <p:cTn id="20" presetID="29"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ppt_x</p:attrName>
                                        </p:attrNameLst>
                                      </p:cBhvr>
                                      <p:tavLst>
                                        <p:tav tm="0">
                                          <p:val>
                                            <p:strVal val="#ppt_x-.2"/>
                                          </p:val>
                                        </p:tav>
                                        <p:tav tm="100000">
                                          <p:val>
                                            <p:strVal val="#ppt_x"/>
                                          </p:val>
                                        </p:tav>
                                      </p:tavLst>
                                    </p:anim>
                                    <p:anim calcmode="lin" valueType="num">
                                      <p:cBhvr>
                                        <p:cTn id="23"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4" dur="500"/>
                                        <p:tgtEl>
                                          <p:spTgt spid="26"/>
                                        </p:tgtEl>
                                      </p:cBhvr>
                                    </p:animEffect>
                                  </p:childTnLst>
                                </p:cTn>
                              </p:par>
                              <p:par>
                                <p:cTn id="25" presetID="29"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ppt_x</p:attrName>
                                        </p:attrNameLst>
                                      </p:cBhvr>
                                      <p:tavLst>
                                        <p:tav tm="0">
                                          <p:val>
                                            <p:strVal val="#ppt_x-.2"/>
                                          </p:val>
                                        </p:tav>
                                        <p:tav tm="100000">
                                          <p:val>
                                            <p:strVal val="#ppt_x"/>
                                          </p:val>
                                        </p:tav>
                                      </p:tavLst>
                                    </p:anim>
                                    <p:anim calcmode="lin" valueType="num">
                                      <p:cBhvr>
                                        <p:cTn id="28"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ppt_x</p:attrName>
                                        </p:attrNameLst>
                                      </p:cBhvr>
                                      <p:tavLst>
                                        <p:tav tm="0">
                                          <p:val>
                                            <p:strVal val="#ppt_x-.2"/>
                                          </p:val>
                                        </p:tav>
                                        <p:tav tm="100000">
                                          <p:val>
                                            <p:strVal val="#ppt_x"/>
                                          </p:val>
                                        </p:tav>
                                      </p:tavLst>
                                    </p:anim>
                                    <p:anim calcmode="lin" valueType="num">
                                      <p:cBhvr>
                                        <p:cTn id="35"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295400" y="2133600"/>
            <a:ext cx="6629400" cy="2062103"/>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The Foreign Exchange Market is a market for converting the currency of one country into that of another country.</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4"/>
          <p:cNvSpPr txBox="1">
            <a:spLocks/>
          </p:cNvSpPr>
          <p:nvPr/>
        </p:nvSpPr>
        <p:spPr>
          <a:xfrm>
            <a:off x="1295400" y="876476"/>
            <a:ext cx="80772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The Foreign Exchange Market</a:t>
            </a:r>
            <a:br>
              <a:rPr lang="en-US" sz="3600" dirty="0" smtClean="0"/>
            </a:br>
            <a:r>
              <a:rPr lang="en-US" sz="2000" dirty="0" smtClean="0">
                <a:solidFill>
                  <a:schemeClr val="bg1">
                    <a:lumMod val="65000"/>
                  </a:schemeClr>
                </a:solidFill>
              </a:rPr>
              <a:t>(IB11e Chapter 10)</a:t>
            </a:r>
            <a:endParaRPr lang="en-US" sz="2000" dirty="0">
              <a:solidFill>
                <a:schemeClr val="bg1">
                  <a:lumMod val="65000"/>
                </a:schemeClr>
              </a:solidFill>
            </a:endParaRPr>
          </a:p>
        </p:txBody>
      </p:sp>
    </p:spTree>
    <p:extLst>
      <p:ext uri="{BB962C8B-B14F-4D97-AF65-F5344CB8AC3E}">
        <p14:creationId xmlns:p14="http://schemas.microsoft.com/office/powerpoint/2010/main" val="3462462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smtClean="0"/>
              <a:t>The Foreign Exchange Market is a very important part of global business: </a:t>
            </a:r>
            <a:r>
              <a:rPr lang="en-US" sz="1800" dirty="0"/>
              <a:t>Today? In 5 years? In 10 years?</a:t>
            </a:r>
          </a:p>
          <a:p>
            <a:r>
              <a:rPr lang="en-US" sz="1800" dirty="0" smtClean="0"/>
              <a:t>n=</a:t>
            </a:r>
            <a:r>
              <a:rPr lang="en-US" sz="1800" b="1" dirty="0" smtClean="0">
                <a:solidFill>
                  <a:schemeClr val="accent1"/>
                </a:solidFill>
              </a:rPr>
              <a:t>3206 companies</a:t>
            </a:r>
            <a:r>
              <a:rPr lang="en-US" sz="1800" dirty="0" smtClean="0"/>
              <a:t> </a:t>
            </a:r>
            <a:r>
              <a:rPr lang="en-US" sz="1800" dirty="0"/>
              <a:t>n=</a:t>
            </a:r>
            <a:r>
              <a:rPr lang="en-US" sz="1800" b="1" dirty="0">
                <a:solidFill>
                  <a:srgbClr val="C00000"/>
                </a:solidFill>
              </a:rPr>
              <a:t>1692 </a:t>
            </a:r>
            <a:r>
              <a:rPr lang="en-US" sz="1800" b="1" dirty="0" smtClean="0">
                <a:solidFill>
                  <a:srgbClr val="C00000"/>
                </a:solidFill>
              </a:rPr>
              <a:t>customers</a:t>
            </a:r>
          </a:p>
          <a:p>
            <a:r>
              <a:rPr lang="en-US" sz="1800" dirty="0"/>
              <a:t>Data 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2884116864"/>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799"/>
            <a:ext cx="8077200" cy="1493589"/>
          </a:xfrm>
        </p:spPr>
        <p:txBody>
          <a:bodyPr>
            <a:normAutofit/>
          </a:bodyPr>
          <a:lstStyle/>
          <a:p>
            <a:pPr algn="l"/>
            <a:r>
              <a:rPr lang="en-US" sz="3600" dirty="0" smtClean="0"/>
              <a:t>The Foreign Exchange Market</a:t>
            </a:r>
            <a:br>
              <a:rPr lang="en-US" sz="3600" dirty="0" smtClean="0"/>
            </a:br>
            <a:r>
              <a:rPr lang="en-US" sz="2000" dirty="0" smtClean="0">
                <a:solidFill>
                  <a:schemeClr val="bg1">
                    <a:lumMod val="75000"/>
                  </a:schemeClr>
                </a:solidFill>
              </a:rPr>
              <a:t>(IB11e Chapter 10)</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100588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Customers think </a:t>
              </a:r>
              <a:r>
                <a:rPr lang="en-US" sz="1600" dirty="0">
                  <a:solidFill>
                    <a:schemeClr val="tx1"/>
                  </a:solidFill>
                </a:rPr>
                <a:t>the Foreign Exchange Market will become </a:t>
              </a:r>
              <a:r>
                <a:rPr lang="en-US" sz="1600" dirty="0" smtClean="0">
                  <a:solidFill>
                    <a:schemeClr val="tx1"/>
                  </a:solidFill>
                </a:rPr>
                <a:t>more </a:t>
              </a:r>
              <a:r>
                <a:rPr lang="en-US" sz="1600" dirty="0">
                  <a:solidFill>
                    <a:schemeClr val="tx1"/>
                  </a:solidFill>
                </a:rPr>
                <a:t>important over </a:t>
              </a:r>
              <a:r>
                <a:rPr lang="en-US" sz="1600" dirty="0" smtClean="0">
                  <a:solidFill>
                    <a:schemeClr val="tx1"/>
                  </a:solidFill>
                </a:rPr>
                <a:t>time than companies</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Companies think the Foreign Exchange Market will become slightly more important over time</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7" name="Title 4"/>
          <p:cNvSpPr>
            <a:spLocks noGrp="1"/>
          </p:cNvSpPr>
          <p:nvPr>
            <p:ph type="title"/>
          </p:nvPr>
        </p:nvSpPr>
        <p:spPr>
          <a:xfrm>
            <a:off x="381000" y="304799"/>
            <a:ext cx="8077200" cy="1493589"/>
          </a:xfrm>
        </p:spPr>
        <p:txBody>
          <a:bodyPr>
            <a:normAutofit/>
          </a:bodyPr>
          <a:lstStyle/>
          <a:p>
            <a:pPr algn="l"/>
            <a:r>
              <a:rPr lang="en-US" sz="3600" dirty="0" smtClean="0"/>
              <a:t>The Foreign Exchange Market</a:t>
            </a:r>
            <a:br>
              <a:rPr lang="en-US" sz="3600" dirty="0" smtClean="0"/>
            </a:br>
            <a:r>
              <a:rPr lang="en-US" sz="2000" dirty="0" smtClean="0">
                <a:solidFill>
                  <a:schemeClr val="bg1">
                    <a:lumMod val="75000"/>
                  </a:schemeClr>
                </a:solidFill>
              </a:rPr>
              <a:t>(IB11e Chapter 10)</a:t>
            </a:r>
            <a:endParaRPr lang="en-US" sz="2000" dirty="0">
              <a:solidFill>
                <a:schemeClr val="bg1">
                  <a:lumMod val="75000"/>
                </a:schemeClr>
              </a:solidFill>
            </a:endParaRPr>
          </a:p>
        </p:txBody>
      </p:sp>
    </p:spTree>
    <p:extLst>
      <p:ext uri="{BB962C8B-B14F-4D97-AF65-F5344CB8AC3E}">
        <p14:creationId xmlns:p14="http://schemas.microsoft.com/office/powerpoint/2010/main" val="40093642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295400" y="2133600"/>
            <a:ext cx="6629400" cy="2062103"/>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The International Monetary System refers to the institutional arrangements that govern exchange rates.</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p:cNvSpPr>
          <p:nvPr/>
        </p:nvSpPr>
        <p:spPr>
          <a:xfrm>
            <a:off x="1295400" y="853616"/>
            <a:ext cx="80772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The International Monetary System</a:t>
            </a:r>
            <a:br>
              <a:rPr lang="en-US" sz="3600" dirty="0" smtClean="0"/>
            </a:br>
            <a:r>
              <a:rPr lang="en-US" sz="2000" dirty="0" smtClean="0">
                <a:solidFill>
                  <a:schemeClr val="bg1">
                    <a:lumMod val="65000"/>
                  </a:schemeClr>
                </a:solidFill>
              </a:rPr>
              <a:t>(IB11e Chapter 11)</a:t>
            </a:r>
            <a:endParaRPr lang="en-US" sz="2000" dirty="0">
              <a:solidFill>
                <a:schemeClr val="bg1">
                  <a:lumMod val="65000"/>
                </a:schemeClr>
              </a:solidFill>
            </a:endParaRPr>
          </a:p>
        </p:txBody>
      </p:sp>
    </p:spTree>
    <p:extLst>
      <p:ext uri="{BB962C8B-B14F-4D97-AF65-F5344CB8AC3E}">
        <p14:creationId xmlns:p14="http://schemas.microsoft.com/office/powerpoint/2010/main" val="21543197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smtClean="0"/>
              <a:t>The International Monetary System is a very important part of global business: </a:t>
            </a:r>
            <a:r>
              <a:rPr lang="en-US" sz="1800" dirty="0"/>
              <a:t>Today? In 5 years? In 10 years?</a:t>
            </a:r>
          </a:p>
          <a:p>
            <a:r>
              <a:rPr lang="en-US" sz="1800" dirty="0" smtClean="0"/>
              <a:t>n=</a:t>
            </a:r>
            <a:r>
              <a:rPr lang="en-US" sz="1800" b="1" dirty="0" smtClean="0">
                <a:solidFill>
                  <a:schemeClr val="accent1"/>
                </a:solidFill>
              </a:rPr>
              <a:t>3206 companies</a:t>
            </a:r>
            <a:r>
              <a:rPr lang="en-US" sz="1800" dirty="0" smtClean="0"/>
              <a:t> </a:t>
            </a:r>
            <a:r>
              <a:rPr lang="en-US" sz="1800" dirty="0"/>
              <a:t>n=</a:t>
            </a:r>
            <a:r>
              <a:rPr lang="en-US" sz="1800" b="1" dirty="0">
                <a:solidFill>
                  <a:srgbClr val="C00000"/>
                </a:solidFill>
              </a:rPr>
              <a:t>1692 </a:t>
            </a:r>
            <a:r>
              <a:rPr lang="en-US" sz="1800" b="1" dirty="0" smtClean="0">
                <a:solidFill>
                  <a:srgbClr val="C00000"/>
                </a:solidFill>
              </a:rPr>
              <a:t>customers</a:t>
            </a:r>
          </a:p>
          <a:p>
            <a:r>
              <a:rPr lang="en-US" sz="1800" dirty="0"/>
              <a:t>Data 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4121169253"/>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799"/>
            <a:ext cx="8077200" cy="1493589"/>
          </a:xfrm>
        </p:spPr>
        <p:txBody>
          <a:bodyPr>
            <a:normAutofit/>
          </a:bodyPr>
          <a:lstStyle/>
          <a:p>
            <a:pPr algn="l"/>
            <a:r>
              <a:rPr lang="en-US" sz="3600" dirty="0" smtClean="0"/>
              <a:t>The International Monetary System</a:t>
            </a:r>
            <a:br>
              <a:rPr lang="en-US" sz="3600" dirty="0" smtClean="0"/>
            </a:br>
            <a:r>
              <a:rPr lang="en-US" sz="2000" dirty="0" smtClean="0">
                <a:solidFill>
                  <a:schemeClr val="bg1">
                    <a:lumMod val="75000"/>
                  </a:schemeClr>
                </a:solidFill>
              </a:rPr>
              <a:t>(IB11e Chapter 11)</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179695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Customers also think </a:t>
              </a:r>
              <a:r>
                <a:rPr lang="en-US" sz="1600" dirty="0">
                  <a:solidFill>
                    <a:schemeClr val="tx1"/>
                  </a:solidFill>
                </a:rPr>
                <a:t>the </a:t>
              </a:r>
              <a:r>
                <a:rPr lang="en-US" sz="1600" dirty="0" smtClean="0">
                  <a:solidFill>
                    <a:schemeClr val="tx1"/>
                  </a:solidFill>
                </a:rPr>
                <a:t>IMS will become </a:t>
              </a:r>
              <a:r>
                <a:rPr lang="en-US" sz="1600" dirty="0">
                  <a:solidFill>
                    <a:schemeClr val="tx1"/>
                  </a:solidFill>
                </a:rPr>
                <a:t>more important over </a:t>
              </a:r>
              <a:r>
                <a:rPr lang="en-US" sz="1600" dirty="0" smtClean="0">
                  <a:solidFill>
                    <a:schemeClr val="tx1"/>
                  </a:solidFill>
                </a:rPr>
                <a:t>time, converging in views with companies in 5 and 10 years</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Companies think the International Monetary System will become slightly more important over time</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6" name="Title 4"/>
          <p:cNvSpPr>
            <a:spLocks noGrp="1"/>
          </p:cNvSpPr>
          <p:nvPr>
            <p:ph type="title"/>
          </p:nvPr>
        </p:nvSpPr>
        <p:spPr>
          <a:xfrm>
            <a:off x="381000" y="304799"/>
            <a:ext cx="8077200" cy="1493589"/>
          </a:xfrm>
        </p:spPr>
        <p:txBody>
          <a:bodyPr>
            <a:normAutofit/>
          </a:bodyPr>
          <a:lstStyle/>
          <a:p>
            <a:pPr algn="l"/>
            <a:r>
              <a:rPr lang="en-US" sz="3600" dirty="0" smtClean="0"/>
              <a:t>The International Monetary System</a:t>
            </a:r>
            <a:br>
              <a:rPr lang="en-US" sz="3600" dirty="0" smtClean="0"/>
            </a:br>
            <a:r>
              <a:rPr lang="en-US" sz="2000" dirty="0" smtClean="0">
                <a:solidFill>
                  <a:schemeClr val="bg1">
                    <a:lumMod val="75000"/>
                  </a:schemeClr>
                </a:solidFill>
              </a:rPr>
              <a:t>(IB11e Chapter 11)</a:t>
            </a:r>
            <a:endParaRPr lang="en-US" sz="2000" dirty="0">
              <a:solidFill>
                <a:schemeClr val="bg1">
                  <a:lumMod val="75000"/>
                </a:schemeClr>
              </a:solidFill>
            </a:endParaRPr>
          </a:p>
        </p:txBody>
      </p:sp>
    </p:spTree>
    <p:extLst>
      <p:ext uri="{BB962C8B-B14F-4D97-AF65-F5344CB8AC3E}">
        <p14:creationId xmlns:p14="http://schemas.microsoft.com/office/powerpoint/2010/main" val="1543904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295400" y="2133600"/>
            <a:ext cx="6629400" cy="3539430"/>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The Global Capital Market includes investors (companies, individuals, and institutions), market makers (commercial banks and investment bankers), and borrowers (individuals, companies, and governments)</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4"/>
          <p:cNvSpPr txBox="1">
            <a:spLocks/>
          </p:cNvSpPr>
          <p:nvPr/>
        </p:nvSpPr>
        <p:spPr>
          <a:xfrm>
            <a:off x="1295400" y="876476"/>
            <a:ext cx="80772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The Global Capital Market</a:t>
            </a:r>
            <a:br>
              <a:rPr lang="en-US" sz="3600" dirty="0" smtClean="0"/>
            </a:br>
            <a:r>
              <a:rPr lang="en-US" sz="2000" dirty="0" smtClean="0">
                <a:solidFill>
                  <a:schemeClr val="bg1">
                    <a:lumMod val="65000"/>
                  </a:schemeClr>
                </a:solidFill>
              </a:rPr>
              <a:t>(IB11e Chapter 12)</a:t>
            </a:r>
            <a:endParaRPr lang="en-US" sz="2000" dirty="0">
              <a:solidFill>
                <a:schemeClr val="bg1">
                  <a:lumMod val="65000"/>
                </a:schemeClr>
              </a:solidFill>
            </a:endParaRPr>
          </a:p>
        </p:txBody>
      </p:sp>
    </p:spTree>
    <p:extLst>
      <p:ext uri="{BB962C8B-B14F-4D97-AF65-F5344CB8AC3E}">
        <p14:creationId xmlns:p14="http://schemas.microsoft.com/office/powerpoint/2010/main" val="31952259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lnSpcReduction="10000"/>
          </a:bodyPr>
          <a:lstStyle/>
          <a:p>
            <a:r>
              <a:rPr lang="en-US" sz="1800" dirty="0" smtClean="0"/>
              <a:t>The Global Capital Market (e.g., borrowing and lending funds globally)</a:t>
            </a:r>
            <a:r>
              <a:rPr lang="en-US" sz="1800" dirty="0"/>
              <a:t> </a:t>
            </a:r>
            <a:r>
              <a:rPr lang="en-US" sz="1800" dirty="0" smtClean="0"/>
              <a:t>is a very important part of global business: </a:t>
            </a:r>
            <a:r>
              <a:rPr lang="en-US" sz="1800" dirty="0"/>
              <a:t>Today? In 5 years? In 10 years?</a:t>
            </a:r>
          </a:p>
          <a:p>
            <a:r>
              <a:rPr lang="en-US" sz="1800" dirty="0" smtClean="0"/>
              <a:t>n=</a:t>
            </a:r>
            <a:r>
              <a:rPr lang="en-US" sz="1800" b="1" dirty="0" smtClean="0">
                <a:solidFill>
                  <a:schemeClr val="accent1"/>
                </a:solidFill>
              </a:rPr>
              <a:t>3206 companies</a:t>
            </a:r>
            <a:r>
              <a:rPr lang="en-US" sz="1800" dirty="0" smtClean="0"/>
              <a:t> </a:t>
            </a:r>
            <a:r>
              <a:rPr lang="en-US" sz="1800" dirty="0"/>
              <a:t>n=</a:t>
            </a:r>
            <a:r>
              <a:rPr lang="en-US" sz="1800" b="1" dirty="0">
                <a:solidFill>
                  <a:srgbClr val="C00000"/>
                </a:solidFill>
              </a:rPr>
              <a:t>1692 </a:t>
            </a:r>
            <a:r>
              <a:rPr lang="en-US" sz="1800" b="1" dirty="0" smtClean="0">
                <a:solidFill>
                  <a:srgbClr val="C00000"/>
                </a:solidFill>
              </a:rPr>
              <a:t>customers</a:t>
            </a:r>
          </a:p>
          <a:p>
            <a:r>
              <a:rPr lang="en-US" sz="1800" dirty="0"/>
              <a:t>Data 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666182791"/>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799"/>
            <a:ext cx="8077200" cy="1493589"/>
          </a:xfrm>
        </p:spPr>
        <p:txBody>
          <a:bodyPr>
            <a:normAutofit/>
          </a:bodyPr>
          <a:lstStyle/>
          <a:p>
            <a:pPr algn="l"/>
            <a:r>
              <a:rPr lang="en-US" sz="3600" dirty="0" smtClean="0"/>
              <a:t>The Global Capital Market</a:t>
            </a:r>
            <a:br>
              <a:rPr lang="en-US" sz="3600" dirty="0" smtClean="0"/>
            </a:br>
            <a:r>
              <a:rPr lang="en-US" sz="2000" dirty="0" smtClean="0">
                <a:solidFill>
                  <a:schemeClr val="bg1">
                    <a:lumMod val="75000"/>
                  </a:schemeClr>
                </a:solidFill>
              </a:rPr>
              <a:t>(IB11e Chapter 12)</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240291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657600" y="1066800"/>
            <a:ext cx="1447800" cy="1156828"/>
            <a:chOff x="2296882" y="1490471"/>
            <a:chExt cx="1447800" cy="1156828"/>
          </a:xfrm>
        </p:grpSpPr>
        <p:sp>
          <p:nvSpPr>
            <p:cNvPr id="8" name="Rounded Rectangle 7"/>
            <p:cNvSpPr/>
            <p:nvPr/>
          </p:nvSpPr>
          <p:spPr>
            <a:xfrm rot="2700000">
              <a:off x="2438366" y="1490471"/>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3" name="TextBox 12"/>
            <p:cNvSpPr txBox="1"/>
            <p:nvPr/>
          </p:nvSpPr>
          <p:spPr>
            <a:xfrm>
              <a:off x="2296882" y="1762512"/>
              <a:ext cx="1447800" cy="523220"/>
            </a:xfrm>
            <a:prstGeom prst="rect">
              <a:avLst/>
            </a:prstGeom>
            <a:noFill/>
          </p:spPr>
          <p:txBody>
            <a:bodyPr wrap="square" rtlCol="0">
              <a:spAutoFit/>
            </a:bodyPr>
            <a:lstStyle/>
            <a:p>
              <a:pPr algn="ctr"/>
              <a:r>
                <a:rPr lang="en-US" sz="1400" dirty="0" smtClean="0">
                  <a:solidFill>
                    <a:schemeClr val="bg1"/>
                  </a:solidFill>
                </a:rPr>
                <a:t>National Differences</a:t>
              </a:r>
              <a:endParaRPr lang="en-US" sz="1400" dirty="0">
                <a:solidFill>
                  <a:schemeClr val="bg1"/>
                </a:solidFill>
              </a:endParaRPr>
            </a:p>
          </p:txBody>
        </p:sp>
      </p:grpSp>
      <p:grpSp>
        <p:nvGrpSpPr>
          <p:cNvPr id="23" name="Group 22"/>
          <p:cNvGrpSpPr/>
          <p:nvPr/>
        </p:nvGrpSpPr>
        <p:grpSpPr>
          <a:xfrm>
            <a:off x="2732318" y="1975690"/>
            <a:ext cx="1447800" cy="1156828"/>
            <a:chOff x="1371600" y="2399361"/>
            <a:chExt cx="1447800" cy="1156828"/>
          </a:xfrm>
        </p:grpSpPr>
        <p:sp>
          <p:nvSpPr>
            <p:cNvPr id="7" name="Rounded Rectangle 6"/>
            <p:cNvSpPr/>
            <p:nvPr/>
          </p:nvSpPr>
          <p:spPr>
            <a:xfrm rot="2700000">
              <a:off x="1529477" y="2399361"/>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a:solidFill>
                  <a:schemeClr val="bg1"/>
                </a:solidFill>
              </a:endParaRPr>
            </a:p>
          </p:txBody>
        </p:sp>
        <p:sp>
          <p:nvSpPr>
            <p:cNvPr id="14" name="TextBox 13"/>
            <p:cNvSpPr txBox="1"/>
            <p:nvPr/>
          </p:nvSpPr>
          <p:spPr>
            <a:xfrm>
              <a:off x="1371600" y="2622484"/>
              <a:ext cx="1447800" cy="738664"/>
            </a:xfrm>
            <a:prstGeom prst="rect">
              <a:avLst/>
            </a:prstGeom>
            <a:noFill/>
          </p:spPr>
          <p:txBody>
            <a:bodyPr wrap="square" rtlCol="0">
              <a:spAutoFit/>
            </a:bodyPr>
            <a:lstStyle/>
            <a:p>
              <a:pPr algn="ctr"/>
              <a:r>
                <a:rPr lang="en-US" sz="1400" dirty="0" smtClean="0">
                  <a:solidFill>
                    <a:schemeClr val="bg1"/>
                  </a:solidFill>
                </a:rPr>
                <a:t>Global Trade</a:t>
              </a:r>
            </a:p>
            <a:p>
              <a:pPr algn="ctr"/>
              <a:r>
                <a:rPr lang="en-US" sz="1400" dirty="0" smtClean="0">
                  <a:solidFill>
                    <a:schemeClr val="bg1"/>
                  </a:solidFill>
                </a:rPr>
                <a:t>&amp; Investment Environment</a:t>
              </a:r>
              <a:endParaRPr lang="en-US" sz="1400" dirty="0">
                <a:solidFill>
                  <a:schemeClr val="bg1"/>
                </a:solidFill>
              </a:endParaRPr>
            </a:p>
          </p:txBody>
        </p:sp>
      </p:grpSp>
      <p:grpSp>
        <p:nvGrpSpPr>
          <p:cNvPr id="24" name="Group 23"/>
          <p:cNvGrpSpPr/>
          <p:nvPr/>
        </p:nvGrpSpPr>
        <p:grpSpPr>
          <a:xfrm>
            <a:off x="1817918" y="2884579"/>
            <a:ext cx="1447800" cy="1156828"/>
            <a:chOff x="457200" y="3308250"/>
            <a:chExt cx="1447800" cy="1156828"/>
          </a:xfrm>
        </p:grpSpPr>
        <p:sp>
          <p:nvSpPr>
            <p:cNvPr id="11" name="Rounded Rectangle 10"/>
            <p:cNvSpPr/>
            <p:nvPr/>
          </p:nvSpPr>
          <p:spPr>
            <a:xfrm rot="2700000">
              <a:off x="620587" y="3308250"/>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00">
                <a:solidFill>
                  <a:schemeClr val="bg1"/>
                </a:solidFill>
              </a:endParaRPr>
            </a:p>
          </p:txBody>
        </p:sp>
        <p:sp>
          <p:nvSpPr>
            <p:cNvPr id="15" name="TextBox 14"/>
            <p:cNvSpPr txBox="1"/>
            <p:nvPr/>
          </p:nvSpPr>
          <p:spPr>
            <a:xfrm>
              <a:off x="457200" y="3536884"/>
              <a:ext cx="1447800" cy="738664"/>
            </a:xfrm>
            <a:prstGeom prst="rect">
              <a:avLst/>
            </a:prstGeom>
            <a:noFill/>
          </p:spPr>
          <p:txBody>
            <a:bodyPr wrap="square" rtlCol="0">
              <a:spAutoFit/>
            </a:bodyPr>
            <a:lstStyle/>
            <a:p>
              <a:pPr algn="ctr"/>
              <a:r>
                <a:rPr lang="en-US" sz="1400" dirty="0" smtClean="0">
                  <a:solidFill>
                    <a:schemeClr val="bg1"/>
                  </a:solidFill>
                </a:rPr>
                <a:t>Global</a:t>
              </a:r>
            </a:p>
            <a:p>
              <a:pPr algn="ctr"/>
              <a:r>
                <a:rPr lang="en-US" sz="1400" dirty="0" smtClean="0">
                  <a:solidFill>
                    <a:schemeClr val="bg1"/>
                  </a:solidFill>
                </a:rPr>
                <a:t>Monetary</a:t>
              </a:r>
            </a:p>
            <a:p>
              <a:pPr algn="ctr"/>
              <a:r>
                <a:rPr lang="en-US" sz="1400" dirty="0" smtClean="0">
                  <a:solidFill>
                    <a:schemeClr val="bg1"/>
                  </a:solidFill>
                </a:rPr>
                <a:t>System</a:t>
              </a:r>
            </a:p>
          </p:txBody>
        </p:sp>
      </p:grpSp>
      <p:grpSp>
        <p:nvGrpSpPr>
          <p:cNvPr id="25" name="Group 24"/>
          <p:cNvGrpSpPr/>
          <p:nvPr/>
        </p:nvGrpSpPr>
        <p:grpSpPr>
          <a:xfrm>
            <a:off x="2732318" y="3770747"/>
            <a:ext cx="1447800" cy="1156828"/>
            <a:chOff x="1371600" y="4194418"/>
            <a:chExt cx="1447800" cy="1156828"/>
          </a:xfrm>
        </p:grpSpPr>
        <p:sp>
          <p:nvSpPr>
            <p:cNvPr id="10" name="Rounded Rectangle 9"/>
            <p:cNvSpPr/>
            <p:nvPr/>
          </p:nvSpPr>
          <p:spPr>
            <a:xfrm rot="2700000">
              <a:off x="1506754" y="4194418"/>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a:solidFill>
                  <a:schemeClr val="bg1"/>
                </a:solidFill>
              </a:endParaRPr>
            </a:p>
          </p:txBody>
        </p:sp>
        <p:sp>
          <p:nvSpPr>
            <p:cNvPr id="16" name="TextBox 15"/>
            <p:cNvSpPr txBox="1"/>
            <p:nvPr/>
          </p:nvSpPr>
          <p:spPr>
            <a:xfrm>
              <a:off x="1371600" y="4375084"/>
              <a:ext cx="1447800" cy="954107"/>
            </a:xfrm>
            <a:prstGeom prst="rect">
              <a:avLst/>
            </a:prstGeom>
            <a:noFill/>
          </p:spPr>
          <p:txBody>
            <a:bodyPr wrap="square" rtlCol="0">
              <a:spAutoFit/>
            </a:bodyPr>
            <a:lstStyle/>
            <a:p>
              <a:pPr algn="ctr"/>
              <a:r>
                <a:rPr lang="en-US" sz="1400" dirty="0" smtClean="0"/>
                <a:t>Strategy and</a:t>
              </a:r>
            </a:p>
            <a:p>
              <a:pPr algn="ctr"/>
              <a:r>
                <a:rPr lang="en-US" sz="1400" dirty="0" smtClean="0"/>
                <a:t>Structure of</a:t>
              </a:r>
            </a:p>
            <a:p>
              <a:pPr algn="ctr"/>
              <a:r>
                <a:rPr lang="en-US" sz="1400" dirty="0" smtClean="0"/>
                <a:t>International</a:t>
              </a:r>
            </a:p>
            <a:p>
              <a:pPr algn="ctr"/>
              <a:r>
                <a:rPr lang="en-US" sz="1400" dirty="0" smtClean="0"/>
                <a:t>Business</a:t>
              </a:r>
              <a:endParaRPr lang="en-US" sz="1400" dirty="0"/>
            </a:p>
          </p:txBody>
        </p:sp>
      </p:grpSp>
      <p:grpSp>
        <p:nvGrpSpPr>
          <p:cNvPr id="26" name="Group 25"/>
          <p:cNvGrpSpPr/>
          <p:nvPr/>
        </p:nvGrpSpPr>
        <p:grpSpPr>
          <a:xfrm>
            <a:off x="3646718" y="4656914"/>
            <a:ext cx="1447800" cy="1156828"/>
            <a:chOff x="2286000" y="5080585"/>
            <a:chExt cx="1447800" cy="1156828"/>
          </a:xfrm>
        </p:grpSpPr>
        <p:sp>
          <p:nvSpPr>
            <p:cNvPr id="9" name="Rounded Rectangle 8"/>
            <p:cNvSpPr/>
            <p:nvPr/>
          </p:nvSpPr>
          <p:spPr>
            <a:xfrm rot="2700000">
              <a:off x="2392922" y="5080585"/>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400">
                <a:solidFill>
                  <a:schemeClr val="tx1"/>
                </a:solidFill>
              </a:endParaRPr>
            </a:p>
          </p:txBody>
        </p:sp>
        <p:sp>
          <p:nvSpPr>
            <p:cNvPr id="17" name="TextBox 16"/>
            <p:cNvSpPr txBox="1"/>
            <p:nvPr/>
          </p:nvSpPr>
          <p:spPr>
            <a:xfrm>
              <a:off x="2286000" y="5289484"/>
              <a:ext cx="1447800" cy="738664"/>
            </a:xfrm>
            <a:prstGeom prst="rect">
              <a:avLst/>
            </a:prstGeom>
            <a:noFill/>
          </p:spPr>
          <p:txBody>
            <a:bodyPr wrap="square" rtlCol="0">
              <a:spAutoFit/>
            </a:bodyPr>
            <a:lstStyle/>
            <a:p>
              <a:pPr algn="ctr"/>
              <a:r>
                <a:rPr lang="en-US" sz="1400" dirty="0" smtClean="0"/>
                <a:t>International</a:t>
              </a:r>
            </a:p>
            <a:p>
              <a:pPr algn="ctr"/>
              <a:r>
                <a:rPr lang="en-US" sz="1400" dirty="0" smtClean="0"/>
                <a:t>Business</a:t>
              </a:r>
            </a:p>
            <a:p>
              <a:pPr algn="ctr"/>
              <a:r>
                <a:rPr lang="en-US" sz="1400" dirty="0" smtClean="0"/>
                <a:t>Functions</a:t>
              </a:r>
              <a:endParaRPr lang="en-US" sz="1400" dirty="0"/>
            </a:p>
          </p:txBody>
        </p:sp>
      </p:grpSp>
      <p:grpSp>
        <p:nvGrpSpPr>
          <p:cNvPr id="27" name="Group 26"/>
          <p:cNvGrpSpPr/>
          <p:nvPr/>
        </p:nvGrpSpPr>
        <p:grpSpPr>
          <a:xfrm>
            <a:off x="4005827" y="2221548"/>
            <a:ext cx="2463581" cy="2442192"/>
            <a:chOff x="2645109" y="2645219"/>
            <a:chExt cx="2463581" cy="2442192"/>
          </a:xfrm>
        </p:grpSpPr>
        <p:sp>
          <p:nvSpPr>
            <p:cNvPr id="3" name="Rounded Rectangle 2"/>
            <p:cNvSpPr/>
            <p:nvPr/>
          </p:nvSpPr>
          <p:spPr>
            <a:xfrm rot="2700000">
              <a:off x="2655804" y="2634524"/>
              <a:ext cx="2442192" cy="2463581"/>
            </a:xfrm>
            <a:prstGeom prst="roundRect">
              <a:avLst>
                <a:gd name="adj" fmla="val 6746"/>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400"/>
            </a:p>
          </p:txBody>
        </p:sp>
        <p:sp>
          <p:nvSpPr>
            <p:cNvPr id="18" name="TextBox 17"/>
            <p:cNvSpPr txBox="1"/>
            <p:nvPr/>
          </p:nvSpPr>
          <p:spPr>
            <a:xfrm>
              <a:off x="2757557" y="3508547"/>
              <a:ext cx="2286000" cy="523220"/>
            </a:xfrm>
            <a:prstGeom prst="rect">
              <a:avLst/>
            </a:prstGeom>
            <a:noFill/>
          </p:spPr>
          <p:txBody>
            <a:bodyPr wrap="square" rtlCol="0">
              <a:spAutoFit/>
            </a:bodyPr>
            <a:lstStyle/>
            <a:p>
              <a:pPr algn="ctr"/>
              <a:r>
                <a:rPr lang="en-US" sz="2800" dirty="0" smtClean="0">
                  <a:solidFill>
                    <a:schemeClr val="bg1"/>
                  </a:solidFill>
                </a:rPr>
                <a:t>Globalization</a:t>
              </a:r>
              <a:endParaRPr lang="en-US" sz="2800" dirty="0">
                <a:solidFill>
                  <a:schemeClr val="bg1"/>
                </a:solidFill>
              </a:endParaRPr>
            </a:p>
          </p:txBody>
        </p:sp>
      </p:grpSp>
    </p:spTree>
    <p:extLst>
      <p:ext uri="{BB962C8B-B14F-4D97-AF65-F5344CB8AC3E}">
        <p14:creationId xmlns:p14="http://schemas.microsoft.com/office/powerpoint/2010/main" val="12740072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Customers think </a:t>
              </a:r>
              <a:r>
                <a:rPr lang="en-US" sz="1600" dirty="0">
                  <a:solidFill>
                    <a:schemeClr val="tx1"/>
                  </a:solidFill>
                </a:rPr>
                <a:t>the </a:t>
              </a:r>
              <a:r>
                <a:rPr lang="en-US" sz="1600" dirty="0" smtClean="0">
                  <a:solidFill>
                    <a:schemeClr val="tx1"/>
                  </a:solidFill>
                </a:rPr>
                <a:t>Global Capital Market will become significantly more </a:t>
              </a:r>
              <a:r>
                <a:rPr lang="en-US" sz="1600" dirty="0">
                  <a:solidFill>
                    <a:schemeClr val="tx1"/>
                  </a:solidFill>
                </a:rPr>
                <a:t>important over </a:t>
              </a:r>
              <a:r>
                <a:rPr lang="en-US" sz="1600" dirty="0" smtClean="0">
                  <a:solidFill>
                    <a:schemeClr val="tx1"/>
                  </a:solidFill>
                </a:rPr>
                <a:t>time</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Companies think the Global Capital Market will become slightly more important over time</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7" name="Title 4"/>
          <p:cNvSpPr>
            <a:spLocks noGrp="1"/>
          </p:cNvSpPr>
          <p:nvPr>
            <p:ph type="title"/>
          </p:nvPr>
        </p:nvSpPr>
        <p:spPr>
          <a:xfrm>
            <a:off x="381000" y="304799"/>
            <a:ext cx="8077200" cy="1493589"/>
          </a:xfrm>
        </p:spPr>
        <p:txBody>
          <a:bodyPr>
            <a:normAutofit/>
          </a:bodyPr>
          <a:lstStyle/>
          <a:p>
            <a:pPr algn="l"/>
            <a:r>
              <a:rPr lang="en-US" sz="3600" dirty="0" smtClean="0"/>
              <a:t>The Global Capital Market</a:t>
            </a:r>
            <a:br>
              <a:rPr lang="en-US" sz="3600" dirty="0" smtClean="0"/>
            </a:br>
            <a:r>
              <a:rPr lang="en-US" sz="2000" dirty="0" smtClean="0">
                <a:solidFill>
                  <a:schemeClr val="bg1">
                    <a:lumMod val="75000"/>
                  </a:schemeClr>
                </a:solidFill>
              </a:rPr>
              <a:t>(IB11e Chapter 12)</a:t>
            </a:r>
            <a:endParaRPr lang="en-US" sz="2000" dirty="0">
              <a:solidFill>
                <a:schemeClr val="bg1">
                  <a:lumMod val="75000"/>
                </a:schemeClr>
              </a:solidFill>
            </a:endParaRPr>
          </a:p>
        </p:txBody>
      </p:sp>
    </p:spTree>
    <p:extLst>
      <p:ext uri="{BB962C8B-B14F-4D97-AF65-F5344CB8AC3E}">
        <p14:creationId xmlns:p14="http://schemas.microsoft.com/office/powerpoint/2010/main" val="35761078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657600" y="1066800"/>
            <a:ext cx="1447800" cy="1156828"/>
            <a:chOff x="2296882" y="1490471"/>
            <a:chExt cx="1447800" cy="1156828"/>
          </a:xfrm>
        </p:grpSpPr>
        <p:sp>
          <p:nvSpPr>
            <p:cNvPr id="8" name="Rounded Rectangle 7"/>
            <p:cNvSpPr/>
            <p:nvPr/>
          </p:nvSpPr>
          <p:spPr>
            <a:xfrm rot="2700000">
              <a:off x="2438366" y="1490471"/>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3" name="TextBox 12"/>
            <p:cNvSpPr txBox="1"/>
            <p:nvPr/>
          </p:nvSpPr>
          <p:spPr>
            <a:xfrm>
              <a:off x="2296882" y="1762512"/>
              <a:ext cx="1447800" cy="523220"/>
            </a:xfrm>
            <a:prstGeom prst="rect">
              <a:avLst/>
            </a:prstGeom>
            <a:noFill/>
          </p:spPr>
          <p:txBody>
            <a:bodyPr wrap="square" rtlCol="0">
              <a:spAutoFit/>
            </a:bodyPr>
            <a:lstStyle/>
            <a:p>
              <a:pPr algn="ctr"/>
              <a:r>
                <a:rPr lang="en-US" sz="1400" dirty="0" smtClean="0">
                  <a:solidFill>
                    <a:schemeClr val="bg1"/>
                  </a:solidFill>
                </a:rPr>
                <a:t>National Differences</a:t>
              </a:r>
              <a:endParaRPr lang="en-US" sz="1400" dirty="0">
                <a:solidFill>
                  <a:schemeClr val="bg1"/>
                </a:solidFill>
              </a:endParaRPr>
            </a:p>
          </p:txBody>
        </p:sp>
      </p:grpSp>
      <p:grpSp>
        <p:nvGrpSpPr>
          <p:cNvPr id="23" name="Group 22"/>
          <p:cNvGrpSpPr/>
          <p:nvPr/>
        </p:nvGrpSpPr>
        <p:grpSpPr>
          <a:xfrm>
            <a:off x="2732318" y="1975690"/>
            <a:ext cx="1447800" cy="1156828"/>
            <a:chOff x="1371600" y="2399361"/>
            <a:chExt cx="1447800" cy="1156828"/>
          </a:xfrm>
        </p:grpSpPr>
        <p:sp>
          <p:nvSpPr>
            <p:cNvPr id="7" name="Rounded Rectangle 6"/>
            <p:cNvSpPr/>
            <p:nvPr/>
          </p:nvSpPr>
          <p:spPr>
            <a:xfrm rot="2700000">
              <a:off x="1529477" y="2399361"/>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a:solidFill>
                  <a:schemeClr val="bg1"/>
                </a:solidFill>
              </a:endParaRPr>
            </a:p>
          </p:txBody>
        </p:sp>
        <p:sp>
          <p:nvSpPr>
            <p:cNvPr id="14" name="TextBox 13"/>
            <p:cNvSpPr txBox="1"/>
            <p:nvPr/>
          </p:nvSpPr>
          <p:spPr>
            <a:xfrm>
              <a:off x="1371600" y="2622484"/>
              <a:ext cx="1447800" cy="738664"/>
            </a:xfrm>
            <a:prstGeom prst="rect">
              <a:avLst/>
            </a:prstGeom>
            <a:noFill/>
          </p:spPr>
          <p:txBody>
            <a:bodyPr wrap="square" rtlCol="0">
              <a:spAutoFit/>
            </a:bodyPr>
            <a:lstStyle/>
            <a:p>
              <a:pPr algn="ctr"/>
              <a:r>
                <a:rPr lang="en-US" sz="1400" dirty="0" smtClean="0">
                  <a:solidFill>
                    <a:schemeClr val="bg1"/>
                  </a:solidFill>
                </a:rPr>
                <a:t>Global Trade</a:t>
              </a:r>
            </a:p>
            <a:p>
              <a:pPr algn="ctr"/>
              <a:r>
                <a:rPr lang="en-US" sz="1400" dirty="0" smtClean="0">
                  <a:solidFill>
                    <a:schemeClr val="bg1"/>
                  </a:solidFill>
                </a:rPr>
                <a:t>&amp; Investment Environment</a:t>
              </a:r>
              <a:endParaRPr lang="en-US" sz="1400" dirty="0">
                <a:solidFill>
                  <a:schemeClr val="bg1"/>
                </a:solidFill>
              </a:endParaRPr>
            </a:p>
          </p:txBody>
        </p:sp>
      </p:grpSp>
      <p:grpSp>
        <p:nvGrpSpPr>
          <p:cNvPr id="24" name="Group 23"/>
          <p:cNvGrpSpPr/>
          <p:nvPr/>
        </p:nvGrpSpPr>
        <p:grpSpPr>
          <a:xfrm>
            <a:off x="1817918" y="2884579"/>
            <a:ext cx="1447800" cy="1156828"/>
            <a:chOff x="457200" y="3308250"/>
            <a:chExt cx="1447800" cy="1156828"/>
          </a:xfrm>
        </p:grpSpPr>
        <p:sp>
          <p:nvSpPr>
            <p:cNvPr id="11" name="Rounded Rectangle 10"/>
            <p:cNvSpPr/>
            <p:nvPr/>
          </p:nvSpPr>
          <p:spPr>
            <a:xfrm rot="2700000">
              <a:off x="620587" y="3308250"/>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00">
                <a:solidFill>
                  <a:schemeClr val="bg1"/>
                </a:solidFill>
              </a:endParaRPr>
            </a:p>
          </p:txBody>
        </p:sp>
        <p:sp>
          <p:nvSpPr>
            <p:cNvPr id="15" name="TextBox 14"/>
            <p:cNvSpPr txBox="1"/>
            <p:nvPr/>
          </p:nvSpPr>
          <p:spPr>
            <a:xfrm>
              <a:off x="457200" y="3536884"/>
              <a:ext cx="1447800" cy="738664"/>
            </a:xfrm>
            <a:prstGeom prst="rect">
              <a:avLst/>
            </a:prstGeom>
            <a:noFill/>
          </p:spPr>
          <p:txBody>
            <a:bodyPr wrap="square" rtlCol="0">
              <a:spAutoFit/>
            </a:bodyPr>
            <a:lstStyle/>
            <a:p>
              <a:pPr algn="ctr"/>
              <a:r>
                <a:rPr lang="en-US" sz="1400" dirty="0" smtClean="0">
                  <a:solidFill>
                    <a:schemeClr val="bg1"/>
                  </a:solidFill>
                </a:rPr>
                <a:t>Global</a:t>
              </a:r>
            </a:p>
            <a:p>
              <a:pPr algn="ctr"/>
              <a:r>
                <a:rPr lang="en-US" sz="1400" dirty="0" smtClean="0">
                  <a:solidFill>
                    <a:schemeClr val="bg1"/>
                  </a:solidFill>
                </a:rPr>
                <a:t>Monetary</a:t>
              </a:r>
            </a:p>
            <a:p>
              <a:pPr algn="ctr"/>
              <a:r>
                <a:rPr lang="en-US" sz="1400" dirty="0" smtClean="0">
                  <a:solidFill>
                    <a:schemeClr val="bg1"/>
                  </a:solidFill>
                </a:rPr>
                <a:t>System</a:t>
              </a:r>
            </a:p>
          </p:txBody>
        </p:sp>
      </p:grpSp>
      <p:grpSp>
        <p:nvGrpSpPr>
          <p:cNvPr id="25" name="Group 24"/>
          <p:cNvGrpSpPr/>
          <p:nvPr/>
        </p:nvGrpSpPr>
        <p:grpSpPr>
          <a:xfrm>
            <a:off x="2732318" y="3770747"/>
            <a:ext cx="1447800" cy="1156828"/>
            <a:chOff x="1371600" y="4194418"/>
            <a:chExt cx="1447800" cy="1156828"/>
          </a:xfrm>
        </p:grpSpPr>
        <p:sp>
          <p:nvSpPr>
            <p:cNvPr id="10" name="Rounded Rectangle 9"/>
            <p:cNvSpPr/>
            <p:nvPr/>
          </p:nvSpPr>
          <p:spPr>
            <a:xfrm rot="2700000">
              <a:off x="1506754" y="4194418"/>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a:solidFill>
                  <a:schemeClr val="bg1"/>
                </a:solidFill>
              </a:endParaRPr>
            </a:p>
          </p:txBody>
        </p:sp>
        <p:sp>
          <p:nvSpPr>
            <p:cNvPr id="16" name="TextBox 15"/>
            <p:cNvSpPr txBox="1"/>
            <p:nvPr/>
          </p:nvSpPr>
          <p:spPr>
            <a:xfrm>
              <a:off x="1371600" y="4375084"/>
              <a:ext cx="1447800" cy="954107"/>
            </a:xfrm>
            <a:prstGeom prst="rect">
              <a:avLst/>
            </a:prstGeom>
            <a:noFill/>
          </p:spPr>
          <p:txBody>
            <a:bodyPr wrap="square" rtlCol="0">
              <a:spAutoFit/>
            </a:bodyPr>
            <a:lstStyle/>
            <a:p>
              <a:pPr algn="ctr"/>
              <a:r>
                <a:rPr lang="en-US" sz="1400" b="1" dirty="0" smtClean="0"/>
                <a:t>STRATEGY AND</a:t>
              </a:r>
            </a:p>
            <a:p>
              <a:pPr algn="ctr"/>
              <a:r>
                <a:rPr lang="en-US" sz="1400" b="1" dirty="0" smtClean="0"/>
                <a:t>STRUCTURE OF</a:t>
              </a:r>
            </a:p>
            <a:p>
              <a:pPr algn="ctr"/>
              <a:r>
                <a:rPr lang="en-US" sz="1400" b="1" dirty="0" smtClean="0"/>
                <a:t>INTERNATIONAL</a:t>
              </a:r>
            </a:p>
            <a:p>
              <a:pPr algn="ctr"/>
              <a:r>
                <a:rPr lang="en-US" sz="1400" b="1" dirty="0" smtClean="0"/>
                <a:t>BUSINESS</a:t>
              </a:r>
              <a:endParaRPr lang="en-US" sz="1400" b="1" dirty="0"/>
            </a:p>
          </p:txBody>
        </p:sp>
      </p:grpSp>
      <p:grpSp>
        <p:nvGrpSpPr>
          <p:cNvPr id="26" name="Group 25"/>
          <p:cNvGrpSpPr/>
          <p:nvPr/>
        </p:nvGrpSpPr>
        <p:grpSpPr>
          <a:xfrm>
            <a:off x="3646718" y="4656914"/>
            <a:ext cx="1447800" cy="1156828"/>
            <a:chOff x="2286000" y="5080585"/>
            <a:chExt cx="1447800" cy="1156828"/>
          </a:xfrm>
        </p:grpSpPr>
        <p:sp>
          <p:nvSpPr>
            <p:cNvPr id="9" name="Rounded Rectangle 8"/>
            <p:cNvSpPr/>
            <p:nvPr/>
          </p:nvSpPr>
          <p:spPr>
            <a:xfrm rot="2700000">
              <a:off x="2392922" y="5080585"/>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400">
                <a:solidFill>
                  <a:schemeClr val="tx1"/>
                </a:solidFill>
              </a:endParaRPr>
            </a:p>
          </p:txBody>
        </p:sp>
        <p:sp>
          <p:nvSpPr>
            <p:cNvPr id="17" name="TextBox 16"/>
            <p:cNvSpPr txBox="1"/>
            <p:nvPr/>
          </p:nvSpPr>
          <p:spPr>
            <a:xfrm>
              <a:off x="2286000" y="5289484"/>
              <a:ext cx="1447800" cy="738664"/>
            </a:xfrm>
            <a:prstGeom prst="rect">
              <a:avLst/>
            </a:prstGeom>
            <a:noFill/>
          </p:spPr>
          <p:txBody>
            <a:bodyPr wrap="square" rtlCol="0">
              <a:spAutoFit/>
            </a:bodyPr>
            <a:lstStyle/>
            <a:p>
              <a:pPr algn="ctr"/>
              <a:r>
                <a:rPr lang="en-US" sz="1400" dirty="0" smtClean="0"/>
                <a:t>International</a:t>
              </a:r>
            </a:p>
            <a:p>
              <a:pPr algn="ctr"/>
              <a:r>
                <a:rPr lang="en-US" sz="1400" dirty="0" smtClean="0"/>
                <a:t>Business</a:t>
              </a:r>
            </a:p>
            <a:p>
              <a:pPr algn="ctr"/>
              <a:r>
                <a:rPr lang="en-US" sz="1400" dirty="0" smtClean="0"/>
                <a:t>Functions</a:t>
              </a:r>
              <a:endParaRPr lang="en-US" sz="1400" dirty="0"/>
            </a:p>
          </p:txBody>
        </p:sp>
      </p:grpSp>
      <p:grpSp>
        <p:nvGrpSpPr>
          <p:cNvPr id="27" name="Group 26"/>
          <p:cNvGrpSpPr/>
          <p:nvPr/>
        </p:nvGrpSpPr>
        <p:grpSpPr>
          <a:xfrm>
            <a:off x="4005827" y="2221548"/>
            <a:ext cx="2463581" cy="2442192"/>
            <a:chOff x="2645109" y="2645219"/>
            <a:chExt cx="2463581" cy="2442192"/>
          </a:xfrm>
        </p:grpSpPr>
        <p:sp>
          <p:nvSpPr>
            <p:cNvPr id="3" name="Rounded Rectangle 2"/>
            <p:cNvSpPr/>
            <p:nvPr/>
          </p:nvSpPr>
          <p:spPr>
            <a:xfrm rot="2700000">
              <a:off x="2655804" y="2634524"/>
              <a:ext cx="2442192" cy="2463581"/>
            </a:xfrm>
            <a:prstGeom prst="roundRect">
              <a:avLst>
                <a:gd name="adj" fmla="val 6746"/>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400"/>
            </a:p>
          </p:txBody>
        </p:sp>
        <p:sp>
          <p:nvSpPr>
            <p:cNvPr id="18" name="TextBox 17"/>
            <p:cNvSpPr txBox="1"/>
            <p:nvPr/>
          </p:nvSpPr>
          <p:spPr>
            <a:xfrm>
              <a:off x="2757557" y="3508547"/>
              <a:ext cx="2286000" cy="523220"/>
            </a:xfrm>
            <a:prstGeom prst="rect">
              <a:avLst/>
            </a:prstGeom>
            <a:noFill/>
          </p:spPr>
          <p:txBody>
            <a:bodyPr wrap="square" rtlCol="0">
              <a:spAutoFit/>
            </a:bodyPr>
            <a:lstStyle/>
            <a:p>
              <a:pPr algn="ctr"/>
              <a:r>
                <a:rPr lang="en-US" sz="2800" dirty="0" smtClean="0">
                  <a:solidFill>
                    <a:schemeClr val="bg1"/>
                  </a:solidFill>
                </a:rPr>
                <a:t>Globalization</a:t>
              </a:r>
              <a:endParaRPr lang="en-US" sz="2800" dirty="0">
                <a:solidFill>
                  <a:schemeClr val="bg1"/>
                </a:solidFill>
              </a:endParaRPr>
            </a:p>
          </p:txBody>
        </p:sp>
      </p:grpSp>
    </p:spTree>
    <p:extLst>
      <p:ext uri="{BB962C8B-B14F-4D97-AF65-F5344CB8AC3E}">
        <p14:creationId xmlns:p14="http://schemas.microsoft.com/office/powerpoint/2010/main" val="342056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2"/>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500"/>
                                        <p:tgtEl>
                                          <p:spTgt spid="19"/>
                                        </p:tgtEl>
                                      </p:cBhvr>
                                    </p:animEffect>
                                  </p:childTnLst>
                                </p:cTn>
                              </p:par>
                              <p:par>
                                <p:cTn id="10" presetID="29"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ppt_x</p:attrName>
                                        </p:attrNameLst>
                                      </p:cBhvr>
                                      <p:tavLst>
                                        <p:tav tm="0">
                                          <p:val>
                                            <p:strVal val="#ppt_x-.2"/>
                                          </p:val>
                                        </p:tav>
                                        <p:tav tm="100000">
                                          <p:val>
                                            <p:strVal val="#ppt_x"/>
                                          </p:val>
                                        </p:tav>
                                      </p:tavLst>
                                    </p:anim>
                                    <p:anim calcmode="lin" valueType="num">
                                      <p:cBhvr>
                                        <p:cTn id="13"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4" dur="500"/>
                                        <p:tgtEl>
                                          <p:spTgt spid="23"/>
                                        </p:tgtEl>
                                      </p:cBhvr>
                                    </p:animEffect>
                                  </p:childTnLst>
                                </p:cTn>
                              </p:par>
                              <p:par>
                                <p:cTn id="15" presetID="29"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ppt_x</p:attrName>
                                        </p:attrNameLst>
                                      </p:cBhvr>
                                      <p:tavLst>
                                        <p:tav tm="0">
                                          <p:val>
                                            <p:strVal val="#ppt_x-.2"/>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9" dur="500"/>
                                        <p:tgtEl>
                                          <p:spTgt spid="24"/>
                                        </p:tgtEl>
                                      </p:cBhvr>
                                    </p:animEffect>
                                  </p:childTnLst>
                                </p:cTn>
                              </p:par>
                              <p:par>
                                <p:cTn id="20" presetID="29"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p:cTn id="22" dur="500" fill="hold"/>
                                        <p:tgtEl>
                                          <p:spTgt spid="26"/>
                                        </p:tgtEl>
                                        <p:attrNameLst>
                                          <p:attrName>ppt_x</p:attrName>
                                        </p:attrNameLst>
                                      </p:cBhvr>
                                      <p:tavLst>
                                        <p:tav tm="0">
                                          <p:val>
                                            <p:strVal val="#ppt_x-.2"/>
                                          </p:val>
                                        </p:tav>
                                        <p:tav tm="100000">
                                          <p:val>
                                            <p:strVal val="#ppt_x"/>
                                          </p:val>
                                        </p:tav>
                                      </p:tavLst>
                                    </p:anim>
                                    <p:anim calcmode="lin" valueType="num">
                                      <p:cBhvr>
                                        <p:cTn id="23"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4" dur="500"/>
                                        <p:tgtEl>
                                          <p:spTgt spid="26"/>
                                        </p:tgtEl>
                                      </p:cBhvr>
                                    </p:animEffect>
                                  </p:childTnLst>
                                </p:cTn>
                              </p:par>
                              <p:par>
                                <p:cTn id="25" presetID="29"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ppt_x</p:attrName>
                                        </p:attrNameLst>
                                      </p:cBhvr>
                                      <p:tavLst>
                                        <p:tav tm="0">
                                          <p:val>
                                            <p:strVal val="#ppt_x-.2"/>
                                          </p:val>
                                        </p:tav>
                                        <p:tav tm="100000">
                                          <p:val>
                                            <p:strVal val="#ppt_x"/>
                                          </p:val>
                                        </p:tav>
                                      </p:tavLst>
                                    </p:anim>
                                    <p:anim calcmode="lin" valueType="num">
                                      <p:cBhvr>
                                        <p:cTn id="28"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ppt_x</p:attrName>
                                        </p:attrNameLst>
                                      </p:cBhvr>
                                      <p:tavLst>
                                        <p:tav tm="0">
                                          <p:val>
                                            <p:strVal val="#ppt_x-.2"/>
                                          </p:val>
                                        </p:tav>
                                        <p:tav tm="100000">
                                          <p:val>
                                            <p:strVal val="#ppt_x"/>
                                          </p:val>
                                        </p:tav>
                                      </p:tavLst>
                                    </p:anim>
                                    <p:anim calcmode="lin" valueType="num">
                                      <p:cBhvr>
                                        <p:cTn id="35" dur="5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295400" y="2133600"/>
            <a:ext cx="6629400" cy="2062103"/>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A firm’s strategy result in the actions that managers take (or should take) to attain the performance goals of the firm.</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p:cNvSpPr>
          <p:nvPr/>
        </p:nvSpPr>
        <p:spPr>
          <a:xfrm>
            <a:off x="1295400" y="922196"/>
            <a:ext cx="80772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The Strategy of International Business</a:t>
            </a:r>
            <a:br>
              <a:rPr lang="en-US" sz="3600" dirty="0" smtClean="0"/>
            </a:br>
            <a:r>
              <a:rPr lang="en-US" sz="2000" dirty="0" smtClean="0">
                <a:solidFill>
                  <a:schemeClr val="bg1">
                    <a:lumMod val="65000"/>
                  </a:schemeClr>
                </a:solidFill>
              </a:rPr>
              <a:t>(IB11e Chapter 13)</a:t>
            </a:r>
            <a:endParaRPr lang="en-US" sz="2000" dirty="0">
              <a:solidFill>
                <a:schemeClr val="bg1">
                  <a:lumMod val="65000"/>
                </a:schemeClr>
              </a:solidFill>
            </a:endParaRPr>
          </a:p>
        </p:txBody>
      </p:sp>
    </p:spTree>
    <p:extLst>
      <p:ext uri="{BB962C8B-B14F-4D97-AF65-F5344CB8AC3E}">
        <p14:creationId xmlns:p14="http://schemas.microsoft.com/office/powerpoint/2010/main" val="6302855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smtClean="0"/>
              <a:t>A company’s global strategy development is a very important part of a company’s overall global strategy: </a:t>
            </a:r>
            <a:r>
              <a:rPr lang="en-US" sz="1800" dirty="0"/>
              <a:t>Today? In 5 years? In 10 years?</a:t>
            </a:r>
          </a:p>
          <a:p>
            <a:r>
              <a:rPr lang="en-US" sz="1800" dirty="0" smtClean="0"/>
              <a:t>n=</a:t>
            </a:r>
            <a:r>
              <a:rPr lang="en-US" sz="1800" b="1" dirty="0" smtClean="0">
                <a:solidFill>
                  <a:schemeClr val="accent1"/>
                </a:solidFill>
              </a:rPr>
              <a:t>3206 companies</a:t>
            </a:r>
            <a:r>
              <a:rPr lang="en-US" sz="1800" dirty="0" smtClean="0"/>
              <a:t> </a:t>
            </a:r>
            <a:r>
              <a:rPr lang="en-US" sz="1800" dirty="0"/>
              <a:t>n=</a:t>
            </a:r>
            <a:r>
              <a:rPr lang="en-US" sz="1800" b="1" dirty="0">
                <a:solidFill>
                  <a:srgbClr val="C00000"/>
                </a:solidFill>
              </a:rPr>
              <a:t>1692 </a:t>
            </a:r>
            <a:r>
              <a:rPr lang="en-US" sz="1800" b="1" dirty="0" smtClean="0">
                <a:solidFill>
                  <a:srgbClr val="C00000"/>
                </a:solidFill>
              </a:rPr>
              <a:t>customers</a:t>
            </a:r>
          </a:p>
          <a:p>
            <a:r>
              <a:rPr lang="en-US" sz="1800" dirty="0"/>
              <a:t>Data 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1412339715"/>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799"/>
            <a:ext cx="8077200" cy="1493589"/>
          </a:xfrm>
        </p:spPr>
        <p:txBody>
          <a:bodyPr>
            <a:normAutofit/>
          </a:bodyPr>
          <a:lstStyle/>
          <a:p>
            <a:pPr algn="l"/>
            <a:r>
              <a:rPr lang="en-US" sz="3600" dirty="0" smtClean="0"/>
              <a:t>The Strategy of International Business</a:t>
            </a:r>
            <a:br>
              <a:rPr lang="en-US" sz="3600" dirty="0" smtClean="0"/>
            </a:br>
            <a:r>
              <a:rPr lang="en-US" sz="2000" dirty="0" smtClean="0">
                <a:solidFill>
                  <a:schemeClr val="bg1">
                    <a:lumMod val="75000"/>
                  </a:schemeClr>
                </a:solidFill>
              </a:rPr>
              <a:t>(IB11e Chapter 13)</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133025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Global strategy is a very important part of a company’s overall global </a:t>
              </a:r>
              <a:r>
                <a:rPr lang="en-US" sz="1600" dirty="0" smtClean="0">
                  <a:solidFill>
                    <a:schemeClr val="tx1"/>
                  </a:solidFill>
                </a:rPr>
                <a:t>strategy; customer catch up to this view in 10 years</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Global </a:t>
              </a:r>
              <a:r>
                <a:rPr lang="en-US" sz="1600" dirty="0">
                  <a:solidFill>
                    <a:schemeClr val="tx1"/>
                  </a:solidFill>
                </a:rPr>
                <a:t>strategy </a:t>
              </a:r>
              <a:r>
                <a:rPr lang="en-US" sz="1600" dirty="0" smtClean="0">
                  <a:solidFill>
                    <a:schemeClr val="tx1"/>
                  </a:solidFill>
                </a:rPr>
                <a:t>is </a:t>
              </a:r>
              <a:r>
                <a:rPr lang="en-US" sz="1600" dirty="0">
                  <a:solidFill>
                    <a:schemeClr val="tx1"/>
                  </a:solidFill>
                </a:rPr>
                <a:t>a very important part of a company’s overall global </a:t>
              </a:r>
              <a:r>
                <a:rPr lang="en-US" sz="1600" dirty="0" smtClean="0">
                  <a:solidFill>
                    <a:schemeClr val="tx1"/>
                  </a:solidFill>
                </a:rPr>
                <a:t>strategy, more than customers think</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6" name="Title 4"/>
          <p:cNvSpPr>
            <a:spLocks noGrp="1"/>
          </p:cNvSpPr>
          <p:nvPr>
            <p:ph type="title"/>
          </p:nvPr>
        </p:nvSpPr>
        <p:spPr>
          <a:xfrm>
            <a:off x="381000" y="304799"/>
            <a:ext cx="8077200" cy="1493589"/>
          </a:xfrm>
        </p:spPr>
        <p:txBody>
          <a:bodyPr>
            <a:normAutofit/>
          </a:bodyPr>
          <a:lstStyle/>
          <a:p>
            <a:pPr algn="l"/>
            <a:r>
              <a:rPr lang="en-US" sz="3600" dirty="0" smtClean="0"/>
              <a:t>The Strategy of International Business</a:t>
            </a:r>
            <a:br>
              <a:rPr lang="en-US" sz="3600" dirty="0" smtClean="0"/>
            </a:br>
            <a:r>
              <a:rPr lang="en-US" sz="2000" dirty="0" smtClean="0">
                <a:solidFill>
                  <a:schemeClr val="bg1">
                    <a:lumMod val="75000"/>
                  </a:schemeClr>
                </a:solidFill>
              </a:rPr>
              <a:t>(IB11e Chapter 13)</a:t>
            </a:r>
            <a:endParaRPr lang="en-US" sz="2000" dirty="0">
              <a:solidFill>
                <a:schemeClr val="bg1">
                  <a:lumMod val="75000"/>
                </a:schemeClr>
              </a:solidFill>
            </a:endParaRPr>
          </a:p>
        </p:txBody>
      </p:sp>
    </p:spTree>
    <p:extLst>
      <p:ext uri="{BB962C8B-B14F-4D97-AF65-F5344CB8AC3E}">
        <p14:creationId xmlns:p14="http://schemas.microsoft.com/office/powerpoint/2010/main" val="25210807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272540" y="2621422"/>
            <a:ext cx="6629400" cy="3046988"/>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By organizational architecture, we mean the totality of a firm’s organization, including formal organizational structure, control systems and incentives, processes, organizational culture, and people.</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p:cNvSpPr>
          <p:nvPr/>
        </p:nvSpPr>
        <p:spPr>
          <a:xfrm>
            <a:off x="1295400" y="922196"/>
            <a:ext cx="80772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The Organization of</a:t>
            </a:r>
          </a:p>
          <a:p>
            <a:pPr algn="l"/>
            <a:r>
              <a:rPr lang="en-US" sz="3600" dirty="0" smtClean="0"/>
              <a:t>International Business</a:t>
            </a:r>
            <a:br>
              <a:rPr lang="en-US" sz="3600" dirty="0" smtClean="0"/>
            </a:br>
            <a:r>
              <a:rPr lang="en-US" sz="2000" dirty="0" smtClean="0">
                <a:solidFill>
                  <a:schemeClr val="bg1">
                    <a:lumMod val="65000"/>
                  </a:schemeClr>
                </a:solidFill>
              </a:rPr>
              <a:t>(IB11e Chapter 14)</a:t>
            </a:r>
            <a:endParaRPr lang="en-US" sz="2000" dirty="0">
              <a:solidFill>
                <a:schemeClr val="bg1">
                  <a:lumMod val="65000"/>
                </a:schemeClr>
              </a:solidFill>
            </a:endParaRPr>
          </a:p>
        </p:txBody>
      </p:sp>
    </p:spTree>
    <p:extLst>
      <p:ext uri="{BB962C8B-B14F-4D97-AF65-F5344CB8AC3E}">
        <p14:creationId xmlns:p14="http://schemas.microsoft.com/office/powerpoint/2010/main" val="11594430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4144169"/>
          </a:xfrm>
        </p:spPr>
        <p:txBody>
          <a:bodyPr>
            <a:noAutofit/>
          </a:bodyPr>
          <a:lstStyle/>
          <a:p>
            <a:r>
              <a:rPr lang="en-US" sz="1800" dirty="0" smtClean="0"/>
              <a:t>A company’s organizational infrastructure is a very important part of a company’s overall global business efforts: </a:t>
            </a:r>
            <a:r>
              <a:rPr lang="en-US" sz="1800" dirty="0"/>
              <a:t>Today? In 5 years? In 10 years?</a:t>
            </a:r>
          </a:p>
          <a:p>
            <a:r>
              <a:rPr lang="en-US" sz="1800" dirty="0" smtClean="0"/>
              <a:t>n=</a:t>
            </a:r>
            <a:r>
              <a:rPr lang="en-US" sz="1800" b="1" dirty="0" smtClean="0">
                <a:solidFill>
                  <a:schemeClr val="accent1"/>
                </a:solidFill>
              </a:rPr>
              <a:t>3206 companies</a:t>
            </a:r>
            <a:r>
              <a:rPr lang="en-US" sz="1800" dirty="0" smtClean="0"/>
              <a:t> </a:t>
            </a:r>
            <a:r>
              <a:rPr lang="en-US" sz="1800" dirty="0"/>
              <a:t>n=</a:t>
            </a:r>
            <a:r>
              <a:rPr lang="en-US" sz="1800" b="1" dirty="0">
                <a:solidFill>
                  <a:srgbClr val="C00000"/>
                </a:solidFill>
              </a:rPr>
              <a:t>1692 </a:t>
            </a:r>
            <a:r>
              <a:rPr lang="en-US" sz="1800" b="1" dirty="0" smtClean="0">
                <a:solidFill>
                  <a:srgbClr val="C00000"/>
                </a:solidFill>
              </a:rPr>
              <a:t>customers</a:t>
            </a:r>
          </a:p>
          <a:p>
            <a:r>
              <a:rPr lang="en-US" sz="1800" dirty="0"/>
              <a:t>Data 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4004716666"/>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799"/>
            <a:ext cx="8077200" cy="1493589"/>
          </a:xfrm>
        </p:spPr>
        <p:txBody>
          <a:bodyPr>
            <a:normAutofit/>
          </a:bodyPr>
          <a:lstStyle/>
          <a:p>
            <a:pPr algn="l"/>
            <a:r>
              <a:rPr lang="en-US" sz="3600" dirty="0" smtClean="0"/>
              <a:t>The Organization of International Business</a:t>
            </a:r>
            <a:br>
              <a:rPr lang="en-US" sz="3600" dirty="0" smtClean="0"/>
            </a:br>
            <a:r>
              <a:rPr lang="en-US" sz="2000" dirty="0" smtClean="0">
                <a:solidFill>
                  <a:schemeClr val="bg1">
                    <a:lumMod val="75000"/>
                  </a:schemeClr>
                </a:solidFill>
              </a:rPr>
              <a:t>(IB11e Chapter 14)</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287813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Organizational infrastructure is </a:t>
              </a:r>
              <a:r>
                <a:rPr lang="en-US" sz="1600" dirty="0" smtClean="0">
                  <a:solidFill>
                    <a:schemeClr val="tx1"/>
                  </a:solidFill>
                </a:rPr>
                <a:t>important in global business efforts, but not as important as companies think</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Organizational </a:t>
              </a:r>
              <a:r>
                <a:rPr lang="en-US" sz="1600" dirty="0">
                  <a:solidFill>
                    <a:schemeClr val="tx1"/>
                  </a:solidFill>
                </a:rPr>
                <a:t>infrastructure is </a:t>
              </a:r>
              <a:r>
                <a:rPr lang="en-US" sz="1600" dirty="0" smtClean="0">
                  <a:solidFill>
                    <a:schemeClr val="tx1"/>
                  </a:solidFill>
                </a:rPr>
                <a:t>an important </a:t>
              </a:r>
              <a:r>
                <a:rPr lang="en-US" sz="1600" dirty="0">
                  <a:solidFill>
                    <a:schemeClr val="tx1"/>
                  </a:solidFill>
                </a:rPr>
                <a:t>part </a:t>
              </a:r>
              <a:r>
                <a:rPr lang="en-US" sz="1600" dirty="0" smtClean="0">
                  <a:solidFill>
                    <a:schemeClr val="tx1"/>
                  </a:solidFill>
                </a:rPr>
                <a:t>of </a:t>
              </a:r>
              <a:r>
                <a:rPr lang="en-US" sz="1600" dirty="0">
                  <a:solidFill>
                    <a:schemeClr val="tx1"/>
                  </a:solidFill>
                </a:rPr>
                <a:t>global business </a:t>
              </a:r>
              <a:r>
                <a:rPr lang="en-US" sz="1600" dirty="0" smtClean="0">
                  <a:solidFill>
                    <a:schemeClr val="tx1"/>
                  </a:solidFill>
                </a:rPr>
                <a:t>efforts, and will become more important</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7" name="Title 4"/>
          <p:cNvSpPr>
            <a:spLocks noGrp="1"/>
          </p:cNvSpPr>
          <p:nvPr>
            <p:ph type="title"/>
          </p:nvPr>
        </p:nvSpPr>
        <p:spPr>
          <a:xfrm>
            <a:off x="381000" y="304799"/>
            <a:ext cx="8077200" cy="1493589"/>
          </a:xfrm>
        </p:spPr>
        <p:txBody>
          <a:bodyPr>
            <a:normAutofit/>
          </a:bodyPr>
          <a:lstStyle/>
          <a:p>
            <a:pPr algn="l"/>
            <a:r>
              <a:rPr lang="en-US" sz="3600" dirty="0" smtClean="0"/>
              <a:t>The Organization of International Business</a:t>
            </a:r>
            <a:br>
              <a:rPr lang="en-US" sz="3600" dirty="0" smtClean="0"/>
            </a:br>
            <a:r>
              <a:rPr lang="en-US" sz="2000" dirty="0" smtClean="0">
                <a:solidFill>
                  <a:schemeClr val="bg1">
                    <a:lumMod val="75000"/>
                  </a:schemeClr>
                </a:solidFill>
              </a:rPr>
              <a:t>(IB11e Chapter 14)</a:t>
            </a:r>
            <a:endParaRPr lang="en-US" sz="2000" dirty="0">
              <a:solidFill>
                <a:schemeClr val="bg1">
                  <a:lumMod val="75000"/>
                </a:schemeClr>
              </a:solidFill>
            </a:endParaRPr>
          </a:p>
        </p:txBody>
      </p:sp>
    </p:spTree>
    <p:extLst>
      <p:ext uri="{BB962C8B-B14F-4D97-AF65-F5344CB8AC3E}">
        <p14:creationId xmlns:p14="http://schemas.microsoft.com/office/powerpoint/2010/main" val="39939764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272540" y="2287012"/>
            <a:ext cx="6629400" cy="3046988"/>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Here we focus on three closely related issues: (1) the decision of which foreign markets to enter, when to enter them, and on what scale; (2) the choice of entry mode; and (3) the role of strategic alliances.</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4"/>
          <p:cNvSpPr txBox="1">
            <a:spLocks/>
          </p:cNvSpPr>
          <p:nvPr/>
        </p:nvSpPr>
        <p:spPr>
          <a:xfrm>
            <a:off x="1272540" y="922093"/>
            <a:ext cx="80772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Entry Strategy and Strategic Alliances</a:t>
            </a:r>
            <a:br>
              <a:rPr lang="en-US" sz="3600" dirty="0" smtClean="0"/>
            </a:br>
            <a:r>
              <a:rPr lang="en-US" sz="2000" dirty="0" smtClean="0">
                <a:solidFill>
                  <a:schemeClr val="bg1">
                    <a:lumMod val="65000"/>
                  </a:schemeClr>
                </a:solidFill>
              </a:rPr>
              <a:t>(IB11e Chapter 15)</a:t>
            </a:r>
            <a:endParaRPr lang="en-US" sz="2000" dirty="0">
              <a:solidFill>
                <a:schemeClr val="bg1">
                  <a:lumMod val="65000"/>
                </a:schemeClr>
              </a:solidFill>
            </a:endParaRPr>
          </a:p>
        </p:txBody>
      </p:sp>
    </p:spTree>
    <p:extLst>
      <p:ext uri="{BB962C8B-B14F-4D97-AF65-F5344CB8AC3E}">
        <p14:creationId xmlns:p14="http://schemas.microsoft.com/office/powerpoint/2010/main" val="10648901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smtClean="0"/>
              <a:t>A company’s global entry strategy is a very important part of its global business efforts: </a:t>
            </a:r>
            <a:r>
              <a:rPr lang="en-US" sz="1800" dirty="0"/>
              <a:t>Today? In 5 years? In 10 years?</a:t>
            </a:r>
          </a:p>
          <a:p>
            <a:r>
              <a:rPr lang="en-US" sz="1800" dirty="0" smtClean="0"/>
              <a:t>n=</a:t>
            </a:r>
            <a:r>
              <a:rPr lang="en-US" sz="1800" b="1" dirty="0" smtClean="0">
                <a:solidFill>
                  <a:schemeClr val="accent1"/>
                </a:solidFill>
              </a:rPr>
              <a:t>3206 companies</a:t>
            </a:r>
            <a:r>
              <a:rPr lang="en-US" sz="1800" dirty="0" smtClean="0"/>
              <a:t> </a:t>
            </a:r>
            <a:r>
              <a:rPr lang="en-US" sz="1800" dirty="0"/>
              <a:t>n=</a:t>
            </a:r>
            <a:r>
              <a:rPr lang="en-US" sz="1800" b="1" dirty="0">
                <a:solidFill>
                  <a:srgbClr val="C00000"/>
                </a:solidFill>
              </a:rPr>
              <a:t>1692 </a:t>
            </a:r>
            <a:r>
              <a:rPr lang="en-US" sz="1800" b="1" dirty="0" smtClean="0">
                <a:solidFill>
                  <a:srgbClr val="C00000"/>
                </a:solidFill>
              </a:rPr>
              <a:t>customers</a:t>
            </a:r>
          </a:p>
          <a:p>
            <a:r>
              <a:rPr lang="en-US" sz="1800" dirty="0"/>
              <a:t>Data 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3856252651"/>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799"/>
            <a:ext cx="8077200" cy="1493589"/>
          </a:xfrm>
        </p:spPr>
        <p:txBody>
          <a:bodyPr>
            <a:normAutofit/>
          </a:bodyPr>
          <a:lstStyle/>
          <a:p>
            <a:pPr algn="l"/>
            <a:r>
              <a:rPr lang="en-US" sz="3600" dirty="0" smtClean="0"/>
              <a:t>Entry Strategy and Strategic Alliances</a:t>
            </a:r>
            <a:br>
              <a:rPr lang="en-US" sz="3600" dirty="0" smtClean="0"/>
            </a:br>
            <a:r>
              <a:rPr lang="en-US" sz="2000" dirty="0" smtClean="0">
                <a:solidFill>
                  <a:schemeClr val="bg1">
                    <a:lumMod val="75000"/>
                  </a:schemeClr>
                </a:solidFill>
              </a:rPr>
              <a:t>(IB11e Chapter 15)</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376311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1406" y="977172"/>
            <a:ext cx="2736829" cy="3535363"/>
          </a:xfrm>
        </p:spPr>
        <p:txBody>
          <a:bodyPr>
            <a:normAutofit/>
          </a:bodyPr>
          <a:lstStyle/>
          <a:p>
            <a:r>
              <a:rPr lang="en-US" sz="1800" dirty="0" smtClean="0"/>
              <a:t>n=</a:t>
            </a:r>
            <a:r>
              <a:rPr lang="en-US" sz="1800" b="1" dirty="0" smtClean="0">
                <a:solidFill>
                  <a:schemeClr val="accent1"/>
                </a:solidFill>
              </a:rPr>
              <a:t>3206 </a:t>
            </a:r>
            <a:r>
              <a:rPr lang="en-US" sz="1800" b="1" dirty="0">
                <a:solidFill>
                  <a:schemeClr val="accent1"/>
                </a:solidFill>
              </a:rPr>
              <a:t>companies </a:t>
            </a:r>
            <a:r>
              <a:rPr lang="en-US" sz="1800" dirty="0" smtClean="0"/>
              <a:t>n=</a:t>
            </a:r>
            <a:r>
              <a:rPr lang="en-US" sz="1800" b="1" dirty="0" smtClean="0">
                <a:solidFill>
                  <a:srgbClr val="C00000"/>
                </a:solidFill>
              </a:rPr>
              <a:t>1692 </a:t>
            </a:r>
            <a:r>
              <a:rPr lang="en-US" sz="1800" b="1" dirty="0">
                <a:solidFill>
                  <a:srgbClr val="C00000"/>
                </a:solidFill>
              </a:rPr>
              <a:t>customers</a:t>
            </a:r>
          </a:p>
          <a:p>
            <a:r>
              <a:rPr lang="en-US" sz="1800" dirty="0" smtClean="0"/>
              <a:t>Data </a:t>
            </a:r>
            <a:r>
              <a:rPr lang="en-US" sz="1800" dirty="0"/>
              <a:t>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2003655859"/>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033778"/>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itle 4"/>
          <p:cNvSpPr>
            <a:spLocks noGrp="1"/>
          </p:cNvSpPr>
          <p:nvPr>
            <p:ph type="title"/>
          </p:nvPr>
        </p:nvSpPr>
        <p:spPr>
          <a:xfrm>
            <a:off x="304800" y="187958"/>
            <a:ext cx="8077200" cy="1600200"/>
          </a:xfrm>
        </p:spPr>
        <p:txBody>
          <a:bodyPr>
            <a:normAutofit/>
          </a:bodyPr>
          <a:lstStyle/>
          <a:p>
            <a:pPr algn="l"/>
            <a:r>
              <a:rPr lang="en-US" sz="3600" dirty="0" smtClean="0"/>
              <a:t>Global Business Today</a:t>
            </a:r>
            <a:endParaRPr lang="en-US" sz="2000" dirty="0">
              <a:solidFill>
                <a:schemeClr val="bg1">
                  <a:lumMod val="75000"/>
                </a:schemeClr>
              </a:solidFill>
            </a:endParaRPr>
          </a:p>
        </p:txBody>
      </p:sp>
      <p:sp>
        <p:nvSpPr>
          <p:cNvPr id="13" name="TextBox 12"/>
          <p:cNvSpPr txBox="1"/>
          <p:nvPr/>
        </p:nvSpPr>
        <p:spPr>
          <a:xfrm>
            <a:off x="6546035" y="2930960"/>
            <a:ext cx="2362200" cy="1015663"/>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76754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a:t>
              </a:r>
              <a:r>
                <a:rPr lang="en-US" sz="1600" dirty="0" smtClean="0">
                  <a:solidFill>
                    <a:schemeClr val="tx1"/>
                  </a:solidFill>
                </a:rPr>
                <a:t>lobal </a:t>
              </a:r>
              <a:r>
                <a:rPr lang="en-US" sz="1600" dirty="0">
                  <a:solidFill>
                    <a:schemeClr val="tx1"/>
                  </a:solidFill>
                </a:rPr>
                <a:t>entry strategy is </a:t>
              </a:r>
              <a:r>
                <a:rPr lang="en-US" sz="1600" dirty="0" smtClean="0">
                  <a:solidFill>
                    <a:schemeClr val="tx1"/>
                  </a:solidFill>
                </a:rPr>
                <a:t>an important </a:t>
              </a:r>
              <a:r>
                <a:rPr lang="en-US" sz="1600" dirty="0">
                  <a:solidFill>
                    <a:schemeClr val="tx1"/>
                  </a:solidFill>
                </a:rPr>
                <a:t>part of </a:t>
              </a:r>
              <a:r>
                <a:rPr lang="en-US" sz="1600" dirty="0" smtClean="0">
                  <a:solidFill>
                    <a:schemeClr val="tx1"/>
                  </a:solidFill>
                </a:rPr>
                <a:t>global business, but not as important as managers of companies think</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 company’s global entry strategy is </a:t>
              </a:r>
              <a:r>
                <a:rPr lang="en-US" sz="1600" dirty="0" smtClean="0">
                  <a:solidFill>
                    <a:schemeClr val="tx1"/>
                  </a:solidFill>
                </a:rPr>
                <a:t>an important </a:t>
              </a:r>
              <a:r>
                <a:rPr lang="en-US" sz="1600" dirty="0">
                  <a:solidFill>
                    <a:schemeClr val="tx1"/>
                  </a:solidFill>
                </a:rPr>
                <a:t>part of its global business </a:t>
              </a:r>
              <a:r>
                <a:rPr lang="en-US" sz="1600" dirty="0" smtClean="0">
                  <a:solidFill>
                    <a:schemeClr val="tx1"/>
                  </a:solidFill>
                </a:rPr>
                <a:t>efforts, and will become more important</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6" name="Title 4"/>
          <p:cNvSpPr>
            <a:spLocks noGrp="1"/>
          </p:cNvSpPr>
          <p:nvPr>
            <p:ph type="title"/>
          </p:nvPr>
        </p:nvSpPr>
        <p:spPr>
          <a:xfrm>
            <a:off x="381000" y="304799"/>
            <a:ext cx="8077200" cy="1493589"/>
          </a:xfrm>
        </p:spPr>
        <p:txBody>
          <a:bodyPr>
            <a:normAutofit/>
          </a:bodyPr>
          <a:lstStyle/>
          <a:p>
            <a:pPr algn="l"/>
            <a:r>
              <a:rPr lang="en-US" sz="3600" dirty="0" smtClean="0"/>
              <a:t>Entry Strategy and Strategic Alliances</a:t>
            </a:r>
            <a:br>
              <a:rPr lang="en-US" sz="3600" dirty="0" smtClean="0"/>
            </a:br>
            <a:r>
              <a:rPr lang="en-US" sz="2000" dirty="0" smtClean="0">
                <a:solidFill>
                  <a:schemeClr val="bg1">
                    <a:lumMod val="75000"/>
                  </a:schemeClr>
                </a:solidFill>
              </a:rPr>
              <a:t>(IB11e Chapter 15)</a:t>
            </a:r>
            <a:endParaRPr lang="en-US" sz="2000" dirty="0">
              <a:solidFill>
                <a:schemeClr val="bg1">
                  <a:lumMod val="75000"/>
                </a:schemeClr>
              </a:solidFill>
            </a:endParaRPr>
          </a:p>
        </p:txBody>
      </p:sp>
    </p:spTree>
    <p:extLst>
      <p:ext uri="{BB962C8B-B14F-4D97-AF65-F5344CB8AC3E}">
        <p14:creationId xmlns:p14="http://schemas.microsoft.com/office/powerpoint/2010/main" val="724224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657600" y="1066800"/>
            <a:ext cx="1447800" cy="1156828"/>
            <a:chOff x="2296882" y="1490471"/>
            <a:chExt cx="1447800" cy="1156828"/>
          </a:xfrm>
        </p:grpSpPr>
        <p:sp>
          <p:nvSpPr>
            <p:cNvPr id="8" name="Rounded Rectangle 7"/>
            <p:cNvSpPr/>
            <p:nvPr/>
          </p:nvSpPr>
          <p:spPr>
            <a:xfrm rot="2700000">
              <a:off x="2438366" y="1490471"/>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bg1"/>
                </a:solidFill>
              </a:endParaRPr>
            </a:p>
          </p:txBody>
        </p:sp>
        <p:sp>
          <p:nvSpPr>
            <p:cNvPr id="13" name="TextBox 12"/>
            <p:cNvSpPr txBox="1"/>
            <p:nvPr/>
          </p:nvSpPr>
          <p:spPr>
            <a:xfrm>
              <a:off x="2296882" y="1762512"/>
              <a:ext cx="1447800" cy="523220"/>
            </a:xfrm>
            <a:prstGeom prst="rect">
              <a:avLst/>
            </a:prstGeom>
            <a:noFill/>
          </p:spPr>
          <p:txBody>
            <a:bodyPr wrap="square" rtlCol="0">
              <a:spAutoFit/>
            </a:bodyPr>
            <a:lstStyle/>
            <a:p>
              <a:pPr algn="ctr"/>
              <a:r>
                <a:rPr lang="en-US" sz="1400" dirty="0" smtClean="0">
                  <a:solidFill>
                    <a:schemeClr val="bg1"/>
                  </a:solidFill>
                </a:rPr>
                <a:t>National Differences</a:t>
              </a:r>
              <a:endParaRPr lang="en-US" sz="1400" dirty="0">
                <a:solidFill>
                  <a:schemeClr val="bg1"/>
                </a:solidFill>
              </a:endParaRPr>
            </a:p>
          </p:txBody>
        </p:sp>
      </p:grpSp>
      <p:grpSp>
        <p:nvGrpSpPr>
          <p:cNvPr id="23" name="Group 22"/>
          <p:cNvGrpSpPr/>
          <p:nvPr/>
        </p:nvGrpSpPr>
        <p:grpSpPr>
          <a:xfrm>
            <a:off x="2732318" y="1975690"/>
            <a:ext cx="1447800" cy="1156828"/>
            <a:chOff x="1371600" y="2399361"/>
            <a:chExt cx="1447800" cy="1156828"/>
          </a:xfrm>
        </p:grpSpPr>
        <p:sp>
          <p:nvSpPr>
            <p:cNvPr id="7" name="Rounded Rectangle 6"/>
            <p:cNvSpPr/>
            <p:nvPr/>
          </p:nvSpPr>
          <p:spPr>
            <a:xfrm rot="2700000">
              <a:off x="1529477" y="2399361"/>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a:solidFill>
                  <a:schemeClr val="bg1"/>
                </a:solidFill>
              </a:endParaRPr>
            </a:p>
          </p:txBody>
        </p:sp>
        <p:sp>
          <p:nvSpPr>
            <p:cNvPr id="14" name="TextBox 13"/>
            <p:cNvSpPr txBox="1"/>
            <p:nvPr/>
          </p:nvSpPr>
          <p:spPr>
            <a:xfrm>
              <a:off x="1371600" y="2622484"/>
              <a:ext cx="1447800" cy="738664"/>
            </a:xfrm>
            <a:prstGeom prst="rect">
              <a:avLst/>
            </a:prstGeom>
            <a:noFill/>
          </p:spPr>
          <p:txBody>
            <a:bodyPr wrap="square" rtlCol="0">
              <a:spAutoFit/>
            </a:bodyPr>
            <a:lstStyle/>
            <a:p>
              <a:pPr algn="ctr"/>
              <a:r>
                <a:rPr lang="en-US" sz="1400" dirty="0" smtClean="0">
                  <a:solidFill>
                    <a:schemeClr val="bg1"/>
                  </a:solidFill>
                </a:rPr>
                <a:t>Global Trade</a:t>
              </a:r>
            </a:p>
            <a:p>
              <a:pPr algn="ctr"/>
              <a:r>
                <a:rPr lang="en-US" sz="1400" dirty="0" smtClean="0">
                  <a:solidFill>
                    <a:schemeClr val="bg1"/>
                  </a:solidFill>
                </a:rPr>
                <a:t>&amp; Investment Environment</a:t>
              </a:r>
              <a:endParaRPr lang="en-US" sz="1400" dirty="0">
                <a:solidFill>
                  <a:schemeClr val="bg1"/>
                </a:solidFill>
              </a:endParaRPr>
            </a:p>
          </p:txBody>
        </p:sp>
      </p:grpSp>
      <p:grpSp>
        <p:nvGrpSpPr>
          <p:cNvPr id="24" name="Group 23"/>
          <p:cNvGrpSpPr/>
          <p:nvPr/>
        </p:nvGrpSpPr>
        <p:grpSpPr>
          <a:xfrm>
            <a:off x="1817918" y="2884579"/>
            <a:ext cx="1447800" cy="1156828"/>
            <a:chOff x="457200" y="3308250"/>
            <a:chExt cx="1447800" cy="1156828"/>
          </a:xfrm>
        </p:grpSpPr>
        <p:sp>
          <p:nvSpPr>
            <p:cNvPr id="11" name="Rounded Rectangle 10"/>
            <p:cNvSpPr/>
            <p:nvPr/>
          </p:nvSpPr>
          <p:spPr>
            <a:xfrm rot="2700000">
              <a:off x="620587" y="3308250"/>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00">
                <a:solidFill>
                  <a:schemeClr val="bg1"/>
                </a:solidFill>
              </a:endParaRPr>
            </a:p>
          </p:txBody>
        </p:sp>
        <p:sp>
          <p:nvSpPr>
            <p:cNvPr id="15" name="TextBox 14"/>
            <p:cNvSpPr txBox="1"/>
            <p:nvPr/>
          </p:nvSpPr>
          <p:spPr>
            <a:xfrm>
              <a:off x="457200" y="3536884"/>
              <a:ext cx="1447800" cy="738664"/>
            </a:xfrm>
            <a:prstGeom prst="rect">
              <a:avLst/>
            </a:prstGeom>
            <a:noFill/>
          </p:spPr>
          <p:txBody>
            <a:bodyPr wrap="square" rtlCol="0">
              <a:spAutoFit/>
            </a:bodyPr>
            <a:lstStyle/>
            <a:p>
              <a:pPr algn="ctr"/>
              <a:r>
                <a:rPr lang="en-US" sz="1400" dirty="0" smtClean="0">
                  <a:solidFill>
                    <a:schemeClr val="bg1"/>
                  </a:solidFill>
                </a:rPr>
                <a:t>Global</a:t>
              </a:r>
            </a:p>
            <a:p>
              <a:pPr algn="ctr"/>
              <a:r>
                <a:rPr lang="en-US" sz="1400" dirty="0" smtClean="0">
                  <a:solidFill>
                    <a:schemeClr val="bg1"/>
                  </a:solidFill>
                </a:rPr>
                <a:t>Monetary</a:t>
              </a:r>
            </a:p>
            <a:p>
              <a:pPr algn="ctr"/>
              <a:r>
                <a:rPr lang="en-US" sz="1400" dirty="0" smtClean="0">
                  <a:solidFill>
                    <a:schemeClr val="bg1"/>
                  </a:solidFill>
                </a:rPr>
                <a:t>System</a:t>
              </a:r>
            </a:p>
          </p:txBody>
        </p:sp>
      </p:grpSp>
      <p:grpSp>
        <p:nvGrpSpPr>
          <p:cNvPr id="25" name="Group 24"/>
          <p:cNvGrpSpPr/>
          <p:nvPr/>
        </p:nvGrpSpPr>
        <p:grpSpPr>
          <a:xfrm>
            <a:off x="2732318" y="3770747"/>
            <a:ext cx="1447800" cy="1156828"/>
            <a:chOff x="1371600" y="4194418"/>
            <a:chExt cx="1447800" cy="1156828"/>
          </a:xfrm>
        </p:grpSpPr>
        <p:sp>
          <p:nvSpPr>
            <p:cNvPr id="10" name="Rounded Rectangle 9"/>
            <p:cNvSpPr/>
            <p:nvPr/>
          </p:nvSpPr>
          <p:spPr>
            <a:xfrm rot="2700000">
              <a:off x="1506754" y="4194418"/>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a:solidFill>
                  <a:schemeClr val="bg1"/>
                </a:solidFill>
              </a:endParaRPr>
            </a:p>
          </p:txBody>
        </p:sp>
        <p:sp>
          <p:nvSpPr>
            <p:cNvPr id="16" name="TextBox 15"/>
            <p:cNvSpPr txBox="1"/>
            <p:nvPr/>
          </p:nvSpPr>
          <p:spPr>
            <a:xfrm>
              <a:off x="1371600" y="4375084"/>
              <a:ext cx="1447800" cy="954107"/>
            </a:xfrm>
            <a:prstGeom prst="rect">
              <a:avLst/>
            </a:prstGeom>
            <a:noFill/>
          </p:spPr>
          <p:txBody>
            <a:bodyPr wrap="square" rtlCol="0">
              <a:spAutoFit/>
            </a:bodyPr>
            <a:lstStyle/>
            <a:p>
              <a:pPr algn="ctr"/>
              <a:r>
                <a:rPr lang="en-US" sz="1400" dirty="0" smtClean="0"/>
                <a:t>Strategy and</a:t>
              </a:r>
            </a:p>
            <a:p>
              <a:pPr algn="ctr"/>
              <a:r>
                <a:rPr lang="en-US" sz="1400" dirty="0" smtClean="0"/>
                <a:t>Structure of</a:t>
              </a:r>
            </a:p>
            <a:p>
              <a:pPr algn="ctr"/>
              <a:r>
                <a:rPr lang="en-US" sz="1400" dirty="0" smtClean="0"/>
                <a:t>International</a:t>
              </a:r>
            </a:p>
            <a:p>
              <a:pPr algn="ctr"/>
              <a:r>
                <a:rPr lang="en-US" sz="1400" dirty="0" smtClean="0"/>
                <a:t>Business</a:t>
              </a:r>
              <a:endParaRPr lang="en-US" sz="1400" dirty="0"/>
            </a:p>
          </p:txBody>
        </p:sp>
      </p:grpSp>
      <p:grpSp>
        <p:nvGrpSpPr>
          <p:cNvPr id="26" name="Group 25"/>
          <p:cNvGrpSpPr/>
          <p:nvPr/>
        </p:nvGrpSpPr>
        <p:grpSpPr>
          <a:xfrm>
            <a:off x="3646718" y="4656914"/>
            <a:ext cx="1447800" cy="1156828"/>
            <a:chOff x="2286000" y="5080585"/>
            <a:chExt cx="1447800" cy="1156828"/>
          </a:xfrm>
        </p:grpSpPr>
        <p:sp>
          <p:nvSpPr>
            <p:cNvPr id="9" name="Rounded Rectangle 8"/>
            <p:cNvSpPr/>
            <p:nvPr/>
          </p:nvSpPr>
          <p:spPr>
            <a:xfrm rot="2700000">
              <a:off x="2392922" y="5080585"/>
              <a:ext cx="1156828" cy="1156828"/>
            </a:xfrm>
            <a:prstGeom prst="roundRect">
              <a:avLst>
                <a:gd name="adj" fmla="val 6746"/>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400">
                <a:solidFill>
                  <a:schemeClr val="tx1"/>
                </a:solidFill>
              </a:endParaRPr>
            </a:p>
          </p:txBody>
        </p:sp>
        <p:sp>
          <p:nvSpPr>
            <p:cNvPr id="17" name="TextBox 16"/>
            <p:cNvSpPr txBox="1"/>
            <p:nvPr/>
          </p:nvSpPr>
          <p:spPr>
            <a:xfrm>
              <a:off x="2286000" y="5289484"/>
              <a:ext cx="1447800" cy="738664"/>
            </a:xfrm>
            <a:prstGeom prst="rect">
              <a:avLst/>
            </a:prstGeom>
            <a:noFill/>
          </p:spPr>
          <p:txBody>
            <a:bodyPr wrap="square" rtlCol="0">
              <a:spAutoFit/>
            </a:bodyPr>
            <a:lstStyle/>
            <a:p>
              <a:pPr algn="ctr"/>
              <a:r>
                <a:rPr lang="en-US" sz="1400" b="1" dirty="0" smtClean="0"/>
                <a:t>INTERNATIONAL</a:t>
              </a:r>
            </a:p>
            <a:p>
              <a:pPr algn="ctr"/>
              <a:r>
                <a:rPr lang="en-US" sz="1400" b="1" dirty="0" smtClean="0"/>
                <a:t>BUSINESS</a:t>
              </a:r>
            </a:p>
            <a:p>
              <a:pPr algn="ctr"/>
              <a:r>
                <a:rPr lang="en-US" sz="1400" b="1" dirty="0" smtClean="0"/>
                <a:t>FUNCTIONS</a:t>
              </a:r>
              <a:endParaRPr lang="en-US" sz="1400" b="1" dirty="0"/>
            </a:p>
          </p:txBody>
        </p:sp>
      </p:grpSp>
      <p:grpSp>
        <p:nvGrpSpPr>
          <p:cNvPr id="27" name="Group 26"/>
          <p:cNvGrpSpPr/>
          <p:nvPr/>
        </p:nvGrpSpPr>
        <p:grpSpPr>
          <a:xfrm>
            <a:off x="4005827" y="2221548"/>
            <a:ext cx="2463581" cy="2442192"/>
            <a:chOff x="2645109" y="2645219"/>
            <a:chExt cx="2463581" cy="2442192"/>
          </a:xfrm>
        </p:grpSpPr>
        <p:sp>
          <p:nvSpPr>
            <p:cNvPr id="3" name="Rounded Rectangle 2"/>
            <p:cNvSpPr/>
            <p:nvPr/>
          </p:nvSpPr>
          <p:spPr>
            <a:xfrm rot="2700000">
              <a:off x="2655804" y="2634524"/>
              <a:ext cx="2442192" cy="2463581"/>
            </a:xfrm>
            <a:prstGeom prst="roundRect">
              <a:avLst>
                <a:gd name="adj" fmla="val 6746"/>
              </a:avLst>
            </a:prstGeom>
            <a:effectLst>
              <a:outerShdw blurRad="50800" dist="38100" dir="2700000" algn="tl"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rtlCol="0" anchor="ctr"/>
            <a:lstStyle/>
            <a:p>
              <a:pPr algn="ctr"/>
              <a:endParaRPr lang="en-US" sz="1400"/>
            </a:p>
          </p:txBody>
        </p:sp>
        <p:sp>
          <p:nvSpPr>
            <p:cNvPr id="18" name="TextBox 17"/>
            <p:cNvSpPr txBox="1"/>
            <p:nvPr/>
          </p:nvSpPr>
          <p:spPr>
            <a:xfrm>
              <a:off x="2757557" y="3508547"/>
              <a:ext cx="2286000" cy="523220"/>
            </a:xfrm>
            <a:prstGeom prst="rect">
              <a:avLst/>
            </a:prstGeom>
            <a:noFill/>
          </p:spPr>
          <p:txBody>
            <a:bodyPr wrap="square" rtlCol="0">
              <a:spAutoFit/>
            </a:bodyPr>
            <a:lstStyle/>
            <a:p>
              <a:pPr algn="ctr"/>
              <a:r>
                <a:rPr lang="en-US" sz="2800" dirty="0" smtClean="0">
                  <a:solidFill>
                    <a:schemeClr val="bg1"/>
                  </a:solidFill>
                </a:rPr>
                <a:t>Globalization</a:t>
              </a:r>
              <a:endParaRPr lang="en-US" sz="2800" dirty="0">
                <a:solidFill>
                  <a:schemeClr val="bg1"/>
                </a:solidFill>
              </a:endParaRPr>
            </a:p>
          </p:txBody>
        </p:sp>
      </p:grpSp>
    </p:spTree>
    <p:extLst>
      <p:ext uri="{BB962C8B-B14F-4D97-AF65-F5344CB8AC3E}">
        <p14:creationId xmlns:p14="http://schemas.microsoft.com/office/powerpoint/2010/main" val="345882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2"/>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500"/>
                                        <p:tgtEl>
                                          <p:spTgt spid="19"/>
                                        </p:tgtEl>
                                      </p:cBhvr>
                                    </p:animEffect>
                                  </p:childTnLst>
                                </p:cTn>
                              </p:par>
                              <p:par>
                                <p:cTn id="10" presetID="29"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ppt_x</p:attrName>
                                        </p:attrNameLst>
                                      </p:cBhvr>
                                      <p:tavLst>
                                        <p:tav tm="0">
                                          <p:val>
                                            <p:strVal val="#ppt_x-.2"/>
                                          </p:val>
                                        </p:tav>
                                        <p:tav tm="100000">
                                          <p:val>
                                            <p:strVal val="#ppt_x"/>
                                          </p:val>
                                        </p:tav>
                                      </p:tavLst>
                                    </p:anim>
                                    <p:anim calcmode="lin" valueType="num">
                                      <p:cBhvr>
                                        <p:cTn id="13"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4" dur="500"/>
                                        <p:tgtEl>
                                          <p:spTgt spid="23"/>
                                        </p:tgtEl>
                                      </p:cBhvr>
                                    </p:animEffect>
                                  </p:childTnLst>
                                </p:cTn>
                              </p:par>
                              <p:par>
                                <p:cTn id="15" presetID="29"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ppt_x</p:attrName>
                                        </p:attrNameLst>
                                      </p:cBhvr>
                                      <p:tavLst>
                                        <p:tav tm="0">
                                          <p:val>
                                            <p:strVal val="#ppt_x-.2"/>
                                          </p:val>
                                        </p:tav>
                                        <p:tav tm="100000">
                                          <p:val>
                                            <p:strVal val="#ppt_x"/>
                                          </p:val>
                                        </p:tav>
                                      </p:tavLst>
                                    </p:anim>
                                    <p:anim calcmode="lin" valueType="num">
                                      <p:cBhvr>
                                        <p:cTn id="18"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9" dur="500"/>
                                        <p:tgtEl>
                                          <p:spTgt spid="24"/>
                                        </p:tgtEl>
                                      </p:cBhvr>
                                    </p:animEffect>
                                  </p:childTnLst>
                                </p:cTn>
                              </p:par>
                              <p:par>
                                <p:cTn id="20" presetID="29"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ppt_x</p:attrName>
                                        </p:attrNameLst>
                                      </p:cBhvr>
                                      <p:tavLst>
                                        <p:tav tm="0">
                                          <p:val>
                                            <p:strVal val="#ppt_x-.2"/>
                                          </p:val>
                                        </p:tav>
                                        <p:tav tm="100000">
                                          <p:val>
                                            <p:strVal val="#ppt_x"/>
                                          </p:val>
                                        </p:tav>
                                      </p:tavLst>
                                    </p:anim>
                                    <p:anim calcmode="lin" valueType="num">
                                      <p:cBhvr>
                                        <p:cTn id="23" dur="5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24" dur="500"/>
                                        <p:tgtEl>
                                          <p:spTgt spid="25"/>
                                        </p:tgtEl>
                                      </p:cBhvr>
                                    </p:animEffect>
                                  </p:childTnLst>
                                </p:cTn>
                              </p:par>
                              <p:par>
                                <p:cTn id="25" presetID="29"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ppt_x</p:attrName>
                                        </p:attrNameLst>
                                      </p:cBhvr>
                                      <p:tavLst>
                                        <p:tav tm="0">
                                          <p:val>
                                            <p:strVal val="#ppt_x-.2"/>
                                          </p:val>
                                        </p:tav>
                                        <p:tav tm="100000">
                                          <p:val>
                                            <p:strVal val="#ppt_x"/>
                                          </p:val>
                                        </p:tav>
                                      </p:tavLst>
                                    </p:anim>
                                    <p:anim calcmode="lin" valueType="num">
                                      <p:cBhvr>
                                        <p:cTn id="28" dur="5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ppt_x</p:attrName>
                                        </p:attrNameLst>
                                      </p:cBhvr>
                                      <p:tavLst>
                                        <p:tav tm="0">
                                          <p:val>
                                            <p:strVal val="#ppt_x-.2"/>
                                          </p:val>
                                        </p:tav>
                                        <p:tav tm="100000">
                                          <p:val>
                                            <p:strVal val="#ppt_x"/>
                                          </p:val>
                                        </p:tav>
                                      </p:tavLst>
                                    </p:anim>
                                    <p:anim calcmode="lin" valueType="num">
                                      <p:cBhvr>
                                        <p:cTn id="35"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371600" y="2245412"/>
            <a:ext cx="6629400" cy="2554545"/>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Exporting and importing both refer to cross-country border trade (outbound and inbound). Countertrade is a barter-form of agreement, e.g., shipping goods for other goods.</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p:cNvSpPr>
          <p:nvPr/>
        </p:nvSpPr>
        <p:spPr>
          <a:xfrm>
            <a:off x="1272540" y="914576"/>
            <a:ext cx="80772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Exporting, Importing, and Countertrade</a:t>
            </a:r>
            <a:br>
              <a:rPr lang="en-US" sz="3600" dirty="0" smtClean="0"/>
            </a:br>
            <a:r>
              <a:rPr lang="en-US" sz="2000" dirty="0" smtClean="0">
                <a:solidFill>
                  <a:schemeClr val="bg1">
                    <a:lumMod val="65000"/>
                  </a:schemeClr>
                </a:solidFill>
              </a:rPr>
              <a:t>(IB11e Chapter 16)</a:t>
            </a:r>
            <a:endParaRPr lang="en-US" sz="2000" dirty="0">
              <a:solidFill>
                <a:schemeClr val="bg1">
                  <a:lumMod val="65000"/>
                </a:schemeClr>
              </a:solidFill>
            </a:endParaRPr>
          </a:p>
        </p:txBody>
      </p:sp>
    </p:spTree>
    <p:extLst>
      <p:ext uri="{BB962C8B-B14F-4D97-AF65-F5344CB8AC3E}">
        <p14:creationId xmlns:p14="http://schemas.microsoft.com/office/powerpoint/2010/main" val="13277550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lnSpcReduction="10000"/>
          </a:bodyPr>
          <a:lstStyle/>
          <a:p>
            <a:r>
              <a:rPr lang="en-US" sz="1800" dirty="0" smtClean="0"/>
              <a:t>Basic trade across country borders (exporting, importing) is a very important part of a company’s business: </a:t>
            </a:r>
            <a:r>
              <a:rPr lang="en-US" sz="1800" dirty="0"/>
              <a:t>Today? In 5 years? In 10 years?</a:t>
            </a:r>
          </a:p>
          <a:p>
            <a:r>
              <a:rPr lang="en-US" sz="1800" dirty="0" smtClean="0"/>
              <a:t>n=</a:t>
            </a:r>
            <a:r>
              <a:rPr lang="en-US" sz="1800" b="1" dirty="0" smtClean="0">
                <a:solidFill>
                  <a:schemeClr val="accent1"/>
                </a:solidFill>
              </a:rPr>
              <a:t>3206 companies</a:t>
            </a:r>
            <a:r>
              <a:rPr lang="en-US" sz="1800" dirty="0" smtClean="0"/>
              <a:t> </a:t>
            </a:r>
            <a:r>
              <a:rPr lang="en-US" sz="1800" dirty="0"/>
              <a:t>n=</a:t>
            </a:r>
            <a:r>
              <a:rPr lang="en-US" sz="1800" b="1" dirty="0">
                <a:solidFill>
                  <a:srgbClr val="C00000"/>
                </a:solidFill>
              </a:rPr>
              <a:t>1692 </a:t>
            </a:r>
            <a:r>
              <a:rPr lang="en-US" sz="1800" b="1" dirty="0" smtClean="0">
                <a:solidFill>
                  <a:srgbClr val="C00000"/>
                </a:solidFill>
              </a:rPr>
              <a:t>customers</a:t>
            </a:r>
          </a:p>
          <a:p>
            <a:r>
              <a:rPr lang="en-US" sz="1800" dirty="0"/>
              <a:t>Data 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3270629033"/>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799"/>
            <a:ext cx="8077200" cy="1493589"/>
          </a:xfrm>
        </p:spPr>
        <p:txBody>
          <a:bodyPr>
            <a:normAutofit/>
          </a:bodyPr>
          <a:lstStyle/>
          <a:p>
            <a:pPr algn="l"/>
            <a:r>
              <a:rPr lang="en-US" sz="3600" dirty="0" smtClean="0"/>
              <a:t>Exporting, Importing, and Countertrade</a:t>
            </a:r>
            <a:br>
              <a:rPr lang="en-US" sz="3600" dirty="0" smtClean="0"/>
            </a:br>
            <a:r>
              <a:rPr lang="en-US" sz="2000" dirty="0" smtClean="0">
                <a:solidFill>
                  <a:schemeClr val="bg1">
                    <a:lumMod val="75000"/>
                  </a:schemeClr>
                </a:solidFill>
              </a:rPr>
              <a:t>(IB11e Chapter 16)</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324099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Basic trade across country borders is </a:t>
              </a:r>
              <a:r>
                <a:rPr lang="en-US" sz="1600" dirty="0" smtClean="0">
                  <a:solidFill>
                    <a:schemeClr val="tx1"/>
                  </a:solidFill>
                </a:rPr>
                <a:t>moderately important, converging with companies’ greater importance in 10 years</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Basic trade across country borders </a:t>
              </a:r>
              <a:r>
                <a:rPr lang="en-US" sz="1600" dirty="0" smtClean="0">
                  <a:solidFill>
                    <a:schemeClr val="tx1"/>
                  </a:solidFill>
                </a:rPr>
                <a:t>is an important </a:t>
              </a:r>
              <a:r>
                <a:rPr lang="en-US" sz="1600" dirty="0">
                  <a:solidFill>
                    <a:schemeClr val="tx1"/>
                  </a:solidFill>
                </a:rPr>
                <a:t>part of a company’s business</a:t>
              </a: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7" name="Title 4"/>
          <p:cNvSpPr>
            <a:spLocks noGrp="1"/>
          </p:cNvSpPr>
          <p:nvPr>
            <p:ph type="title"/>
          </p:nvPr>
        </p:nvSpPr>
        <p:spPr>
          <a:xfrm>
            <a:off x="381000" y="304799"/>
            <a:ext cx="8077200" cy="1493589"/>
          </a:xfrm>
        </p:spPr>
        <p:txBody>
          <a:bodyPr>
            <a:normAutofit/>
          </a:bodyPr>
          <a:lstStyle/>
          <a:p>
            <a:pPr algn="l"/>
            <a:r>
              <a:rPr lang="en-US" sz="3600" dirty="0" smtClean="0"/>
              <a:t>Exporting, Importing, and Countertrade</a:t>
            </a:r>
            <a:br>
              <a:rPr lang="en-US" sz="3600" dirty="0" smtClean="0"/>
            </a:br>
            <a:r>
              <a:rPr lang="en-US" sz="2000" dirty="0" smtClean="0">
                <a:solidFill>
                  <a:schemeClr val="bg1">
                    <a:lumMod val="75000"/>
                  </a:schemeClr>
                </a:solidFill>
              </a:rPr>
              <a:t>(IB11e Chapter 16)</a:t>
            </a:r>
            <a:endParaRPr lang="en-US" sz="2000" dirty="0">
              <a:solidFill>
                <a:schemeClr val="bg1">
                  <a:lumMod val="75000"/>
                </a:schemeClr>
              </a:solidFill>
            </a:endParaRPr>
          </a:p>
        </p:txBody>
      </p:sp>
    </p:spTree>
    <p:extLst>
      <p:ext uri="{BB962C8B-B14F-4D97-AF65-F5344CB8AC3E}">
        <p14:creationId xmlns:p14="http://schemas.microsoft.com/office/powerpoint/2010/main" val="19279197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143000" y="2362200"/>
            <a:ext cx="7086600" cy="3539430"/>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Production refers to activities involved in creating a product. Supply chain management refers to the integration and coordination of logistics, purchasing, operations, and market channels activities from raw material to the end-customer.</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4"/>
          <p:cNvSpPr txBox="1">
            <a:spLocks/>
          </p:cNvSpPr>
          <p:nvPr/>
        </p:nvSpPr>
        <p:spPr>
          <a:xfrm>
            <a:off x="1295400" y="876476"/>
            <a:ext cx="85344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Global Production and</a:t>
            </a:r>
          </a:p>
          <a:p>
            <a:pPr algn="l"/>
            <a:r>
              <a:rPr lang="en-US" sz="3600" dirty="0" smtClean="0"/>
              <a:t>Supply Chain Management</a:t>
            </a:r>
            <a:br>
              <a:rPr lang="en-US" sz="3600" dirty="0" smtClean="0"/>
            </a:br>
            <a:r>
              <a:rPr lang="en-US" sz="2000" dirty="0" smtClean="0">
                <a:solidFill>
                  <a:schemeClr val="bg1">
                    <a:lumMod val="65000"/>
                  </a:schemeClr>
                </a:solidFill>
              </a:rPr>
              <a:t>(IB11e Chapter 17)</a:t>
            </a:r>
            <a:endParaRPr lang="en-US" sz="2000" dirty="0">
              <a:solidFill>
                <a:schemeClr val="bg1">
                  <a:lumMod val="65000"/>
                </a:schemeClr>
              </a:solidFill>
            </a:endParaRPr>
          </a:p>
        </p:txBody>
      </p:sp>
    </p:spTree>
    <p:extLst>
      <p:ext uri="{BB962C8B-B14F-4D97-AF65-F5344CB8AC3E}">
        <p14:creationId xmlns:p14="http://schemas.microsoft.com/office/powerpoint/2010/main" val="39345948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4067969"/>
          </a:xfrm>
        </p:spPr>
        <p:txBody>
          <a:bodyPr>
            <a:noAutofit/>
          </a:bodyPr>
          <a:lstStyle/>
          <a:p>
            <a:r>
              <a:rPr lang="en-US" sz="1800" dirty="0" smtClean="0"/>
              <a:t>A company’s production and supply chain management is a very important part of a company’s overall global business efforts: </a:t>
            </a:r>
            <a:r>
              <a:rPr lang="en-US" sz="1800" dirty="0"/>
              <a:t>Today? In 5 years? In 10 years?</a:t>
            </a:r>
          </a:p>
          <a:p>
            <a:r>
              <a:rPr lang="en-US" sz="1800" dirty="0" smtClean="0"/>
              <a:t>n=</a:t>
            </a:r>
            <a:r>
              <a:rPr lang="en-US" sz="1800" b="1" dirty="0" smtClean="0">
                <a:solidFill>
                  <a:schemeClr val="accent1"/>
                </a:solidFill>
              </a:rPr>
              <a:t>3206 companies</a:t>
            </a:r>
            <a:r>
              <a:rPr lang="en-US" sz="1800" dirty="0" smtClean="0"/>
              <a:t> </a:t>
            </a:r>
            <a:r>
              <a:rPr lang="en-US" sz="1800" dirty="0"/>
              <a:t>n=</a:t>
            </a:r>
            <a:r>
              <a:rPr lang="en-US" sz="1800" b="1" dirty="0">
                <a:solidFill>
                  <a:srgbClr val="C00000"/>
                </a:solidFill>
              </a:rPr>
              <a:t>1692 </a:t>
            </a:r>
            <a:r>
              <a:rPr lang="en-US" sz="1800" b="1" dirty="0" smtClean="0">
                <a:solidFill>
                  <a:srgbClr val="C00000"/>
                </a:solidFill>
              </a:rPr>
              <a:t>customers</a:t>
            </a:r>
          </a:p>
          <a:p>
            <a:r>
              <a:rPr lang="en-US" sz="1800" dirty="0"/>
              <a:t>Data 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238129299"/>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799"/>
            <a:ext cx="8534400" cy="1493589"/>
          </a:xfrm>
        </p:spPr>
        <p:txBody>
          <a:bodyPr>
            <a:normAutofit/>
          </a:bodyPr>
          <a:lstStyle/>
          <a:p>
            <a:pPr algn="l"/>
            <a:r>
              <a:rPr lang="en-US" sz="3600" dirty="0" smtClean="0"/>
              <a:t>Global Production and Supply Chain Management</a:t>
            </a:r>
            <a:br>
              <a:rPr lang="en-US" sz="3600" dirty="0" smtClean="0"/>
            </a:br>
            <a:r>
              <a:rPr lang="en-US" sz="2000" dirty="0" smtClean="0">
                <a:solidFill>
                  <a:schemeClr val="bg1">
                    <a:lumMod val="75000"/>
                  </a:schemeClr>
                </a:solidFill>
              </a:rPr>
              <a:t>(IB11e Chapter 17)</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73293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Production and SCM are important </a:t>
              </a:r>
              <a:r>
                <a:rPr lang="en-US" sz="1600" dirty="0" smtClean="0">
                  <a:solidFill>
                    <a:schemeClr val="tx1"/>
                  </a:solidFill>
                </a:rPr>
                <a:t>in global business, reaching alignment with companies views in 5 and 10 years</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Production </a:t>
              </a:r>
              <a:r>
                <a:rPr lang="en-US" sz="1600" dirty="0">
                  <a:solidFill>
                    <a:schemeClr val="tx1"/>
                  </a:solidFill>
                </a:rPr>
                <a:t>and </a:t>
              </a:r>
              <a:r>
                <a:rPr lang="en-US" sz="1600" dirty="0" smtClean="0">
                  <a:solidFill>
                    <a:schemeClr val="tx1"/>
                  </a:solidFill>
                </a:rPr>
                <a:t>SCM are </a:t>
              </a:r>
              <a:r>
                <a:rPr lang="en-US" sz="1600" dirty="0">
                  <a:solidFill>
                    <a:schemeClr val="tx1"/>
                  </a:solidFill>
                </a:rPr>
                <a:t>important </a:t>
              </a:r>
              <a:r>
                <a:rPr lang="en-US" sz="1600" dirty="0" smtClean="0">
                  <a:solidFill>
                    <a:schemeClr val="tx1"/>
                  </a:solidFill>
                </a:rPr>
                <a:t>parts </a:t>
              </a:r>
              <a:r>
                <a:rPr lang="en-US" sz="1600" dirty="0">
                  <a:solidFill>
                    <a:schemeClr val="tx1"/>
                  </a:solidFill>
                </a:rPr>
                <a:t>of a company’s overall global business </a:t>
              </a:r>
              <a:r>
                <a:rPr lang="en-US" sz="1600" dirty="0" smtClean="0">
                  <a:solidFill>
                    <a:schemeClr val="tx1"/>
                  </a:solidFill>
                </a:rPr>
                <a:t>efforts and will become more important</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6" name="Title 4"/>
          <p:cNvSpPr>
            <a:spLocks noGrp="1"/>
          </p:cNvSpPr>
          <p:nvPr>
            <p:ph type="title"/>
          </p:nvPr>
        </p:nvSpPr>
        <p:spPr>
          <a:xfrm>
            <a:off x="381000" y="304799"/>
            <a:ext cx="8534400" cy="1493589"/>
          </a:xfrm>
        </p:spPr>
        <p:txBody>
          <a:bodyPr>
            <a:normAutofit/>
          </a:bodyPr>
          <a:lstStyle/>
          <a:p>
            <a:pPr algn="l"/>
            <a:r>
              <a:rPr lang="en-US" sz="3600" dirty="0" smtClean="0"/>
              <a:t>Global Production and Supply Chain Management</a:t>
            </a:r>
            <a:br>
              <a:rPr lang="en-US" sz="3600" dirty="0" smtClean="0"/>
            </a:br>
            <a:r>
              <a:rPr lang="en-US" sz="2000" dirty="0" smtClean="0">
                <a:solidFill>
                  <a:schemeClr val="bg1">
                    <a:lumMod val="75000"/>
                  </a:schemeClr>
                </a:solidFill>
              </a:rPr>
              <a:t>(IB11e Chapter 17)</a:t>
            </a:r>
            <a:endParaRPr lang="en-US" sz="2000" dirty="0">
              <a:solidFill>
                <a:schemeClr val="bg1">
                  <a:lumMod val="75000"/>
                </a:schemeClr>
              </a:solidFill>
            </a:endParaRPr>
          </a:p>
        </p:txBody>
      </p:sp>
    </p:spTree>
    <p:extLst>
      <p:ext uri="{BB962C8B-B14F-4D97-AF65-F5344CB8AC3E}">
        <p14:creationId xmlns:p14="http://schemas.microsoft.com/office/powerpoint/2010/main" val="39736209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295400" y="2362200"/>
            <a:ext cx="6781800" cy="3046988"/>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Marketing deals with choices about product attributes, distribution strategy, communication strategy, and pricing strategy that a firm offers its target market (i.e., a market segment of the global market).</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p:cNvSpPr>
          <p:nvPr/>
        </p:nvSpPr>
        <p:spPr>
          <a:xfrm>
            <a:off x="1295400" y="891716"/>
            <a:ext cx="85344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Global Marketing and R&amp;D</a:t>
            </a:r>
            <a:br>
              <a:rPr lang="en-US" sz="3600" dirty="0" smtClean="0"/>
            </a:br>
            <a:r>
              <a:rPr lang="en-US" sz="2000" dirty="0" smtClean="0">
                <a:solidFill>
                  <a:schemeClr val="bg1">
                    <a:lumMod val="65000"/>
                  </a:schemeClr>
                </a:solidFill>
              </a:rPr>
              <a:t>(IB11e Chapter 18)</a:t>
            </a:r>
            <a:endParaRPr lang="en-US" sz="2000" dirty="0">
              <a:solidFill>
                <a:schemeClr val="bg1">
                  <a:lumMod val="65000"/>
                </a:schemeClr>
              </a:solidFill>
            </a:endParaRPr>
          </a:p>
        </p:txBody>
      </p:sp>
    </p:spTree>
    <p:extLst>
      <p:ext uri="{BB962C8B-B14F-4D97-AF65-F5344CB8AC3E}">
        <p14:creationId xmlns:p14="http://schemas.microsoft.com/office/powerpoint/2010/main" val="409669828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lnSpcReduction="10000"/>
          </a:bodyPr>
          <a:lstStyle/>
          <a:p>
            <a:r>
              <a:rPr lang="en-US" sz="1800" dirty="0" smtClean="0"/>
              <a:t>A company’s marketing and R&amp;D efforts are a very important part of a company’s overall global business efforts: </a:t>
            </a:r>
            <a:r>
              <a:rPr lang="en-US" sz="1800" dirty="0"/>
              <a:t>Today? In 5 years? In 10 years?</a:t>
            </a:r>
          </a:p>
          <a:p>
            <a:r>
              <a:rPr lang="en-US" sz="1800" dirty="0" smtClean="0"/>
              <a:t>n=</a:t>
            </a:r>
            <a:r>
              <a:rPr lang="en-US" sz="1800" b="1" dirty="0" smtClean="0">
                <a:solidFill>
                  <a:schemeClr val="accent1"/>
                </a:solidFill>
              </a:rPr>
              <a:t>3206 companies</a:t>
            </a:r>
            <a:r>
              <a:rPr lang="en-US" sz="1800" dirty="0" smtClean="0"/>
              <a:t> </a:t>
            </a:r>
            <a:r>
              <a:rPr lang="en-US" sz="1800" dirty="0"/>
              <a:t>n=</a:t>
            </a:r>
            <a:r>
              <a:rPr lang="en-US" sz="1800" b="1" dirty="0">
                <a:solidFill>
                  <a:srgbClr val="C00000"/>
                </a:solidFill>
              </a:rPr>
              <a:t>1692 </a:t>
            </a:r>
            <a:r>
              <a:rPr lang="en-US" sz="1800" b="1" dirty="0" smtClean="0">
                <a:solidFill>
                  <a:srgbClr val="C00000"/>
                </a:solidFill>
              </a:rPr>
              <a:t>customers</a:t>
            </a:r>
          </a:p>
          <a:p>
            <a:r>
              <a:rPr lang="en-US" sz="1800" dirty="0"/>
              <a:t>Data 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3980963493"/>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799"/>
            <a:ext cx="8534400" cy="1493589"/>
          </a:xfrm>
        </p:spPr>
        <p:txBody>
          <a:bodyPr>
            <a:normAutofit/>
          </a:bodyPr>
          <a:lstStyle/>
          <a:p>
            <a:pPr algn="l"/>
            <a:r>
              <a:rPr lang="en-US" sz="3600" dirty="0" smtClean="0"/>
              <a:t>Global Marketing and R&amp;D</a:t>
            </a:r>
            <a:br>
              <a:rPr lang="en-US" sz="3600" dirty="0" smtClean="0"/>
            </a:br>
            <a:r>
              <a:rPr lang="en-US" sz="2000" dirty="0" smtClean="0">
                <a:solidFill>
                  <a:schemeClr val="bg1">
                    <a:lumMod val="75000"/>
                  </a:schemeClr>
                </a:solidFill>
              </a:rPr>
              <a:t>(IB11e Chapter 18)</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191904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smtClean="0"/>
              <a:t>n=</a:t>
            </a:r>
            <a:r>
              <a:rPr lang="en-US" sz="1800" b="1" dirty="0" smtClean="0">
                <a:solidFill>
                  <a:schemeClr val="accent1"/>
                </a:solidFill>
              </a:rPr>
              <a:t>3206 </a:t>
            </a:r>
            <a:r>
              <a:rPr lang="en-US" sz="1800" b="1" dirty="0">
                <a:solidFill>
                  <a:schemeClr val="accent1"/>
                </a:solidFill>
              </a:rPr>
              <a:t>companies </a:t>
            </a:r>
            <a:r>
              <a:rPr lang="en-US" sz="1800" dirty="0" smtClean="0"/>
              <a:t>n=</a:t>
            </a:r>
            <a:r>
              <a:rPr lang="en-US" sz="1800" b="1" dirty="0" smtClean="0">
                <a:solidFill>
                  <a:srgbClr val="C00000"/>
                </a:solidFill>
              </a:rPr>
              <a:t>1692 </a:t>
            </a:r>
            <a:r>
              <a:rPr lang="en-US" sz="1800" b="1" dirty="0">
                <a:solidFill>
                  <a:srgbClr val="C00000"/>
                </a:solidFill>
              </a:rPr>
              <a:t>customers</a:t>
            </a:r>
          </a:p>
          <a:p>
            <a:r>
              <a:rPr lang="en-US" sz="1800" dirty="0" smtClean="0"/>
              <a:t>Data </a:t>
            </a:r>
            <a:r>
              <a:rPr lang="en-US" sz="1800" dirty="0"/>
              <a:t>from March 2015; Scores range from 1=strongly disagree to 10=strongly agree</a:t>
            </a:r>
          </a:p>
          <a:p>
            <a:endParaRPr lang="en-US" sz="1800" dirty="0"/>
          </a:p>
        </p:txBody>
      </p:sp>
      <p:graphicFrame>
        <p:nvGraphicFramePr>
          <p:cNvPr id="3" name="Chart 2"/>
          <p:cNvGraphicFramePr/>
          <p:nvPr>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itle 4"/>
          <p:cNvSpPr>
            <a:spLocks noGrp="1"/>
          </p:cNvSpPr>
          <p:nvPr>
            <p:ph type="title"/>
          </p:nvPr>
        </p:nvSpPr>
        <p:spPr>
          <a:xfrm>
            <a:off x="304800" y="187958"/>
            <a:ext cx="8077200" cy="1600200"/>
          </a:xfrm>
        </p:spPr>
        <p:txBody>
          <a:bodyPr>
            <a:normAutofit/>
          </a:bodyPr>
          <a:lstStyle/>
          <a:p>
            <a:pPr algn="l"/>
            <a:r>
              <a:rPr lang="en-US" sz="3600" dirty="0" smtClean="0"/>
              <a:t>Global Business in 5 Years</a:t>
            </a:r>
            <a:endParaRPr lang="en-US" sz="2000" dirty="0">
              <a:solidFill>
                <a:schemeClr val="bg1">
                  <a:lumMod val="75000"/>
                </a:schemeClr>
              </a:solidFill>
            </a:endParaRPr>
          </a:p>
        </p:txBody>
      </p:sp>
      <p:sp>
        <p:nvSpPr>
          <p:cNvPr id="13" name="TextBox 12"/>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124858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Marketing and R&amp;D</a:t>
              </a:r>
              <a:r>
                <a:rPr lang="en-US" sz="1600" dirty="0" smtClean="0">
                  <a:solidFill>
                    <a:schemeClr val="tx1"/>
                  </a:solidFill>
                </a:rPr>
                <a:t> </a:t>
              </a:r>
              <a:r>
                <a:rPr lang="en-US" sz="1600" dirty="0">
                  <a:solidFill>
                    <a:schemeClr val="tx1"/>
                  </a:solidFill>
                </a:rPr>
                <a:t>are important </a:t>
              </a:r>
              <a:r>
                <a:rPr lang="en-US" sz="1600" dirty="0" smtClean="0">
                  <a:solidFill>
                    <a:schemeClr val="tx1"/>
                  </a:solidFill>
                </a:rPr>
                <a:t>in global business, reaching alignment with companies views in 10 years</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Marketing and R&amp;D are </a:t>
              </a:r>
              <a:r>
                <a:rPr lang="en-US" sz="1600" dirty="0">
                  <a:solidFill>
                    <a:schemeClr val="tx1"/>
                  </a:solidFill>
                </a:rPr>
                <a:t>important </a:t>
              </a:r>
              <a:r>
                <a:rPr lang="en-US" sz="1600" dirty="0" smtClean="0">
                  <a:solidFill>
                    <a:schemeClr val="tx1"/>
                  </a:solidFill>
                </a:rPr>
                <a:t>parts </a:t>
              </a:r>
              <a:r>
                <a:rPr lang="en-US" sz="1600" dirty="0">
                  <a:solidFill>
                    <a:schemeClr val="tx1"/>
                  </a:solidFill>
                </a:rPr>
                <a:t>of a company’s overall global business </a:t>
              </a:r>
              <a:r>
                <a:rPr lang="en-US" sz="1600" dirty="0" smtClean="0">
                  <a:solidFill>
                    <a:schemeClr val="tx1"/>
                  </a:solidFill>
                </a:rPr>
                <a:t>efforts and will become more important</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7" name="Title 4"/>
          <p:cNvSpPr>
            <a:spLocks noGrp="1"/>
          </p:cNvSpPr>
          <p:nvPr>
            <p:ph type="title"/>
          </p:nvPr>
        </p:nvSpPr>
        <p:spPr>
          <a:xfrm>
            <a:off x="381000" y="304799"/>
            <a:ext cx="8534400" cy="1493589"/>
          </a:xfrm>
        </p:spPr>
        <p:txBody>
          <a:bodyPr>
            <a:normAutofit/>
          </a:bodyPr>
          <a:lstStyle/>
          <a:p>
            <a:pPr algn="l"/>
            <a:r>
              <a:rPr lang="en-US" sz="3600" dirty="0" smtClean="0"/>
              <a:t>Global Marketing and R&amp;D</a:t>
            </a:r>
            <a:br>
              <a:rPr lang="en-US" sz="3600" dirty="0" smtClean="0"/>
            </a:br>
            <a:r>
              <a:rPr lang="en-US" sz="2000" dirty="0" smtClean="0">
                <a:solidFill>
                  <a:schemeClr val="bg1">
                    <a:lumMod val="75000"/>
                  </a:schemeClr>
                </a:solidFill>
              </a:rPr>
              <a:t>(IB11e Chapter 18)</a:t>
            </a:r>
            <a:endParaRPr lang="en-US" sz="2000" dirty="0">
              <a:solidFill>
                <a:schemeClr val="bg1">
                  <a:lumMod val="75000"/>
                </a:schemeClr>
              </a:solidFill>
            </a:endParaRPr>
          </a:p>
        </p:txBody>
      </p:sp>
    </p:spTree>
    <p:extLst>
      <p:ext uri="{BB962C8B-B14F-4D97-AF65-F5344CB8AC3E}">
        <p14:creationId xmlns:p14="http://schemas.microsoft.com/office/powerpoint/2010/main" val="322303021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104900" y="1995808"/>
            <a:ext cx="7162800" cy="3539430"/>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Human Resource Management (HRM) refers to the activities an organization carries out to use its human resource effectively. These include human resource strategy, staffing, performance evaluation, management development, compensation, and labor relations</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4"/>
          <p:cNvSpPr txBox="1">
            <a:spLocks/>
          </p:cNvSpPr>
          <p:nvPr/>
        </p:nvSpPr>
        <p:spPr>
          <a:xfrm>
            <a:off x="1295400" y="876476"/>
            <a:ext cx="85344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Global Human Resource Management</a:t>
            </a:r>
            <a:br>
              <a:rPr lang="en-US" sz="3600" dirty="0" smtClean="0"/>
            </a:br>
            <a:r>
              <a:rPr lang="en-US" sz="2000" dirty="0" smtClean="0">
                <a:solidFill>
                  <a:schemeClr val="bg1">
                    <a:lumMod val="65000"/>
                  </a:schemeClr>
                </a:solidFill>
              </a:rPr>
              <a:t>(IB11e Chapter 19)</a:t>
            </a:r>
            <a:endParaRPr lang="en-US" sz="2000" dirty="0">
              <a:solidFill>
                <a:schemeClr val="bg1">
                  <a:lumMod val="65000"/>
                </a:schemeClr>
              </a:solidFill>
            </a:endParaRPr>
          </a:p>
        </p:txBody>
      </p:sp>
    </p:spTree>
    <p:extLst>
      <p:ext uri="{BB962C8B-B14F-4D97-AF65-F5344CB8AC3E}">
        <p14:creationId xmlns:p14="http://schemas.microsoft.com/office/powerpoint/2010/main" val="37201801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4220369"/>
          </a:xfrm>
        </p:spPr>
        <p:txBody>
          <a:bodyPr>
            <a:noAutofit/>
          </a:bodyPr>
          <a:lstStyle/>
          <a:p>
            <a:r>
              <a:rPr lang="en-US" sz="1800" dirty="0" smtClean="0"/>
              <a:t>A company’s Human Resource Management efforts are a very important part of a company’s overall global business efforts: </a:t>
            </a:r>
            <a:r>
              <a:rPr lang="en-US" sz="1800" dirty="0"/>
              <a:t>Today? In 5 years? In 10 years?</a:t>
            </a:r>
          </a:p>
          <a:p>
            <a:r>
              <a:rPr lang="en-US" sz="1800" dirty="0" smtClean="0"/>
              <a:t>n=</a:t>
            </a:r>
            <a:r>
              <a:rPr lang="en-US" sz="1800" b="1" dirty="0" smtClean="0">
                <a:solidFill>
                  <a:schemeClr val="accent1"/>
                </a:solidFill>
              </a:rPr>
              <a:t>3206 companies</a:t>
            </a:r>
            <a:r>
              <a:rPr lang="en-US" sz="1800" dirty="0" smtClean="0"/>
              <a:t> </a:t>
            </a:r>
            <a:r>
              <a:rPr lang="en-US" sz="1800" dirty="0"/>
              <a:t>n=</a:t>
            </a:r>
            <a:r>
              <a:rPr lang="en-US" sz="1800" b="1" dirty="0">
                <a:solidFill>
                  <a:srgbClr val="C00000"/>
                </a:solidFill>
              </a:rPr>
              <a:t>1692 </a:t>
            </a:r>
            <a:r>
              <a:rPr lang="en-US" sz="1800" b="1" dirty="0" smtClean="0">
                <a:solidFill>
                  <a:srgbClr val="C00000"/>
                </a:solidFill>
              </a:rPr>
              <a:t>customers</a:t>
            </a:r>
          </a:p>
          <a:p>
            <a:r>
              <a:rPr lang="en-US" sz="1800" dirty="0"/>
              <a:t>Data 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1734500650"/>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799"/>
            <a:ext cx="8534400" cy="1493589"/>
          </a:xfrm>
        </p:spPr>
        <p:txBody>
          <a:bodyPr>
            <a:normAutofit/>
          </a:bodyPr>
          <a:lstStyle/>
          <a:p>
            <a:pPr algn="l"/>
            <a:r>
              <a:rPr lang="en-US" sz="3600" dirty="0" smtClean="0"/>
              <a:t>Global Human Resource Management</a:t>
            </a:r>
            <a:br>
              <a:rPr lang="en-US" sz="3600" dirty="0" smtClean="0"/>
            </a:br>
            <a:r>
              <a:rPr lang="en-US" sz="2000" dirty="0" smtClean="0">
                <a:solidFill>
                  <a:schemeClr val="bg1">
                    <a:lumMod val="75000"/>
                  </a:schemeClr>
                </a:solidFill>
              </a:rPr>
              <a:t>(IB11e Chapter 19)</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314113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 y="16764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Global HRM is </a:t>
              </a:r>
              <a:r>
                <a:rPr lang="en-US" sz="1600" u="sng" dirty="0" smtClean="0">
                  <a:solidFill>
                    <a:schemeClr val="tx1"/>
                  </a:solidFill>
                </a:rPr>
                <a:t>less</a:t>
              </a:r>
              <a:r>
                <a:rPr lang="en-US" sz="1600" dirty="0" smtClean="0">
                  <a:solidFill>
                    <a:schemeClr val="tx1"/>
                  </a:solidFill>
                </a:rPr>
                <a:t> important </a:t>
              </a:r>
              <a:r>
                <a:rPr lang="en-US" sz="1600" dirty="0">
                  <a:solidFill>
                    <a:schemeClr val="tx1"/>
                  </a:solidFill>
                </a:rPr>
                <a:t>for a </a:t>
              </a:r>
              <a:r>
                <a:rPr lang="en-US" sz="1600" dirty="0" smtClean="0">
                  <a:solidFill>
                    <a:schemeClr val="tx1"/>
                  </a:solidFill>
                </a:rPr>
                <a:t>company’s </a:t>
              </a:r>
              <a:r>
                <a:rPr lang="en-US" sz="1600" dirty="0">
                  <a:solidFill>
                    <a:schemeClr val="tx1"/>
                  </a:solidFill>
                </a:rPr>
                <a:t>global business efforts and will </a:t>
              </a:r>
              <a:r>
                <a:rPr lang="en-US" sz="1600" dirty="0" smtClean="0">
                  <a:solidFill>
                    <a:schemeClr val="tx1"/>
                  </a:solidFill>
                </a:rPr>
                <a:t>stay about the same in the next 10 years</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Global HRM is very important for a company’s </a:t>
              </a:r>
              <a:r>
                <a:rPr lang="en-US" sz="1600" dirty="0">
                  <a:solidFill>
                    <a:schemeClr val="tx1"/>
                  </a:solidFill>
                </a:rPr>
                <a:t>overall global business </a:t>
              </a:r>
              <a:r>
                <a:rPr lang="en-US" sz="1600" dirty="0" smtClean="0">
                  <a:solidFill>
                    <a:schemeClr val="tx1"/>
                  </a:solidFill>
                </a:rPr>
                <a:t>efforts and will become more important</a:t>
              </a:r>
              <a:endParaRPr lang="en-US" sz="1600" dirty="0">
                <a:solidFill>
                  <a:schemeClr val="tx1"/>
                </a:solidFill>
              </a:endParaRP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6" name="Title 4"/>
          <p:cNvSpPr>
            <a:spLocks noGrp="1"/>
          </p:cNvSpPr>
          <p:nvPr>
            <p:ph type="title"/>
          </p:nvPr>
        </p:nvSpPr>
        <p:spPr>
          <a:xfrm>
            <a:off x="381000" y="304799"/>
            <a:ext cx="8534400" cy="1493589"/>
          </a:xfrm>
        </p:spPr>
        <p:txBody>
          <a:bodyPr>
            <a:normAutofit/>
          </a:bodyPr>
          <a:lstStyle/>
          <a:p>
            <a:pPr algn="l"/>
            <a:r>
              <a:rPr lang="en-US" sz="3600" dirty="0" smtClean="0"/>
              <a:t>Global Human Resource Management</a:t>
            </a:r>
            <a:br>
              <a:rPr lang="en-US" sz="3600" dirty="0" smtClean="0"/>
            </a:br>
            <a:r>
              <a:rPr lang="en-US" sz="2000" dirty="0" smtClean="0">
                <a:solidFill>
                  <a:schemeClr val="bg1">
                    <a:lumMod val="75000"/>
                  </a:schemeClr>
                </a:solidFill>
              </a:rPr>
              <a:t>(IB11e Chapter 19)</a:t>
            </a:r>
            <a:endParaRPr lang="en-US" sz="2000" dirty="0">
              <a:solidFill>
                <a:schemeClr val="bg1">
                  <a:lumMod val="75000"/>
                </a:schemeClr>
              </a:solidFill>
            </a:endParaRPr>
          </a:p>
        </p:txBody>
      </p:sp>
    </p:spTree>
    <p:extLst>
      <p:ext uri="{BB962C8B-B14F-4D97-AF65-F5344CB8AC3E}">
        <p14:creationId xmlns:p14="http://schemas.microsoft.com/office/powerpoint/2010/main" val="14243880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0" y="411759"/>
            <a:ext cx="7848600" cy="5943600"/>
          </a:xfrm>
          <a:prstGeom prst="roundRect">
            <a:avLst>
              <a:gd name="adj" fmla="val 3526"/>
            </a:avLst>
          </a:prstGeom>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ln>
            <a:noFill/>
          </a:ln>
          <a:effectLst>
            <a:outerShdw blurRad="127000" dist="38100" sx="101000" sy="1010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104900" y="716559"/>
            <a:ext cx="7162800" cy="5334000"/>
          </a:xfrm>
          <a:prstGeom prst="rect">
            <a:avLst/>
          </a:prstGeom>
          <a:gradFill flip="none" rotWithShape="1">
            <a:gsLst>
              <a:gs pos="0">
                <a:schemeClr val="bg1"/>
              </a:gs>
              <a:gs pos="100000">
                <a:schemeClr val="bg1">
                  <a:lumMod val="75000"/>
                </a:schemeClr>
              </a:gs>
            </a:gsLst>
            <a:path path="circle">
              <a:fillToRect l="50000" t="50000" r="50000" b="50000"/>
            </a:path>
            <a:tileRect/>
          </a:gradFill>
          <a:ln>
            <a:noFill/>
          </a:ln>
          <a:effectLst>
            <a:innerShdw blurRad="3937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04900" y="5745759"/>
            <a:ext cx="7162800" cy="304800"/>
          </a:xfrm>
          <a:prstGeom prst="rect">
            <a:avLst/>
          </a:prstGeom>
          <a:solidFill>
            <a:schemeClr val="bg1">
              <a:lumMod val="65000"/>
            </a:schemeClr>
          </a:solidFill>
          <a:ln>
            <a:noFill/>
          </a:ln>
          <a:effectLst>
            <a:outerShdw blurRad="127000" dist="38100" sx="101000" sy="101000" algn="l" rotWithShape="0">
              <a:prstClr val="black">
                <a:alpha val="40000"/>
              </a:prstClr>
            </a:outerShdw>
          </a:effectLst>
          <a:scene3d>
            <a:camera prst="perspectiveRelaxed">
              <a:rot lat="17373601" lon="0" rev="0"/>
            </a:camera>
            <a:lightRig rig="balanced" dir="t">
              <a:rot lat="0" lon="0" rev="8700000"/>
            </a:lightRig>
          </a:scene3d>
          <a:sp3d extrusionH="127000">
            <a:bevelT w="190500" h="38100"/>
            <a:extrusionClr>
              <a:schemeClr val="tx1">
                <a:lumMod val="75000"/>
                <a:lumOff val="2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0"/>
          <p:cNvGrpSpPr/>
          <p:nvPr/>
        </p:nvGrpSpPr>
        <p:grpSpPr>
          <a:xfrm>
            <a:off x="1219200" y="5631459"/>
            <a:ext cx="1295400" cy="304800"/>
            <a:chOff x="2971800" y="3048000"/>
            <a:chExt cx="1295400" cy="381000"/>
          </a:xfrm>
          <a:scene3d>
            <a:camera prst="perspectiveFront"/>
            <a:lightRig rig="threePt" dir="t"/>
          </a:scene3d>
        </p:grpSpPr>
        <p:sp>
          <p:nvSpPr>
            <p:cNvPr id="12" name="Rectangle 11"/>
            <p:cNvSpPr/>
            <p:nvPr/>
          </p:nvSpPr>
          <p:spPr>
            <a:xfrm>
              <a:off x="2971800" y="3048000"/>
              <a:ext cx="1295400" cy="152400"/>
            </a:xfrm>
            <a:prstGeom prst="rect">
              <a:avLst/>
            </a:prstGeom>
            <a:solidFill>
              <a:schemeClr val="tx1">
                <a:lumMod val="65000"/>
                <a:lumOff val="3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71800" y="3200400"/>
              <a:ext cx="1295400" cy="228600"/>
            </a:xfrm>
            <a:prstGeom prst="rect">
              <a:avLst/>
            </a:prstGeom>
            <a:solidFill>
              <a:schemeClr val="tx1">
                <a:lumMod val="75000"/>
                <a:lumOff val="25000"/>
              </a:schemeClr>
            </a:solidFill>
            <a:ln>
              <a:noFill/>
            </a:ln>
            <a:sp3d extrusionH="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1066800" y="2251770"/>
            <a:ext cx="7315200" cy="3539430"/>
          </a:xfrm>
          <a:prstGeom prst="rect">
            <a:avLst/>
          </a:prstGeom>
          <a:noFill/>
        </p:spPr>
        <p:txBody>
          <a:bodyPr wrap="square" rtlCol="0">
            <a:spAutoFit/>
          </a:bodyPr>
          <a:lstStyle/>
          <a:p>
            <a:pPr algn="ctr"/>
            <a:r>
              <a:rPr lang="en-US" sz="3200" b="1" dirty="0" smtClean="0">
                <a:solidFill>
                  <a:schemeClr val="accent1">
                    <a:lumMod val="75000"/>
                  </a:schemeClr>
                </a:solidFill>
                <a:latin typeface="Bradley Hand ITC" pitchFamily="66" charset="0"/>
              </a:rPr>
              <a:t>Accounting is shaped by country/regional environments, although international standards are becoming more used. Financial management deals with quantifying the benefits, costs, and risks flowing from an investment in a given global location.</a:t>
            </a:r>
            <a:endParaRPr lang="en-US" sz="3200" b="1" dirty="0">
              <a:solidFill>
                <a:schemeClr val="accent1">
                  <a:lumMod val="75000"/>
                </a:schemeClr>
              </a:solidFill>
              <a:latin typeface="Bradley Hand ITC" pitchFamily="66" charset="0"/>
            </a:endParaRPr>
          </a:p>
        </p:txBody>
      </p:sp>
      <p:sp>
        <p:nvSpPr>
          <p:cNvPr id="16" name="Rectangle 15"/>
          <p:cNvSpPr/>
          <p:nvPr/>
        </p:nvSpPr>
        <p:spPr>
          <a:xfrm>
            <a:off x="2667000" y="5844819"/>
            <a:ext cx="304800" cy="9144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971800" y="5844819"/>
            <a:ext cx="762000" cy="9144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p:cNvSpPr txBox="1">
            <a:spLocks/>
          </p:cNvSpPr>
          <p:nvPr/>
        </p:nvSpPr>
        <p:spPr>
          <a:xfrm>
            <a:off x="1295400" y="838200"/>
            <a:ext cx="8534400" cy="1493589"/>
          </a:xfrm>
          <a:prstGeom prst="rect">
            <a:avLst/>
          </a:prstGeom>
        </p:spPr>
        <p:txBody>
          <a:bodyPr>
            <a:normAutofit/>
          </a:bodyPr>
          <a:lstStyle>
            <a:lvl1pPr algn="ctr" defTabSz="914400" rtl="0" eaLnBrk="1" latinLnBrk="0" hangingPunct="1">
              <a:spcBef>
                <a:spcPct val="0"/>
              </a:spcBef>
              <a:buNone/>
              <a:defRPr sz="3200" b="0" i="0" u="none" kern="1200">
                <a:solidFill>
                  <a:schemeClr val="tx1"/>
                </a:solidFill>
                <a:latin typeface="Franklin Gothic Medium Cond" pitchFamily="34" charset="0"/>
                <a:ea typeface="+mj-ea"/>
                <a:cs typeface="+mj-cs"/>
              </a:defRPr>
            </a:lvl1pPr>
          </a:lstStyle>
          <a:p>
            <a:pPr algn="l"/>
            <a:r>
              <a:rPr lang="en-US" sz="3600" dirty="0" smtClean="0"/>
              <a:t>Accounting and Finance</a:t>
            </a:r>
            <a:br>
              <a:rPr lang="en-US" sz="3600" dirty="0" smtClean="0"/>
            </a:br>
            <a:r>
              <a:rPr lang="en-US" sz="3600" dirty="0" smtClean="0"/>
              <a:t>in the International Business</a:t>
            </a:r>
            <a:br>
              <a:rPr lang="en-US" sz="3600" dirty="0" smtClean="0"/>
            </a:br>
            <a:r>
              <a:rPr lang="en-US" sz="2000" dirty="0" smtClean="0">
                <a:solidFill>
                  <a:schemeClr val="bg1">
                    <a:lumMod val="65000"/>
                  </a:schemeClr>
                </a:solidFill>
              </a:rPr>
              <a:t>(IB11e Chapter 19)</a:t>
            </a:r>
            <a:endParaRPr lang="en-US" sz="2000" dirty="0">
              <a:solidFill>
                <a:schemeClr val="bg1">
                  <a:lumMod val="65000"/>
                </a:schemeClr>
              </a:solidFill>
            </a:endParaRPr>
          </a:p>
        </p:txBody>
      </p:sp>
    </p:spTree>
    <p:extLst>
      <p:ext uri="{BB962C8B-B14F-4D97-AF65-F5344CB8AC3E}">
        <p14:creationId xmlns:p14="http://schemas.microsoft.com/office/powerpoint/2010/main" val="3070070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889229" cy="4144169"/>
          </a:xfrm>
        </p:spPr>
        <p:txBody>
          <a:bodyPr>
            <a:noAutofit/>
          </a:bodyPr>
          <a:lstStyle/>
          <a:p>
            <a:r>
              <a:rPr lang="en-US" sz="1800" dirty="0" smtClean="0"/>
              <a:t>A company’s accounting and financial management practices are a very important part of a company’s overall global business efforts: </a:t>
            </a:r>
            <a:r>
              <a:rPr lang="en-US" sz="1800" dirty="0"/>
              <a:t>Today? In 5 years? In 10 years?</a:t>
            </a:r>
          </a:p>
          <a:p>
            <a:r>
              <a:rPr lang="en-US" sz="1800" dirty="0" smtClean="0"/>
              <a:t>n=</a:t>
            </a:r>
            <a:r>
              <a:rPr lang="en-US" sz="1800" b="1" dirty="0" smtClean="0">
                <a:solidFill>
                  <a:schemeClr val="accent1"/>
                </a:solidFill>
              </a:rPr>
              <a:t>3206 companies</a:t>
            </a:r>
            <a:r>
              <a:rPr lang="en-US" sz="1800" dirty="0" smtClean="0"/>
              <a:t> </a:t>
            </a:r>
            <a:r>
              <a:rPr lang="en-US" sz="1800" dirty="0"/>
              <a:t>n=</a:t>
            </a:r>
            <a:r>
              <a:rPr lang="en-US" sz="1800" b="1" dirty="0">
                <a:solidFill>
                  <a:srgbClr val="C00000"/>
                </a:solidFill>
              </a:rPr>
              <a:t>1692 </a:t>
            </a:r>
            <a:r>
              <a:rPr lang="en-US" sz="1800" b="1" dirty="0" smtClean="0">
                <a:solidFill>
                  <a:srgbClr val="C00000"/>
                </a:solidFill>
              </a:rPr>
              <a:t>customers</a:t>
            </a:r>
          </a:p>
          <a:p>
            <a:r>
              <a:rPr lang="en-US" sz="1800" dirty="0"/>
              <a:t>Data from March 2015; Scores range from 1=strongly disagree to 10=strongly agree</a:t>
            </a:r>
          </a:p>
          <a:p>
            <a:endParaRPr lang="en-US" sz="1800" dirty="0"/>
          </a:p>
        </p:txBody>
      </p:sp>
      <p:graphicFrame>
        <p:nvGraphicFramePr>
          <p:cNvPr id="3" name="Chart 2"/>
          <p:cNvGraphicFramePr/>
          <p:nvPr>
            <p:extLst>
              <p:ext uri="{D42A27DB-BD31-4B8C-83A1-F6EECF244321}">
                <p14:modId xmlns:p14="http://schemas.microsoft.com/office/powerpoint/2010/main" val="3950549820"/>
              </p:ext>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itle 4"/>
          <p:cNvSpPr>
            <a:spLocks noGrp="1"/>
          </p:cNvSpPr>
          <p:nvPr>
            <p:ph type="title"/>
          </p:nvPr>
        </p:nvSpPr>
        <p:spPr>
          <a:xfrm>
            <a:off x="381000" y="304799"/>
            <a:ext cx="8534400" cy="1493589"/>
          </a:xfrm>
        </p:spPr>
        <p:txBody>
          <a:bodyPr>
            <a:normAutofit/>
          </a:bodyPr>
          <a:lstStyle/>
          <a:p>
            <a:pPr algn="l"/>
            <a:r>
              <a:rPr lang="en-US" sz="3600" dirty="0" smtClean="0"/>
              <a:t>Accounting and Finance</a:t>
            </a:r>
            <a:br>
              <a:rPr lang="en-US" sz="3600" dirty="0" smtClean="0"/>
            </a:br>
            <a:r>
              <a:rPr lang="en-US" sz="3600" dirty="0" smtClean="0"/>
              <a:t>in the International Business</a:t>
            </a:r>
            <a:br>
              <a:rPr lang="en-US" sz="3600" dirty="0" smtClean="0"/>
            </a:br>
            <a:r>
              <a:rPr lang="en-US" sz="2000" dirty="0" smtClean="0">
                <a:solidFill>
                  <a:schemeClr val="bg1">
                    <a:lumMod val="75000"/>
                  </a:schemeClr>
                </a:solidFill>
              </a:rPr>
              <a:t>(IB11e Chapter 19)</a:t>
            </a:r>
            <a:endParaRPr lang="en-US" sz="2000" dirty="0">
              <a:solidFill>
                <a:schemeClr val="bg1">
                  <a:lumMod val="75000"/>
                </a:schemeClr>
              </a:solidFill>
            </a:endParaRPr>
          </a:p>
        </p:txBody>
      </p:sp>
      <p:sp>
        <p:nvSpPr>
          <p:cNvPr id="11" name="TextBox 10"/>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368516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a:spLocks noChangeAspect="1"/>
          </p:cNvSpPr>
          <p:nvPr/>
        </p:nvSpPr>
        <p:spPr>
          <a:xfrm>
            <a:off x="3695700"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3"/>
          <p:cNvSpPr>
            <a:spLocks noChangeAspect="1"/>
          </p:cNvSpPr>
          <p:nvPr/>
        </p:nvSpPr>
        <p:spPr>
          <a:xfrm flipH="1" flipV="1">
            <a:off x="2677888" y="1905000"/>
            <a:ext cx="3086100" cy="4114800"/>
          </a:xfrm>
          <a:custGeom>
            <a:avLst/>
            <a:gdLst/>
            <a:ahLst/>
            <a:cxnLst/>
            <a:rect l="l" t="t" r="r" b="b"/>
            <a:pathLst>
              <a:path w="3086100" h="4114800">
                <a:moveTo>
                  <a:pt x="1028700" y="0"/>
                </a:moveTo>
                <a:cubicBezTo>
                  <a:pt x="2164971" y="0"/>
                  <a:pt x="3086100" y="921129"/>
                  <a:pt x="3086100" y="2057400"/>
                </a:cubicBezTo>
                <a:cubicBezTo>
                  <a:pt x="3086100" y="3193671"/>
                  <a:pt x="2164971" y="4114800"/>
                  <a:pt x="1028700" y="4114800"/>
                </a:cubicBezTo>
                <a:cubicBezTo>
                  <a:pt x="1596835" y="4114800"/>
                  <a:pt x="2057400" y="3654235"/>
                  <a:pt x="2057400" y="3086100"/>
                </a:cubicBezTo>
                <a:cubicBezTo>
                  <a:pt x="2057400" y="2517965"/>
                  <a:pt x="1596835" y="2057400"/>
                  <a:pt x="1028700" y="2057400"/>
                </a:cubicBezTo>
                <a:cubicBezTo>
                  <a:pt x="460565" y="2057400"/>
                  <a:pt x="0" y="1596835"/>
                  <a:pt x="0" y="1028700"/>
                </a:cubicBezTo>
                <a:cubicBezTo>
                  <a:pt x="0" y="460565"/>
                  <a:pt x="460565" y="0"/>
                  <a:pt x="10287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3254828" y="1981198"/>
            <a:ext cx="3048000" cy="2808514"/>
          </a:xfrm>
          <a:prstGeom prst="ellipse">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77000" y="1600200"/>
            <a:ext cx="2362200" cy="533400"/>
          </a:xfrm>
          <a:prstGeom prst="rect">
            <a:avLst/>
          </a:prstGeom>
          <a:gradFill flip="none" rotWithShape="1">
            <a:gsLst>
              <a:gs pos="0">
                <a:schemeClr val="bg1">
                  <a:alpha val="35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876800" y="1524000"/>
            <a:ext cx="4038600" cy="1757065"/>
            <a:chOff x="4876800" y="1524000"/>
            <a:chExt cx="4038600" cy="1757065"/>
          </a:xfrm>
        </p:grpSpPr>
        <p:sp>
          <p:nvSpPr>
            <p:cNvPr id="6" name="Line Callout 1 (Border and Accent Bar) 5"/>
            <p:cNvSpPr/>
            <p:nvPr/>
          </p:nvSpPr>
          <p:spPr>
            <a:xfrm>
              <a:off x="6400800" y="1524000"/>
              <a:ext cx="2514600" cy="1143000"/>
            </a:xfrm>
            <a:prstGeom prst="accentBorderCallout1">
              <a:avLst>
                <a:gd name="adj1" fmla="val 16911"/>
                <a:gd name="adj2" fmla="val -4989"/>
                <a:gd name="adj3" fmla="val 112500"/>
                <a:gd name="adj4" fmla="val -38333"/>
              </a:avLst>
            </a:prstGeom>
            <a:gradFill flip="none" rotWithShape="1">
              <a:gsLst>
                <a:gs pos="0">
                  <a:srgbClr val="CBB145"/>
                </a:gs>
                <a:gs pos="50000">
                  <a:srgbClr val="FFE38B"/>
                </a:gs>
                <a:gs pos="100000">
                  <a:srgbClr val="DEC57E"/>
                </a:gs>
              </a:gsLst>
              <a:lin ang="16200000" scaled="1"/>
              <a:tileRect/>
            </a:gradFill>
            <a:ln w="3175">
              <a:solidFill>
                <a:schemeClr val="tx1">
                  <a:lumMod val="85000"/>
                  <a:lumOff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Accounting and </a:t>
              </a:r>
              <a:r>
                <a:rPr lang="en-US" sz="1600" dirty="0" smtClean="0">
                  <a:solidFill>
                    <a:schemeClr val="tx1"/>
                  </a:solidFill>
                </a:rPr>
                <a:t>finance </a:t>
              </a:r>
              <a:r>
                <a:rPr lang="en-US" sz="1600" dirty="0">
                  <a:solidFill>
                    <a:schemeClr val="tx1"/>
                  </a:solidFill>
                </a:rPr>
                <a:t>are </a:t>
              </a:r>
              <a:r>
                <a:rPr lang="en-US" sz="1600" dirty="0" smtClean="0">
                  <a:solidFill>
                    <a:schemeClr val="tx1"/>
                  </a:solidFill>
                </a:rPr>
                <a:t>somewhat important and will start catching up in importance levels over time to the views by companies</a:t>
              </a:r>
              <a:endParaRPr lang="en-US" sz="1600" dirty="0">
                <a:solidFill>
                  <a:schemeClr val="tx1"/>
                </a:solidFill>
              </a:endParaRPr>
            </a:p>
          </p:txBody>
        </p:sp>
        <p:sp>
          <p:nvSpPr>
            <p:cNvPr id="13" name="TextBox 12"/>
            <p:cNvSpPr txBox="1"/>
            <p:nvPr/>
          </p:nvSpPr>
          <p:spPr>
            <a:xfrm>
              <a:off x="4876800" y="2819400"/>
              <a:ext cx="1509837" cy="461665"/>
            </a:xfrm>
            <a:prstGeom prst="rect">
              <a:avLst/>
            </a:prstGeom>
            <a:noFill/>
          </p:spPr>
          <p:txBody>
            <a:bodyPr wrap="none" rtlCol="0">
              <a:spAutoFit/>
            </a:bodyPr>
            <a:lstStyle/>
            <a:p>
              <a:r>
                <a:rPr lang="en-US" sz="2400" dirty="0" smtClean="0">
                  <a:solidFill>
                    <a:schemeClr val="bg2">
                      <a:lumMod val="10000"/>
                    </a:schemeClr>
                  </a:solidFill>
                </a:rPr>
                <a:t>Customers</a:t>
              </a:r>
              <a:endParaRPr lang="en-US" sz="2400" dirty="0">
                <a:solidFill>
                  <a:schemeClr val="bg2">
                    <a:lumMod val="10000"/>
                  </a:schemeClr>
                </a:solidFill>
              </a:endParaRPr>
            </a:p>
          </p:txBody>
        </p:sp>
      </p:grpSp>
      <p:grpSp>
        <p:nvGrpSpPr>
          <p:cNvPr id="15" name="Group 4"/>
          <p:cNvGrpSpPr/>
          <p:nvPr/>
        </p:nvGrpSpPr>
        <p:grpSpPr>
          <a:xfrm>
            <a:off x="152400" y="4572000"/>
            <a:ext cx="5228864" cy="1143000"/>
            <a:chOff x="152400" y="4572000"/>
            <a:chExt cx="5228864" cy="1143000"/>
          </a:xfrm>
        </p:grpSpPr>
        <p:sp>
          <p:nvSpPr>
            <p:cNvPr id="10" name="Line Callout 3 (Border and Accent Bar) 9"/>
            <p:cNvSpPr/>
            <p:nvPr/>
          </p:nvSpPr>
          <p:spPr>
            <a:xfrm>
              <a:off x="152400" y="4572000"/>
              <a:ext cx="2514600" cy="1143000"/>
            </a:xfrm>
            <a:prstGeom prst="accentBorderCallout3">
              <a:avLst>
                <a:gd name="adj1" fmla="val 12313"/>
                <a:gd name="adj2" fmla="val 103266"/>
                <a:gd name="adj3" fmla="val 13233"/>
                <a:gd name="adj4" fmla="val 121682"/>
                <a:gd name="adj5" fmla="val 64138"/>
                <a:gd name="adj6" fmla="val 120846"/>
                <a:gd name="adj7" fmla="val 64227"/>
                <a:gd name="adj8" fmla="val 145481"/>
              </a:avLst>
            </a:prstGeom>
            <a:gradFill flip="none" rotWithShape="1">
              <a:gsLst>
                <a:gs pos="0">
                  <a:srgbClr val="CBB145"/>
                </a:gs>
                <a:gs pos="50000">
                  <a:srgbClr val="FFE38B"/>
                </a:gs>
                <a:gs pos="100000">
                  <a:srgbClr val="DEC57E"/>
                </a:gs>
              </a:gsLst>
              <a:lin ang="16200000" scaled="1"/>
              <a:tileRect/>
            </a:gradFill>
            <a:ln w="3175">
              <a:solidFill>
                <a:schemeClr val="bg2">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Accounting </a:t>
              </a:r>
              <a:r>
                <a:rPr lang="en-US" sz="1600" dirty="0">
                  <a:solidFill>
                    <a:schemeClr val="tx1"/>
                  </a:solidFill>
                </a:rPr>
                <a:t>and financial management practices are </a:t>
              </a:r>
              <a:r>
                <a:rPr lang="en-US" sz="1600" dirty="0" smtClean="0">
                  <a:solidFill>
                    <a:schemeClr val="tx1"/>
                  </a:solidFill>
                </a:rPr>
                <a:t>an important </a:t>
              </a:r>
              <a:r>
                <a:rPr lang="en-US" sz="1600" dirty="0">
                  <a:solidFill>
                    <a:schemeClr val="tx1"/>
                  </a:solidFill>
                </a:rPr>
                <a:t>part of a company’s overall global business efforts</a:t>
              </a:r>
            </a:p>
          </p:txBody>
        </p:sp>
        <p:sp>
          <p:nvSpPr>
            <p:cNvPr id="12" name="TextBox 11"/>
            <p:cNvSpPr txBox="1"/>
            <p:nvPr/>
          </p:nvSpPr>
          <p:spPr>
            <a:xfrm>
              <a:off x="3810000" y="5029200"/>
              <a:ext cx="1571264" cy="461665"/>
            </a:xfrm>
            <a:prstGeom prst="rect">
              <a:avLst/>
            </a:prstGeom>
            <a:noFill/>
          </p:spPr>
          <p:txBody>
            <a:bodyPr wrap="none" rtlCol="0">
              <a:spAutoFit/>
            </a:bodyPr>
            <a:lstStyle/>
            <a:p>
              <a:r>
                <a:rPr lang="en-US" sz="2400" dirty="0" smtClean="0">
                  <a:solidFill>
                    <a:srgbClr val="FFEAA7"/>
                  </a:solidFill>
                </a:rPr>
                <a:t>Companies</a:t>
              </a:r>
              <a:endParaRPr lang="en-US" sz="2400" dirty="0">
                <a:solidFill>
                  <a:srgbClr val="FFEAA7"/>
                </a:solidFill>
              </a:endParaRPr>
            </a:p>
          </p:txBody>
        </p:sp>
      </p:grpSp>
      <p:sp>
        <p:nvSpPr>
          <p:cNvPr id="17" name="Title 4"/>
          <p:cNvSpPr>
            <a:spLocks noGrp="1"/>
          </p:cNvSpPr>
          <p:nvPr>
            <p:ph type="title"/>
          </p:nvPr>
        </p:nvSpPr>
        <p:spPr>
          <a:xfrm>
            <a:off x="381000" y="304799"/>
            <a:ext cx="8534400" cy="1493589"/>
          </a:xfrm>
        </p:spPr>
        <p:txBody>
          <a:bodyPr>
            <a:normAutofit/>
          </a:bodyPr>
          <a:lstStyle/>
          <a:p>
            <a:pPr algn="l"/>
            <a:r>
              <a:rPr lang="en-US" sz="3600" dirty="0" smtClean="0"/>
              <a:t>Accounting and Finance</a:t>
            </a:r>
            <a:br>
              <a:rPr lang="en-US" sz="3600" dirty="0" smtClean="0"/>
            </a:br>
            <a:r>
              <a:rPr lang="en-US" sz="3600" dirty="0" smtClean="0"/>
              <a:t>in International Business</a:t>
            </a:r>
            <a:br>
              <a:rPr lang="en-US" sz="3600" dirty="0" smtClean="0"/>
            </a:br>
            <a:r>
              <a:rPr lang="en-US" sz="2000" dirty="0" smtClean="0">
                <a:solidFill>
                  <a:schemeClr val="bg1">
                    <a:lumMod val="75000"/>
                  </a:schemeClr>
                </a:solidFill>
              </a:rPr>
              <a:t>(IB11e Chapter 19)</a:t>
            </a:r>
            <a:endParaRPr lang="en-US" sz="2000" dirty="0">
              <a:solidFill>
                <a:schemeClr val="bg1">
                  <a:lumMod val="75000"/>
                </a:schemeClr>
              </a:solidFill>
            </a:endParaRPr>
          </a:p>
        </p:txBody>
      </p:sp>
    </p:spTree>
    <p:extLst>
      <p:ext uri="{BB962C8B-B14F-4D97-AF65-F5344CB8AC3E}">
        <p14:creationId xmlns:p14="http://schemas.microsoft.com/office/powerpoint/2010/main" val="275417990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516970" y="228600"/>
            <a:ext cx="4055030" cy="4071804"/>
          </a:xfrm>
          <a:prstGeom prst="rect">
            <a:avLst/>
          </a:prstGeom>
        </p:spPr>
      </p:pic>
      <p:sp>
        <p:nvSpPr>
          <p:cNvPr id="24" name="Rectangle 23"/>
          <p:cNvSpPr/>
          <p:nvPr/>
        </p:nvSpPr>
        <p:spPr>
          <a:xfrm>
            <a:off x="0" y="5029200"/>
            <a:ext cx="9144000" cy="18288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43400" y="228600"/>
            <a:ext cx="4581208" cy="1905000"/>
          </a:xfrm>
        </p:spPr>
        <p:txBody>
          <a:bodyPr>
            <a:normAutofit fontScale="90000"/>
          </a:bodyPr>
          <a:lstStyle/>
          <a:p>
            <a:pPr algn="l"/>
            <a:r>
              <a:rPr lang="en-US" sz="3600" dirty="0" smtClean="0">
                <a:latin typeface="Franklin Gothic Medium Cond" pitchFamily="34" charset="0"/>
              </a:rPr>
              <a:t>Global Business Today 9e International Business 11e</a:t>
            </a:r>
            <a:r>
              <a:rPr lang="en-US" sz="4000" dirty="0" smtClean="0">
                <a:latin typeface="Franklin Gothic Medium Cond" pitchFamily="34" charset="0"/>
              </a:rPr>
              <a:t/>
            </a:r>
            <a:br>
              <a:rPr lang="en-US" sz="4000" dirty="0" smtClean="0">
                <a:latin typeface="Franklin Gothic Medium Cond" pitchFamily="34" charset="0"/>
              </a:rPr>
            </a:br>
            <a:r>
              <a:rPr lang="en-US" sz="2200" dirty="0"/>
              <a:t/>
            </a:r>
            <a:br>
              <a:rPr lang="en-US" sz="2200" dirty="0"/>
            </a:br>
            <a:r>
              <a:rPr lang="en-US" sz="2000" dirty="0" smtClean="0"/>
              <a:t>Charles W. L. Hill</a:t>
            </a:r>
            <a:br>
              <a:rPr lang="en-US" sz="2000" dirty="0" smtClean="0"/>
            </a:br>
            <a:r>
              <a:rPr lang="en-US" sz="2000" dirty="0" smtClean="0"/>
              <a:t>G. Tomas M. Hult</a:t>
            </a:r>
            <a:endParaRPr lang="en-US" sz="2000" dirty="0"/>
          </a:p>
        </p:txBody>
      </p:sp>
      <p:sp>
        <p:nvSpPr>
          <p:cNvPr id="25" name="Freeform 37"/>
          <p:cNvSpPr>
            <a:spLocks noEditPoints="1"/>
          </p:cNvSpPr>
          <p:nvPr/>
        </p:nvSpPr>
        <p:spPr bwMode="auto">
          <a:xfrm>
            <a:off x="2438400" y="4038600"/>
            <a:ext cx="1447800" cy="1920875"/>
          </a:xfrm>
          <a:custGeom>
            <a:avLst/>
            <a:gdLst/>
            <a:ahLst/>
            <a:cxnLst>
              <a:cxn ang="0">
                <a:pos x="454" y="66"/>
              </a:cxn>
              <a:cxn ang="0">
                <a:pos x="424" y="74"/>
              </a:cxn>
              <a:cxn ang="0">
                <a:pos x="410" y="76"/>
              </a:cxn>
              <a:cxn ang="0">
                <a:pos x="390" y="94"/>
              </a:cxn>
              <a:cxn ang="0">
                <a:pos x="356" y="130"/>
              </a:cxn>
              <a:cxn ang="0">
                <a:pos x="334" y="120"/>
              </a:cxn>
              <a:cxn ang="0">
                <a:pos x="322" y="110"/>
              </a:cxn>
              <a:cxn ang="0">
                <a:pos x="300" y="92"/>
              </a:cxn>
              <a:cxn ang="0">
                <a:pos x="260" y="80"/>
              </a:cxn>
              <a:cxn ang="0">
                <a:pos x="258" y="60"/>
              </a:cxn>
              <a:cxn ang="0">
                <a:pos x="262" y="40"/>
              </a:cxn>
              <a:cxn ang="0">
                <a:pos x="260" y="14"/>
              </a:cxn>
              <a:cxn ang="0">
                <a:pos x="240" y="2"/>
              </a:cxn>
              <a:cxn ang="0">
                <a:pos x="216" y="14"/>
              </a:cxn>
              <a:cxn ang="0">
                <a:pos x="210" y="30"/>
              </a:cxn>
              <a:cxn ang="0">
                <a:pos x="212" y="52"/>
              </a:cxn>
              <a:cxn ang="0">
                <a:pos x="216" y="78"/>
              </a:cxn>
              <a:cxn ang="0">
                <a:pos x="158" y="94"/>
              </a:cxn>
              <a:cxn ang="0">
                <a:pos x="146" y="112"/>
              </a:cxn>
              <a:cxn ang="0">
                <a:pos x="124" y="124"/>
              </a:cxn>
              <a:cxn ang="0">
                <a:pos x="96" y="114"/>
              </a:cxn>
              <a:cxn ang="0">
                <a:pos x="62" y="86"/>
              </a:cxn>
              <a:cxn ang="0">
                <a:pos x="40" y="62"/>
              </a:cxn>
              <a:cxn ang="0">
                <a:pos x="24" y="68"/>
              </a:cxn>
              <a:cxn ang="0">
                <a:pos x="0" y="62"/>
              </a:cxn>
              <a:cxn ang="0">
                <a:pos x="50" y="92"/>
              </a:cxn>
              <a:cxn ang="0">
                <a:pos x="84" y="152"/>
              </a:cxn>
              <a:cxn ang="0">
                <a:pos x="114" y="164"/>
              </a:cxn>
              <a:cxn ang="0">
                <a:pos x="172" y="174"/>
              </a:cxn>
              <a:cxn ang="0">
                <a:pos x="174" y="238"/>
              </a:cxn>
              <a:cxn ang="0">
                <a:pos x="180" y="368"/>
              </a:cxn>
              <a:cxn ang="0">
                <a:pos x="164" y="508"/>
              </a:cxn>
              <a:cxn ang="0">
                <a:pos x="158" y="550"/>
              </a:cxn>
              <a:cxn ang="0">
                <a:pos x="148" y="560"/>
              </a:cxn>
              <a:cxn ang="0">
                <a:pos x="136" y="576"/>
              </a:cxn>
              <a:cxn ang="0">
                <a:pos x="174" y="578"/>
              </a:cxn>
              <a:cxn ang="0">
                <a:pos x="192" y="568"/>
              </a:cxn>
              <a:cxn ang="0">
                <a:pos x="210" y="508"/>
              </a:cxn>
              <a:cxn ang="0">
                <a:pos x="228" y="388"/>
              </a:cxn>
              <a:cxn ang="0">
                <a:pos x="242" y="326"/>
              </a:cxn>
              <a:cxn ang="0">
                <a:pos x="268" y="492"/>
              </a:cxn>
              <a:cxn ang="0">
                <a:pos x="298" y="570"/>
              </a:cxn>
              <a:cxn ang="0">
                <a:pos x="308" y="584"/>
              </a:cxn>
              <a:cxn ang="0">
                <a:pos x="340" y="576"/>
              </a:cxn>
              <a:cxn ang="0">
                <a:pos x="326" y="552"/>
              </a:cxn>
              <a:cxn ang="0">
                <a:pos x="322" y="516"/>
              </a:cxn>
              <a:cxn ang="0">
                <a:pos x="306" y="438"/>
              </a:cxn>
              <a:cxn ang="0">
                <a:pos x="300" y="336"/>
              </a:cxn>
              <a:cxn ang="0">
                <a:pos x="298" y="302"/>
              </a:cxn>
              <a:cxn ang="0">
                <a:pos x="300" y="244"/>
              </a:cxn>
              <a:cxn ang="0">
                <a:pos x="300" y="198"/>
              </a:cxn>
              <a:cxn ang="0">
                <a:pos x="312" y="162"/>
              </a:cxn>
              <a:cxn ang="0">
                <a:pos x="370" y="166"/>
              </a:cxn>
              <a:cxn ang="0">
                <a:pos x="402" y="136"/>
              </a:cxn>
              <a:cxn ang="0">
                <a:pos x="426" y="108"/>
              </a:cxn>
              <a:cxn ang="0">
                <a:pos x="440" y="84"/>
              </a:cxn>
              <a:cxn ang="0">
                <a:pos x="262" y="14"/>
              </a:cxn>
              <a:cxn ang="0">
                <a:pos x="152" y="554"/>
              </a:cxn>
              <a:cxn ang="0">
                <a:pos x="230" y="0"/>
              </a:cxn>
              <a:cxn ang="0">
                <a:pos x="240" y="2"/>
              </a:cxn>
            </a:cxnLst>
            <a:rect l="0" t="0" r="r" b="b"/>
            <a:pathLst>
              <a:path w="464" h="586">
                <a:moveTo>
                  <a:pt x="462" y="68"/>
                </a:moveTo>
                <a:lnTo>
                  <a:pt x="462" y="68"/>
                </a:lnTo>
                <a:lnTo>
                  <a:pt x="460" y="68"/>
                </a:lnTo>
                <a:lnTo>
                  <a:pt x="460" y="68"/>
                </a:lnTo>
                <a:lnTo>
                  <a:pt x="462" y="66"/>
                </a:lnTo>
                <a:lnTo>
                  <a:pt x="462" y="66"/>
                </a:lnTo>
                <a:lnTo>
                  <a:pt x="464" y="66"/>
                </a:lnTo>
                <a:lnTo>
                  <a:pt x="464" y="66"/>
                </a:lnTo>
                <a:lnTo>
                  <a:pt x="460" y="64"/>
                </a:lnTo>
                <a:lnTo>
                  <a:pt x="460" y="64"/>
                </a:lnTo>
                <a:lnTo>
                  <a:pt x="458" y="66"/>
                </a:lnTo>
                <a:lnTo>
                  <a:pt x="458" y="66"/>
                </a:lnTo>
                <a:lnTo>
                  <a:pt x="454" y="66"/>
                </a:lnTo>
                <a:lnTo>
                  <a:pt x="454" y="66"/>
                </a:lnTo>
                <a:lnTo>
                  <a:pt x="448" y="68"/>
                </a:lnTo>
                <a:lnTo>
                  <a:pt x="448" y="68"/>
                </a:lnTo>
                <a:lnTo>
                  <a:pt x="442" y="72"/>
                </a:lnTo>
                <a:lnTo>
                  <a:pt x="442" y="72"/>
                </a:lnTo>
                <a:lnTo>
                  <a:pt x="440" y="72"/>
                </a:lnTo>
                <a:lnTo>
                  <a:pt x="440" y="72"/>
                </a:lnTo>
                <a:lnTo>
                  <a:pt x="436" y="72"/>
                </a:lnTo>
                <a:lnTo>
                  <a:pt x="436" y="72"/>
                </a:lnTo>
                <a:lnTo>
                  <a:pt x="432" y="74"/>
                </a:lnTo>
                <a:lnTo>
                  <a:pt x="432" y="74"/>
                </a:lnTo>
                <a:lnTo>
                  <a:pt x="428" y="74"/>
                </a:lnTo>
                <a:lnTo>
                  <a:pt x="428" y="74"/>
                </a:lnTo>
                <a:lnTo>
                  <a:pt x="424" y="74"/>
                </a:lnTo>
                <a:lnTo>
                  <a:pt x="424" y="74"/>
                </a:lnTo>
                <a:lnTo>
                  <a:pt x="426" y="70"/>
                </a:lnTo>
                <a:lnTo>
                  <a:pt x="426" y="70"/>
                </a:lnTo>
                <a:lnTo>
                  <a:pt x="428" y="68"/>
                </a:lnTo>
                <a:lnTo>
                  <a:pt x="428" y="66"/>
                </a:lnTo>
                <a:lnTo>
                  <a:pt x="426" y="66"/>
                </a:lnTo>
                <a:lnTo>
                  <a:pt x="426" y="66"/>
                </a:lnTo>
                <a:lnTo>
                  <a:pt x="424" y="66"/>
                </a:lnTo>
                <a:lnTo>
                  <a:pt x="422" y="68"/>
                </a:lnTo>
                <a:lnTo>
                  <a:pt x="422" y="68"/>
                </a:lnTo>
                <a:lnTo>
                  <a:pt x="418" y="72"/>
                </a:lnTo>
                <a:lnTo>
                  <a:pt x="418" y="72"/>
                </a:lnTo>
                <a:lnTo>
                  <a:pt x="416" y="74"/>
                </a:lnTo>
                <a:lnTo>
                  <a:pt x="416" y="74"/>
                </a:lnTo>
                <a:lnTo>
                  <a:pt x="410" y="76"/>
                </a:lnTo>
                <a:lnTo>
                  <a:pt x="410" y="76"/>
                </a:lnTo>
                <a:lnTo>
                  <a:pt x="406" y="78"/>
                </a:lnTo>
                <a:lnTo>
                  <a:pt x="406" y="82"/>
                </a:lnTo>
                <a:lnTo>
                  <a:pt x="406" y="82"/>
                </a:lnTo>
                <a:lnTo>
                  <a:pt x="404" y="84"/>
                </a:lnTo>
                <a:lnTo>
                  <a:pt x="404" y="86"/>
                </a:lnTo>
                <a:lnTo>
                  <a:pt x="404" y="86"/>
                </a:lnTo>
                <a:lnTo>
                  <a:pt x="402" y="84"/>
                </a:lnTo>
                <a:lnTo>
                  <a:pt x="402" y="84"/>
                </a:lnTo>
                <a:lnTo>
                  <a:pt x="398" y="84"/>
                </a:lnTo>
                <a:lnTo>
                  <a:pt x="398" y="84"/>
                </a:lnTo>
                <a:lnTo>
                  <a:pt x="396" y="90"/>
                </a:lnTo>
                <a:lnTo>
                  <a:pt x="396" y="90"/>
                </a:lnTo>
                <a:lnTo>
                  <a:pt x="390" y="94"/>
                </a:lnTo>
                <a:lnTo>
                  <a:pt x="390" y="94"/>
                </a:lnTo>
                <a:lnTo>
                  <a:pt x="386" y="100"/>
                </a:lnTo>
                <a:lnTo>
                  <a:pt x="386" y="100"/>
                </a:lnTo>
                <a:lnTo>
                  <a:pt x="376" y="112"/>
                </a:lnTo>
                <a:lnTo>
                  <a:pt x="376" y="112"/>
                </a:lnTo>
                <a:lnTo>
                  <a:pt x="372" y="118"/>
                </a:lnTo>
                <a:lnTo>
                  <a:pt x="372" y="118"/>
                </a:lnTo>
                <a:lnTo>
                  <a:pt x="368" y="126"/>
                </a:lnTo>
                <a:lnTo>
                  <a:pt x="368" y="126"/>
                </a:lnTo>
                <a:lnTo>
                  <a:pt x="366" y="126"/>
                </a:lnTo>
                <a:lnTo>
                  <a:pt x="366" y="126"/>
                </a:lnTo>
                <a:lnTo>
                  <a:pt x="358" y="130"/>
                </a:lnTo>
                <a:lnTo>
                  <a:pt x="358" y="130"/>
                </a:lnTo>
                <a:lnTo>
                  <a:pt x="356" y="130"/>
                </a:lnTo>
                <a:lnTo>
                  <a:pt x="356" y="130"/>
                </a:lnTo>
                <a:lnTo>
                  <a:pt x="352" y="128"/>
                </a:lnTo>
                <a:lnTo>
                  <a:pt x="352" y="128"/>
                </a:lnTo>
                <a:lnTo>
                  <a:pt x="344" y="124"/>
                </a:lnTo>
                <a:lnTo>
                  <a:pt x="344" y="124"/>
                </a:lnTo>
                <a:lnTo>
                  <a:pt x="342" y="124"/>
                </a:lnTo>
                <a:lnTo>
                  <a:pt x="340" y="124"/>
                </a:lnTo>
                <a:lnTo>
                  <a:pt x="340" y="124"/>
                </a:lnTo>
                <a:lnTo>
                  <a:pt x="336" y="122"/>
                </a:lnTo>
                <a:lnTo>
                  <a:pt x="336" y="120"/>
                </a:lnTo>
                <a:lnTo>
                  <a:pt x="336" y="120"/>
                </a:lnTo>
                <a:lnTo>
                  <a:pt x="336" y="120"/>
                </a:lnTo>
                <a:lnTo>
                  <a:pt x="334" y="120"/>
                </a:lnTo>
                <a:lnTo>
                  <a:pt x="334" y="120"/>
                </a:lnTo>
                <a:lnTo>
                  <a:pt x="332" y="120"/>
                </a:lnTo>
                <a:lnTo>
                  <a:pt x="332" y="118"/>
                </a:lnTo>
                <a:lnTo>
                  <a:pt x="332" y="118"/>
                </a:lnTo>
                <a:lnTo>
                  <a:pt x="328" y="116"/>
                </a:lnTo>
                <a:lnTo>
                  <a:pt x="328" y="116"/>
                </a:lnTo>
                <a:lnTo>
                  <a:pt x="326" y="116"/>
                </a:lnTo>
                <a:lnTo>
                  <a:pt x="326" y="116"/>
                </a:lnTo>
                <a:lnTo>
                  <a:pt x="324" y="116"/>
                </a:lnTo>
                <a:lnTo>
                  <a:pt x="324" y="116"/>
                </a:lnTo>
                <a:lnTo>
                  <a:pt x="324" y="114"/>
                </a:lnTo>
                <a:lnTo>
                  <a:pt x="324" y="114"/>
                </a:lnTo>
                <a:lnTo>
                  <a:pt x="324" y="110"/>
                </a:lnTo>
                <a:lnTo>
                  <a:pt x="324" y="110"/>
                </a:lnTo>
                <a:lnTo>
                  <a:pt x="322" y="110"/>
                </a:lnTo>
                <a:lnTo>
                  <a:pt x="322" y="110"/>
                </a:lnTo>
                <a:lnTo>
                  <a:pt x="322" y="110"/>
                </a:lnTo>
                <a:lnTo>
                  <a:pt x="320" y="104"/>
                </a:lnTo>
                <a:lnTo>
                  <a:pt x="320" y="104"/>
                </a:lnTo>
                <a:lnTo>
                  <a:pt x="316" y="98"/>
                </a:lnTo>
                <a:lnTo>
                  <a:pt x="316" y="98"/>
                </a:lnTo>
                <a:lnTo>
                  <a:pt x="314" y="96"/>
                </a:lnTo>
                <a:lnTo>
                  <a:pt x="314" y="96"/>
                </a:lnTo>
                <a:lnTo>
                  <a:pt x="314" y="96"/>
                </a:lnTo>
                <a:lnTo>
                  <a:pt x="312" y="96"/>
                </a:lnTo>
                <a:lnTo>
                  <a:pt x="312" y="96"/>
                </a:lnTo>
                <a:lnTo>
                  <a:pt x="306" y="94"/>
                </a:lnTo>
                <a:lnTo>
                  <a:pt x="306" y="94"/>
                </a:lnTo>
                <a:lnTo>
                  <a:pt x="300" y="92"/>
                </a:lnTo>
                <a:lnTo>
                  <a:pt x="300" y="92"/>
                </a:lnTo>
                <a:lnTo>
                  <a:pt x="290" y="90"/>
                </a:lnTo>
                <a:lnTo>
                  <a:pt x="290" y="90"/>
                </a:lnTo>
                <a:lnTo>
                  <a:pt x="276" y="88"/>
                </a:lnTo>
                <a:lnTo>
                  <a:pt x="276" y="88"/>
                </a:lnTo>
                <a:lnTo>
                  <a:pt x="270" y="86"/>
                </a:lnTo>
                <a:lnTo>
                  <a:pt x="268" y="86"/>
                </a:lnTo>
                <a:lnTo>
                  <a:pt x="268" y="86"/>
                </a:lnTo>
                <a:lnTo>
                  <a:pt x="264" y="84"/>
                </a:lnTo>
                <a:lnTo>
                  <a:pt x="264" y="84"/>
                </a:lnTo>
                <a:lnTo>
                  <a:pt x="262" y="82"/>
                </a:lnTo>
                <a:lnTo>
                  <a:pt x="262" y="82"/>
                </a:lnTo>
                <a:lnTo>
                  <a:pt x="260" y="80"/>
                </a:lnTo>
                <a:lnTo>
                  <a:pt x="260" y="80"/>
                </a:lnTo>
                <a:lnTo>
                  <a:pt x="258" y="78"/>
                </a:lnTo>
                <a:lnTo>
                  <a:pt x="258" y="78"/>
                </a:lnTo>
                <a:lnTo>
                  <a:pt x="256" y="76"/>
                </a:lnTo>
                <a:lnTo>
                  <a:pt x="256" y="76"/>
                </a:lnTo>
                <a:lnTo>
                  <a:pt x="256" y="76"/>
                </a:lnTo>
                <a:lnTo>
                  <a:pt x="256" y="76"/>
                </a:lnTo>
                <a:lnTo>
                  <a:pt x="256" y="72"/>
                </a:lnTo>
                <a:lnTo>
                  <a:pt x="256" y="72"/>
                </a:lnTo>
                <a:lnTo>
                  <a:pt x="256" y="68"/>
                </a:lnTo>
                <a:lnTo>
                  <a:pt x="256" y="68"/>
                </a:lnTo>
                <a:lnTo>
                  <a:pt x="256" y="66"/>
                </a:lnTo>
                <a:lnTo>
                  <a:pt x="256" y="66"/>
                </a:lnTo>
                <a:lnTo>
                  <a:pt x="258" y="60"/>
                </a:lnTo>
                <a:lnTo>
                  <a:pt x="258" y="60"/>
                </a:lnTo>
                <a:lnTo>
                  <a:pt x="258" y="58"/>
                </a:lnTo>
                <a:lnTo>
                  <a:pt x="260" y="58"/>
                </a:lnTo>
                <a:lnTo>
                  <a:pt x="260" y="58"/>
                </a:lnTo>
                <a:lnTo>
                  <a:pt x="262" y="56"/>
                </a:lnTo>
                <a:lnTo>
                  <a:pt x="262" y="56"/>
                </a:lnTo>
                <a:lnTo>
                  <a:pt x="264" y="52"/>
                </a:lnTo>
                <a:lnTo>
                  <a:pt x="264" y="52"/>
                </a:lnTo>
                <a:lnTo>
                  <a:pt x="264" y="46"/>
                </a:lnTo>
                <a:lnTo>
                  <a:pt x="264" y="46"/>
                </a:lnTo>
                <a:lnTo>
                  <a:pt x="264" y="42"/>
                </a:lnTo>
                <a:lnTo>
                  <a:pt x="264" y="42"/>
                </a:lnTo>
                <a:lnTo>
                  <a:pt x="264" y="40"/>
                </a:lnTo>
                <a:lnTo>
                  <a:pt x="262" y="40"/>
                </a:lnTo>
                <a:lnTo>
                  <a:pt x="262" y="40"/>
                </a:lnTo>
                <a:lnTo>
                  <a:pt x="262" y="40"/>
                </a:lnTo>
                <a:lnTo>
                  <a:pt x="262" y="40"/>
                </a:lnTo>
                <a:lnTo>
                  <a:pt x="264" y="38"/>
                </a:lnTo>
                <a:lnTo>
                  <a:pt x="264" y="38"/>
                </a:lnTo>
                <a:lnTo>
                  <a:pt x="264" y="34"/>
                </a:lnTo>
                <a:lnTo>
                  <a:pt x="264" y="34"/>
                </a:lnTo>
                <a:lnTo>
                  <a:pt x="266" y="26"/>
                </a:lnTo>
                <a:lnTo>
                  <a:pt x="266" y="26"/>
                </a:lnTo>
                <a:lnTo>
                  <a:pt x="264" y="20"/>
                </a:lnTo>
                <a:lnTo>
                  <a:pt x="264" y="18"/>
                </a:lnTo>
                <a:lnTo>
                  <a:pt x="264" y="18"/>
                </a:lnTo>
                <a:lnTo>
                  <a:pt x="262" y="16"/>
                </a:lnTo>
                <a:lnTo>
                  <a:pt x="262" y="16"/>
                </a:lnTo>
                <a:lnTo>
                  <a:pt x="260" y="14"/>
                </a:lnTo>
                <a:lnTo>
                  <a:pt x="260" y="14"/>
                </a:lnTo>
                <a:lnTo>
                  <a:pt x="258" y="12"/>
                </a:lnTo>
                <a:lnTo>
                  <a:pt x="258" y="12"/>
                </a:lnTo>
                <a:lnTo>
                  <a:pt x="256" y="8"/>
                </a:lnTo>
                <a:lnTo>
                  <a:pt x="256" y="8"/>
                </a:lnTo>
                <a:lnTo>
                  <a:pt x="250" y="4"/>
                </a:lnTo>
                <a:lnTo>
                  <a:pt x="250" y="4"/>
                </a:lnTo>
                <a:lnTo>
                  <a:pt x="246" y="4"/>
                </a:lnTo>
                <a:lnTo>
                  <a:pt x="246" y="4"/>
                </a:lnTo>
                <a:lnTo>
                  <a:pt x="244" y="4"/>
                </a:lnTo>
                <a:lnTo>
                  <a:pt x="244" y="4"/>
                </a:lnTo>
                <a:lnTo>
                  <a:pt x="242" y="4"/>
                </a:lnTo>
                <a:lnTo>
                  <a:pt x="242" y="4"/>
                </a:lnTo>
                <a:lnTo>
                  <a:pt x="240" y="2"/>
                </a:lnTo>
                <a:lnTo>
                  <a:pt x="240" y="2"/>
                </a:lnTo>
                <a:lnTo>
                  <a:pt x="236" y="0"/>
                </a:lnTo>
                <a:lnTo>
                  <a:pt x="236" y="0"/>
                </a:lnTo>
                <a:lnTo>
                  <a:pt x="230" y="0"/>
                </a:lnTo>
                <a:lnTo>
                  <a:pt x="230" y="0"/>
                </a:lnTo>
                <a:lnTo>
                  <a:pt x="226" y="2"/>
                </a:lnTo>
                <a:lnTo>
                  <a:pt x="226" y="2"/>
                </a:lnTo>
                <a:lnTo>
                  <a:pt x="224" y="4"/>
                </a:lnTo>
                <a:lnTo>
                  <a:pt x="224" y="4"/>
                </a:lnTo>
                <a:lnTo>
                  <a:pt x="222" y="6"/>
                </a:lnTo>
                <a:lnTo>
                  <a:pt x="222" y="6"/>
                </a:lnTo>
                <a:lnTo>
                  <a:pt x="218" y="8"/>
                </a:lnTo>
                <a:lnTo>
                  <a:pt x="218" y="8"/>
                </a:lnTo>
                <a:lnTo>
                  <a:pt x="216" y="14"/>
                </a:lnTo>
                <a:lnTo>
                  <a:pt x="216" y="12"/>
                </a:lnTo>
                <a:lnTo>
                  <a:pt x="216" y="12"/>
                </a:lnTo>
                <a:lnTo>
                  <a:pt x="218" y="8"/>
                </a:lnTo>
                <a:lnTo>
                  <a:pt x="218" y="8"/>
                </a:lnTo>
                <a:lnTo>
                  <a:pt x="220" y="6"/>
                </a:lnTo>
                <a:lnTo>
                  <a:pt x="220" y="6"/>
                </a:lnTo>
                <a:lnTo>
                  <a:pt x="216" y="12"/>
                </a:lnTo>
                <a:lnTo>
                  <a:pt x="216" y="12"/>
                </a:lnTo>
                <a:lnTo>
                  <a:pt x="212" y="18"/>
                </a:lnTo>
                <a:lnTo>
                  <a:pt x="212" y="18"/>
                </a:lnTo>
                <a:lnTo>
                  <a:pt x="210" y="24"/>
                </a:lnTo>
                <a:lnTo>
                  <a:pt x="210" y="24"/>
                </a:lnTo>
                <a:lnTo>
                  <a:pt x="210" y="30"/>
                </a:lnTo>
                <a:lnTo>
                  <a:pt x="210" y="30"/>
                </a:lnTo>
                <a:lnTo>
                  <a:pt x="210" y="32"/>
                </a:lnTo>
                <a:lnTo>
                  <a:pt x="210" y="32"/>
                </a:lnTo>
                <a:lnTo>
                  <a:pt x="210" y="32"/>
                </a:lnTo>
                <a:lnTo>
                  <a:pt x="210" y="34"/>
                </a:lnTo>
                <a:lnTo>
                  <a:pt x="210" y="34"/>
                </a:lnTo>
                <a:lnTo>
                  <a:pt x="210" y="38"/>
                </a:lnTo>
                <a:lnTo>
                  <a:pt x="210" y="38"/>
                </a:lnTo>
                <a:lnTo>
                  <a:pt x="212" y="40"/>
                </a:lnTo>
                <a:lnTo>
                  <a:pt x="212" y="40"/>
                </a:lnTo>
                <a:lnTo>
                  <a:pt x="212" y="40"/>
                </a:lnTo>
                <a:lnTo>
                  <a:pt x="212" y="42"/>
                </a:lnTo>
                <a:lnTo>
                  <a:pt x="212" y="44"/>
                </a:lnTo>
                <a:lnTo>
                  <a:pt x="212" y="44"/>
                </a:lnTo>
                <a:lnTo>
                  <a:pt x="212" y="52"/>
                </a:lnTo>
                <a:lnTo>
                  <a:pt x="212" y="52"/>
                </a:lnTo>
                <a:lnTo>
                  <a:pt x="212" y="56"/>
                </a:lnTo>
                <a:lnTo>
                  <a:pt x="214" y="58"/>
                </a:lnTo>
                <a:lnTo>
                  <a:pt x="214" y="58"/>
                </a:lnTo>
                <a:lnTo>
                  <a:pt x="216" y="58"/>
                </a:lnTo>
                <a:lnTo>
                  <a:pt x="216" y="58"/>
                </a:lnTo>
                <a:lnTo>
                  <a:pt x="218" y="64"/>
                </a:lnTo>
                <a:lnTo>
                  <a:pt x="218" y="64"/>
                </a:lnTo>
                <a:lnTo>
                  <a:pt x="218" y="68"/>
                </a:lnTo>
                <a:lnTo>
                  <a:pt x="218" y="68"/>
                </a:lnTo>
                <a:lnTo>
                  <a:pt x="220" y="74"/>
                </a:lnTo>
                <a:lnTo>
                  <a:pt x="220" y="74"/>
                </a:lnTo>
                <a:lnTo>
                  <a:pt x="216" y="78"/>
                </a:lnTo>
                <a:lnTo>
                  <a:pt x="216" y="78"/>
                </a:lnTo>
                <a:lnTo>
                  <a:pt x="208" y="82"/>
                </a:lnTo>
                <a:lnTo>
                  <a:pt x="208" y="82"/>
                </a:lnTo>
                <a:lnTo>
                  <a:pt x="204" y="84"/>
                </a:lnTo>
                <a:lnTo>
                  <a:pt x="198" y="84"/>
                </a:lnTo>
                <a:lnTo>
                  <a:pt x="198" y="84"/>
                </a:lnTo>
                <a:lnTo>
                  <a:pt x="188" y="86"/>
                </a:lnTo>
                <a:lnTo>
                  <a:pt x="188" y="86"/>
                </a:lnTo>
                <a:lnTo>
                  <a:pt x="182" y="86"/>
                </a:lnTo>
                <a:lnTo>
                  <a:pt x="182" y="86"/>
                </a:lnTo>
                <a:lnTo>
                  <a:pt x="164" y="90"/>
                </a:lnTo>
                <a:lnTo>
                  <a:pt x="164" y="90"/>
                </a:lnTo>
                <a:lnTo>
                  <a:pt x="162" y="90"/>
                </a:lnTo>
                <a:lnTo>
                  <a:pt x="162" y="90"/>
                </a:lnTo>
                <a:lnTo>
                  <a:pt x="158" y="94"/>
                </a:lnTo>
                <a:lnTo>
                  <a:pt x="158" y="94"/>
                </a:lnTo>
                <a:lnTo>
                  <a:pt x="156" y="102"/>
                </a:lnTo>
                <a:lnTo>
                  <a:pt x="156" y="102"/>
                </a:lnTo>
                <a:lnTo>
                  <a:pt x="154" y="104"/>
                </a:lnTo>
                <a:lnTo>
                  <a:pt x="154" y="104"/>
                </a:lnTo>
                <a:lnTo>
                  <a:pt x="152" y="106"/>
                </a:lnTo>
                <a:lnTo>
                  <a:pt x="152" y="106"/>
                </a:lnTo>
                <a:lnTo>
                  <a:pt x="152" y="108"/>
                </a:lnTo>
                <a:lnTo>
                  <a:pt x="152" y="108"/>
                </a:lnTo>
                <a:lnTo>
                  <a:pt x="152" y="108"/>
                </a:lnTo>
                <a:lnTo>
                  <a:pt x="152" y="108"/>
                </a:lnTo>
                <a:lnTo>
                  <a:pt x="150" y="110"/>
                </a:lnTo>
                <a:lnTo>
                  <a:pt x="150" y="110"/>
                </a:lnTo>
                <a:lnTo>
                  <a:pt x="146" y="112"/>
                </a:lnTo>
                <a:lnTo>
                  <a:pt x="146" y="112"/>
                </a:lnTo>
                <a:lnTo>
                  <a:pt x="146" y="114"/>
                </a:lnTo>
                <a:lnTo>
                  <a:pt x="146" y="114"/>
                </a:lnTo>
                <a:lnTo>
                  <a:pt x="140" y="114"/>
                </a:lnTo>
                <a:lnTo>
                  <a:pt x="140" y="114"/>
                </a:lnTo>
                <a:lnTo>
                  <a:pt x="138" y="116"/>
                </a:lnTo>
                <a:lnTo>
                  <a:pt x="138" y="116"/>
                </a:lnTo>
                <a:lnTo>
                  <a:pt x="136" y="118"/>
                </a:lnTo>
                <a:lnTo>
                  <a:pt x="136" y="118"/>
                </a:lnTo>
                <a:lnTo>
                  <a:pt x="128" y="122"/>
                </a:lnTo>
                <a:lnTo>
                  <a:pt x="128" y="122"/>
                </a:lnTo>
                <a:lnTo>
                  <a:pt x="126" y="122"/>
                </a:lnTo>
                <a:lnTo>
                  <a:pt x="124" y="124"/>
                </a:lnTo>
                <a:lnTo>
                  <a:pt x="124" y="124"/>
                </a:lnTo>
                <a:lnTo>
                  <a:pt x="122" y="124"/>
                </a:lnTo>
                <a:lnTo>
                  <a:pt x="122" y="124"/>
                </a:lnTo>
                <a:lnTo>
                  <a:pt x="114" y="126"/>
                </a:lnTo>
                <a:lnTo>
                  <a:pt x="114" y="126"/>
                </a:lnTo>
                <a:lnTo>
                  <a:pt x="110" y="126"/>
                </a:lnTo>
                <a:lnTo>
                  <a:pt x="110" y="126"/>
                </a:lnTo>
                <a:lnTo>
                  <a:pt x="108" y="124"/>
                </a:lnTo>
                <a:lnTo>
                  <a:pt x="108" y="124"/>
                </a:lnTo>
                <a:lnTo>
                  <a:pt x="104" y="122"/>
                </a:lnTo>
                <a:lnTo>
                  <a:pt x="104" y="122"/>
                </a:lnTo>
                <a:lnTo>
                  <a:pt x="102" y="118"/>
                </a:lnTo>
                <a:lnTo>
                  <a:pt x="98" y="116"/>
                </a:lnTo>
                <a:lnTo>
                  <a:pt x="98" y="116"/>
                </a:lnTo>
                <a:lnTo>
                  <a:pt x="96" y="114"/>
                </a:lnTo>
                <a:lnTo>
                  <a:pt x="96" y="114"/>
                </a:lnTo>
                <a:lnTo>
                  <a:pt x="92" y="112"/>
                </a:lnTo>
                <a:lnTo>
                  <a:pt x="92" y="112"/>
                </a:lnTo>
                <a:lnTo>
                  <a:pt x="88" y="108"/>
                </a:lnTo>
                <a:lnTo>
                  <a:pt x="88" y="108"/>
                </a:lnTo>
                <a:lnTo>
                  <a:pt x="82" y="102"/>
                </a:lnTo>
                <a:lnTo>
                  <a:pt x="82" y="102"/>
                </a:lnTo>
                <a:lnTo>
                  <a:pt x="76" y="96"/>
                </a:lnTo>
                <a:lnTo>
                  <a:pt x="76" y="96"/>
                </a:lnTo>
                <a:lnTo>
                  <a:pt x="68" y="90"/>
                </a:lnTo>
                <a:lnTo>
                  <a:pt x="68" y="90"/>
                </a:lnTo>
                <a:lnTo>
                  <a:pt x="64" y="86"/>
                </a:lnTo>
                <a:lnTo>
                  <a:pt x="64" y="86"/>
                </a:lnTo>
                <a:lnTo>
                  <a:pt x="62" y="86"/>
                </a:lnTo>
                <a:lnTo>
                  <a:pt x="62" y="86"/>
                </a:lnTo>
                <a:lnTo>
                  <a:pt x="58" y="80"/>
                </a:lnTo>
                <a:lnTo>
                  <a:pt x="58" y="80"/>
                </a:lnTo>
                <a:lnTo>
                  <a:pt x="58" y="76"/>
                </a:lnTo>
                <a:lnTo>
                  <a:pt x="58" y="76"/>
                </a:lnTo>
                <a:lnTo>
                  <a:pt x="58" y="74"/>
                </a:lnTo>
                <a:lnTo>
                  <a:pt x="54" y="72"/>
                </a:lnTo>
                <a:lnTo>
                  <a:pt x="54" y="72"/>
                </a:lnTo>
                <a:lnTo>
                  <a:pt x="50" y="70"/>
                </a:lnTo>
                <a:lnTo>
                  <a:pt x="48" y="70"/>
                </a:lnTo>
                <a:lnTo>
                  <a:pt x="48" y="70"/>
                </a:lnTo>
                <a:lnTo>
                  <a:pt x="42" y="64"/>
                </a:lnTo>
                <a:lnTo>
                  <a:pt x="42" y="64"/>
                </a:lnTo>
                <a:lnTo>
                  <a:pt x="40" y="62"/>
                </a:lnTo>
                <a:lnTo>
                  <a:pt x="38" y="62"/>
                </a:lnTo>
                <a:lnTo>
                  <a:pt x="38" y="62"/>
                </a:lnTo>
                <a:lnTo>
                  <a:pt x="36" y="64"/>
                </a:lnTo>
                <a:lnTo>
                  <a:pt x="38" y="66"/>
                </a:lnTo>
                <a:lnTo>
                  <a:pt x="38" y="66"/>
                </a:lnTo>
                <a:lnTo>
                  <a:pt x="40" y="72"/>
                </a:lnTo>
                <a:lnTo>
                  <a:pt x="40" y="72"/>
                </a:lnTo>
                <a:lnTo>
                  <a:pt x="40" y="72"/>
                </a:lnTo>
                <a:lnTo>
                  <a:pt x="40" y="72"/>
                </a:lnTo>
                <a:lnTo>
                  <a:pt x="32" y="70"/>
                </a:lnTo>
                <a:lnTo>
                  <a:pt x="32" y="70"/>
                </a:lnTo>
                <a:lnTo>
                  <a:pt x="26" y="70"/>
                </a:lnTo>
                <a:lnTo>
                  <a:pt x="26" y="70"/>
                </a:lnTo>
                <a:lnTo>
                  <a:pt x="24" y="68"/>
                </a:lnTo>
                <a:lnTo>
                  <a:pt x="22" y="68"/>
                </a:lnTo>
                <a:lnTo>
                  <a:pt x="22" y="68"/>
                </a:lnTo>
                <a:lnTo>
                  <a:pt x="18" y="66"/>
                </a:lnTo>
                <a:lnTo>
                  <a:pt x="18" y="66"/>
                </a:lnTo>
                <a:lnTo>
                  <a:pt x="12" y="64"/>
                </a:lnTo>
                <a:lnTo>
                  <a:pt x="12" y="64"/>
                </a:lnTo>
                <a:lnTo>
                  <a:pt x="8" y="62"/>
                </a:lnTo>
                <a:lnTo>
                  <a:pt x="8" y="62"/>
                </a:lnTo>
                <a:lnTo>
                  <a:pt x="4" y="60"/>
                </a:lnTo>
                <a:lnTo>
                  <a:pt x="4" y="60"/>
                </a:lnTo>
                <a:lnTo>
                  <a:pt x="2" y="60"/>
                </a:lnTo>
                <a:lnTo>
                  <a:pt x="2" y="60"/>
                </a:lnTo>
                <a:lnTo>
                  <a:pt x="0" y="62"/>
                </a:lnTo>
                <a:lnTo>
                  <a:pt x="0" y="62"/>
                </a:lnTo>
                <a:lnTo>
                  <a:pt x="6" y="66"/>
                </a:lnTo>
                <a:lnTo>
                  <a:pt x="6" y="66"/>
                </a:lnTo>
                <a:lnTo>
                  <a:pt x="12" y="74"/>
                </a:lnTo>
                <a:lnTo>
                  <a:pt x="12" y="74"/>
                </a:lnTo>
                <a:lnTo>
                  <a:pt x="16" y="78"/>
                </a:lnTo>
                <a:lnTo>
                  <a:pt x="16" y="78"/>
                </a:lnTo>
                <a:lnTo>
                  <a:pt x="24" y="80"/>
                </a:lnTo>
                <a:lnTo>
                  <a:pt x="24" y="80"/>
                </a:lnTo>
                <a:lnTo>
                  <a:pt x="32" y="84"/>
                </a:lnTo>
                <a:lnTo>
                  <a:pt x="32" y="84"/>
                </a:lnTo>
                <a:lnTo>
                  <a:pt x="46" y="88"/>
                </a:lnTo>
                <a:lnTo>
                  <a:pt x="46" y="88"/>
                </a:lnTo>
                <a:lnTo>
                  <a:pt x="48" y="90"/>
                </a:lnTo>
                <a:lnTo>
                  <a:pt x="50" y="92"/>
                </a:lnTo>
                <a:lnTo>
                  <a:pt x="50" y="92"/>
                </a:lnTo>
                <a:lnTo>
                  <a:pt x="54" y="96"/>
                </a:lnTo>
                <a:lnTo>
                  <a:pt x="54" y="96"/>
                </a:lnTo>
                <a:lnTo>
                  <a:pt x="48" y="102"/>
                </a:lnTo>
                <a:lnTo>
                  <a:pt x="48" y="102"/>
                </a:lnTo>
                <a:lnTo>
                  <a:pt x="40" y="112"/>
                </a:lnTo>
                <a:lnTo>
                  <a:pt x="40" y="112"/>
                </a:lnTo>
                <a:lnTo>
                  <a:pt x="54" y="126"/>
                </a:lnTo>
                <a:lnTo>
                  <a:pt x="54" y="126"/>
                </a:lnTo>
                <a:lnTo>
                  <a:pt x="66" y="136"/>
                </a:lnTo>
                <a:lnTo>
                  <a:pt x="66" y="136"/>
                </a:lnTo>
                <a:lnTo>
                  <a:pt x="74" y="142"/>
                </a:lnTo>
                <a:lnTo>
                  <a:pt x="74" y="142"/>
                </a:lnTo>
                <a:lnTo>
                  <a:pt x="84" y="152"/>
                </a:lnTo>
                <a:lnTo>
                  <a:pt x="84" y="152"/>
                </a:lnTo>
                <a:lnTo>
                  <a:pt x="92" y="158"/>
                </a:lnTo>
                <a:lnTo>
                  <a:pt x="92" y="158"/>
                </a:lnTo>
                <a:lnTo>
                  <a:pt x="96" y="162"/>
                </a:lnTo>
                <a:lnTo>
                  <a:pt x="96" y="162"/>
                </a:lnTo>
                <a:lnTo>
                  <a:pt x="98" y="164"/>
                </a:lnTo>
                <a:lnTo>
                  <a:pt x="100" y="164"/>
                </a:lnTo>
                <a:lnTo>
                  <a:pt x="100" y="164"/>
                </a:lnTo>
                <a:lnTo>
                  <a:pt x="106" y="164"/>
                </a:lnTo>
                <a:lnTo>
                  <a:pt x="106" y="164"/>
                </a:lnTo>
                <a:lnTo>
                  <a:pt x="108" y="166"/>
                </a:lnTo>
                <a:lnTo>
                  <a:pt x="110" y="164"/>
                </a:lnTo>
                <a:lnTo>
                  <a:pt x="110" y="164"/>
                </a:lnTo>
                <a:lnTo>
                  <a:pt x="114" y="164"/>
                </a:lnTo>
                <a:lnTo>
                  <a:pt x="114" y="164"/>
                </a:lnTo>
                <a:lnTo>
                  <a:pt x="124" y="164"/>
                </a:lnTo>
                <a:lnTo>
                  <a:pt x="124" y="164"/>
                </a:lnTo>
                <a:lnTo>
                  <a:pt x="136" y="162"/>
                </a:lnTo>
                <a:lnTo>
                  <a:pt x="136" y="162"/>
                </a:lnTo>
                <a:lnTo>
                  <a:pt x="144" y="160"/>
                </a:lnTo>
                <a:lnTo>
                  <a:pt x="144" y="160"/>
                </a:lnTo>
                <a:lnTo>
                  <a:pt x="158" y="160"/>
                </a:lnTo>
                <a:lnTo>
                  <a:pt x="158" y="160"/>
                </a:lnTo>
                <a:lnTo>
                  <a:pt x="162" y="158"/>
                </a:lnTo>
                <a:lnTo>
                  <a:pt x="162" y="158"/>
                </a:lnTo>
                <a:lnTo>
                  <a:pt x="166" y="168"/>
                </a:lnTo>
                <a:lnTo>
                  <a:pt x="166" y="168"/>
                </a:lnTo>
                <a:lnTo>
                  <a:pt x="172" y="174"/>
                </a:lnTo>
                <a:lnTo>
                  <a:pt x="172" y="174"/>
                </a:lnTo>
                <a:lnTo>
                  <a:pt x="172" y="178"/>
                </a:lnTo>
                <a:lnTo>
                  <a:pt x="172" y="178"/>
                </a:lnTo>
                <a:lnTo>
                  <a:pt x="174" y="192"/>
                </a:lnTo>
                <a:lnTo>
                  <a:pt x="174" y="192"/>
                </a:lnTo>
                <a:lnTo>
                  <a:pt x="176" y="198"/>
                </a:lnTo>
                <a:lnTo>
                  <a:pt x="176" y="204"/>
                </a:lnTo>
                <a:lnTo>
                  <a:pt x="176" y="204"/>
                </a:lnTo>
                <a:lnTo>
                  <a:pt x="176" y="224"/>
                </a:lnTo>
                <a:lnTo>
                  <a:pt x="176" y="224"/>
                </a:lnTo>
                <a:lnTo>
                  <a:pt x="174" y="228"/>
                </a:lnTo>
                <a:lnTo>
                  <a:pt x="174" y="228"/>
                </a:lnTo>
                <a:lnTo>
                  <a:pt x="174" y="238"/>
                </a:lnTo>
                <a:lnTo>
                  <a:pt x="174" y="238"/>
                </a:lnTo>
                <a:lnTo>
                  <a:pt x="174" y="240"/>
                </a:lnTo>
                <a:lnTo>
                  <a:pt x="174" y="240"/>
                </a:lnTo>
                <a:lnTo>
                  <a:pt x="174" y="240"/>
                </a:lnTo>
                <a:lnTo>
                  <a:pt x="176" y="240"/>
                </a:lnTo>
                <a:lnTo>
                  <a:pt x="176" y="240"/>
                </a:lnTo>
                <a:lnTo>
                  <a:pt x="178" y="270"/>
                </a:lnTo>
                <a:lnTo>
                  <a:pt x="178" y="270"/>
                </a:lnTo>
                <a:lnTo>
                  <a:pt x="178" y="300"/>
                </a:lnTo>
                <a:lnTo>
                  <a:pt x="180" y="300"/>
                </a:lnTo>
                <a:lnTo>
                  <a:pt x="180" y="300"/>
                </a:lnTo>
                <a:lnTo>
                  <a:pt x="180" y="314"/>
                </a:lnTo>
                <a:lnTo>
                  <a:pt x="180" y="314"/>
                </a:lnTo>
                <a:lnTo>
                  <a:pt x="180" y="368"/>
                </a:lnTo>
                <a:lnTo>
                  <a:pt x="180" y="368"/>
                </a:lnTo>
                <a:lnTo>
                  <a:pt x="180" y="404"/>
                </a:lnTo>
                <a:lnTo>
                  <a:pt x="180" y="404"/>
                </a:lnTo>
                <a:lnTo>
                  <a:pt x="176" y="432"/>
                </a:lnTo>
                <a:lnTo>
                  <a:pt x="176" y="432"/>
                </a:lnTo>
                <a:lnTo>
                  <a:pt x="174" y="458"/>
                </a:lnTo>
                <a:lnTo>
                  <a:pt x="174" y="458"/>
                </a:lnTo>
                <a:lnTo>
                  <a:pt x="172" y="474"/>
                </a:lnTo>
                <a:lnTo>
                  <a:pt x="172" y="474"/>
                </a:lnTo>
                <a:lnTo>
                  <a:pt x="172" y="484"/>
                </a:lnTo>
                <a:lnTo>
                  <a:pt x="172" y="484"/>
                </a:lnTo>
                <a:lnTo>
                  <a:pt x="170" y="490"/>
                </a:lnTo>
                <a:lnTo>
                  <a:pt x="170" y="490"/>
                </a:lnTo>
                <a:lnTo>
                  <a:pt x="164" y="508"/>
                </a:lnTo>
                <a:lnTo>
                  <a:pt x="164" y="508"/>
                </a:lnTo>
                <a:lnTo>
                  <a:pt x="160" y="526"/>
                </a:lnTo>
                <a:lnTo>
                  <a:pt x="160" y="526"/>
                </a:lnTo>
                <a:lnTo>
                  <a:pt x="162" y="530"/>
                </a:lnTo>
                <a:lnTo>
                  <a:pt x="162" y="532"/>
                </a:lnTo>
                <a:lnTo>
                  <a:pt x="162" y="532"/>
                </a:lnTo>
                <a:lnTo>
                  <a:pt x="164" y="536"/>
                </a:lnTo>
                <a:lnTo>
                  <a:pt x="164" y="536"/>
                </a:lnTo>
                <a:lnTo>
                  <a:pt x="162" y="540"/>
                </a:lnTo>
                <a:lnTo>
                  <a:pt x="162" y="540"/>
                </a:lnTo>
                <a:lnTo>
                  <a:pt x="160" y="542"/>
                </a:lnTo>
                <a:lnTo>
                  <a:pt x="160" y="542"/>
                </a:lnTo>
                <a:lnTo>
                  <a:pt x="158" y="548"/>
                </a:lnTo>
                <a:lnTo>
                  <a:pt x="158" y="548"/>
                </a:lnTo>
                <a:lnTo>
                  <a:pt x="158" y="550"/>
                </a:lnTo>
                <a:lnTo>
                  <a:pt x="158" y="550"/>
                </a:lnTo>
                <a:lnTo>
                  <a:pt x="154" y="550"/>
                </a:lnTo>
                <a:lnTo>
                  <a:pt x="154" y="550"/>
                </a:lnTo>
                <a:lnTo>
                  <a:pt x="152" y="552"/>
                </a:lnTo>
                <a:lnTo>
                  <a:pt x="150" y="554"/>
                </a:lnTo>
                <a:lnTo>
                  <a:pt x="150" y="554"/>
                </a:lnTo>
                <a:lnTo>
                  <a:pt x="150" y="554"/>
                </a:lnTo>
                <a:lnTo>
                  <a:pt x="152" y="556"/>
                </a:lnTo>
                <a:lnTo>
                  <a:pt x="152" y="556"/>
                </a:lnTo>
                <a:lnTo>
                  <a:pt x="152" y="556"/>
                </a:lnTo>
                <a:lnTo>
                  <a:pt x="152" y="556"/>
                </a:lnTo>
                <a:lnTo>
                  <a:pt x="152" y="556"/>
                </a:lnTo>
                <a:lnTo>
                  <a:pt x="148" y="560"/>
                </a:lnTo>
                <a:lnTo>
                  <a:pt x="148" y="560"/>
                </a:lnTo>
                <a:lnTo>
                  <a:pt x="148" y="562"/>
                </a:lnTo>
                <a:lnTo>
                  <a:pt x="150" y="562"/>
                </a:lnTo>
                <a:lnTo>
                  <a:pt x="150" y="562"/>
                </a:lnTo>
                <a:lnTo>
                  <a:pt x="148" y="564"/>
                </a:lnTo>
                <a:lnTo>
                  <a:pt x="148" y="564"/>
                </a:lnTo>
                <a:lnTo>
                  <a:pt x="144" y="566"/>
                </a:lnTo>
                <a:lnTo>
                  <a:pt x="140" y="570"/>
                </a:lnTo>
                <a:lnTo>
                  <a:pt x="140" y="570"/>
                </a:lnTo>
                <a:lnTo>
                  <a:pt x="136" y="572"/>
                </a:lnTo>
                <a:lnTo>
                  <a:pt x="134" y="574"/>
                </a:lnTo>
                <a:lnTo>
                  <a:pt x="134" y="574"/>
                </a:lnTo>
                <a:lnTo>
                  <a:pt x="134" y="576"/>
                </a:lnTo>
                <a:lnTo>
                  <a:pt x="136" y="576"/>
                </a:lnTo>
                <a:lnTo>
                  <a:pt x="136" y="576"/>
                </a:lnTo>
                <a:lnTo>
                  <a:pt x="134" y="576"/>
                </a:lnTo>
                <a:lnTo>
                  <a:pt x="134" y="576"/>
                </a:lnTo>
                <a:lnTo>
                  <a:pt x="134" y="582"/>
                </a:lnTo>
                <a:lnTo>
                  <a:pt x="134" y="582"/>
                </a:lnTo>
                <a:lnTo>
                  <a:pt x="136" y="582"/>
                </a:lnTo>
                <a:lnTo>
                  <a:pt x="138" y="584"/>
                </a:lnTo>
                <a:lnTo>
                  <a:pt x="148" y="584"/>
                </a:lnTo>
                <a:lnTo>
                  <a:pt x="148" y="584"/>
                </a:lnTo>
                <a:lnTo>
                  <a:pt x="156" y="582"/>
                </a:lnTo>
                <a:lnTo>
                  <a:pt x="162" y="580"/>
                </a:lnTo>
                <a:lnTo>
                  <a:pt x="166" y="578"/>
                </a:lnTo>
                <a:lnTo>
                  <a:pt x="170" y="578"/>
                </a:lnTo>
                <a:lnTo>
                  <a:pt x="170" y="578"/>
                </a:lnTo>
                <a:lnTo>
                  <a:pt x="174" y="578"/>
                </a:lnTo>
                <a:lnTo>
                  <a:pt x="176" y="578"/>
                </a:lnTo>
                <a:lnTo>
                  <a:pt x="178" y="580"/>
                </a:lnTo>
                <a:lnTo>
                  <a:pt x="180" y="580"/>
                </a:lnTo>
                <a:lnTo>
                  <a:pt x="180" y="580"/>
                </a:lnTo>
                <a:lnTo>
                  <a:pt x="186" y="578"/>
                </a:lnTo>
                <a:lnTo>
                  <a:pt x="192" y="578"/>
                </a:lnTo>
                <a:lnTo>
                  <a:pt x="192" y="578"/>
                </a:lnTo>
                <a:lnTo>
                  <a:pt x="192" y="572"/>
                </a:lnTo>
                <a:lnTo>
                  <a:pt x="192" y="572"/>
                </a:lnTo>
                <a:lnTo>
                  <a:pt x="192" y="570"/>
                </a:lnTo>
                <a:lnTo>
                  <a:pt x="190" y="570"/>
                </a:lnTo>
                <a:lnTo>
                  <a:pt x="190" y="570"/>
                </a:lnTo>
                <a:lnTo>
                  <a:pt x="192" y="568"/>
                </a:lnTo>
                <a:lnTo>
                  <a:pt x="192" y="568"/>
                </a:lnTo>
                <a:lnTo>
                  <a:pt x="192" y="566"/>
                </a:lnTo>
                <a:lnTo>
                  <a:pt x="192" y="566"/>
                </a:lnTo>
                <a:lnTo>
                  <a:pt x="192" y="566"/>
                </a:lnTo>
                <a:lnTo>
                  <a:pt x="192" y="566"/>
                </a:lnTo>
                <a:lnTo>
                  <a:pt x="194" y="560"/>
                </a:lnTo>
                <a:lnTo>
                  <a:pt x="194" y="560"/>
                </a:lnTo>
                <a:lnTo>
                  <a:pt x="198" y="556"/>
                </a:lnTo>
                <a:lnTo>
                  <a:pt x="198" y="556"/>
                </a:lnTo>
                <a:lnTo>
                  <a:pt x="200" y="552"/>
                </a:lnTo>
                <a:lnTo>
                  <a:pt x="200" y="548"/>
                </a:lnTo>
                <a:lnTo>
                  <a:pt x="200" y="548"/>
                </a:lnTo>
                <a:lnTo>
                  <a:pt x="204" y="532"/>
                </a:lnTo>
                <a:lnTo>
                  <a:pt x="204" y="532"/>
                </a:lnTo>
                <a:lnTo>
                  <a:pt x="210" y="508"/>
                </a:lnTo>
                <a:lnTo>
                  <a:pt x="210" y="508"/>
                </a:lnTo>
                <a:lnTo>
                  <a:pt x="212" y="496"/>
                </a:lnTo>
                <a:lnTo>
                  <a:pt x="212" y="496"/>
                </a:lnTo>
                <a:lnTo>
                  <a:pt x="214" y="486"/>
                </a:lnTo>
                <a:lnTo>
                  <a:pt x="214" y="486"/>
                </a:lnTo>
                <a:lnTo>
                  <a:pt x="216" y="466"/>
                </a:lnTo>
                <a:lnTo>
                  <a:pt x="216" y="466"/>
                </a:lnTo>
                <a:lnTo>
                  <a:pt x="218" y="440"/>
                </a:lnTo>
                <a:lnTo>
                  <a:pt x="218" y="440"/>
                </a:lnTo>
                <a:lnTo>
                  <a:pt x="222" y="424"/>
                </a:lnTo>
                <a:lnTo>
                  <a:pt x="222" y="424"/>
                </a:lnTo>
                <a:lnTo>
                  <a:pt x="224" y="404"/>
                </a:lnTo>
                <a:lnTo>
                  <a:pt x="224" y="404"/>
                </a:lnTo>
                <a:lnTo>
                  <a:pt x="228" y="388"/>
                </a:lnTo>
                <a:lnTo>
                  <a:pt x="228" y="388"/>
                </a:lnTo>
                <a:lnTo>
                  <a:pt x="230" y="378"/>
                </a:lnTo>
                <a:lnTo>
                  <a:pt x="230" y="378"/>
                </a:lnTo>
                <a:lnTo>
                  <a:pt x="234" y="354"/>
                </a:lnTo>
                <a:lnTo>
                  <a:pt x="234" y="354"/>
                </a:lnTo>
                <a:lnTo>
                  <a:pt x="240" y="328"/>
                </a:lnTo>
                <a:lnTo>
                  <a:pt x="240" y="328"/>
                </a:lnTo>
                <a:lnTo>
                  <a:pt x="240" y="318"/>
                </a:lnTo>
                <a:lnTo>
                  <a:pt x="240" y="314"/>
                </a:lnTo>
                <a:lnTo>
                  <a:pt x="240" y="314"/>
                </a:lnTo>
                <a:lnTo>
                  <a:pt x="240" y="314"/>
                </a:lnTo>
                <a:lnTo>
                  <a:pt x="242" y="320"/>
                </a:lnTo>
                <a:lnTo>
                  <a:pt x="242" y="320"/>
                </a:lnTo>
                <a:lnTo>
                  <a:pt x="242" y="326"/>
                </a:lnTo>
                <a:lnTo>
                  <a:pt x="242" y="326"/>
                </a:lnTo>
                <a:lnTo>
                  <a:pt x="244" y="332"/>
                </a:lnTo>
                <a:lnTo>
                  <a:pt x="244" y="332"/>
                </a:lnTo>
                <a:lnTo>
                  <a:pt x="246" y="338"/>
                </a:lnTo>
                <a:lnTo>
                  <a:pt x="246" y="342"/>
                </a:lnTo>
                <a:lnTo>
                  <a:pt x="246" y="342"/>
                </a:lnTo>
                <a:lnTo>
                  <a:pt x="248" y="348"/>
                </a:lnTo>
                <a:lnTo>
                  <a:pt x="250" y="362"/>
                </a:lnTo>
                <a:lnTo>
                  <a:pt x="250" y="362"/>
                </a:lnTo>
                <a:lnTo>
                  <a:pt x="256" y="400"/>
                </a:lnTo>
                <a:lnTo>
                  <a:pt x="256" y="400"/>
                </a:lnTo>
                <a:lnTo>
                  <a:pt x="262" y="446"/>
                </a:lnTo>
                <a:lnTo>
                  <a:pt x="262" y="446"/>
                </a:lnTo>
                <a:lnTo>
                  <a:pt x="268" y="492"/>
                </a:lnTo>
                <a:lnTo>
                  <a:pt x="268" y="492"/>
                </a:lnTo>
                <a:lnTo>
                  <a:pt x="272" y="510"/>
                </a:lnTo>
                <a:lnTo>
                  <a:pt x="276" y="526"/>
                </a:lnTo>
                <a:lnTo>
                  <a:pt x="276" y="526"/>
                </a:lnTo>
                <a:lnTo>
                  <a:pt x="280" y="538"/>
                </a:lnTo>
                <a:lnTo>
                  <a:pt x="284" y="546"/>
                </a:lnTo>
                <a:lnTo>
                  <a:pt x="284" y="546"/>
                </a:lnTo>
                <a:lnTo>
                  <a:pt x="296" y="560"/>
                </a:lnTo>
                <a:lnTo>
                  <a:pt x="296" y="560"/>
                </a:lnTo>
                <a:lnTo>
                  <a:pt x="296" y="562"/>
                </a:lnTo>
                <a:lnTo>
                  <a:pt x="296" y="562"/>
                </a:lnTo>
                <a:lnTo>
                  <a:pt x="296" y="566"/>
                </a:lnTo>
                <a:lnTo>
                  <a:pt x="296" y="566"/>
                </a:lnTo>
                <a:lnTo>
                  <a:pt x="298" y="570"/>
                </a:lnTo>
                <a:lnTo>
                  <a:pt x="298" y="570"/>
                </a:lnTo>
                <a:lnTo>
                  <a:pt x="296" y="570"/>
                </a:lnTo>
                <a:lnTo>
                  <a:pt x="296" y="570"/>
                </a:lnTo>
                <a:lnTo>
                  <a:pt x="296" y="578"/>
                </a:lnTo>
                <a:lnTo>
                  <a:pt x="296" y="578"/>
                </a:lnTo>
                <a:lnTo>
                  <a:pt x="300" y="578"/>
                </a:lnTo>
                <a:lnTo>
                  <a:pt x="300" y="578"/>
                </a:lnTo>
                <a:lnTo>
                  <a:pt x="304" y="580"/>
                </a:lnTo>
                <a:lnTo>
                  <a:pt x="304" y="580"/>
                </a:lnTo>
                <a:lnTo>
                  <a:pt x="308" y="580"/>
                </a:lnTo>
                <a:lnTo>
                  <a:pt x="308" y="580"/>
                </a:lnTo>
                <a:lnTo>
                  <a:pt x="308" y="580"/>
                </a:lnTo>
                <a:lnTo>
                  <a:pt x="308" y="584"/>
                </a:lnTo>
                <a:lnTo>
                  <a:pt x="308" y="584"/>
                </a:lnTo>
                <a:lnTo>
                  <a:pt x="310" y="584"/>
                </a:lnTo>
                <a:lnTo>
                  <a:pt x="310" y="584"/>
                </a:lnTo>
                <a:lnTo>
                  <a:pt x="316" y="586"/>
                </a:lnTo>
                <a:lnTo>
                  <a:pt x="316" y="586"/>
                </a:lnTo>
                <a:lnTo>
                  <a:pt x="328" y="586"/>
                </a:lnTo>
                <a:lnTo>
                  <a:pt x="338" y="584"/>
                </a:lnTo>
                <a:lnTo>
                  <a:pt x="338" y="584"/>
                </a:lnTo>
                <a:lnTo>
                  <a:pt x="340" y="584"/>
                </a:lnTo>
                <a:lnTo>
                  <a:pt x="340" y="582"/>
                </a:lnTo>
                <a:lnTo>
                  <a:pt x="340" y="582"/>
                </a:lnTo>
                <a:lnTo>
                  <a:pt x="340" y="580"/>
                </a:lnTo>
                <a:lnTo>
                  <a:pt x="338" y="580"/>
                </a:lnTo>
                <a:lnTo>
                  <a:pt x="338" y="580"/>
                </a:lnTo>
                <a:lnTo>
                  <a:pt x="340" y="576"/>
                </a:lnTo>
                <a:lnTo>
                  <a:pt x="340" y="576"/>
                </a:lnTo>
                <a:lnTo>
                  <a:pt x="340" y="572"/>
                </a:lnTo>
                <a:lnTo>
                  <a:pt x="336" y="568"/>
                </a:lnTo>
                <a:lnTo>
                  <a:pt x="336" y="568"/>
                </a:lnTo>
                <a:lnTo>
                  <a:pt x="332" y="564"/>
                </a:lnTo>
                <a:lnTo>
                  <a:pt x="330" y="562"/>
                </a:lnTo>
                <a:lnTo>
                  <a:pt x="330" y="562"/>
                </a:lnTo>
                <a:lnTo>
                  <a:pt x="328" y="554"/>
                </a:lnTo>
                <a:lnTo>
                  <a:pt x="328" y="554"/>
                </a:lnTo>
                <a:lnTo>
                  <a:pt x="328" y="554"/>
                </a:lnTo>
                <a:lnTo>
                  <a:pt x="326" y="552"/>
                </a:lnTo>
                <a:lnTo>
                  <a:pt x="326" y="552"/>
                </a:lnTo>
                <a:lnTo>
                  <a:pt x="326" y="552"/>
                </a:lnTo>
                <a:lnTo>
                  <a:pt x="326" y="552"/>
                </a:lnTo>
                <a:lnTo>
                  <a:pt x="326" y="544"/>
                </a:lnTo>
                <a:lnTo>
                  <a:pt x="326" y="544"/>
                </a:lnTo>
                <a:lnTo>
                  <a:pt x="324" y="542"/>
                </a:lnTo>
                <a:lnTo>
                  <a:pt x="324" y="542"/>
                </a:lnTo>
                <a:lnTo>
                  <a:pt x="324" y="542"/>
                </a:lnTo>
                <a:lnTo>
                  <a:pt x="320" y="536"/>
                </a:lnTo>
                <a:lnTo>
                  <a:pt x="320" y="536"/>
                </a:lnTo>
                <a:lnTo>
                  <a:pt x="316" y="530"/>
                </a:lnTo>
                <a:lnTo>
                  <a:pt x="316" y="530"/>
                </a:lnTo>
                <a:lnTo>
                  <a:pt x="318" y="528"/>
                </a:lnTo>
                <a:lnTo>
                  <a:pt x="318" y="528"/>
                </a:lnTo>
                <a:lnTo>
                  <a:pt x="322" y="522"/>
                </a:lnTo>
                <a:lnTo>
                  <a:pt x="322" y="522"/>
                </a:lnTo>
                <a:lnTo>
                  <a:pt x="322" y="516"/>
                </a:lnTo>
                <a:lnTo>
                  <a:pt x="322" y="510"/>
                </a:lnTo>
                <a:lnTo>
                  <a:pt x="322" y="510"/>
                </a:lnTo>
                <a:lnTo>
                  <a:pt x="318" y="504"/>
                </a:lnTo>
                <a:lnTo>
                  <a:pt x="316" y="498"/>
                </a:lnTo>
                <a:lnTo>
                  <a:pt x="316" y="498"/>
                </a:lnTo>
                <a:lnTo>
                  <a:pt x="312" y="492"/>
                </a:lnTo>
                <a:lnTo>
                  <a:pt x="312" y="492"/>
                </a:lnTo>
                <a:lnTo>
                  <a:pt x="312" y="486"/>
                </a:lnTo>
                <a:lnTo>
                  <a:pt x="312" y="486"/>
                </a:lnTo>
                <a:lnTo>
                  <a:pt x="312" y="476"/>
                </a:lnTo>
                <a:lnTo>
                  <a:pt x="312" y="476"/>
                </a:lnTo>
                <a:lnTo>
                  <a:pt x="310" y="462"/>
                </a:lnTo>
                <a:lnTo>
                  <a:pt x="310" y="462"/>
                </a:lnTo>
                <a:lnTo>
                  <a:pt x="306" y="438"/>
                </a:lnTo>
                <a:lnTo>
                  <a:pt x="306" y="438"/>
                </a:lnTo>
                <a:lnTo>
                  <a:pt x="302" y="418"/>
                </a:lnTo>
                <a:lnTo>
                  <a:pt x="302" y="418"/>
                </a:lnTo>
                <a:lnTo>
                  <a:pt x="302" y="406"/>
                </a:lnTo>
                <a:lnTo>
                  <a:pt x="302" y="406"/>
                </a:lnTo>
                <a:lnTo>
                  <a:pt x="304" y="390"/>
                </a:lnTo>
                <a:lnTo>
                  <a:pt x="304" y="390"/>
                </a:lnTo>
                <a:lnTo>
                  <a:pt x="302" y="376"/>
                </a:lnTo>
                <a:lnTo>
                  <a:pt x="302" y="376"/>
                </a:lnTo>
                <a:lnTo>
                  <a:pt x="302" y="360"/>
                </a:lnTo>
                <a:lnTo>
                  <a:pt x="302" y="360"/>
                </a:lnTo>
                <a:lnTo>
                  <a:pt x="300" y="346"/>
                </a:lnTo>
                <a:lnTo>
                  <a:pt x="300" y="346"/>
                </a:lnTo>
                <a:lnTo>
                  <a:pt x="300" y="336"/>
                </a:lnTo>
                <a:lnTo>
                  <a:pt x="300" y="336"/>
                </a:lnTo>
                <a:lnTo>
                  <a:pt x="300" y="330"/>
                </a:lnTo>
                <a:lnTo>
                  <a:pt x="300" y="330"/>
                </a:lnTo>
                <a:lnTo>
                  <a:pt x="300" y="322"/>
                </a:lnTo>
                <a:lnTo>
                  <a:pt x="300" y="322"/>
                </a:lnTo>
                <a:lnTo>
                  <a:pt x="298" y="316"/>
                </a:lnTo>
                <a:lnTo>
                  <a:pt x="298" y="316"/>
                </a:lnTo>
                <a:lnTo>
                  <a:pt x="298" y="310"/>
                </a:lnTo>
                <a:lnTo>
                  <a:pt x="298" y="310"/>
                </a:lnTo>
                <a:lnTo>
                  <a:pt x="298" y="306"/>
                </a:lnTo>
                <a:lnTo>
                  <a:pt x="298" y="306"/>
                </a:lnTo>
                <a:lnTo>
                  <a:pt x="298" y="302"/>
                </a:lnTo>
                <a:lnTo>
                  <a:pt x="298" y="302"/>
                </a:lnTo>
                <a:lnTo>
                  <a:pt x="298" y="302"/>
                </a:lnTo>
                <a:lnTo>
                  <a:pt x="298" y="302"/>
                </a:lnTo>
                <a:lnTo>
                  <a:pt x="298" y="298"/>
                </a:lnTo>
                <a:lnTo>
                  <a:pt x="298" y="298"/>
                </a:lnTo>
                <a:lnTo>
                  <a:pt x="300" y="290"/>
                </a:lnTo>
                <a:lnTo>
                  <a:pt x="300" y="290"/>
                </a:lnTo>
                <a:lnTo>
                  <a:pt x="298" y="284"/>
                </a:lnTo>
                <a:lnTo>
                  <a:pt x="298" y="284"/>
                </a:lnTo>
                <a:lnTo>
                  <a:pt x="298" y="280"/>
                </a:lnTo>
                <a:lnTo>
                  <a:pt x="298" y="280"/>
                </a:lnTo>
                <a:lnTo>
                  <a:pt x="298" y="276"/>
                </a:lnTo>
                <a:lnTo>
                  <a:pt x="298" y="276"/>
                </a:lnTo>
                <a:lnTo>
                  <a:pt x="298" y="258"/>
                </a:lnTo>
                <a:lnTo>
                  <a:pt x="298" y="258"/>
                </a:lnTo>
                <a:lnTo>
                  <a:pt x="300" y="244"/>
                </a:lnTo>
                <a:lnTo>
                  <a:pt x="300" y="244"/>
                </a:lnTo>
                <a:lnTo>
                  <a:pt x="300" y="244"/>
                </a:lnTo>
                <a:lnTo>
                  <a:pt x="300" y="240"/>
                </a:lnTo>
                <a:lnTo>
                  <a:pt x="300" y="240"/>
                </a:lnTo>
                <a:lnTo>
                  <a:pt x="300" y="232"/>
                </a:lnTo>
                <a:lnTo>
                  <a:pt x="300" y="232"/>
                </a:lnTo>
                <a:lnTo>
                  <a:pt x="298" y="224"/>
                </a:lnTo>
                <a:lnTo>
                  <a:pt x="298" y="224"/>
                </a:lnTo>
                <a:lnTo>
                  <a:pt x="298" y="216"/>
                </a:lnTo>
                <a:lnTo>
                  <a:pt x="298" y="216"/>
                </a:lnTo>
                <a:lnTo>
                  <a:pt x="300" y="206"/>
                </a:lnTo>
                <a:lnTo>
                  <a:pt x="300" y="206"/>
                </a:lnTo>
                <a:lnTo>
                  <a:pt x="300" y="198"/>
                </a:lnTo>
                <a:lnTo>
                  <a:pt x="300" y="198"/>
                </a:lnTo>
                <a:lnTo>
                  <a:pt x="300" y="194"/>
                </a:lnTo>
                <a:lnTo>
                  <a:pt x="300" y="194"/>
                </a:lnTo>
                <a:lnTo>
                  <a:pt x="302" y="190"/>
                </a:lnTo>
                <a:lnTo>
                  <a:pt x="302" y="190"/>
                </a:lnTo>
                <a:lnTo>
                  <a:pt x="304" y="184"/>
                </a:lnTo>
                <a:lnTo>
                  <a:pt x="304" y="184"/>
                </a:lnTo>
                <a:lnTo>
                  <a:pt x="306" y="176"/>
                </a:lnTo>
                <a:lnTo>
                  <a:pt x="306" y="176"/>
                </a:lnTo>
                <a:lnTo>
                  <a:pt x="308" y="170"/>
                </a:lnTo>
                <a:lnTo>
                  <a:pt x="308" y="170"/>
                </a:lnTo>
                <a:lnTo>
                  <a:pt x="308" y="166"/>
                </a:lnTo>
                <a:lnTo>
                  <a:pt x="308" y="166"/>
                </a:lnTo>
                <a:lnTo>
                  <a:pt x="312" y="162"/>
                </a:lnTo>
                <a:lnTo>
                  <a:pt x="312" y="162"/>
                </a:lnTo>
                <a:lnTo>
                  <a:pt x="314" y="162"/>
                </a:lnTo>
                <a:lnTo>
                  <a:pt x="314" y="162"/>
                </a:lnTo>
                <a:lnTo>
                  <a:pt x="320" y="164"/>
                </a:lnTo>
                <a:lnTo>
                  <a:pt x="320" y="164"/>
                </a:lnTo>
                <a:lnTo>
                  <a:pt x="332" y="164"/>
                </a:lnTo>
                <a:lnTo>
                  <a:pt x="332" y="164"/>
                </a:lnTo>
                <a:lnTo>
                  <a:pt x="346" y="166"/>
                </a:lnTo>
                <a:lnTo>
                  <a:pt x="346" y="166"/>
                </a:lnTo>
                <a:lnTo>
                  <a:pt x="362" y="168"/>
                </a:lnTo>
                <a:lnTo>
                  <a:pt x="362" y="168"/>
                </a:lnTo>
                <a:lnTo>
                  <a:pt x="366" y="166"/>
                </a:lnTo>
                <a:lnTo>
                  <a:pt x="366" y="166"/>
                </a:lnTo>
                <a:lnTo>
                  <a:pt x="370" y="166"/>
                </a:lnTo>
                <a:lnTo>
                  <a:pt x="370" y="166"/>
                </a:lnTo>
                <a:lnTo>
                  <a:pt x="376" y="166"/>
                </a:lnTo>
                <a:lnTo>
                  <a:pt x="376" y="166"/>
                </a:lnTo>
                <a:lnTo>
                  <a:pt x="380" y="164"/>
                </a:lnTo>
                <a:lnTo>
                  <a:pt x="384" y="162"/>
                </a:lnTo>
                <a:lnTo>
                  <a:pt x="384" y="162"/>
                </a:lnTo>
                <a:lnTo>
                  <a:pt x="386" y="158"/>
                </a:lnTo>
                <a:lnTo>
                  <a:pt x="386" y="156"/>
                </a:lnTo>
                <a:lnTo>
                  <a:pt x="386" y="156"/>
                </a:lnTo>
                <a:lnTo>
                  <a:pt x="390" y="152"/>
                </a:lnTo>
                <a:lnTo>
                  <a:pt x="390" y="152"/>
                </a:lnTo>
                <a:lnTo>
                  <a:pt x="396" y="144"/>
                </a:lnTo>
                <a:lnTo>
                  <a:pt x="396" y="144"/>
                </a:lnTo>
                <a:lnTo>
                  <a:pt x="402" y="136"/>
                </a:lnTo>
                <a:lnTo>
                  <a:pt x="402" y="136"/>
                </a:lnTo>
                <a:lnTo>
                  <a:pt x="406" y="132"/>
                </a:lnTo>
                <a:lnTo>
                  <a:pt x="406" y="132"/>
                </a:lnTo>
                <a:lnTo>
                  <a:pt x="410" y="128"/>
                </a:lnTo>
                <a:lnTo>
                  <a:pt x="410" y="128"/>
                </a:lnTo>
                <a:lnTo>
                  <a:pt x="412" y="124"/>
                </a:lnTo>
                <a:lnTo>
                  <a:pt x="412" y="124"/>
                </a:lnTo>
                <a:lnTo>
                  <a:pt x="412" y="122"/>
                </a:lnTo>
                <a:lnTo>
                  <a:pt x="412" y="122"/>
                </a:lnTo>
                <a:lnTo>
                  <a:pt x="418" y="118"/>
                </a:lnTo>
                <a:lnTo>
                  <a:pt x="418" y="118"/>
                </a:lnTo>
                <a:lnTo>
                  <a:pt x="426" y="110"/>
                </a:lnTo>
                <a:lnTo>
                  <a:pt x="426" y="110"/>
                </a:lnTo>
                <a:lnTo>
                  <a:pt x="426" y="108"/>
                </a:lnTo>
                <a:lnTo>
                  <a:pt x="426" y="108"/>
                </a:lnTo>
                <a:lnTo>
                  <a:pt x="420" y="102"/>
                </a:lnTo>
                <a:lnTo>
                  <a:pt x="420" y="102"/>
                </a:lnTo>
                <a:lnTo>
                  <a:pt x="414" y="96"/>
                </a:lnTo>
                <a:lnTo>
                  <a:pt x="414" y="96"/>
                </a:lnTo>
                <a:lnTo>
                  <a:pt x="416" y="92"/>
                </a:lnTo>
                <a:lnTo>
                  <a:pt x="416" y="92"/>
                </a:lnTo>
                <a:lnTo>
                  <a:pt x="418" y="90"/>
                </a:lnTo>
                <a:lnTo>
                  <a:pt x="422" y="90"/>
                </a:lnTo>
                <a:lnTo>
                  <a:pt x="422" y="90"/>
                </a:lnTo>
                <a:lnTo>
                  <a:pt x="428" y="88"/>
                </a:lnTo>
                <a:lnTo>
                  <a:pt x="428" y="88"/>
                </a:lnTo>
                <a:lnTo>
                  <a:pt x="434" y="86"/>
                </a:lnTo>
                <a:lnTo>
                  <a:pt x="434" y="86"/>
                </a:lnTo>
                <a:lnTo>
                  <a:pt x="440" y="84"/>
                </a:lnTo>
                <a:lnTo>
                  <a:pt x="440" y="84"/>
                </a:lnTo>
                <a:lnTo>
                  <a:pt x="448" y="82"/>
                </a:lnTo>
                <a:lnTo>
                  <a:pt x="448" y="82"/>
                </a:lnTo>
                <a:lnTo>
                  <a:pt x="454" y="78"/>
                </a:lnTo>
                <a:lnTo>
                  <a:pt x="454" y="78"/>
                </a:lnTo>
                <a:lnTo>
                  <a:pt x="460" y="74"/>
                </a:lnTo>
                <a:lnTo>
                  <a:pt x="460" y="74"/>
                </a:lnTo>
                <a:lnTo>
                  <a:pt x="464" y="70"/>
                </a:lnTo>
                <a:lnTo>
                  <a:pt x="464" y="70"/>
                </a:lnTo>
                <a:lnTo>
                  <a:pt x="462" y="70"/>
                </a:lnTo>
                <a:lnTo>
                  <a:pt x="462" y="68"/>
                </a:lnTo>
                <a:lnTo>
                  <a:pt x="462" y="68"/>
                </a:lnTo>
                <a:close/>
                <a:moveTo>
                  <a:pt x="262" y="14"/>
                </a:moveTo>
                <a:lnTo>
                  <a:pt x="262" y="14"/>
                </a:lnTo>
                <a:lnTo>
                  <a:pt x="262" y="16"/>
                </a:lnTo>
                <a:lnTo>
                  <a:pt x="262" y="16"/>
                </a:lnTo>
                <a:lnTo>
                  <a:pt x="262" y="16"/>
                </a:lnTo>
                <a:lnTo>
                  <a:pt x="262" y="16"/>
                </a:lnTo>
                <a:lnTo>
                  <a:pt x="260" y="14"/>
                </a:lnTo>
                <a:lnTo>
                  <a:pt x="260" y="14"/>
                </a:lnTo>
                <a:lnTo>
                  <a:pt x="262" y="14"/>
                </a:lnTo>
                <a:lnTo>
                  <a:pt x="262" y="14"/>
                </a:lnTo>
                <a:close/>
                <a:moveTo>
                  <a:pt x="156" y="552"/>
                </a:moveTo>
                <a:lnTo>
                  <a:pt x="156" y="552"/>
                </a:lnTo>
                <a:lnTo>
                  <a:pt x="152" y="554"/>
                </a:lnTo>
                <a:lnTo>
                  <a:pt x="152" y="554"/>
                </a:lnTo>
                <a:lnTo>
                  <a:pt x="152" y="554"/>
                </a:lnTo>
                <a:lnTo>
                  <a:pt x="152" y="554"/>
                </a:lnTo>
                <a:lnTo>
                  <a:pt x="152" y="554"/>
                </a:lnTo>
                <a:lnTo>
                  <a:pt x="154" y="552"/>
                </a:lnTo>
                <a:lnTo>
                  <a:pt x="154" y="552"/>
                </a:lnTo>
                <a:lnTo>
                  <a:pt x="156" y="550"/>
                </a:lnTo>
                <a:lnTo>
                  <a:pt x="156" y="550"/>
                </a:lnTo>
                <a:lnTo>
                  <a:pt x="156" y="550"/>
                </a:lnTo>
                <a:lnTo>
                  <a:pt x="156" y="552"/>
                </a:lnTo>
                <a:lnTo>
                  <a:pt x="156" y="552"/>
                </a:lnTo>
                <a:close/>
                <a:moveTo>
                  <a:pt x="238" y="0"/>
                </a:moveTo>
                <a:lnTo>
                  <a:pt x="238" y="0"/>
                </a:lnTo>
                <a:lnTo>
                  <a:pt x="234" y="0"/>
                </a:lnTo>
                <a:lnTo>
                  <a:pt x="234" y="0"/>
                </a:lnTo>
                <a:lnTo>
                  <a:pt x="230" y="0"/>
                </a:lnTo>
                <a:lnTo>
                  <a:pt x="230" y="0"/>
                </a:lnTo>
                <a:lnTo>
                  <a:pt x="234" y="0"/>
                </a:lnTo>
                <a:lnTo>
                  <a:pt x="234" y="0"/>
                </a:lnTo>
                <a:lnTo>
                  <a:pt x="236" y="0"/>
                </a:lnTo>
                <a:lnTo>
                  <a:pt x="236" y="0"/>
                </a:lnTo>
                <a:lnTo>
                  <a:pt x="238" y="0"/>
                </a:lnTo>
                <a:lnTo>
                  <a:pt x="238" y="0"/>
                </a:lnTo>
                <a:close/>
                <a:moveTo>
                  <a:pt x="236" y="0"/>
                </a:moveTo>
                <a:lnTo>
                  <a:pt x="236" y="0"/>
                </a:lnTo>
                <a:lnTo>
                  <a:pt x="232" y="0"/>
                </a:lnTo>
                <a:lnTo>
                  <a:pt x="232" y="0"/>
                </a:lnTo>
                <a:lnTo>
                  <a:pt x="238" y="0"/>
                </a:lnTo>
                <a:lnTo>
                  <a:pt x="238" y="0"/>
                </a:lnTo>
                <a:lnTo>
                  <a:pt x="240" y="2"/>
                </a:lnTo>
                <a:lnTo>
                  <a:pt x="240" y="2"/>
                </a:lnTo>
                <a:lnTo>
                  <a:pt x="236" y="0"/>
                </a:lnTo>
                <a:lnTo>
                  <a:pt x="236" y="0"/>
                </a:lnTo>
                <a:close/>
                <a:moveTo>
                  <a:pt x="248" y="4"/>
                </a:moveTo>
                <a:lnTo>
                  <a:pt x="248" y="4"/>
                </a:lnTo>
                <a:lnTo>
                  <a:pt x="246" y="4"/>
                </a:lnTo>
                <a:lnTo>
                  <a:pt x="246" y="4"/>
                </a:lnTo>
                <a:lnTo>
                  <a:pt x="250" y="4"/>
                </a:lnTo>
                <a:lnTo>
                  <a:pt x="250" y="4"/>
                </a:lnTo>
                <a:lnTo>
                  <a:pt x="252" y="4"/>
                </a:lnTo>
                <a:lnTo>
                  <a:pt x="252" y="4"/>
                </a:lnTo>
                <a:lnTo>
                  <a:pt x="248" y="4"/>
                </a:lnTo>
                <a:lnTo>
                  <a:pt x="248" y="4"/>
                </a:lnTo>
                <a:close/>
              </a:path>
            </a:pathLst>
          </a:custGeom>
          <a:solidFill>
            <a:srgbClr val="000000"/>
          </a:solidFill>
          <a:ln w="9525">
            <a:noFill/>
            <a:round/>
            <a:headEnd/>
            <a:tailEnd/>
          </a:ln>
          <a:effectLst>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p>
        </p:txBody>
      </p:sp>
      <p:sp>
        <p:nvSpPr>
          <p:cNvPr id="26" name="TextBox 25"/>
          <p:cNvSpPr txBox="1"/>
          <p:nvPr/>
        </p:nvSpPr>
        <p:spPr>
          <a:xfrm>
            <a:off x="3657600" y="3505200"/>
            <a:ext cx="4114800" cy="830997"/>
          </a:xfrm>
          <a:prstGeom prst="rect">
            <a:avLst/>
          </a:prstGeom>
          <a:noFill/>
        </p:spPr>
        <p:txBody>
          <a:bodyPr wrap="square" rtlCol="0">
            <a:spAutoFit/>
          </a:bodyPr>
          <a:lstStyle/>
          <a:p>
            <a:r>
              <a:rPr lang="en-US" sz="2400" b="1" dirty="0">
                <a:solidFill>
                  <a:schemeClr val="accent1"/>
                </a:solidFill>
              </a:rPr>
              <a:t>Comparing Views of Company Managers and Customers</a:t>
            </a:r>
          </a:p>
        </p:txBody>
      </p:sp>
      <p:pic>
        <p:nvPicPr>
          <p:cNvPr id="7" name="Picture 2" descr="C:\Users\Tomas\Documents\VITA\2013-11-02_03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5334000"/>
            <a:ext cx="2121434" cy="12124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632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World map.jpg"/>
          <p:cNvPicPr>
            <a:picLocks noChangeAspect="1"/>
          </p:cNvPicPr>
          <p:nvPr/>
        </p:nvPicPr>
        <p:blipFill>
          <a:blip r:embed="rId3">
            <a:duotone>
              <a:schemeClr val="accent1">
                <a:shade val="45000"/>
                <a:satMod val="135000"/>
              </a:schemeClr>
              <a:prstClr val="white"/>
            </a:duotone>
            <a:lum bright="20000"/>
          </a:blip>
          <a:stretch>
            <a:fillRect/>
          </a:stretch>
        </p:blipFill>
        <p:spPr>
          <a:xfrm>
            <a:off x="1905000" y="-184398"/>
            <a:ext cx="7162800" cy="3917156"/>
          </a:xfrm>
          <a:prstGeom prst="rect">
            <a:avLst/>
          </a:prstGeom>
        </p:spPr>
      </p:pic>
      <p:grpSp>
        <p:nvGrpSpPr>
          <p:cNvPr id="6" name="Group 23"/>
          <p:cNvGrpSpPr>
            <a:grpSpLocks/>
          </p:cNvGrpSpPr>
          <p:nvPr/>
        </p:nvGrpSpPr>
        <p:grpSpPr bwMode="auto">
          <a:xfrm>
            <a:off x="0" y="4191000"/>
            <a:ext cx="9144000" cy="1676400"/>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p>
              <a:pPr algn="ctr" eaLnBrk="0" hangingPunct="0"/>
              <a:endParaRPr lang="en-US" noProof="1">
                <a:latin typeface="Calibri" pitchFamily="34" charset="0"/>
                <a:cs typeface="Arial" charset="0"/>
              </a:endParaRPr>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p>
              <a:pPr algn="ctr" eaLnBrk="0" hangingPunct="0"/>
              <a:endParaRPr lang="en-US" noProof="1">
                <a:latin typeface="Calibri" pitchFamily="34" charset="0"/>
                <a:cs typeface="Arial" charset="0"/>
              </a:endParaRPr>
            </a:p>
          </p:txBody>
        </p:sp>
      </p:grpSp>
      <p:sp>
        <p:nvSpPr>
          <p:cNvPr id="10" name="Content Placeholder 9"/>
          <p:cNvSpPr>
            <a:spLocks noGrp="1"/>
          </p:cNvSpPr>
          <p:nvPr>
            <p:ph sz="half" idx="2"/>
          </p:nvPr>
        </p:nvSpPr>
        <p:spPr>
          <a:xfrm>
            <a:off x="6178571" y="1981200"/>
            <a:ext cx="2736829" cy="3535363"/>
          </a:xfrm>
        </p:spPr>
        <p:txBody>
          <a:bodyPr>
            <a:normAutofit/>
          </a:bodyPr>
          <a:lstStyle/>
          <a:p>
            <a:r>
              <a:rPr lang="en-US" sz="1800" dirty="0" smtClean="0"/>
              <a:t>n=</a:t>
            </a:r>
            <a:r>
              <a:rPr lang="en-US" sz="1800" b="1" dirty="0" smtClean="0">
                <a:solidFill>
                  <a:schemeClr val="accent1"/>
                </a:solidFill>
              </a:rPr>
              <a:t>3206 </a:t>
            </a:r>
            <a:r>
              <a:rPr lang="en-US" sz="1800" b="1" dirty="0">
                <a:solidFill>
                  <a:schemeClr val="accent1"/>
                </a:solidFill>
              </a:rPr>
              <a:t>companies </a:t>
            </a:r>
            <a:r>
              <a:rPr lang="en-US" sz="1800" dirty="0" smtClean="0"/>
              <a:t>n=</a:t>
            </a:r>
            <a:r>
              <a:rPr lang="en-US" sz="1800" b="1" dirty="0" smtClean="0">
                <a:solidFill>
                  <a:srgbClr val="C00000"/>
                </a:solidFill>
              </a:rPr>
              <a:t>1692 </a:t>
            </a:r>
            <a:r>
              <a:rPr lang="en-US" sz="1800" b="1" dirty="0">
                <a:solidFill>
                  <a:srgbClr val="C00000"/>
                </a:solidFill>
              </a:rPr>
              <a:t>customers</a:t>
            </a:r>
          </a:p>
          <a:p>
            <a:r>
              <a:rPr lang="en-US" sz="1800" dirty="0" smtClean="0"/>
              <a:t>Data </a:t>
            </a:r>
            <a:r>
              <a:rPr lang="en-US" sz="1800" dirty="0"/>
              <a:t>from March 2015; Scores range from 1=strongly disagree to 10=strongly agree</a:t>
            </a:r>
          </a:p>
          <a:p>
            <a:endParaRPr lang="en-US" sz="1800" dirty="0"/>
          </a:p>
        </p:txBody>
      </p:sp>
      <p:graphicFrame>
        <p:nvGraphicFramePr>
          <p:cNvPr id="3" name="Chart 2"/>
          <p:cNvGraphicFramePr/>
          <p:nvPr>
            <p:extLst/>
          </p:nvPr>
        </p:nvGraphicFramePr>
        <p:xfrm>
          <a:off x="152400" y="1828800"/>
          <a:ext cx="6096000" cy="4114800"/>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p:cNvCxnSpPr/>
          <p:nvPr/>
        </p:nvCxnSpPr>
        <p:spPr>
          <a:xfrm rot="5400000">
            <a:off x="4114800" y="3733800"/>
            <a:ext cx="4114800" cy="1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itle 4"/>
          <p:cNvSpPr>
            <a:spLocks noGrp="1"/>
          </p:cNvSpPr>
          <p:nvPr>
            <p:ph type="title"/>
          </p:nvPr>
        </p:nvSpPr>
        <p:spPr>
          <a:xfrm>
            <a:off x="304800" y="187958"/>
            <a:ext cx="8077200" cy="1600200"/>
          </a:xfrm>
        </p:spPr>
        <p:txBody>
          <a:bodyPr>
            <a:normAutofit/>
          </a:bodyPr>
          <a:lstStyle/>
          <a:p>
            <a:pPr algn="l"/>
            <a:r>
              <a:rPr lang="en-US" sz="3600" dirty="0" smtClean="0"/>
              <a:t>Global Business in 10 Years</a:t>
            </a:r>
            <a:endParaRPr lang="en-US" sz="2000" dirty="0">
              <a:solidFill>
                <a:schemeClr val="bg1">
                  <a:lumMod val="75000"/>
                </a:schemeClr>
              </a:solidFill>
            </a:endParaRPr>
          </a:p>
        </p:txBody>
      </p:sp>
      <p:sp>
        <p:nvSpPr>
          <p:cNvPr id="13" name="TextBox 12"/>
          <p:cNvSpPr txBox="1"/>
          <p:nvPr/>
        </p:nvSpPr>
        <p:spPr>
          <a:xfrm>
            <a:off x="6247606" y="5950803"/>
            <a:ext cx="2820194" cy="830997"/>
          </a:xfrm>
          <a:prstGeom prst="rect">
            <a:avLst/>
          </a:prstGeom>
          <a:noFill/>
        </p:spPr>
        <p:txBody>
          <a:bodyPr wrap="square" rtlCol="0">
            <a:spAutoFit/>
          </a:bodyPr>
          <a:lstStyle/>
          <a:p>
            <a:r>
              <a:rPr lang="en-US" sz="1200" dirty="0" smtClean="0"/>
              <a:t>The margin of error for the company (managerial) sample (</a:t>
            </a:r>
            <a:r>
              <a:rPr lang="en-US" sz="1200" dirty="0"/>
              <a:t>n=3206</a:t>
            </a:r>
            <a:r>
              <a:rPr lang="en-US" sz="1200" dirty="0" smtClean="0"/>
              <a:t>) is 1.59 percent, and the </a:t>
            </a:r>
            <a:r>
              <a:rPr lang="en-US" sz="1200" dirty="0"/>
              <a:t>margin of error for the customer sample </a:t>
            </a:r>
            <a:r>
              <a:rPr lang="en-US" sz="1200" dirty="0" smtClean="0"/>
              <a:t>(n=1692</a:t>
            </a:r>
            <a:r>
              <a:rPr lang="en-US" sz="1200" dirty="0"/>
              <a:t>) is 2.28 percent</a:t>
            </a:r>
            <a:r>
              <a:rPr lang="en-US" sz="1200" dirty="0" smtClean="0"/>
              <a:t> </a:t>
            </a:r>
            <a:endParaRPr lang="en-US" sz="1200" dirty="0"/>
          </a:p>
        </p:txBody>
      </p:sp>
    </p:spTree>
    <p:extLst>
      <p:ext uri="{BB962C8B-B14F-4D97-AF65-F5344CB8AC3E}">
        <p14:creationId xmlns:p14="http://schemas.microsoft.com/office/powerpoint/2010/main" val="105701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animEffect transition="in" filter="wipe(down)">
                                      <p:cBhvr>
                                        <p:cTn id="7" dur="500"/>
                                        <p:tgtEl>
                                          <p:spTgt spid="3">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12" dur="500"/>
                                        <p:tgtEl>
                                          <p:spTgt spid="3">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7"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4b0f9a2ce84e864a328139283993d548c239c2d"/>
  <p:tag name="MMPROD_NEXTUNIQUEID" val="10009"/>
  <p:tag name="MMPROD_UIDATA" val="&lt;database version=&quot;10.0&quot;&gt;&lt;object type=&quot;1&quot; unique_id=&quot;10001&quot;&gt;&lt;object type=&quot;2&quot; unique_id=&quot;10029&quot;&gt;&lt;object type=&quot;3&quot; unique_id=&quot;10229&quot;&gt;&lt;property id=&quot;20148&quot; value=&quot;5&quot;/&gt;&lt;property id=&quot;20300&quot; value=&quot;Slide 4 - &amp;quot;Globalization (IB11e Chapter 1)&amp;quot;&quot;/&gt;&lt;property id=&quot;20307&quot; value=&quot;406&quot;/&gt;&lt;/object&gt;&lt;object type=&quot;3&quot; unique_id=&quot;10264&quot;&gt;&lt;property id=&quot;20148&quot; value=&quot;5&quot;/&gt;&lt;property id=&quot;20300&quot; value=&quot;Slide 27 - &amp;quot;National Differences in Political, Economic, and Legal Systems (IB11e Chapter 2)&amp;quot;&quot;/&gt;&lt;property id=&quot;20307&quot; value=&quot;407&quot;/&gt;&lt;/object&gt;&lt;object type=&quot;3&quot; unique_id=&quot;10289&quot;&gt;&lt;property id=&quot;20148&quot; value=&quot;5&quot;/&gt;&lt;property id=&quot;20300&quot; value=&quot;Slide 30 - &amp;quot;National Differences in Economic Development (IB11e Chapter 3)&amp;quot;&quot;/&gt;&lt;property id=&quot;20307&quot; value=&quot;408&quot;/&gt;&lt;/object&gt;&lt;object type=&quot;3&quot; unique_id=&quot;10290&quot;&gt;&lt;property id=&quot;20148&quot; value=&quot;5&quot;/&gt;&lt;property id=&quot;20300&quot; value=&quot;Slide 33 - &amp;quot;Differences in Culture (IB11e Chapter 4)&amp;quot;&quot;/&gt;&lt;property id=&quot;20307&quot; value=&quot;409&quot;/&gt;&lt;/object&gt;&lt;object type=&quot;3&quot; unique_id=&quot;10317&quot;&gt;&lt;property id=&quot;20148&quot; value=&quot;5&quot;/&gt;&lt;property id=&quot;20300&quot; value=&quot;Slide 36 - &amp;quot;Ethics, Corporate Social Responsibility, and Sustainability (IB11e Chapter 5)&amp;quot;&quot;/&gt;&lt;property id=&quot;20307&quot; value=&quot;410&quot;/&gt;&lt;/object&gt;&lt;object type=&quot;3&quot; unique_id=&quot;10318&quot;&gt;&lt;property id=&quot;20148&quot; value=&quot;5&quot;/&gt;&lt;property id=&quot;20300&quot; value=&quot;Slide 40 - &amp;quot;International Trade Theory (IB11e Chapter 6)&amp;quot;&quot;/&gt;&lt;property id=&quot;20307&quot; value=&quot;411&quot;/&gt;&lt;/object&gt;&lt;object type=&quot;3&quot; unique_id=&quot;10391&quot;&gt;&lt;property id=&quot;20148&quot; value=&quot;5&quot;/&gt;&lt;property id=&quot;20300&quot; value=&quot;Slide 43 - &amp;quot;Government Policy and International Trade (IB11e Chapter 7)&amp;quot;&quot;/&gt;&lt;property id=&quot;20307&quot; value=&quot;412&quot;/&gt;&lt;/object&gt;&lt;object type=&quot;3&quot; unique_id=&quot;10491&quot;&gt;&lt;property id=&quot;20148&quot; value=&quot;5&quot;/&gt;&lt;property id=&quot;20300&quot; value=&quot;Slide 46 - &amp;quot;Foreign Direct Investment (IB11e Chapter 8)&amp;quot;&quot;/&gt;&lt;property id=&quot;20307&quot; value=&quot;413&quot;/&gt;&lt;/object&gt;&lt;object type=&quot;3&quot; unique_id=&quot;10492&quot;&gt;&lt;property id=&quot;20148&quot; value=&quot;5&quot;/&gt;&lt;property id=&quot;20300&quot; value=&quot;Slide 49 - &amp;quot;Regional Economic Integration (IB11e Chapter 9)&amp;quot;&quot;/&gt;&lt;property id=&quot;20307&quot; value=&quot;414&quot;/&gt;&lt;/object&gt;&lt;object type=&quot;3&quot; unique_id=&quot;10493&quot;&gt;&lt;property id=&quot;20148&quot; value=&quot;5&quot;/&gt;&lt;property id=&quot;20300&quot; value=&quot;Slide 53 - &amp;quot;The Foreign Exchange Market (IB11e Chapter 10)&amp;quot;&quot;/&gt;&lt;property id=&quot;20307&quot; value=&quot;415&quot;/&gt;&lt;/object&gt;&lt;object type=&quot;3&quot; unique_id=&quot;10494&quot;&gt;&lt;property id=&quot;20148&quot; value=&quot;5&quot;/&gt;&lt;property id=&quot;20300&quot; value=&quot;Slide 56 - &amp;quot;The International Monetary System (IB11e Chapter 11)&amp;quot;&quot;/&gt;&lt;property id=&quot;20307&quot; value=&quot;416&quot;/&gt;&lt;/object&gt;&lt;object type=&quot;3&quot; unique_id=&quot;10495&quot;&gt;&lt;property id=&quot;20148&quot; value=&quot;5&quot;/&gt;&lt;property id=&quot;20300&quot; value=&quot;Slide 59 - &amp;quot;The Global Capital Market (IB11e Chapter 12)&amp;quot;&quot;/&gt;&lt;property id=&quot;20307&quot; value=&quot;417&quot;/&gt;&lt;/object&gt;&lt;object type=&quot;3&quot; unique_id=&quot;10496&quot;&gt;&lt;property id=&quot;20148&quot; value=&quot;5&quot;/&gt;&lt;property id=&quot;20300&quot; value=&quot;Slide 63 - &amp;quot;The Strategy of International Business (IB11e Chapter 13)&amp;quot;&quot;/&gt;&lt;property id=&quot;20307&quot; value=&quot;418&quot;/&gt;&lt;/object&gt;&lt;object type=&quot;3&quot; unique_id=&quot;10497&quot;&gt;&lt;property id=&quot;20148&quot; value=&quot;5&quot;/&gt;&lt;property id=&quot;20300&quot; value=&quot;Slide 66 - &amp;quot;The Organization of International Business (IB11e Chapter 14)&amp;quot;&quot;/&gt;&lt;property id=&quot;20307&quot; value=&quot;419&quot;/&gt;&lt;/object&gt;&lt;object type=&quot;3&quot; unique_id=&quot;10562&quot;&gt;&lt;property id=&quot;20148&quot; value=&quot;5&quot;/&gt;&lt;property id=&quot;20300&quot; value=&quot;Slide 69 - &amp;quot;Entry Strategy and Strategic Alliances (IB11e Chapter 15)&amp;quot;&quot;/&gt;&lt;property id=&quot;20307&quot; value=&quot;420&quot;/&gt;&lt;/object&gt;&lt;object type=&quot;3&quot; unique_id=&quot;10563&quot;&gt;&lt;property id=&quot;20148&quot; value=&quot;5&quot;/&gt;&lt;property id=&quot;20300&quot; value=&quot;Slide 73 - &amp;quot;Exporting, Importing, and Countertrade (IB11e Chapter 16)&amp;quot;&quot;/&gt;&lt;property id=&quot;20307&quot; value=&quot;421&quot;/&gt;&lt;/object&gt;&lt;object type=&quot;3&quot; unique_id=&quot;10618&quot;&gt;&lt;property id=&quot;20148&quot; value=&quot;5&quot;/&gt;&lt;property id=&quot;20300&quot; value=&quot;Slide 76 - &amp;quot;Global Production and Supply Chain Management (IB11e Chapter 17)&amp;quot;&quot;/&gt;&lt;property id=&quot;20307&quot; value=&quot;422&quot;/&gt;&lt;/object&gt;&lt;object type=&quot;3&quot; unique_id=&quot;10676&quot;&gt;&lt;property id=&quot;20148&quot; value=&quot;5&quot;/&gt;&lt;property id=&quot;20300&quot; value=&quot;Slide 79 - &amp;quot;Global Marketing and R&amp;amp;D (IB11e Chapter 18)&amp;quot;&quot;/&gt;&lt;property id=&quot;20307&quot; value=&quot;423&quot;/&gt;&lt;/object&gt;&lt;object type=&quot;3&quot; unique_id=&quot;10737&quot;&gt;&lt;property id=&quot;20148&quot; value=&quot;5&quot;/&gt;&lt;property id=&quot;20300&quot; value=&quot;Slide 82 - &amp;quot;Global Human Resource Management (IB11e Chapter 19)&amp;quot;&quot;/&gt;&lt;property id=&quot;20307&quot; value=&quot;424&quot;/&gt;&lt;/object&gt;&lt;object type=&quot;3&quot; unique_id=&quot;10801&quot;&gt;&lt;property id=&quot;20148&quot; value=&quot;5&quot;/&gt;&lt;property id=&quot;20300&quot; value=&quot;Slide 85 - &amp;quot;Accounting and Finance in the International Business (IB11e Chapter 19)&amp;quot;&quot;/&gt;&lt;property id=&quot;20307&quot; value=&quot;425&quot;/&gt;&lt;/object&gt;&lt;object type=&quot;3&quot; unique_id=&quot;11351&quot;&gt;&lt;property id=&quot;20148&quot; value=&quot;5&quot;/&gt;&lt;property id=&quot;20300&quot; value=&quot;Slide 5 - &amp;quot;Globalization (IB11e Chapter 1)&amp;quot;&quot;/&gt;&lt;property id=&quot;20307&quot; value=&quot;427&quot;/&gt;&lt;/object&gt;&lt;object type=&quot;3&quot; unique_id=&quot;11352&quot;&gt;&lt;property id=&quot;20148&quot; value=&quot;5&quot;/&gt;&lt;property id=&quot;20300&quot; value=&quot;Slide 28 - &amp;quot;National Differences in Political, Economic, and Legal Systems (IB11e Chapter 2)&amp;quot;&quot;/&gt;&lt;property id=&quot;20307&quot; value=&quot;428&quot;/&gt;&lt;/object&gt;&lt;object type=&quot;3&quot; unique_id=&quot;11353&quot;&gt;&lt;property id=&quot;20148&quot; value=&quot;5&quot;/&gt;&lt;property id=&quot;20300&quot; value=&quot;Slide 31 - &amp;quot;National Differences in Economic Development (IB11e Chapter 3)&amp;quot;&quot;/&gt;&lt;property id=&quot;20307&quot; value=&quot;429&quot;/&gt;&lt;/object&gt;&lt;object type=&quot;3&quot; unique_id=&quot;11354&quot;&gt;&lt;property id=&quot;20148&quot; value=&quot;5&quot;/&gt;&lt;property id=&quot;20300&quot; value=&quot;Slide 34 - &amp;quot;Differences in Culture (IB11e Chapter 4)&amp;quot;&quot;/&gt;&lt;property id=&quot;20307&quot; value=&quot;430&quot;/&gt;&lt;/object&gt;&lt;object type=&quot;3&quot; unique_id=&quot;11355&quot;&gt;&lt;property id=&quot;20148&quot; value=&quot;5&quot;/&gt;&lt;property id=&quot;20300&quot; value=&quot;Slide 37 - &amp;quot;Ethics, Corporate Social Responsibility, and Sustainability (IB11e Chapter 5)&amp;quot;&quot;/&gt;&lt;property id=&quot;20307&quot; value=&quot;431&quot;/&gt;&lt;/object&gt;&lt;object type=&quot;3&quot; unique_id=&quot;11468&quot;&gt;&lt;property id=&quot;20148&quot; value=&quot;5&quot;/&gt;&lt;property id=&quot;20300&quot; value=&quot;Slide 41 - &amp;quot;International Trade Theory (IB11e Chapter 6)&amp;quot;&quot;/&gt;&lt;property id=&quot;20307&quot; value=&quot;432&quot;/&gt;&lt;/object&gt;&lt;object type=&quot;3&quot; unique_id=&quot;11614&quot;&gt;&lt;property id=&quot;20148&quot; value=&quot;5&quot;/&gt;&lt;property id=&quot;20300&quot; value=&quot;Slide 44 - &amp;quot;Government Policy and International Trade (IB11e Chapter 7)&amp;quot;&quot;/&gt;&lt;property id=&quot;20307&quot; value=&quot;433&quot;/&gt;&lt;/object&gt;&lt;object type=&quot;3&quot; unique_id=&quot;11705&quot;&gt;&lt;property id=&quot;20148&quot; value=&quot;5&quot;/&gt;&lt;property id=&quot;20300&quot; value=&quot;Slide 47 - &amp;quot;Foreign Direct Investment (IB11e Chapter 8)&amp;quot;&quot;/&gt;&lt;property id=&quot;20307&quot; value=&quot;434&quot;/&gt;&lt;/object&gt;&lt;object type=&quot;3&quot; unique_id=&quot;11799&quot;&gt;&lt;property id=&quot;20148&quot; value=&quot;5&quot;/&gt;&lt;property id=&quot;20300&quot; value=&quot;Slide 50 - &amp;quot;Regional Economic Integration (IB11e Chapter 9)&amp;quot;&quot;/&gt;&lt;property id=&quot;20307&quot; value=&quot;435&quot;/&gt;&lt;/object&gt;&lt;object type=&quot;3&quot; unique_id=&quot;11928&quot;&gt;&lt;property id=&quot;20148&quot; value=&quot;5&quot;/&gt;&lt;property id=&quot;20300&quot; value=&quot;Slide 54 - &amp;quot;The Foreign Exchange Market (IB11e Chapter 10)&amp;quot;&quot;/&gt;&lt;property id=&quot;20307&quot; value=&quot;436&quot;/&gt;&lt;/object&gt;&lt;object type=&quot;3&quot; unique_id=&quot;11929&quot;&gt;&lt;property id=&quot;20148&quot; value=&quot;5&quot;/&gt;&lt;property id=&quot;20300&quot; value=&quot;Slide 57 - &amp;quot;The International Monetary System (IB11e Chapter 11)&amp;quot;&quot;/&gt;&lt;property id=&quot;20307&quot; value=&quot;437&quot;/&gt;&lt;/object&gt;&lt;object type=&quot;3&quot; unique_id=&quot;12032&quot;&gt;&lt;property id=&quot;20148&quot; value=&quot;5&quot;/&gt;&lt;property id=&quot;20300&quot; value=&quot;Slide 60 - &amp;quot;The Global Capital Market (IB11e Chapter 12)&amp;quot;&quot;/&gt;&lt;property id=&quot;20307&quot; value=&quot;438&quot;/&gt;&lt;/object&gt;&lt;object type=&quot;3&quot; unique_id=&quot;12208&quot;&gt;&lt;property id=&quot;20148&quot; value=&quot;5&quot;/&gt;&lt;property id=&quot;20300&quot; value=&quot;Slide 64 - &amp;quot;The Strategy of International Business (IB11e Chapter 13)&amp;quot;&quot;/&gt;&lt;property id=&quot;20307&quot; value=&quot;439&quot;/&gt;&lt;/object&gt;&lt;object type=&quot;3&quot; unique_id=&quot;12317&quot;&gt;&lt;property id=&quot;20148&quot; value=&quot;5&quot;/&gt;&lt;property id=&quot;20300&quot; value=&quot;Slide 67 - &amp;quot;The Organization of International Business (IB11e Chapter 14)&amp;quot;&quot;/&gt;&lt;property id=&quot;20307&quot; value=&quot;440&quot;/&gt;&lt;/object&gt;&lt;object type=&quot;3&quot; unique_id=&quot;12429&quot;&gt;&lt;property id=&quot;20148&quot; value=&quot;5&quot;/&gt;&lt;property id=&quot;20300&quot; value=&quot;Slide 70 - &amp;quot;Entry Strategy and Strategic Alliances (IB11e Chapter 15)&amp;quot;&quot;/&gt;&lt;property id=&quot;20307&quot; value=&quot;441&quot;/&gt;&lt;/object&gt;&lt;object type=&quot;3&quot; unique_id=&quot;12544&quot;&gt;&lt;property id=&quot;20148&quot; value=&quot;5&quot;/&gt;&lt;property id=&quot;20300&quot; value=&quot;Slide 74 - &amp;quot;Exporting, Importing, and Countertrade (IB11e Chapter 16)&amp;quot;&quot;/&gt;&lt;property id=&quot;20307&quot; value=&quot;442&quot;/&gt;&lt;/object&gt;&lt;object type=&quot;3&quot; unique_id=&quot;12662&quot;&gt;&lt;property id=&quot;20148&quot; value=&quot;5&quot;/&gt;&lt;property id=&quot;20300&quot; value=&quot;Slide 77 - &amp;quot;Global Production and Supply Chain Management (IB11e Chapter 17)&amp;quot;&quot;/&gt;&lt;property id=&quot;20307&quot; value=&quot;443&quot;/&gt;&lt;/object&gt;&lt;object type=&quot;3&quot; unique_id=&quot;12823&quot;&gt;&lt;property id=&quot;20148&quot; value=&quot;5&quot;/&gt;&lt;property id=&quot;20300&quot; value=&quot;Slide 80 - &amp;quot;Global Marketing and R&amp;amp;D (IB11e Chapter 18)&amp;quot;&quot;/&gt;&lt;property id=&quot;20307&quot; value=&quot;444&quot;/&gt;&lt;/object&gt;&lt;object type=&quot;3&quot; unique_id=&quot;12824&quot;&gt;&lt;property id=&quot;20148&quot; value=&quot;5&quot;/&gt;&lt;property id=&quot;20300&quot; value=&quot;Slide 83 - &amp;quot;Global Human Resource Management (IB11e Chapter 19)&amp;quot;&quot;/&gt;&lt;property id=&quot;20307&quot; value=&quot;445&quot;/&gt;&lt;/object&gt;&lt;object type=&quot;3&quot; unique_id=&quot;12951&quot;&gt;&lt;property id=&quot;20148&quot; value=&quot;5&quot;/&gt;&lt;property id=&quot;20300&quot; value=&quot;Slide 86 - &amp;quot;Accounting and Finance in International Business (IB11e Chapter 19)&amp;quot;&quot;/&gt;&lt;property id=&quot;20307&quot; value=&quot;446&quot;/&gt;&lt;/object&gt;&lt;object type=&quot;3&quot; unique_id=&quot;13367&quot;&gt;&lt;property id=&quot;20148&quot; value=&quot;5&quot;/&gt;&lt;property id=&quot;20300&quot; value=&quot;Slide 3&quot;/&gt;&lt;property id=&quot;20307&quot; value=&quot;447&quot;/&gt;&lt;/object&gt;&lt;object type=&quot;3&quot; unique_id=&quot;13764&quot;&gt;&lt;property id=&quot;20148&quot; value=&quot;5&quot;/&gt;&lt;property id=&quot;20300&quot; value=&quot;Slide 26&quot;/&gt;&lt;property id=&quot;20307&quot; value=&quot;448&quot;/&gt;&lt;/object&gt;&lt;object type=&quot;3&quot; unique_id=&quot;13765&quot;&gt;&lt;property id=&quot;20148&quot; value=&quot;5&quot;/&gt;&lt;property id=&quot;20300&quot; value=&quot;Slide 29&quot;/&gt;&lt;property id=&quot;20307&quot; value=&quot;449&quot;/&gt;&lt;/object&gt;&lt;object type=&quot;3&quot; unique_id=&quot;13766&quot;&gt;&lt;property id=&quot;20148&quot; value=&quot;5&quot;/&gt;&lt;property id=&quot;20300&quot; value=&quot;Slide 32&quot;/&gt;&lt;property id=&quot;20307&quot; value=&quot;450&quot;/&gt;&lt;/object&gt;&lt;object type=&quot;3&quot; unique_id=&quot;13767&quot;&gt;&lt;property id=&quot;20148&quot; value=&quot;5&quot;/&gt;&lt;property id=&quot;20300&quot; value=&quot;Slide 35&quot;/&gt;&lt;property id=&quot;20307&quot; value=&quot;451&quot;/&gt;&lt;/object&gt;&lt;object type=&quot;3&quot; unique_id=&quot;13768&quot;&gt;&lt;property id=&quot;20148&quot; value=&quot;5&quot;/&gt;&lt;property id=&quot;20300&quot; value=&quot;Slide 39&quot;/&gt;&lt;property id=&quot;20307&quot; value=&quot;452&quot;/&gt;&lt;/object&gt;&lt;object type=&quot;3&quot; unique_id=&quot;13965&quot;&gt;&lt;property id=&quot;20148&quot; value=&quot;5&quot;/&gt;&lt;property id=&quot;20300&quot; value=&quot;Slide 42&quot;/&gt;&lt;property id=&quot;20307&quot; value=&quot;453&quot;/&gt;&lt;/object&gt;&lt;object type=&quot;3&quot; unique_id=&quot;13966&quot;&gt;&lt;property id=&quot;20148&quot; value=&quot;5&quot;/&gt;&lt;property id=&quot;20300&quot; value=&quot;Slide 45&quot;/&gt;&lt;property id=&quot;20307&quot; value=&quot;454&quot;/&gt;&lt;/object&gt;&lt;object type=&quot;3&quot; unique_id=&quot;14120&quot;&gt;&lt;property id=&quot;20148&quot; value=&quot;5&quot;/&gt;&lt;property id=&quot;20300&quot; value=&quot;Slide 48&quot;/&gt;&lt;property id=&quot;20307&quot; value=&quot;455&quot;/&gt;&lt;/object&gt;&lt;object type=&quot;3&quot; unique_id=&quot;15031&quot;&gt;&lt;property id=&quot;20148&quot; value=&quot;5&quot;/&gt;&lt;property id=&quot;20300&quot; value=&quot;Slide 52&quot;/&gt;&lt;property id=&quot;20307&quot; value=&quot;457&quot;/&gt;&lt;/object&gt;&lt;object type=&quot;3&quot; unique_id=&quot;15032&quot;&gt;&lt;property id=&quot;20148&quot; value=&quot;5&quot;/&gt;&lt;property id=&quot;20300&quot; value=&quot;Slide 55&quot;/&gt;&lt;property id=&quot;20307&quot; value=&quot;458&quot;/&gt;&lt;/object&gt;&lt;object type=&quot;3&quot; unique_id=&quot;15033&quot;&gt;&lt;property id=&quot;20148&quot; value=&quot;5&quot;/&gt;&lt;property id=&quot;20300&quot; value=&quot;Slide 58&quot;/&gt;&lt;property id=&quot;20307&quot; value=&quot;459&quot;/&gt;&lt;/object&gt;&lt;object type=&quot;3&quot; unique_id=&quot;15034&quot;&gt;&lt;property id=&quot;20148&quot; value=&quot;5&quot;/&gt;&lt;property id=&quot;20300&quot; value=&quot;Slide 62&quot;/&gt;&lt;property id=&quot;20307&quot; value=&quot;460&quot;/&gt;&lt;/object&gt;&lt;object type=&quot;3&quot; unique_id=&quot;15035&quot;&gt;&lt;property id=&quot;20148&quot; value=&quot;5&quot;/&gt;&lt;property id=&quot;20300&quot; value=&quot;Slide 65&quot;/&gt;&lt;property id=&quot;20307&quot; value=&quot;461&quot;/&gt;&lt;/object&gt;&lt;object type=&quot;3&quot; unique_id=&quot;15036&quot;&gt;&lt;property id=&quot;20148&quot; value=&quot;5&quot;/&gt;&lt;property id=&quot;20300&quot; value=&quot;Slide 68&quot;/&gt;&lt;property id=&quot;20307&quot; value=&quot;462&quot;/&gt;&lt;/object&gt;&lt;object type=&quot;3&quot; unique_id=&quot;15269&quot;&gt;&lt;property id=&quot;20148&quot; value=&quot;5&quot;/&gt;&lt;property id=&quot;20300&quot; value=&quot;Slide 72&quot;/&gt;&lt;property id=&quot;20307&quot; value=&quot;463&quot;/&gt;&lt;/object&gt;&lt;object type=&quot;3&quot; unique_id=&quot;15270&quot;&gt;&lt;property id=&quot;20148&quot; value=&quot;5&quot;/&gt;&lt;property id=&quot;20300&quot; value=&quot;Slide 75&quot;/&gt;&lt;property id=&quot;20307&quot; value=&quot;464&quot;/&gt;&lt;/object&gt;&lt;object type=&quot;3&quot; unique_id=&quot;15571&quot;&gt;&lt;property id=&quot;20148&quot; value=&quot;5&quot;/&gt;&lt;property id=&quot;20300&quot; value=&quot;Slide 78&quot;/&gt;&lt;property id=&quot;20307&quot; value=&quot;465&quot;/&gt;&lt;/object&gt;&lt;object type=&quot;3&quot; unique_id=&quot;15572&quot;&gt;&lt;property id=&quot;20148&quot; value=&quot;5&quot;/&gt;&lt;property id=&quot;20300&quot; value=&quot;Slide 81&quot;/&gt;&lt;property id=&quot;20307&quot; value=&quot;466&quot;/&gt;&lt;/object&gt;&lt;object type=&quot;3&quot; unique_id=&quot;15573&quot;&gt;&lt;property id=&quot;20148&quot; value=&quot;5&quot;/&gt;&lt;property id=&quot;20300&quot; value=&quot;Slide 84&quot;/&gt;&lt;property id=&quot;20307&quot; value=&quot;467&quot;/&gt;&lt;/object&gt;&lt;object type=&quot;3&quot; unique_id=&quot;16342&quot;&gt;&lt;property id=&quot;20148&quot; value=&quot;5&quot;/&gt;&lt;property id=&quot;20300&quot; value=&quot;Slide 11 - &amp;quot;National Differences (IB11e Chapters 2 to 5)&amp;quot;&quot;/&gt;&lt;property id=&quot;20307&quot; value=&quot;470&quot;/&gt;&lt;/object&gt;&lt;object type=&quot;3&quot; unique_id=&quot;16343&quot;&gt;&lt;property id=&quot;20148&quot; value=&quot;5&quot;/&gt;&lt;property id=&quot;20300&quot; value=&quot;Slide 12 - &amp;quot;National Differences (IB11e Chapters 2 to 5)&amp;quot;&quot;/&gt;&lt;property id=&quot;20307&quot; value=&quot;471&quot;/&gt;&lt;/object&gt;&lt;object type=&quot;3&quot; unique_id=&quot;17215&quot;&gt;&lt;property id=&quot;20148&quot; value=&quot;5&quot;/&gt;&lt;property id=&quot;20300&quot; value=&quot;Slide 13&quot;/&gt;&lt;property id=&quot;20307&quot; value=&quot;472&quot;/&gt;&lt;/object&gt;&lt;object type=&quot;3&quot; unique_id=&quot;17216&quot;&gt;&lt;property id=&quot;20148&quot; value=&quot;5&quot;/&gt;&lt;property id=&quot;20300&quot; value=&quot;Slide 14 - &amp;quot;Global Trade and Investment Environment (IB11e Chapters 6 to 9)&amp;quot;&quot;/&gt;&lt;property id=&quot;20307&quot; value=&quot;473&quot;/&gt;&lt;/object&gt;&lt;object type=&quot;3&quot; unique_id=&quot;17217&quot;&gt;&lt;property id=&quot;20148&quot; value=&quot;5&quot;/&gt;&lt;property id=&quot;20300&quot; value=&quot;Slide 15 - &amp;quot;Global Trade and Investment Environment (IB11e Chapters 6 to 9)&amp;quot;&quot;/&gt;&lt;property id=&quot;20307&quot; value=&quot;474&quot;/&gt;&lt;/object&gt;&lt;object type=&quot;3&quot; unique_id=&quot;17218&quot;&gt;&lt;property id=&quot;20148&quot; value=&quot;5&quot;/&gt;&lt;property id=&quot;20300&quot; value=&quot;Slide 16&quot;/&gt;&lt;property id=&quot;20307&quot; value=&quot;475&quot;/&gt;&lt;/object&gt;&lt;object type=&quot;3&quot; unique_id=&quot;17219&quot;&gt;&lt;property id=&quot;20148&quot; value=&quot;5&quot;/&gt;&lt;property id=&quot;20300&quot; value=&quot;Slide 17 - &amp;quot;Global Monetary System (IB11e Chapters 10 to 12)&amp;quot;&quot;/&gt;&lt;property id=&quot;20307&quot; value=&quot;476&quot;/&gt;&lt;/object&gt;&lt;object type=&quot;3&quot; unique_id=&quot;17220&quot;&gt;&lt;property id=&quot;20148&quot; value=&quot;5&quot;/&gt;&lt;property id=&quot;20300&quot; value=&quot;Slide 18 - &amp;quot;Global Monetary System (IB11e Chapters 10 to 12)&amp;quot;&quot;/&gt;&lt;property id=&quot;20307&quot; value=&quot;477&quot;/&gt;&lt;/object&gt;&lt;object type=&quot;3&quot; unique_id=&quot;17221&quot;&gt;&lt;property id=&quot;20148&quot; value=&quot;5&quot;/&gt;&lt;property id=&quot;20300&quot; value=&quot;Slide 19&quot;/&gt;&lt;property id=&quot;20307&quot; value=&quot;478&quot;/&gt;&lt;/object&gt;&lt;object type=&quot;3&quot; unique_id=&quot;17222&quot;&gt;&lt;property id=&quot;20148&quot; value=&quot;5&quot;/&gt;&lt;property id=&quot;20300&quot; value=&quot;Slide 20 - &amp;quot;Strategy and Structure of International Business (IB11e Chapters 13 to 15)&amp;quot;&quot;/&gt;&lt;property id=&quot;20307&quot; value=&quot;479&quot;/&gt;&lt;/object&gt;&lt;object type=&quot;3&quot; unique_id=&quot;17223&quot;&gt;&lt;property id=&quot;20148&quot; value=&quot;5&quot;/&gt;&lt;property id=&quot;20300&quot; value=&quot;Slide 21 - &amp;quot;Strategy and Structure of International Business (IB11e Chapters 13 to 15)&amp;quot;&quot;/&gt;&lt;property id=&quot;20307&quot; value=&quot;481&quot;/&gt;&lt;/object&gt;&lt;object type=&quot;3&quot; unique_id=&quot;17984&quot;&gt;&lt;property id=&quot;20148&quot; value=&quot;5&quot;/&gt;&lt;property id=&quot;20300&quot; value=&quot;Slide 22&quot;/&gt;&lt;property id=&quot;20307&quot; value=&quot;482&quot;/&gt;&lt;/object&gt;&lt;object type=&quot;3&quot; unique_id=&quot;17985&quot;&gt;&lt;property id=&quot;20148&quot; value=&quot;5&quot;/&gt;&lt;property id=&quot;20300&quot; value=&quot;Slide 23 - &amp;quot;International Business Functions (IB11e Chapters 16 to 20)&amp;quot;&quot;/&gt;&lt;property id=&quot;20307&quot; value=&quot;483&quot;/&gt;&lt;/object&gt;&lt;object type=&quot;3&quot; unique_id=&quot;17986&quot;&gt;&lt;property id=&quot;20148&quot; value=&quot;5&quot;/&gt;&lt;property id=&quot;20300&quot; value=&quot;Slide 24 - &amp;quot;International Business Functions (IB11e Chapters 16 to 20)&amp;quot;&quot;/&gt;&lt;property id=&quot;20307&quot; value=&quot;484&quot;/&gt;&lt;/object&gt;&lt;object type=&quot;3&quot; unique_id=&quot;20445&quot;&gt;&lt;property id=&quot;20148&quot; value=&quot;5&quot;/&gt;&lt;property id=&quot;20300&quot; value=&quot;Slide 25&quot;/&gt;&lt;property id=&quot;20307&quot; value=&quot;490&quot;/&gt;&lt;/object&gt;&lt;object type=&quot;3&quot; unique_id=&quot;20446&quot;&gt;&lt;property id=&quot;20148&quot; value=&quot;5&quot;/&gt;&lt;property id=&quot;20300&quot; value=&quot;Slide 38&quot;/&gt;&lt;property id=&quot;20307&quot; value=&quot;491&quot;/&gt;&lt;/object&gt;&lt;object type=&quot;3&quot; unique_id=&quot;20447&quot;&gt;&lt;property id=&quot;20148&quot; value=&quot;5&quot;/&gt;&lt;property id=&quot;20300&quot; value=&quot;Slide 51&quot;/&gt;&lt;property id=&quot;20307&quot; value=&quot;492&quot;/&gt;&lt;/object&gt;&lt;object type=&quot;3&quot; unique_id=&quot;20448&quot;&gt;&lt;property id=&quot;20148&quot; value=&quot;5&quot;/&gt;&lt;property id=&quot;20300&quot; value=&quot;Slide 61&quot;/&gt;&lt;property id=&quot;20307&quot; value=&quot;493&quot;/&gt;&lt;/object&gt;&lt;object type=&quot;3&quot; unique_id=&quot;20449&quot;&gt;&lt;property id=&quot;20148&quot; value=&quot;5&quot;/&gt;&lt;property id=&quot;20300&quot; value=&quot;Slide 71&quot;/&gt;&lt;property id=&quot;20307&quot; value=&quot;494&quot;/&gt;&lt;/object&gt;&lt;object type=&quot;3&quot; unique_id=&quot;21209&quot;&gt;&lt;property id=&quot;20148&quot; value=&quot;5&quot;/&gt;&lt;property id=&quot;20300&quot; value=&quot;Slide 10&quot;/&gt;&lt;property id=&quot;20307&quot; value=&quot;495&quot;/&gt;&lt;/object&gt;&lt;object type=&quot;3&quot; unique_id=&quot;21967&quot;&gt;&lt;property id=&quot;20148&quot; value=&quot;5&quot;/&gt;&lt;property id=&quot;20300&quot; value=&quot;Slide 87 - &amp;quot;Global Business Today 9e International Business 11e  Charles W. L. Hill G. Tomas M. Hult&amp;quot;&quot;/&gt;&lt;property id=&quot;20307&quot; value=&quot;497&quot;/&gt;&lt;/object&gt;&lt;object type=&quot;3&quot; unique_id=&quot;22734&quot;&gt;&lt;property id=&quot;20148&quot; value=&quot;5&quot;/&gt;&lt;property id=&quot;20300&quot; value=&quot;Slide 6&quot;/&gt;&lt;property id=&quot;20307&quot; value=&quot;501&quot;/&gt;&lt;/object&gt;&lt;object type=&quot;3&quot; unique_id=&quot;22735&quot;&gt;&lt;property id=&quot;20148&quot; value=&quot;5&quot;/&gt;&lt;property id=&quot;20300&quot; value=&quot;Slide 7 - &amp;quot;Global Business Today&amp;quot;&quot;/&gt;&lt;property id=&quot;20307&quot; value=&quot;498&quot;/&gt;&lt;/object&gt;&lt;object type=&quot;3&quot; unique_id=&quot;22736&quot;&gt;&lt;property id=&quot;20148&quot; value=&quot;5&quot;/&gt;&lt;property id=&quot;20300&quot; value=&quot;Slide 8 - &amp;quot;Global Business in 5 Years&amp;quot;&quot;/&gt;&lt;property id=&quot;20307&quot; value=&quot;499&quot;/&gt;&lt;/object&gt;&lt;object type=&quot;3&quot; unique_id=&quot;22737&quot;&gt;&lt;property id=&quot;20148&quot; value=&quot;5&quot;/&gt;&lt;property id=&quot;20300&quot; value=&quot;Slide 9 - &amp;quot;Global Business in 10 Years&amp;quot;&quot;/&gt;&lt;property id=&quot;20307&quot; value=&quot;500&quot;/&gt;&lt;/object&gt;&lt;object type=&quot;3&quot; unique_id=&quot;24356&quot;&gt;&lt;property id=&quot;20148&quot; value=&quot;5&quot;/&gt;&lt;property id=&quot;20300&quot; value=&quot;Slide 1 - &amp;quot;Global Business Today  Tomas Hult&amp;quot;&quot;/&gt;&lt;property id=&quot;20307&quot; value=&quot;502&quot;/&gt;&lt;/object&gt;&lt;object type=&quot;3&quot; unique_id=&quot;24357&quot;&gt;&lt;property id=&quot;20148&quot; value=&quot;5&quot;/&gt;&lt;property id=&quot;20300&quot; value=&quot;Slide 2&quot;/&gt;&lt;property id=&quot;20307&quot; value=&quot;503&quot;/&gt;&lt;/object&gt;&lt;/object&gt;&lt;object type=&quot;8&quot; unique_id=&quot;10073&quot;&gt;&lt;/object&gt;&lt;/object&gt;&lt;/database&gt;"/>
  <p:tag name="SECTOMILLISECCONVERTED" val="1"/>
</p:tagLst>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907</TotalTime>
  <Words>3998</Words>
  <Application>Microsoft Office PowerPoint</Application>
  <PresentationFormat>On-screen Show (4:3)</PresentationFormat>
  <Paragraphs>527</Paragraphs>
  <Slides>87</Slides>
  <Notes>86</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blank</vt:lpstr>
      <vt:lpstr>Global Business Today  Tomas Hult</vt:lpstr>
      <vt:lpstr>PowerPoint Presentation</vt:lpstr>
      <vt:lpstr>PowerPoint Presentation</vt:lpstr>
      <vt:lpstr>Globalization (IB11e Chapter 1)</vt:lpstr>
      <vt:lpstr>Globalization (IB11e Chapter 1)</vt:lpstr>
      <vt:lpstr>PowerPoint Presentation</vt:lpstr>
      <vt:lpstr>Global Business Today</vt:lpstr>
      <vt:lpstr>Global Business in 5 Years</vt:lpstr>
      <vt:lpstr>Global Business in 10 Years</vt:lpstr>
      <vt:lpstr>PowerPoint Presentation</vt:lpstr>
      <vt:lpstr>National Differences (IB11e Chapters 2 to 5)</vt:lpstr>
      <vt:lpstr>National Differences (IB11e Chapters 2 to 5)</vt:lpstr>
      <vt:lpstr>PowerPoint Presentation</vt:lpstr>
      <vt:lpstr>Global Trade and Investment Environment (IB11e Chapters 6 to 9)</vt:lpstr>
      <vt:lpstr>Global Trade and Investment Environment (IB11e Chapters 6 to 9)</vt:lpstr>
      <vt:lpstr>PowerPoint Presentation</vt:lpstr>
      <vt:lpstr>Global Monetary System (IB11e Chapters 10 to 12)</vt:lpstr>
      <vt:lpstr>Global Monetary System (IB11e Chapters 10 to 12)</vt:lpstr>
      <vt:lpstr>PowerPoint Presentation</vt:lpstr>
      <vt:lpstr>Strategy and Structure of International Business (IB11e Chapters 13 to 15)</vt:lpstr>
      <vt:lpstr>Strategy and Structure of International Business (IB11e Chapters 13 to 15)</vt:lpstr>
      <vt:lpstr>PowerPoint Presentation</vt:lpstr>
      <vt:lpstr>International Business Functions (IB11e Chapters 16 to 20)</vt:lpstr>
      <vt:lpstr>International Business Functions (IB11e Chapters 16 to 20)</vt:lpstr>
      <vt:lpstr>PowerPoint Presentation</vt:lpstr>
      <vt:lpstr>PowerPoint Presentation</vt:lpstr>
      <vt:lpstr>National Differences in Political, Economic, and Legal Systems (IB11e Chapter 2)</vt:lpstr>
      <vt:lpstr>National Differences in Political, Economic, and Legal Systems (IB11e Chapter 2)</vt:lpstr>
      <vt:lpstr>PowerPoint Presentation</vt:lpstr>
      <vt:lpstr>National Differences in Economic Development (IB11e Chapter 3)</vt:lpstr>
      <vt:lpstr>National Differences in Economic Development (IB11e Chapter 3)</vt:lpstr>
      <vt:lpstr>PowerPoint Presentation</vt:lpstr>
      <vt:lpstr>Differences in Culture (IB11e Chapter 4)</vt:lpstr>
      <vt:lpstr>Differences in Culture (IB11e Chapter 4)</vt:lpstr>
      <vt:lpstr>PowerPoint Presentation</vt:lpstr>
      <vt:lpstr>Ethics, Corporate Social Responsibility, and Sustainability (IB11e Chapter 5)</vt:lpstr>
      <vt:lpstr>Ethics, Corporate Social Responsibility, and Sustainability (IB11e Chapter 5)</vt:lpstr>
      <vt:lpstr>PowerPoint Presentation</vt:lpstr>
      <vt:lpstr>PowerPoint Presentation</vt:lpstr>
      <vt:lpstr>International Trade Theory (IB11e Chapter 6)</vt:lpstr>
      <vt:lpstr>International Trade Theory (IB11e Chapter 6)</vt:lpstr>
      <vt:lpstr>PowerPoint Presentation</vt:lpstr>
      <vt:lpstr>Government Policy and International Trade (IB11e Chapter 7)</vt:lpstr>
      <vt:lpstr>Government Policy and International Trade (IB11e Chapter 7)</vt:lpstr>
      <vt:lpstr>PowerPoint Presentation</vt:lpstr>
      <vt:lpstr>Foreign Direct Investment (IB11e Chapter 8)</vt:lpstr>
      <vt:lpstr>Foreign Direct Investment (IB11e Chapter 8)</vt:lpstr>
      <vt:lpstr>PowerPoint Presentation</vt:lpstr>
      <vt:lpstr>Regional Economic Integration (IB11e Chapter 9)</vt:lpstr>
      <vt:lpstr>Regional Economic Integration (IB11e Chapter 9)</vt:lpstr>
      <vt:lpstr>PowerPoint Presentation</vt:lpstr>
      <vt:lpstr>PowerPoint Presentation</vt:lpstr>
      <vt:lpstr>The Foreign Exchange Market (IB11e Chapter 10)</vt:lpstr>
      <vt:lpstr>The Foreign Exchange Market (IB11e Chapter 10)</vt:lpstr>
      <vt:lpstr>PowerPoint Presentation</vt:lpstr>
      <vt:lpstr>The International Monetary System (IB11e Chapter 11)</vt:lpstr>
      <vt:lpstr>The International Monetary System (IB11e Chapter 11)</vt:lpstr>
      <vt:lpstr>PowerPoint Presentation</vt:lpstr>
      <vt:lpstr>The Global Capital Market (IB11e Chapter 12)</vt:lpstr>
      <vt:lpstr>The Global Capital Market (IB11e Chapter 12)</vt:lpstr>
      <vt:lpstr>PowerPoint Presentation</vt:lpstr>
      <vt:lpstr>PowerPoint Presentation</vt:lpstr>
      <vt:lpstr>The Strategy of International Business (IB11e Chapter 13)</vt:lpstr>
      <vt:lpstr>The Strategy of International Business (IB11e Chapter 13)</vt:lpstr>
      <vt:lpstr>PowerPoint Presentation</vt:lpstr>
      <vt:lpstr>The Organization of International Business (IB11e Chapter 14)</vt:lpstr>
      <vt:lpstr>The Organization of International Business (IB11e Chapter 14)</vt:lpstr>
      <vt:lpstr>PowerPoint Presentation</vt:lpstr>
      <vt:lpstr>Entry Strategy and Strategic Alliances (IB11e Chapter 15)</vt:lpstr>
      <vt:lpstr>Entry Strategy and Strategic Alliances (IB11e Chapter 15)</vt:lpstr>
      <vt:lpstr>PowerPoint Presentation</vt:lpstr>
      <vt:lpstr>PowerPoint Presentation</vt:lpstr>
      <vt:lpstr>Exporting, Importing, and Countertrade (IB11e Chapter 16)</vt:lpstr>
      <vt:lpstr>Exporting, Importing, and Countertrade (IB11e Chapter 16)</vt:lpstr>
      <vt:lpstr>PowerPoint Presentation</vt:lpstr>
      <vt:lpstr>Global Production and Supply Chain Management (IB11e Chapter 17)</vt:lpstr>
      <vt:lpstr>Global Production and Supply Chain Management (IB11e Chapter 17)</vt:lpstr>
      <vt:lpstr>PowerPoint Presentation</vt:lpstr>
      <vt:lpstr>Global Marketing and R&amp;D (IB11e Chapter 18)</vt:lpstr>
      <vt:lpstr>Global Marketing and R&amp;D (IB11e Chapter 18)</vt:lpstr>
      <vt:lpstr>PowerPoint Presentation</vt:lpstr>
      <vt:lpstr>Global Human Resource Management (IB11e Chapter 19)</vt:lpstr>
      <vt:lpstr>Global Human Resource Management (IB11e Chapter 19)</vt:lpstr>
      <vt:lpstr>PowerPoint Presentation</vt:lpstr>
      <vt:lpstr>Accounting and Finance in the International Business (IB11e Chapter 19)</vt:lpstr>
      <vt:lpstr>Accounting and Finance in International Business (IB11e Chapter 19)</vt:lpstr>
      <vt:lpstr>Global Business Today 9e International Business 11e  Charles W. L. Hill G. Tomas M. Hult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Essential business diagrams bundle – 14800 &gt;&gt; A pack containing a collection of different business diagrams including &gt;&gt; graphs, tables, charts</dc:title>
  <dc:creator>Arte R</dc:creator>
  <cp:lastModifiedBy>Bunnell, Ronda</cp:lastModifiedBy>
  <cp:revision>220</cp:revision>
  <dcterms:created xsi:type="dcterms:W3CDTF">2011-08-25T05:54:40Z</dcterms:created>
  <dcterms:modified xsi:type="dcterms:W3CDTF">2015-05-26T15:05:03Z</dcterms:modified>
</cp:coreProperties>
</file>