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4"/>
  </p:notesMasterIdLst>
  <p:handoutMasterIdLst>
    <p:handoutMasterId r:id="rId25"/>
  </p:handoutMasterIdLst>
  <p:sldIdLst>
    <p:sldId id="256" r:id="rId2"/>
    <p:sldId id="267" r:id="rId3"/>
    <p:sldId id="257" r:id="rId4"/>
    <p:sldId id="287" r:id="rId5"/>
    <p:sldId id="286" r:id="rId6"/>
    <p:sldId id="275" r:id="rId7"/>
    <p:sldId id="258" r:id="rId8"/>
    <p:sldId id="259" r:id="rId9"/>
    <p:sldId id="264" r:id="rId10"/>
    <p:sldId id="271" r:id="rId11"/>
    <p:sldId id="266" r:id="rId12"/>
    <p:sldId id="276" r:id="rId13"/>
    <p:sldId id="277" r:id="rId14"/>
    <p:sldId id="278" r:id="rId15"/>
    <p:sldId id="279" r:id="rId16"/>
    <p:sldId id="280" r:id="rId17"/>
    <p:sldId id="281" r:id="rId18"/>
    <p:sldId id="282" r:id="rId19"/>
    <p:sldId id="283" r:id="rId20"/>
    <p:sldId id="284" r:id="rId21"/>
    <p:sldId id="285" r:id="rId22"/>
    <p:sldId id="260" r:id="rId2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6600"/>
    <a:srgbClr val="CC33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p:normalViewPr>
  <p:slideViewPr>
    <p:cSldViewPr>
      <p:cViewPr>
        <p:scale>
          <a:sx n="75" d="100"/>
          <a:sy n="75" d="100"/>
        </p:scale>
        <p:origin x="-1422" y="-582"/>
      </p:cViewPr>
      <p:guideLst>
        <p:guide orient="horz" pos="1728"/>
        <p:guide pos="29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180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026"/>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ltLang="en-US"/>
          </a:p>
        </p:txBody>
      </p:sp>
      <p:sp>
        <p:nvSpPr>
          <p:cNvPr id="14339" name="Rectangle 1027"/>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ltLang="en-US"/>
          </a:p>
        </p:txBody>
      </p:sp>
      <p:sp>
        <p:nvSpPr>
          <p:cNvPr id="14340" name="Rectangle 1028"/>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ltLang="en-US"/>
          </a:p>
        </p:txBody>
      </p:sp>
      <p:sp>
        <p:nvSpPr>
          <p:cNvPr id="14341" name="Rectangle 1029"/>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C3D0A0B7-EB35-4100-AA8C-940859EAADE7}" type="slidenum">
              <a:rPr lang="en-US" altLang="en-US"/>
              <a:pPr>
                <a:defRPr/>
              </a:pPr>
              <a:t>‹#›</a:t>
            </a:fld>
            <a:endParaRPr lang="en-US" altLang="en-US"/>
          </a:p>
        </p:txBody>
      </p:sp>
    </p:spTree>
    <p:extLst>
      <p:ext uri="{BB962C8B-B14F-4D97-AF65-F5344CB8AC3E}">
        <p14:creationId xmlns:p14="http://schemas.microsoft.com/office/powerpoint/2010/main" val="3441211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ltLang="en-US"/>
          </a:p>
        </p:txBody>
      </p:sp>
      <p:sp>
        <p:nvSpPr>
          <p:cNvPr id="50179"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ltLang="en-US"/>
          </a:p>
        </p:txBody>
      </p:sp>
      <p:sp>
        <p:nvSpPr>
          <p:cNvPr id="30724" name="Rectangle 4"/>
          <p:cNvSpPr>
            <a:spLocks noRot="1" noChangeArrowheads="1" noTextEdit="1"/>
          </p:cNvSpPr>
          <p:nvPr>
            <p:ph type="sldImg" idx="2"/>
          </p:nvPr>
        </p:nvSpPr>
        <p:spPr bwMode="auto">
          <a:xfrm>
            <a:off x="1182688" y="698500"/>
            <a:ext cx="4646612" cy="34845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0181" name="Rectangle 5"/>
          <p:cNvSpPr>
            <a:spLocks noGrp="1" noChangeArrowheads="1"/>
          </p:cNvSpPr>
          <p:nvPr>
            <p:ph type="body" sz="quarter" idx="3"/>
          </p:nvPr>
        </p:nvSpPr>
        <p:spPr bwMode="auto">
          <a:xfrm>
            <a:off x="701675" y="4414838"/>
            <a:ext cx="5607050" cy="4183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50182"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ltLang="en-US"/>
          </a:p>
        </p:txBody>
      </p:sp>
      <p:sp>
        <p:nvSpPr>
          <p:cNvPr id="50183"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C57B4A9E-A509-4B82-8B46-25362CDACC66}" type="slidenum">
              <a:rPr lang="en-US" altLang="en-US"/>
              <a:pPr>
                <a:defRPr/>
              </a:pPr>
              <a:t>‹#›</a:t>
            </a:fld>
            <a:endParaRPr lang="en-US" altLang="en-US"/>
          </a:p>
        </p:txBody>
      </p:sp>
    </p:spTree>
    <p:extLst>
      <p:ext uri="{BB962C8B-B14F-4D97-AF65-F5344CB8AC3E}">
        <p14:creationId xmlns:p14="http://schemas.microsoft.com/office/powerpoint/2010/main" val="30935769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E74DB360-3226-4908-9A7F-51F052BCAA64}" type="slidenum">
              <a:rPr lang="en-US" altLang="en-US" smtClean="0"/>
              <a:pPr eaLnBrk="1" hangingPunct="1">
                <a:spcBef>
                  <a:spcPct val="0"/>
                </a:spcBef>
              </a:pPr>
              <a:t>2</a:t>
            </a:fld>
            <a:endParaRPr lang="en-US" altLang="en-US" smtClean="0"/>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E2D95AA-5897-4855-BA2C-FB958490C4C2}" type="slidenum">
              <a:rPr lang="en-US" altLang="en-US" smtClean="0"/>
              <a:pPr eaLnBrk="1" hangingPunct="1">
                <a:spcBef>
                  <a:spcPct val="0"/>
                </a:spcBef>
              </a:pPr>
              <a:t>3</a:t>
            </a:fld>
            <a:endParaRPr lang="en-US" altLang="en-US" smtClean="0"/>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r>
              <a:rPr lang="en-US" altLang="en-US" smtClean="0">
                <a:latin typeface="Arial" pitchFamily="34" charset="0"/>
              </a:rPr>
              <a:t>Middle East defines a geographic area but does not have a precise defined borders.</a:t>
            </a:r>
          </a:p>
          <a:p>
            <a:pPr eaLnBrk="1" hangingPunct="1"/>
            <a:r>
              <a:rPr lang="en-US" altLang="en-US" smtClean="0">
                <a:latin typeface="Arial" pitchFamily="34" charset="0"/>
              </a:rPr>
              <a:t>Eisenhower Doctrine in 1957: “Near East”, “Middle East” and “Far East”</a:t>
            </a:r>
          </a:p>
          <a:p>
            <a:pPr eaLnBrk="1" hangingPunct="1"/>
            <a:r>
              <a:rPr lang="en-US" altLang="en-US" smtClean="0">
                <a:latin typeface="Arial" pitchFamily="34" charset="0"/>
              </a:rPr>
              <a:t>The area lying between and including Libya on the west and Pakistan on the east and Turkey on the North and the Arabian peninsula to the south, plus the Sudan and Ethiopia. </a:t>
            </a:r>
          </a:p>
          <a:p>
            <a:pPr eaLnBrk="1" hangingPunct="1"/>
            <a:endParaRPr lang="en-US" altLang="en-US" smtClean="0">
              <a:latin typeface="Arial" pitchFamily="34" charset="0"/>
            </a:endParaRPr>
          </a:p>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28841"/>
            <a:ext cx="7772400" cy="1301965"/>
          </a:xfrm>
          <a:prstGeom prst="rect">
            <a:avLst/>
          </a:prstGeom>
        </p:spPr>
        <p:txBody>
          <a:bodyPr>
            <a:normAutofit/>
          </a:bodyPr>
          <a:lstStyle>
            <a:lvl1pPr algn="l">
              <a:defRPr sz="3600" b="0" i="0" baseline="0">
                <a:ln>
                  <a:noFill/>
                </a:ln>
                <a:solidFill>
                  <a:srgbClr val="18453B"/>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030807"/>
            <a:ext cx="7772400" cy="2102356"/>
          </a:xfrm>
          <a:prstGeom prst="rect">
            <a:avLst/>
          </a:prstGeom>
        </p:spPr>
        <p:txBody>
          <a:bodyPr anchor="t">
            <a:normAutofit/>
          </a:bodyPr>
          <a:lstStyle>
            <a:lvl1pPr marL="0" indent="0" algn="l">
              <a:buNone/>
              <a:defRPr sz="2400" b="0" i="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348EDF73-ACF4-4000-85F4-B0AF8ADC532E}" type="slidenum">
              <a:rPr lang="en-US" altLang="en-US"/>
              <a:pPr>
                <a:defRPr/>
              </a:pPr>
              <a:t>‹#›</a:t>
            </a:fld>
            <a:endParaRPr lang="en-US" altLang="en-US"/>
          </a:p>
        </p:txBody>
      </p:sp>
    </p:spTree>
    <p:extLst>
      <p:ext uri="{BB962C8B-B14F-4D97-AF65-F5344CB8AC3E}">
        <p14:creationId xmlns:p14="http://schemas.microsoft.com/office/powerpoint/2010/main" val="1369441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48606"/>
            <a:ext cx="8229600" cy="480233"/>
          </a:xfrm>
          <a:prstGeom prst="rect">
            <a:avLst/>
          </a:prstGeom>
        </p:spPr>
        <p:txBody>
          <a:bodyPr>
            <a:normAutofit/>
          </a:bodyPr>
          <a:lstStyle>
            <a:lvl1pPr algn="l">
              <a:defRPr sz="3600" b="0" i="0" baseline="0">
                <a:solidFill>
                  <a:srgbClr val="18453B"/>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2059668"/>
            <a:ext cx="8229600" cy="4066495"/>
          </a:xfrm>
          <a:prstGeom prst="rect">
            <a:avLst/>
          </a:prstGeom>
        </p:spPr>
        <p:txBody>
          <a:bodyPr/>
          <a:lstStyle>
            <a:lvl1pPr>
              <a:buClr>
                <a:srgbClr val="18453B"/>
              </a:buClr>
              <a:buFont typeface="Arial"/>
              <a:buChar char="•"/>
              <a:defRPr sz="3200" b="0" i="0">
                <a:solidFill>
                  <a:srgbClr val="595959"/>
                </a:solidFill>
                <a:latin typeface="Arial" panose="020B0604020202020204" pitchFamily="34" charset="0"/>
                <a:cs typeface="Arial" panose="020B0604020202020204" pitchFamily="34" charset="0"/>
              </a:defRPr>
            </a:lvl1pPr>
            <a:lvl2pPr>
              <a:buClr>
                <a:schemeClr val="tx1">
                  <a:lumMod val="75000"/>
                  <a:lumOff val="25000"/>
                </a:schemeClr>
              </a:buClr>
              <a:buSzPct val="85000"/>
              <a:buFont typeface="Arial"/>
              <a:buChar char="•"/>
              <a:defRPr sz="2800" b="0" i="0">
                <a:solidFill>
                  <a:srgbClr val="595959"/>
                </a:solidFill>
                <a:latin typeface="Arial" panose="020B0604020202020204" pitchFamily="34" charset="0"/>
                <a:cs typeface="Arial" panose="020B0604020202020204" pitchFamily="34" charset="0"/>
              </a:defRPr>
            </a:lvl2pPr>
            <a:lvl3pPr>
              <a:buClr>
                <a:schemeClr val="tx1">
                  <a:lumMod val="75000"/>
                  <a:lumOff val="25000"/>
                </a:schemeClr>
              </a:buClr>
              <a:defRPr sz="2400" b="0" i="0">
                <a:solidFill>
                  <a:schemeClr val="tx1">
                    <a:lumMod val="75000"/>
                    <a:lumOff val="25000"/>
                  </a:schemeClr>
                </a:solidFill>
                <a:latin typeface="Arial" panose="020B0604020202020204" pitchFamily="34" charset="0"/>
                <a:cs typeface="Arial" panose="020B0604020202020204" pitchFamily="34" charset="0"/>
              </a:defRPr>
            </a:lvl3pPr>
            <a:lvl4pPr>
              <a:defRPr sz="2400" b="0" i="0">
                <a:latin typeface="Arial" panose="020B0604020202020204" pitchFamily="34" charset="0"/>
                <a:cs typeface="Arial" panose="020B0604020202020204" pitchFamily="34" charset="0"/>
              </a:defRPr>
            </a:lvl4pPr>
            <a:lvl5pPr>
              <a:defRPr sz="2400" b="0" i="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63E5FDC9-A894-4787-BEC9-F5DDCDE37FF1}" type="slidenum">
              <a:rPr lang="en-US" altLang="en-US"/>
              <a:pPr>
                <a:defRPr/>
              </a:pPr>
              <a:t>‹#›</a:t>
            </a:fld>
            <a:endParaRPr lang="en-US" altLang="en-US"/>
          </a:p>
        </p:txBody>
      </p:sp>
    </p:spTree>
    <p:extLst>
      <p:ext uri="{BB962C8B-B14F-4D97-AF65-F5344CB8AC3E}">
        <p14:creationId xmlns:p14="http://schemas.microsoft.com/office/powerpoint/2010/main" val="4253801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03154"/>
            <a:ext cx="8229600" cy="875092"/>
          </a:xfrm>
          <a:prstGeom prst="rect">
            <a:avLst/>
          </a:prstGeom>
        </p:spPr>
        <p:txBody>
          <a:bodyPr>
            <a:normAutofit/>
          </a:bodyPr>
          <a:lstStyle>
            <a:lvl1pPr algn="l">
              <a:defRPr sz="3600" b="0" i="0" baseline="0">
                <a:solidFill>
                  <a:srgbClr val="18453B"/>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2059668"/>
            <a:ext cx="3950704" cy="4296682"/>
          </a:xfrm>
          <a:prstGeom prst="rect">
            <a:avLst/>
          </a:prstGeom>
        </p:spPr>
        <p:txBody>
          <a:bodyPr/>
          <a:lstStyle>
            <a:lvl1pPr>
              <a:buClr>
                <a:schemeClr val="tx1">
                  <a:lumMod val="75000"/>
                  <a:lumOff val="25000"/>
                </a:schemeClr>
              </a:buClr>
              <a:buFont typeface="Arial"/>
              <a:buChar char="•"/>
              <a:defRPr sz="2800" b="0" i="0">
                <a:solidFill>
                  <a:schemeClr val="tx1">
                    <a:lumMod val="65000"/>
                    <a:lumOff val="35000"/>
                  </a:schemeClr>
                </a:solidFill>
                <a:latin typeface="Arial" panose="020B0604020202020204" pitchFamily="34" charset="0"/>
                <a:cs typeface="Arial" panose="020B0604020202020204" pitchFamily="34" charset="0"/>
              </a:defRPr>
            </a:lvl1pPr>
            <a:lvl2pPr>
              <a:buClr>
                <a:schemeClr val="tx1">
                  <a:lumMod val="75000"/>
                  <a:lumOff val="25000"/>
                </a:schemeClr>
              </a:buClr>
              <a:buSzPct val="85000"/>
              <a:buFont typeface="Arial"/>
              <a:buChar char="•"/>
              <a:defRPr sz="2400" b="0" i="0">
                <a:solidFill>
                  <a:schemeClr val="tx1">
                    <a:lumMod val="65000"/>
                    <a:lumOff val="35000"/>
                  </a:schemeClr>
                </a:solidFill>
                <a:latin typeface="Arial" panose="020B0604020202020204" pitchFamily="34" charset="0"/>
                <a:cs typeface="Arial" panose="020B0604020202020204" pitchFamily="34" charset="0"/>
              </a:defRPr>
            </a:lvl2pPr>
            <a:lvl3pPr>
              <a:buClr>
                <a:schemeClr val="tx1">
                  <a:lumMod val="75000"/>
                  <a:lumOff val="25000"/>
                </a:schemeClr>
              </a:buClr>
              <a:defRPr sz="2000" b="0" i="0">
                <a:solidFill>
                  <a:schemeClr val="tx1">
                    <a:lumMod val="75000"/>
                    <a:lumOff val="25000"/>
                  </a:schemeClr>
                </a:solidFill>
                <a:latin typeface="Arial" panose="020B0604020202020204" pitchFamily="34" charset="0"/>
                <a:cs typeface="Arial" panose="020B0604020202020204" pitchFamily="34" charset="0"/>
              </a:defRPr>
            </a:lvl3pPr>
            <a:lvl4pPr>
              <a:defRPr b="0" i="0">
                <a:latin typeface="Arial" panose="020B0604020202020204" pitchFamily="34" charset="0"/>
                <a:cs typeface="Arial" panose="020B0604020202020204" pitchFamily="34" charset="0"/>
              </a:defRPr>
            </a:lvl4pPr>
            <a:lvl5pPr>
              <a:defRPr b="0" i="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8" name="Content Placeholder 2"/>
          <p:cNvSpPr>
            <a:spLocks noGrp="1"/>
          </p:cNvSpPr>
          <p:nvPr>
            <p:ph idx="13"/>
          </p:nvPr>
        </p:nvSpPr>
        <p:spPr>
          <a:xfrm>
            <a:off x="4736096" y="2059668"/>
            <a:ext cx="3950704" cy="4296682"/>
          </a:xfrm>
          <a:prstGeom prst="rect">
            <a:avLst/>
          </a:prstGeom>
        </p:spPr>
        <p:txBody>
          <a:bodyPr/>
          <a:lstStyle>
            <a:lvl1pPr>
              <a:buClr>
                <a:schemeClr val="tx1">
                  <a:lumMod val="75000"/>
                  <a:lumOff val="25000"/>
                </a:schemeClr>
              </a:buClr>
              <a:buFont typeface="Wingdings" charset="2"/>
              <a:buChar char="§"/>
              <a:defRPr sz="2800" b="0" i="0">
                <a:solidFill>
                  <a:schemeClr val="tx1">
                    <a:lumMod val="65000"/>
                    <a:lumOff val="35000"/>
                  </a:schemeClr>
                </a:solidFill>
                <a:latin typeface="Arial" panose="020B0604020202020204" pitchFamily="34" charset="0"/>
                <a:cs typeface="Arial" panose="020B0604020202020204" pitchFamily="34" charset="0"/>
              </a:defRPr>
            </a:lvl1pPr>
            <a:lvl2pPr>
              <a:buClr>
                <a:schemeClr val="tx1">
                  <a:lumMod val="75000"/>
                  <a:lumOff val="25000"/>
                </a:schemeClr>
              </a:buClr>
              <a:buFont typeface="Wingdings" charset="2"/>
              <a:buChar char="§"/>
              <a:defRPr sz="2400" b="0" i="0">
                <a:solidFill>
                  <a:schemeClr val="tx1">
                    <a:lumMod val="65000"/>
                    <a:lumOff val="35000"/>
                  </a:schemeClr>
                </a:solidFill>
                <a:latin typeface="Arial" panose="020B0604020202020204" pitchFamily="34" charset="0"/>
                <a:cs typeface="Arial" panose="020B0604020202020204" pitchFamily="34" charset="0"/>
              </a:defRPr>
            </a:lvl2pPr>
            <a:lvl3pPr>
              <a:buClr>
                <a:schemeClr val="tx1">
                  <a:lumMod val="75000"/>
                  <a:lumOff val="25000"/>
                </a:schemeClr>
              </a:buClr>
              <a:defRPr sz="2000" b="0" i="0">
                <a:solidFill>
                  <a:schemeClr val="tx1">
                    <a:lumMod val="75000"/>
                    <a:lumOff val="25000"/>
                  </a:schemeClr>
                </a:solidFill>
                <a:latin typeface="Arial" panose="020B0604020202020204" pitchFamily="34" charset="0"/>
                <a:cs typeface="Arial" panose="020B0604020202020204" pitchFamily="34" charset="0"/>
              </a:defRPr>
            </a:lvl3pPr>
            <a:lvl4pPr>
              <a:defRPr b="0" i="0">
                <a:latin typeface="Arial" panose="020B0604020202020204" pitchFamily="34" charset="0"/>
                <a:cs typeface="Arial" panose="020B0604020202020204" pitchFamily="34" charset="0"/>
              </a:defRPr>
            </a:lvl4pPr>
            <a:lvl5pPr>
              <a:defRPr b="0" i="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3"/>
          <p:cNvSpPr>
            <a:spLocks noGrp="1"/>
          </p:cNvSpPr>
          <p:nvPr>
            <p:ph type="dt" sz="half" idx="14"/>
          </p:nvPr>
        </p:nvSpPr>
        <p:spPr/>
        <p:txBody>
          <a:bodyPr/>
          <a:lstStyle>
            <a:lvl1pPr>
              <a:defRPr/>
            </a:lvl1pPr>
          </a:lstStyle>
          <a:p>
            <a:pPr>
              <a:defRPr/>
            </a:pPr>
            <a:endParaRPr lang="en-US" altLang="en-US"/>
          </a:p>
        </p:txBody>
      </p:sp>
      <p:sp>
        <p:nvSpPr>
          <p:cNvPr id="6" name="Footer Placeholder 4"/>
          <p:cNvSpPr>
            <a:spLocks noGrp="1"/>
          </p:cNvSpPr>
          <p:nvPr>
            <p:ph type="ftr" sz="quarter" idx="15"/>
          </p:nvPr>
        </p:nvSpPr>
        <p:spPr/>
        <p:txBody>
          <a:bodyPr/>
          <a:lstStyle>
            <a:lvl1pPr>
              <a:defRPr b="0" i="0">
                <a:solidFill>
                  <a:schemeClr val="tx1">
                    <a:lumMod val="65000"/>
                    <a:lumOff val="35000"/>
                  </a:schemeClr>
                </a:solidFill>
                <a:latin typeface="Gotham Book"/>
                <a:cs typeface="Gotham Book"/>
              </a:defRPr>
            </a:lvl1pPr>
          </a:lstStyle>
          <a:p>
            <a:pPr>
              <a:defRPr/>
            </a:pPr>
            <a:endParaRPr lang="en-US" altLang="en-US"/>
          </a:p>
        </p:txBody>
      </p:sp>
      <p:sp>
        <p:nvSpPr>
          <p:cNvPr id="7" name="Slide Number Placeholder 5"/>
          <p:cNvSpPr>
            <a:spLocks noGrp="1"/>
          </p:cNvSpPr>
          <p:nvPr>
            <p:ph type="sldNum" sz="quarter" idx="16"/>
          </p:nvPr>
        </p:nvSpPr>
        <p:spPr/>
        <p:txBody>
          <a:bodyPr/>
          <a:lstStyle>
            <a:lvl1pPr>
              <a:defRPr/>
            </a:lvl1pPr>
          </a:lstStyle>
          <a:p>
            <a:pPr>
              <a:defRPr/>
            </a:pPr>
            <a:fld id="{30DDD073-1588-4047-96F7-2DBD1F166C17}" type="slidenum">
              <a:rPr lang="en-US" altLang="en-US"/>
              <a:pPr>
                <a:defRPr/>
              </a:pPr>
              <a:t>‹#›</a:t>
            </a:fld>
            <a:endParaRPr lang="en-US" altLang="en-US"/>
          </a:p>
        </p:txBody>
      </p:sp>
    </p:spTree>
    <p:extLst>
      <p:ext uri="{BB962C8B-B14F-4D97-AF65-F5344CB8AC3E}">
        <p14:creationId xmlns:p14="http://schemas.microsoft.com/office/powerpoint/2010/main" val="159349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09873"/>
            <a:ext cx="8229600" cy="821732"/>
          </a:xfrm>
          <a:prstGeom prst="rect">
            <a:avLst/>
          </a:prstGeom>
        </p:spPr>
        <p:txBody>
          <a:bodyPr>
            <a:normAutofit/>
          </a:bodyPr>
          <a:lstStyle>
            <a:lvl1pPr algn="l">
              <a:defRPr sz="3600" b="0" i="0">
                <a:solidFill>
                  <a:srgbClr val="18453B"/>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2081011"/>
            <a:ext cx="8229600" cy="4024165"/>
          </a:xfrm>
          <a:prstGeom prst="rect">
            <a:avLst/>
          </a:prstGeom>
        </p:spPr>
        <p:txBody>
          <a:bodyPr wrap="square" numCol="1" anchor="t"/>
          <a:lstStyle>
            <a:lvl1pPr marL="0" indent="0" algn="l">
              <a:buClr>
                <a:schemeClr val="tx1">
                  <a:lumMod val="75000"/>
                  <a:lumOff val="25000"/>
                </a:schemeClr>
              </a:buClr>
              <a:buFontTx/>
              <a:buNone/>
              <a:defRPr sz="2800" b="0" i="0" baseline="0">
                <a:solidFill>
                  <a:schemeClr val="tx1">
                    <a:lumMod val="75000"/>
                    <a:lumOff val="25000"/>
                  </a:schemeClr>
                </a:solidFill>
                <a:latin typeface="Arial" panose="020B0604020202020204" pitchFamily="34" charset="0"/>
                <a:cs typeface="Arial" panose="020B0604020202020204" pitchFamily="34" charset="0"/>
              </a:defRPr>
            </a:lvl1pPr>
            <a:lvl2pPr marL="0" indent="0" algn="l">
              <a:buClr>
                <a:schemeClr val="tx1">
                  <a:lumMod val="75000"/>
                  <a:lumOff val="25000"/>
                </a:schemeClr>
              </a:buClr>
              <a:buFontTx/>
              <a:buNone/>
              <a:defRPr sz="2400" b="0" i="0">
                <a:solidFill>
                  <a:schemeClr val="tx1">
                    <a:lumMod val="75000"/>
                    <a:lumOff val="25000"/>
                  </a:schemeClr>
                </a:solidFill>
                <a:latin typeface="Arial" panose="020B0604020202020204" pitchFamily="34" charset="0"/>
                <a:cs typeface="Arial" panose="020B0604020202020204" pitchFamily="34" charset="0"/>
              </a:defRPr>
            </a:lvl2pPr>
            <a:lvl3pPr>
              <a:buClr>
                <a:schemeClr val="tx1">
                  <a:lumMod val="75000"/>
                  <a:lumOff val="25000"/>
                </a:schemeClr>
              </a:buClr>
              <a:defRPr sz="2400" b="0" i="0">
                <a:solidFill>
                  <a:schemeClr val="tx1">
                    <a:lumMod val="75000"/>
                    <a:lumOff val="25000"/>
                  </a:schemeClr>
                </a:solidFill>
                <a:latin typeface="Arial" panose="020B0604020202020204" pitchFamily="34" charset="0"/>
                <a:cs typeface="Arial" panose="020B0604020202020204" pitchFamily="34" charset="0"/>
              </a:defRPr>
            </a:lvl3pPr>
            <a:lvl4pPr>
              <a:defRPr sz="2400" b="0" i="0">
                <a:latin typeface="Arial" panose="020B0604020202020204" pitchFamily="34" charset="0"/>
                <a:cs typeface="Arial" panose="020B0604020202020204" pitchFamily="34" charset="0"/>
              </a:defRPr>
            </a:lvl4pPr>
            <a:lvl5pPr>
              <a:defRPr sz="2400" b="0" i="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7A090E31-D262-491B-8F71-BE25BF694913}" type="slidenum">
              <a:rPr lang="en-US" altLang="en-US"/>
              <a:pPr>
                <a:defRPr/>
              </a:pPr>
              <a:t>‹#›</a:t>
            </a:fld>
            <a:endParaRPr lang="en-US" altLang="en-US"/>
          </a:p>
        </p:txBody>
      </p:sp>
    </p:spTree>
    <p:extLst>
      <p:ext uri="{BB962C8B-B14F-4D97-AF65-F5344CB8AC3E}">
        <p14:creationId xmlns:p14="http://schemas.microsoft.com/office/powerpoint/2010/main" val="3904053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75091"/>
            <a:ext cx="8229600" cy="725109"/>
          </a:xfrm>
          <a:prstGeom prst="rect">
            <a:avLst/>
          </a:prstGeom>
        </p:spPr>
        <p:txBody>
          <a:bodyPr>
            <a:normAutofit/>
          </a:bodyPr>
          <a:lstStyle>
            <a:lvl1pPr algn="l">
              <a:defRPr sz="3600" b="0" i="0">
                <a:solidFill>
                  <a:srgbClr val="18453B"/>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74905"/>
            <a:ext cx="8229600" cy="4419600"/>
          </a:xfrm>
          <a:prstGeom prst="rect">
            <a:avLst/>
          </a:prstGeom>
        </p:spPr>
        <p:txBody>
          <a:bodyPr wrap="square" numCol="1" anchor="t"/>
          <a:lstStyle>
            <a:lvl1pPr marL="457200" indent="-457200" algn="l">
              <a:buClr>
                <a:schemeClr val="tx1">
                  <a:lumMod val="75000"/>
                  <a:lumOff val="25000"/>
                </a:schemeClr>
              </a:buClr>
              <a:buFont typeface="+mj-lt"/>
              <a:buAutoNum type="arabicPeriod"/>
              <a:defRPr sz="2800" b="0" i="0" baseline="0">
                <a:solidFill>
                  <a:schemeClr val="tx1">
                    <a:lumMod val="75000"/>
                    <a:lumOff val="25000"/>
                  </a:schemeClr>
                </a:solidFill>
                <a:latin typeface="Arial" panose="020B0604020202020204" pitchFamily="34" charset="0"/>
                <a:cs typeface="Arial" panose="020B0604020202020204" pitchFamily="34" charset="0"/>
              </a:defRPr>
            </a:lvl1pPr>
            <a:lvl2pPr marL="457200" indent="182880" algn="l">
              <a:buClr>
                <a:schemeClr val="tx1">
                  <a:lumMod val="75000"/>
                  <a:lumOff val="25000"/>
                </a:schemeClr>
              </a:buClr>
              <a:buSzPct val="85000"/>
              <a:buFont typeface="Arial"/>
              <a:buChar char="•"/>
              <a:defRPr sz="2400" b="0" i="0">
                <a:solidFill>
                  <a:schemeClr val="tx1">
                    <a:lumMod val="75000"/>
                    <a:lumOff val="25000"/>
                  </a:schemeClr>
                </a:solidFill>
                <a:latin typeface="Arial" panose="020B0604020202020204" pitchFamily="34" charset="0"/>
                <a:cs typeface="Arial" panose="020B0604020202020204" pitchFamily="34" charset="0"/>
              </a:defRPr>
            </a:lvl2pPr>
            <a:lvl3pPr>
              <a:buClr>
                <a:schemeClr val="tx1">
                  <a:lumMod val="75000"/>
                  <a:lumOff val="25000"/>
                </a:schemeClr>
              </a:buClr>
              <a:defRPr sz="2400" b="0" i="0">
                <a:solidFill>
                  <a:schemeClr val="tx1">
                    <a:lumMod val="75000"/>
                    <a:lumOff val="25000"/>
                  </a:schemeClr>
                </a:solidFill>
                <a:latin typeface="Arial" panose="020B0604020202020204" pitchFamily="34" charset="0"/>
                <a:cs typeface="Arial" panose="020B0604020202020204" pitchFamily="34" charset="0"/>
              </a:defRPr>
            </a:lvl3pPr>
            <a:lvl4pPr>
              <a:defRPr sz="2400" b="0" i="0">
                <a:latin typeface="Arial" panose="020B0604020202020204" pitchFamily="34" charset="0"/>
                <a:cs typeface="Arial" panose="020B0604020202020204" pitchFamily="34" charset="0"/>
              </a:defRPr>
            </a:lvl4pPr>
            <a:lvl5pPr>
              <a:defRPr sz="2400" b="0" i="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CBCDA22A-C3AC-4DD9-BCA4-429998E47E23}" type="slidenum">
              <a:rPr lang="en-US" altLang="en-US"/>
              <a:pPr>
                <a:defRPr/>
              </a:pPr>
              <a:t>‹#›</a:t>
            </a:fld>
            <a:endParaRPr lang="en-US" altLang="en-US"/>
          </a:p>
        </p:txBody>
      </p:sp>
    </p:spTree>
    <p:extLst>
      <p:ext uri="{BB962C8B-B14F-4D97-AF65-F5344CB8AC3E}">
        <p14:creationId xmlns:p14="http://schemas.microsoft.com/office/powerpoint/2010/main" val="2432872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A3BBF47B-C006-4843-93B9-CC7C9355DFC0}" type="slidenum">
              <a:rPr lang="en-US" altLang="en-US"/>
              <a:pPr>
                <a:defRPr/>
              </a:pPr>
              <a:t>‹#›</a:t>
            </a:fld>
            <a:endParaRPr lang="en-US" altLang="en-US"/>
          </a:p>
        </p:txBody>
      </p:sp>
    </p:spTree>
    <p:extLst>
      <p:ext uri="{BB962C8B-B14F-4D97-AF65-F5344CB8AC3E}">
        <p14:creationId xmlns:p14="http://schemas.microsoft.com/office/powerpoint/2010/main" val="777251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277813"/>
            <a:ext cx="7772400" cy="58531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914400" y="6251575"/>
            <a:ext cx="1981200" cy="457200"/>
          </a:xfrm>
        </p:spPr>
        <p:txBody>
          <a:bodyPr/>
          <a:lstStyle>
            <a:lvl1pPr>
              <a:defRPr/>
            </a:lvl1pPr>
          </a:lstStyle>
          <a:p>
            <a:pPr>
              <a:defRPr/>
            </a:pPr>
            <a:endParaRPr lang="en-US" altLang="en-US"/>
          </a:p>
        </p:txBody>
      </p:sp>
      <p:sp>
        <p:nvSpPr>
          <p:cNvPr id="4" name="Footer Placeholder 3"/>
          <p:cNvSpPr>
            <a:spLocks noGrp="1"/>
          </p:cNvSpPr>
          <p:nvPr>
            <p:ph type="ftr" sz="quarter" idx="11"/>
          </p:nvPr>
        </p:nvSpPr>
        <p:spPr>
          <a:xfrm>
            <a:off x="3352800" y="6248400"/>
            <a:ext cx="2971800" cy="457200"/>
          </a:xfrm>
        </p:spPr>
        <p:txBody>
          <a:bodyPr/>
          <a:lstStyle>
            <a:lvl1pPr>
              <a:defRPr/>
            </a:lvl1pPr>
          </a:lstStyle>
          <a:p>
            <a:pPr>
              <a:defRPr/>
            </a:pPr>
            <a:endParaRPr lang="en-US" altLang="en-US"/>
          </a:p>
        </p:txBody>
      </p:sp>
      <p:sp>
        <p:nvSpPr>
          <p:cNvPr id="5" name="Slide Number Placeholder 4"/>
          <p:cNvSpPr>
            <a:spLocks noGrp="1"/>
          </p:cNvSpPr>
          <p:nvPr>
            <p:ph type="sldNum" sz="quarter" idx="12"/>
          </p:nvPr>
        </p:nvSpPr>
        <p:spPr>
          <a:xfrm>
            <a:off x="6781800" y="6248400"/>
            <a:ext cx="1905000" cy="457200"/>
          </a:xfrm>
        </p:spPr>
        <p:txBody>
          <a:bodyPr/>
          <a:lstStyle>
            <a:lvl1pPr>
              <a:defRPr/>
            </a:lvl1pPr>
          </a:lstStyle>
          <a:p>
            <a:pPr>
              <a:defRPr/>
            </a:pPr>
            <a:fld id="{0C96E56D-0B8E-409C-BD41-0E4133CC5D41}" type="slidenum">
              <a:rPr lang="en-US" altLang="en-US"/>
              <a:pPr>
                <a:defRPr/>
              </a:pPr>
              <a:t>‹#›</a:t>
            </a:fld>
            <a:endParaRPr lang="en-US" altLang="en-US"/>
          </a:p>
        </p:txBody>
      </p:sp>
    </p:spTree>
    <p:extLst>
      <p:ext uri="{BB962C8B-B14F-4D97-AF65-F5344CB8AC3E}">
        <p14:creationId xmlns:p14="http://schemas.microsoft.com/office/powerpoint/2010/main" val="2960693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595959"/>
                </a:solidFill>
                <a:latin typeface="Gotham Book" pitchFamily="49" charset="0"/>
                <a:ea typeface="ＭＳ Ｐゴシック" pitchFamily="49" charset="-128"/>
              </a:defRPr>
            </a:lvl1pPr>
          </a:lstStyle>
          <a:p>
            <a:pPr>
              <a:defRPr/>
            </a:pPr>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lumMod val="65000"/>
                    <a:lumOff val="35000"/>
                  </a:schemeClr>
                </a:solidFill>
                <a:latin typeface="Gotham Book"/>
                <a:ea typeface="+mn-ea"/>
                <a:cs typeface="+mn-cs"/>
              </a:defRPr>
            </a:lvl1pPr>
          </a:lstStyle>
          <a:p>
            <a:pPr>
              <a:defRPr/>
            </a:pP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595959"/>
                </a:solidFill>
                <a:latin typeface="Gotham Book" pitchFamily="49" charset="0"/>
                <a:ea typeface="ＭＳ Ｐゴシック" pitchFamily="49" charset="-128"/>
              </a:defRPr>
            </a:lvl1pPr>
          </a:lstStyle>
          <a:p>
            <a:pPr>
              <a:defRPr/>
            </a:pPr>
            <a:fld id="{0C67B407-3FB0-4DBE-82EC-4D1D91AF7471}" type="slidenum">
              <a:rPr lang="en-US" altLang="en-US"/>
              <a:pPr>
                <a:defRPr/>
              </a:pPr>
              <a:t>‹#›</a:t>
            </a:fld>
            <a:endParaRPr lang="en-US" altLang="en-US"/>
          </a:p>
        </p:txBody>
      </p:sp>
      <p:pic>
        <p:nvPicPr>
          <p:cNvPr id="1029" name="Picture 10" descr="MSU thinner spear_green RGB.jpg"/>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57200" y="6253163"/>
            <a:ext cx="8229600" cy="10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1" descr="PP banner wordmark.jp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175" y="0"/>
            <a:ext cx="914082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1" r:id="rId6"/>
    <p:sldLayoutId id="2147483707" r:id="rId7"/>
  </p:sldLayoutIdLst>
  <p:txStyles>
    <p:titleStyle>
      <a:lvl1pPr algn="ctr" defTabSz="457200" rtl="0" eaLnBrk="0" fontAlgn="base" hangingPunct="0">
        <a:spcBef>
          <a:spcPct val="0"/>
        </a:spcBef>
        <a:spcAft>
          <a:spcPct val="0"/>
        </a:spcAft>
        <a:defRPr sz="4400" kern="1200">
          <a:solidFill>
            <a:schemeClr val="tx1"/>
          </a:solidFill>
          <a:latin typeface="Gotham Book"/>
          <a:ea typeface="ＭＳ Ｐゴシック" pitchFamily="34" charset="-128"/>
          <a:cs typeface="ＭＳ Ｐゴシック" charset="-128"/>
        </a:defRPr>
      </a:lvl1pPr>
      <a:lvl2pPr algn="ctr" defTabSz="457200" rtl="0" eaLnBrk="0" fontAlgn="base" hangingPunct="0">
        <a:spcBef>
          <a:spcPct val="0"/>
        </a:spcBef>
        <a:spcAft>
          <a:spcPct val="0"/>
        </a:spcAft>
        <a:defRPr sz="4400">
          <a:solidFill>
            <a:schemeClr val="tx1"/>
          </a:solidFill>
          <a:latin typeface="Gotham Book" charset="0"/>
          <a:ea typeface="ＭＳ Ｐゴシック" pitchFamily="34" charset="-128"/>
          <a:cs typeface="ＭＳ Ｐゴシック" charset="-128"/>
        </a:defRPr>
      </a:lvl2pPr>
      <a:lvl3pPr algn="ctr" defTabSz="457200" rtl="0" eaLnBrk="0" fontAlgn="base" hangingPunct="0">
        <a:spcBef>
          <a:spcPct val="0"/>
        </a:spcBef>
        <a:spcAft>
          <a:spcPct val="0"/>
        </a:spcAft>
        <a:defRPr sz="4400">
          <a:solidFill>
            <a:schemeClr val="tx1"/>
          </a:solidFill>
          <a:latin typeface="Gotham Book" charset="0"/>
          <a:ea typeface="ＭＳ Ｐゴシック" pitchFamily="34" charset="-128"/>
          <a:cs typeface="ＭＳ Ｐゴシック" charset="-128"/>
        </a:defRPr>
      </a:lvl3pPr>
      <a:lvl4pPr algn="ctr" defTabSz="457200" rtl="0" eaLnBrk="0" fontAlgn="base" hangingPunct="0">
        <a:spcBef>
          <a:spcPct val="0"/>
        </a:spcBef>
        <a:spcAft>
          <a:spcPct val="0"/>
        </a:spcAft>
        <a:defRPr sz="4400">
          <a:solidFill>
            <a:schemeClr val="tx1"/>
          </a:solidFill>
          <a:latin typeface="Gotham Book" charset="0"/>
          <a:ea typeface="ＭＳ Ｐゴシック" pitchFamily="34" charset="-128"/>
          <a:cs typeface="ＭＳ Ｐゴシック" charset="-128"/>
        </a:defRPr>
      </a:lvl4pPr>
      <a:lvl5pPr algn="ctr" defTabSz="457200" rtl="0" eaLnBrk="0" fontAlgn="base" hangingPunct="0">
        <a:spcBef>
          <a:spcPct val="0"/>
        </a:spcBef>
        <a:spcAft>
          <a:spcPct val="0"/>
        </a:spcAft>
        <a:defRPr sz="4400">
          <a:solidFill>
            <a:schemeClr val="tx1"/>
          </a:solidFill>
          <a:latin typeface="Gotham Book" charset="0"/>
          <a:ea typeface="ＭＳ Ｐゴシック" pitchFamily="34"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Gotham Book"/>
          <a:ea typeface="ＭＳ Ｐゴシック" pitchFamily="34" charset="-128"/>
          <a:cs typeface="ＭＳ Ｐゴシック"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Gotham Book"/>
          <a:ea typeface="ＭＳ Ｐゴシック"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Gotham Book"/>
          <a:ea typeface="ＭＳ Ｐゴシック"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Gotham Book"/>
          <a:ea typeface="ＭＳ Ｐゴシック"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Gotham Book"/>
          <a:ea typeface="ＭＳ Ｐゴシック"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8" Type="http://schemas.openxmlformats.org/officeDocument/2006/relationships/hyperlink" Target="../../../../../../../ExploreTopics/StartingBusiness/Details.aspx?economyid=127" TargetMode="External"/><Relationship Id="rId13" Type="http://schemas.openxmlformats.org/officeDocument/2006/relationships/hyperlink" Target="../../../../../../../ExploreTopics/StartingBusiness/Details.aspx?economyid=146" TargetMode="External"/><Relationship Id="rId3" Type="http://schemas.openxmlformats.org/officeDocument/2006/relationships/hyperlink" Target="../../../../../../../ExploreTopics/StartingBusiness/Details.aspx?economyid=28" TargetMode="External"/><Relationship Id="rId7" Type="http://schemas.openxmlformats.org/officeDocument/2006/relationships/hyperlink" Target="../../../../../../../ExploreTopics/StartingBusiness/Details.aspx?economyid=90" TargetMode="External"/><Relationship Id="rId12" Type="http://schemas.openxmlformats.org/officeDocument/2006/relationships/hyperlink" Target="../../../../../../../ExploreTopics/StartingBusiness/Details.aspx?economyid=105" TargetMode="External"/><Relationship Id="rId2" Type="http://schemas.openxmlformats.org/officeDocument/2006/relationships/hyperlink" Target="../../../../../../../ExploreTopics/StartingBusiness/Details.aspx?economyid=197" TargetMode="External"/><Relationship Id="rId16" Type="http://schemas.openxmlformats.org/officeDocument/2006/relationships/hyperlink" Target="../../../../../../../ExploreTopics/StartingBusiness/Details.aspx?economyid=195" TargetMode="External"/><Relationship Id="rId1" Type="http://schemas.openxmlformats.org/officeDocument/2006/relationships/slideLayout" Target="../slideLayouts/slideLayout7.xml"/><Relationship Id="rId6" Type="http://schemas.openxmlformats.org/officeDocument/2006/relationships/hyperlink" Target="../../../../../../../ExploreTopics/StartingBusiness/Details.aspx?economyid=89" TargetMode="External"/><Relationship Id="rId11" Type="http://schemas.openxmlformats.org/officeDocument/2006/relationships/hyperlink" Target="../../../../../../../ExploreTopics/StartingBusiness/Details.aspx?economyid=95" TargetMode="External"/><Relationship Id="rId5" Type="http://schemas.openxmlformats.org/officeDocument/2006/relationships/hyperlink" Target="../../../../../../../ExploreTopics/StartingBusiness/Details.aspx?economyid=87" TargetMode="External"/><Relationship Id="rId15" Type="http://schemas.openxmlformats.org/officeDocument/2006/relationships/hyperlink" Target="../../../../../../../ExploreTopics/StartingBusiness/Details.aspx?economyid=191" TargetMode="External"/><Relationship Id="rId10" Type="http://schemas.openxmlformats.org/officeDocument/2006/relationships/hyperlink" Target="../../../../../../../ExploreTopics/StartingBusiness/Details.aspx?economyid=91" TargetMode="External"/><Relationship Id="rId4" Type="http://schemas.openxmlformats.org/officeDocument/2006/relationships/hyperlink" Target="../../../../../../../ExploreTopics/StartingBusiness/Details.aspx?economyid=42" TargetMode="External"/><Relationship Id="rId9" Type="http://schemas.openxmlformats.org/officeDocument/2006/relationships/hyperlink" Target="../../../../../../../ExploreTopics/StartingBusiness/Details.aspx?economyid=61" TargetMode="External"/><Relationship Id="rId14" Type="http://schemas.openxmlformats.org/officeDocument/2006/relationships/hyperlink" Target="../../../../../../../ExploreTopics/StartingBusiness/Details.aspx?economyid=163"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en.wikipedia.org/wiki/Middle_Eas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3"/>
          <p:cNvSpPr txBox="1">
            <a:spLocks noChangeArrowheads="1"/>
          </p:cNvSpPr>
          <p:nvPr/>
        </p:nvSpPr>
        <p:spPr bwMode="auto">
          <a:xfrm>
            <a:off x="1878013" y="2895600"/>
            <a:ext cx="5383212" cy="189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lnSpc>
                <a:spcPct val="85000"/>
              </a:lnSpc>
              <a:spcBef>
                <a:spcPct val="15000"/>
              </a:spcBef>
            </a:pPr>
            <a:r>
              <a:rPr lang="en-US" altLang="en-US" sz="2000" b="1">
                <a:cs typeface="Times New Roman" pitchFamily="18" charset="0"/>
              </a:rPr>
              <a:t>Ahmet H. Kirca, Ph.D.</a:t>
            </a:r>
          </a:p>
          <a:p>
            <a:pPr algn="ctr" eaLnBrk="1" hangingPunct="1">
              <a:lnSpc>
                <a:spcPct val="85000"/>
              </a:lnSpc>
              <a:spcBef>
                <a:spcPct val="15000"/>
              </a:spcBef>
            </a:pPr>
            <a:r>
              <a:rPr lang="en-US" altLang="en-US" sz="2000" b="1">
                <a:cs typeface="Times New Roman" pitchFamily="18" charset="0"/>
              </a:rPr>
              <a:t>Associate Professor</a:t>
            </a:r>
            <a:endParaRPr lang="en-US" altLang="en-US" sz="2000" b="1"/>
          </a:p>
          <a:p>
            <a:pPr algn="ctr" eaLnBrk="1" hangingPunct="1">
              <a:lnSpc>
                <a:spcPct val="85000"/>
              </a:lnSpc>
              <a:spcBef>
                <a:spcPct val="15000"/>
              </a:spcBef>
            </a:pPr>
            <a:r>
              <a:rPr lang="en-US" altLang="en-US" sz="2000" b="1">
                <a:cs typeface="Times New Roman" pitchFamily="18" charset="0"/>
              </a:rPr>
              <a:t>Michigan State University</a:t>
            </a:r>
            <a:r>
              <a:rPr lang="en-US" altLang="en-US" sz="2000" b="1"/>
              <a:t> </a:t>
            </a:r>
          </a:p>
          <a:p>
            <a:pPr algn="ctr" eaLnBrk="1" hangingPunct="1">
              <a:lnSpc>
                <a:spcPct val="85000"/>
              </a:lnSpc>
              <a:spcBef>
                <a:spcPct val="15000"/>
              </a:spcBef>
            </a:pPr>
            <a:r>
              <a:rPr lang="en-US" altLang="en-US" sz="2000" b="1"/>
              <a:t>Eli Broad Graduate School of Management</a:t>
            </a:r>
          </a:p>
          <a:p>
            <a:pPr algn="ctr" eaLnBrk="1" hangingPunct="1">
              <a:lnSpc>
                <a:spcPct val="85000"/>
              </a:lnSpc>
              <a:spcBef>
                <a:spcPct val="15000"/>
              </a:spcBef>
            </a:pPr>
            <a:r>
              <a:rPr lang="en-US" altLang="en-US" sz="2000" b="1"/>
              <a:t>Department of Marketing</a:t>
            </a:r>
          </a:p>
          <a:p>
            <a:pPr algn="ctr" eaLnBrk="1" hangingPunct="1">
              <a:lnSpc>
                <a:spcPct val="85000"/>
              </a:lnSpc>
              <a:spcBef>
                <a:spcPct val="15000"/>
              </a:spcBef>
            </a:pPr>
            <a:r>
              <a:rPr lang="en-US" altLang="en-US" sz="2000"/>
              <a:t> </a:t>
            </a:r>
          </a:p>
        </p:txBody>
      </p:sp>
      <p:sp>
        <p:nvSpPr>
          <p:cNvPr id="8195" name="Text Box 8"/>
          <p:cNvSpPr txBox="1">
            <a:spLocks noChangeArrowheads="1"/>
          </p:cNvSpPr>
          <p:nvPr/>
        </p:nvSpPr>
        <p:spPr bwMode="auto">
          <a:xfrm>
            <a:off x="1035050" y="1371600"/>
            <a:ext cx="7070725"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3600" b="1">
                <a:solidFill>
                  <a:srgbClr val="006600"/>
                </a:solidFill>
              </a:rPr>
              <a:t>Spotlight on the Middle East</a:t>
            </a:r>
          </a:p>
        </p:txBody>
      </p:sp>
      <p:sp>
        <p:nvSpPr>
          <p:cNvPr id="8196" name="Text Box 12"/>
          <p:cNvSpPr txBox="1">
            <a:spLocks noChangeArrowheads="1"/>
          </p:cNvSpPr>
          <p:nvPr/>
        </p:nvSpPr>
        <p:spPr bwMode="auto">
          <a:xfrm>
            <a:off x="1328738" y="5410200"/>
            <a:ext cx="6735762" cy="79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lnSpc>
                <a:spcPct val="85000"/>
              </a:lnSpc>
              <a:spcBef>
                <a:spcPct val="20000"/>
              </a:spcBef>
            </a:pPr>
            <a:r>
              <a:rPr lang="en-US" altLang="en-US" sz="2400" b="1">
                <a:solidFill>
                  <a:srgbClr val="000099"/>
                </a:solidFill>
              </a:rPr>
              <a:t>11</a:t>
            </a:r>
            <a:r>
              <a:rPr lang="en-US" altLang="en-US" sz="2400" b="1" baseline="30000">
                <a:solidFill>
                  <a:srgbClr val="000099"/>
                </a:solidFill>
              </a:rPr>
              <a:t>th</a:t>
            </a:r>
            <a:r>
              <a:rPr lang="en-US" altLang="en-US" sz="2400" b="1">
                <a:solidFill>
                  <a:srgbClr val="000099"/>
                </a:solidFill>
              </a:rPr>
              <a:t> Biennial International Business Institute </a:t>
            </a:r>
          </a:p>
          <a:p>
            <a:pPr algn="ctr" eaLnBrk="1" hangingPunct="1">
              <a:lnSpc>
                <a:spcPct val="85000"/>
              </a:lnSpc>
              <a:spcBef>
                <a:spcPct val="20000"/>
              </a:spcBef>
            </a:pPr>
            <a:r>
              <a:rPr lang="en-US" altLang="en-US" sz="2400" b="1">
                <a:solidFill>
                  <a:srgbClr val="000099"/>
                </a:solidFill>
              </a:rPr>
              <a:t>for Community College Faculty </a:t>
            </a:r>
          </a:p>
        </p:txBody>
      </p:sp>
      <p:sp>
        <p:nvSpPr>
          <p:cNvPr id="8197" name="Rectangle 14"/>
          <p:cNvSpPr>
            <a:spLocks noChangeArrowheads="1"/>
          </p:cNvSpPr>
          <p:nvPr/>
        </p:nvSpPr>
        <p:spPr bwMode="auto">
          <a:xfrm>
            <a:off x="6505575" y="6583363"/>
            <a:ext cx="265430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kumimoji="1" lang="en-US" altLang="es-ES_tradnl" sz="1200"/>
              <a:t>Copyright © 2015 by Ahmet H. Kirca</a:t>
            </a:r>
            <a:endParaRPr kumimoji="1" lang="en-US" altLang="en-US" sz="12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693" name="Group 1325"/>
          <p:cNvGraphicFramePr>
            <a:graphicFrameLocks noGrp="1"/>
          </p:cNvGraphicFramePr>
          <p:nvPr>
            <p:ph/>
          </p:nvPr>
        </p:nvGraphicFramePr>
        <p:xfrm>
          <a:off x="685800" y="1600200"/>
          <a:ext cx="8212138" cy="5257800"/>
        </p:xfrm>
        <a:graphic>
          <a:graphicData uri="http://schemas.openxmlformats.org/drawingml/2006/table">
            <a:tbl>
              <a:tblPr/>
              <a:tblGrid>
                <a:gridCol w="3276600"/>
                <a:gridCol w="1203325"/>
                <a:gridCol w="957263"/>
                <a:gridCol w="1331912"/>
                <a:gridCol w="1443038"/>
              </a:tblGrid>
              <a:tr h="285750">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l" defTabSz="914400" rtl="0" eaLnBrk="1" fontAlgn="b" latinLnBrk="0" hangingPunct="1">
                        <a:lnSpc>
                          <a:spcPct val="100000"/>
                        </a:lnSpc>
                        <a:spcBef>
                          <a:spcPct val="0"/>
                        </a:spcBef>
                        <a:spcAft>
                          <a:spcPct val="0"/>
                        </a:spcAft>
                        <a:buClr>
                          <a:schemeClr val="bg1"/>
                        </a:buClr>
                        <a:buSzPct val="90000"/>
                        <a:buFontTx/>
                        <a:buNone/>
                        <a:tabLst/>
                      </a:pPr>
                      <a:r>
                        <a:rPr kumimoji="0" lang="en-US" altLang="en-US" sz="1100" b="1" i="0" u="none" strike="noStrike" cap="none" normalizeH="0" baseline="0" smtClean="0">
                          <a:ln>
                            <a:noFill/>
                          </a:ln>
                          <a:solidFill>
                            <a:srgbClr val="000000"/>
                          </a:solidFill>
                          <a:effectLst/>
                          <a:latin typeface="Verdana" pitchFamily="34" charset="0"/>
                          <a:cs typeface="Arial" charset="0"/>
                        </a:rPr>
                        <a:t>Starting a Business</a:t>
                      </a:r>
                      <a:endParaRPr kumimoji="0" lang="en-US" altLang="en-US" sz="20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cap="flat">
                      <a:noFill/>
                    </a:lnT>
                    <a:lnB w="12700" cap="flat" cmpd="sng" algn="ctr">
                      <a:solidFill>
                        <a:srgbClr val="003366"/>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l" defTabSz="914400" rtl="0" eaLnBrk="1" fontAlgn="b" latinLnBrk="0" hangingPunct="1">
                        <a:lnSpc>
                          <a:spcPct val="100000"/>
                        </a:lnSpc>
                        <a:spcBef>
                          <a:spcPct val="0"/>
                        </a:spcBef>
                        <a:spcAft>
                          <a:spcPct val="0"/>
                        </a:spcAft>
                        <a:buClr>
                          <a:schemeClr val="bg1"/>
                        </a:buClr>
                        <a:buSzPct val="90000"/>
                        <a:buFontTx/>
                        <a:buNone/>
                        <a:tabLst/>
                      </a:pPr>
                      <a:r>
                        <a:rPr kumimoji="0" lang="en-US" altLang="en-US" sz="600" b="0" i="0" u="none" strike="noStrike" cap="none" normalizeH="0" baseline="0" smtClean="0">
                          <a:ln>
                            <a:noFill/>
                          </a:ln>
                          <a:solidFill>
                            <a:srgbClr val="000000"/>
                          </a:solidFill>
                          <a:effectLst/>
                          <a:latin typeface="Verdana" pitchFamily="34" charset="0"/>
                          <a:cs typeface="Arial" charset="0"/>
                        </a:rPr>
                        <a:t> </a:t>
                      </a:r>
                      <a:endParaRPr kumimoji="0" lang="en-US" altLang="en-US" sz="20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cap="flat">
                      <a:noFill/>
                    </a:lnT>
                    <a:lnB w="12700" cap="flat" cmpd="sng" algn="ctr">
                      <a:solidFill>
                        <a:srgbClr val="003366"/>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l" defTabSz="914400" rtl="0" eaLnBrk="1" fontAlgn="b" latinLnBrk="0" hangingPunct="1">
                        <a:lnSpc>
                          <a:spcPct val="100000"/>
                        </a:lnSpc>
                        <a:spcBef>
                          <a:spcPct val="0"/>
                        </a:spcBef>
                        <a:spcAft>
                          <a:spcPct val="0"/>
                        </a:spcAft>
                        <a:buClr>
                          <a:schemeClr val="bg1"/>
                        </a:buClr>
                        <a:buSzPct val="90000"/>
                        <a:buFontTx/>
                        <a:buNone/>
                        <a:tabLst/>
                      </a:pPr>
                      <a:r>
                        <a:rPr kumimoji="0" lang="en-US" altLang="en-US" sz="600" b="0" i="0" u="none" strike="noStrike" cap="none" normalizeH="0" baseline="0" smtClean="0">
                          <a:ln>
                            <a:noFill/>
                          </a:ln>
                          <a:solidFill>
                            <a:srgbClr val="000000"/>
                          </a:solidFill>
                          <a:effectLst/>
                          <a:latin typeface="Verdana" pitchFamily="34" charset="0"/>
                          <a:cs typeface="Arial" charset="0"/>
                        </a:rPr>
                        <a:t> </a:t>
                      </a:r>
                      <a:endParaRPr kumimoji="0" lang="en-US" altLang="en-US" sz="20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cap="flat">
                      <a:noFill/>
                    </a:lnT>
                    <a:lnB w="12700" cap="flat" cmpd="sng" algn="ctr">
                      <a:solidFill>
                        <a:srgbClr val="003366"/>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l" defTabSz="914400" rtl="0" eaLnBrk="1" fontAlgn="b" latinLnBrk="0" hangingPunct="1">
                        <a:lnSpc>
                          <a:spcPct val="100000"/>
                        </a:lnSpc>
                        <a:spcBef>
                          <a:spcPct val="0"/>
                        </a:spcBef>
                        <a:spcAft>
                          <a:spcPct val="0"/>
                        </a:spcAft>
                        <a:buClr>
                          <a:schemeClr val="bg1"/>
                        </a:buClr>
                        <a:buSzPct val="90000"/>
                        <a:buFontTx/>
                        <a:buNone/>
                        <a:tabLst/>
                      </a:pPr>
                      <a:r>
                        <a:rPr kumimoji="0" lang="en-US" altLang="en-US" sz="600" b="0" i="0" u="none" strike="noStrike" cap="none" normalizeH="0" baseline="0" smtClean="0">
                          <a:ln>
                            <a:noFill/>
                          </a:ln>
                          <a:solidFill>
                            <a:srgbClr val="000000"/>
                          </a:solidFill>
                          <a:effectLst/>
                          <a:latin typeface="Verdana" pitchFamily="34" charset="0"/>
                          <a:cs typeface="Arial" charset="0"/>
                        </a:rPr>
                        <a:t> </a:t>
                      </a:r>
                      <a:endParaRPr kumimoji="0" lang="en-US" altLang="en-US" sz="20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cap="flat">
                      <a:noFill/>
                    </a:lnT>
                    <a:lnB w="12700" cap="flat" cmpd="sng" algn="ctr">
                      <a:solidFill>
                        <a:srgbClr val="003366"/>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l" defTabSz="914400" rtl="0" eaLnBrk="1" fontAlgn="b" latinLnBrk="0" hangingPunct="1">
                        <a:lnSpc>
                          <a:spcPct val="100000"/>
                        </a:lnSpc>
                        <a:spcBef>
                          <a:spcPct val="0"/>
                        </a:spcBef>
                        <a:spcAft>
                          <a:spcPct val="0"/>
                        </a:spcAft>
                        <a:buClr>
                          <a:schemeClr val="bg1"/>
                        </a:buClr>
                        <a:buSzPct val="90000"/>
                        <a:buFontTx/>
                        <a:buNone/>
                        <a:tabLst/>
                      </a:pPr>
                      <a:r>
                        <a:rPr kumimoji="0" lang="en-US" altLang="en-US" sz="600" b="0" i="0" u="none" strike="noStrike" cap="none" normalizeH="0" baseline="0" smtClean="0">
                          <a:ln>
                            <a:noFill/>
                          </a:ln>
                          <a:solidFill>
                            <a:srgbClr val="000000"/>
                          </a:solidFill>
                          <a:effectLst/>
                          <a:latin typeface="Verdana" pitchFamily="34" charset="0"/>
                          <a:cs typeface="Arial" charset="0"/>
                        </a:rPr>
                        <a:t> </a:t>
                      </a:r>
                      <a:endParaRPr kumimoji="0" lang="en-US" altLang="en-US" sz="20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cap="flat">
                      <a:noFill/>
                    </a:lnT>
                    <a:lnB w="12700" cap="flat" cmpd="sng" algn="ctr">
                      <a:solidFill>
                        <a:srgbClr val="003366"/>
                      </a:solidFill>
                      <a:prstDash val="solid"/>
                      <a:round/>
                      <a:headEnd type="none" w="med" len="med"/>
                      <a:tailEnd type="none" w="med" len="med"/>
                    </a:lnB>
                    <a:lnTlToBr>
                      <a:noFill/>
                    </a:lnTlToBr>
                    <a:lnBlToTr>
                      <a:noFill/>
                    </a:lnBlToTr>
                    <a:solidFill>
                      <a:srgbClr val="FFFFFF"/>
                    </a:solidFill>
                  </a:tcPr>
                </a:tc>
              </a:tr>
              <a:tr h="217488">
                <a:tc rowSpan="2">
                  <a:txBody>
                    <a:bodyPr/>
                    <a:lstStyle>
                      <a:lvl1pPr>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
                          <a:schemeClr val="bg1"/>
                        </a:buClr>
                        <a:buSzPct val="90000"/>
                        <a:buFontTx/>
                        <a:buNone/>
                        <a:tabLst/>
                      </a:pPr>
                      <a:r>
                        <a:rPr kumimoji="0" lang="en-US" altLang="en-US" sz="800" b="1" i="0" u="none" strike="noStrike" cap="none" normalizeH="0" baseline="0" smtClean="0">
                          <a:ln>
                            <a:noFill/>
                          </a:ln>
                          <a:solidFill>
                            <a:srgbClr val="000000"/>
                          </a:solidFill>
                          <a:effectLst/>
                          <a:latin typeface="Verdana" pitchFamily="34" charset="0"/>
                          <a:cs typeface="Arial" charset="0"/>
                        </a:rPr>
                        <a:t>Economy</a:t>
                      </a:r>
                      <a:endParaRPr kumimoji="0" lang="en-US" altLang="en-US" sz="20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336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rowSpan="2">
                  <a:txBody>
                    <a:bodyPr/>
                    <a:lstStyle>
                      <a:lvl1pPr>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
                          <a:schemeClr val="bg1"/>
                        </a:buClr>
                        <a:buSzPct val="90000"/>
                        <a:buFontTx/>
                        <a:buNone/>
                        <a:tabLst/>
                      </a:pPr>
                      <a:r>
                        <a:rPr kumimoji="0" lang="en-US" altLang="en-US" sz="800" b="1" i="0" u="none" strike="noStrike" cap="none" normalizeH="0" baseline="0" smtClean="0">
                          <a:ln>
                            <a:noFill/>
                          </a:ln>
                          <a:solidFill>
                            <a:srgbClr val="000000"/>
                          </a:solidFill>
                          <a:effectLst/>
                          <a:latin typeface="Verdana" pitchFamily="34" charset="0"/>
                          <a:cs typeface="Arial" charset="0"/>
                        </a:rPr>
                        <a:t>Procedures (number)</a:t>
                      </a:r>
                      <a:endParaRPr kumimoji="0" lang="en-US" altLang="en-US" sz="20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336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rowSpan="2">
                  <a:txBody>
                    <a:bodyPr/>
                    <a:lstStyle>
                      <a:lvl1pPr>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
                          <a:schemeClr val="bg1"/>
                        </a:buClr>
                        <a:buSzPct val="90000"/>
                        <a:buFontTx/>
                        <a:buNone/>
                        <a:tabLst/>
                      </a:pPr>
                      <a:r>
                        <a:rPr kumimoji="0" lang="en-US" altLang="en-US" sz="800" b="1" i="0" u="none" strike="noStrike" cap="none" normalizeH="0" baseline="0" smtClean="0">
                          <a:ln>
                            <a:noFill/>
                          </a:ln>
                          <a:solidFill>
                            <a:srgbClr val="000000"/>
                          </a:solidFill>
                          <a:effectLst/>
                          <a:latin typeface="Verdana" pitchFamily="34" charset="0"/>
                          <a:cs typeface="Arial" charset="0"/>
                        </a:rPr>
                        <a:t>Duration (days)</a:t>
                      </a:r>
                      <a:endParaRPr kumimoji="0" lang="en-US" altLang="en-US" sz="20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336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 latinLnBrk="0" hangingPunct="1">
                        <a:lnSpc>
                          <a:spcPct val="100000"/>
                        </a:lnSpc>
                        <a:spcBef>
                          <a:spcPct val="0"/>
                        </a:spcBef>
                        <a:spcAft>
                          <a:spcPct val="0"/>
                        </a:spcAft>
                        <a:buClr>
                          <a:schemeClr val="bg1"/>
                        </a:buClr>
                        <a:buSzPct val="90000"/>
                        <a:buFontTx/>
                        <a:buNone/>
                        <a:tabLst/>
                      </a:pPr>
                      <a:r>
                        <a:rPr kumimoji="0" lang="en-US" altLang="en-US" sz="800" b="1" i="0" u="none" strike="noStrike" cap="none" normalizeH="0" baseline="0" smtClean="0">
                          <a:ln>
                            <a:noFill/>
                          </a:ln>
                          <a:solidFill>
                            <a:srgbClr val="000000"/>
                          </a:solidFill>
                          <a:effectLst/>
                          <a:latin typeface="Verdana" pitchFamily="34" charset="0"/>
                          <a:cs typeface="Arial" charset="0"/>
                        </a:rPr>
                        <a:t>Cost</a:t>
                      </a:r>
                      <a:endParaRPr kumimoji="0" lang="en-US" altLang="en-US" sz="20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3366"/>
                      </a:solidFill>
                      <a:prstDash val="solid"/>
                      <a:round/>
                      <a:headEnd type="none" w="med" len="med"/>
                      <a:tailEnd type="none" w="med" len="med"/>
                    </a:lnT>
                    <a:lnB>
                      <a:noFill/>
                    </a:lnB>
                    <a:lnTlToBr>
                      <a:noFill/>
                    </a:lnTlToBr>
                    <a:lnBlToTr>
                      <a:noFill/>
                    </a:lnBlToTr>
                    <a:solidFill>
                      <a:srgbClr val="CC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 latinLnBrk="0" hangingPunct="1">
                        <a:lnSpc>
                          <a:spcPct val="100000"/>
                        </a:lnSpc>
                        <a:spcBef>
                          <a:spcPct val="0"/>
                        </a:spcBef>
                        <a:spcAft>
                          <a:spcPct val="0"/>
                        </a:spcAft>
                        <a:buClr>
                          <a:schemeClr val="bg1"/>
                        </a:buClr>
                        <a:buSzPct val="90000"/>
                        <a:buFontTx/>
                        <a:buNone/>
                        <a:tabLst/>
                      </a:pPr>
                      <a:r>
                        <a:rPr kumimoji="0" lang="en-US" altLang="en-US" sz="800" b="1" i="0" u="none" strike="noStrike" cap="none" normalizeH="0" baseline="0" smtClean="0">
                          <a:ln>
                            <a:noFill/>
                          </a:ln>
                          <a:solidFill>
                            <a:srgbClr val="000000"/>
                          </a:solidFill>
                          <a:effectLst/>
                          <a:latin typeface="Verdana" pitchFamily="34" charset="0"/>
                          <a:cs typeface="Arial" charset="0"/>
                        </a:rPr>
                        <a:t>Min. Capital</a:t>
                      </a:r>
                      <a:endParaRPr kumimoji="0" lang="en-US" altLang="en-US" sz="20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3366"/>
                      </a:solidFill>
                      <a:prstDash val="solid"/>
                      <a:round/>
                      <a:headEnd type="none" w="med" len="med"/>
                      <a:tailEnd type="none" w="med" len="med"/>
                    </a:lnT>
                    <a:lnB>
                      <a:noFill/>
                    </a:lnB>
                    <a:lnTlToBr>
                      <a:noFill/>
                    </a:lnTlToBr>
                    <a:lnBlToTr>
                      <a:noFill/>
                    </a:lnBlToTr>
                    <a:solidFill>
                      <a:srgbClr val="CCFFFF"/>
                    </a:solidFill>
                  </a:tcPr>
                </a:tc>
              </a:tr>
              <a:tr h="36036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lvl1pPr>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
                          <a:schemeClr val="bg1"/>
                        </a:buClr>
                        <a:buSzPct val="90000"/>
                        <a:buFontTx/>
                        <a:buNone/>
                        <a:tabLst/>
                      </a:pPr>
                      <a:r>
                        <a:rPr kumimoji="0" lang="en-US" altLang="en-US" sz="800" b="1" i="0" u="none" strike="noStrike" cap="none" normalizeH="0" baseline="0" smtClean="0">
                          <a:ln>
                            <a:noFill/>
                          </a:ln>
                          <a:solidFill>
                            <a:srgbClr val="000000"/>
                          </a:solidFill>
                          <a:effectLst/>
                          <a:latin typeface="Verdana" pitchFamily="34" charset="0"/>
                          <a:cs typeface="Arial" charset="0"/>
                        </a:rPr>
                        <a:t>(% GNI per capita)</a:t>
                      </a:r>
                      <a:endParaRPr kumimoji="0" lang="en-US" altLang="en-US" sz="20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
                          <a:schemeClr val="bg1"/>
                        </a:buClr>
                        <a:buSzPct val="90000"/>
                        <a:buFontTx/>
                        <a:buNone/>
                        <a:tabLst/>
                      </a:pPr>
                      <a:r>
                        <a:rPr kumimoji="0" lang="en-US" altLang="en-US" sz="800" b="1" i="0" u="none" strike="noStrike" cap="none" normalizeH="0" baseline="0" smtClean="0">
                          <a:ln>
                            <a:noFill/>
                          </a:ln>
                          <a:solidFill>
                            <a:srgbClr val="000000"/>
                          </a:solidFill>
                          <a:effectLst/>
                          <a:latin typeface="Verdana" pitchFamily="34" charset="0"/>
                          <a:cs typeface="Arial" charset="0"/>
                        </a:rPr>
                        <a:t>(% GNI per capita)</a:t>
                      </a:r>
                      <a:endParaRPr kumimoji="0" lang="en-US" altLang="en-US" sz="20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244475">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l"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1" i="0" u="none" strike="noStrike" cap="none" normalizeH="0" baseline="0" smtClean="0">
                          <a:ln>
                            <a:noFill/>
                          </a:ln>
                          <a:solidFill>
                            <a:srgbClr val="333399"/>
                          </a:solidFill>
                          <a:effectLst/>
                          <a:latin typeface="Arial" charset="0"/>
                          <a:cs typeface="Arial" charset="0"/>
                          <a:hlinkClick r:id="rId2"/>
                        </a:rPr>
                        <a:t>United States</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1" i="0" u="none" strike="noStrike" cap="none" normalizeH="0" baseline="0" smtClean="0">
                          <a:ln>
                            <a:noFill/>
                          </a:ln>
                          <a:solidFill>
                            <a:srgbClr val="333399"/>
                          </a:solidFill>
                          <a:effectLst/>
                          <a:latin typeface="Verdana" pitchFamily="34" charset="0"/>
                          <a:cs typeface="Arial" charset="0"/>
                        </a:rPr>
                        <a:t>5</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1" i="0" u="none" strike="noStrike" cap="none" normalizeH="0" baseline="0" smtClean="0">
                          <a:ln>
                            <a:noFill/>
                          </a:ln>
                          <a:solidFill>
                            <a:srgbClr val="333399"/>
                          </a:solidFill>
                          <a:effectLst/>
                          <a:latin typeface="Verdana" pitchFamily="34" charset="0"/>
                          <a:cs typeface="Arial" charset="0"/>
                        </a:rPr>
                        <a:t>5</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1" i="0" u="none" strike="noStrike" cap="none" normalizeH="0" baseline="0" smtClean="0">
                          <a:ln>
                            <a:noFill/>
                          </a:ln>
                          <a:solidFill>
                            <a:srgbClr val="333399"/>
                          </a:solidFill>
                          <a:effectLst/>
                          <a:latin typeface="Verdana" pitchFamily="34" charset="0"/>
                          <a:cs typeface="Arial" charset="0"/>
                        </a:rPr>
                        <a:t>0.7</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1" i="0" u="none" strike="noStrike" cap="none" normalizeH="0" baseline="0" smtClean="0">
                          <a:ln>
                            <a:noFill/>
                          </a:ln>
                          <a:solidFill>
                            <a:srgbClr val="333399"/>
                          </a:solidFill>
                          <a:effectLst/>
                          <a:latin typeface="Verdana" pitchFamily="34" charset="0"/>
                          <a:cs typeface="Arial" charset="0"/>
                        </a:rPr>
                        <a:t>0</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42888">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l"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66CC"/>
                          </a:solidFill>
                          <a:effectLst/>
                          <a:latin typeface="Arial" charset="0"/>
                          <a:cs typeface="Arial" charset="0"/>
                          <a:hlinkClick r:id="rId3"/>
                        </a:rPr>
                        <a:t>Brazil</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FFFFFF"/>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CC"/>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17</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152</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9.9</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0</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r>
              <a:tr h="244475">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l"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66CC"/>
                          </a:solidFill>
                          <a:effectLst/>
                          <a:latin typeface="Arial" charset="0"/>
                          <a:cs typeface="Arial" charset="0"/>
                          <a:hlinkClick r:id="rId4"/>
                        </a:rPr>
                        <a:t>China</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CC"/>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13</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35</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9.3</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213.1</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r>
              <a:tr h="242888">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l"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66CC"/>
                          </a:solidFill>
                          <a:effectLst/>
                          <a:latin typeface="Arial" charset="0"/>
                          <a:cs typeface="Arial" charset="0"/>
                          <a:hlinkClick r:id="rId5"/>
                        </a:rPr>
                        <a:t>Hungary</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CC"/>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6</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38</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20.9</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74.2</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r>
              <a:tr h="244475">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l"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66CC"/>
                          </a:solidFill>
                          <a:effectLst/>
                          <a:latin typeface="Arial" charset="0"/>
                          <a:cs typeface="Arial" charset="0"/>
                          <a:hlinkClick r:id="rId6"/>
                        </a:rPr>
                        <a:t>India</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CC"/>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11</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35</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73.7</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0</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r>
              <a:tr h="239713">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l"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66CC"/>
                          </a:solidFill>
                          <a:effectLst/>
                          <a:latin typeface="Arial" charset="0"/>
                          <a:cs typeface="Arial" charset="0"/>
                          <a:hlinkClick r:id="rId7"/>
                        </a:rPr>
                        <a:t>Indonesia</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CC"/>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12</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97</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86.7</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83.4</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r>
              <a:tr h="244475">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l"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66CC"/>
                          </a:solidFill>
                          <a:effectLst/>
                          <a:latin typeface="Arial" charset="0"/>
                          <a:cs typeface="Arial" charset="0"/>
                          <a:hlinkClick r:id="rId8"/>
                        </a:rPr>
                        <a:t>Mexico</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8</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27</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14.2</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12.5</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42888">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l"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1" i="0" u="none" strike="noStrike" cap="none" normalizeH="0" baseline="0" smtClean="0">
                          <a:ln>
                            <a:noFill/>
                          </a:ln>
                          <a:solidFill>
                            <a:srgbClr val="993366"/>
                          </a:solidFill>
                          <a:effectLst/>
                          <a:latin typeface="Arial" charset="0"/>
                          <a:cs typeface="Arial" charset="0"/>
                        </a:rPr>
                        <a:t>Average of Selected Emerging Country Markets </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FFFFFF"/>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1" i="0" u="none" strike="noStrike" cap="none" normalizeH="0" baseline="0" smtClean="0">
                          <a:ln>
                            <a:noFill/>
                          </a:ln>
                          <a:solidFill>
                            <a:srgbClr val="993366"/>
                          </a:solidFill>
                          <a:effectLst/>
                          <a:latin typeface="Verdana" pitchFamily="34" charset="0"/>
                          <a:cs typeface="Arial" charset="0"/>
                        </a:rPr>
                        <a:t>11.2</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1" i="0" u="none" strike="noStrike" cap="none" normalizeH="0" baseline="0" smtClean="0">
                          <a:ln>
                            <a:noFill/>
                          </a:ln>
                          <a:solidFill>
                            <a:srgbClr val="993366"/>
                          </a:solidFill>
                          <a:effectLst/>
                          <a:latin typeface="Verdana" pitchFamily="34" charset="0"/>
                          <a:cs typeface="Arial" charset="0"/>
                        </a:rPr>
                        <a:t>64.0</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1" i="0" u="none" strike="noStrike" cap="none" normalizeH="0" baseline="0" smtClean="0">
                          <a:ln>
                            <a:noFill/>
                          </a:ln>
                          <a:solidFill>
                            <a:srgbClr val="993366"/>
                          </a:solidFill>
                          <a:effectLst/>
                          <a:latin typeface="Verdana" pitchFamily="34" charset="0"/>
                          <a:cs typeface="Arial" charset="0"/>
                        </a:rPr>
                        <a:t>35.8</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1" i="0" u="none" strike="noStrike" cap="none" normalizeH="0" baseline="0" smtClean="0">
                          <a:ln>
                            <a:noFill/>
                          </a:ln>
                          <a:solidFill>
                            <a:srgbClr val="993366"/>
                          </a:solidFill>
                          <a:effectLst/>
                          <a:latin typeface="Verdana" pitchFamily="34" charset="0"/>
                          <a:cs typeface="Arial" charset="0"/>
                        </a:rPr>
                        <a:t>63.9</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44475">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l"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66CC"/>
                          </a:solidFill>
                          <a:effectLst/>
                          <a:latin typeface="Arial" charset="0"/>
                          <a:cs typeface="Arial" charset="0"/>
                          <a:hlinkClick r:id="rId9"/>
                        </a:rPr>
                        <a:t>Egypt</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FFFFFF"/>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CC"/>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10</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19</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68.8</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694.7</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r>
              <a:tr h="242888">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l"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66CC"/>
                          </a:solidFill>
                          <a:effectLst/>
                          <a:latin typeface="Arial" charset="0"/>
                          <a:cs typeface="Arial" charset="0"/>
                          <a:hlinkClick r:id="rId10"/>
                        </a:rPr>
                        <a:t>Iran</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CC"/>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8</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47</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5.4</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1.3</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r>
              <a:tr h="242888">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l"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66CC"/>
                          </a:solidFill>
                          <a:effectLst/>
                          <a:latin typeface="Arial" charset="0"/>
                          <a:cs typeface="Arial" charset="0"/>
                          <a:hlinkClick r:id="rId11"/>
                        </a:rPr>
                        <a:t>Israel</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CC"/>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5</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34</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5.1</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0</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r>
              <a:tr h="242888">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l"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66CC"/>
                          </a:solidFill>
                          <a:effectLst/>
                          <a:latin typeface="Arial" charset="0"/>
                          <a:cs typeface="Arial" charset="0"/>
                          <a:hlinkClick r:id="rId12"/>
                        </a:rPr>
                        <a:t>Kuwait</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CC"/>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13</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35</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1.6</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100.8</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r>
              <a:tr h="241300">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l"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66CC"/>
                          </a:solidFill>
                          <a:effectLst/>
                          <a:latin typeface="Arial" charset="0"/>
                          <a:cs typeface="Arial" charset="0"/>
                          <a:hlinkClick r:id="rId13"/>
                        </a:rPr>
                        <a:t>Oman</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CC"/>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9</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34</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4.5</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84.7</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r>
              <a:tr h="244475">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l"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66CC"/>
                          </a:solidFill>
                          <a:effectLst/>
                          <a:latin typeface="Arial" charset="0"/>
                          <a:cs typeface="Arial" charset="0"/>
                          <a:hlinkClick r:id="rId14"/>
                        </a:rPr>
                        <a:t>Saudi Arabia</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CC"/>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13</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39</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58.6</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1,057.50</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r>
              <a:tr h="242888">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l"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66CC"/>
                          </a:solidFill>
                          <a:effectLst/>
                          <a:latin typeface="Arial" charset="0"/>
                          <a:cs typeface="Arial" charset="0"/>
                          <a:hlinkClick r:id="rId15"/>
                        </a:rPr>
                        <a:t>Turkey</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CC"/>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8</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9</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26.8</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18.7</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solidFill>
                  </a:tcPr>
                </a:tc>
              </a:tr>
              <a:tr h="244475">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l"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66CC"/>
                          </a:solidFill>
                          <a:effectLst/>
                          <a:latin typeface="Arial" charset="0"/>
                          <a:cs typeface="Arial" charset="0"/>
                          <a:hlinkClick r:id="rId16"/>
                        </a:rPr>
                        <a:t>United Arab Emirates</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12</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63</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36.4</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0" i="0" u="none" strike="noStrike" cap="none" normalizeH="0" baseline="0" smtClean="0">
                          <a:ln>
                            <a:noFill/>
                          </a:ln>
                          <a:solidFill>
                            <a:srgbClr val="000000"/>
                          </a:solidFill>
                          <a:effectLst/>
                          <a:latin typeface="Verdana" pitchFamily="34" charset="0"/>
                          <a:cs typeface="Arial" charset="0"/>
                        </a:rPr>
                        <a:t>338.2</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54000">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l"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1" i="0" u="none" strike="noStrike" cap="none" normalizeH="0" baseline="0" smtClean="0">
                          <a:ln>
                            <a:noFill/>
                          </a:ln>
                          <a:solidFill>
                            <a:srgbClr val="FF0000"/>
                          </a:solidFill>
                          <a:effectLst/>
                          <a:latin typeface="Arial" charset="0"/>
                          <a:cs typeface="Arial" charset="0"/>
                        </a:rPr>
                        <a:t>Average of Selected Countries in the Middle East</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1" i="0" u="none" strike="noStrike" cap="none" normalizeH="0" baseline="0" smtClean="0">
                          <a:ln>
                            <a:noFill/>
                          </a:ln>
                          <a:solidFill>
                            <a:srgbClr val="FF0000"/>
                          </a:solidFill>
                          <a:effectLst/>
                          <a:latin typeface="Verdana" pitchFamily="34" charset="0"/>
                          <a:cs typeface="Arial" charset="0"/>
                        </a:rPr>
                        <a:t>9.8</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1" i="0" u="none" strike="noStrike" cap="none" normalizeH="0" baseline="0" smtClean="0">
                          <a:ln>
                            <a:noFill/>
                          </a:ln>
                          <a:solidFill>
                            <a:srgbClr val="FF0000"/>
                          </a:solidFill>
                          <a:effectLst/>
                          <a:latin typeface="Verdana" pitchFamily="34" charset="0"/>
                          <a:cs typeface="Arial" charset="0"/>
                        </a:rPr>
                        <a:t>35.0</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1" i="0" u="none" strike="noStrike" cap="none" normalizeH="0" baseline="0" smtClean="0">
                          <a:ln>
                            <a:noFill/>
                          </a:ln>
                          <a:solidFill>
                            <a:srgbClr val="FF0000"/>
                          </a:solidFill>
                          <a:effectLst/>
                          <a:latin typeface="Verdana" pitchFamily="34" charset="0"/>
                          <a:cs typeface="Arial" charset="0"/>
                        </a:rPr>
                        <a:t>25.9</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t" latinLnBrk="0" hangingPunct="1">
                        <a:lnSpc>
                          <a:spcPct val="100000"/>
                        </a:lnSpc>
                        <a:spcBef>
                          <a:spcPct val="0"/>
                        </a:spcBef>
                        <a:spcAft>
                          <a:spcPct val="0"/>
                        </a:spcAft>
                        <a:buClr>
                          <a:schemeClr val="bg1"/>
                        </a:buClr>
                        <a:buSzPct val="90000"/>
                        <a:buFontTx/>
                        <a:buNone/>
                        <a:tabLst/>
                      </a:pPr>
                      <a:r>
                        <a:rPr kumimoji="0" lang="en-US" altLang="en-US" sz="900" b="1" i="0" u="none" strike="noStrike" cap="none" normalizeH="0" baseline="0" smtClean="0">
                          <a:ln>
                            <a:noFill/>
                          </a:ln>
                          <a:solidFill>
                            <a:srgbClr val="FF0000"/>
                          </a:solidFill>
                          <a:effectLst/>
                          <a:latin typeface="Verdana" pitchFamily="34" charset="0"/>
                          <a:cs typeface="Arial" charset="0"/>
                        </a:rPr>
                        <a:t>287.0</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47650">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l" defTabSz="914400" rtl="0" eaLnBrk="1" fontAlgn="b" latinLnBrk="0" hangingPunct="1">
                        <a:lnSpc>
                          <a:spcPct val="100000"/>
                        </a:lnSpc>
                        <a:spcBef>
                          <a:spcPct val="0"/>
                        </a:spcBef>
                        <a:spcAft>
                          <a:spcPct val="0"/>
                        </a:spcAft>
                        <a:buClr>
                          <a:schemeClr val="bg1"/>
                        </a:buClr>
                        <a:buSzPct val="90000"/>
                        <a:buFontTx/>
                        <a:buNone/>
                        <a:tabLst/>
                      </a:pPr>
                      <a:r>
                        <a:rPr kumimoji="0" lang="en-US" altLang="en-US" sz="1000" b="0" i="0" u="none" strike="noStrike" cap="none" normalizeH="0" baseline="0" smtClean="0">
                          <a:ln>
                            <a:noFill/>
                          </a:ln>
                          <a:solidFill>
                            <a:srgbClr val="000000"/>
                          </a:solidFill>
                          <a:effectLst/>
                          <a:latin typeface="Verdana" pitchFamily="34" charset="0"/>
                          <a:cs typeface="Arial" charset="0"/>
                        </a:rPr>
                        <a:t>Source: WB - Doing Business in 2008</a:t>
                      </a:r>
                      <a:endParaRPr kumimoji="0" lang="en-US" altLang="en-US" sz="10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l" defTabSz="914400" rtl="0" eaLnBrk="1" fontAlgn="b" latinLnBrk="0" hangingPunct="1">
                        <a:lnSpc>
                          <a:spcPct val="100000"/>
                        </a:lnSpc>
                        <a:spcBef>
                          <a:spcPct val="0"/>
                        </a:spcBef>
                        <a:spcAft>
                          <a:spcPct val="0"/>
                        </a:spcAft>
                        <a:buClr>
                          <a:schemeClr val="bg1"/>
                        </a:buClr>
                        <a:buSzPct val="90000"/>
                        <a:buFontTx/>
                        <a:buNone/>
                        <a:tabLst/>
                      </a:pPr>
                      <a:r>
                        <a:rPr kumimoji="0" lang="en-US" altLang="en-US" sz="600" b="0" i="0" u="none" strike="noStrike" cap="none" normalizeH="0" baseline="0" smtClean="0">
                          <a:ln>
                            <a:noFill/>
                          </a:ln>
                          <a:solidFill>
                            <a:srgbClr val="000000"/>
                          </a:solidFill>
                          <a:effectLst/>
                          <a:latin typeface="Verdana" pitchFamily="34" charset="0"/>
                          <a:cs typeface="Arial" charset="0"/>
                        </a:rPr>
                        <a:t> </a:t>
                      </a:r>
                      <a:endParaRPr kumimoji="0" lang="en-US" altLang="en-US" sz="20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l" defTabSz="914400" rtl="0" eaLnBrk="1" fontAlgn="b" latinLnBrk="0" hangingPunct="1">
                        <a:lnSpc>
                          <a:spcPct val="100000"/>
                        </a:lnSpc>
                        <a:spcBef>
                          <a:spcPct val="0"/>
                        </a:spcBef>
                        <a:spcAft>
                          <a:spcPct val="0"/>
                        </a:spcAft>
                        <a:buClr>
                          <a:schemeClr val="bg1"/>
                        </a:buClr>
                        <a:buSzPct val="90000"/>
                        <a:buFontTx/>
                        <a:buNone/>
                        <a:tabLst/>
                      </a:pPr>
                      <a:r>
                        <a:rPr kumimoji="0" lang="en-US" altLang="en-US" sz="600" b="0" i="0" u="none" strike="noStrike" cap="none" normalizeH="0" baseline="0" smtClean="0">
                          <a:ln>
                            <a:noFill/>
                          </a:ln>
                          <a:solidFill>
                            <a:srgbClr val="000000"/>
                          </a:solidFill>
                          <a:effectLst/>
                          <a:latin typeface="Verdana" pitchFamily="34" charset="0"/>
                          <a:cs typeface="Arial" charset="0"/>
                        </a:rPr>
                        <a:t> </a:t>
                      </a:r>
                      <a:endParaRPr kumimoji="0" lang="en-US" altLang="en-US" sz="20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l" defTabSz="914400" rtl="0" eaLnBrk="1" fontAlgn="b" latinLnBrk="0" hangingPunct="1">
                        <a:lnSpc>
                          <a:spcPct val="100000"/>
                        </a:lnSpc>
                        <a:spcBef>
                          <a:spcPct val="0"/>
                        </a:spcBef>
                        <a:spcAft>
                          <a:spcPct val="0"/>
                        </a:spcAft>
                        <a:buClr>
                          <a:schemeClr val="bg1"/>
                        </a:buClr>
                        <a:buSzPct val="90000"/>
                        <a:buFontTx/>
                        <a:buNone/>
                        <a:tabLst/>
                      </a:pPr>
                      <a:r>
                        <a:rPr kumimoji="0" lang="en-US" altLang="en-US" sz="600" b="0" i="0" u="none" strike="noStrike" cap="none" normalizeH="0" baseline="0" smtClean="0">
                          <a:ln>
                            <a:noFill/>
                          </a:ln>
                          <a:solidFill>
                            <a:srgbClr val="000000"/>
                          </a:solidFill>
                          <a:effectLst/>
                          <a:latin typeface="Verdana" pitchFamily="34" charset="0"/>
                          <a:cs typeface="Arial" charset="0"/>
                        </a:rPr>
                        <a:t> </a:t>
                      </a:r>
                      <a:endParaRPr kumimoji="0" lang="en-US" altLang="en-US" sz="20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solidFill>
                      <a:srgbClr val="FFFFFF"/>
                    </a:solidFill>
                  </a:tcPr>
                </a:tc>
                <a:tc>
                  <a:txBody>
                    <a:bodyPr/>
                    <a:lstStyle>
                      <a:lvl1pPr marL="342900" indent="-342900">
                        <a:spcBef>
                          <a:spcPct val="20000"/>
                        </a:spcBef>
                        <a:buClr>
                          <a:schemeClr val="folHlink"/>
                        </a:buClr>
                        <a:buSzPct val="90000"/>
                        <a:buFont typeface="Wingdings" pitchFamily="2" charset="2"/>
                        <a:defRPr sz="2400">
                          <a:solidFill>
                            <a:schemeClr val="tx1"/>
                          </a:solidFill>
                          <a:latin typeface="Arial" charset="0"/>
                        </a:defRPr>
                      </a:lvl1pPr>
                      <a:lvl2pPr marL="742950" indent="-285750">
                        <a:spcBef>
                          <a:spcPct val="20000"/>
                        </a:spcBef>
                        <a:buClr>
                          <a:schemeClr val="accent1"/>
                        </a:buClr>
                        <a:buSzPct val="75000"/>
                        <a:buFont typeface="Wingdings" pitchFamily="2" charset="2"/>
                        <a:defRPr sz="2200">
                          <a:solidFill>
                            <a:schemeClr val="tx1"/>
                          </a:solidFill>
                          <a:latin typeface="Arial" charset="0"/>
                        </a:defRPr>
                      </a:lvl2pPr>
                      <a:lvl3pPr marL="1143000" indent="-228600">
                        <a:spcBef>
                          <a:spcPct val="20000"/>
                        </a:spcBef>
                        <a:buClr>
                          <a:schemeClr val="folHlink"/>
                        </a:buClr>
                        <a:buSzPct val="55000"/>
                        <a:buFont typeface="Wingdings" pitchFamily="2" charset="2"/>
                        <a:defRPr sz="2100">
                          <a:solidFill>
                            <a:schemeClr val="tx1"/>
                          </a:solidFill>
                          <a:latin typeface="Arial" charset="0"/>
                        </a:defRPr>
                      </a:lvl3pPr>
                      <a:lvl4pPr marL="1600200" indent="-228600">
                        <a:spcBef>
                          <a:spcPct val="20000"/>
                        </a:spcBef>
                        <a:buClr>
                          <a:schemeClr val="accent1"/>
                        </a:buClr>
                        <a:buFont typeface="Wingdings" pitchFamily="2" charset="2"/>
                        <a:defRPr>
                          <a:solidFill>
                            <a:schemeClr val="tx1"/>
                          </a:solidFill>
                          <a:latin typeface="Arial" charset="0"/>
                        </a:defRPr>
                      </a:lvl4pPr>
                      <a:lvl5pPr marL="2057400" indent="-228600">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l" defTabSz="914400" rtl="0" eaLnBrk="1" fontAlgn="b" latinLnBrk="0" hangingPunct="1">
                        <a:lnSpc>
                          <a:spcPct val="100000"/>
                        </a:lnSpc>
                        <a:spcBef>
                          <a:spcPct val="0"/>
                        </a:spcBef>
                        <a:spcAft>
                          <a:spcPct val="0"/>
                        </a:spcAft>
                        <a:buClr>
                          <a:schemeClr val="bg1"/>
                        </a:buClr>
                        <a:buSzPct val="90000"/>
                        <a:buFontTx/>
                        <a:buNone/>
                        <a:tabLst/>
                      </a:pPr>
                      <a:r>
                        <a:rPr kumimoji="0" lang="en-US" altLang="en-US" sz="600" b="0" i="0" u="none" strike="noStrike" cap="none" normalizeH="0" baseline="0" smtClean="0">
                          <a:ln>
                            <a:noFill/>
                          </a:ln>
                          <a:solidFill>
                            <a:srgbClr val="000000"/>
                          </a:solidFill>
                          <a:effectLst/>
                          <a:latin typeface="Verdana" pitchFamily="34" charset="0"/>
                          <a:cs typeface="Arial" charset="0"/>
                        </a:rPr>
                        <a:t> </a:t>
                      </a:r>
                      <a:endParaRPr kumimoji="0" lang="en-US" altLang="en-US" sz="20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solidFill>
                      <a:srgbClr val="FFFFFF"/>
                    </a:solidFill>
                  </a:tcPr>
                </a:tc>
              </a:tr>
            </a:tbl>
          </a:graphicData>
        </a:graphic>
      </p:graphicFrame>
      <p:sp>
        <p:nvSpPr>
          <p:cNvPr id="17543" name="Rectangle 1316"/>
          <p:cNvSpPr>
            <a:spLocks noChangeArrowheads="1"/>
          </p:cNvSpPr>
          <p:nvPr/>
        </p:nvSpPr>
        <p:spPr bwMode="auto">
          <a:xfrm>
            <a:off x="685800" y="990600"/>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900" b="1" i="1">
                <a:solidFill>
                  <a:srgbClr val="006600"/>
                </a:solidFill>
              </a:rPr>
              <a:t>Reality versus Perception…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685800" y="914400"/>
            <a:ext cx="79248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900" b="1" i="1" smtClean="0">
                <a:solidFill>
                  <a:srgbClr val="006600"/>
                </a:solidFill>
              </a:rPr>
              <a:t>How to do Business in the Middle East?</a:t>
            </a:r>
          </a:p>
        </p:txBody>
      </p:sp>
      <p:sp>
        <p:nvSpPr>
          <p:cNvPr id="18435" name="Rectangle 3"/>
          <p:cNvSpPr>
            <a:spLocks noGrp="1" noChangeArrowheads="1"/>
          </p:cNvSpPr>
          <p:nvPr>
            <p:ph idx="1"/>
          </p:nvPr>
        </p:nvSpPr>
        <p:spPr bwMode="auto">
          <a:xfrm>
            <a:off x="762000" y="1752600"/>
            <a:ext cx="8001000" cy="3810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 typeface="Arial" pitchFamily="34" charset="0"/>
              <a:buChar char="•"/>
            </a:pPr>
            <a:r>
              <a:rPr lang="en-US" altLang="en-US" sz="2400" smtClean="0"/>
              <a:t>Region’s rich history, culture and religion, and their  implications.</a:t>
            </a:r>
          </a:p>
          <a:p>
            <a:pPr eaLnBrk="1" hangingPunct="1">
              <a:buFont typeface="Arial" pitchFamily="34" charset="0"/>
              <a:buChar char="•"/>
            </a:pPr>
            <a:r>
              <a:rPr lang="en-US" altLang="en-US" sz="2400" smtClean="0"/>
              <a:t>Critical role of government in the Middle East.</a:t>
            </a:r>
          </a:p>
          <a:p>
            <a:pPr eaLnBrk="1" hangingPunct="1">
              <a:buFont typeface="Arial" pitchFamily="34" charset="0"/>
              <a:buChar char="•"/>
            </a:pPr>
            <a:r>
              <a:rPr lang="en-US" altLang="en-US" sz="2400" smtClean="0"/>
              <a:t>The role of skepticism of Western institutions/ companies in the Middle East. </a:t>
            </a:r>
          </a:p>
          <a:p>
            <a:pPr eaLnBrk="1" hangingPunct="1">
              <a:buFont typeface="Arial" pitchFamily="34" charset="0"/>
              <a:buChar char="•"/>
            </a:pPr>
            <a:r>
              <a:rPr lang="en-US" altLang="en-US" sz="2400" smtClean="0"/>
              <a:t>Islam is the glue of the Middle Eastern social fabric.</a:t>
            </a:r>
          </a:p>
          <a:p>
            <a:pPr eaLnBrk="1" hangingPunct="1">
              <a:buFont typeface="Arial" pitchFamily="34" charset="0"/>
              <a:buChar char="•"/>
            </a:pPr>
            <a:r>
              <a:rPr lang="en-US" altLang="en-US" sz="2400" smtClean="0"/>
              <a:t>Collectivist, hierarchical, and close knit societies.</a:t>
            </a:r>
          </a:p>
          <a:p>
            <a:pPr eaLnBrk="1" hangingPunct="1">
              <a:buFont typeface="Arial" pitchFamily="34" charset="0"/>
              <a:buChar char="•"/>
            </a:pPr>
            <a:r>
              <a:rPr lang="en-US" altLang="en-US" sz="2400" smtClean="0"/>
              <a:t>The importance of shame / face / honor / consensus / respect for authority / seniority.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xfrm>
            <a:off x="457200" y="874713"/>
            <a:ext cx="5257800" cy="5730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900" b="1" i="1" smtClean="0">
                <a:solidFill>
                  <a:srgbClr val="006600"/>
                </a:solidFill>
              </a:rPr>
              <a:t>Top 10 Tips for Middle East</a:t>
            </a:r>
          </a:p>
        </p:txBody>
      </p:sp>
      <p:sp>
        <p:nvSpPr>
          <p:cNvPr id="3" name="Content Placeholder 2"/>
          <p:cNvSpPr>
            <a:spLocks noGrp="1"/>
          </p:cNvSpPr>
          <p:nvPr>
            <p:ph idx="1"/>
          </p:nvPr>
        </p:nvSpPr>
        <p:spPr>
          <a:xfrm>
            <a:off x="76200" y="1600200"/>
            <a:ext cx="8839200" cy="4781550"/>
          </a:xfrm>
        </p:spPr>
        <p:txBody>
          <a:bodyPr/>
          <a:lstStyle/>
          <a:p>
            <a:pPr eaLnBrk="1" hangingPunct="1">
              <a:defRPr/>
            </a:pPr>
            <a:r>
              <a:rPr lang="en-US" sz="2400" b="1" i="1" dirty="0" smtClean="0"/>
              <a:t>It’s not what you know that is important so much as who you know  -- “</a:t>
            </a:r>
            <a:r>
              <a:rPr lang="en-US" sz="2400" b="1" i="1" dirty="0" err="1" smtClean="0"/>
              <a:t>Wasta</a:t>
            </a:r>
            <a:r>
              <a:rPr lang="en-US" sz="2400" b="1" i="1" dirty="0" smtClean="0"/>
              <a:t>” </a:t>
            </a:r>
          </a:p>
          <a:p>
            <a:pPr lvl="1" eaLnBrk="1" hangingPunct="1">
              <a:defRPr/>
            </a:pPr>
            <a:r>
              <a:rPr lang="en-US" sz="2000" i="1" dirty="0" smtClean="0"/>
              <a:t>“</a:t>
            </a:r>
            <a:r>
              <a:rPr lang="en-US" sz="2200" i="1" dirty="0" smtClean="0"/>
              <a:t>Who is your sponsor?” - </a:t>
            </a:r>
            <a:r>
              <a:rPr lang="en-US" sz="2200" dirty="0" smtClean="0"/>
              <a:t>Connections can make or break a deal</a:t>
            </a:r>
          </a:p>
          <a:p>
            <a:pPr lvl="1" eaLnBrk="1" hangingPunct="1">
              <a:defRPr/>
            </a:pPr>
            <a:r>
              <a:rPr lang="en-US" sz="2200" dirty="0" smtClean="0"/>
              <a:t>With the right people, you will find that doors open for you and rules are bent enough to accommodate you. </a:t>
            </a:r>
          </a:p>
          <a:p>
            <a:pPr lvl="1" eaLnBrk="1" hangingPunct="1">
              <a:defRPr/>
            </a:pPr>
            <a:r>
              <a:rPr lang="en-US" sz="2200" dirty="0" smtClean="0"/>
              <a:t>Favors are not forgotten and often reciprocated.</a:t>
            </a:r>
          </a:p>
          <a:p>
            <a:pPr lvl="1" eaLnBrk="1" hangingPunct="1">
              <a:defRPr/>
            </a:pPr>
            <a:r>
              <a:rPr lang="en-US" sz="2200" dirty="0"/>
              <a:t>C</a:t>
            </a:r>
            <a:r>
              <a:rPr lang="en-US" sz="2200" dirty="0" smtClean="0"/>
              <a:t>hoosing the right partner is critical – take your time to find someone with commercial synergy, intellectual synergy, and with political muscle and business acumen.</a:t>
            </a:r>
          </a:p>
          <a:p>
            <a:pPr lvl="1" eaLnBrk="1" hangingPunct="1">
              <a:defRPr/>
            </a:pPr>
            <a:r>
              <a:rPr lang="en-US" sz="2200" dirty="0" smtClean="0"/>
              <a:t>Start with a couple small, quick deals to test the partner out before going for that mega deal.</a:t>
            </a:r>
          </a:p>
          <a:p>
            <a:pPr lvl="2" eaLnBrk="1" hangingPunct="1">
              <a:defRPr/>
            </a:pPr>
            <a:endParaRPr lang="en-US" dirty="0" smtClean="0"/>
          </a:p>
          <a:p>
            <a:pPr eaLnBrk="1" hangingPunct="1">
              <a:defRP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674813"/>
            <a:ext cx="8763000" cy="4419600"/>
          </a:xfrm>
        </p:spPr>
        <p:txBody>
          <a:bodyPr/>
          <a:lstStyle/>
          <a:p>
            <a:pPr eaLnBrk="1" hangingPunct="1">
              <a:buFont typeface="+mj-lt"/>
              <a:buNone/>
              <a:defRPr/>
            </a:pPr>
            <a:r>
              <a:rPr lang="en-US" sz="2400" b="1" i="1" dirty="0" smtClean="0"/>
              <a:t>2. Patience is a virtue</a:t>
            </a:r>
            <a:endParaRPr lang="en-US" sz="2400" b="1" dirty="0" smtClean="0"/>
          </a:p>
          <a:p>
            <a:pPr lvl="1" eaLnBrk="1" hangingPunct="1">
              <a:defRPr/>
            </a:pPr>
            <a:r>
              <a:rPr lang="en-US" dirty="0" smtClean="0"/>
              <a:t>Patience is the single most important trait you need to have when dealing with Middle Eastern countries.</a:t>
            </a:r>
          </a:p>
          <a:p>
            <a:pPr lvl="1" eaLnBrk="1" hangingPunct="1">
              <a:defRPr/>
            </a:pPr>
            <a:r>
              <a:rPr lang="en-US" dirty="0" smtClean="0"/>
              <a:t>Closing a deal, finalizing an agreement, establishing consensus will take time.  Set your expectations accordingly.</a:t>
            </a:r>
          </a:p>
          <a:p>
            <a:pPr lvl="1" eaLnBrk="1" hangingPunct="1">
              <a:defRPr/>
            </a:pPr>
            <a:r>
              <a:rPr lang="en-US" dirty="0" smtClean="0"/>
              <a:t>Showing impatience is a poor reflection on your character</a:t>
            </a:r>
          </a:p>
          <a:p>
            <a:pPr lvl="1" eaLnBrk="1" hangingPunct="1">
              <a:defRPr/>
            </a:pPr>
            <a:r>
              <a:rPr lang="en-US" dirty="0" smtClean="0"/>
              <a:t>Be flexible, be able to accommodate shifting schedules</a:t>
            </a:r>
          </a:p>
          <a:p>
            <a:pPr lvl="1" eaLnBrk="1" hangingPunct="1">
              <a:defRPr/>
            </a:pPr>
            <a:r>
              <a:rPr lang="en-US" dirty="0" smtClean="0"/>
              <a:t>Meetings may often start late, or cancelled all together due to ‘family obligations’.  But you are expected to be punctual.</a:t>
            </a:r>
          </a:p>
          <a:p>
            <a:pPr lvl="1" eaLnBrk="1" hangingPunct="1">
              <a:buFont typeface="Arial"/>
              <a:buNone/>
              <a:defRPr/>
            </a:pPr>
            <a:endParaRPr lang="en-US" dirty="0" smtClean="0"/>
          </a:p>
          <a:p>
            <a:pPr eaLnBrk="1" hangingPunct="1">
              <a:defRPr/>
            </a:pPr>
            <a:endParaRPr lang="en-US" dirty="0" smtClean="0"/>
          </a:p>
          <a:p>
            <a:pPr eaLnBrk="1" hangingPunct="1">
              <a:defRPr/>
            </a:pPr>
            <a:endParaRPr lang="en-US" dirty="0"/>
          </a:p>
        </p:txBody>
      </p:sp>
      <p:sp>
        <p:nvSpPr>
          <p:cNvPr id="20483" name="Title 1"/>
          <p:cNvSpPr>
            <a:spLocks noGrp="1"/>
          </p:cNvSpPr>
          <p:nvPr>
            <p:ph type="title"/>
          </p:nvPr>
        </p:nvSpPr>
        <p:spPr bwMode="auto">
          <a:xfrm>
            <a:off x="457200" y="874713"/>
            <a:ext cx="5257800" cy="5730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900" b="1" i="1" smtClean="0">
                <a:solidFill>
                  <a:srgbClr val="006600"/>
                </a:solidFill>
              </a:rPr>
              <a:t>Top 10 Tips for Middle East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74813"/>
            <a:ext cx="8763000" cy="4419600"/>
          </a:xfrm>
        </p:spPr>
        <p:txBody>
          <a:bodyPr/>
          <a:lstStyle/>
          <a:p>
            <a:pPr eaLnBrk="1" hangingPunct="1">
              <a:buFont typeface="+mj-lt"/>
              <a:buNone/>
              <a:defRPr/>
            </a:pPr>
            <a:r>
              <a:rPr lang="en-US" sz="2400" b="1" i="1" dirty="0" smtClean="0"/>
              <a:t>3. Business and Personal Relationships are One and the Same</a:t>
            </a:r>
            <a:endParaRPr lang="en-US" sz="2400" b="1" dirty="0" smtClean="0"/>
          </a:p>
          <a:p>
            <a:pPr lvl="1" eaLnBrk="1" hangingPunct="1">
              <a:defRPr/>
            </a:pPr>
            <a:r>
              <a:rPr lang="en-US" dirty="0" smtClean="0"/>
              <a:t>“Do not take it personal, this is business” does not mean much for most Middle Easterners</a:t>
            </a:r>
          </a:p>
          <a:p>
            <a:pPr lvl="1" eaLnBrk="1" hangingPunct="1">
              <a:defRPr/>
            </a:pPr>
            <a:r>
              <a:rPr lang="en-US" dirty="0" smtClean="0"/>
              <a:t>Arabs will do business only with people they know and like</a:t>
            </a:r>
          </a:p>
          <a:p>
            <a:pPr lvl="1" eaLnBrk="1" hangingPunct="1">
              <a:defRPr/>
            </a:pPr>
            <a:r>
              <a:rPr lang="en-US" dirty="0" smtClean="0"/>
              <a:t>Small talk is essential for the counterparts to become comfortable with you</a:t>
            </a:r>
          </a:p>
          <a:p>
            <a:pPr lvl="1" eaLnBrk="1" hangingPunct="1">
              <a:defRPr/>
            </a:pPr>
            <a:r>
              <a:rPr lang="en-US" dirty="0" smtClean="0"/>
              <a:t>Trying to get down to business immediately is a sure way to fail</a:t>
            </a:r>
          </a:p>
          <a:p>
            <a:pPr lvl="1" eaLnBrk="1" hangingPunct="1">
              <a:defRPr/>
            </a:pPr>
            <a:r>
              <a:rPr lang="en-US" dirty="0" smtClean="0"/>
              <a:t>Humor is appreciated and is commonly used</a:t>
            </a:r>
          </a:p>
          <a:p>
            <a:pPr lvl="1" eaLnBrk="1" hangingPunct="1">
              <a:defRPr/>
            </a:pPr>
            <a:r>
              <a:rPr lang="en-US" dirty="0" smtClean="0"/>
              <a:t>Try to get personal</a:t>
            </a:r>
          </a:p>
          <a:p>
            <a:pPr eaLnBrk="1" hangingPunct="1">
              <a:defRPr/>
            </a:pPr>
            <a:endParaRPr lang="en-US" dirty="0" smtClean="0"/>
          </a:p>
          <a:p>
            <a:pPr eaLnBrk="1" hangingPunct="1">
              <a:defRPr/>
            </a:pPr>
            <a:endParaRPr lang="en-US" dirty="0"/>
          </a:p>
        </p:txBody>
      </p:sp>
      <p:sp>
        <p:nvSpPr>
          <p:cNvPr id="21507" name="Title 1"/>
          <p:cNvSpPr txBox="1">
            <a:spLocks/>
          </p:cNvSpPr>
          <p:nvPr/>
        </p:nvSpPr>
        <p:spPr bwMode="auto">
          <a:xfrm>
            <a:off x="482600" y="885825"/>
            <a:ext cx="52578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eaLnBrk="0" hangingPunct="0">
              <a:defRPr>
                <a:solidFill>
                  <a:schemeClr val="tx1"/>
                </a:solidFill>
                <a:latin typeface="Arial" pitchFamily="34" charset="0"/>
              </a:defRPr>
            </a:lvl1pPr>
            <a:lvl2pPr marL="742950" indent="-285750" defTabSz="457200" eaLnBrk="0" hangingPunct="0">
              <a:defRPr>
                <a:solidFill>
                  <a:schemeClr val="tx1"/>
                </a:solidFill>
                <a:latin typeface="Arial" pitchFamily="34" charset="0"/>
              </a:defRPr>
            </a:lvl2pPr>
            <a:lvl3pPr marL="1143000" indent="-228600" defTabSz="457200" eaLnBrk="0" hangingPunct="0">
              <a:defRPr>
                <a:solidFill>
                  <a:schemeClr val="tx1"/>
                </a:solidFill>
                <a:latin typeface="Arial" pitchFamily="34" charset="0"/>
              </a:defRPr>
            </a:lvl3pPr>
            <a:lvl4pPr marL="1600200" indent="-228600" defTabSz="457200" eaLnBrk="0" hangingPunct="0">
              <a:defRPr>
                <a:solidFill>
                  <a:schemeClr val="tx1"/>
                </a:solidFill>
                <a:latin typeface="Arial" pitchFamily="34" charset="0"/>
              </a:defRPr>
            </a:lvl4pPr>
            <a:lvl5pPr marL="2057400" indent="-228600" defTabSz="457200" eaLnBrk="0" hangingPunct="0">
              <a:defRPr>
                <a:solidFill>
                  <a:schemeClr val="tx1"/>
                </a:solidFill>
                <a:latin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defRPr>
            </a:lvl9pPr>
          </a:lstStyle>
          <a:p>
            <a:pPr eaLnBrk="1" hangingPunct="1"/>
            <a:r>
              <a:rPr lang="en-US" altLang="en-US" sz="2900" b="1" i="1">
                <a:solidFill>
                  <a:srgbClr val="006600"/>
                </a:solidFill>
                <a:ea typeface="ＭＳ Ｐゴシック" pitchFamily="34" charset="-128"/>
                <a:cs typeface="Arial" pitchFamily="34" charset="0"/>
              </a:rPr>
              <a:t>Top 10 Tips for Middle East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74813"/>
            <a:ext cx="8534400" cy="4419600"/>
          </a:xfrm>
        </p:spPr>
        <p:txBody>
          <a:bodyPr/>
          <a:lstStyle/>
          <a:p>
            <a:pPr eaLnBrk="1" hangingPunct="1">
              <a:buFont typeface="+mj-lt"/>
              <a:buNone/>
              <a:defRPr/>
            </a:pPr>
            <a:r>
              <a:rPr lang="en-US" sz="2400" b="1" i="1" dirty="0" smtClean="0"/>
              <a:t>4. Face-to-face Communication is Essential</a:t>
            </a:r>
            <a:endParaRPr lang="en-US" sz="2400" b="1" dirty="0" smtClean="0"/>
          </a:p>
          <a:p>
            <a:pPr lvl="1" eaLnBrk="1" hangingPunct="1">
              <a:defRPr/>
            </a:pPr>
            <a:r>
              <a:rPr lang="en-US" dirty="0" smtClean="0"/>
              <a:t>Regular personal visits are essential </a:t>
            </a:r>
          </a:p>
          <a:p>
            <a:pPr lvl="1" eaLnBrk="1" hangingPunct="1">
              <a:defRPr/>
            </a:pPr>
            <a:r>
              <a:rPr lang="en-US" dirty="0" smtClean="0"/>
              <a:t>No important business will be conducted or finalized over the phone, but minor business can be conducted this way</a:t>
            </a:r>
          </a:p>
          <a:p>
            <a:pPr lvl="1" eaLnBrk="1" hangingPunct="1">
              <a:defRPr/>
            </a:pPr>
            <a:r>
              <a:rPr lang="en-US" dirty="0" smtClean="0"/>
              <a:t>Emails and faxes are the least personal and the least important and may be ignored until you follow-up with the phone.</a:t>
            </a:r>
          </a:p>
          <a:p>
            <a:pPr lvl="1" eaLnBrk="1" hangingPunct="1">
              <a:defRPr/>
            </a:pPr>
            <a:r>
              <a:rPr lang="en-US" dirty="0" smtClean="0"/>
              <a:t>Body language is usually as important as the spoken word, so be on the lookout for non-verbal signals and also pay attention to your own posture. Maintain eye contact.</a:t>
            </a:r>
          </a:p>
          <a:p>
            <a:pPr lvl="1" eaLnBrk="1" hangingPunct="1">
              <a:defRPr/>
            </a:pPr>
            <a:endParaRPr lang="en-US" dirty="0" smtClean="0"/>
          </a:p>
          <a:p>
            <a:pPr eaLnBrk="1" hangingPunct="1">
              <a:defRPr/>
            </a:pPr>
            <a:endParaRPr lang="en-US" dirty="0" smtClean="0"/>
          </a:p>
          <a:p>
            <a:pPr eaLnBrk="1" hangingPunct="1">
              <a:defRPr/>
            </a:pPr>
            <a:endParaRPr lang="en-US" dirty="0"/>
          </a:p>
        </p:txBody>
      </p:sp>
      <p:sp>
        <p:nvSpPr>
          <p:cNvPr id="22531" name="Title 1"/>
          <p:cNvSpPr txBox="1">
            <a:spLocks/>
          </p:cNvSpPr>
          <p:nvPr/>
        </p:nvSpPr>
        <p:spPr bwMode="auto">
          <a:xfrm>
            <a:off x="1676400" y="990600"/>
            <a:ext cx="52578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eaLnBrk="0" hangingPunct="0">
              <a:defRPr>
                <a:solidFill>
                  <a:schemeClr val="tx1"/>
                </a:solidFill>
                <a:latin typeface="Arial" pitchFamily="34" charset="0"/>
              </a:defRPr>
            </a:lvl1pPr>
            <a:lvl2pPr marL="742950" indent="-285750" defTabSz="457200" eaLnBrk="0" hangingPunct="0">
              <a:defRPr>
                <a:solidFill>
                  <a:schemeClr val="tx1"/>
                </a:solidFill>
                <a:latin typeface="Arial" pitchFamily="34" charset="0"/>
              </a:defRPr>
            </a:lvl2pPr>
            <a:lvl3pPr marL="1143000" indent="-228600" defTabSz="457200" eaLnBrk="0" hangingPunct="0">
              <a:defRPr>
                <a:solidFill>
                  <a:schemeClr val="tx1"/>
                </a:solidFill>
                <a:latin typeface="Arial" pitchFamily="34" charset="0"/>
              </a:defRPr>
            </a:lvl3pPr>
            <a:lvl4pPr marL="1600200" indent="-228600" defTabSz="457200" eaLnBrk="0" hangingPunct="0">
              <a:defRPr>
                <a:solidFill>
                  <a:schemeClr val="tx1"/>
                </a:solidFill>
                <a:latin typeface="Arial" pitchFamily="34" charset="0"/>
              </a:defRPr>
            </a:lvl4pPr>
            <a:lvl5pPr marL="2057400" indent="-228600" defTabSz="457200" eaLnBrk="0" hangingPunct="0">
              <a:defRPr>
                <a:solidFill>
                  <a:schemeClr val="tx1"/>
                </a:solidFill>
                <a:latin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defRPr>
            </a:lvl9pPr>
          </a:lstStyle>
          <a:p>
            <a:pPr eaLnBrk="1" hangingPunct="1"/>
            <a:r>
              <a:rPr lang="en-US" altLang="en-US" sz="2900" b="1" i="1">
                <a:solidFill>
                  <a:srgbClr val="006600"/>
                </a:solidFill>
                <a:ea typeface="ＭＳ Ｐゴシック" pitchFamily="34" charset="-128"/>
                <a:cs typeface="Arial" pitchFamily="34" charset="0"/>
              </a:rPr>
              <a:t>Top 10 Tips for Middle East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752600"/>
            <a:ext cx="8229600" cy="4419600"/>
          </a:xfrm>
        </p:spPr>
        <p:txBody>
          <a:bodyPr/>
          <a:lstStyle/>
          <a:p>
            <a:pPr eaLnBrk="1" hangingPunct="1">
              <a:buFont typeface="+mj-lt"/>
              <a:buAutoNum type="arabicPeriod" startAt="5"/>
              <a:defRPr/>
            </a:pPr>
            <a:r>
              <a:rPr lang="en-US" sz="2400" b="1" i="1" dirty="0" smtClean="0"/>
              <a:t>Be prepared to </a:t>
            </a:r>
            <a:r>
              <a:rPr lang="en-US" sz="2400" b="1" i="1" dirty="0" err="1" smtClean="0"/>
              <a:t>bargain</a:t>
            </a:r>
            <a:r>
              <a:rPr lang="en-US" sz="2400" i="1" dirty="0" err="1" smtClean="0">
                <a:solidFill>
                  <a:schemeClr val="bg1"/>
                </a:solidFill>
              </a:rPr>
              <a:t>d</a:t>
            </a:r>
            <a:r>
              <a:rPr lang="en-US" i="1" dirty="0" err="1" smtClean="0">
                <a:solidFill>
                  <a:schemeClr val="bg1"/>
                </a:solidFill>
              </a:rPr>
              <a:t>s</a:t>
            </a:r>
            <a:r>
              <a:rPr lang="en-US" i="1" dirty="0" smtClean="0">
                <a:solidFill>
                  <a:schemeClr val="bg1"/>
                </a:solidFill>
              </a:rPr>
              <a:t>: “Am I buying or sell</a:t>
            </a:r>
            <a:endParaRPr lang="en-US" dirty="0" smtClean="0"/>
          </a:p>
          <a:p>
            <a:pPr lvl="1" eaLnBrk="1" hangingPunct="1">
              <a:buFont typeface="Wingdings" pitchFamily="2" charset="2"/>
              <a:buChar char="§"/>
              <a:defRPr/>
            </a:pPr>
            <a:r>
              <a:rPr lang="en-US" dirty="0" smtClean="0"/>
              <a:t>Bargaining is in their blood. Everyone bargains, it’s seen as ‘entertainment’ or ‘sport’ . </a:t>
            </a:r>
          </a:p>
          <a:p>
            <a:pPr lvl="1" eaLnBrk="1" hangingPunct="1">
              <a:buFont typeface="Wingdings" pitchFamily="2" charset="2"/>
              <a:buChar char="§"/>
              <a:defRPr/>
            </a:pPr>
            <a:r>
              <a:rPr lang="en-US" dirty="0" smtClean="0"/>
              <a:t>No other business activity is more important or more stimulating</a:t>
            </a:r>
          </a:p>
          <a:p>
            <a:pPr lvl="1" eaLnBrk="1" hangingPunct="1">
              <a:buFont typeface="Wingdings" pitchFamily="2" charset="2"/>
              <a:buChar char="§"/>
              <a:defRPr/>
            </a:pPr>
            <a:r>
              <a:rPr lang="en-US" dirty="0" smtClean="0"/>
              <a:t>The Arabs may raise their voice, show temperament or engage in sudden outbursts – It’s part of their theatrics </a:t>
            </a:r>
          </a:p>
          <a:p>
            <a:pPr lvl="1" eaLnBrk="1" hangingPunct="1">
              <a:buFont typeface="Wingdings" pitchFamily="2" charset="2"/>
              <a:buChar char="§"/>
              <a:defRPr/>
            </a:pPr>
            <a:r>
              <a:rPr lang="en-US" dirty="0" smtClean="0"/>
              <a:t>However, you have to maintain composure; not raising your voice or losing your temper is critical. So is showing confidence.</a:t>
            </a:r>
          </a:p>
          <a:p>
            <a:pPr lvl="1" eaLnBrk="1" hangingPunct="1">
              <a:buFont typeface="Wingdings" pitchFamily="2" charset="2"/>
              <a:buChar char="§"/>
              <a:defRPr/>
            </a:pPr>
            <a:endParaRPr lang="en-US" dirty="0" smtClean="0"/>
          </a:p>
          <a:p>
            <a:pPr eaLnBrk="1" hangingPunct="1">
              <a:defRPr/>
            </a:pPr>
            <a:endParaRPr lang="en-US" dirty="0"/>
          </a:p>
        </p:txBody>
      </p:sp>
      <p:sp>
        <p:nvSpPr>
          <p:cNvPr id="23555" name="Title 1"/>
          <p:cNvSpPr>
            <a:spLocks noGrp="1"/>
          </p:cNvSpPr>
          <p:nvPr>
            <p:ph type="title"/>
          </p:nvPr>
        </p:nvSpPr>
        <p:spPr bwMode="auto">
          <a:xfrm>
            <a:off x="1295400" y="1066800"/>
            <a:ext cx="51054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900" b="1" i="1" smtClean="0">
                <a:solidFill>
                  <a:srgbClr val="006600"/>
                </a:solidFill>
              </a:rPr>
              <a:t>Top 10 Tips for Middle East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1828800" y="990600"/>
            <a:ext cx="5105400" cy="573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900" b="1" i="1" smtClean="0">
                <a:solidFill>
                  <a:srgbClr val="006600"/>
                </a:solidFill>
              </a:rPr>
              <a:t>Top 10 Tips for Middle East</a:t>
            </a:r>
          </a:p>
        </p:txBody>
      </p:sp>
      <p:sp>
        <p:nvSpPr>
          <p:cNvPr id="3" name="Content Placeholder 2"/>
          <p:cNvSpPr>
            <a:spLocks noGrp="1"/>
          </p:cNvSpPr>
          <p:nvPr>
            <p:ph idx="1"/>
          </p:nvPr>
        </p:nvSpPr>
        <p:spPr>
          <a:xfrm>
            <a:off x="457200" y="1674813"/>
            <a:ext cx="8229600" cy="4419600"/>
          </a:xfrm>
        </p:spPr>
        <p:txBody>
          <a:bodyPr/>
          <a:lstStyle/>
          <a:p>
            <a:pPr eaLnBrk="1" hangingPunct="1">
              <a:buFont typeface="+mj-lt"/>
              <a:buNone/>
              <a:defRPr/>
            </a:pPr>
            <a:r>
              <a:rPr lang="en-US" sz="2400" b="1" i="1" dirty="0" smtClean="0"/>
              <a:t>6. Personal word is more important than a written agreement</a:t>
            </a:r>
            <a:endParaRPr lang="en-US" sz="2400" b="1" dirty="0" smtClean="0"/>
          </a:p>
          <a:p>
            <a:pPr lvl="1" eaLnBrk="1" hangingPunct="1">
              <a:defRPr/>
            </a:pPr>
            <a:r>
              <a:rPr lang="en-US" dirty="0" smtClean="0"/>
              <a:t>Everything is negotiable, even a contract (which is seen more of a memorandum of understanding)</a:t>
            </a:r>
          </a:p>
          <a:p>
            <a:pPr lvl="1" eaLnBrk="1" hangingPunct="1">
              <a:defRPr/>
            </a:pPr>
            <a:r>
              <a:rPr lang="en-US" dirty="0" smtClean="0"/>
              <a:t>Personal relationships and trust are more important than legal papers or man-made laws</a:t>
            </a:r>
          </a:p>
          <a:p>
            <a:pPr lvl="1" eaLnBrk="1" hangingPunct="1">
              <a:defRPr/>
            </a:pPr>
            <a:r>
              <a:rPr lang="en-US" dirty="0" smtClean="0"/>
              <a:t>Spoken promises carry more weight than contractual clauses.</a:t>
            </a:r>
          </a:p>
          <a:p>
            <a:pPr lvl="1" indent="0" eaLnBrk="1" hangingPunct="1">
              <a:buFont typeface="Arial"/>
              <a:buNone/>
              <a:defRPr/>
            </a:pPr>
            <a:r>
              <a:rPr lang="en-US" b="1" i="1" dirty="0" smtClean="0"/>
              <a:t>Important: </a:t>
            </a:r>
            <a:r>
              <a:rPr lang="en-US" i="1" dirty="0" smtClean="0"/>
              <a:t>Do not expect this to work in both directions. Westerners are outsiders and they are expected to follow their contractual obligations. </a:t>
            </a:r>
            <a:endParaRPr lang="en-US" b="1" i="1" dirty="0" smtClean="0"/>
          </a:p>
          <a:p>
            <a:pPr eaLnBrk="1" hangingPunct="1">
              <a:defRPr/>
            </a:pPr>
            <a:endParaRPr lang="en-US" dirty="0" smtClean="0"/>
          </a:p>
          <a:p>
            <a:pPr eaLnBrk="1" hangingPunct="1">
              <a:defRPr/>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bwMode="auto">
          <a:xfrm>
            <a:off x="2286000" y="990600"/>
            <a:ext cx="5029200" cy="573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900" b="1" i="1" smtClean="0">
                <a:solidFill>
                  <a:srgbClr val="006600"/>
                </a:solidFill>
              </a:rPr>
              <a:t>Top 10 Tips for Middle East</a:t>
            </a:r>
          </a:p>
        </p:txBody>
      </p:sp>
      <p:sp>
        <p:nvSpPr>
          <p:cNvPr id="3" name="Content Placeholder 2"/>
          <p:cNvSpPr>
            <a:spLocks noGrp="1"/>
          </p:cNvSpPr>
          <p:nvPr>
            <p:ph idx="1"/>
          </p:nvPr>
        </p:nvSpPr>
        <p:spPr>
          <a:xfrm>
            <a:off x="457200" y="1674813"/>
            <a:ext cx="8229600" cy="4419600"/>
          </a:xfrm>
        </p:spPr>
        <p:txBody>
          <a:bodyPr/>
          <a:lstStyle/>
          <a:p>
            <a:pPr eaLnBrk="1" hangingPunct="1">
              <a:buFont typeface="+mj-lt"/>
              <a:buNone/>
              <a:defRPr/>
            </a:pPr>
            <a:r>
              <a:rPr lang="en-US" sz="2400" b="1" i="1" dirty="0" smtClean="0"/>
              <a:t>7.  Understand Islam’s influence on business and personal life</a:t>
            </a:r>
            <a:endParaRPr lang="en-US" b="1" dirty="0" smtClean="0"/>
          </a:p>
          <a:p>
            <a:pPr lvl="1" eaLnBrk="1" hangingPunct="1">
              <a:defRPr/>
            </a:pPr>
            <a:r>
              <a:rPr lang="en-US" sz="2000" dirty="0" smtClean="0"/>
              <a:t>Islam permeates all levels of society, and provides guidance, values and rules for personal life as well as for doing business.</a:t>
            </a:r>
          </a:p>
          <a:p>
            <a:pPr lvl="1" eaLnBrk="1" hangingPunct="1">
              <a:defRPr/>
            </a:pPr>
            <a:r>
              <a:rPr lang="en-US" sz="2000" dirty="0" smtClean="0"/>
              <a:t>All offices have prayer rooms, and meetings will not be scheduled during prayer times, Ramadan, and two religious holidays. Avoid conducting business during those times.</a:t>
            </a:r>
          </a:p>
          <a:p>
            <a:pPr lvl="1" eaLnBrk="1" hangingPunct="1">
              <a:defRPr/>
            </a:pPr>
            <a:r>
              <a:rPr lang="en-US" sz="2000" dirty="0" smtClean="0"/>
              <a:t>Friday is the day of congregational worship where all males are required to attend the prayers. No business is conducted on Fridays (Saturday is the other weekend day usually).</a:t>
            </a:r>
          </a:p>
          <a:p>
            <a:pPr lvl="1" eaLnBrk="1" hangingPunct="1">
              <a:defRPr/>
            </a:pPr>
            <a:r>
              <a:rPr lang="en-US" sz="2000" b="1" dirty="0" smtClean="0"/>
              <a:t>DO NOT criticize Islam under any circumstance! It’s not only offensive, but is also illegal in many countries.</a:t>
            </a:r>
            <a:endParaRPr lang="en-US" sz="2800" dirty="0" smtClean="0"/>
          </a:p>
          <a:p>
            <a:pPr eaLnBrk="1" hangingPunct="1">
              <a:defRPr/>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2438400" y="990600"/>
            <a:ext cx="5029200" cy="573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900" b="1" i="1" smtClean="0">
                <a:solidFill>
                  <a:srgbClr val="006600"/>
                </a:solidFill>
              </a:rPr>
              <a:t>Top 10 Tips for Middle East</a:t>
            </a:r>
          </a:p>
        </p:txBody>
      </p:sp>
      <p:sp>
        <p:nvSpPr>
          <p:cNvPr id="3" name="Content Placeholder 2"/>
          <p:cNvSpPr>
            <a:spLocks noGrp="1"/>
          </p:cNvSpPr>
          <p:nvPr>
            <p:ph idx="1"/>
          </p:nvPr>
        </p:nvSpPr>
        <p:spPr>
          <a:xfrm>
            <a:off x="285750" y="1600200"/>
            <a:ext cx="8401050" cy="4419600"/>
          </a:xfrm>
        </p:spPr>
        <p:txBody>
          <a:bodyPr/>
          <a:lstStyle/>
          <a:p>
            <a:pPr eaLnBrk="1" hangingPunct="1">
              <a:buFont typeface="+mj-lt"/>
              <a:buAutoNum type="arabicPeriod" startAt="8"/>
              <a:defRPr/>
            </a:pPr>
            <a:r>
              <a:rPr lang="en-US" sz="2000" b="1" i="1" dirty="0" smtClean="0"/>
              <a:t>Like many other cultures, showing appreciation of one’s culture is appreciated</a:t>
            </a:r>
            <a:r>
              <a:rPr lang="en-US" sz="2000" b="1" dirty="0" smtClean="0"/>
              <a:t>	</a:t>
            </a:r>
          </a:p>
          <a:p>
            <a:pPr lvl="1" eaLnBrk="1" hangingPunct="1">
              <a:buFont typeface="Wingdings" pitchFamily="2" charset="2"/>
              <a:buChar char="§"/>
              <a:defRPr/>
            </a:pPr>
            <a:r>
              <a:rPr lang="en-US" sz="1800" dirty="0" smtClean="0"/>
              <a:t>Business language is English (it is a status symbol), but learning a few words of Arabic will be very appreciated </a:t>
            </a:r>
          </a:p>
          <a:p>
            <a:pPr lvl="1" eaLnBrk="1" hangingPunct="1">
              <a:buFont typeface="Wingdings" pitchFamily="2" charset="2"/>
              <a:buChar char="§"/>
              <a:defRPr/>
            </a:pPr>
            <a:r>
              <a:rPr lang="en-US" sz="1800" dirty="0" smtClean="0"/>
              <a:t>Do not generalize as “Arabs” or “Middle </a:t>
            </a:r>
            <a:r>
              <a:rPr lang="en-US" sz="1800" dirty="0" err="1" smtClean="0"/>
              <a:t>Easterns</a:t>
            </a:r>
            <a:r>
              <a:rPr lang="en-US" sz="1800" dirty="0" smtClean="0"/>
              <a:t>” – there are significant differences between the different countries and tribes, and many folks do not appreciate being put into a single basket.</a:t>
            </a:r>
          </a:p>
          <a:p>
            <a:pPr lvl="1" eaLnBrk="1" hangingPunct="1">
              <a:buFont typeface="Wingdings" pitchFamily="2" charset="2"/>
              <a:buChar char="§"/>
              <a:defRPr/>
            </a:pPr>
            <a:r>
              <a:rPr lang="en-US" sz="1800" dirty="0" smtClean="0"/>
              <a:t>Understand how names work. The name structure is:</a:t>
            </a:r>
          </a:p>
          <a:p>
            <a:pPr lvl="2" eaLnBrk="1" hangingPunct="1">
              <a:buFont typeface="Arial" pitchFamily="34" charset="0"/>
              <a:buNone/>
              <a:defRPr/>
            </a:pPr>
            <a:r>
              <a:rPr lang="en-US" sz="1800" i="1" dirty="0" smtClean="0"/>
              <a:t>		</a:t>
            </a:r>
            <a:r>
              <a:rPr lang="en-US" sz="1600" i="1" dirty="0" smtClean="0"/>
              <a:t>First name  -  Father’s Name -  Family name</a:t>
            </a:r>
            <a:endParaRPr lang="en-US" sz="1800" i="1" dirty="0" smtClean="0"/>
          </a:p>
          <a:p>
            <a:pPr lvl="2" eaLnBrk="1" hangingPunct="1">
              <a:buFont typeface="Arial" pitchFamily="34" charset="0"/>
              <a:buNone/>
              <a:defRPr/>
            </a:pPr>
            <a:r>
              <a:rPr lang="en-US" sz="1800" dirty="0" smtClean="0"/>
              <a:t>People are usually referred to by their first names, so it’s Mr. John, not Mr. Smith.</a:t>
            </a:r>
            <a:endParaRPr lang="en-US" sz="1600" dirty="0" smtClean="0"/>
          </a:p>
          <a:p>
            <a:pPr lvl="1" eaLnBrk="1" hangingPunct="1">
              <a:buFont typeface="Wingdings" pitchFamily="2" charset="2"/>
              <a:buChar char="§"/>
              <a:defRPr/>
            </a:pPr>
            <a:r>
              <a:rPr lang="en-US" sz="1800" dirty="0" smtClean="0"/>
              <a:t>Dress conservatively</a:t>
            </a:r>
          </a:p>
          <a:p>
            <a:pPr lvl="1" eaLnBrk="1" hangingPunct="1">
              <a:buFont typeface="Wingdings" pitchFamily="2" charset="2"/>
              <a:buChar char="§"/>
              <a:defRPr/>
            </a:pPr>
            <a:r>
              <a:rPr lang="en-US" sz="1800" dirty="0" smtClean="0"/>
              <a:t>‘Loss of face’ is the same as ‘loss of reputation’ and is important for them to avoid. If you take the blame, you will be appreciated.</a:t>
            </a:r>
          </a:p>
          <a:p>
            <a:pPr eaLnBrk="1" hangingPunct="1">
              <a:buFont typeface="+mj-lt"/>
              <a:buNone/>
              <a:defRPr/>
            </a:pPr>
            <a:endParaRPr lang="en-US"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3657600" y="1066800"/>
            <a:ext cx="1752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900" b="1" i="1" smtClean="0">
                <a:solidFill>
                  <a:srgbClr val="006600"/>
                </a:solidFill>
              </a:rPr>
              <a:t>Agenda</a:t>
            </a:r>
          </a:p>
        </p:txBody>
      </p:sp>
      <p:sp>
        <p:nvSpPr>
          <p:cNvPr id="9219" name="Rectangle 4"/>
          <p:cNvSpPr>
            <a:spLocks noGrp="1" noChangeArrowheads="1"/>
          </p:cNvSpPr>
          <p:nvPr>
            <p:ph idx="1"/>
          </p:nvPr>
        </p:nvSpPr>
        <p:spPr bwMode="auto">
          <a:xfrm>
            <a:off x="914400" y="1752600"/>
            <a:ext cx="7772400" cy="3005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eaLnBrk="1" hangingPunct="1">
              <a:buFont typeface="Arial" pitchFamily="34" charset="0"/>
              <a:buChar char="•"/>
            </a:pPr>
            <a:r>
              <a:rPr lang="en-US" altLang="en-US" smtClean="0">
                <a:solidFill>
                  <a:schemeClr val="tx1"/>
                </a:solidFill>
              </a:rPr>
              <a:t>Boundaries of the “Middle East”</a:t>
            </a:r>
          </a:p>
          <a:p>
            <a:pPr marL="457200" indent="-457200" eaLnBrk="1" hangingPunct="1">
              <a:buFont typeface="Arial" pitchFamily="34" charset="0"/>
              <a:buChar char="•"/>
            </a:pPr>
            <a:r>
              <a:rPr lang="en-US" altLang="en-US" smtClean="0">
                <a:solidFill>
                  <a:schemeClr val="tx1"/>
                </a:solidFill>
              </a:rPr>
              <a:t>Some Statistics</a:t>
            </a:r>
          </a:p>
          <a:p>
            <a:pPr marL="457200" indent="-457200" eaLnBrk="1" hangingPunct="1">
              <a:buFont typeface="Arial" pitchFamily="34" charset="0"/>
              <a:buChar char="•"/>
            </a:pPr>
            <a:r>
              <a:rPr lang="en-US" altLang="en-US" smtClean="0">
                <a:solidFill>
                  <a:schemeClr val="tx1"/>
                </a:solidFill>
              </a:rPr>
              <a:t>Key Challenges </a:t>
            </a:r>
          </a:p>
          <a:p>
            <a:pPr marL="457200" indent="-457200" eaLnBrk="1" hangingPunct="1">
              <a:buFont typeface="Arial" pitchFamily="34" charset="0"/>
              <a:buChar char="•"/>
            </a:pPr>
            <a:r>
              <a:rPr lang="en-US" altLang="en-US" smtClean="0">
                <a:solidFill>
                  <a:schemeClr val="tx1"/>
                </a:solidFill>
              </a:rPr>
              <a:t>Key Opportunities</a:t>
            </a:r>
          </a:p>
          <a:p>
            <a:pPr marL="457200" indent="-457200" eaLnBrk="1" hangingPunct="1">
              <a:buFont typeface="Arial" pitchFamily="34" charset="0"/>
              <a:buChar char="•"/>
            </a:pPr>
            <a:r>
              <a:rPr lang="en-US" altLang="en-US" smtClean="0">
                <a:solidFill>
                  <a:schemeClr val="tx1"/>
                </a:solidFill>
              </a:rPr>
              <a:t>Tips for Middle East</a:t>
            </a:r>
          </a:p>
          <a:p>
            <a:pPr marL="457200" indent="-457200" eaLnBrk="1" hangingPunct="1">
              <a:buFont typeface="Arial" pitchFamily="34" charset="0"/>
              <a:buChar char="•"/>
            </a:pPr>
            <a:r>
              <a:rPr lang="en-US" altLang="en-US" smtClean="0">
                <a:solidFill>
                  <a:schemeClr val="tx1"/>
                </a:solidFill>
              </a:rPr>
              <a:t>Recommended Sources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2438400" y="914400"/>
            <a:ext cx="5105400" cy="573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900" b="1" i="1" smtClean="0">
                <a:solidFill>
                  <a:srgbClr val="006600"/>
                </a:solidFill>
              </a:rPr>
              <a:t>Top 10 Tips for Middle East</a:t>
            </a:r>
          </a:p>
        </p:txBody>
      </p:sp>
      <p:sp>
        <p:nvSpPr>
          <p:cNvPr id="3" name="Content Placeholder 2"/>
          <p:cNvSpPr>
            <a:spLocks noGrp="1"/>
          </p:cNvSpPr>
          <p:nvPr>
            <p:ph idx="1"/>
          </p:nvPr>
        </p:nvSpPr>
        <p:spPr>
          <a:xfrm>
            <a:off x="457200" y="1674813"/>
            <a:ext cx="8229600" cy="4419600"/>
          </a:xfrm>
        </p:spPr>
        <p:txBody>
          <a:bodyPr/>
          <a:lstStyle/>
          <a:p>
            <a:pPr eaLnBrk="1" hangingPunct="1">
              <a:buFont typeface="+mj-lt"/>
              <a:buNone/>
              <a:defRPr/>
            </a:pPr>
            <a:r>
              <a:rPr lang="en-US" sz="2000" b="1" i="1" dirty="0" smtClean="0"/>
              <a:t>9.  Personal Space</a:t>
            </a:r>
            <a:endParaRPr lang="en-US" sz="2000" b="1" dirty="0" smtClean="0"/>
          </a:p>
          <a:p>
            <a:pPr lvl="1" eaLnBrk="1" hangingPunct="1">
              <a:defRPr/>
            </a:pPr>
            <a:r>
              <a:rPr lang="en-US" sz="1800" dirty="0" smtClean="0"/>
              <a:t>Arabs enjoy standing in close proximity, and casual touching to the person they speak to is common.  Showing signs of discomfort or moving away is offensive.</a:t>
            </a:r>
          </a:p>
          <a:p>
            <a:pPr lvl="1" eaLnBrk="1" hangingPunct="1">
              <a:defRPr/>
            </a:pPr>
            <a:r>
              <a:rPr lang="en-US" sz="1800" dirty="0" smtClean="0"/>
              <a:t>Handshakes are almost ceremonial. Expect a strong handshake and expect it to last very long.  Islamic etiquette requires you to wait until the other person withdraws their hand. It’s common for men to walk while holding hands.</a:t>
            </a:r>
          </a:p>
          <a:p>
            <a:pPr lvl="1" eaLnBrk="1" hangingPunct="1">
              <a:defRPr/>
            </a:pPr>
            <a:r>
              <a:rPr lang="en-US" sz="1800" b="1" dirty="0" smtClean="0"/>
              <a:t>IMPORTANT: These only apply to people of same gender. </a:t>
            </a:r>
          </a:p>
          <a:p>
            <a:pPr lvl="2" eaLnBrk="1" hangingPunct="1">
              <a:defRPr/>
            </a:pPr>
            <a:r>
              <a:rPr lang="en-US" sz="1800" dirty="0" smtClean="0"/>
              <a:t>Do not initiate a handshake with an opposing gender. If they are used to dealing with Westerners, they may extend their hand in which case you can accept (then a short, soft, and brief handshake is appropriate), but if you initiate it you may be refused.</a:t>
            </a:r>
          </a:p>
          <a:p>
            <a:pPr lvl="2" eaLnBrk="1" hangingPunct="1">
              <a:defRPr/>
            </a:pPr>
            <a:r>
              <a:rPr lang="en-US" sz="1800" dirty="0" smtClean="0"/>
              <a:t>Do not touch or keep eye contact with a person of the opposite sex</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bwMode="auto">
          <a:xfrm>
            <a:off x="2667000" y="914400"/>
            <a:ext cx="5029200" cy="573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900" b="1" i="1" smtClean="0">
                <a:solidFill>
                  <a:srgbClr val="006600"/>
                </a:solidFill>
              </a:rPr>
              <a:t>Top 10 Tips for Middle East</a:t>
            </a:r>
          </a:p>
        </p:txBody>
      </p:sp>
      <p:sp>
        <p:nvSpPr>
          <p:cNvPr id="3" name="Content Placeholder 2"/>
          <p:cNvSpPr>
            <a:spLocks noGrp="1"/>
          </p:cNvSpPr>
          <p:nvPr>
            <p:ph idx="1"/>
          </p:nvPr>
        </p:nvSpPr>
        <p:spPr>
          <a:xfrm>
            <a:off x="228600" y="1674813"/>
            <a:ext cx="8458200" cy="4419600"/>
          </a:xfrm>
        </p:spPr>
        <p:txBody>
          <a:bodyPr/>
          <a:lstStyle/>
          <a:p>
            <a:pPr eaLnBrk="1" hangingPunct="1">
              <a:buFont typeface="+mj-lt"/>
              <a:buNone/>
              <a:defRPr/>
            </a:pPr>
            <a:r>
              <a:rPr lang="en-US" sz="2000" b="1" i="1" dirty="0" smtClean="0"/>
              <a:t>10.  Food and drinks are a sign of generosity </a:t>
            </a:r>
            <a:endParaRPr lang="en-US" sz="2000" b="1" dirty="0" smtClean="0"/>
          </a:p>
          <a:p>
            <a:pPr lvl="1" eaLnBrk="1" hangingPunct="1">
              <a:defRPr/>
            </a:pPr>
            <a:r>
              <a:rPr lang="en-US" sz="2000" dirty="0" smtClean="0"/>
              <a:t>If offered a snack, always accept, and take at last a bite. You don’t have to finish it but you cannot refuse it.</a:t>
            </a:r>
          </a:p>
          <a:p>
            <a:pPr lvl="1" eaLnBrk="1" hangingPunct="1">
              <a:defRPr/>
            </a:pPr>
            <a:r>
              <a:rPr lang="en-US" sz="2000" dirty="0" smtClean="0"/>
              <a:t>Tea and coffee is a feature of meetings (companies typically have a “tea man” employed) and is a mark of hospitality, so do not refuse that either. After the first one, you can wiggle your cup to indicate you have had enough</a:t>
            </a:r>
          </a:p>
          <a:p>
            <a:pPr lvl="2" eaLnBrk="1" hangingPunct="1">
              <a:defRPr/>
            </a:pPr>
            <a:r>
              <a:rPr lang="en-US" sz="2000" dirty="0" smtClean="0"/>
              <a:t>Arabic Coffee – spicy, more like tea</a:t>
            </a:r>
          </a:p>
          <a:p>
            <a:pPr lvl="2" eaLnBrk="1" hangingPunct="1">
              <a:defRPr/>
            </a:pPr>
            <a:r>
              <a:rPr lang="en-US" sz="2000" dirty="0" smtClean="0"/>
              <a:t>Turkish Coffee – small, with settlements</a:t>
            </a:r>
          </a:p>
          <a:p>
            <a:pPr lvl="2" eaLnBrk="1" hangingPunct="1">
              <a:defRPr/>
            </a:pPr>
            <a:r>
              <a:rPr lang="en-US" sz="2000" dirty="0" smtClean="0"/>
              <a:t>Tea – sometimes black, sometimes sweet with condensed milk</a:t>
            </a:r>
          </a:p>
          <a:p>
            <a:pPr lvl="1" eaLnBrk="1" hangingPunct="1">
              <a:defRPr/>
            </a:pPr>
            <a:r>
              <a:rPr lang="en-US" sz="2000" dirty="0"/>
              <a:t>Role of entertainment and hospitality in business dealings</a:t>
            </a:r>
            <a:endParaRPr lang="en-US" sz="2000" dirty="0" smtClean="0"/>
          </a:p>
          <a:p>
            <a:pPr eaLnBrk="1" hangingPunct="1">
              <a:defRPr/>
            </a:pPr>
            <a:endParaRPr lang="en-US" dirty="0" smtClean="0"/>
          </a:p>
          <a:p>
            <a:pPr eaLnBrk="1" hangingPunct="1">
              <a:defRPr/>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09600" y="914400"/>
            <a:ext cx="7408863" cy="457200"/>
          </a:xfrm>
        </p:spPr>
        <p:txBody>
          <a:bodyPr>
            <a:normAutofit fontScale="90000"/>
          </a:bodyPr>
          <a:lstStyle/>
          <a:p>
            <a:pPr eaLnBrk="1" hangingPunct="1">
              <a:defRPr/>
            </a:pPr>
            <a:r>
              <a:rPr lang="en-US" altLang="en-US" sz="2900" b="1" i="1">
                <a:solidFill>
                  <a:srgbClr val="006600"/>
                </a:solidFill>
                <a:latin typeface="Arial" charset="0"/>
              </a:rPr>
              <a:t>Recommended Sources:</a:t>
            </a:r>
            <a:r>
              <a:rPr lang="en-US" altLang="en-US" sz="3800"/>
              <a:t> </a:t>
            </a:r>
          </a:p>
        </p:txBody>
      </p:sp>
      <p:sp>
        <p:nvSpPr>
          <p:cNvPr id="32771" name="Rectangle 3"/>
          <p:cNvSpPr>
            <a:spLocks noGrp="1" noChangeArrowheads="1"/>
          </p:cNvSpPr>
          <p:nvPr>
            <p:ph idx="1"/>
          </p:nvPr>
        </p:nvSpPr>
        <p:spPr>
          <a:xfrm>
            <a:off x="609600" y="1600200"/>
            <a:ext cx="8382000" cy="4800600"/>
          </a:xfrm>
        </p:spPr>
        <p:txBody>
          <a:bodyPr/>
          <a:lstStyle/>
          <a:p>
            <a:pPr eaLnBrk="1" hangingPunct="1">
              <a:defRPr/>
            </a:pPr>
            <a:r>
              <a:rPr lang="en-US" altLang="en-US" sz="2100" dirty="0"/>
              <a:t>The Middle East: A Brief History of the Last 2,000 Years </a:t>
            </a:r>
            <a:r>
              <a:rPr lang="en-US" altLang="en-US" sz="2100" dirty="0" smtClean="0"/>
              <a:t>1996 - </a:t>
            </a:r>
            <a:r>
              <a:rPr lang="en-US" altLang="en-US" sz="2100" dirty="0"/>
              <a:t>By Bernard Lewis. </a:t>
            </a:r>
          </a:p>
          <a:p>
            <a:pPr eaLnBrk="1" hangingPunct="1">
              <a:defRPr/>
            </a:pPr>
            <a:r>
              <a:rPr lang="en-US" altLang="en-US" sz="2100" dirty="0"/>
              <a:t>The Ottoman Centuries: The Rise and Fall of the Turkish Empire </a:t>
            </a:r>
            <a:r>
              <a:rPr lang="en-US" altLang="en-US" sz="2100" dirty="0" smtClean="0"/>
              <a:t>1979 - </a:t>
            </a:r>
            <a:r>
              <a:rPr lang="en-US" altLang="en-US" sz="2100" dirty="0"/>
              <a:t>By Lord Kinross. </a:t>
            </a:r>
          </a:p>
          <a:p>
            <a:pPr eaLnBrk="1" hangingPunct="1">
              <a:defRPr/>
            </a:pPr>
            <a:r>
              <a:rPr lang="en-US" altLang="en-US" sz="2100" dirty="0"/>
              <a:t>A Peace to End All Peace: The Fall of the Ottoman Empire and the Creation of the Modern Middle East </a:t>
            </a:r>
            <a:r>
              <a:rPr lang="en-US" altLang="en-US" sz="2100" dirty="0" smtClean="0"/>
              <a:t>1989 – David </a:t>
            </a:r>
            <a:r>
              <a:rPr lang="en-US" altLang="en-US" sz="2100" dirty="0" err="1" smtClean="0"/>
              <a:t>Fromkin</a:t>
            </a:r>
            <a:endParaRPr lang="en-US" altLang="en-US" sz="2100" dirty="0"/>
          </a:p>
          <a:p>
            <a:pPr eaLnBrk="1" hangingPunct="1">
              <a:defRPr/>
            </a:pPr>
            <a:r>
              <a:rPr lang="en-US" altLang="en-US" sz="2100" dirty="0" smtClean="0"/>
              <a:t>Legal </a:t>
            </a:r>
            <a:r>
              <a:rPr lang="en-US" altLang="en-US" sz="2100" dirty="0"/>
              <a:t>Aspects of Doing Business in the Middle East 2006 - By Christian Campbell,</a:t>
            </a:r>
          </a:p>
          <a:p>
            <a:pPr eaLnBrk="1" hangingPunct="1">
              <a:defRPr/>
            </a:pPr>
            <a:r>
              <a:rPr lang="en-US" altLang="en-US" sz="2100" dirty="0"/>
              <a:t>“Oasis Economies” in Business + Strategy, Issue 50, Spring 2008</a:t>
            </a:r>
          </a:p>
          <a:p>
            <a:pPr eaLnBrk="1" hangingPunct="1">
              <a:defRPr/>
            </a:pPr>
            <a:r>
              <a:rPr lang="en-US" altLang="en-US" sz="2100" dirty="0" smtClean="0"/>
              <a:t>Breakout Nations 2013 - By </a:t>
            </a:r>
            <a:r>
              <a:rPr lang="en-US" altLang="en-US" sz="2100" dirty="0" err="1" smtClean="0"/>
              <a:t>Ruchir</a:t>
            </a:r>
            <a:r>
              <a:rPr lang="en-US" altLang="en-US" sz="2100" dirty="0" smtClean="0"/>
              <a:t> Sharma </a:t>
            </a:r>
          </a:p>
          <a:p>
            <a:pPr eaLnBrk="1" hangingPunct="1">
              <a:defRPr/>
            </a:pPr>
            <a:endParaRPr lang="en-US" altLang="en-US" sz="2100" dirty="0" smtClean="0"/>
          </a:p>
          <a:p>
            <a:pPr marL="346075" indent="-346075" eaLnBrk="1" hangingPunct="1">
              <a:buFont typeface="Arial"/>
              <a:buNone/>
              <a:defRPr/>
            </a:pPr>
            <a:r>
              <a:rPr lang="en-US" altLang="en-US" sz="2100" dirty="0" smtClean="0"/>
              <a:t>	 </a:t>
            </a:r>
            <a:endParaRPr lang="en-US" altLang="en-US" sz="21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9600" y="381000"/>
            <a:ext cx="1981200" cy="5867400"/>
          </a:xfrm>
          <a:solidFill>
            <a:srgbClr val="FFFFCC"/>
          </a:solidFill>
          <a:ln>
            <a:solidFill>
              <a:schemeClr val="tx1"/>
            </a:solidFill>
            <a:miter lim="800000"/>
            <a:headEnd/>
            <a:tailEnd/>
          </a:ln>
        </p:spPr>
        <p:txBody>
          <a:bodyPr>
            <a:normAutofit fontScale="90000"/>
          </a:bodyPr>
          <a:lstStyle/>
          <a:p>
            <a:pPr eaLnBrk="1" hangingPunct="1">
              <a:spcBef>
                <a:spcPct val="5000"/>
              </a:spcBef>
              <a:buFontTx/>
              <a:buChar char="-"/>
              <a:defRPr/>
            </a:pPr>
            <a:r>
              <a:rPr lang="en-US" altLang="en-US" sz="1900" i="1">
                <a:solidFill>
                  <a:srgbClr val="006600"/>
                </a:solidFill>
                <a:latin typeface="Arial" charset="0"/>
              </a:rPr>
              <a:t> </a:t>
            </a:r>
            <a:r>
              <a:rPr lang="en-US" altLang="en-US" sz="1900" i="1">
                <a:solidFill>
                  <a:schemeClr val="tx1"/>
                </a:solidFill>
                <a:latin typeface="Arial" charset="0"/>
              </a:rPr>
              <a:t>Azerbaijan (?)</a:t>
            </a:r>
            <a:br>
              <a:rPr lang="en-US" altLang="en-US" sz="1900" i="1">
                <a:solidFill>
                  <a:schemeClr val="tx1"/>
                </a:solidFill>
                <a:latin typeface="Arial" charset="0"/>
              </a:rPr>
            </a:br>
            <a:r>
              <a:rPr lang="en-US" altLang="en-US" sz="1900" i="1">
                <a:solidFill>
                  <a:schemeClr val="tx1"/>
                </a:solidFill>
                <a:latin typeface="Arial" charset="0"/>
              </a:rPr>
              <a:t>- Armenia (?)</a:t>
            </a:r>
            <a:br>
              <a:rPr lang="en-US" altLang="en-US" sz="1900" i="1">
                <a:solidFill>
                  <a:schemeClr val="tx1"/>
                </a:solidFill>
                <a:latin typeface="Arial" charset="0"/>
              </a:rPr>
            </a:br>
            <a:r>
              <a:rPr lang="en-US" altLang="en-US" sz="1900" i="1">
                <a:solidFill>
                  <a:schemeClr val="tx1"/>
                </a:solidFill>
                <a:latin typeface="Arial" charset="0"/>
              </a:rPr>
              <a:t>- Bahrain </a:t>
            </a:r>
            <a:br>
              <a:rPr lang="en-US" altLang="en-US" sz="1900" i="1">
                <a:solidFill>
                  <a:schemeClr val="tx1"/>
                </a:solidFill>
                <a:latin typeface="Arial" charset="0"/>
              </a:rPr>
            </a:br>
            <a:r>
              <a:rPr lang="en-US" altLang="en-US" sz="1900" i="1">
                <a:solidFill>
                  <a:schemeClr val="tx1"/>
                </a:solidFill>
                <a:latin typeface="Arial" charset="0"/>
              </a:rPr>
              <a:t>- Cyprus (?)</a:t>
            </a:r>
            <a:br>
              <a:rPr lang="en-US" altLang="en-US" sz="1900" i="1">
                <a:solidFill>
                  <a:schemeClr val="tx1"/>
                </a:solidFill>
                <a:latin typeface="Arial" charset="0"/>
              </a:rPr>
            </a:br>
            <a:r>
              <a:rPr lang="en-US" altLang="en-US" sz="1900" i="1">
                <a:solidFill>
                  <a:schemeClr val="tx1"/>
                </a:solidFill>
                <a:latin typeface="Arial" charset="0"/>
              </a:rPr>
              <a:t>- Egypt</a:t>
            </a:r>
            <a:br>
              <a:rPr lang="en-US" altLang="en-US" sz="1900" i="1">
                <a:solidFill>
                  <a:schemeClr val="tx1"/>
                </a:solidFill>
                <a:latin typeface="Arial" charset="0"/>
              </a:rPr>
            </a:br>
            <a:r>
              <a:rPr lang="en-US" altLang="en-US" sz="1900" i="1">
                <a:solidFill>
                  <a:schemeClr val="tx1"/>
                </a:solidFill>
                <a:latin typeface="Arial" charset="0"/>
              </a:rPr>
              <a:t>- Georgia (?) </a:t>
            </a:r>
            <a:br>
              <a:rPr lang="en-US" altLang="en-US" sz="1900" i="1">
                <a:solidFill>
                  <a:schemeClr val="tx1"/>
                </a:solidFill>
                <a:latin typeface="Arial" charset="0"/>
              </a:rPr>
            </a:br>
            <a:r>
              <a:rPr lang="en-US" altLang="en-US" sz="1900" i="1">
                <a:solidFill>
                  <a:schemeClr val="tx1"/>
                </a:solidFill>
                <a:latin typeface="Arial" charset="0"/>
              </a:rPr>
              <a:t>- Jordan</a:t>
            </a:r>
            <a:br>
              <a:rPr lang="en-US" altLang="en-US" sz="1900" i="1">
                <a:solidFill>
                  <a:schemeClr val="tx1"/>
                </a:solidFill>
                <a:latin typeface="Arial" charset="0"/>
              </a:rPr>
            </a:br>
            <a:r>
              <a:rPr lang="en-US" altLang="en-US" sz="1900" i="1">
                <a:solidFill>
                  <a:schemeClr val="tx1"/>
                </a:solidFill>
                <a:latin typeface="Arial" charset="0"/>
              </a:rPr>
              <a:t>- Iraq</a:t>
            </a:r>
            <a:br>
              <a:rPr lang="en-US" altLang="en-US" sz="1900" i="1">
                <a:solidFill>
                  <a:schemeClr val="tx1"/>
                </a:solidFill>
                <a:latin typeface="Arial" charset="0"/>
              </a:rPr>
            </a:br>
            <a:r>
              <a:rPr lang="en-US" altLang="en-US" sz="1900" i="1">
                <a:solidFill>
                  <a:schemeClr val="tx1"/>
                </a:solidFill>
                <a:latin typeface="Arial" charset="0"/>
              </a:rPr>
              <a:t>- Iran</a:t>
            </a:r>
            <a:br>
              <a:rPr lang="en-US" altLang="en-US" sz="1900" i="1">
                <a:solidFill>
                  <a:schemeClr val="tx1"/>
                </a:solidFill>
                <a:latin typeface="Arial" charset="0"/>
              </a:rPr>
            </a:br>
            <a:r>
              <a:rPr lang="en-US" altLang="en-US" sz="1900" i="1">
                <a:solidFill>
                  <a:schemeClr val="tx1"/>
                </a:solidFill>
                <a:latin typeface="Arial" charset="0"/>
              </a:rPr>
              <a:t>- Israel</a:t>
            </a:r>
            <a:br>
              <a:rPr lang="en-US" altLang="en-US" sz="1900" i="1">
                <a:solidFill>
                  <a:schemeClr val="tx1"/>
                </a:solidFill>
                <a:latin typeface="Arial" charset="0"/>
              </a:rPr>
            </a:br>
            <a:r>
              <a:rPr lang="en-US" altLang="en-US" sz="1900" i="1">
                <a:solidFill>
                  <a:schemeClr val="tx1"/>
                </a:solidFill>
                <a:latin typeface="Arial" charset="0"/>
              </a:rPr>
              <a:t>- Kuwait </a:t>
            </a:r>
            <a:br>
              <a:rPr lang="en-US" altLang="en-US" sz="1900" i="1">
                <a:solidFill>
                  <a:schemeClr val="tx1"/>
                </a:solidFill>
                <a:latin typeface="Arial" charset="0"/>
              </a:rPr>
            </a:br>
            <a:r>
              <a:rPr lang="en-US" altLang="en-US" sz="1900" i="1">
                <a:solidFill>
                  <a:schemeClr val="tx1"/>
                </a:solidFill>
                <a:latin typeface="Arial" charset="0"/>
              </a:rPr>
              <a:t>- Lebanon</a:t>
            </a:r>
            <a:br>
              <a:rPr lang="en-US" altLang="en-US" sz="1900" i="1">
                <a:solidFill>
                  <a:schemeClr val="tx1"/>
                </a:solidFill>
                <a:latin typeface="Arial" charset="0"/>
              </a:rPr>
            </a:br>
            <a:r>
              <a:rPr lang="en-US" altLang="en-US" sz="1900" i="1">
                <a:solidFill>
                  <a:schemeClr val="tx1"/>
                </a:solidFill>
                <a:latin typeface="Arial" charset="0"/>
              </a:rPr>
              <a:t>- Libya (?) </a:t>
            </a:r>
            <a:br>
              <a:rPr lang="en-US" altLang="en-US" sz="1900" i="1">
                <a:solidFill>
                  <a:schemeClr val="tx1"/>
                </a:solidFill>
                <a:latin typeface="Arial" charset="0"/>
              </a:rPr>
            </a:br>
            <a:r>
              <a:rPr lang="en-US" altLang="en-US" sz="1900" i="1">
                <a:solidFill>
                  <a:schemeClr val="tx1"/>
                </a:solidFill>
                <a:latin typeface="Arial" charset="0"/>
              </a:rPr>
              <a:t>- Oman </a:t>
            </a:r>
            <a:br>
              <a:rPr lang="en-US" altLang="en-US" sz="1900" i="1">
                <a:solidFill>
                  <a:schemeClr val="tx1"/>
                </a:solidFill>
                <a:latin typeface="Arial" charset="0"/>
              </a:rPr>
            </a:br>
            <a:r>
              <a:rPr lang="en-US" altLang="en-US" sz="1900" i="1">
                <a:solidFill>
                  <a:schemeClr val="tx1"/>
                </a:solidFill>
                <a:latin typeface="Arial" charset="0"/>
              </a:rPr>
              <a:t>- Qatar </a:t>
            </a:r>
            <a:br>
              <a:rPr lang="en-US" altLang="en-US" sz="1900" i="1">
                <a:solidFill>
                  <a:schemeClr val="tx1"/>
                </a:solidFill>
                <a:latin typeface="Arial" charset="0"/>
              </a:rPr>
            </a:br>
            <a:r>
              <a:rPr lang="en-US" altLang="en-US" sz="1900" i="1">
                <a:solidFill>
                  <a:schemeClr val="tx1"/>
                </a:solidFill>
                <a:latin typeface="Arial" charset="0"/>
              </a:rPr>
              <a:t>- Saudi Arabia</a:t>
            </a:r>
            <a:br>
              <a:rPr lang="en-US" altLang="en-US" sz="1900" i="1">
                <a:solidFill>
                  <a:schemeClr val="tx1"/>
                </a:solidFill>
                <a:latin typeface="Arial" charset="0"/>
              </a:rPr>
            </a:br>
            <a:r>
              <a:rPr lang="en-US" altLang="en-US" sz="1900" i="1">
                <a:solidFill>
                  <a:schemeClr val="tx1"/>
                </a:solidFill>
                <a:latin typeface="Arial" charset="0"/>
              </a:rPr>
              <a:t>- Syria</a:t>
            </a:r>
            <a:br>
              <a:rPr lang="en-US" altLang="en-US" sz="1900" i="1">
                <a:solidFill>
                  <a:schemeClr val="tx1"/>
                </a:solidFill>
                <a:latin typeface="Arial" charset="0"/>
              </a:rPr>
            </a:br>
            <a:r>
              <a:rPr lang="en-US" altLang="en-US" sz="1900" i="1">
                <a:solidFill>
                  <a:schemeClr val="tx1"/>
                </a:solidFill>
                <a:latin typeface="Arial" charset="0"/>
              </a:rPr>
              <a:t>- Turkey (?) </a:t>
            </a:r>
            <a:br>
              <a:rPr lang="en-US" altLang="en-US" sz="1900" i="1">
                <a:solidFill>
                  <a:schemeClr val="tx1"/>
                </a:solidFill>
                <a:latin typeface="Arial" charset="0"/>
              </a:rPr>
            </a:br>
            <a:r>
              <a:rPr lang="en-US" altLang="en-US" sz="1900" i="1">
                <a:solidFill>
                  <a:schemeClr val="tx1"/>
                </a:solidFill>
                <a:latin typeface="Arial" charset="0"/>
              </a:rPr>
              <a:t>- Yemen</a:t>
            </a:r>
            <a:br>
              <a:rPr lang="en-US" altLang="en-US" sz="1900" i="1">
                <a:solidFill>
                  <a:schemeClr val="tx1"/>
                </a:solidFill>
                <a:latin typeface="Arial" charset="0"/>
              </a:rPr>
            </a:br>
            <a:r>
              <a:rPr lang="en-US" altLang="en-US" sz="1900" i="1">
                <a:solidFill>
                  <a:schemeClr val="tx1"/>
                </a:solidFill>
                <a:latin typeface="Arial" charset="0"/>
              </a:rPr>
              <a:t>- UAE</a:t>
            </a:r>
          </a:p>
        </p:txBody>
      </p:sp>
      <p:pic>
        <p:nvPicPr>
          <p:cNvPr id="10243" name="Picture 7" descr="Ma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0"/>
            <a:ext cx="6553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Text Box 8"/>
          <p:cNvSpPr txBox="1">
            <a:spLocks noChangeArrowheads="1"/>
          </p:cNvSpPr>
          <p:nvPr/>
        </p:nvSpPr>
        <p:spPr bwMode="auto">
          <a:xfrm>
            <a:off x="0" y="6324600"/>
            <a:ext cx="262255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100">
                <a:hlinkClick r:id="rId4"/>
              </a:rPr>
              <a:t>http://en.wikipedia.org/wiki/Middle_East</a:t>
            </a:r>
            <a:endParaRPr lang="en-US" altLang="en-US" sz="11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229600" cy="481013"/>
          </a:xfrm>
        </p:spPr>
        <p:txBody>
          <a:bodyPr>
            <a:normAutofit fontScale="90000"/>
          </a:bodyPr>
          <a:lstStyle/>
          <a:p>
            <a:pPr eaLnBrk="1" hangingPunct="1">
              <a:defRPr/>
            </a:pPr>
            <a:r>
              <a:rPr lang="en-US" dirty="0" smtClean="0"/>
              <a:t>Some Statistics of Interest</a:t>
            </a:r>
            <a:endParaRPr lang="en-US" dirty="0"/>
          </a:p>
        </p:txBody>
      </p:sp>
      <p:graphicFrame>
        <p:nvGraphicFramePr>
          <p:cNvPr id="4" name="Content Placeholder 3"/>
          <p:cNvGraphicFramePr>
            <a:graphicFrameLocks noGrp="1"/>
          </p:cNvGraphicFramePr>
          <p:nvPr>
            <p:ph idx="1"/>
          </p:nvPr>
        </p:nvGraphicFramePr>
        <p:xfrm>
          <a:off x="304800" y="1295400"/>
          <a:ext cx="8229600" cy="5337174"/>
        </p:xfrm>
        <a:graphic>
          <a:graphicData uri="http://schemas.openxmlformats.org/drawingml/2006/table">
            <a:tbl>
              <a:tblPr firstRow="1" bandRow="1">
                <a:tableStyleId>{5C22544A-7EE6-4342-B048-85BDC9FD1C3A}</a:tableStyleId>
              </a:tblPr>
              <a:tblGrid>
                <a:gridCol w="2057400"/>
                <a:gridCol w="2057400"/>
                <a:gridCol w="2057400"/>
                <a:gridCol w="2057400"/>
              </a:tblGrid>
              <a:tr h="671142">
                <a:tc>
                  <a:txBody>
                    <a:bodyPr/>
                    <a:lstStyle/>
                    <a:p>
                      <a:r>
                        <a:rPr lang="en-US" sz="1800" dirty="0" smtClean="0"/>
                        <a:t>Country</a:t>
                      </a:r>
                      <a:endParaRPr lang="en-US" sz="1800" dirty="0"/>
                    </a:p>
                  </a:txBody>
                  <a:tcPr marT="45724" marB="45724"/>
                </a:tc>
                <a:tc>
                  <a:txBody>
                    <a:bodyPr/>
                    <a:lstStyle/>
                    <a:p>
                      <a:pPr algn="r"/>
                      <a:r>
                        <a:rPr lang="en-US" sz="1800" dirty="0" smtClean="0"/>
                        <a:t>Population</a:t>
                      </a:r>
                      <a:endParaRPr lang="en-US" sz="1800" dirty="0"/>
                    </a:p>
                  </a:txBody>
                  <a:tcPr marT="45724" marB="45724"/>
                </a:tc>
                <a:tc>
                  <a:txBody>
                    <a:bodyPr/>
                    <a:lstStyle/>
                    <a:p>
                      <a:pPr algn="r"/>
                      <a:r>
                        <a:rPr lang="en-US" sz="1800" dirty="0" smtClean="0"/>
                        <a:t>Land Area (km</a:t>
                      </a:r>
                      <a:r>
                        <a:rPr lang="en-US" sz="1800" baseline="30000" dirty="0" smtClean="0"/>
                        <a:t>2</a:t>
                      </a:r>
                      <a:r>
                        <a:rPr lang="en-US" sz="1800" dirty="0" smtClean="0"/>
                        <a:t>)</a:t>
                      </a:r>
                      <a:endParaRPr lang="en-US" sz="1800" baseline="30000" dirty="0"/>
                    </a:p>
                  </a:txBody>
                  <a:tcPr marT="45724" marB="45724"/>
                </a:tc>
                <a:tc>
                  <a:txBody>
                    <a:bodyPr/>
                    <a:lstStyle/>
                    <a:p>
                      <a:pPr algn="r"/>
                      <a:r>
                        <a:rPr lang="en-US" sz="1800" dirty="0" smtClean="0"/>
                        <a:t>% Internet Users</a:t>
                      </a:r>
                      <a:endParaRPr lang="en-US" sz="1800" dirty="0"/>
                    </a:p>
                  </a:txBody>
                  <a:tcPr marT="45724" marB="45724"/>
                </a:tc>
              </a:tr>
              <a:tr h="388836">
                <a:tc>
                  <a:txBody>
                    <a:bodyPr/>
                    <a:lstStyle/>
                    <a:p>
                      <a:r>
                        <a:rPr lang="en-US" sz="1800" dirty="0" smtClean="0"/>
                        <a:t>Bahrain</a:t>
                      </a:r>
                      <a:endParaRPr lang="en-US" sz="1800" dirty="0"/>
                    </a:p>
                  </a:txBody>
                  <a:tcPr marT="45724" marB="45724"/>
                </a:tc>
                <a:tc>
                  <a:txBody>
                    <a:bodyPr/>
                    <a:lstStyle/>
                    <a:p>
                      <a:pPr algn="r"/>
                      <a:r>
                        <a:rPr lang="en-US" sz="1800" dirty="0" smtClean="0"/>
                        <a:t>1,300,000</a:t>
                      </a:r>
                      <a:endParaRPr lang="en-US" sz="1800" dirty="0"/>
                    </a:p>
                  </a:txBody>
                  <a:tcPr marT="45724" marB="45724"/>
                </a:tc>
                <a:tc>
                  <a:txBody>
                    <a:bodyPr/>
                    <a:lstStyle/>
                    <a:p>
                      <a:pPr algn="r"/>
                      <a:r>
                        <a:rPr lang="en-US" sz="1800" dirty="0" smtClean="0"/>
                        <a:t>760</a:t>
                      </a:r>
                      <a:endParaRPr lang="en-US" sz="1800" dirty="0"/>
                    </a:p>
                  </a:txBody>
                  <a:tcPr marT="45724" marB="45724"/>
                </a:tc>
                <a:tc>
                  <a:txBody>
                    <a:bodyPr/>
                    <a:lstStyle/>
                    <a:p>
                      <a:pPr algn="r"/>
                      <a:r>
                        <a:rPr lang="en-US" sz="1800" dirty="0" smtClean="0"/>
                        <a:t>88.0</a:t>
                      </a:r>
                      <a:endParaRPr lang="en-US" sz="1800" dirty="0"/>
                    </a:p>
                  </a:txBody>
                  <a:tcPr marT="45724" marB="45724"/>
                </a:tc>
              </a:tr>
              <a:tr h="388836">
                <a:tc>
                  <a:txBody>
                    <a:bodyPr/>
                    <a:lstStyle/>
                    <a:p>
                      <a:r>
                        <a:rPr lang="en-US" sz="1800" dirty="0" smtClean="0"/>
                        <a:t>Egypt</a:t>
                      </a:r>
                      <a:endParaRPr lang="en-US" sz="1800" dirty="0"/>
                    </a:p>
                  </a:txBody>
                  <a:tcPr marT="45724" marB="45724"/>
                </a:tc>
                <a:tc>
                  <a:txBody>
                    <a:bodyPr/>
                    <a:lstStyle/>
                    <a:p>
                      <a:pPr algn="r"/>
                      <a:r>
                        <a:rPr lang="en-US" sz="1800" dirty="0" smtClean="0"/>
                        <a:t>14,000,000</a:t>
                      </a:r>
                      <a:endParaRPr lang="en-US" sz="1800" dirty="0"/>
                    </a:p>
                  </a:txBody>
                  <a:tcPr marT="45724" marB="45724"/>
                </a:tc>
                <a:tc>
                  <a:txBody>
                    <a:bodyPr/>
                    <a:lstStyle/>
                    <a:p>
                      <a:pPr algn="r"/>
                      <a:r>
                        <a:rPr lang="en-US" sz="1800" dirty="0" smtClean="0"/>
                        <a:t>1,001,450</a:t>
                      </a:r>
                      <a:endParaRPr lang="en-US" sz="1800" dirty="0"/>
                    </a:p>
                  </a:txBody>
                  <a:tcPr marT="45724" marB="45724"/>
                </a:tc>
                <a:tc>
                  <a:txBody>
                    <a:bodyPr/>
                    <a:lstStyle/>
                    <a:p>
                      <a:pPr algn="r"/>
                      <a:r>
                        <a:rPr lang="en-US" sz="1800" dirty="0" smtClean="0"/>
                        <a:t>21.2</a:t>
                      </a:r>
                      <a:endParaRPr lang="en-US" sz="1800" dirty="0"/>
                    </a:p>
                  </a:txBody>
                  <a:tcPr marT="45724" marB="45724"/>
                </a:tc>
              </a:tr>
              <a:tr h="388836">
                <a:tc>
                  <a:txBody>
                    <a:bodyPr/>
                    <a:lstStyle/>
                    <a:p>
                      <a:r>
                        <a:rPr lang="en-US" sz="1800" dirty="0" smtClean="0"/>
                        <a:t>Iran</a:t>
                      </a:r>
                      <a:endParaRPr lang="en-US" sz="1800" dirty="0"/>
                    </a:p>
                  </a:txBody>
                  <a:tcPr marT="45724" marB="45724"/>
                </a:tc>
                <a:tc>
                  <a:txBody>
                    <a:bodyPr/>
                    <a:lstStyle/>
                    <a:p>
                      <a:pPr algn="r"/>
                      <a:r>
                        <a:rPr lang="en-US" sz="1800" dirty="0" smtClean="0"/>
                        <a:t>75,100,000</a:t>
                      </a:r>
                      <a:endParaRPr lang="en-US" sz="1800" dirty="0"/>
                    </a:p>
                  </a:txBody>
                  <a:tcPr marT="45724" marB="45724"/>
                </a:tc>
                <a:tc>
                  <a:txBody>
                    <a:bodyPr/>
                    <a:lstStyle/>
                    <a:p>
                      <a:pPr algn="r"/>
                      <a:r>
                        <a:rPr lang="en-US" sz="1800" dirty="0" smtClean="0"/>
                        <a:t>1,648,195</a:t>
                      </a:r>
                      <a:endParaRPr lang="en-US" sz="1800" dirty="0"/>
                    </a:p>
                  </a:txBody>
                  <a:tcPr marT="45724" marB="45724"/>
                </a:tc>
                <a:tc>
                  <a:txBody>
                    <a:bodyPr/>
                    <a:lstStyle/>
                    <a:p>
                      <a:pPr algn="r"/>
                      <a:r>
                        <a:rPr lang="en-US" sz="1800" dirty="0" smtClean="0"/>
                        <a:t>43.2</a:t>
                      </a:r>
                      <a:endParaRPr lang="en-US" sz="1800" dirty="0"/>
                    </a:p>
                  </a:txBody>
                  <a:tcPr marT="45724" marB="45724"/>
                </a:tc>
              </a:tr>
              <a:tr h="388836">
                <a:tc>
                  <a:txBody>
                    <a:bodyPr/>
                    <a:lstStyle/>
                    <a:p>
                      <a:r>
                        <a:rPr lang="en-US" sz="1800" dirty="0" smtClean="0"/>
                        <a:t>Iraq</a:t>
                      </a:r>
                      <a:endParaRPr lang="en-US" sz="1800" dirty="0"/>
                    </a:p>
                  </a:txBody>
                  <a:tcPr marT="45724" marB="45724"/>
                </a:tc>
                <a:tc>
                  <a:txBody>
                    <a:bodyPr/>
                    <a:lstStyle/>
                    <a:p>
                      <a:pPr algn="r"/>
                      <a:r>
                        <a:rPr lang="en-US" sz="1800" dirty="0" smtClean="0"/>
                        <a:t>31,500,000</a:t>
                      </a:r>
                      <a:endParaRPr lang="en-US" sz="1800" dirty="0"/>
                    </a:p>
                  </a:txBody>
                  <a:tcPr marT="45724" marB="45724"/>
                </a:tc>
                <a:tc>
                  <a:txBody>
                    <a:bodyPr/>
                    <a:lstStyle/>
                    <a:p>
                      <a:pPr algn="r"/>
                      <a:r>
                        <a:rPr lang="en-US" sz="1800" dirty="0" smtClean="0"/>
                        <a:t>438,317</a:t>
                      </a:r>
                      <a:endParaRPr lang="en-US" sz="1800" dirty="0"/>
                    </a:p>
                  </a:txBody>
                  <a:tcPr marT="45724" marB="45724"/>
                </a:tc>
                <a:tc>
                  <a:txBody>
                    <a:bodyPr/>
                    <a:lstStyle/>
                    <a:p>
                      <a:pPr algn="r"/>
                      <a:r>
                        <a:rPr lang="en-US" sz="1800" dirty="0" smtClean="0"/>
                        <a:t>1.1</a:t>
                      </a:r>
                      <a:endParaRPr lang="en-US" sz="1800" dirty="0"/>
                    </a:p>
                  </a:txBody>
                  <a:tcPr marT="45724" marB="45724"/>
                </a:tc>
              </a:tr>
              <a:tr h="388836">
                <a:tc>
                  <a:txBody>
                    <a:bodyPr/>
                    <a:lstStyle/>
                    <a:p>
                      <a:r>
                        <a:rPr lang="en-US" sz="1800" dirty="0" smtClean="0"/>
                        <a:t>Israel</a:t>
                      </a:r>
                      <a:endParaRPr lang="en-US" sz="1800" dirty="0"/>
                    </a:p>
                  </a:txBody>
                  <a:tcPr marT="45724" marB="45724"/>
                </a:tc>
                <a:tc>
                  <a:txBody>
                    <a:bodyPr/>
                    <a:lstStyle/>
                    <a:p>
                      <a:pPr algn="r"/>
                      <a:r>
                        <a:rPr lang="en-US" sz="1800" dirty="0" smtClean="0"/>
                        <a:t>7,600,000</a:t>
                      </a:r>
                      <a:endParaRPr lang="en-US" sz="1800" dirty="0"/>
                    </a:p>
                  </a:txBody>
                  <a:tcPr marT="45724" marB="45724"/>
                </a:tc>
                <a:tc>
                  <a:txBody>
                    <a:bodyPr/>
                    <a:lstStyle/>
                    <a:p>
                      <a:pPr algn="r"/>
                      <a:r>
                        <a:rPr lang="en-US" sz="1800" dirty="0" smtClean="0"/>
                        <a:t>20,770</a:t>
                      </a:r>
                      <a:endParaRPr lang="en-US" sz="1800" dirty="0"/>
                    </a:p>
                  </a:txBody>
                  <a:tcPr marT="45724" marB="45724"/>
                </a:tc>
                <a:tc>
                  <a:txBody>
                    <a:bodyPr/>
                    <a:lstStyle/>
                    <a:p>
                      <a:pPr algn="r"/>
                      <a:r>
                        <a:rPr lang="en-US" sz="1800" dirty="0" smtClean="0"/>
                        <a:t>71.6</a:t>
                      </a:r>
                      <a:endParaRPr lang="en-US" sz="1800" dirty="0"/>
                    </a:p>
                  </a:txBody>
                  <a:tcPr marT="45724" marB="45724"/>
                </a:tc>
              </a:tr>
              <a:tr h="388836">
                <a:tc>
                  <a:txBody>
                    <a:bodyPr/>
                    <a:lstStyle/>
                    <a:p>
                      <a:r>
                        <a:rPr lang="en-US" sz="1800" dirty="0" smtClean="0"/>
                        <a:t>Oman</a:t>
                      </a:r>
                      <a:endParaRPr lang="en-US" sz="1800" dirty="0"/>
                    </a:p>
                  </a:txBody>
                  <a:tcPr marT="45724" marB="45724"/>
                </a:tc>
                <a:tc>
                  <a:txBody>
                    <a:bodyPr/>
                    <a:lstStyle/>
                    <a:p>
                      <a:pPr algn="r"/>
                      <a:r>
                        <a:rPr lang="en-US" sz="1800" dirty="0" smtClean="0"/>
                        <a:t>3,100,000</a:t>
                      </a:r>
                      <a:endParaRPr lang="en-US" sz="1800" dirty="0"/>
                    </a:p>
                  </a:txBody>
                  <a:tcPr marT="45724" marB="45724"/>
                </a:tc>
                <a:tc>
                  <a:txBody>
                    <a:bodyPr/>
                    <a:lstStyle/>
                    <a:p>
                      <a:pPr algn="r"/>
                      <a:r>
                        <a:rPr lang="en-US" sz="1800" dirty="0" smtClean="0"/>
                        <a:t>309,500</a:t>
                      </a:r>
                      <a:endParaRPr lang="en-US" sz="1800" dirty="0"/>
                    </a:p>
                  </a:txBody>
                  <a:tcPr marT="45724" marB="45724"/>
                </a:tc>
                <a:tc>
                  <a:txBody>
                    <a:bodyPr/>
                    <a:lstStyle/>
                    <a:p>
                      <a:pPr algn="r"/>
                      <a:r>
                        <a:rPr lang="en-US" sz="1800" dirty="0" smtClean="0"/>
                        <a:t>41.7</a:t>
                      </a:r>
                      <a:endParaRPr lang="en-US" sz="1800" dirty="0"/>
                    </a:p>
                  </a:txBody>
                  <a:tcPr marT="45724" marB="45724"/>
                </a:tc>
              </a:tr>
              <a:tr h="388836">
                <a:tc>
                  <a:txBody>
                    <a:bodyPr/>
                    <a:lstStyle/>
                    <a:p>
                      <a:r>
                        <a:rPr lang="en-US" sz="1800" dirty="0" smtClean="0"/>
                        <a:t>Qatar</a:t>
                      </a:r>
                      <a:endParaRPr lang="en-US" sz="1800" dirty="0"/>
                    </a:p>
                  </a:txBody>
                  <a:tcPr marT="45724" marB="45724"/>
                </a:tc>
                <a:tc>
                  <a:txBody>
                    <a:bodyPr/>
                    <a:lstStyle/>
                    <a:p>
                      <a:pPr algn="r"/>
                      <a:r>
                        <a:rPr lang="en-US" sz="1800" dirty="0" smtClean="0"/>
                        <a:t>1,700,000</a:t>
                      </a:r>
                      <a:endParaRPr lang="en-US" sz="1800" dirty="0"/>
                    </a:p>
                  </a:txBody>
                  <a:tcPr marT="45724" marB="45724"/>
                </a:tc>
                <a:tc>
                  <a:txBody>
                    <a:bodyPr/>
                    <a:lstStyle/>
                    <a:p>
                      <a:pPr algn="r"/>
                      <a:r>
                        <a:rPr lang="en-US" sz="1800" dirty="0" smtClean="0"/>
                        <a:t>11,586</a:t>
                      </a:r>
                      <a:endParaRPr lang="en-US" sz="1800" dirty="0"/>
                    </a:p>
                  </a:txBody>
                  <a:tcPr marT="45724" marB="45724"/>
                </a:tc>
                <a:tc>
                  <a:txBody>
                    <a:bodyPr/>
                    <a:lstStyle/>
                    <a:p>
                      <a:pPr algn="r"/>
                      <a:r>
                        <a:rPr lang="en-US" sz="1800" dirty="0" smtClean="0"/>
                        <a:t>51.8</a:t>
                      </a:r>
                      <a:endParaRPr lang="en-US" sz="1800" dirty="0"/>
                    </a:p>
                  </a:txBody>
                  <a:tcPr marT="45724" marB="45724"/>
                </a:tc>
              </a:tr>
              <a:tr h="388836">
                <a:tc>
                  <a:txBody>
                    <a:bodyPr/>
                    <a:lstStyle/>
                    <a:p>
                      <a:r>
                        <a:rPr lang="en-US" sz="1800" dirty="0" smtClean="0"/>
                        <a:t>Saudi Arabia</a:t>
                      </a:r>
                      <a:endParaRPr lang="en-US" sz="1800" dirty="0"/>
                    </a:p>
                  </a:txBody>
                  <a:tcPr marT="45724" marB="45724"/>
                </a:tc>
                <a:tc>
                  <a:txBody>
                    <a:bodyPr/>
                    <a:lstStyle/>
                    <a:p>
                      <a:pPr algn="r"/>
                      <a:r>
                        <a:rPr lang="en-US" sz="1800" dirty="0" smtClean="0"/>
                        <a:t>29,200,000</a:t>
                      </a:r>
                      <a:endParaRPr lang="en-US" sz="1800" dirty="0"/>
                    </a:p>
                  </a:txBody>
                  <a:tcPr marT="45724" marB="45724"/>
                </a:tc>
                <a:tc>
                  <a:txBody>
                    <a:bodyPr/>
                    <a:lstStyle/>
                    <a:p>
                      <a:pPr algn="r"/>
                      <a:r>
                        <a:rPr lang="en-US" sz="1800" dirty="0" smtClean="0"/>
                        <a:t>2,149,690</a:t>
                      </a:r>
                      <a:endParaRPr lang="en-US" sz="1800" dirty="0"/>
                    </a:p>
                  </a:txBody>
                  <a:tcPr marT="45724" marB="45724"/>
                </a:tc>
                <a:tc>
                  <a:txBody>
                    <a:bodyPr/>
                    <a:lstStyle/>
                    <a:p>
                      <a:pPr algn="r"/>
                      <a:r>
                        <a:rPr lang="en-US" sz="1800" dirty="0" smtClean="0"/>
                        <a:t>38.1</a:t>
                      </a:r>
                      <a:endParaRPr lang="en-US" sz="1800" dirty="0"/>
                    </a:p>
                  </a:txBody>
                  <a:tcPr marT="45724" marB="45724"/>
                </a:tc>
              </a:tr>
              <a:tr h="388836">
                <a:tc>
                  <a:txBody>
                    <a:bodyPr/>
                    <a:lstStyle/>
                    <a:p>
                      <a:r>
                        <a:rPr lang="en-US" sz="1800" dirty="0" smtClean="0"/>
                        <a:t>Turkey</a:t>
                      </a:r>
                      <a:endParaRPr lang="en-US" sz="1800" dirty="0"/>
                    </a:p>
                  </a:txBody>
                  <a:tcPr marT="45724" marB="45724"/>
                </a:tc>
                <a:tc>
                  <a:txBody>
                    <a:bodyPr/>
                    <a:lstStyle/>
                    <a:p>
                      <a:pPr algn="r"/>
                      <a:r>
                        <a:rPr lang="en-US" sz="1800" dirty="0" smtClean="0"/>
                        <a:t>73,600,000</a:t>
                      </a:r>
                      <a:endParaRPr lang="en-US" sz="1800" dirty="0"/>
                    </a:p>
                  </a:txBody>
                  <a:tcPr marT="45724" marB="45724"/>
                </a:tc>
                <a:tc>
                  <a:txBody>
                    <a:bodyPr/>
                    <a:lstStyle/>
                    <a:p>
                      <a:pPr algn="r"/>
                      <a:r>
                        <a:rPr lang="en-US" sz="1800" dirty="0" smtClean="0"/>
                        <a:t>783,562</a:t>
                      </a:r>
                      <a:endParaRPr lang="en-US" sz="1800" dirty="0"/>
                    </a:p>
                  </a:txBody>
                  <a:tcPr marT="45724" marB="45724"/>
                </a:tc>
                <a:tc>
                  <a:txBody>
                    <a:bodyPr/>
                    <a:lstStyle/>
                    <a:p>
                      <a:pPr algn="r"/>
                      <a:r>
                        <a:rPr lang="en-US" sz="1800" dirty="0" smtClean="0"/>
                        <a:t>45.0</a:t>
                      </a:r>
                      <a:endParaRPr lang="en-US" sz="1800" dirty="0"/>
                    </a:p>
                  </a:txBody>
                  <a:tcPr marT="45724" marB="45724"/>
                </a:tc>
              </a:tr>
              <a:tr h="388836">
                <a:tc>
                  <a:txBody>
                    <a:bodyPr/>
                    <a:lstStyle/>
                    <a:p>
                      <a:r>
                        <a:rPr lang="en-US" sz="1800" dirty="0" smtClean="0"/>
                        <a:t>UAE</a:t>
                      </a:r>
                      <a:endParaRPr lang="en-US" sz="1800" dirty="0"/>
                    </a:p>
                  </a:txBody>
                  <a:tcPr marT="45724" marB="45724"/>
                </a:tc>
                <a:tc>
                  <a:txBody>
                    <a:bodyPr/>
                    <a:lstStyle/>
                    <a:p>
                      <a:pPr algn="r"/>
                      <a:r>
                        <a:rPr lang="en-US" sz="1800" dirty="0" smtClean="0"/>
                        <a:t>5,400,000</a:t>
                      </a:r>
                      <a:endParaRPr lang="en-US" sz="1800" dirty="0"/>
                    </a:p>
                  </a:txBody>
                  <a:tcPr marT="45724" marB="45724"/>
                </a:tc>
                <a:tc>
                  <a:txBody>
                    <a:bodyPr/>
                    <a:lstStyle/>
                    <a:p>
                      <a:pPr algn="r"/>
                      <a:r>
                        <a:rPr lang="en-US" sz="1800" dirty="0" smtClean="0"/>
                        <a:t>83,600</a:t>
                      </a:r>
                      <a:endParaRPr lang="en-US" sz="1800" dirty="0"/>
                    </a:p>
                  </a:txBody>
                  <a:tcPr marT="45724" marB="45724"/>
                </a:tc>
                <a:tc>
                  <a:txBody>
                    <a:bodyPr/>
                    <a:lstStyle/>
                    <a:p>
                      <a:pPr algn="r"/>
                      <a:r>
                        <a:rPr lang="en-US" sz="1800" dirty="0" smtClean="0"/>
                        <a:t>75.9</a:t>
                      </a:r>
                      <a:endParaRPr lang="en-US" sz="1800" dirty="0"/>
                    </a:p>
                  </a:txBody>
                  <a:tcPr marT="45724" marB="45724"/>
                </a:tc>
              </a:tr>
              <a:tr h="388836">
                <a:tc>
                  <a:txBody>
                    <a:bodyPr/>
                    <a:lstStyle/>
                    <a:p>
                      <a:r>
                        <a:rPr lang="en-US" sz="1800" dirty="0" smtClean="0"/>
                        <a:t>Yemen</a:t>
                      </a:r>
                      <a:endParaRPr lang="en-US" sz="1800" dirty="0"/>
                    </a:p>
                  </a:txBody>
                  <a:tcPr marT="45724" marB="45724"/>
                </a:tc>
                <a:tc>
                  <a:txBody>
                    <a:bodyPr/>
                    <a:lstStyle/>
                    <a:p>
                      <a:pPr algn="r"/>
                      <a:r>
                        <a:rPr lang="en-US" sz="1800" dirty="0" smtClean="0"/>
                        <a:t>23,600,000</a:t>
                      </a:r>
                      <a:endParaRPr lang="en-US" sz="1800" dirty="0"/>
                    </a:p>
                  </a:txBody>
                  <a:tcPr marT="45724" marB="45724"/>
                </a:tc>
                <a:tc>
                  <a:txBody>
                    <a:bodyPr/>
                    <a:lstStyle/>
                    <a:p>
                      <a:pPr algn="r"/>
                      <a:r>
                        <a:rPr lang="en-US" sz="1800" dirty="0" smtClean="0"/>
                        <a:t>527,968</a:t>
                      </a:r>
                      <a:endParaRPr lang="en-US" sz="1800" dirty="0"/>
                    </a:p>
                  </a:txBody>
                  <a:tcPr marT="45724" marB="45724"/>
                </a:tc>
                <a:tc>
                  <a:txBody>
                    <a:bodyPr/>
                    <a:lstStyle/>
                    <a:p>
                      <a:pPr algn="r"/>
                      <a:r>
                        <a:rPr lang="en-US" sz="1800" dirty="0" smtClean="0"/>
                        <a:t>1.8</a:t>
                      </a:r>
                      <a:endParaRPr lang="en-US" sz="1800" dirty="0"/>
                    </a:p>
                  </a:txBody>
                  <a:tcPr marT="45724" marB="45724"/>
                </a:tc>
              </a:tr>
              <a:tr h="388836">
                <a:tc>
                  <a:txBody>
                    <a:bodyPr/>
                    <a:lstStyle/>
                    <a:p>
                      <a:r>
                        <a:rPr lang="en-US" sz="1800" i="0" dirty="0" smtClean="0">
                          <a:solidFill>
                            <a:srgbClr val="C00000"/>
                          </a:solidFill>
                        </a:rPr>
                        <a:t>USA</a:t>
                      </a:r>
                      <a:endParaRPr lang="en-US" sz="1800" i="0" dirty="0">
                        <a:solidFill>
                          <a:srgbClr val="C00000"/>
                        </a:solidFill>
                      </a:endParaRPr>
                    </a:p>
                  </a:txBody>
                  <a:tcPr marT="45724" marB="45724"/>
                </a:tc>
                <a:tc>
                  <a:txBody>
                    <a:bodyPr/>
                    <a:lstStyle/>
                    <a:p>
                      <a:pPr algn="r"/>
                      <a:r>
                        <a:rPr lang="en-US" sz="1800" i="0" dirty="0" smtClean="0">
                          <a:solidFill>
                            <a:srgbClr val="C00000"/>
                          </a:solidFill>
                        </a:rPr>
                        <a:t>309,600,000</a:t>
                      </a:r>
                      <a:endParaRPr lang="en-US" sz="1800" i="0" dirty="0">
                        <a:solidFill>
                          <a:srgbClr val="C00000"/>
                        </a:solidFill>
                      </a:endParaRPr>
                    </a:p>
                  </a:txBody>
                  <a:tcPr marT="45724" marB="45724"/>
                </a:tc>
                <a:tc>
                  <a:txBody>
                    <a:bodyPr/>
                    <a:lstStyle/>
                    <a:p>
                      <a:pPr algn="r"/>
                      <a:r>
                        <a:rPr lang="en-US" sz="1800" i="0" dirty="0" smtClean="0">
                          <a:solidFill>
                            <a:srgbClr val="C00000"/>
                          </a:solidFill>
                        </a:rPr>
                        <a:t>9,826,675</a:t>
                      </a:r>
                      <a:endParaRPr lang="en-US" sz="1800" i="0" dirty="0">
                        <a:solidFill>
                          <a:srgbClr val="C00000"/>
                        </a:solidFill>
                      </a:endParaRPr>
                    </a:p>
                  </a:txBody>
                  <a:tcPr marT="45724" marB="45724"/>
                </a:tc>
                <a:tc>
                  <a:txBody>
                    <a:bodyPr/>
                    <a:lstStyle/>
                    <a:p>
                      <a:pPr algn="r"/>
                      <a:r>
                        <a:rPr lang="en-US" sz="1800" i="0" dirty="0" smtClean="0">
                          <a:solidFill>
                            <a:srgbClr val="C00000"/>
                          </a:solidFill>
                        </a:rPr>
                        <a:t>77.3</a:t>
                      </a:r>
                      <a:endParaRPr lang="en-US" sz="1800" i="0" dirty="0">
                        <a:solidFill>
                          <a:srgbClr val="C00000"/>
                        </a:solidFill>
                      </a:endParaRPr>
                    </a:p>
                  </a:txBody>
                  <a:tcPr marT="45724" marB="45724"/>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481013"/>
          </a:xfrm>
        </p:spPr>
        <p:txBody>
          <a:bodyPr>
            <a:normAutofit fontScale="90000"/>
          </a:bodyPr>
          <a:lstStyle/>
          <a:p>
            <a:pPr eaLnBrk="1" hangingPunct="1">
              <a:defRPr/>
            </a:pPr>
            <a:r>
              <a:rPr lang="en-US" dirty="0" smtClean="0"/>
              <a:t>GNI per Capita</a:t>
            </a:r>
            <a:endParaRPr lang="en-US" dirty="0"/>
          </a:p>
        </p:txBody>
      </p:sp>
      <p:pic>
        <p:nvPicPr>
          <p:cNvPr id="12291" name="Picture 5" descr="Captur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6263" y="1481138"/>
            <a:ext cx="7724775" cy="488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descr="Screen Clippi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9144000" cy="678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609600" y="914400"/>
            <a:ext cx="78486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900" b="1" i="1" smtClean="0">
                <a:solidFill>
                  <a:srgbClr val="006600"/>
                </a:solidFill>
              </a:rPr>
              <a:t>Key Challenges in the Middle East </a:t>
            </a:r>
          </a:p>
        </p:txBody>
      </p:sp>
      <p:sp>
        <p:nvSpPr>
          <p:cNvPr id="14339" name="Rectangle 3"/>
          <p:cNvSpPr>
            <a:spLocks noGrp="1" noChangeArrowheads="1"/>
          </p:cNvSpPr>
          <p:nvPr>
            <p:ph idx="1"/>
          </p:nvPr>
        </p:nvSpPr>
        <p:spPr bwMode="auto">
          <a:xfrm>
            <a:off x="685800" y="1828800"/>
            <a:ext cx="8153400" cy="3962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buFont typeface="Arial" pitchFamily="34" charset="0"/>
              <a:buChar char="•"/>
            </a:pPr>
            <a:r>
              <a:rPr lang="en-US" altLang="en-US" sz="2400" smtClean="0"/>
              <a:t>Regional conflicts and political/economic uncertainty.</a:t>
            </a:r>
          </a:p>
          <a:p>
            <a:pPr eaLnBrk="1" hangingPunct="1">
              <a:lnSpc>
                <a:spcPct val="90000"/>
              </a:lnSpc>
              <a:buFont typeface="Arial" pitchFamily="34" charset="0"/>
              <a:buChar char="•"/>
            </a:pPr>
            <a:r>
              <a:rPr lang="en-US" altLang="en-US" sz="2400" smtClean="0"/>
              <a:t>Global security issues.</a:t>
            </a:r>
          </a:p>
          <a:p>
            <a:pPr eaLnBrk="1" hangingPunct="1">
              <a:lnSpc>
                <a:spcPct val="90000"/>
              </a:lnSpc>
              <a:buFont typeface="Arial" pitchFamily="34" charset="0"/>
              <a:buChar char="•"/>
            </a:pPr>
            <a:r>
              <a:rPr lang="en-US" altLang="en-US" sz="2400" smtClean="0"/>
              <a:t>Restrictions and trade sanctions (e.g. Iran, Syria).</a:t>
            </a:r>
          </a:p>
          <a:p>
            <a:pPr eaLnBrk="1" hangingPunct="1">
              <a:lnSpc>
                <a:spcPct val="90000"/>
              </a:lnSpc>
              <a:buFont typeface="Arial" pitchFamily="34" charset="0"/>
              <a:buChar char="•"/>
            </a:pPr>
            <a:r>
              <a:rPr lang="en-US" altLang="en-US" sz="2400" smtClean="0"/>
              <a:t>Dependence on oil revenues and state-sponsored subsidiaries. </a:t>
            </a:r>
          </a:p>
          <a:p>
            <a:pPr eaLnBrk="1" hangingPunct="1">
              <a:lnSpc>
                <a:spcPct val="90000"/>
              </a:lnSpc>
              <a:buFont typeface="Arial" pitchFamily="34" charset="0"/>
              <a:buChar char="•"/>
            </a:pPr>
            <a:r>
              <a:rPr lang="en-US" altLang="en-US" sz="2400" smtClean="0"/>
              <a:t>High unemployment rates, young population, and other problems common to emerging country markets. </a:t>
            </a:r>
          </a:p>
          <a:p>
            <a:pPr eaLnBrk="1" hangingPunct="1">
              <a:lnSpc>
                <a:spcPct val="90000"/>
              </a:lnSpc>
              <a:buFont typeface="Arial" pitchFamily="34" charset="0"/>
              <a:buChar char="•"/>
            </a:pPr>
            <a:r>
              <a:rPr lang="en-US" altLang="en-US" sz="2400" smtClean="0"/>
              <a:t>Cultural, political, and economic differences among countries in the Middle East. (e.g. Turkey, Israel, Iran, Saudi Arabia).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685800" y="914400"/>
            <a:ext cx="7620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900" b="1" i="1" smtClean="0">
                <a:solidFill>
                  <a:srgbClr val="006600"/>
                </a:solidFill>
              </a:rPr>
              <a:t>Key Opportunities in the Middle East</a:t>
            </a:r>
          </a:p>
        </p:txBody>
      </p:sp>
      <p:sp>
        <p:nvSpPr>
          <p:cNvPr id="15363" name="Rectangle 3"/>
          <p:cNvSpPr>
            <a:spLocks noGrp="1" noChangeArrowheads="1"/>
          </p:cNvSpPr>
          <p:nvPr>
            <p:ph idx="1"/>
          </p:nvPr>
        </p:nvSpPr>
        <p:spPr bwMode="auto">
          <a:xfrm>
            <a:off x="685800" y="1752600"/>
            <a:ext cx="83058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 typeface="Arial" pitchFamily="34" charset="0"/>
              <a:buChar char="•"/>
            </a:pPr>
            <a:r>
              <a:rPr lang="en-US" altLang="en-US" sz="2400" smtClean="0"/>
              <a:t>Bilateral free trade initiatives and agreements with the US and EU (e.g., Saudi Arabia, Israel, Jordan, Egypt)</a:t>
            </a:r>
          </a:p>
          <a:p>
            <a:pPr eaLnBrk="1" hangingPunct="1">
              <a:buFont typeface="Arial" pitchFamily="34" charset="0"/>
              <a:buChar char="•"/>
            </a:pPr>
            <a:r>
              <a:rPr lang="en-US" altLang="en-US" sz="2400" smtClean="0"/>
              <a:t>Regional integration efforts (Gulf Cooperation Council – GCC; Middle East Free Trade Area by 2013) </a:t>
            </a:r>
          </a:p>
          <a:p>
            <a:pPr eaLnBrk="1" hangingPunct="1">
              <a:buFont typeface="Arial" pitchFamily="34" charset="0"/>
              <a:buChar char="•"/>
            </a:pPr>
            <a:r>
              <a:rPr lang="en-US" altLang="en-US" sz="2400" smtClean="0"/>
              <a:t>Policies intended to attract FDI and to diversify economically.</a:t>
            </a:r>
          </a:p>
          <a:p>
            <a:pPr eaLnBrk="1" hangingPunct="1">
              <a:buFont typeface="Arial" pitchFamily="34" charset="0"/>
              <a:buChar char="•"/>
            </a:pPr>
            <a:r>
              <a:rPr lang="en-US" altLang="en-US" sz="2400" smtClean="0"/>
              <a:t>Privatization of traditionally state-owned enterprises.</a:t>
            </a:r>
          </a:p>
          <a:p>
            <a:pPr eaLnBrk="1" hangingPunct="1">
              <a:buFont typeface="Arial" pitchFamily="34" charset="0"/>
              <a:buChar char="•"/>
            </a:pPr>
            <a:r>
              <a:rPr lang="en-US" altLang="en-US" sz="2400" smtClean="0"/>
              <a:t>Significant progress on building institutional infrastructure (e.g., Bahrain, Israel, Turkey, UAE, Kuwait)</a:t>
            </a:r>
          </a:p>
          <a:p>
            <a:pPr eaLnBrk="1" hangingPunct="1">
              <a:buFont typeface="Arial" pitchFamily="34" charset="0"/>
              <a:buChar char="•"/>
            </a:pPr>
            <a:r>
              <a:rPr lang="en-US" altLang="en-US" sz="2400" smtClean="0"/>
              <a:t>Population growth and economic development.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762000" y="914400"/>
            <a:ext cx="5335588"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900" b="1" i="1" smtClean="0">
                <a:solidFill>
                  <a:srgbClr val="006600"/>
                </a:solidFill>
              </a:rPr>
              <a:t>Opportunities (continued)</a:t>
            </a:r>
          </a:p>
        </p:txBody>
      </p:sp>
      <p:sp>
        <p:nvSpPr>
          <p:cNvPr id="16387" name="Rectangle 3"/>
          <p:cNvSpPr>
            <a:spLocks noGrp="1" noChangeArrowheads="1"/>
          </p:cNvSpPr>
          <p:nvPr>
            <p:ph idx="1"/>
          </p:nvPr>
        </p:nvSpPr>
        <p:spPr bwMode="auto">
          <a:xfrm>
            <a:off x="762000" y="1752600"/>
            <a:ext cx="8229600" cy="419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 typeface="Arial" pitchFamily="34" charset="0"/>
              <a:buChar char="•"/>
            </a:pPr>
            <a:r>
              <a:rPr lang="en-US" altLang="en-US" sz="2400" smtClean="0"/>
              <a:t>Resource rich countries with stable governments with high rates of economic development (e.g. Saudi Arabia, Qatar, Kuwait). </a:t>
            </a:r>
          </a:p>
          <a:p>
            <a:pPr eaLnBrk="1" hangingPunct="1">
              <a:buFont typeface="Arial" pitchFamily="34" charset="0"/>
              <a:buChar char="•"/>
            </a:pPr>
            <a:r>
              <a:rPr lang="en-US" altLang="en-US" sz="2400" smtClean="0"/>
              <a:t>Select countries with close trade relationship with the rest of the World (e.g., Bahrain, Israel, Turkey, UAE).</a:t>
            </a:r>
          </a:p>
          <a:p>
            <a:pPr eaLnBrk="1" hangingPunct="1">
              <a:buFont typeface="Arial" pitchFamily="34" charset="0"/>
              <a:buChar char="•"/>
            </a:pPr>
            <a:r>
              <a:rPr lang="en-US" altLang="en-US" sz="2400" smtClean="0"/>
              <a:t>Potentially high growth/high potential markets.</a:t>
            </a:r>
          </a:p>
          <a:p>
            <a:pPr eaLnBrk="1" hangingPunct="1">
              <a:buFont typeface="Arial" pitchFamily="34" charset="0"/>
              <a:buChar char="•"/>
            </a:pPr>
            <a:r>
              <a:rPr lang="en-US" altLang="en-US" sz="2400" smtClean="0"/>
              <a:t>Reconstruction efforts in Iraq.</a:t>
            </a:r>
          </a:p>
          <a:p>
            <a:pPr eaLnBrk="1" hangingPunct="1">
              <a:buFont typeface="Arial" pitchFamily="34" charset="0"/>
              <a:buChar char="•"/>
            </a:pPr>
            <a:r>
              <a:rPr lang="en-US" altLang="en-US" sz="2400" smtClean="0"/>
              <a:t>Fostering trade and investment in the region is fundamental to restoring stability in the Middle East.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SU Wordmark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Power_Point_Wordmark Arial</Template>
  <TotalTime>1594</TotalTime>
  <Words>1745</Words>
  <Application>Microsoft Office PowerPoint</Application>
  <PresentationFormat>On-screen Show (4:3)</PresentationFormat>
  <Paragraphs>289</Paragraphs>
  <Slides>22</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Gotham Book</vt:lpstr>
      <vt:lpstr>ＭＳ Ｐゴシック</vt:lpstr>
      <vt:lpstr>Times New Roman</vt:lpstr>
      <vt:lpstr>Calibri</vt:lpstr>
      <vt:lpstr>Verdana</vt:lpstr>
      <vt:lpstr>+mj-lt</vt:lpstr>
      <vt:lpstr>Wingdings</vt:lpstr>
      <vt:lpstr>MSU Wordmark design</vt:lpstr>
      <vt:lpstr>PowerPoint Presentation</vt:lpstr>
      <vt:lpstr>Agenda</vt:lpstr>
      <vt:lpstr> Azerbaijan (?) - Armenia (?) - Bahrain  - Cyprus (?) - Egypt - Georgia (?)  - Jordan - Iraq - Iran - Israel - Kuwait  - Lebanon - Libya (?)  - Oman  - Qatar  - Saudi Arabia - Syria - Turkey (?)  - Yemen - UAE</vt:lpstr>
      <vt:lpstr>Some Statistics of Interest</vt:lpstr>
      <vt:lpstr>GNI per Capita</vt:lpstr>
      <vt:lpstr>PowerPoint Presentation</vt:lpstr>
      <vt:lpstr>Key Challenges in the Middle East </vt:lpstr>
      <vt:lpstr>Key Opportunities in the Middle East</vt:lpstr>
      <vt:lpstr>Opportunities (continued)</vt:lpstr>
      <vt:lpstr>PowerPoint Presentation</vt:lpstr>
      <vt:lpstr>How to do Business in the Middle East?</vt:lpstr>
      <vt:lpstr>Top 10 Tips for Middle East</vt:lpstr>
      <vt:lpstr>Top 10 Tips for Middle East</vt:lpstr>
      <vt:lpstr>PowerPoint Presentation</vt:lpstr>
      <vt:lpstr>PowerPoint Presentation</vt:lpstr>
      <vt:lpstr>Top 10 Tips for Middle East</vt:lpstr>
      <vt:lpstr>Top 10 Tips for Middle East</vt:lpstr>
      <vt:lpstr>Top 10 Tips for Middle East</vt:lpstr>
      <vt:lpstr>Top 10 Tips for Middle East</vt:lpstr>
      <vt:lpstr>Top 10 Tips for Middle East</vt:lpstr>
      <vt:lpstr>Top 10 Tips for Middle East</vt:lpstr>
      <vt:lpstr>Recommended Sources: </vt:lpstr>
    </vt:vector>
  </TitlesOfParts>
  <Company>xx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xx</dc:creator>
  <cp:lastModifiedBy>Bunnell, Ronda</cp:lastModifiedBy>
  <cp:revision>109</cp:revision>
  <dcterms:created xsi:type="dcterms:W3CDTF">2002-07-13T20:49:52Z</dcterms:created>
  <dcterms:modified xsi:type="dcterms:W3CDTF">2015-05-26T18:51:00Z</dcterms:modified>
</cp:coreProperties>
</file>