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28" r:id="rId2"/>
    <p:sldId id="281" r:id="rId3"/>
    <p:sldId id="326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56" r:id="rId13"/>
    <p:sldId id="370" r:id="rId14"/>
    <p:sldId id="371" r:id="rId15"/>
    <p:sldId id="372" r:id="rId16"/>
    <p:sldId id="373" r:id="rId17"/>
    <p:sldId id="374" r:id="rId18"/>
    <p:sldId id="375" r:id="rId19"/>
    <p:sldId id="306" r:id="rId20"/>
    <p:sldId id="353" r:id="rId21"/>
    <p:sldId id="310" r:id="rId22"/>
    <p:sldId id="379" r:id="rId23"/>
    <p:sldId id="376" r:id="rId24"/>
    <p:sldId id="380" r:id="rId25"/>
    <p:sldId id="381" r:id="rId26"/>
    <p:sldId id="382" r:id="rId27"/>
    <p:sldId id="383" r:id="rId28"/>
    <p:sldId id="384" r:id="rId29"/>
    <p:sldId id="385" r:id="rId30"/>
    <p:sldId id="386" r:id="rId31"/>
    <p:sldId id="387" r:id="rId32"/>
    <p:sldId id="314" r:id="rId33"/>
    <p:sldId id="315" r:id="rId34"/>
    <p:sldId id="332" r:id="rId35"/>
    <p:sldId id="358" r:id="rId36"/>
    <p:sldId id="359" r:id="rId37"/>
    <p:sldId id="360" r:id="rId38"/>
    <p:sldId id="361" r:id="rId39"/>
    <p:sldId id="327" r:id="rId40"/>
    <p:sldId id="286" r:id="rId41"/>
    <p:sldId id="257" r:id="rId42"/>
    <p:sldId id="388" r:id="rId43"/>
    <p:sldId id="389" r:id="rId44"/>
    <p:sldId id="316" r:id="rId45"/>
    <p:sldId id="342" r:id="rId46"/>
    <p:sldId id="333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5" autoAdjust="0"/>
    <p:restoredTop sz="94653" autoAdjust="0"/>
  </p:normalViewPr>
  <p:slideViewPr>
    <p:cSldViewPr>
      <p:cViewPr varScale="1">
        <p:scale>
          <a:sx n="103" d="100"/>
          <a:sy n="103" d="100"/>
        </p:scale>
        <p:origin x="120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7218EA-A9EA-4CD9-94DA-7B47DEBC19D9}" type="datetimeFigureOut">
              <a:rPr lang="en-US"/>
              <a:pPr>
                <a:defRPr/>
              </a:pPr>
              <a:t>5/16/2015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ED740D-FC05-4758-A638-51BC91AF7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22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9FEC528-5751-452D-85AA-BA27D9F81CC3}" type="slidenum">
              <a:rPr lang="en-US" sz="1200">
                <a:latin typeface="+mn-lt"/>
              </a:rPr>
              <a:pPr algn="r">
                <a:defRPr/>
              </a:pPr>
              <a:t>1</a:t>
            </a:fld>
            <a:endParaRPr lang="en-US" sz="1200">
              <a:latin typeface="+mn-lt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6686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7AD0E85B-8C4A-46CE-BAE5-79146F353DEF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10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3382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665E139-64D0-4A14-AB8C-A73032E40977}" type="slidenum">
              <a:rPr lang="en-US" altLang="en-US" sz="1200">
                <a:latin typeface="Calibri" panose="020F0502020204030204" pitchFamily="34" charset="0"/>
              </a:rPr>
              <a:pPr algn="r"/>
              <a:t>11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89264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73E2506-4ACD-4A48-AC73-A1F19828A7BE}" type="slidenum">
              <a:rPr lang="en-US" sz="1200">
                <a:latin typeface="+mn-lt"/>
              </a:rPr>
              <a:pPr algn="r">
                <a:defRPr/>
              </a:pPr>
              <a:t>12</a:t>
            </a:fld>
            <a:endParaRPr lang="en-US" sz="1200">
              <a:latin typeface="+mn-lt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81213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0FEB6537-C4D0-4B72-9B2E-3BF51F394F68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13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82061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E2F9B185-9E68-40D6-9AF9-0CF8E526DD82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34551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CF2AF342-B6E3-4719-ACDA-25DA13387742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15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66104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2AA2B92A-44BC-4F70-AACE-7D01FC72A903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59281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4201A091-C2C7-4D8D-8668-08FA8C3B9530}" type="slidenum">
              <a:rPr lang="en-US" altLang="en-US" sz="1200">
                <a:latin typeface="Calibri" panose="020F0502020204030204" pitchFamily="34" charset="0"/>
              </a:rPr>
              <a:pPr algn="r"/>
              <a:t>17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805059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5D24E2FE-7743-4F88-BB6E-BA9E3B3BAF83}" type="slidenum">
              <a:rPr lang="en-US" altLang="en-US" sz="1200">
                <a:latin typeface="Calibri" panose="020F0502020204030204" pitchFamily="34" charset="0"/>
              </a:rPr>
              <a:pPr algn="r"/>
              <a:t>18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067937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4D76EBC-B083-4207-8782-81FF5A89F0CE}" type="slidenum">
              <a:rPr lang="en-US" sz="1200">
                <a:latin typeface="+mn-lt"/>
              </a:rPr>
              <a:pPr algn="r">
                <a:defRPr/>
              </a:pPr>
              <a:t>19</a:t>
            </a:fld>
            <a:endParaRPr lang="en-US" sz="1200">
              <a:latin typeface="+mn-lt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4958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21817DF-661E-4D48-A2CC-940FE8DA353D}" type="slidenum">
              <a:rPr lang="en-US" sz="1200">
                <a:latin typeface="+mn-lt"/>
              </a:rPr>
              <a:pPr algn="r">
                <a:defRPr/>
              </a:pPr>
              <a:t>2</a:t>
            </a:fld>
            <a:endParaRPr lang="en-US" sz="1200">
              <a:latin typeface="+mn-lt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64403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EF544A8F-9274-4477-9A06-70830F35EABB}" type="slidenum">
              <a:rPr lang="en-US" sz="1200">
                <a:latin typeface="Times New Roman" pitchFamily="18" charset="0"/>
              </a:rPr>
              <a:pPr algn="r" eaLnBrk="0" hangingPunct="0"/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816614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AE800E7-31A9-4797-B05D-2BAEC1716499}" type="slidenum">
              <a:rPr lang="en-US" sz="1200">
                <a:latin typeface="+mn-lt"/>
              </a:rPr>
              <a:pPr algn="r">
                <a:defRPr/>
              </a:pPr>
              <a:t>21</a:t>
            </a:fld>
            <a:endParaRPr lang="en-US" sz="1200">
              <a:latin typeface="+mn-lt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74357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6078C749-5319-49CC-B3C8-775772BF43A5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22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6102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292D3969-9B48-426D-8AC6-D6B2BD12CF00}" type="slidenum">
              <a:rPr lang="en-US" altLang="en-US" sz="1200">
                <a:latin typeface="Calibri" panose="020F0502020204030204" pitchFamily="34" charset="0"/>
              </a:rPr>
              <a:pPr algn="r"/>
              <a:t>23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565019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38C86773-4046-4610-84E8-DE5601CBE211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24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915308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F3B5E0FC-4ADE-48F3-8AD1-1066E4AE7A39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25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118921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2326AFAB-B420-44E9-9694-B0E8D4075E2E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26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86A206A-35DF-4098-BC65-3088D698806B}" type="slidenum">
              <a:rPr lang="en-US" altLang="en-US" sz="1200"/>
              <a:pPr algn="r"/>
              <a:t>26</a:t>
            </a:fld>
            <a:endParaRPr lang="en-US" altLang="en-US" sz="1200"/>
          </a:p>
        </p:txBody>
      </p:sp>
      <p:sp>
        <p:nvSpPr>
          <p:cNvPr id="7168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75165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6286001E-99B0-44C3-9A13-3C032B27A0B9}" type="slidenum">
              <a:rPr lang="en-US" altLang="en-US" sz="1200">
                <a:latin typeface="Calibri" panose="020F0502020204030204" pitchFamily="34" charset="0"/>
              </a:rPr>
              <a:pPr algn="r"/>
              <a:t>27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228602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F1BE1FF-53BB-4BC5-9826-95A681BEADCA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28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17115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E29340FD-9AC4-4DDB-9C04-9C4EFC5E59FD}" type="slidenum">
              <a:rPr lang="en-US" altLang="en-US" sz="1200">
                <a:latin typeface="Calibri" panose="020F0502020204030204" pitchFamily="34" charset="0"/>
              </a:rPr>
              <a:pPr algn="r"/>
              <a:t>29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1484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E23F3B6-93B0-4388-B5B6-76C759953D0D}" type="slidenum">
              <a:rPr lang="en-US" sz="1200">
                <a:latin typeface="+mn-lt"/>
              </a:rPr>
              <a:pPr algn="r">
                <a:defRPr/>
              </a:pPr>
              <a:t>3</a:t>
            </a:fld>
            <a:endParaRPr lang="en-US" sz="1200">
              <a:latin typeface="+mn-lt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637130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D456ADA-9F0A-41CA-9CE2-E1AECB23C190}" type="slidenum">
              <a:rPr lang="en-US" altLang="en-US" sz="1200"/>
              <a:pPr/>
              <a:t>30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219576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1235EE1-5CD0-47C0-8FD7-FC8FB80A850C}" type="slidenum">
              <a:rPr lang="en-US" sz="1200">
                <a:latin typeface="+mn-lt"/>
              </a:rPr>
              <a:pPr algn="r">
                <a:defRPr/>
              </a:pPr>
              <a:t>32</a:t>
            </a:fld>
            <a:endParaRPr lang="en-US" sz="1200">
              <a:latin typeface="+mn-lt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603534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8D6F451-18B2-44FF-B560-280C77E399F1}" type="slidenum">
              <a:rPr lang="en-US" sz="1200">
                <a:latin typeface="+mn-lt"/>
              </a:rPr>
              <a:pPr algn="r">
                <a:defRPr/>
              </a:pPr>
              <a:t>33</a:t>
            </a:fld>
            <a:endParaRPr lang="en-US" sz="1200">
              <a:latin typeface="+mn-lt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62463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55B6A89-6224-4F24-A346-3D86E4484CC0}" type="slidenum">
              <a:rPr lang="en-US" sz="1200">
                <a:latin typeface="+mn-lt"/>
              </a:rPr>
              <a:pPr algn="r">
                <a:defRPr/>
              </a:pPr>
              <a:t>34</a:t>
            </a:fld>
            <a:endParaRPr lang="en-US" sz="1200">
              <a:latin typeface="+mn-lt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03145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2A940CB-E3AC-49A3-BE43-1BA0F6C20358}" type="slidenum">
              <a:rPr lang="en-US" sz="1200">
                <a:latin typeface="+mn-lt"/>
              </a:rPr>
              <a:pPr algn="r">
                <a:defRPr/>
              </a:pPr>
              <a:t>35</a:t>
            </a:fld>
            <a:endParaRPr lang="en-US" sz="1200">
              <a:latin typeface="+mn-lt"/>
            </a:endParaRPr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10881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2C03799-F36E-4F0D-ACB2-32AC8D26B54D}" type="slidenum">
              <a:rPr lang="en-US" sz="1200">
                <a:latin typeface="+mn-lt"/>
              </a:rPr>
              <a:pPr algn="r">
                <a:defRPr/>
              </a:pPr>
              <a:t>36</a:t>
            </a:fld>
            <a:endParaRPr lang="en-US" sz="1200">
              <a:latin typeface="+mn-lt"/>
            </a:endParaRPr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868475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0CB99A-CECF-4811-98D2-527F3C1FBC0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697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196C6C-E6B2-4CB7-BA39-E28F02CF004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672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24CD8C9-ACB7-475D-878D-8F59CDDA2C64}" type="slidenum">
              <a:rPr lang="en-US" sz="1200">
                <a:latin typeface="+mn-lt"/>
              </a:rPr>
              <a:pPr algn="r">
                <a:defRPr/>
              </a:pPr>
              <a:t>39</a:t>
            </a:fld>
            <a:endParaRPr lang="en-US" sz="1200">
              <a:latin typeface="+mn-lt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16834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793244F-5E39-4AE7-A772-9332D9C85334}" type="slidenum">
              <a:rPr lang="en-US" sz="1200">
                <a:latin typeface="+mn-lt"/>
              </a:rPr>
              <a:pPr algn="r">
                <a:defRPr/>
              </a:pPr>
              <a:t>40</a:t>
            </a:fld>
            <a:endParaRPr lang="en-US" sz="1200">
              <a:latin typeface="+mn-lt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1271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9A4BDB4C-B230-4004-85E6-889E08CE3E6A}" type="slidenum">
              <a:rPr lang="en-US" altLang="en-US" sz="1200">
                <a:latin typeface="Calibri" panose="020F0502020204030204" pitchFamily="34" charset="0"/>
              </a:rPr>
              <a:pPr algn="r"/>
              <a:t>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50088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848A04-FB28-42A2-A808-BF05A8E5F51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493397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MS PGothic" panose="020B0600070205080204" pitchFamily="34" charset="-128"/>
            </a:endParaRPr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3884613" y="8542338"/>
            <a:ext cx="2971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AC977AC8-B0C6-481B-9280-1CBBC4E3487F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42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1947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22" tIns="44961" rIns="89922" bIns="44961"/>
          <a:lstStyle/>
          <a:p>
            <a:pPr eaLnBrk="1" hangingPunct="1"/>
            <a:endParaRPr lang="en-US" altLang="en-US" smtClean="0"/>
          </a:p>
        </p:txBody>
      </p:sp>
      <p:sp>
        <p:nvSpPr>
          <p:cNvPr id="880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22" tIns="44961" rIns="89922" bIns="44961" anchor="b"/>
          <a:lstStyle>
            <a:lvl1pPr defTabSz="8985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985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985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985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985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CC7C7D22-C665-4678-93F1-E51F5A794BCF}" type="slidenum">
              <a:rPr lang="en-US" altLang="en-US" sz="1200"/>
              <a:pPr algn="r"/>
              <a:t>43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924574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ACD0B3B-1605-4BC0-92AD-16CF34B6ED32}" type="slidenum">
              <a:rPr lang="en-US" sz="1200">
                <a:latin typeface="+mn-lt"/>
              </a:rPr>
              <a:pPr algn="r">
                <a:defRPr/>
              </a:pPr>
              <a:t>44</a:t>
            </a:fld>
            <a:endParaRPr lang="en-US" sz="1200">
              <a:latin typeface="+mn-lt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56512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7BA662A-B8F6-43FB-A763-90BED91A8340}" type="slidenum">
              <a:rPr lang="en-US" sz="1200">
                <a:latin typeface="+mn-lt"/>
              </a:rPr>
              <a:pPr algn="r">
                <a:defRPr/>
              </a:pPr>
              <a:t>46</a:t>
            </a:fld>
            <a:endParaRPr lang="en-US" sz="1200">
              <a:latin typeface="+mn-lt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7082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3D09484-97D4-40FB-B395-FDE0B783E4ED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C45EBDF4-FF14-41BA-AC5F-C3B554DCDB30}" type="slidenum">
              <a:rPr lang="en-US" altLang="en-US" sz="1200">
                <a:latin typeface="Calibri" panose="020F0502020204030204" pitchFamily="34" charset="0"/>
              </a:rPr>
              <a:pPr algn="r"/>
              <a:t>5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5120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96590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CBED913-9063-4BE1-B548-CA1635631783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17999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71C1317-723F-453B-9C4D-A3DAA050BDBD}" type="slidenum">
              <a:rPr lang="en-US" altLang="en-US" sz="1200">
                <a:latin typeface="Calibri" panose="020F0502020204030204" pitchFamily="34" charset="0"/>
              </a:rPr>
              <a:pPr algn="r"/>
              <a:t>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17532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85F127E-AA2A-4DE3-962F-923C3CDC3600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AB41A093-086E-4F77-9BEB-7E33024DBCE9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8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5427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6354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462725A5-9E7A-4DFA-A771-1D8E1F6BBF6F}" type="slidenum">
              <a:rPr lang="en-US" altLang="en-US" sz="1200">
                <a:latin typeface="Calibri" panose="020F0502020204030204" pitchFamily="34" charset="0"/>
              </a:rPr>
              <a:pPr algn="r"/>
              <a:t>9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66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40F8E-8EB1-4C33-879C-E46611BAC7DE}" type="datetimeFigureOut">
              <a:rPr lang="en-US"/>
              <a:pPr>
                <a:defRPr/>
              </a:pPr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BB23F-AF5B-4719-8485-741C7B989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C444C-05BD-4A16-84F2-B8D7103E1F97}" type="datetimeFigureOut">
              <a:rPr lang="en-US"/>
              <a:pPr>
                <a:defRPr/>
              </a:pPr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0500C-DE0C-4CCE-87DF-BDD7C4A23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CFCA3-CA24-43BC-995C-742844E6213E}" type="datetimeFigureOut">
              <a:rPr lang="en-US"/>
              <a:pPr>
                <a:defRPr/>
              </a:pPr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DE702-3BF1-4CCC-9F45-FA704030E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872FF-4378-4578-866D-63B9B631B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8E293-FB8E-495E-8860-0AE48B42EE22}" type="datetimeFigureOut">
              <a:rPr lang="en-US"/>
              <a:pPr>
                <a:defRPr/>
              </a:pPr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C95BB-3C14-4AD2-AE9D-0AD473C2E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21FA6-9F20-45B4-A71D-3A0365C90A73}" type="datetimeFigureOut">
              <a:rPr lang="en-US"/>
              <a:pPr>
                <a:defRPr/>
              </a:pPr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F430A-CAFF-44A3-B128-A679A2FC3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EF9F5-F030-4C07-B0B2-BA023244CBEF}" type="datetimeFigureOut">
              <a:rPr lang="en-US"/>
              <a:pPr>
                <a:defRPr/>
              </a:pPr>
              <a:t>5/16/2015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E6BD1-E531-4DFB-A5CC-93FB3E068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DCC44-B6EF-4013-B560-C712E5C1DD95}" type="datetimeFigureOut">
              <a:rPr lang="en-US"/>
              <a:pPr>
                <a:defRPr/>
              </a:pPr>
              <a:t>5/16/2015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B9966-3C03-4590-A6B4-E70FD7550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8DD1B-C793-4E5E-AD31-CA805A79A350}" type="datetimeFigureOut">
              <a:rPr lang="en-US"/>
              <a:pPr>
                <a:defRPr/>
              </a:pPr>
              <a:t>5/16/2015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64CDC-4D6F-4EF1-AA75-A3459503A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411CE-A4FE-4C2B-9932-5FBC12CD4D77}" type="datetimeFigureOut">
              <a:rPr lang="en-US"/>
              <a:pPr>
                <a:defRPr/>
              </a:pPr>
              <a:t>5/16/2015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02245-FCBA-4180-B72A-01AFC1EEE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B0F8B-471F-4BD2-9C51-886B1A8B3E1B}" type="datetimeFigureOut">
              <a:rPr lang="en-US"/>
              <a:pPr>
                <a:defRPr/>
              </a:pPr>
              <a:t>5/16/2015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3E443-AC52-4D2D-99E9-8D5BC93E6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6C7DF-30F7-4980-A9EC-10DF0924333D}" type="datetimeFigureOut">
              <a:rPr lang="en-US"/>
              <a:pPr>
                <a:defRPr/>
              </a:pPr>
              <a:t>5/16/2015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32C93-18EE-4981-87A6-2817D3A44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200A85-AF90-46D9-AD53-4EEE84D2B3F7}" type="datetimeFigureOut">
              <a:rPr lang="en-US"/>
              <a:pPr>
                <a:defRPr/>
              </a:pPr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F48B7C-AEF4-4B89-ABAE-16972E1B4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88" r:id="rId2"/>
    <p:sldLayoutId id="2147483787" r:id="rId3"/>
    <p:sldLayoutId id="2147483786" r:id="rId4"/>
    <p:sldLayoutId id="2147483785" r:id="rId5"/>
    <p:sldLayoutId id="2147483784" r:id="rId6"/>
    <p:sldLayoutId id="2147483783" r:id="rId7"/>
    <p:sldLayoutId id="2147483782" r:id="rId8"/>
    <p:sldLayoutId id="2147483781" r:id="rId9"/>
    <p:sldLayoutId id="2147483780" r:id="rId10"/>
    <p:sldLayoutId id="2147483779" r:id="rId11"/>
    <p:sldLayoutId id="21474837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124" name="Rectangle 7"/>
          <p:cNvSpPr>
            <a:spLocks noGrp="1"/>
          </p:cNvSpPr>
          <p:nvPr>
            <p:ph type="ctrTitle" idx="4294967295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endParaRPr lang="en-US" b="1" smtClean="0"/>
          </a:p>
        </p:txBody>
      </p:sp>
      <p:sp>
        <p:nvSpPr>
          <p:cNvPr id="5125" name="Rectangle 8"/>
          <p:cNvSpPr>
            <a:spLocks noGrp="1"/>
          </p:cNvSpPr>
          <p:nvPr>
            <p:ph type="subTitle" idx="4294967295"/>
          </p:nvPr>
        </p:nvSpPr>
        <p:spPr>
          <a:xfrm>
            <a:off x="1371600" y="1828800"/>
            <a:ext cx="6781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7200" b="1" dirty="0" smtClean="0"/>
              <a:t>INTERNATIONAL</a:t>
            </a:r>
          </a:p>
          <a:p>
            <a:pPr marL="0" indent="0" algn="ctr">
              <a:buFont typeface="Arial" charset="0"/>
              <a:buNone/>
            </a:pPr>
            <a:r>
              <a:rPr lang="en-US" sz="7200" b="1" dirty="0" smtClean="0"/>
              <a:t>ECONOMICS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Pictur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268" name="Rectangle 7"/>
          <p:cNvSpPr>
            <a:spLocks noGrp="1"/>
          </p:cNvSpPr>
          <p:nvPr>
            <p:ph type="ctrTitle" idx="4294967295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altLang="en-US" sz="4800" b="1" smtClean="0">
                <a:solidFill>
                  <a:srgbClr val="000000"/>
                </a:solidFill>
              </a:rPr>
              <a:t>U.S TRADING PARTNERS </a:t>
            </a:r>
            <a:br>
              <a:rPr lang="en-US" altLang="en-US" sz="4800" b="1" smtClean="0">
                <a:solidFill>
                  <a:srgbClr val="000000"/>
                </a:solidFill>
              </a:rPr>
            </a:br>
            <a:r>
              <a:rPr lang="en-US" altLang="en-US" sz="4800" b="1" smtClean="0">
                <a:solidFill>
                  <a:srgbClr val="000000"/>
                </a:solidFill>
              </a:rPr>
              <a:t>(Percent of US Exports)</a:t>
            </a:r>
            <a:br>
              <a:rPr lang="en-US" altLang="en-US" sz="4800" b="1" smtClean="0">
                <a:solidFill>
                  <a:srgbClr val="000000"/>
                </a:solidFill>
              </a:rPr>
            </a:br>
            <a:r>
              <a:rPr lang="en-US" altLang="en-US" sz="4800" b="1" smtClean="0">
                <a:solidFill>
                  <a:srgbClr val="000000"/>
                </a:solidFill>
              </a:rPr>
              <a:t>2013</a:t>
            </a:r>
          </a:p>
        </p:txBody>
      </p:sp>
      <p:sp>
        <p:nvSpPr>
          <p:cNvPr id="7173" name="Rectangle 8"/>
          <p:cNvSpPr>
            <a:spLocks noGrp="1"/>
          </p:cNvSpPr>
          <p:nvPr>
            <p:ph type="subTitle" idx="4294967295"/>
          </p:nvPr>
        </p:nvSpPr>
        <p:spPr>
          <a:xfrm>
            <a:off x="0" y="2438400"/>
            <a:ext cx="9144000" cy="4419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3600" b="1" dirty="0" smtClean="0">
                <a:solidFill>
                  <a:srgbClr val="000000"/>
                </a:solidFill>
              </a:rPr>
              <a:t>        1)   ?      </a:t>
            </a:r>
          </a:p>
          <a:p>
            <a:pPr marL="0" indent="0"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en-US" sz="3600" b="1" dirty="0" smtClean="0">
                <a:solidFill>
                  <a:srgbClr val="000000"/>
                </a:solidFill>
              </a:rPr>
              <a:t>        MEXICO                            </a:t>
            </a:r>
            <a:r>
              <a:rPr lang="en-US" altLang="en-US" sz="3600" b="1" dirty="0" smtClean="0">
                <a:solidFill>
                  <a:srgbClr val="000000"/>
                </a:solidFill>
              </a:rPr>
              <a:t>13 %</a:t>
            </a:r>
          </a:p>
          <a:p>
            <a:pPr marL="0" indent="0">
              <a:buFontTx/>
              <a:buNone/>
            </a:pPr>
            <a:r>
              <a:rPr lang="en-US" altLang="en-US" sz="3600" b="1" dirty="0" smtClean="0">
                <a:solidFill>
                  <a:srgbClr val="000000"/>
                </a:solidFill>
              </a:rPr>
              <a:t>         CHINA			       </a:t>
            </a:r>
            <a:r>
              <a:rPr lang="en-US" altLang="en-US" sz="3600" b="1" dirty="0" smtClean="0">
                <a:solidFill>
                  <a:srgbClr val="000000"/>
                </a:solidFill>
              </a:rPr>
              <a:t>   </a:t>
            </a:r>
            <a:r>
              <a:rPr lang="en-US" altLang="en-US" sz="3600" b="1" dirty="0" smtClean="0">
                <a:solidFill>
                  <a:srgbClr val="000000"/>
                </a:solidFill>
              </a:rPr>
              <a:t>7 %  </a:t>
            </a:r>
          </a:p>
          <a:p>
            <a:pPr marL="0" indent="0">
              <a:buFontTx/>
              <a:buNone/>
            </a:pPr>
            <a:r>
              <a:rPr lang="en-US" altLang="en-US" sz="3600" b="1" dirty="0" smtClean="0">
                <a:solidFill>
                  <a:srgbClr val="000000"/>
                </a:solidFill>
              </a:rPr>
              <a:t>         JAPAN 			      </a:t>
            </a:r>
            <a:r>
              <a:rPr lang="en-US" altLang="en-US" sz="3600" b="1" dirty="0" smtClean="0">
                <a:solidFill>
                  <a:srgbClr val="000000"/>
                </a:solidFill>
              </a:rPr>
              <a:t>    </a:t>
            </a:r>
            <a:r>
              <a:rPr lang="en-US" altLang="en-US" sz="3600" b="1" dirty="0" smtClean="0">
                <a:solidFill>
                  <a:srgbClr val="000000"/>
                </a:solidFill>
              </a:rPr>
              <a:t>4 %</a:t>
            </a:r>
          </a:p>
          <a:p>
            <a:pPr marL="0" indent="0">
              <a:buFontTx/>
              <a:buNone/>
            </a:pPr>
            <a:r>
              <a:rPr lang="en-US" altLang="en-US" sz="3600" b="1" dirty="0" smtClean="0">
                <a:solidFill>
                  <a:srgbClr val="000000"/>
                </a:solidFill>
              </a:rPr>
              <a:t>         U.K.                                     </a:t>
            </a:r>
            <a:r>
              <a:rPr lang="en-US" altLang="en-US" sz="36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3600" b="1" dirty="0" smtClean="0">
                <a:solidFill>
                  <a:srgbClr val="000000"/>
                </a:solidFill>
              </a:rPr>
              <a:t>3 %</a:t>
            </a:r>
          </a:p>
          <a:p>
            <a:pPr marL="0" indent="0">
              <a:buFontTx/>
              <a:buNone/>
            </a:pPr>
            <a:r>
              <a:rPr lang="en-US" altLang="en-US" sz="3600" b="1" dirty="0" smtClean="0">
                <a:solidFill>
                  <a:srgbClr val="000000"/>
                </a:solidFill>
              </a:rPr>
              <a:t>         GERMANY                          3%</a:t>
            </a:r>
          </a:p>
          <a:p>
            <a:pPr marL="0" indent="0">
              <a:buFontTx/>
              <a:buNone/>
            </a:pPr>
            <a:r>
              <a:rPr lang="en-US" altLang="en-US" sz="3600" b="1" dirty="0" smtClean="0">
                <a:solidFill>
                  <a:srgbClr val="000000"/>
                </a:solidFill>
              </a:rPr>
              <a:t>         </a:t>
            </a:r>
          </a:p>
          <a:p>
            <a:pPr marL="0" indent="0">
              <a:buFontTx/>
              <a:buNone/>
            </a:pPr>
            <a:endParaRPr lang="en-US" altLang="en-US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210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Pictur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292" name="Rectangle 7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8915400" cy="1447800"/>
          </a:xfrm>
        </p:spPr>
        <p:txBody>
          <a:bodyPr/>
          <a:lstStyle/>
          <a:p>
            <a:r>
              <a:rPr lang="en-US" altLang="en-US" sz="5400" b="1" smtClean="0">
                <a:solidFill>
                  <a:srgbClr val="000000"/>
                </a:solidFill>
              </a:rPr>
              <a:t>WHAT GOODS?</a:t>
            </a:r>
          </a:p>
        </p:txBody>
      </p:sp>
      <p:sp>
        <p:nvSpPr>
          <p:cNvPr id="3078" name="Rectangle 8"/>
          <p:cNvSpPr>
            <a:spLocks noGrp="1"/>
          </p:cNvSpPr>
          <p:nvPr>
            <p:ph type="subTitle" idx="4294967295"/>
          </p:nvPr>
        </p:nvSpPr>
        <p:spPr>
          <a:xfrm>
            <a:off x="0" y="1066800"/>
            <a:ext cx="8915400" cy="5562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b="1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en-US" altLang="en-US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92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796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rgbClr val="000000"/>
                </a:solidFill>
              </a:rPr>
              <a:t>WHAT GOODS?</a:t>
            </a:r>
          </a:p>
        </p:txBody>
      </p:sp>
      <p:sp>
        <p:nvSpPr>
          <p:cNvPr id="3078" name="Rectang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000000"/>
                </a:solidFill>
              </a:rPr>
              <a:t>Exports</a:t>
            </a:r>
          </a:p>
          <a:p>
            <a:pPr eaLnBrk="1" hangingPunct="1">
              <a:buFontTx/>
              <a:buNone/>
            </a:pPr>
            <a:endParaRPr lang="en-US" b="1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en-US" b="1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en-US" b="1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000000"/>
                </a:solidFill>
              </a:rPr>
              <a:t>Imports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ictur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40" name="Rectangle 7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8915400" cy="1447800"/>
          </a:xfrm>
        </p:spPr>
        <p:txBody>
          <a:bodyPr/>
          <a:lstStyle/>
          <a:p>
            <a:r>
              <a:rPr lang="en-US" altLang="en-US" sz="5400" b="1" smtClean="0">
                <a:solidFill>
                  <a:srgbClr val="000000"/>
                </a:solidFill>
              </a:rPr>
              <a:t>UNITED STATES - 2013</a:t>
            </a:r>
          </a:p>
        </p:txBody>
      </p:sp>
      <p:sp>
        <p:nvSpPr>
          <p:cNvPr id="3078" name="Rectangle 8"/>
          <p:cNvSpPr>
            <a:spLocks noGrp="1"/>
          </p:cNvSpPr>
          <p:nvPr>
            <p:ph type="subTitle" idx="4294967295"/>
          </p:nvPr>
        </p:nvSpPr>
        <p:spPr>
          <a:xfrm>
            <a:off x="0" y="1066800"/>
            <a:ext cx="91440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400" b="1" u="sng" smtClean="0">
                <a:solidFill>
                  <a:srgbClr val="000000"/>
                </a:solidFill>
              </a:rPr>
              <a:t>GROSS EXPORTS 	($ Millions)</a:t>
            </a:r>
          </a:p>
          <a:p>
            <a:pPr eaLnBrk="1" hangingPunct="1">
              <a:buFontTx/>
              <a:buNone/>
            </a:pPr>
            <a:r>
              <a:rPr lang="en-US" altLang="en-US" sz="4400" b="1" smtClean="0">
                <a:solidFill>
                  <a:srgbClr val="000000"/>
                </a:solidFill>
              </a:rPr>
              <a:t>     FUEL OIL     			$ 64,000</a:t>
            </a:r>
          </a:p>
          <a:p>
            <a:pPr eaLnBrk="1" hangingPunct="1">
              <a:buFontTx/>
              <a:buNone/>
            </a:pPr>
            <a:r>
              <a:rPr lang="en-US" altLang="en-US" sz="4400" b="1" smtClean="0">
                <a:solidFill>
                  <a:srgbClr val="000000"/>
                </a:solidFill>
              </a:rPr>
              <a:t>     GASOLINE 			$ 60,000</a:t>
            </a:r>
          </a:p>
          <a:p>
            <a:pPr eaLnBrk="1" hangingPunct="1">
              <a:buFontTx/>
              <a:buNone/>
            </a:pPr>
            <a:r>
              <a:rPr lang="en-US" altLang="en-US" sz="4400" b="1" smtClean="0">
                <a:solidFill>
                  <a:srgbClr val="000000"/>
                </a:solidFill>
              </a:rPr>
              <a:t>     PASSENGER CARS      $57,000</a:t>
            </a:r>
          </a:p>
          <a:p>
            <a:pPr eaLnBrk="1" hangingPunct="1">
              <a:buFontTx/>
              <a:buNone/>
            </a:pPr>
            <a:r>
              <a:rPr lang="en-US" altLang="en-US" sz="4400" b="1" smtClean="0"/>
              <a:t>	</a:t>
            </a:r>
          </a:p>
          <a:p>
            <a:pPr eaLnBrk="1" hangingPunct="1">
              <a:buFontTx/>
              <a:buNone/>
            </a:pPr>
            <a:r>
              <a:rPr lang="en-US" altLang="en-US" sz="4400" b="1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99207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Pictur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364" name="Rectangle 7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8915400" cy="1447800"/>
          </a:xfrm>
        </p:spPr>
        <p:txBody>
          <a:bodyPr/>
          <a:lstStyle/>
          <a:p>
            <a:r>
              <a:rPr lang="en-US" altLang="en-US" sz="5400" b="1" smtClean="0">
                <a:solidFill>
                  <a:srgbClr val="000000"/>
                </a:solidFill>
              </a:rPr>
              <a:t>GROSS EXPORTS AND NET EXPORTS (X-M)</a:t>
            </a:r>
          </a:p>
        </p:txBody>
      </p:sp>
      <p:sp>
        <p:nvSpPr>
          <p:cNvPr id="3078" name="Rectangle 8"/>
          <p:cNvSpPr>
            <a:spLocks noGrp="1"/>
          </p:cNvSpPr>
          <p:nvPr>
            <p:ph type="subTitle" idx="4294967295"/>
          </p:nvPr>
        </p:nvSpPr>
        <p:spPr>
          <a:xfrm>
            <a:off x="114300" y="1828800"/>
            <a:ext cx="8915400" cy="5562600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rgbClr val="000000"/>
                </a:solidFill>
              </a:rPr>
              <a:t>GROSS </a:t>
            </a:r>
            <a:r>
              <a:rPr lang="en-US" altLang="en-US" b="1" dirty="0">
                <a:solidFill>
                  <a:srgbClr val="C00000"/>
                </a:solidFill>
              </a:rPr>
              <a:t>EXPORT</a:t>
            </a:r>
            <a:r>
              <a:rPr lang="en-US" altLang="en-US" b="1" dirty="0">
                <a:solidFill>
                  <a:srgbClr val="000000"/>
                </a:solidFill>
              </a:rPr>
              <a:t>S OF GASOLINE     $60 Bill.</a:t>
            </a:r>
          </a:p>
          <a:p>
            <a:pPr marL="0" indent="0">
              <a:buFontTx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</a:rPr>
              <a:t>           e.g. to Latin America     </a:t>
            </a:r>
          </a:p>
          <a:p>
            <a:pPr>
              <a:defRPr/>
            </a:pPr>
            <a:endParaRPr lang="en-US" altLang="en-US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en-US" b="1" dirty="0">
                <a:solidFill>
                  <a:srgbClr val="000000"/>
                </a:solidFill>
              </a:rPr>
              <a:t>- GROSS </a:t>
            </a:r>
            <a:r>
              <a:rPr lang="en-US" altLang="en-US" b="1" dirty="0">
                <a:solidFill>
                  <a:srgbClr val="C00000"/>
                </a:solidFill>
              </a:rPr>
              <a:t>IMPORTS </a:t>
            </a:r>
            <a:r>
              <a:rPr lang="en-US" altLang="en-US" b="1" dirty="0">
                <a:solidFill>
                  <a:srgbClr val="000000"/>
                </a:solidFill>
              </a:rPr>
              <a:t>OF GASOLINE  - </a:t>
            </a:r>
            <a:r>
              <a:rPr lang="en-US" altLang="en-US" b="1" u="sng" dirty="0">
                <a:solidFill>
                  <a:srgbClr val="000000"/>
                </a:solidFill>
              </a:rPr>
              <a:t>$44 Bill.</a:t>
            </a:r>
          </a:p>
          <a:p>
            <a:pPr>
              <a:defRPr/>
            </a:pPr>
            <a:r>
              <a:rPr lang="en-US" altLang="en-US" b="1" dirty="0">
                <a:solidFill>
                  <a:srgbClr val="000000"/>
                </a:solidFill>
              </a:rPr>
              <a:t>          </a:t>
            </a:r>
            <a:r>
              <a:rPr lang="en-US" altLang="en-US" b="1" dirty="0" err="1">
                <a:solidFill>
                  <a:srgbClr val="000000"/>
                </a:solidFill>
              </a:rPr>
              <a:t>e.g</a:t>
            </a:r>
            <a:r>
              <a:rPr lang="en-US" altLang="en-US" b="1" dirty="0">
                <a:solidFill>
                  <a:srgbClr val="000000"/>
                </a:solidFill>
              </a:rPr>
              <a:t> from Europe/Middle East</a:t>
            </a:r>
          </a:p>
          <a:p>
            <a:pPr>
              <a:defRPr/>
            </a:pPr>
            <a:endParaRPr lang="en-US" altLang="en-US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en-US" b="1" dirty="0">
                <a:solidFill>
                  <a:srgbClr val="000000"/>
                </a:solidFill>
              </a:rPr>
              <a:t>   NET EXPORTS				   +  $ 16</a:t>
            </a:r>
            <a:endParaRPr lang="en-US" altLang="en-US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66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ictur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388" name="Rectangle 7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8915400" cy="1447800"/>
          </a:xfrm>
        </p:spPr>
        <p:txBody>
          <a:bodyPr/>
          <a:lstStyle/>
          <a:p>
            <a:r>
              <a:rPr lang="en-US" altLang="en-US" sz="5400" b="1" smtClean="0">
                <a:solidFill>
                  <a:srgbClr val="000000"/>
                </a:solidFill>
              </a:rPr>
              <a:t>UNITED STATES - 2013</a:t>
            </a:r>
          </a:p>
        </p:txBody>
      </p:sp>
      <p:sp>
        <p:nvSpPr>
          <p:cNvPr id="3078" name="Rectangle 8"/>
          <p:cNvSpPr>
            <a:spLocks noGrp="1"/>
          </p:cNvSpPr>
          <p:nvPr>
            <p:ph type="subTitle" idx="4294967295"/>
          </p:nvPr>
        </p:nvSpPr>
        <p:spPr>
          <a:xfrm>
            <a:off x="0" y="1066800"/>
            <a:ext cx="8915400" cy="5562600"/>
          </a:xfrm>
          <a:ln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b="1" u="sng" dirty="0" smtClean="0">
                <a:solidFill>
                  <a:srgbClr val="000000"/>
                </a:solidFill>
              </a:rPr>
              <a:t>NET  EXPORTS (X-M)       ($ Millions)</a:t>
            </a:r>
          </a:p>
          <a:p>
            <a:pPr eaLnBrk="1" hangingPunct="1">
              <a:buFontTx/>
              <a:buNone/>
            </a:pPr>
            <a:r>
              <a:rPr lang="en-US" altLang="en-US" sz="3600" b="1" dirty="0" smtClean="0">
                <a:solidFill>
                  <a:srgbClr val="000000"/>
                </a:solidFill>
              </a:rPr>
              <a:t>     AIRCRAFT			$ 40,000</a:t>
            </a:r>
          </a:p>
          <a:p>
            <a:pPr eaLnBrk="1" hangingPunct="1">
              <a:buFontTx/>
              <a:buNone/>
            </a:pPr>
            <a:r>
              <a:rPr lang="en-US" altLang="en-US" sz="3600" b="1" dirty="0" smtClean="0"/>
              <a:t>     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SOYBEANS 			$ 23,000</a:t>
            </a:r>
          </a:p>
          <a:p>
            <a:pPr eaLnBrk="1" hangingPunct="1">
              <a:buFontTx/>
              <a:buNone/>
            </a:pPr>
            <a:r>
              <a:rPr lang="en-US" altLang="en-US" sz="3600" b="1" dirty="0" smtClean="0"/>
              <a:t>	  </a:t>
            </a:r>
            <a:r>
              <a:rPr lang="en-US" altLang="en-US" sz="3600" b="1" dirty="0" smtClean="0">
                <a:solidFill>
                  <a:srgbClr val="000000"/>
                </a:solidFill>
              </a:rPr>
              <a:t>CHEMICALS  		</a:t>
            </a:r>
            <a:r>
              <a:rPr lang="en-US" altLang="en-US" sz="3600" b="1" dirty="0" smtClean="0">
                <a:solidFill>
                  <a:srgbClr val="000000"/>
                </a:solidFill>
              </a:rPr>
              <a:t>$ </a:t>
            </a:r>
            <a:r>
              <a:rPr lang="en-US" altLang="en-US" sz="3600" b="1" dirty="0" smtClean="0">
                <a:solidFill>
                  <a:srgbClr val="000000"/>
                </a:solidFill>
              </a:rPr>
              <a:t>20,000</a:t>
            </a:r>
          </a:p>
          <a:p>
            <a:pPr eaLnBrk="1" hangingPunct="1">
              <a:buFontTx/>
              <a:buNone/>
            </a:pPr>
            <a:endParaRPr lang="en-US" altLang="en-US" sz="3600" b="1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3600" b="1" dirty="0" smtClean="0">
                <a:solidFill>
                  <a:srgbClr val="000000"/>
                </a:solidFill>
              </a:rPr>
              <a:t>	   FUEL OIL			$ 20,000</a:t>
            </a:r>
          </a:p>
          <a:p>
            <a:pPr eaLnBrk="1" hangingPunct="1">
              <a:buFontTx/>
              <a:buNone/>
            </a:pPr>
            <a:r>
              <a:rPr lang="en-US" altLang="en-US" sz="3600" b="1" dirty="0" smtClean="0">
                <a:solidFill>
                  <a:srgbClr val="000000"/>
                </a:solidFill>
              </a:rPr>
              <a:t>      GASOLINE   		</a:t>
            </a:r>
            <a:r>
              <a:rPr lang="en-US" altLang="en-US" sz="3600" b="1" dirty="0" smtClean="0">
                <a:solidFill>
                  <a:srgbClr val="000000"/>
                </a:solidFill>
              </a:rPr>
              <a:t>$ </a:t>
            </a:r>
            <a:r>
              <a:rPr lang="en-US" altLang="en-US" sz="3600" b="1" dirty="0" smtClean="0">
                <a:solidFill>
                  <a:srgbClr val="000000"/>
                </a:solidFill>
              </a:rPr>
              <a:t>16,000</a:t>
            </a:r>
          </a:p>
          <a:p>
            <a:pPr eaLnBrk="1" hangingPunct="1">
              <a:buFontTx/>
              <a:buNone/>
            </a:pPr>
            <a:r>
              <a:rPr lang="en-US" altLang="en-US" sz="3600" b="1" dirty="0" smtClean="0">
                <a:solidFill>
                  <a:srgbClr val="000000"/>
                </a:solidFill>
              </a:rPr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82877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Pictur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412" name="Rectangle 7"/>
          <p:cNvSpPr>
            <a:spLocks noGrp="1"/>
          </p:cNvSpPr>
          <p:nvPr>
            <p:ph type="ctrTitle" idx="4294967295"/>
          </p:nvPr>
        </p:nvSpPr>
        <p:spPr>
          <a:xfrm>
            <a:off x="-190500" y="0"/>
            <a:ext cx="8915400" cy="1447800"/>
          </a:xfrm>
        </p:spPr>
        <p:txBody>
          <a:bodyPr/>
          <a:lstStyle/>
          <a:p>
            <a:r>
              <a:rPr lang="en-US" altLang="en-US" sz="5400" b="1" smtClean="0">
                <a:solidFill>
                  <a:srgbClr val="000000"/>
                </a:solidFill>
              </a:rPr>
              <a:t>UNITED STATES -2013</a:t>
            </a:r>
          </a:p>
        </p:txBody>
      </p:sp>
      <p:sp>
        <p:nvSpPr>
          <p:cNvPr id="3078" name="Rectangle 8"/>
          <p:cNvSpPr>
            <a:spLocks noGrp="1"/>
          </p:cNvSpPr>
          <p:nvPr>
            <p:ph type="subTitle" idx="4294967295"/>
          </p:nvPr>
        </p:nvSpPr>
        <p:spPr>
          <a:xfrm>
            <a:off x="0" y="1066800"/>
            <a:ext cx="9067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b="1" u="sng" dirty="0" smtClean="0">
                <a:solidFill>
                  <a:srgbClr val="000000"/>
                </a:solidFill>
              </a:rPr>
              <a:t>NET  IMPORTS	(X – M)  ($ Millions)</a:t>
            </a:r>
          </a:p>
          <a:p>
            <a:pPr eaLnBrk="1" hangingPunct="1">
              <a:buFontTx/>
              <a:buNone/>
            </a:pPr>
            <a:r>
              <a:rPr lang="en-US" altLang="en-US" sz="4000" b="1" dirty="0" smtClean="0">
                <a:solidFill>
                  <a:srgbClr val="C00000"/>
                </a:solidFill>
              </a:rPr>
              <a:t>     CRUDE OIL		</a:t>
            </a:r>
            <a:r>
              <a:rPr lang="en-US" altLang="en-US" sz="4000" b="1" dirty="0" smtClean="0">
                <a:solidFill>
                  <a:srgbClr val="C00000"/>
                </a:solidFill>
              </a:rPr>
              <a:t>  </a:t>
            </a:r>
            <a:r>
              <a:rPr lang="en-US" altLang="en-US" sz="4000" b="1" dirty="0" smtClean="0">
                <a:solidFill>
                  <a:srgbClr val="C00000"/>
                </a:solidFill>
              </a:rPr>
              <a:t>- $ 267,000</a:t>
            </a:r>
          </a:p>
          <a:p>
            <a:pPr eaLnBrk="1" hangingPunct="1">
              <a:buFontTx/>
              <a:buNone/>
            </a:pPr>
            <a:r>
              <a:rPr lang="en-US" altLang="en-US" sz="4000" b="1" dirty="0" smtClean="0">
                <a:solidFill>
                  <a:srgbClr val="000000"/>
                </a:solidFill>
              </a:rPr>
              <a:t>     PASSENGER CARS	  - $   99,000</a:t>
            </a:r>
          </a:p>
          <a:p>
            <a:pPr eaLnBrk="1" hangingPunct="1">
              <a:buFontTx/>
              <a:buNone/>
            </a:pPr>
            <a:r>
              <a:rPr lang="en-US" altLang="en-US" sz="4000" b="1" dirty="0" smtClean="0">
                <a:solidFill>
                  <a:srgbClr val="000000"/>
                </a:solidFill>
              </a:rPr>
              <a:t>	   CELL PHONES		  - $   90,000</a:t>
            </a:r>
          </a:p>
          <a:p>
            <a:pPr eaLnBrk="1" hangingPunct="1">
              <a:buFontTx/>
              <a:buNone/>
            </a:pPr>
            <a:r>
              <a:rPr lang="en-US" altLang="en-US" sz="4000" b="1" dirty="0" smtClean="0"/>
              <a:t>	    </a:t>
            </a:r>
          </a:p>
        </p:txBody>
      </p:sp>
    </p:spTree>
    <p:extLst>
      <p:ext uri="{BB962C8B-B14F-4D97-AF65-F5344CB8AC3E}">
        <p14:creationId xmlns:p14="http://schemas.microsoft.com/office/powerpoint/2010/main" val="1685371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Pictur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436" name="Rectangle 7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8915400" cy="1447800"/>
          </a:xfrm>
        </p:spPr>
        <p:txBody>
          <a:bodyPr/>
          <a:lstStyle/>
          <a:p>
            <a:r>
              <a:rPr lang="en-US" altLang="en-US" sz="5400" b="1" smtClean="0">
                <a:solidFill>
                  <a:srgbClr val="000000"/>
                </a:solidFill>
              </a:rPr>
              <a:t>WHAT GOODS?</a:t>
            </a:r>
          </a:p>
        </p:txBody>
      </p:sp>
      <p:sp>
        <p:nvSpPr>
          <p:cNvPr id="3078" name="Rectangle 8"/>
          <p:cNvSpPr>
            <a:spLocks noGrp="1"/>
          </p:cNvSpPr>
          <p:nvPr>
            <p:ph type="subTitle" idx="4294967295"/>
          </p:nvPr>
        </p:nvSpPr>
        <p:spPr>
          <a:xfrm>
            <a:off x="0" y="1066800"/>
            <a:ext cx="89154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rgbClr val="FF3300"/>
                </a:solidFill>
              </a:rPr>
              <a:t>UNITED STATES</a:t>
            </a:r>
            <a:r>
              <a:rPr lang="en-US" altLang="en-US" b="1" smtClean="0"/>
              <a:t> </a:t>
            </a:r>
          </a:p>
          <a:p>
            <a:pPr eaLnBrk="1" hangingPunct="1">
              <a:buFontTx/>
              <a:buNone/>
            </a:pPr>
            <a:r>
              <a:rPr lang="en-US" altLang="en-US" b="1" smtClean="0"/>
              <a:t>	</a:t>
            </a:r>
            <a:r>
              <a:rPr lang="en-US" altLang="en-US" b="1" smtClean="0">
                <a:solidFill>
                  <a:srgbClr val="000000"/>
                </a:solidFill>
              </a:rPr>
              <a:t>EXPORTS – BOTH MANUFACTURED AND PRIMARY</a:t>
            </a:r>
          </a:p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rgbClr val="000000"/>
                </a:solidFill>
              </a:rPr>
              <a:t>    IMPORTS – BOTH MANUFACTURED AND PRIMARY</a:t>
            </a:r>
          </a:p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rgbClr val="C00000"/>
                </a:solidFill>
              </a:rPr>
              <a:t>JAPAN</a:t>
            </a:r>
          </a:p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rgbClr val="000000"/>
                </a:solidFill>
              </a:rPr>
              <a:t>	EXPORTS – MANUFACTURED</a:t>
            </a:r>
          </a:p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rgbClr val="000000"/>
                </a:solidFill>
              </a:rPr>
              <a:t>	IMPORTS -  PRIMARY PRODUCTS</a:t>
            </a:r>
          </a:p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rgbClr val="C00000"/>
                </a:solidFill>
              </a:rPr>
              <a:t>CANADA </a:t>
            </a:r>
          </a:p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rgbClr val="000000"/>
                </a:solidFill>
              </a:rPr>
              <a:t>	EXPORTS – PRIMARY PRODUCTS</a:t>
            </a:r>
          </a:p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rgbClr val="000000"/>
                </a:solidFill>
              </a:rPr>
              <a:t>   IMPORTS – MANUFACTURED PRODUCTS</a:t>
            </a:r>
          </a:p>
        </p:txBody>
      </p:sp>
    </p:spTree>
    <p:extLst>
      <p:ext uri="{BB962C8B-B14F-4D97-AF65-F5344CB8AC3E}">
        <p14:creationId xmlns:p14="http://schemas.microsoft.com/office/powerpoint/2010/main" val="812663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Pictur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9460" name="Rectangle 4"/>
          <p:cNvSpPr>
            <a:spLocks noGrp="1"/>
          </p:cNvSpPr>
          <p:nvPr>
            <p:ph type="title" idx="4294967295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altLang="en-US" sz="3600" b="1" smtClean="0">
                <a:solidFill>
                  <a:srgbClr val="000000"/>
                </a:solidFill>
              </a:rPr>
              <a:t>Which of the following is true about the United States and its international trade role?</a:t>
            </a:r>
            <a:r>
              <a:rPr lang="en-US" altLang="en-US" sz="3600" b="1" smtClean="0"/>
              <a:t/>
            </a:r>
            <a:br>
              <a:rPr lang="en-US" altLang="en-US" sz="3600" b="1" smtClean="0"/>
            </a:br>
            <a:endParaRPr lang="en-US" altLang="en-US" sz="3600" b="1" smtClean="0"/>
          </a:p>
        </p:txBody>
      </p:sp>
      <p:sp>
        <p:nvSpPr>
          <p:cNvPr id="19461" name="Rectangle 5"/>
          <p:cNvSpPr>
            <a:spLocks noGrp="1"/>
          </p:cNvSpPr>
          <p:nvPr>
            <p:ph type="body" sz="half" idx="4294967295"/>
          </p:nvPr>
        </p:nvSpPr>
        <p:spPr>
          <a:xfrm>
            <a:off x="228600" y="2514600"/>
            <a:ext cx="8915400" cy="3611563"/>
          </a:xfrm>
        </p:spPr>
        <p:txBody>
          <a:bodyPr/>
          <a:lstStyle/>
          <a:p>
            <a:pPr marL="533400" indent="-533400" eaLnBrk="1" hangingPunct="1">
              <a:buFontTx/>
              <a:buAutoNum type="alphaLcPeriod"/>
            </a:pPr>
            <a:r>
              <a:rPr lang="en-US" altLang="en-US" sz="3600" b="1" smtClean="0">
                <a:solidFill>
                  <a:srgbClr val="000000"/>
                </a:solidFill>
              </a:rPr>
              <a:t>The world’s largest exporter in absolute terms</a:t>
            </a:r>
          </a:p>
          <a:p>
            <a:pPr marL="533400" indent="-533400" eaLnBrk="1" hangingPunct="1">
              <a:buFontTx/>
              <a:buAutoNum type="alphaLcPeriod"/>
            </a:pPr>
            <a:r>
              <a:rPr lang="en-US" altLang="en-US" sz="3600" b="1" smtClean="0">
                <a:solidFill>
                  <a:srgbClr val="000000"/>
                </a:solidFill>
              </a:rPr>
              <a:t>A relatively “closed” economy (X/GDP low)</a:t>
            </a:r>
          </a:p>
          <a:p>
            <a:pPr marL="533400" indent="-533400" eaLnBrk="1" hangingPunct="1">
              <a:buFontTx/>
              <a:buAutoNum type="alphaLcPeriod"/>
            </a:pPr>
            <a:r>
              <a:rPr lang="en-US" altLang="en-US" sz="3600" b="1" smtClean="0">
                <a:solidFill>
                  <a:srgbClr val="000000"/>
                </a:solidFill>
              </a:rPr>
              <a:t>Its largest trading partner is China</a:t>
            </a:r>
          </a:p>
          <a:p>
            <a:pPr marL="533400" indent="-533400" eaLnBrk="1" hangingPunct="1">
              <a:buFontTx/>
              <a:buAutoNum type="alphaLcPeriod"/>
            </a:pPr>
            <a:r>
              <a:rPr lang="en-US" altLang="en-US" sz="3600" b="1" smtClean="0">
                <a:solidFill>
                  <a:srgbClr val="000000"/>
                </a:solidFill>
              </a:rPr>
              <a:t>Imports more gasoline than it expo</a:t>
            </a:r>
            <a:r>
              <a:rPr lang="en-US" altLang="en-US" sz="3600" b="1" smtClean="0"/>
              <a:t>rts</a:t>
            </a:r>
          </a:p>
          <a:p>
            <a:pPr marL="533400" indent="-533400" eaLnBrk="1" hangingPunct="1">
              <a:buFontTx/>
              <a:buAutoNum type="alphaLcPeriod"/>
            </a:pPr>
            <a:r>
              <a:rPr lang="en-US" altLang="en-US" sz="3600" b="1" smtClean="0">
                <a:solidFill>
                  <a:srgbClr val="000000"/>
                </a:solidFill>
              </a:rPr>
              <a:t>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2419546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40" name="Rectangle 7"/>
          <p:cNvSpPr>
            <a:spLocks noGrp="1"/>
          </p:cNvSpPr>
          <p:nvPr>
            <p:ph type="ctrTitle" idx="4294967295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b="1" dirty="0" smtClean="0"/>
              <a:t>GLOBALIZATION</a:t>
            </a:r>
          </a:p>
        </p:txBody>
      </p:sp>
      <p:sp>
        <p:nvSpPr>
          <p:cNvPr id="14341" name="Rectangle 8"/>
          <p:cNvSpPr>
            <a:spLocks noGrp="1"/>
          </p:cNvSpPr>
          <p:nvPr>
            <p:ph type="subTitle" idx="4294967295"/>
          </p:nvPr>
        </p:nvSpPr>
        <p:spPr>
          <a:xfrm>
            <a:off x="1371600" y="365760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mtClean="0"/>
              <a:t>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4866" name="Picture 2" descr="blockS_wht_80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98488" y="420688"/>
            <a:ext cx="831850" cy="1169987"/>
          </a:xfrm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804867" name="Text Box 3"/>
          <p:cNvSpPr txBox="1">
            <a:spLocks noChangeArrowheads="1"/>
          </p:cNvSpPr>
          <p:nvPr/>
        </p:nvSpPr>
        <p:spPr bwMode="auto">
          <a:xfrm>
            <a:off x="1622425" y="2046288"/>
            <a:ext cx="71628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tx2"/>
                </a:solidFill>
                <a:latin typeface="Times" pitchFamily="18" charset="0"/>
              </a:rPr>
              <a:t>  </a:t>
            </a:r>
            <a:r>
              <a:rPr lang="en-US" sz="7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6600"/>
                </a:solidFill>
                <a:latin typeface="Times" pitchFamily="18" charset="0"/>
              </a:rPr>
              <a:t>Carl </a:t>
            </a:r>
            <a:r>
              <a:rPr lang="en-US" sz="7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6600"/>
                </a:solidFill>
                <a:latin typeface="Times" pitchFamily="18" charset="0"/>
              </a:rPr>
              <a:t>Liedholm</a:t>
            </a:r>
            <a:endParaRPr lang="en-US" sz="7200" dirty="0">
              <a:solidFill>
                <a:srgbClr val="006600"/>
              </a:solidFill>
              <a:latin typeface="Times" pitchFamily="18" charset="0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7200" dirty="0">
              <a:solidFill>
                <a:srgbClr val="336600"/>
              </a:solidFill>
              <a:latin typeface="Times" pitchFamily="18" charset="0"/>
            </a:endParaRPr>
          </a:p>
        </p:txBody>
      </p:sp>
      <p:sp>
        <p:nvSpPr>
          <p:cNvPr id="804868" name="Text Box 4"/>
          <p:cNvSpPr txBox="1">
            <a:spLocks noChangeArrowheads="1"/>
          </p:cNvSpPr>
          <p:nvPr/>
        </p:nvSpPr>
        <p:spPr bwMode="auto">
          <a:xfrm>
            <a:off x="1524000" y="2895600"/>
            <a:ext cx="861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Times" pitchFamily="18" charset="0"/>
            </a:endParaRPr>
          </a:p>
        </p:txBody>
      </p:sp>
      <p:sp>
        <p:nvSpPr>
          <p:cNvPr id="804869" name="Text Box 5"/>
          <p:cNvSpPr txBox="1">
            <a:spLocks noChangeArrowheads="1"/>
          </p:cNvSpPr>
          <p:nvPr/>
        </p:nvSpPr>
        <p:spPr bwMode="auto">
          <a:xfrm>
            <a:off x="2239963" y="32004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6600"/>
                </a:solidFill>
                <a:latin typeface="Times" pitchFamily="18" charset="0"/>
              </a:rPr>
              <a:t>Professor, Economics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828800" y="2133600"/>
            <a:ext cx="5029200" cy="14700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533400" y="0"/>
            <a:ext cx="9677400" cy="6858000"/>
          </a:xfrm>
          <a:solidFill>
            <a:schemeClr val="accent2"/>
          </a:solidFill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21508" name="Picture 4" descr="Liedholm grap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4400" y="-457200"/>
            <a:ext cx="11277600" cy="755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38200" y="0"/>
            <a:ext cx="10744200" cy="715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5942" name="Rectangle 7"/>
          <p:cNvSpPr>
            <a:spLocks noChangeArrowheads="1"/>
          </p:cNvSpPr>
          <p:nvPr/>
        </p:nvSpPr>
        <p:spPr bwMode="auto">
          <a:xfrm>
            <a:off x="6934200" y="1295400"/>
            <a:ext cx="1066800" cy="3762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/>
              <a:t>Exports</a:t>
            </a:r>
          </a:p>
        </p:txBody>
      </p:sp>
      <p:sp>
        <p:nvSpPr>
          <p:cNvPr id="295943" name="Rectangle 8"/>
          <p:cNvSpPr>
            <a:spLocks noChangeArrowheads="1"/>
          </p:cNvSpPr>
          <p:nvPr/>
        </p:nvSpPr>
        <p:spPr bwMode="auto">
          <a:xfrm>
            <a:off x="7696200" y="54864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/>
              <a:t>GDP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2" grpId="0" animBg="1"/>
      <p:bldP spid="2959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388" name="Rectangle 7"/>
          <p:cNvSpPr>
            <a:spLocks noGrp="1"/>
          </p:cNvSpPr>
          <p:nvPr>
            <p:ph type="ctrTitle" idx="4294967295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b="1" smtClean="0"/>
              <a:t>GROWTH</a:t>
            </a:r>
            <a:br>
              <a:rPr lang="en-US" b="1" smtClean="0"/>
            </a:br>
            <a:r>
              <a:rPr lang="en-US" b="1" smtClean="0"/>
              <a:t>SINCE 1950</a:t>
            </a:r>
          </a:p>
        </p:txBody>
      </p:sp>
      <p:sp>
        <p:nvSpPr>
          <p:cNvPr id="99333" name="Rectangle 8"/>
          <p:cNvSpPr>
            <a:spLocks noGrp="1"/>
          </p:cNvSpPr>
          <p:nvPr>
            <p:ph type="subTitle" idx="4294967295"/>
          </p:nvPr>
        </p:nvSpPr>
        <p:spPr>
          <a:xfrm>
            <a:off x="1371600" y="2362200"/>
            <a:ext cx="6934200" cy="30480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4000" b="1" smtClean="0"/>
              <a:t>   WORLD TRADE 			25X</a:t>
            </a:r>
          </a:p>
          <a:p>
            <a:pPr marL="0" indent="0" algn="ctr">
              <a:buFont typeface="Arial" charset="0"/>
              <a:buNone/>
            </a:pPr>
            <a:endParaRPr lang="en-US" sz="4000" b="1" smtClean="0"/>
          </a:p>
          <a:p>
            <a:pPr marL="0" indent="0">
              <a:buFont typeface="Arial" charset="0"/>
              <a:buNone/>
            </a:pPr>
            <a:r>
              <a:rPr lang="en-US" sz="4000" b="1" smtClean="0"/>
              <a:t>     WORLD OUTPUT		   8X</a:t>
            </a:r>
          </a:p>
          <a:p>
            <a:pPr marL="0" indent="0" algn="ctr">
              <a:buFont typeface="Arial" charset="0"/>
              <a:buNone/>
            </a:pPr>
            <a:endParaRPr lang="en-US" sz="4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Pictur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3556" name="Rectangle 7"/>
          <p:cNvSpPr>
            <a:spLocks noGrp="1"/>
          </p:cNvSpPr>
          <p:nvPr>
            <p:ph type="ctrTitle" idx="4294967295"/>
          </p:nvPr>
        </p:nvSpPr>
        <p:spPr>
          <a:xfrm>
            <a:off x="0" y="533400"/>
            <a:ext cx="7772400" cy="1470025"/>
          </a:xfrm>
        </p:spPr>
        <p:txBody>
          <a:bodyPr/>
          <a:lstStyle/>
          <a:p>
            <a:r>
              <a:rPr lang="en-US" altLang="en-US" sz="6000" b="1" smtClean="0">
                <a:solidFill>
                  <a:srgbClr val="000000"/>
                </a:solidFill>
              </a:rPr>
              <a:t>Recent Period</a:t>
            </a:r>
          </a:p>
        </p:txBody>
      </p:sp>
      <p:sp>
        <p:nvSpPr>
          <p:cNvPr id="99333" name="Rectangle 8"/>
          <p:cNvSpPr>
            <a:spLocks noGrp="1"/>
          </p:cNvSpPr>
          <p:nvPr>
            <p:ph type="subTitle" idx="4294967295"/>
          </p:nvPr>
        </p:nvSpPr>
        <p:spPr>
          <a:xfrm>
            <a:off x="1752600" y="1676400"/>
            <a:ext cx="8305800" cy="5181600"/>
          </a:xfrm>
        </p:spPr>
        <p:txBody>
          <a:bodyPr/>
          <a:lstStyle/>
          <a:p>
            <a:pPr marL="742950" indent="-742950">
              <a:buFontTx/>
              <a:buAutoNum type="arabicPlain" startAt="2007"/>
            </a:pPr>
            <a:r>
              <a:rPr lang="en-US" altLang="en-US" sz="4000" b="1" smtClean="0">
                <a:solidFill>
                  <a:srgbClr val="000000"/>
                </a:solidFill>
              </a:rPr>
              <a:t>           6 %</a:t>
            </a:r>
          </a:p>
          <a:p>
            <a:pPr marL="742950" indent="-742950">
              <a:buFontTx/>
              <a:buAutoNum type="arabicPlain" startAt="2007"/>
            </a:pPr>
            <a:r>
              <a:rPr lang="en-US" altLang="en-US" sz="4000" b="1" smtClean="0">
                <a:solidFill>
                  <a:srgbClr val="000000"/>
                </a:solidFill>
              </a:rPr>
              <a:t>           2 %</a:t>
            </a:r>
          </a:p>
          <a:p>
            <a:pPr marL="742950" indent="-742950">
              <a:buFontTx/>
              <a:buAutoNum type="arabicPlain" startAt="2007"/>
            </a:pPr>
            <a:r>
              <a:rPr lang="en-US" altLang="en-US" sz="4000" b="1" smtClean="0">
                <a:solidFill>
                  <a:srgbClr val="C00000"/>
                </a:solidFill>
              </a:rPr>
              <a:t>        -12 %</a:t>
            </a:r>
          </a:p>
          <a:p>
            <a:pPr marL="742950" indent="-742950">
              <a:buFontTx/>
              <a:buAutoNum type="arabicPlain" startAt="2007"/>
            </a:pPr>
            <a:r>
              <a:rPr lang="en-US" altLang="en-US" sz="4000" b="1" smtClean="0">
                <a:solidFill>
                  <a:srgbClr val="000000"/>
                </a:solidFill>
              </a:rPr>
              <a:t>       +13.8 %</a:t>
            </a:r>
          </a:p>
          <a:p>
            <a:pPr marL="742950" indent="-742950">
              <a:buFontTx/>
              <a:buAutoNum type="arabicPlain" startAt="2007"/>
            </a:pPr>
            <a:r>
              <a:rPr lang="en-US" altLang="en-US" sz="4000" b="1" smtClean="0">
                <a:solidFill>
                  <a:srgbClr val="000000"/>
                </a:solidFill>
              </a:rPr>
              <a:t>       +  5.5 %</a:t>
            </a:r>
          </a:p>
          <a:p>
            <a:pPr marL="742950" indent="-742950">
              <a:buFontTx/>
              <a:buAutoNum type="arabicPlain" startAt="2007"/>
            </a:pPr>
            <a:r>
              <a:rPr lang="en-US" altLang="en-US" sz="4000" b="1" smtClean="0">
                <a:solidFill>
                  <a:srgbClr val="000000"/>
                </a:solidFill>
              </a:rPr>
              <a:t>       +  2.3%</a:t>
            </a:r>
          </a:p>
          <a:p>
            <a:pPr marL="742950" indent="-742950">
              <a:buFontTx/>
              <a:buAutoNum type="arabicPlain" startAt="2007"/>
            </a:pPr>
            <a:r>
              <a:rPr lang="en-US" altLang="en-US" sz="4000" b="1" smtClean="0">
                <a:solidFill>
                  <a:srgbClr val="000000"/>
                </a:solidFill>
              </a:rPr>
              <a:t>       +  2.2%</a:t>
            </a:r>
          </a:p>
        </p:txBody>
      </p:sp>
    </p:spTree>
    <p:extLst>
      <p:ext uri="{BB962C8B-B14F-4D97-AF65-F5344CB8AC3E}">
        <p14:creationId xmlns:p14="http://schemas.microsoft.com/office/powerpoint/2010/main" val="3710759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9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9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9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Pictur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484" name="Rectangle 7"/>
          <p:cNvSpPr>
            <a:spLocks noGrp="1"/>
          </p:cNvSpPr>
          <p:nvPr>
            <p:ph type="ctrTitle" idx="4294967295"/>
          </p:nvPr>
        </p:nvSpPr>
        <p:spPr>
          <a:xfrm>
            <a:off x="0" y="533400"/>
            <a:ext cx="8915400" cy="1470025"/>
          </a:xfrm>
        </p:spPr>
        <p:txBody>
          <a:bodyPr/>
          <a:lstStyle/>
          <a:p>
            <a:r>
              <a:rPr lang="en-US" altLang="en-US" b="1" smtClean="0">
                <a:solidFill>
                  <a:srgbClr val="000000"/>
                </a:solidFill>
              </a:rPr>
              <a:t>II -RECENT WAVE OF GLOBALIZATION</a:t>
            </a:r>
          </a:p>
        </p:txBody>
      </p:sp>
      <p:sp>
        <p:nvSpPr>
          <p:cNvPr id="3078" name="Rectangle 8"/>
          <p:cNvSpPr>
            <a:spLocks noGrp="1"/>
          </p:cNvSpPr>
          <p:nvPr>
            <p:ph type="subTitle" idx="4294967295"/>
          </p:nvPr>
        </p:nvSpPr>
        <p:spPr>
          <a:xfrm>
            <a:off x="1447800" y="2362200"/>
            <a:ext cx="6705600" cy="3276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b="1" smtClean="0">
                <a:solidFill>
                  <a:srgbClr val="000000"/>
                </a:solidFill>
              </a:rPr>
              <a:t>     </a:t>
            </a:r>
          </a:p>
          <a:p>
            <a:pPr marL="0" indent="0" algn="ctr">
              <a:buFontTx/>
              <a:buNone/>
            </a:pPr>
            <a:endParaRPr lang="en-US" altLang="en-US" b="1" smtClean="0"/>
          </a:p>
        </p:txBody>
      </p:sp>
    </p:spTree>
    <p:extLst>
      <p:ext uri="{BB962C8B-B14F-4D97-AF65-F5344CB8AC3E}">
        <p14:creationId xmlns:p14="http://schemas.microsoft.com/office/powerpoint/2010/main" val="3957448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Pictur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580" name="Rectangle 7"/>
          <p:cNvSpPr>
            <a:spLocks noGrp="1"/>
          </p:cNvSpPr>
          <p:nvPr>
            <p:ph type="ctrTitle" idx="4294967295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altLang="en-US" b="1" smtClean="0">
                <a:solidFill>
                  <a:srgbClr val="000000"/>
                </a:solidFill>
              </a:rPr>
              <a:t>GLOBALIZATION</a:t>
            </a:r>
          </a:p>
        </p:txBody>
      </p:sp>
      <p:sp>
        <p:nvSpPr>
          <p:cNvPr id="97285" name="Rectangle 8"/>
          <p:cNvSpPr>
            <a:spLocks noGrp="1"/>
          </p:cNvSpPr>
          <p:nvPr>
            <p:ph type="subTitle" idx="4294967295"/>
          </p:nvPr>
        </p:nvSpPr>
        <p:spPr>
          <a:xfrm>
            <a:off x="0" y="1752600"/>
            <a:ext cx="8305800" cy="38100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altLang="en-US" sz="4000" b="1" smtClean="0">
                <a:solidFill>
                  <a:schemeClr val="bg2"/>
                </a:solidFill>
              </a:rPr>
              <a:t>NOT</a:t>
            </a:r>
            <a:r>
              <a:rPr lang="en-US" altLang="en-US" sz="4000" b="1" smtClean="0">
                <a:solidFill>
                  <a:srgbClr val="000000"/>
                </a:solidFill>
              </a:rPr>
              <a:t> A NEW PHENOMENON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altLang="en-US" sz="4000" b="1" smtClean="0">
                <a:solidFill>
                  <a:srgbClr val="000000"/>
                </a:solidFill>
              </a:rPr>
              <a:t>            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altLang="en-US" sz="4000" b="1" smtClean="0">
                <a:solidFill>
                  <a:srgbClr val="000000"/>
                </a:solidFill>
              </a:rPr>
              <a:t>            Expansion of Roman Empire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altLang="en-US" sz="4000" b="1" smtClean="0">
                <a:solidFill>
                  <a:srgbClr val="000000"/>
                </a:solidFill>
              </a:rPr>
              <a:t>Voyages of Discovery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altLang="en-US" sz="4000" b="1" smtClean="0">
                <a:solidFill>
                  <a:srgbClr val="000000"/>
                </a:solidFill>
              </a:rPr>
              <a:t>     End of Napoleonic Wars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US" altLang="en-US" sz="4000" b="1" smtClean="0">
              <a:solidFill>
                <a:srgbClr val="000000"/>
              </a:solidFill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US" altLang="en-US" sz="40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85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Pictur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5604" name="Rectangle 7"/>
          <p:cNvSpPr>
            <a:spLocks noGrp="1"/>
          </p:cNvSpPr>
          <p:nvPr>
            <p:ph type="ctrTitle" idx="4294967295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altLang="en-US" sz="4000" b="1" smtClean="0">
                <a:solidFill>
                  <a:srgbClr val="000000"/>
                </a:solidFill>
              </a:rPr>
              <a:t>PRIMARY DRIVING FORCES</a:t>
            </a:r>
            <a:br>
              <a:rPr lang="en-US" altLang="en-US" sz="4000" b="1" smtClean="0">
                <a:solidFill>
                  <a:srgbClr val="000000"/>
                </a:solidFill>
              </a:rPr>
            </a:br>
            <a:r>
              <a:rPr lang="en-US" altLang="en-US" sz="4000" b="1" smtClean="0">
                <a:solidFill>
                  <a:srgbClr val="000000"/>
                </a:solidFill>
              </a:rPr>
              <a:t>OF RECENT WAVE OF GLOBALIZATION</a:t>
            </a:r>
            <a:br>
              <a:rPr lang="en-US" altLang="en-US" sz="4000" b="1" smtClean="0">
                <a:solidFill>
                  <a:srgbClr val="000000"/>
                </a:solidFill>
              </a:rPr>
            </a:br>
            <a:endParaRPr lang="en-US" altLang="en-US" sz="4000" b="1" smtClean="0">
              <a:solidFill>
                <a:srgbClr val="000000"/>
              </a:solidFill>
            </a:endParaRPr>
          </a:p>
        </p:txBody>
      </p:sp>
      <p:sp>
        <p:nvSpPr>
          <p:cNvPr id="18437" name="Rectangle 8"/>
          <p:cNvSpPr>
            <a:spLocks noGrp="1"/>
          </p:cNvSpPr>
          <p:nvPr>
            <p:ph type="subTitle" idx="4294967295"/>
          </p:nvPr>
        </p:nvSpPr>
        <p:spPr>
          <a:xfrm>
            <a:off x="228600" y="2590800"/>
            <a:ext cx="8915400" cy="3124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4000" smtClean="0">
                <a:solidFill>
                  <a:srgbClr val="000000"/>
                </a:solidFill>
              </a:rPr>
              <a:t>                      </a:t>
            </a:r>
            <a:endParaRPr lang="en-US" altLang="en-US" sz="3200" b="1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r>
              <a:rPr lang="en-US" altLang="en-US" sz="3600" smtClean="0">
                <a:solidFill>
                  <a:srgbClr val="000000"/>
                </a:solidFill>
              </a:rPr>
              <a:t>1. </a:t>
            </a:r>
            <a:r>
              <a:rPr lang="en-US" altLang="en-US" sz="3600" b="1" smtClean="0">
                <a:solidFill>
                  <a:srgbClr val="000000"/>
                </a:solidFill>
              </a:rPr>
              <a:t>REDUCTION OF TRADE BARRIERS</a:t>
            </a:r>
          </a:p>
        </p:txBody>
      </p:sp>
    </p:spTree>
    <p:extLst>
      <p:ext uri="{BB962C8B-B14F-4D97-AF65-F5344CB8AC3E}">
        <p14:creationId xmlns:p14="http://schemas.microsoft.com/office/powerpoint/2010/main" val="5417380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 txBox="1">
            <a:spLocks noGrp="1"/>
          </p:cNvSpPr>
          <p:nvPr/>
        </p:nvSpPr>
        <p:spPr bwMode="auto">
          <a:xfrm>
            <a:off x="6858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>
                <a:latin typeface="+mn-lt"/>
              </a:rPr>
              <a:t>Trade and welfare</a:t>
            </a:r>
          </a:p>
        </p:txBody>
      </p:sp>
      <p:sp>
        <p:nvSpPr>
          <p:cNvPr id="26627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/>
              <a:t>slide </a:t>
            </a:r>
            <a:fld id="{9674EE46-31C6-4AD5-9683-C88615B29C9D}" type="slidenum">
              <a:rPr lang="en-US" altLang="en-US" sz="1400"/>
              <a:pPr algn="r"/>
              <a:t>26</a:t>
            </a:fld>
            <a:endParaRPr lang="en-US" altLang="en-US" sz="140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372600" cy="6858000"/>
          </a:xfrm>
          <a:solidFill>
            <a:schemeClr val="tx1"/>
          </a:solidFill>
        </p:spPr>
        <p:txBody>
          <a:bodyPr/>
          <a:lstStyle/>
          <a:p>
            <a:pPr eaLnBrk="1" hangingPunct="1"/>
            <a:endParaRPr lang="en-US" altLang="en-US" smtClean="0">
              <a:solidFill>
                <a:srgbClr val="FFFFFF"/>
              </a:solidFill>
            </a:endParaRPr>
          </a:p>
        </p:txBody>
      </p:sp>
      <p:pic>
        <p:nvPicPr>
          <p:cNvPr id="26629" name="Picture 3" descr="tari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27063"/>
            <a:ext cx="7010400" cy="560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 bwMode="auto">
          <a:xfrm rot="20398126">
            <a:off x="6096000" y="2667000"/>
            <a:ext cx="484188" cy="9779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0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ale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Pictur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7652" name="Rectangle 7"/>
          <p:cNvSpPr>
            <a:spLocks noGrp="1"/>
          </p:cNvSpPr>
          <p:nvPr>
            <p:ph type="ctrTitle" idx="4294967295"/>
          </p:nvPr>
        </p:nvSpPr>
        <p:spPr>
          <a:xfrm>
            <a:off x="457200" y="457200"/>
            <a:ext cx="7772400" cy="1470025"/>
          </a:xfrm>
        </p:spPr>
        <p:txBody>
          <a:bodyPr/>
          <a:lstStyle/>
          <a:p>
            <a:r>
              <a:rPr lang="en-US" altLang="en-US" b="1" smtClean="0">
                <a:solidFill>
                  <a:srgbClr val="000000"/>
                </a:solidFill>
              </a:rPr>
              <a:t>Effect on U.S. Household</a:t>
            </a:r>
          </a:p>
        </p:txBody>
      </p:sp>
      <p:sp>
        <p:nvSpPr>
          <p:cNvPr id="19461" name="Rectangle 8"/>
          <p:cNvSpPr>
            <a:spLocks noGrp="1"/>
          </p:cNvSpPr>
          <p:nvPr>
            <p:ph type="subTitle" idx="4294967295"/>
          </p:nvPr>
        </p:nvSpPr>
        <p:spPr>
          <a:xfrm>
            <a:off x="1549400" y="2362200"/>
            <a:ext cx="6045200" cy="30829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4400" b="1" smtClean="0">
                <a:solidFill>
                  <a:srgbClr val="000000"/>
                </a:solidFill>
              </a:rPr>
              <a:t>$1 Trillion/year</a:t>
            </a:r>
          </a:p>
          <a:p>
            <a:pPr marL="0" indent="0">
              <a:buFontTx/>
              <a:buNone/>
            </a:pPr>
            <a:endParaRPr lang="en-US" altLang="en-US" sz="4400" b="1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r>
              <a:rPr lang="en-US" altLang="en-US" sz="4400" b="1" smtClean="0">
                <a:solidFill>
                  <a:srgbClr val="000000"/>
                </a:solidFill>
              </a:rPr>
              <a:t>$10,000/ household per year</a:t>
            </a:r>
          </a:p>
        </p:txBody>
      </p:sp>
    </p:spTree>
    <p:extLst>
      <p:ext uri="{BB962C8B-B14F-4D97-AF65-F5344CB8AC3E}">
        <p14:creationId xmlns:p14="http://schemas.microsoft.com/office/powerpoint/2010/main" val="2233591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Pictur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676" name="Rectangle 7"/>
          <p:cNvSpPr>
            <a:spLocks noGrp="1"/>
          </p:cNvSpPr>
          <p:nvPr>
            <p:ph type="ctrTitle" idx="4294967295"/>
          </p:nvPr>
        </p:nvSpPr>
        <p:spPr>
          <a:xfrm>
            <a:off x="457200" y="2133600"/>
            <a:ext cx="7772400" cy="1470025"/>
          </a:xfrm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2. </a:t>
            </a:r>
            <a:r>
              <a:rPr lang="en-US" altLang="en-US" b="1" smtClean="0">
                <a:solidFill>
                  <a:srgbClr val="000000"/>
                </a:solidFill>
              </a:rPr>
              <a:t>TECHNOLOGICAL CHANGE</a:t>
            </a:r>
          </a:p>
        </p:txBody>
      </p:sp>
      <p:sp>
        <p:nvSpPr>
          <p:cNvPr id="28677" name="Rectangle 8"/>
          <p:cNvSpPr>
            <a:spLocks noGrp="1"/>
          </p:cNvSpPr>
          <p:nvPr>
            <p:ph type="subTitle" idx="4294967295"/>
          </p:nvPr>
        </p:nvSpPr>
        <p:spPr>
          <a:xfrm>
            <a:off x="1549400" y="3851275"/>
            <a:ext cx="6045200" cy="159385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57274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Pictur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9700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2. </a:t>
            </a:r>
            <a:r>
              <a:rPr lang="en-US" altLang="en-US" b="1" smtClean="0">
                <a:solidFill>
                  <a:srgbClr val="000000"/>
                </a:solidFill>
              </a:rPr>
              <a:t>TECHNOLOGICAL CHANGE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  <a:p>
            <a:pPr algn="ctr"/>
            <a:r>
              <a:rPr lang="en-US" altLang="en-US" sz="4000" b="1" smtClean="0">
                <a:solidFill>
                  <a:srgbClr val="000000"/>
                </a:solidFill>
              </a:rPr>
              <a:t>I T</a:t>
            </a:r>
          </a:p>
          <a:p>
            <a:pPr algn="ctr"/>
            <a:r>
              <a:rPr lang="en-US" altLang="en-US" sz="4000" b="1" smtClean="0">
                <a:solidFill>
                  <a:srgbClr val="000000"/>
                </a:solidFill>
              </a:rPr>
              <a:t>CONTAINERIZATION</a:t>
            </a:r>
          </a:p>
        </p:txBody>
      </p:sp>
    </p:spTree>
    <p:extLst>
      <p:ext uri="{BB962C8B-B14F-4D97-AF65-F5344CB8AC3E}">
        <p14:creationId xmlns:p14="http://schemas.microsoft.com/office/powerpoint/2010/main" val="2482254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148" name="Rectangle 7"/>
          <p:cNvSpPr>
            <a:spLocks noGrp="1"/>
          </p:cNvSpPr>
          <p:nvPr>
            <p:ph type="ctrTitle" idx="4294967295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b="1" smtClean="0"/>
              <a:t>INTERNATIONAL TRADE</a:t>
            </a:r>
          </a:p>
        </p:txBody>
      </p:sp>
      <p:sp>
        <p:nvSpPr>
          <p:cNvPr id="19461" name="Rectangle 8"/>
          <p:cNvSpPr>
            <a:spLocks noGrp="1"/>
          </p:cNvSpPr>
          <p:nvPr>
            <p:ph type="subTitle" idx="4294967295"/>
          </p:nvPr>
        </p:nvSpPr>
        <p:spPr>
          <a:xfrm>
            <a:off x="1371600" y="251460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3600" b="1" smtClean="0"/>
              <a:t>BASIC FACTS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ts2.mm.bing.net/th?id=H.4828631048981193&amp;w=217&amp;h=169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2088"/>
            <a:ext cx="7970838" cy="62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C:\Users\liedhol1\Pictures\container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10282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66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722313" y="609600"/>
            <a:ext cx="7772400" cy="37973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1748" name="Picture 2" descr="C:\Users\liedhol1\Pictures\container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3613"/>
            <a:ext cx="9144000" cy="58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19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1508" name="Rectangle 7"/>
          <p:cNvSpPr>
            <a:spLocks noGrp="1"/>
          </p:cNvSpPr>
          <p:nvPr>
            <p:ph type="ctrTitle" idx="4294967295"/>
          </p:nvPr>
        </p:nvSpPr>
        <p:spPr>
          <a:xfrm>
            <a:off x="304800" y="533400"/>
            <a:ext cx="8839200" cy="1470025"/>
          </a:xfrm>
        </p:spPr>
        <p:txBody>
          <a:bodyPr/>
          <a:lstStyle/>
          <a:p>
            <a:r>
              <a:rPr lang="en-US" b="1" smtClean="0"/>
              <a:t>3. EMERGENCE OF NEW COUNTRIES</a:t>
            </a:r>
          </a:p>
        </p:txBody>
      </p:sp>
      <p:sp>
        <p:nvSpPr>
          <p:cNvPr id="107525" name="Rectangle 8"/>
          <p:cNvSpPr>
            <a:spLocks noGrp="1"/>
          </p:cNvSpPr>
          <p:nvPr>
            <p:ph type="subTitle" idx="4294967295"/>
          </p:nvPr>
        </p:nvSpPr>
        <p:spPr>
          <a:xfrm>
            <a:off x="1371600" y="2209800"/>
            <a:ext cx="6400800" cy="33528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3600" dirty="0" smtClean="0"/>
              <a:t>           </a:t>
            </a:r>
            <a:r>
              <a:rPr lang="en-US" sz="3600" b="1" dirty="0" smtClean="0"/>
              <a:t>1)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3600" b="1" dirty="0" smtClean="0"/>
              <a:t>           2)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3600" b="1" dirty="0" smtClean="0"/>
              <a:t>           3)</a:t>
            </a:r>
            <a:endParaRPr lang="en-US" sz="40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532" name="Rectangle 7"/>
          <p:cNvSpPr>
            <a:spLocks noGrp="1"/>
          </p:cNvSpPr>
          <p:nvPr>
            <p:ph type="ctrTitle" idx="4294967295"/>
          </p:nvPr>
        </p:nvSpPr>
        <p:spPr>
          <a:xfrm>
            <a:off x="685800" y="1981200"/>
            <a:ext cx="7772400" cy="1470025"/>
          </a:xfrm>
        </p:spPr>
        <p:txBody>
          <a:bodyPr/>
          <a:lstStyle/>
          <a:p>
            <a:r>
              <a:rPr lang="en-US" b="1" smtClean="0"/>
              <a:t>EFFECT ON JOBS</a:t>
            </a:r>
          </a:p>
        </p:txBody>
      </p:sp>
      <p:sp>
        <p:nvSpPr>
          <p:cNvPr id="22533" name="Rectangle 8"/>
          <p:cNvSpPr>
            <a:spLocks noGrp="1"/>
          </p:cNvSpPr>
          <p:nvPr>
            <p:ph type="subTitle" idx="4294967295"/>
          </p:nvPr>
        </p:nvSpPr>
        <p:spPr>
          <a:xfrm>
            <a:off x="1371600" y="365760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3556" name="Rectangle 7"/>
          <p:cNvSpPr>
            <a:spLocks noGrp="1"/>
          </p:cNvSpPr>
          <p:nvPr>
            <p:ph type="ctrTitle" idx="4294967295"/>
          </p:nvPr>
        </p:nvSpPr>
        <p:spPr>
          <a:xfrm>
            <a:off x="685800" y="1981200"/>
            <a:ext cx="7772400" cy="1470025"/>
          </a:xfrm>
        </p:spPr>
        <p:txBody>
          <a:bodyPr/>
          <a:lstStyle/>
          <a:p>
            <a:r>
              <a:rPr lang="en-US" b="1" smtClean="0"/>
              <a:t>EFFECT ON TRADE BALANCE</a:t>
            </a:r>
          </a:p>
        </p:txBody>
      </p:sp>
      <p:sp>
        <p:nvSpPr>
          <p:cNvPr id="18437" name="Rectangle 8"/>
          <p:cNvSpPr>
            <a:spLocks noGrp="1"/>
          </p:cNvSpPr>
          <p:nvPr>
            <p:ph type="subTitle" idx="4294967295"/>
          </p:nvPr>
        </p:nvSpPr>
        <p:spPr>
          <a:xfrm>
            <a:off x="1371600" y="365760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b="1" smtClean="0"/>
              <a:t>IMPORTS NOW GREATLY EXCEED EXPORTS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4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2644" name="Rectangle 7"/>
          <p:cNvSpPr>
            <a:spLocks noGrp="1"/>
          </p:cNvSpPr>
          <p:nvPr>
            <p:ph type="ctrTitle" idx="4294967295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b="1" dirty="0" smtClean="0"/>
              <a:t>U.S. FOREIGN TRADE DEFICIT</a:t>
            </a:r>
            <a:br>
              <a:rPr lang="en-US" b="1" dirty="0" smtClean="0"/>
            </a:br>
            <a:r>
              <a:rPr lang="en-US" b="1" dirty="0" smtClean="0"/>
              <a:t>2014</a:t>
            </a:r>
            <a:endParaRPr lang="en-US" b="1" dirty="0" smtClean="0"/>
          </a:p>
        </p:txBody>
      </p:sp>
      <p:sp>
        <p:nvSpPr>
          <p:cNvPr id="19461" name="Rectangle 8"/>
          <p:cNvSpPr>
            <a:spLocks noGrp="1"/>
          </p:cNvSpPr>
          <p:nvPr>
            <p:ph type="subTitle" idx="4294967295"/>
          </p:nvPr>
        </p:nvSpPr>
        <p:spPr>
          <a:xfrm>
            <a:off x="2209800" y="2514600"/>
            <a:ext cx="6934200" cy="28956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3600" b="1" dirty="0" smtClean="0"/>
              <a:t>CURRENT ACCOUNT DEFICIT</a:t>
            </a:r>
          </a:p>
          <a:p>
            <a:pPr marL="0" indent="0">
              <a:buFont typeface="Arial" charset="0"/>
              <a:buNone/>
            </a:pPr>
            <a:r>
              <a:rPr lang="en-US" sz="3600" b="1" dirty="0" smtClean="0"/>
              <a:t>                   - $ </a:t>
            </a:r>
            <a:r>
              <a:rPr lang="en-US" sz="3600" b="1" dirty="0" smtClean="0"/>
              <a:t>410m6 </a:t>
            </a:r>
            <a:r>
              <a:rPr lang="en-US" sz="3600" b="1" dirty="0" smtClean="0"/>
              <a:t>Billion</a:t>
            </a:r>
          </a:p>
          <a:p>
            <a:pPr marL="0" indent="0">
              <a:buFont typeface="Arial" charset="0"/>
              <a:buNone/>
            </a:pPr>
            <a:r>
              <a:rPr lang="en-US" sz="3600" b="1" dirty="0" smtClean="0"/>
              <a:t>                     2.4% </a:t>
            </a:r>
            <a:r>
              <a:rPr lang="en-US" sz="3600" b="1" dirty="0" smtClean="0"/>
              <a:t>of GDP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4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3668" name="Rectangle 7"/>
          <p:cNvSpPr>
            <a:spLocks noGrp="1"/>
          </p:cNvSpPr>
          <p:nvPr>
            <p:ph type="ctrTitle" idx="4294967295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b="1" smtClean="0"/>
              <a:t>INTERNATIONAL ACCOUNTING</a:t>
            </a:r>
          </a:p>
        </p:txBody>
      </p:sp>
      <p:sp>
        <p:nvSpPr>
          <p:cNvPr id="19461" name="Rectangle 8"/>
          <p:cNvSpPr>
            <a:spLocks noGrp="1"/>
          </p:cNvSpPr>
          <p:nvPr>
            <p:ph type="subTitle" idx="4294967295"/>
          </p:nvPr>
        </p:nvSpPr>
        <p:spPr>
          <a:xfrm>
            <a:off x="1828800" y="1828800"/>
            <a:ext cx="7315200" cy="1752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/>
              <a:t>CURRENT ACCOUNT</a:t>
            </a:r>
          </a:p>
          <a:p>
            <a:pPr algn="ctr" eaLnBrk="1" hangingPunct="1">
              <a:defRPr/>
            </a:pPr>
            <a:r>
              <a:rPr lang="en-US" b="1" dirty="0" smtClean="0"/>
              <a:t>-$410 </a:t>
            </a:r>
            <a:r>
              <a:rPr lang="en-US" b="1" dirty="0" smtClean="0"/>
              <a:t>Billion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en-US" b="1" dirty="0" smtClean="0"/>
              <a:t>+</a:t>
            </a:r>
          </a:p>
          <a:p>
            <a:pPr algn="ctr" eaLnBrk="1" hangingPunct="1">
              <a:defRPr/>
            </a:pPr>
            <a:r>
              <a:rPr lang="en-US" b="1" dirty="0" smtClean="0"/>
              <a:t>FINANCIAL ACCOUNT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C00000"/>
                </a:solidFill>
              </a:rPr>
              <a:t>      </a:t>
            </a:r>
            <a:r>
              <a:rPr lang="en-US" b="1" dirty="0" smtClean="0">
                <a:solidFill>
                  <a:srgbClr val="C00000"/>
                </a:solidFill>
              </a:rPr>
              <a:t>+$410 </a:t>
            </a:r>
            <a:r>
              <a:rPr lang="en-US" b="1" dirty="0" smtClean="0">
                <a:solidFill>
                  <a:srgbClr val="C00000"/>
                </a:solidFill>
              </a:rPr>
              <a:t>Billion (Liability to Foreigners)</a:t>
            </a:r>
          </a:p>
          <a:p>
            <a:pPr algn="ctr" eaLnBrk="1" hangingPunct="1">
              <a:buFontTx/>
              <a:buNone/>
              <a:defRPr/>
            </a:pPr>
            <a:r>
              <a:rPr lang="en-US" b="1" dirty="0" smtClean="0"/>
              <a:t> =</a:t>
            </a:r>
          </a:p>
          <a:p>
            <a:pPr algn="ctr" eaLnBrk="1" hangingPunct="1">
              <a:buFontTx/>
              <a:buNone/>
              <a:defRPr/>
            </a:pPr>
            <a:r>
              <a:rPr lang="en-US" b="1" dirty="0" smtClean="0"/>
              <a:t> 0</a:t>
            </a:r>
          </a:p>
          <a:p>
            <a:pPr marL="0" indent="0" algn="ctr">
              <a:buFont typeface="Arial" charset="0"/>
              <a:buNone/>
              <a:defRPr/>
            </a:pPr>
            <a:endParaRPr lang="en-US" sz="28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PROBLEM ?</a:t>
            </a:r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FINANCE OR TRADE?</a:t>
            </a:r>
          </a:p>
          <a:p>
            <a:r>
              <a:rPr lang="en-US" b="1" smtClean="0"/>
              <a:t>JOINTLY DETERMINED</a:t>
            </a:r>
          </a:p>
          <a:p>
            <a:r>
              <a:rPr lang="en-US" b="1" smtClean="0"/>
              <a:t>CAPITAL SAVINGS GLUT?</a:t>
            </a:r>
          </a:p>
          <a:p>
            <a:r>
              <a:rPr lang="en-US" b="1" smtClean="0"/>
              <a:t>5% GDP RED FLAG</a:t>
            </a:r>
          </a:p>
          <a:p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57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457200"/>
            <a:ext cx="6734175" cy="2847975"/>
          </a:xfrm>
        </p:spPr>
      </p:pic>
      <p:pic>
        <p:nvPicPr>
          <p:cNvPr id="1157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295650"/>
            <a:ext cx="60483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317875"/>
            <a:ext cx="5943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553200" y="1143000"/>
            <a:ext cx="9144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6553200" y="1371600"/>
            <a:ext cx="46038" cy="6858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7429500" y="1399382"/>
            <a:ext cx="76200" cy="52228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48400" y="2286000"/>
            <a:ext cx="762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2011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3.1%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62800" y="2286000"/>
            <a:ext cx="914400" cy="5334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2014</a:t>
            </a: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2.4%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752600" y="2590800"/>
            <a:ext cx="62484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33400" y="2438400"/>
            <a:ext cx="990600" cy="457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5 %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5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7652" name="Rectangle 7"/>
          <p:cNvSpPr>
            <a:spLocks noGrp="1"/>
          </p:cNvSpPr>
          <p:nvPr>
            <p:ph type="ctrTitle" idx="4294967295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b="1" smtClean="0"/>
              <a:t>INTERNATIONAL FINANCE</a:t>
            </a:r>
          </a:p>
        </p:txBody>
      </p:sp>
      <p:sp>
        <p:nvSpPr>
          <p:cNvPr id="27653" name="Rectangle 8"/>
          <p:cNvSpPr>
            <a:spLocks noGrp="1"/>
          </p:cNvSpPr>
          <p:nvPr>
            <p:ph type="subTitle" idx="4294967295"/>
          </p:nvPr>
        </p:nvSpPr>
        <p:spPr>
          <a:xfrm>
            <a:off x="1371600" y="251460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7200" b="1" smtClean="0"/>
              <a:t>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Pictur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124" name="Rectangle 4"/>
          <p:cNvSpPr>
            <a:spLocks noGrp="1"/>
          </p:cNvSpPr>
          <p:nvPr>
            <p:ph type="title" idx="4294967295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altLang="en-US" sz="3600" b="1" smtClean="0">
                <a:solidFill>
                  <a:srgbClr val="000000"/>
                </a:solidFill>
              </a:rPr>
              <a:t>Which of the following is true about the United States and its international trade role?</a:t>
            </a:r>
            <a:r>
              <a:rPr lang="en-US" altLang="en-US" sz="3600" b="1" smtClean="0"/>
              <a:t/>
            </a:r>
            <a:br>
              <a:rPr lang="en-US" altLang="en-US" sz="3600" b="1" smtClean="0"/>
            </a:br>
            <a:endParaRPr lang="en-US" altLang="en-US" sz="3600" b="1" smtClean="0"/>
          </a:p>
        </p:txBody>
      </p:sp>
      <p:sp>
        <p:nvSpPr>
          <p:cNvPr id="5125" name="Rectangle 5"/>
          <p:cNvSpPr>
            <a:spLocks noGrp="1"/>
          </p:cNvSpPr>
          <p:nvPr>
            <p:ph type="body" sz="half" idx="4294967295"/>
          </p:nvPr>
        </p:nvSpPr>
        <p:spPr>
          <a:xfrm>
            <a:off x="228600" y="2057400"/>
            <a:ext cx="8915400" cy="3611563"/>
          </a:xfrm>
        </p:spPr>
        <p:txBody>
          <a:bodyPr/>
          <a:lstStyle/>
          <a:p>
            <a:pPr marL="533400" indent="-533400" eaLnBrk="1" hangingPunct="1">
              <a:buFontTx/>
              <a:buAutoNum type="alphaLcPeriod"/>
            </a:pPr>
            <a:r>
              <a:rPr lang="en-US" altLang="en-US" sz="3600" b="1" smtClean="0">
                <a:solidFill>
                  <a:srgbClr val="000000"/>
                </a:solidFill>
              </a:rPr>
              <a:t>The world’s largest exporter in absolute terms</a:t>
            </a:r>
          </a:p>
          <a:p>
            <a:pPr marL="533400" indent="-533400" eaLnBrk="1" hangingPunct="1">
              <a:buFontTx/>
              <a:buAutoNum type="alphaLcPeriod"/>
            </a:pPr>
            <a:r>
              <a:rPr lang="en-US" altLang="en-US" sz="3600" b="1" smtClean="0">
                <a:solidFill>
                  <a:srgbClr val="000000"/>
                </a:solidFill>
              </a:rPr>
              <a:t>A relatively “closed” economy (X/GDP low)</a:t>
            </a:r>
          </a:p>
          <a:p>
            <a:pPr marL="533400" indent="-533400" eaLnBrk="1" hangingPunct="1">
              <a:buFontTx/>
              <a:buAutoNum type="alphaLcPeriod"/>
            </a:pPr>
            <a:r>
              <a:rPr lang="en-US" altLang="en-US" sz="3600" b="1" smtClean="0">
                <a:solidFill>
                  <a:srgbClr val="000000"/>
                </a:solidFill>
              </a:rPr>
              <a:t>Its largest trading partner is China</a:t>
            </a:r>
          </a:p>
          <a:p>
            <a:pPr marL="533400" indent="-533400" eaLnBrk="1" hangingPunct="1">
              <a:buFontTx/>
              <a:buAutoNum type="alphaLcPeriod"/>
            </a:pPr>
            <a:r>
              <a:rPr lang="en-US" altLang="en-US" sz="3600" b="1" smtClean="0">
                <a:solidFill>
                  <a:srgbClr val="000000"/>
                </a:solidFill>
              </a:rPr>
              <a:t>Imports more gasoline than it exports</a:t>
            </a:r>
          </a:p>
          <a:p>
            <a:pPr marL="533400" indent="-533400" eaLnBrk="1" hangingPunct="1">
              <a:buFontTx/>
              <a:buAutoNum type="alphaLcPeriod"/>
            </a:pPr>
            <a:r>
              <a:rPr lang="en-US" altLang="en-US" sz="3600" b="1" smtClean="0">
                <a:solidFill>
                  <a:srgbClr val="000000"/>
                </a:solidFill>
              </a:rPr>
              <a:t>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213786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Grp="1"/>
          </p:cNvSpPr>
          <p:nvPr>
            <p:ph type="ctrTitle" idx="4294967295"/>
          </p:nvPr>
        </p:nvSpPr>
        <p:spPr>
          <a:xfrm>
            <a:off x="914400" y="533400"/>
            <a:ext cx="7543800" cy="1295400"/>
          </a:xfrm>
        </p:spPr>
        <p:txBody>
          <a:bodyPr/>
          <a:lstStyle/>
          <a:p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3796" name="Rectangle 4"/>
          <p:cNvSpPr>
            <a:spLocks noGrp="1"/>
          </p:cNvSpPr>
          <p:nvPr>
            <p:ph type="subTitle" idx="4294967295"/>
          </p:nvPr>
        </p:nvSpPr>
        <p:spPr>
          <a:xfrm>
            <a:off x="762000" y="2743200"/>
            <a:ext cx="7924800" cy="35814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en-US" sz="4000" b="1" smtClean="0"/>
              <a:t>$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4000" b="1" smtClean="0"/>
              <a:t>*</a:t>
            </a:r>
          </a:p>
        </p:txBody>
      </p:sp>
      <p:pic>
        <p:nvPicPr>
          <p:cNvPr id="804866" name="Picture 2" descr="blockS_wht_80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420688"/>
            <a:ext cx="831850" cy="1169987"/>
          </a:xfrm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10"/>
          <p:cNvSpPr>
            <a:spLocks noGrp="1"/>
          </p:cNvSpPr>
          <p:nvPr>
            <p:ph type="ctrTitle" idx="4294967295"/>
          </p:nvPr>
        </p:nvSpPr>
        <p:spPr>
          <a:xfrm>
            <a:off x="990600" y="228600"/>
            <a:ext cx="7543800" cy="1295400"/>
          </a:xfrm>
        </p:spPr>
        <p:txBody>
          <a:bodyPr/>
          <a:lstStyle/>
          <a:p>
            <a:r>
              <a:rPr lang="en-US" sz="4000" smtClean="0"/>
              <a:t/>
            </a:r>
            <a:br>
              <a:rPr lang="en-US" sz="4000" smtClean="0"/>
            </a:br>
            <a:r>
              <a:rPr lang="en-US" sz="4000" b="1" smtClean="0"/>
              <a:t>The coins used in colonial America were primarily:</a:t>
            </a:r>
            <a:r>
              <a:rPr lang="en-US" sz="400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1748" name="Rectangle 11"/>
          <p:cNvSpPr>
            <a:spLocks noGrp="1"/>
          </p:cNvSpPr>
          <p:nvPr>
            <p:ph type="subTitle" idx="4294967295"/>
          </p:nvPr>
        </p:nvSpPr>
        <p:spPr>
          <a:xfrm>
            <a:off x="762000" y="2438400"/>
            <a:ext cx="7924800" cy="3581400"/>
          </a:xfrm>
        </p:spPr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n-US" sz="4000" b="1" smtClean="0"/>
              <a:t>British  (Shillings and Pounds)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n-US" sz="4000" b="1" smtClean="0"/>
              <a:t>Spanish (Pieces of Eight)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n-US" sz="4000" b="1" smtClean="0"/>
              <a:t>German (Thalers)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n-US" sz="4000" b="1" smtClean="0"/>
              <a:t>French (Ecus)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n-US" sz="4000" b="1" smtClean="0"/>
              <a:t>Dutch ( Ducatoons)</a:t>
            </a:r>
          </a:p>
          <a:p>
            <a:pPr marL="609600" indent="-609600" eaLnBrk="1" hangingPunct="1">
              <a:buFont typeface="Arial" charset="0"/>
              <a:buNone/>
            </a:pPr>
            <a:endParaRPr lang="en-US" sz="4000" b="1" smtClean="0"/>
          </a:p>
          <a:p>
            <a:pPr marL="609600" indent="-609600" eaLnBrk="1" hangingPunct="1">
              <a:buFontTx/>
              <a:buAutoNum type="alphaLcPeriod"/>
            </a:pPr>
            <a:endParaRPr lang="en-US" sz="4000" b="1" smtClean="0"/>
          </a:p>
        </p:txBody>
      </p:sp>
      <p:pic>
        <p:nvPicPr>
          <p:cNvPr id="804866" name="Picture 2" descr="blockS_wht_80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420688"/>
            <a:ext cx="831850" cy="1169987"/>
          </a:xfrm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1" smtClean="0">
                <a:ea typeface="MS PGothic" panose="020B0600070205080204" pitchFamily="34" charset="-128"/>
              </a:rPr>
              <a:t>COLONIAL AMERICA - 1750</a:t>
            </a:r>
          </a:p>
        </p:txBody>
      </p:sp>
      <p:pic>
        <p:nvPicPr>
          <p:cNvPr id="123910" name="Picture 6" descr="File:Nouvelle-France map-en.svg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149350"/>
            <a:ext cx="7924800" cy="5646738"/>
          </a:xfrm>
        </p:spPr>
      </p:pic>
    </p:spTree>
    <p:extLst>
      <p:ext uri="{BB962C8B-B14F-4D97-AF65-F5344CB8AC3E}">
        <p14:creationId xmlns:p14="http://schemas.microsoft.com/office/powerpoint/2010/main" val="158143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4075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C:\Users\liedhol1\Pictures\1745_Britain_Shill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295400"/>
            <a:ext cx="961866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457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0724" name="Rectangle 7"/>
          <p:cNvSpPr>
            <a:spLocks noGrp="1"/>
          </p:cNvSpPr>
          <p:nvPr>
            <p:ph type="ctrTitle" idx="4294967295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b="1" smtClean="0"/>
              <a:t>EXCHANGE RATE</a:t>
            </a:r>
          </a:p>
        </p:txBody>
      </p:sp>
      <p:sp>
        <p:nvSpPr>
          <p:cNvPr id="19461" name="Rectangle 8"/>
          <p:cNvSpPr>
            <a:spLocks noGrp="1"/>
          </p:cNvSpPr>
          <p:nvPr>
            <p:ph type="subTitle" idx="4294967295"/>
          </p:nvPr>
        </p:nvSpPr>
        <p:spPr>
          <a:xfrm>
            <a:off x="1371600" y="2514600"/>
            <a:ext cx="6400800" cy="27432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b="1" smtClean="0"/>
              <a:t>PRICE (RATIO)OF ONE CURRENCY IN TERMS OF ANOTHER</a:t>
            </a:r>
          </a:p>
          <a:p>
            <a:pPr marL="0" indent="0" algn="ctr">
              <a:buFont typeface="Arial" charset="0"/>
              <a:buNone/>
            </a:pPr>
            <a:r>
              <a:rPr lang="en-US" b="1" smtClean="0"/>
              <a:t>L/$</a:t>
            </a:r>
          </a:p>
          <a:p>
            <a:pPr marL="0" indent="0" algn="ctr">
              <a:buFont typeface="Arial" charset="0"/>
              <a:buNone/>
            </a:pPr>
            <a:r>
              <a:rPr lang="en-US" b="1" smtClean="0"/>
              <a:t>CURRENCY ON BOTTOM KEY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51" y="1066800"/>
            <a:ext cx="8646298" cy="4724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5844" name="Rectangle 7"/>
          <p:cNvSpPr>
            <a:spLocks noGrp="1"/>
          </p:cNvSpPr>
          <p:nvPr>
            <p:ph type="ctrTitle" idx="4294967295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b="1" dirty="0" smtClean="0"/>
              <a:t>EFFECT OF </a:t>
            </a:r>
            <a:r>
              <a:rPr lang="en-US" b="1" dirty="0" smtClean="0"/>
              <a:t>STRONGER DOLLAR</a:t>
            </a:r>
            <a:endParaRPr lang="en-US" b="1" dirty="0" smtClean="0"/>
          </a:p>
        </p:txBody>
      </p:sp>
      <p:sp>
        <p:nvSpPr>
          <p:cNvPr id="19461" name="Rectangle 8"/>
          <p:cNvSpPr>
            <a:spLocks noGrp="1"/>
          </p:cNvSpPr>
          <p:nvPr>
            <p:ph type="subTitle" idx="4294967295"/>
          </p:nvPr>
        </p:nvSpPr>
        <p:spPr>
          <a:xfrm>
            <a:off x="533400" y="2514600"/>
            <a:ext cx="8382000" cy="30480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b="1" dirty="0" smtClean="0"/>
              <a:t>MAKES U.S. FIRMS </a:t>
            </a:r>
            <a:r>
              <a:rPr lang="en-US" b="1" dirty="0" smtClean="0"/>
              <a:t>LESS</a:t>
            </a:r>
            <a:r>
              <a:rPr lang="en-US" b="1" dirty="0" smtClean="0"/>
              <a:t> </a:t>
            </a:r>
            <a:r>
              <a:rPr lang="en-US" b="1" dirty="0" smtClean="0"/>
              <a:t>COMPETITIVE INTERNATIONALLY</a:t>
            </a:r>
          </a:p>
          <a:p>
            <a:pPr marL="0" indent="0" algn="ctr">
              <a:buFont typeface="Arial" charset="0"/>
              <a:buNone/>
            </a:pPr>
            <a:r>
              <a:rPr lang="en-US" b="1" dirty="0" smtClean="0"/>
              <a:t>INCREASES </a:t>
            </a:r>
            <a:r>
              <a:rPr lang="en-US" b="1" dirty="0" smtClean="0"/>
              <a:t>PRICE OF U.S. GOODS ABROAD</a:t>
            </a:r>
          </a:p>
          <a:p>
            <a:pPr marL="0" indent="0" algn="ctr">
              <a:buFont typeface="Arial" charset="0"/>
              <a:buNone/>
            </a:pPr>
            <a:r>
              <a:rPr lang="en-US" b="1" dirty="0" smtClean="0"/>
              <a:t>DECREASES </a:t>
            </a:r>
            <a:r>
              <a:rPr lang="en-US" b="1" dirty="0" smtClean="0"/>
              <a:t>PRICE OF IMPORTED GOODS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Pictur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148" name="Rectangle 7"/>
          <p:cNvSpPr>
            <a:spLocks noGrp="1"/>
          </p:cNvSpPr>
          <p:nvPr>
            <p:ph type="ctrTitle" idx="4294967295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0000"/>
                </a:solidFill>
              </a:rPr>
              <a:t>MAGNITUDE</a:t>
            </a:r>
            <a:br>
              <a:rPr lang="en-US" altLang="en-US" b="1" smtClean="0">
                <a:solidFill>
                  <a:srgbClr val="000000"/>
                </a:solidFill>
              </a:rPr>
            </a:br>
            <a:r>
              <a:rPr lang="en-US" altLang="en-US" b="1" smtClean="0">
                <a:solidFill>
                  <a:srgbClr val="000000"/>
                </a:solidFill>
              </a:rPr>
              <a:t>2013</a:t>
            </a:r>
          </a:p>
        </p:txBody>
      </p:sp>
      <p:sp>
        <p:nvSpPr>
          <p:cNvPr id="3078" name="Rectangle 8"/>
          <p:cNvSpPr>
            <a:spLocks noGrp="1"/>
          </p:cNvSpPr>
          <p:nvPr>
            <p:ph type="subTitle" idx="4294967295"/>
          </p:nvPr>
        </p:nvSpPr>
        <p:spPr>
          <a:xfrm>
            <a:off x="381000" y="2133600"/>
            <a:ext cx="8458200" cy="3276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b="1" smtClean="0">
                <a:solidFill>
                  <a:srgbClr val="000000"/>
                </a:solidFill>
              </a:rPr>
              <a:t>     </a:t>
            </a:r>
          </a:p>
          <a:p>
            <a:pPr marL="0" indent="0" eaLnBrk="1" hangingPunct="1">
              <a:buFontTx/>
              <a:buNone/>
            </a:pPr>
            <a:r>
              <a:rPr lang="en-US" altLang="en-US" b="1" smtClean="0">
                <a:solidFill>
                  <a:srgbClr val="000000"/>
                </a:solidFill>
              </a:rPr>
              <a:t>MERCHANDISE TRADE     $18.8 TRILLION</a:t>
            </a:r>
          </a:p>
          <a:p>
            <a:pPr marL="0" indent="0" eaLnBrk="1" hangingPunct="1">
              <a:buFontTx/>
              <a:buNone/>
            </a:pPr>
            <a:endParaRPr lang="en-US" altLang="en-US" b="1" smtClean="0">
              <a:solidFill>
                <a:srgbClr val="0000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en-US" b="1" smtClean="0">
                <a:solidFill>
                  <a:srgbClr val="000000"/>
                </a:solidFill>
              </a:rPr>
              <a:t>SERVICES                            $  4.6 TRILLION</a:t>
            </a:r>
          </a:p>
        </p:txBody>
      </p:sp>
    </p:spTree>
    <p:extLst>
      <p:ext uri="{BB962C8B-B14F-4D97-AF65-F5344CB8AC3E}">
        <p14:creationId xmlns:p14="http://schemas.microsoft.com/office/powerpoint/2010/main" val="4219176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Pictur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364" name="Rectangle 7"/>
          <p:cNvSpPr>
            <a:spLocks noGrp="1"/>
          </p:cNvSpPr>
          <p:nvPr>
            <p:ph type="ctrTitle" idx="4294967295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chemeClr val="accent4">
                    <a:lumMod val="10000"/>
                  </a:schemeClr>
                </a:solidFill>
              </a:rPr>
              <a:t>WORLD EXPORTS – 2013</a:t>
            </a:r>
            <a:br>
              <a:rPr lang="en-US" altLang="en-US" b="1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en-US" altLang="en-US" b="1" dirty="0" smtClean="0">
                <a:solidFill>
                  <a:schemeClr val="accent4">
                    <a:lumMod val="10000"/>
                  </a:schemeClr>
                </a:solidFill>
              </a:rPr>
              <a:t>MERCHANDISE</a:t>
            </a:r>
          </a:p>
        </p:txBody>
      </p:sp>
      <p:sp>
        <p:nvSpPr>
          <p:cNvPr id="3078" name="Rectangle 8"/>
          <p:cNvSpPr>
            <a:spLocks noGrp="1"/>
          </p:cNvSpPr>
          <p:nvPr>
            <p:ph type="subTitle" idx="4294967295"/>
          </p:nvPr>
        </p:nvSpPr>
        <p:spPr>
          <a:xfrm>
            <a:off x="1447800" y="2362200"/>
            <a:ext cx="6705600" cy="3276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b="1" dirty="0" smtClean="0">
                <a:solidFill>
                  <a:srgbClr val="C00000"/>
                </a:solidFill>
              </a:rPr>
              <a:t>1)</a:t>
            </a:r>
            <a:r>
              <a:rPr lang="en-US" altLang="en-US" b="1" dirty="0" smtClean="0">
                <a:solidFill>
                  <a:schemeClr val="accent2"/>
                </a:solidFill>
              </a:rPr>
              <a:t> </a:t>
            </a:r>
            <a:r>
              <a:rPr lang="en-US" altLang="en-US" b="1" dirty="0" smtClean="0">
                <a:solidFill>
                  <a:schemeClr val="accent2"/>
                </a:solidFill>
              </a:rPr>
              <a:t>?</a:t>
            </a:r>
          </a:p>
          <a:p>
            <a:pPr marL="0" indent="0"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</a:rPr>
              <a:t>2</a:t>
            </a:r>
            <a:r>
              <a:rPr lang="en-US" altLang="en-US" b="1" dirty="0" smtClean="0">
                <a:solidFill>
                  <a:srgbClr val="000000"/>
                </a:solidFill>
              </a:rPr>
              <a:t>)</a:t>
            </a:r>
            <a:r>
              <a:rPr lang="en-US" altLang="en-US" b="1" dirty="0" smtClean="0"/>
              <a:t>  </a:t>
            </a:r>
            <a:r>
              <a:rPr lang="en-US" altLang="en-US" b="1" dirty="0" smtClean="0">
                <a:solidFill>
                  <a:srgbClr val="000000"/>
                </a:solidFill>
              </a:rPr>
              <a:t>U.S.		               $ 1.58 Trillion</a:t>
            </a:r>
          </a:p>
          <a:p>
            <a:pPr marL="0" indent="0"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</a:rPr>
              <a:t>3) GERMANY   		     $ 1.45Trillion</a:t>
            </a:r>
          </a:p>
          <a:p>
            <a:pPr marL="0" indent="0"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</a:rPr>
              <a:t>4)  JAPAN			     $ 0.72 Trillion</a:t>
            </a:r>
          </a:p>
          <a:p>
            <a:pPr marL="0" indent="0"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</a:rPr>
              <a:t>5)  NETHERLANDS      </a:t>
            </a:r>
            <a:r>
              <a:rPr lang="en-US" altLang="en-US" b="1" dirty="0" smtClean="0">
                <a:solidFill>
                  <a:srgbClr val="000000"/>
                </a:solidFill>
              </a:rPr>
              <a:t>      </a:t>
            </a:r>
            <a:r>
              <a:rPr lang="en-US" altLang="en-US" b="1" dirty="0" smtClean="0">
                <a:solidFill>
                  <a:srgbClr val="000000"/>
                </a:solidFill>
              </a:rPr>
              <a:t>$ 0.67 Trillion</a:t>
            </a:r>
          </a:p>
          <a:p>
            <a:pPr marL="0" indent="0" algn="ctr">
              <a:buFontTx/>
              <a:buNone/>
            </a:pPr>
            <a:endParaRPr lang="en-US" altLang="en-US" b="1" dirty="0" smtClean="0">
              <a:solidFill>
                <a:srgbClr val="000000"/>
              </a:solidFill>
            </a:endParaRPr>
          </a:p>
          <a:p>
            <a:pPr marL="0" indent="0" algn="ctr">
              <a:buFontTx/>
              <a:buNone/>
            </a:pPr>
            <a:endParaRPr lang="en-US" altLang="en-US" b="1" dirty="0" smtClean="0"/>
          </a:p>
          <a:p>
            <a:pPr marL="0" indent="0" algn="ctr">
              <a:buFontTx/>
              <a:buNone/>
            </a:pPr>
            <a:r>
              <a:rPr lang="en-US" altLang="en-US" sz="1400" b="1" dirty="0" smtClean="0"/>
              <a:t>10/14</a:t>
            </a:r>
          </a:p>
          <a:p>
            <a:pPr marL="0" indent="0" algn="ctr">
              <a:buFontTx/>
              <a:buNone/>
            </a:pP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790728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ictur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196" name="Rectangle 7"/>
          <p:cNvSpPr>
            <a:spLocks noGrp="1"/>
          </p:cNvSpPr>
          <p:nvPr>
            <p:ph type="ctrTitle" idx="4294967295"/>
          </p:nvPr>
        </p:nvSpPr>
        <p:spPr>
          <a:xfrm>
            <a:off x="0" y="533400"/>
            <a:ext cx="8915400" cy="1470025"/>
          </a:xfrm>
        </p:spPr>
        <p:txBody>
          <a:bodyPr/>
          <a:lstStyle/>
          <a:p>
            <a:r>
              <a:rPr lang="en-US" altLang="en-US" sz="6000" b="1" smtClean="0">
                <a:solidFill>
                  <a:srgbClr val="000000"/>
                </a:solidFill>
              </a:rPr>
              <a:t>OPENNNESS</a:t>
            </a:r>
            <a:endParaRPr lang="en-US" altLang="en-US" b="1" smtClean="0">
              <a:solidFill>
                <a:srgbClr val="000000"/>
              </a:solidFill>
            </a:endParaRPr>
          </a:p>
        </p:txBody>
      </p:sp>
      <p:sp>
        <p:nvSpPr>
          <p:cNvPr id="3078" name="Rectangle 8"/>
          <p:cNvSpPr>
            <a:spLocks noGrp="1"/>
          </p:cNvSpPr>
          <p:nvPr>
            <p:ph type="subTitle" idx="4294967295"/>
          </p:nvPr>
        </p:nvSpPr>
        <p:spPr>
          <a:xfrm>
            <a:off x="0" y="2362200"/>
            <a:ext cx="8915400" cy="3276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b="1" smtClean="0">
                <a:solidFill>
                  <a:srgbClr val="000000"/>
                </a:solidFill>
              </a:rPr>
              <a:t>     </a:t>
            </a:r>
          </a:p>
          <a:p>
            <a:pPr marL="0" indent="0" algn="ctr">
              <a:buFontTx/>
              <a:buNone/>
            </a:pPr>
            <a:r>
              <a:rPr lang="en-US" altLang="en-US" sz="4400" b="1" smtClean="0">
                <a:solidFill>
                  <a:srgbClr val="000000"/>
                </a:solidFill>
              </a:rPr>
              <a:t>MEASURE</a:t>
            </a:r>
          </a:p>
          <a:p>
            <a:pPr marL="0" indent="0" algn="ctr">
              <a:buFontTx/>
              <a:buNone/>
            </a:pPr>
            <a:r>
              <a:rPr lang="en-US" altLang="en-US" sz="4400" b="1" smtClean="0">
                <a:solidFill>
                  <a:srgbClr val="000000"/>
                </a:solidFill>
              </a:rPr>
              <a:t>EXPORTS/GROSS DOMESTIC PRODUCT</a:t>
            </a:r>
          </a:p>
        </p:txBody>
      </p:sp>
    </p:spTree>
    <p:extLst>
      <p:ext uri="{BB962C8B-B14F-4D97-AF65-F5344CB8AC3E}">
        <p14:creationId xmlns:p14="http://schemas.microsoft.com/office/powerpoint/2010/main" val="2164613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Pictur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20" name="Rectangle 7"/>
          <p:cNvSpPr>
            <a:spLocks noGrp="1"/>
          </p:cNvSpPr>
          <p:nvPr>
            <p:ph type="ctrTitle" idx="4294967295"/>
          </p:nvPr>
        </p:nvSpPr>
        <p:spPr>
          <a:xfrm>
            <a:off x="533400" y="228600"/>
            <a:ext cx="7543800" cy="1470025"/>
          </a:xfrm>
        </p:spPr>
        <p:txBody>
          <a:bodyPr/>
          <a:lstStyle/>
          <a:p>
            <a:pPr eaLnBrk="1" hangingPunct="1"/>
            <a:r>
              <a:rPr lang="en-US" altLang="en-US" sz="4800" b="1" smtClean="0">
                <a:solidFill>
                  <a:srgbClr val="000000"/>
                </a:solidFill>
              </a:rPr>
              <a:t>EXPORTS/GDP</a:t>
            </a:r>
            <a:br>
              <a:rPr lang="en-US" altLang="en-US" sz="4800" b="1" smtClean="0">
                <a:solidFill>
                  <a:srgbClr val="000000"/>
                </a:solidFill>
              </a:rPr>
            </a:br>
            <a:r>
              <a:rPr lang="en-US" altLang="en-US" sz="4800" b="1" smtClean="0">
                <a:solidFill>
                  <a:srgbClr val="000000"/>
                </a:solidFill>
              </a:rPr>
              <a:t>2013</a:t>
            </a:r>
          </a:p>
        </p:txBody>
      </p:sp>
      <p:sp>
        <p:nvSpPr>
          <p:cNvPr id="87045" name="Rectangle 8"/>
          <p:cNvSpPr>
            <a:spLocks noGrp="1"/>
          </p:cNvSpPr>
          <p:nvPr>
            <p:ph type="subTitle" idx="4294967295"/>
          </p:nvPr>
        </p:nvSpPr>
        <p:spPr>
          <a:xfrm>
            <a:off x="1219200" y="1828800"/>
            <a:ext cx="67818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b="1" dirty="0" smtClean="0"/>
              <a:t>       </a:t>
            </a:r>
            <a:r>
              <a:rPr lang="en-US" altLang="en-US" b="1" dirty="0" smtClean="0">
                <a:solidFill>
                  <a:srgbClr val="000000"/>
                </a:solidFill>
              </a:rPr>
              <a:t>THAILAND                    74%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</a:rPr>
              <a:t>        KOREA                          54%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        </a:t>
            </a:r>
            <a:r>
              <a:rPr lang="en-US" altLang="en-US" b="1" dirty="0" smtClean="0">
                <a:solidFill>
                  <a:srgbClr val="000000"/>
                </a:solidFill>
              </a:rPr>
              <a:t>GERMANY                    51%     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b="1" dirty="0" smtClean="0"/>
              <a:t>        </a:t>
            </a:r>
            <a:r>
              <a:rPr lang="en-US" altLang="en-US" b="1" dirty="0" smtClean="0">
                <a:solidFill>
                  <a:srgbClr val="CC3300"/>
                </a:solidFill>
              </a:rPr>
              <a:t>WORLD AVERAGE   </a:t>
            </a:r>
            <a:r>
              <a:rPr lang="en-US" altLang="en-US" b="1" dirty="0" smtClean="0">
                <a:solidFill>
                  <a:srgbClr val="CC3300"/>
                </a:solidFill>
              </a:rPr>
              <a:t>    </a:t>
            </a:r>
            <a:r>
              <a:rPr lang="en-US" altLang="en-US" b="1" dirty="0" smtClean="0">
                <a:solidFill>
                  <a:srgbClr val="CC3300"/>
                </a:solidFill>
              </a:rPr>
              <a:t>31%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b="1" dirty="0" smtClean="0"/>
              <a:t>        </a:t>
            </a:r>
            <a:r>
              <a:rPr lang="en-US" altLang="en-US" b="1" dirty="0" smtClean="0">
                <a:solidFill>
                  <a:srgbClr val="000000"/>
                </a:solidFill>
              </a:rPr>
              <a:t>CHINA	                  26%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</a:rPr>
              <a:t>        JAPAN		        </a:t>
            </a:r>
            <a:r>
              <a:rPr lang="en-US" altLang="en-US" b="1" dirty="0" smtClean="0">
                <a:solidFill>
                  <a:srgbClr val="000000"/>
                </a:solidFill>
              </a:rPr>
              <a:t>          15</a:t>
            </a:r>
            <a:r>
              <a:rPr lang="en-US" altLang="en-US" b="1" dirty="0" smtClean="0">
                <a:solidFill>
                  <a:srgbClr val="000000"/>
                </a:solidFill>
              </a:rPr>
              <a:t>%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</a:rPr>
              <a:t>        UNITED STATES        </a:t>
            </a:r>
            <a:r>
              <a:rPr lang="en-US" altLang="en-US" b="1" dirty="0" smtClean="0">
                <a:solidFill>
                  <a:srgbClr val="000000"/>
                </a:solidFill>
              </a:rPr>
              <a:t>    </a:t>
            </a:r>
            <a:r>
              <a:rPr lang="en-US" altLang="en-US" b="1" dirty="0" smtClean="0">
                <a:solidFill>
                  <a:srgbClr val="000000"/>
                </a:solidFill>
              </a:rPr>
              <a:t>14%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</a:rPr>
              <a:t>        NEPAL                            11%</a:t>
            </a:r>
          </a:p>
        </p:txBody>
      </p:sp>
      <p:sp>
        <p:nvSpPr>
          <p:cNvPr id="6" name="Down Arrow 5"/>
          <p:cNvSpPr/>
          <p:nvPr/>
        </p:nvSpPr>
        <p:spPr>
          <a:xfrm rot="10800000">
            <a:off x="7620000" y="3429000"/>
            <a:ext cx="484188" cy="5334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632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0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70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70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70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Picture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244" name="Rectangle 7"/>
          <p:cNvSpPr>
            <a:spLocks noGrp="1"/>
          </p:cNvSpPr>
          <p:nvPr>
            <p:ph type="ctrTitle" idx="4294967295"/>
          </p:nvPr>
        </p:nvSpPr>
        <p:spPr>
          <a:xfrm>
            <a:off x="304800" y="533400"/>
            <a:ext cx="8839200" cy="1470025"/>
          </a:xfrm>
        </p:spPr>
        <p:txBody>
          <a:bodyPr/>
          <a:lstStyle/>
          <a:p>
            <a:r>
              <a:rPr lang="en-US" altLang="en-US" b="1" smtClean="0">
                <a:solidFill>
                  <a:srgbClr val="000000"/>
                </a:solidFill>
              </a:rPr>
              <a:t>DIRECTION OF TRADE </a:t>
            </a:r>
            <a:br>
              <a:rPr lang="en-US" altLang="en-US" b="1" smtClean="0">
                <a:solidFill>
                  <a:srgbClr val="000000"/>
                </a:solidFill>
              </a:rPr>
            </a:br>
            <a:r>
              <a:rPr lang="en-US" altLang="en-US" b="1" smtClean="0">
                <a:solidFill>
                  <a:srgbClr val="000000"/>
                </a:solidFill>
              </a:rPr>
              <a:t>2011</a:t>
            </a:r>
          </a:p>
        </p:txBody>
      </p:sp>
      <p:sp>
        <p:nvSpPr>
          <p:cNvPr id="107525" name="Rectangle 8"/>
          <p:cNvSpPr>
            <a:spLocks noGrp="1"/>
          </p:cNvSpPr>
          <p:nvPr>
            <p:ph type="subTitle" idx="4294967295"/>
          </p:nvPr>
        </p:nvSpPr>
        <p:spPr>
          <a:xfrm>
            <a:off x="0" y="2362200"/>
            <a:ext cx="9144000" cy="37338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</a:rPr>
              <a:t>INDUSTRIALIZED TO INDUSTRIALIZED        </a:t>
            </a:r>
            <a:r>
              <a:rPr lang="en-US" altLang="en-US" b="1" dirty="0" smtClean="0">
                <a:solidFill>
                  <a:srgbClr val="000000"/>
                </a:solidFill>
              </a:rPr>
              <a:t>  35</a:t>
            </a:r>
            <a:r>
              <a:rPr lang="en-US" altLang="en-US" b="1" dirty="0" smtClean="0">
                <a:solidFill>
                  <a:srgbClr val="000000"/>
                </a:solidFill>
              </a:rPr>
              <a:t>%   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</a:rPr>
              <a:t>DEVELOPING TO DEVELOPING                      </a:t>
            </a:r>
            <a:r>
              <a:rPr lang="en-US" altLang="en-US" b="1" dirty="0" smtClean="0">
                <a:solidFill>
                  <a:srgbClr val="000000"/>
                </a:solidFill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</a:rPr>
              <a:t>23% 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</a:rPr>
              <a:t>INDUSTRIALIZED TO DEVELOPING             </a:t>
            </a:r>
            <a:r>
              <a:rPr lang="en-US" altLang="en-US" b="1" dirty="0" smtClean="0">
                <a:solidFill>
                  <a:srgbClr val="000000"/>
                </a:solidFill>
              </a:rPr>
              <a:t>   </a:t>
            </a:r>
            <a:r>
              <a:rPr lang="en-US" altLang="en-US" b="1" dirty="0" smtClean="0">
                <a:solidFill>
                  <a:srgbClr val="000000"/>
                </a:solidFill>
              </a:rPr>
              <a:t>24%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</a:rPr>
              <a:t>DEVELOPING TO INDUSTRIALIZED                18%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en-US" b="1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</a:rPr>
              <a:t>    </a:t>
            </a:r>
            <a:endParaRPr lang="en-US" altLang="en-US" sz="3600" b="1" dirty="0" smtClean="0">
              <a:solidFill>
                <a:srgbClr val="00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8659813" y="2362200"/>
            <a:ext cx="484187" cy="4572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 rot="10800000">
            <a:off x="8659813" y="2895600"/>
            <a:ext cx="484187" cy="5334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Down Arrow 9"/>
          <p:cNvSpPr/>
          <p:nvPr/>
        </p:nvSpPr>
        <p:spPr>
          <a:xfrm rot="10800000">
            <a:off x="8659813" y="3352800"/>
            <a:ext cx="484187" cy="5334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43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ale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ale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ale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7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7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75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75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4001</TotalTime>
  <Words>589</Words>
  <Application>Microsoft Office PowerPoint</Application>
  <PresentationFormat>On-screen Show (4:3)</PresentationFormat>
  <Paragraphs>241</Paragraphs>
  <Slides>46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MS PGothic</vt:lpstr>
      <vt:lpstr>Arial</vt:lpstr>
      <vt:lpstr>Calibri</vt:lpstr>
      <vt:lpstr>Times</vt:lpstr>
      <vt:lpstr>Times New Roman</vt:lpstr>
      <vt:lpstr>Office Theme</vt:lpstr>
      <vt:lpstr>PowerPoint Presentation</vt:lpstr>
      <vt:lpstr>PowerPoint Presentation</vt:lpstr>
      <vt:lpstr>INTERNATIONAL TRADE</vt:lpstr>
      <vt:lpstr>Which of the following is true about the United States and its international trade role? </vt:lpstr>
      <vt:lpstr>MAGNITUDE 2013</vt:lpstr>
      <vt:lpstr>WORLD EXPORTS – 2013 MERCHANDISE</vt:lpstr>
      <vt:lpstr>OPENNNESS</vt:lpstr>
      <vt:lpstr>EXPORTS/GDP 2013</vt:lpstr>
      <vt:lpstr>DIRECTION OF TRADE  2011</vt:lpstr>
      <vt:lpstr>U.S TRADING PARTNERS  (Percent of US Exports) 2013</vt:lpstr>
      <vt:lpstr>WHAT GOODS?</vt:lpstr>
      <vt:lpstr>WHAT GOODS?</vt:lpstr>
      <vt:lpstr>UNITED STATES - 2013</vt:lpstr>
      <vt:lpstr>GROSS EXPORTS AND NET EXPORTS (X-M)</vt:lpstr>
      <vt:lpstr>UNITED STATES - 2013</vt:lpstr>
      <vt:lpstr>UNITED STATES -2013</vt:lpstr>
      <vt:lpstr>WHAT GOODS?</vt:lpstr>
      <vt:lpstr>Which of the following is true about the United States and its international trade role? </vt:lpstr>
      <vt:lpstr>GLOBALIZATION</vt:lpstr>
      <vt:lpstr>PowerPoint Presentation</vt:lpstr>
      <vt:lpstr>GROWTH SINCE 1950</vt:lpstr>
      <vt:lpstr>Recent Period</vt:lpstr>
      <vt:lpstr>II -RECENT WAVE OF GLOBALIZATION</vt:lpstr>
      <vt:lpstr>GLOBALIZATION</vt:lpstr>
      <vt:lpstr>PRIMARY DRIVING FORCES OF RECENT WAVE OF GLOBALIZATION </vt:lpstr>
      <vt:lpstr>PowerPoint Presentation</vt:lpstr>
      <vt:lpstr>Effect on U.S. Household</vt:lpstr>
      <vt:lpstr>2. TECHNOLOGICAL CHANGE</vt:lpstr>
      <vt:lpstr>2. TECHNOLOGICAL CHANGE</vt:lpstr>
      <vt:lpstr>PowerPoint Presentation</vt:lpstr>
      <vt:lpstr>PowerPoint Presentation</vt:lpstr>
      <vt:lpstr>3. EMERGENCE OF NEW COUNTRIES</vt:lpstr>
      <vt:lpstr>EFFECT ON JOBS</vt:lpstr>
      <vt:lpstr>EFFECT ON TRADE BALANCE</vt:lpstr>
      <vt:lpstr>U.S. FOREIGN TRADE DEFICIT 2014</vt:lpstr>
      <vt:lpstr>INTERNATIONAL ACCOUNTING</vt:lpstr>
      <vt:lpstr>PROBLEM ?</vt:lpstr>
      <vt:lpstr>PowerPoint Presentation</vt:lpstr>
      <vt:lpstr>INTERNATIONAL FINANCE</vt:lpstr>
      <vt:lpstr> :</vt:lpstr>
      <vt:lpstr> The coins used in colonial America were primarily::</vt:lpstr>
      <vt:lpstr>COLONIAL AMERICA - 1750</vt:lpstr>
      <vt:lpstr>PowerPoint Presentation</vt:lpstr>
      <vt:lpstr>EXCHANGE RATE</vt:lpstr>
      <vt:lpstr>PowerPoint Presentation</vt:lpstr>
      <vt:lpstr>EFFECT OF STRONGER DOLLAR</vt:lpstr>
    </vt:vector>
  </TitlesOfParts>
  <Company>University Relations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mcneabri</dc:creator>
  <cp:lastModifiedBy>carl liedholm</cp:lastModifiedBy>
  <cp:revision>55</cp:revision>
  <dcterms:created xsi:type="dcterms:W3CDTF">2007-08-16T13:01:45Z</dcterms:created>
  <dcterms:modified xsi:type="dcterms:W3CDTF">2015-05-16T13:59:31Z</dcterms:modified>
</cp:coreProperties>
</file>