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6"/>
  </p:notesMasterIdLst>
  <p:handoutMasterIdLst>
    <p:handoutMasterId r:id="rId37"/>
  </p:handoutMasterIdLst>
  <p:sldIdLst>
    <p:sldId id="419" r:id="rId2"/>
    <p:sldId id="420" r:id="rId3"/>
    <p:sldId id="421" r:id="rId4"/>
    <p:sldId id="422" r:id="rId5"/>
    <p:sldId id="423" r:id="rId6"/>
    <p:sldId id="424" r:id="rId7"/>
    <p:sldId id="425" r:id="rId8"/>
    <p:sldId id="426" r:id="rId9"/>
    <p:sldId id="427" r:id="rId10"/>
    <p:sldId id="428" r:id="rId11"/>
    <p:sldId id="429"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445" r:id="rId28"/>
    <p:sldId id="446" r:id="rId29"/>
    <p:sldId id="447" r:id="rId30"/>
    <p:sldId id="448" r:id="rId31"/>
    <p:sldId id="449" r:id="rId32"/>
    <p:sldId id="450" r:id="rId33"/>
    <p:sldId id="451" r:id="rId34"/>
    <p:sldId id="452"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333CC"/>
    <a:srgbClr val="3399FF"/>
    <a:srgbClr val="FFCC00"/>
    <a:srgbClr val="006600"/>
    <a:srgbClr val="FF9933"/>
    <a:srgbClr val="996633"/>
    <a:srgbClr val="008000"/>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985" autoAdjust="0"/>
  </p:normalViewPr>
  <p:slideViewPr>
    <p:cSldViewPr>
      <p:cViewPr>
        <p:scale>
          <a:sx n="76" d="100"/>
          <a:sy n="76" d="100"/>
        </p:scale>
        <p:origin x="-1392" y="-426"/>
      </p:cViewPr>
      <p:guideLst>
        <p:guide orient="horz" pos="2304"/>
        <p:guide orient="horz" pos="720"/>
        <p:guide pos="2016"/>
        <p:guide pos="288"/>
        <p:guide pos="3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346" y="-108"/>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765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6425"/>
            <a:ext cx="5140325" cy="4181475"/>
          </a:xfrm>
          <a:prstGeom prst="rect">
            <a:avLst/>
          </a:prstGeom>
          <a:noFill/>
          <a:ln>
            <a:noFill/>
          </a:ln>
          <a:effectLst/>
          <a:extLst/>
        </p:spPr>
        <p:txBody>
          <a:bodyPr vert="horz" wrap="square" lIns="91891" tIns="45139" rIns="91891" bIns="4513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5" name="Rectangle 3"/>
          <p:cNvSpPr>
            <a:spLocks noGrp="1" noRot="1" noChangeAspect="1" noChangeArrowheads="1" noTextEdit="1"/>
          </p:cNvSpPr>
          <p:nvPr>
            <p:ph type="sldImg" idx="2"/>
          </p:nvPr>
        </p:nvSpPr>
        <p:spPr bwMode="auto">
          <a:xfrm>
            <a:off x="1228725" y="704850"/>
            <a:ext cx="4552950" cy="341471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573155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Here is another set of cultural dimensions, which are fairly well known, which are important to understand.</a:t>
            </a:r>
          </a:p>
          <a:p>
            <a:r>
              <a:rPr lang="en-GB" dirty="0">
                <a:latin typeface="+mn-lt"/>
              </a:rPr>
              <a:t> </a:t>
            </a:r>
          </a:p>
          <a:p>
            <a:r>
              <a:rPr lang="en-GB" dirty="0">
                <a:latin typeface="+mn-lt"/>
              </a:rPr>
              <a:t>These two commentators draw on the anthropologists: </a:t>
            </a:r>
            <a:r>
              <a:rPr lang="en-GB" dirty="0" err="1">
                <a:latin typeface="+mn-lt"/>
              </a:rPr>
              <a:t>Kluckhon</a:t>
            </a:r>
            <a:r>
              <a:rPr lang="en-GB" dirty="0">
                <a:latin typeface="+mn-lt"/>
              </a:rPr>
              <a:t> and </a:t>
            </a:r>
            <a:r>
              <a:rPr lang="en-GB" dirty="0" err="1">
                <a:latin typeface="+mn-lt"/>
              </a:rPr>
              <a:t>Strodtbeck</a:t>
            </a:r>
            <a:r>
              <a:rPr lang="en-GB" dirty="0">
                <a:latin typeface="+mn-lt"/>
              </a:rPr>
              <a:t> from early 60s and the sociologists Parson and </a:t>
            </a:r>
            <a:r>
              <a:rPr lang="en-GB" dirty="0" err="1">
                <a:latin typeface="+mn-lt"/>
              </a:rPr>
              <a:t>Shils</a:t>
            </a:r>
            <a:r>
              <a:rPr lang="en-GB" dirty="0">
                <a:latin typeface="+mn-lt"/>
              </a:rPr>
              <a:t> from early 50s.</a:t>
            </a:r>
          </a:p>
          <a:p>
            <a:r>
              <a:rPr lang="en-GB" dirty="0">
                <a:latin typeface="+mn-lt"/>
              </a:rPr>
              <a:t> </a:t>
            </a:r>
          </a:p>
          <a:p>
            <a:r>
              <a:rPr lang="en-GB" dirty="0">
                <a:latin typeface="+mn-lt"/>
              </a:rPr>
              <a:t>They are different from Hofstede in that they do not want to represent nations as being at particular points on each axis, rather to focus on the dilemmas that people face and they argue that the key to success in intercultural interaction is in finding creative, synergistic solutions that can reconcile conflicting values and preferences.</a:t>
            </a:r>
          </a:p>
          <a:p>
            <a:r>
              <a:rPr lang="en-GB" dirty="0">
                <a:latin typeface="+mn-lt"/>
              </a:rPr>
              <a:t>It is also worth noting that they still do not offer the individual accuracy of The SPM.</a:t>
            </a:r>
          </a:p>
          <a:p>
            <a:endParaRPr lang="en-GB"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49D2C0B3-1B37-42AB-AF92-7E173E18D8D4}" type="slidenum">
              <a:rPr lang="en-US" smtClean="0"/>
              <a:t>7</a:t>
            </a:fld>
            <a:endParaRPr lang="en-US"/>
          </a:p>
        </p:txBody>
      </p:sp>
    </p:spTree>
    <p:extLst>
      <p:ext uri="{BB962C8B-B14F-4D97-AF65-F5344CB8AC3E}">
        <p14:creationId xmlns:p14="http://schemas.microsoft.com/office/powerpoint/2010/main" val="252311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4502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50"/>
          <p:cNvPicPr>
            <a:picLocks noChangeAspect="1" noChangeArrowheads="1"/>
          </p:cNvPicPr>
          <p:nvPr/>
        </p:nvPicPr>
        <p:blipFill>
          <a:blip r:embed="rId2"/>
          <a:srcRect b="487"/>
          <a:stretch>
            <a:fillRect/>
          </a:stretch>
        </p:blipFill>
        <p:spPr bwMode="auto">
          <a:xfrm>
            <a:off x="0" y="1676400"/>
            <a:ext cx="3263900" cy="5181600"/>
          </a:xfrm>
          <a:prstGeom prst="rect">
            <a:avLst/>
          </a:prstGeom>
          <a:noFill/>
          <a:ln w="9525">
            <a:noFill/>
            <a:miter lim="800000"/>
            <a:headEnd/>
            <a:tailEnd/>
          </a:ln>
        </p:spPr>
      </p:pic>
      <p:sp>
        <p:nvSpPr>
          <p:cNvPr id="5" name="Text Box 2053"/>
          <p:cNvSpPr txBox="1">
            <a:spLocks noChangeArrowheads="1"/>
          </p:cNvSpPr>
          <p:nvPr/>
        </p:nvSpPr>
        <p:spPr bwMode="auto">
          <a:xfrm>
            <a:off x="76200" y="6553200"/>
            <a:ext cx="1828800" cy="214313"/>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800" dirty="0" smtClean="0">
                <a:solidFill>
                  <a:srgbClr val="FFFFFF"/>
                </a:solidFill>
                <a:cs typeface="+mn-cs"/>
                <a:sym typeface="Symbol" pitchFamily="18" charset="2"/>
              </a:rPr>
              <a:t> Michigan State University, 2015</a:t>
            </a:r>
            <a:endParaRPr lang="en-US" sz="800" dirty="0" smtClean="0">
              <a:solidFill>
                <a:srgbClr val="FFFFFF"/>
              </a:solidFill>
              <a:cs typeface="+mn-cs"/>
            </a:endParaRPr>
          </a:p>
        </p:txBody>
      </p:sp>
      <p:sp>
        <p:nvSpPr>
          <p:cNvPr id="6" name="Rectangle 22"/>
          <p:cNvSpPr>
            <a:spLocks noChangeArrowheads="1"/>
          </p:cNvSpPr>
          <p:nvPr userDrawn="1"/>
        </p:nvSpPr>
        <p:spPr bwMode="auto">
          <a:xfrm>
            <a:off x="-10758" y="0"/>
            <a:ext cx="9144000" cy="493713"/>
          </a:xfrm>
          <a:prstGeom prst="rect">
            <a:avLst/>
          </a:prstGeom>
          <a:solidFill>
            <a:srgbClr val="006600"/>
          </a:solidFill>
          <a:ln w="12700" algn="ctr">
            <a:solidFill>
              <a:schemeClr val="tx1"/>
            </a:solidFill>
            <a:round/>
            <a:headEnd type="stealth" w="med" len="med"/>
            <a:tailEnd type="stealth" w="med" len="med"/>
          </a:ln>
        </p:spPr>
        <p:txBody>
          <a:bodyPr/>
          <a:lstStyle/>
          <a:p>
            <a:pPr>
              <a:defRPr/>
            </a:pPr>
            <a:endParaRPr lang="en-US">
              <a:cs typeface="+mn-cs"/>
            </a:endParaRPr>
          </a:p>
        </p:txBody>
      </p:sp>
      <p:pic>
        <p:nvPicPr>
          <p:cNvPr id="7" name="Picture 24"/>
          <p:cNvPicPr>
            <a:picLocks noChangeAspect="1"/>
          </p:cNvPicPr>
          <p:nvPr userDrawn="1"/>
        </p:nvPicPr>
        <p:blipFill>
          <a:blip r:embed="rId3"/>
          <a:srcRect/>
          <a:stretch>
            <a:fillRect/>
          </a:stretch>
        </p:blipFill>
        <p:spPr bwMode="auto">
          <a:xfrm>
            <a:off x="76200" y="76200"/>
            <a:ext cx="3657600" cy="347663"/>
          </a:xfrm>
          <a:prstGeom prst="rect">
            <a:avLst/>
          </a:prstGeom>
          <a:noFill/>
          <a:ln w="9525">
            <a:noFill/>
            <a:miter lim="800000"/>
            <a:headEnd/>
            <a:tailEnd/>
          </a:ln>
        </p:spPr>
      </p:pic>
      <p:sp>
        <p:nvSpPr>
          <p:cNvPr id="482308" name="Rectangle 2052"/>
          <p:cNvSpPr>
            <a:spLocks noGrp="1" noChangeArrowheads="1"/>
          </p:cNvSpPr>
          <p:nvPr>
            <p:ph type="subTitle" idx="1"/>
          </p:nvPr>
        </p:nvSpPr>
        <p:spPr>
          <a:xfrm>
            <a:off x="3124200" y="3200400"/>
            <a:ext cx="5867400" cy="3200400"/>
          </a:xfrm>
        </p:spPr>
        <p:txBody>
          <a:bodyPr/>
          <a:lstStyle>
            <a:lvl1pPr marL="0" indent="0">
              <a:buFontTx/>
              <a:buNone/>
              <a:defRPr sz="1800"/>
            </a:lvl1pPr>
          </a:lstStyle>
          <a:p>
            <a:pPr lvl="0"/>
            <a:r>
              <a:rPr lang="en-US" noProof="0" dirty="0" smtClean="0"/>
              <a:t>Click to edit Master subtitle style</a:t>
            </a:r>
          </a:p>
        </p:txBody>
      </p:sp>
      <p:sp>
        <p:nvSpPr>
          <p:cNvPr id="482310" name="Rectangle 2054"/>
          <p:cNvSpPr>
            <a:spLocks noGrp="1" noChangeArrowheads="1"/>
          </p:cNvSpPr>
          <p:nvPr>
            <p:ph type="ctrTitle" hasCustomPrompt="1"/>
          </p:nvPr>
        </p:nvSpPr>
        <p:spPr>
          <a:xfrm>
            <a:off x="3124200" y="1425575"/>
            <a:ext cx="5867400" cy="1470025"/>
          </a:xfrm>
          <a:ln>
            <a:noFill/>
          </a:ln>
        </p:spPr>
        <p:txBody>
          <a:bodyPr/>
          <a:lstStyle>
            <a:lvl1pPr>
              <a:defRPr sz="2800" b="1">
                <a:solidFill>
                  <a:srgbClr val="CC3300"/>
                </a:solidFill>
                <a:effectLst>
                  <a:outerShdw blurRad="50800" dist="38100" dir="2700000" algn="tl" rotWithShape="0">
                    <a:prstClr val="black">
                      <a:alpha val="40000"/>
                    </a:prstClr>
                  </a:outerShdw>
                </a:effectLst>
                <a:latin typeface="+mj-lt"/>
              </a:defRPr>
            </a:lvl1pPr>
          </a:lstStyle>
          <a:p>
            <a:pPr lvl="0"/>
            <a:r>
              <a:rPr lang="en-US" noProof="0" dirty="0" smtClean="0"/>
              <a:t>Click To Edit Master 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782" y="678007"/>
            <a:ext cx="8493125" cy="561975"/>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55218" y="1646237"/>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09600"/>
            <a:ext cx="2152650" cy="58007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4800" y="676275"/>
            <a:ext cx="630555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761" y="675409"/>
            <a:ext cx="8583840" cy="5619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24032" y="1615064"/>
            <a:ext cx="8229600" cy="4525963"/>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269287" cy="1362075"/>
          </a:xfrm>
        </p:spPr>
        <p:txBody>
          <a:bodyPr anchor="t"/>
          <a:lstStyle>
            <a:lvl1pPr algn="l">
              <a:defRPr sz="3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2" y="2906713"/>
            <a:ext cx="82692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492" y="667616"/>
            <a:ext cx="8493125" cy="56197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7637"/>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7637"/>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782" y="675409"/>
            <a:ext cx="8686800" cy="54379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199" y="2174875"/>
            <a:ext cx="426464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2663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782" y="667616"/>
            <a:ext cx="8493125" cy="561975"/>
          </a:xfr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0087"/>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00087"/>
            <a:ext cx="5111750" cy="5853113"/>
          </a:xfrm>
        </p:spPr>
        <p:txBody>
          <a:bodyPr/>
          <a:lstStyle>
            <a:lvl1pPr>
              <a:defRPr sz="2500"/>
            </a:lvl1pPr>
            <a:lvl2pPr>
              <a:defRPr sz="23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621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1028"/>
          <p:cNvSpPr>
            <a:spLocks noGrp="1" noChangeArrowheads="1"/>
          </p:cNvSpPr>
          <p:nvPr>
            <p:ph type="title"/>
          </p:nvPr>
        </p:nvSpPr>
        <p:spPr bwMode="auto">
          <a:xfrm>
            <a:off x="381000" y="657225"/>
            <a:ext cx="8493125"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029"/>
          <p:cNvSpPr>
            <a:spLocks noGrp="1" noChangeArrowheads="1"/>
          </p:cNvSpPr>
          <p:nvPr>
            <p:ph type="body" idx="1"/>
          </p:nvPr>
        </p:nvSpPr>
        <p:spPr bwMode="auto">
          <a:xfrm>
            <a:off x="381000" y="15795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Box 1030"/>
          <p:cNvSpPr txBox="1">
            <a:spLocks noChangeArrowheads="1"/>
          </p:cNvSpPr>
          <p:nvPr/>
        </p:nvSpPr>
        <p:spPr bwMode="auto">
          <a:xfrm>
            <a:off x="708025" y="6553200"/>
            <a:ext cx="1882775" cy="214313"/>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800" dirty="0" smtClean="0">
                <a:cs typeface="+mn-cs"/>
                <a:sym typeface="Symbol" pitchFamily="18" charset="2"/>
              </a:rPr>
              <a:t> Michigan State University, 2015</a:t>
            </a:r>
            <a:endParaRPr lang="en-US" sz="800" dirty="0" smtClean="0">
              <a:cs typeface="+mn-cs"/>
            </a:endParaRPr>
          </a:p>
        </p:txBody>
      </p:sp>
      <p:sp>
        <p:nvSpPr>
          <p:cNvPr id="1029" name="Line 1031"/>
          <p:cNvSpPr>
            <a:spLocks noChangeShapeType="1"/>
          </p:cNvSpPr>
          <p:nvPr/>
        </p:nvSpPr>
        <p:spPr bwMode="auto">
          <a:xfrm flipV="1">
            <a:off x="685800" y="6553200"/>
            <a:ext cx="0" cy="304800"/>
          </a:xfrm>
          <a:prstGeom prst="line">
            <a:avLst/>
          </a:prstGeom>
          <a:noFill/>
          <a:ln w="9525">
            <a:solidFill>
              <a:schemeClr val="bg2"/>
            </a:solidFill>
            <a:round/>
            <a:headEnd/>
            <a:tailEnd/>
          </a:ln>
          <a:effectLst/>
          <a:extLst/>
        </p:spPr>
        <p:txBody>
          <a:bodyPr/>
          <a:lstStyle/>
          <a:p>
            <a:pPr>
              <a:defRPr/>
            </a:pPr>
            <a:endParaRPr lang="en-US">
              <a:cs typeface="+mn-cs"/>
            </a:endParaRPr>
          </a:p>
        </p:txBody>
      </p:sp>
      <p:sp>
        <p:nvSpPr>
          <p:cNvPr id="1032" name="Text Box 1032"/>
          <p:cNvSpPr txBox="1">
            <a:spLocks noChangeArrowheads="1"/>
          </p:cNvSpPr>
          <p:nvPr/>
        </p:nvSpPr>
        <p:spPr bwMode="auto">
          <a:xfrm>
            <a:off x="0" y="6553200"/>
            <a:ext cx="685800" cy="228600"/>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900" smtClean="0">
                <a:cs typeface="+mn-cs"/>
              </a:rPr>
              <a:t>- </a:t>
            </a:r>
            <a:fld id="{EA70669D-5287-4D5E-A274-6412EE83601D}" type="slidenum">
              <a:rPr lang="en-US" sz="900" smtClean="0">
                <a:cs typeface="+mn-cs"/>
              </a:rPr>
              <a:pPr algn="ctr">
                <a:spcBef>
                  <a:spcPct val="50000"/>
                </a:spcBef>
                <a:defRPr/>
              </a:pPr>
              <a:t>‹#›</a:t>
            </a:fld>
            <a:r>
              <a:rPr lang="en-US" sz="900" smtClean="0">
                <a:cs typeface="+mn-cs"/>
              </a:rPr>
              <a:t> -</a:t>
            </a:r>
          </a:p>
        </p:txBody>
      </p:sp>
      <p:sp>
        <p:nvSpPr>
          <p:cNvPr id="1031" name="Rectangle 22"/>
          <p:cNvSpPr>
            <a:spLocks noChangeArrowheads="1"/>
          </p:cNvSpPr>
          <p:nvPr userDrawn="1"/>
        </p:nvSpPr>
        <p:spPr bwMode="auto">
          <a:xfrm>
            <a:off x="-10758" y="0"/>
            <a:ext cx="9144000" cy="493713"/>
          </a:xfrm>
          <a:prstGeom prst="rect">
            <a:avLst/>
          </a:prstGeom>
          <a:solidFill>
            <a:srgbClr val="006600"/>
          </a:solidFill>
          <a:ln w="12700" algn="ctr">
            <a:solidFill>
              <a:schemeClr val="tx1"/>
            </a:solidFill>
            <a:round/>
            <a:headEnd type="stealth" w="med" len="med"/>
            <a:tailEnd type="stealth" w="med" len="med"/>
          </a:ln>
        </p:spPr>
        <p:txBody>
          <a:bodyPr/>
          <a:lstStyle/>
          <a:p>
            <a:pPr>
              <a:defRPr/>
            </a:pPr>
            <a:endParaRPr lang="en-US">
              <a:cs typeface="+mn-cs"/>
            </a:endParaRPr>
          </a:p>
        </p:txBody>
      </p:sp>
      <p:pic>
        <p:nvPicPr>
          <p:cNvPr id="2" name="Picture 24"/>
          <p:cNvPicPr>
            <a:picLocks noChangeAspect="1"/>
          </p:cNvPicPr>
          <p:nvPr userDrawn="1"/>
        </p:nvPicPr>
        <p:blipFill>
          <a:blip r:embed="rId13"/>
          <a:srcRect/>
          <a:stretch>
            <a:fillRect/>
          </a:stretch>
        </p:blipFill>
        <p:spPr bwMode="auto">
          <a:xfrm>
            <a:off x="76200" y="76200"/>
            <a:ext cx="3657600" cy="3476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a:effectLst/>
              </a:rPr>
              <a:t>2015 International Business Institute for Community College Faculty </a:t>
            </a:r>
            <a:endParaRPr lang="en-US" sz="3600" dirty="0"/>
          </a:p>
        </p:txBody>
      </p:sp>
      <p:sp>
        <p:nvSpPr>
          <p:cNvPr id="3" name="Subtitle 2"/>
          <p:cNvSpPr>
            <a:spLocks noGrp="1"/>
          </p:cNvSpPr>
          <p:nvPr>
            <p:ph type="subTitle" idx="1"/>
          </p:nvPr>
        </p:nvSpPr>
        <p:spPr/>
        <p:txBody>
          <a:bodyPr>
            <a:normAutofit fontScale="92500" lnSpcReduction="20000"/>
          </a:bodyPr>
          <a:lstStyle/>
          <a:p>
            <a:endParaRPr lang="en-US" dirty="0" smtClean="0"/>
          </a:p>
          <a:p>
            <a:r>
              <a:rPr lang="en-US" sz="3000" b="1" dirty="0" smtClean="0"/>
              <a:t>Communications and Negotiating Style Differences between selected key countries </a:t>
            </a:r>
            <a:endParaRPr lang="en-US" sz="3000" dirty="0" smtClean="0"/>
          </a:p>
          <a:p>
            <a:r>
              <a:rPr lang="en-US" sz="3000" dirty="0" smtClean="0"/>
              <a:t> </a:t>
            </a:r>
          </a:p>
          <a:p>
            <a:endParaRPr lang="en-US" dirty="0"/>
          </a:p>
          <a:p>
            <a:endParaRPr lang="en-US" dirty="0" smtClean="0"/>
          </a:p>
          <a:p>
            <a:endParaRPr lang="en-US" dirty="0"/>
          </a:p>
          <a:p>
            <a:r>
              <a:rPr lang="en-US" dirty="0" smtClean="0"/>
              <a:t>Keith Bezant </a:t>
            </a:r>
            <a:r>
              <a:rPr lang="en-US" dirty="0" err="1" smtClean="0"/>
              <a:t>Niblett</a:t>
            </a:r>
            <a:endParaRPr lang="en-US" dirty="0" smtClean="0"/>
          </a:p>
          <a:p>
            <a:r>
              <a:rPr lang="en-US" dirty="0" smtClean="0"/>
              <a:t>June 3, 2015 9.30.a.m.</a:t>
            </a:r>
            <a:endParaRPr lang="en-US" dirty="0"/>
          </a:p>
        </p:txBody>
      </p:sp>
    </p:spTree>
    <p:extLst>
      <p:ext uri="{BB962C8B-B14F-4D97-AF65-F5344CB8AC3E}">
        <p14:creationId xmlns:p14="http://schemas.microsoft.com/office/powerpoint/2010/main" val="1652989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yhn-smock\Desktop\Quick Reference guide graphics\Graphics\PNG country characteristics\Comm and work styles\QRG Anglo comm style 1-2-14 copy.png"/>
          <p:cNvPicPr>
            <a:picLocks noChangeAspect="1" noChangeArrowheads="1"/>
          </p:cNvPicPr>
          <p:nvPr/>
        </p:nvPicPr>
        <p:blipFill rotWithShape="1">
          <a:blip r:embed="rId2">
            <a:extLst>
              <a:ext uri="{28A0092B-C50C-407E-A947-70E740481C1C}">
                <a14:useLocalDpi xmlns:a14="http://schemas.microsoft.com/office/drawing/2010/main" val="0"/>
              </a:ext>
            </a:extLst>
          </a:blip>
          <a:srcRect l="9697" r="9091"/>
          <a:stretch/>
        </p:blipFill>
        <p:spPr bwMode="auto">
          <a:xfrm>
            <a:off x="704850" y="1066800"/>
            <a:ext cx="7524750" cy="495299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7200" y="1179790"/>
            <a:ext cx="8153400" cy="0"/>
          </a:xfrm>
          <a:prstGeom prst="line">
            <a:avLst/>
          </a:prstGeom>
          <a:ln w="38100">
            <a:solidFill>
              <a:srgbClr val="3672E6"/>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Anglo-Saxon Communication Styles</a:t>
            </a:r>
            <a:endParaRPr lang="en-US" kern="0" dirty="0"/>
          </a:p>
        </p:txBody>
      </p:sp>
    </p:spTree>
    <p:extLst>
      <p:ext uri="{BB962C8B-B14F-4D97-AF65-F5344CB8AC3E}">
        <p14:creationId xmlns:p14="http://schemas.microsoft.com/office/powerpoint/2010/main" val="2173034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179790"/>
            <a:ext cx="8153400" cy="5324535"/>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Result </a:t>
            </a:r>
            <a:r>
              <a:rPr lang="en-US" b="1" dirty="0">
                <a:latin typeface="Arial" panose="020B0604020202020204" pitchFamily="34" charset="0"/>
                <a:cs typeface="Arial" panose="020B0604020202020204" pitchFamily="34" charset="0"/>
              </a:rPr>
              <a:t>and Change </a:t>
            </a:r>
            <a:r>
              <a:rPr lang="en-US" b="1" dirty="0" smtClean="0">
                <a:latin typeface="Arial" panose="020B0604020202020204" pitchFamily="34" charset="0"/>
                <a:cs typeface="Arial" panose="020B0604020202020204" pitchFamily="34" charset="0"/>
              </a:rPr>
              <a:t>Orientation</a:t>
            </a:r>
          </a:p>
          <a:p>
            <a:endParaRPr lang="en-US"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Individual </a:t>
            </a:r>
            <a:r>
              <a:rPr lang="en-US" sz="1600" dirty="0">
                <a:latin typeface="Arial" panose="020B0604020202020204" pitchFamily="34" charset="0"/>
                <a:cs typeface="Arial" panose="020B0604020202020204" pitchFamily="34" charset="0"/>
              </a:rPr>
              <a:t>achievement </a:t>
            </a:r>
            <a:r>
              <a:rPr lang="en-US" sz="1600" dirty="0" smtClean="0">
                <a:latin typeface="Arial" panose="020B0604020202020204" pitchFamily="34" charset="0"/>
                <a:cs typeface="Arial" panose="020B0604020202020204" pitchFamily="34" charset="0"/>
              </a:rPr>
              <a:t>and </a:t>
            </a:r>
            <a:r>
              <a:rPr lang="en-US" sz="1600" dirty="0">
                <a:latin typeface="Arial" panose="020B0604020202020204" pitchFamily="34" charset="0"/>
                <a:cs typeface="Arial" panose="020B0604020202020204" pitchFamily="34" charset="0"/>
              </a:rPr>
              <a:t>personal </a:t>
            </a:r>
            <a:r>
              <a:rPr lang="en-US" sz="1600" dirty="0" smtClean="0">
                <a:latin typeface="Arial" panose="020B0604020202020204" pitchFamily="34" charset="0"/>
                <a:cs typeface="Arial" panose="020B0604020202020204" pitchFamily="34" charset="0"/>
              </a:rPr>
              <a:t>success</a:t>
            </a:r>
          </a:p>
          <a:p>
            <a:pPr marL="742950" lvl="1" indent="-285750">
              <a:buFont typeface="Arial" panose="020B0604020202020204" pitchFamily="34" charset="0"/>
              <a:buChar char="•"/>
            </a:pPr>
            <a:r>
              <a:rPr lang="en-GB" sz="1600" b="1" dirty="0" smtClean="0">
                <a:latin typeface="Arial" panose="020B0604020202020204" pitchFamily="34" charset="0"/>
                <a:cs typeface="Arial" panose="020B0604020202020204" pitchFamily="34" charset="0"/>
              </a:rPr>
              <a:t>Material rewards, remuneration </a:t>
            </a:r>
            <a:r>
              <a:rPr lang="en-GB" sz="1600" b="1" dirty="0">
                <a:latin typeface="Arial" panose="020B0604020202020204" pitchFamily="34" charset="0"/>
                <a:cs typeface="Arial" panose="020B0604020202020204" pitchFamily="34" charset="0"/>
              </a:rPr>
              <a:t>perceived as a reflection of </a:t>
            </a:r>
            <a:r>
              <a:rPr lang="en-GB" sz="1600" b="1" dirty="0" smtClean="0">
                <a:latin typeface="Arial" panose="020B0604020202020204" pitchFamily="34" charset="0"/>
                <a:cs typeface="Arial" panose="020B0604020202020204" pitchFamily="34" charset="0"/>
              </a:rPr>
              <a:t>individuals</a:t>
            </a:r>
            <a:r>
              <a:rPr lang="en-GB" sz="1600" b="1" dirty="0">
                <a:latin typeface="Arial" panose="020B0604020202020204" pitchFamily="34" charset="0"/>
                <a:cs typeface="Arial" panose="020B0604020202020204" pitchFamily="34" charset="0"/>
              </a:rPr>
              <a:t>’ worth  </a:t>
            </a:r>
            <a:r>
              <a:rPr lang="en-GB" sz="1600" b="1" dirty="0" smtClean="0">
                <a:latin typeface="Arial" panose="020B0604020202020204" pitchFamily="34" charset="0"/>
                <a:cs typeface="Arial" panose="020B0604020202020204" pitchFamily="34" charset="0"/>
              </a:rPr>
              <a:t>Pragmatism, need </a:t>
            </a:r>
            <a:r>
              <a:rPr lang="en-GB" sz="1600" b="1" dirty="0">
                <a:latin typeface="Arial" panose="020B0604020202020204" pitchFamily="34" charset="0"/>
                <a:cs typeface="Arial" panose="020B0604020202020204" pitchFamily="34" charset="0"/>
              </a:rPr>
              <a:t>for </a:t>
            </a:r>
            <a:r>
              <a:rPr lang="en-GB" sz="1600" b="1" dirty="0" smtClean="0">
                <a:latin typeface="Arial" panose="020B0604020202020204" pitchFamily="34" charset="0"/>
                <a:cs typeface="Arial" panose="020B0604020202020204" pitchFamily="34" charset="0"/>
              </a:rPr>
              <a:t>concrete, measurable results, quantitative approach</a:t>
            </a:r>
          </a:p>
          <a:p>
            <a:pPr marL="285750" indent="-285750">
              <a:buFont typeface="Arial" panose="020B0604020202020204" pitchFamily="34" charset="0"/>
              <a:buChar char="•"/>
            </a:pPr>
            <a:r>
              <a:rPr lang="en-GB" sz="1600" b="1" dirty="0" smtClean="0">
                <a:latin typeface="Arial" panose="020B0604020202020204" pitchFamily="34" charset="0"/>
                <a:cs typeface="Arial" panose="020B0604020202020204" pitchFamily="34" charset="0"/>
              </a:rPr>
              <a:t>Short-term </a:t>
            </a:r>
            <a:r>
              <a:rPr lang="en-GB" sz="1600" b="1" dirty="0">
                <a:latin typeface="Arial" panose="020B0604020202020204" pitchFamily="34" charset="0"/>
                <a:cs typeface="Arial" panose="020B0604020202020204" pitchFamily="34" charset="0"/>
              </a:rPr>
              <a:t>financial </a:t>
            </a:r>
            <a:r>
              <a:rPr lang="en-GB" sz="1600" b="1" dirty="0" smtClean="0">
                <a:latin typeface="Arial" panose="020B0604020202020204" pitchFamily="34" charset="0"/>
                <a:cs typeface="Arial" panose="020B0604020202020204" pitchFamily="34" charset="0"/>
              </a:rPr>
              <a:t>results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Preference </a:t>
            </a:r>
            <a:r>
              <a:rPr lang="en-US" sz="1600" dirty="0">
                <a:latin typeface="Arial" panose="020B0604020202020204" pitchFamily="34" charset="0"/>
                <a:cs typeface="Arial" panose="020B0604020202020204" pitchFamily="34" charset="0"/>
              </a:rPr>
              <a:t>for financial, general management </a:t>
            </a:r>
            <a:r>
              <a:rPr lang="en-US" sz="1600" dirty="0" smtClean="0">
                <a:latin typeface="Arial" panose="020B0604020202020204" pitchFamily="34" charset="0"/>
                <a:cs typeface="Arial" panose="020B0604020202020204" pitchFamily="34" charset="0"/>
              </a:rPr>
              <a:t>skills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Management </a:t>
            </a:r>
            <a:r>
              <a:rPr lang="en-US" sz="1600" dirty="0">
                <a:latin typeface="Arial" panose="020B0604020202020204" pitchFamily="34" charset="0"/>
                <a:cs typeface="Arial" panose="020B0604020202020204" pitchFamily="34" charset="0"/>
              </a:rPr>
              <a:t>by objectives, profit </a:t>
            </a:r>
            <a:r>
              <a:rPr lang="en-US" sz="1600" dirty="0" smtClean="0">
                <a:latin typeface="Arial" panose="020B0604020202020204" pitchFamily="34" charset="0"/>
                <a:cs typeface="Arial" panose="020B0604020202020204" pitchFamily="34" charset="0"/>
              </a:rPr>
              <a:t>center</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Assertiveness</a:t>
            </a:r>
            <a:r>
              <a:rPr lang="en-US" sz="1600" dirty="0">
                <a:latin typeface="Arial" panose="020B0604020202020204" pitchFamily="34" charset="0"/>
                <a:cs typeface="Arial" panose="020B0604020202020204" pitchFamily="34" charset="0"/>
              </a:rPr>
              <a:t>, communication </a:t>
            </a:r>
            <a:r>
              <a:rPr lang="en-US" sz="1600" dirty="0" smtClean="0">
                <a:latin typeface="Arial" panose="020B0604020202020204" pitchFamily="34" charset="0"/>
                <a:cs typeface="Arial" panose="020B0604020202020204" pitchFamily="34" charset="0"/>
              </a:rPr>
              <a:t>skills</a:t>
            </a:r>
          </a:p>
          <a:p>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smtClean="0">
                <a:latin typeface="Arial" panose="020B0604020202020204" pitchFamily="34" charset="0"/>
                <a:cs typeface="Arial" panose="020B0604020202020204" pitchFamily="34" charset="0"/>
              </a:rPr>
              <a:t>Very </a:t>
            </a:r>
            <a:r>
              <a:rPr lang="en-GB" sz="1600" b="1" dirty="0">
                <a:latin typeface="Arial" panose="020B0604020202020204" pitchFamily="34" charset="0"/>
                <a:cs typeface="Arial" panose="020B0604020202020204" pitchFamily="34" charset="0"/>
              </a:rPr>
              <a:t>strong orientation towards </a:t>
            </a:r>
            <a:r>
              <a:rPr lang="en-GB" sz="1600" b="1" i="1" dirty="0" smtClean="0">
                <a:latin typeface="Arial" panose="020B0604020202020204" pitchFamily="34" charset="0"/>
                <a:cs typeface="Arial" panose="020B0604020202020204" pitchFamily="34" charset="0"/>
              </a:rPr>
              <a:t>Action</a:t>
            </a:r>
          </a:p>
          <a:p>
            <a:pPr marL="285750" indent="-285750">
              <a:buFont typeface="Arial" panose="020B0604020202020204" pitchFamily="34" charset="0"/>
              <a:buChar char="•"/>
            </a:pPr>
            <a:r>
              <a:rPr lang="en-GB" sz="1600" b="1" dirty="0" smtClean="0">
                <a:latin typeface="Arial" panose="020B0604020202020204" pitchFamily="34" charset="0"/>
                <a:cs typeface="Arial" panose="020B0604020202020204" pitchFamily="34" charset="0"/>
              </a:rPr>
              <a:t>Preference </a:t>
            </a:r>
            <a:r>
              <a:rPr lang="en-GB" sz="1600" b="1" dirty="0">
                <a:latin typeface="Arial" panose="020B0604020202020204" pitchFamily="34" charset="0"/>
                <a:cs typeface="Arial" panose="020B0604020202020204" pitchFamily="34" charset="0"/>
              </a:rPr>
              <a:t>for a fast pace of decision and action, Need for </a:t>
            </a:r>
            <a:r>
              <a:rPr lang="en-GB" sz="1600" b="1" dirty="0" smtClean="0">
                <a:latin typeface="Arial" panose="020B0604020202020204" pitchFamily="34" charset="0"/>
                <a:cs typeface="Arial" panose="020B0604020202020204" pitchFamily="34" charset="0"/>
              </a:rPr>
              <a:t>change</a:t>
            </a:r>
          </a:p>
          <a:p>
            <a:pPr marL="285750" indent="-285750">
              <a:buFont typeface="Arial" panose="020B0604020202020204" pitchFamily="34" charset="0"/>
              <a:buChar char="•"/>
            </a:pPr>
            <a:r>
              <a:rPr lang="en-GB" sz="1600" b="1" dirty="0" smtClean="0">
                <a:latin typeface="Arial" panose="020B0604020202020204" pitchFamily="34" charset="0"/>
                <a:cs typeface="Arial" panose="020B0604020202020204" pitchFamily="34" charset="0"/>
              </a:rPr>
              <a:t>Entrepreneurial </a:t>
            </a:r>
            <a:r>
              <a:rPr lang="en-GB" sz="1600" b="1" dirty="0">
                <a:latin typeface="Arial" panose="020B0604020202020204" pitchFamily="34" charset="0"/>
                <a:cs typeface="Arial" panose="020B0604020202020204" pitchFamily="34" charset="0"/>
              </a:rPr>
              <a:t>spirit, </a:t>
            </a:r>
            <a:endParaRPr lang="en-GB" sz="16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smtClean="0">
                <a:latin typeface="Arial" panose="020B0604020202020204" pitchFamily="34" charset="0"/>
                <a:cs typeface="Arial" panose="020B0604020202020204" pitchFamily="34" charset="0"/>
              </a:rPr>
              <a:t>Informal </a:t>
            </a:r>
            <a:r>
              <a:rPr lang="en-GB" sz="1600" b="1" dirty="0">
                <a:latin typeface="Arial" panose="020B0604020202020204" pitchFamily="34" charset="0"/>
                <a:cs typeface="Arial" panose="020B0604020202020204" pitchFamily="34" charset="0"/>
              </a:rPr>
              <a:t>style, </a:t>
            </a:r>
            <a:endParaRPr lang="en-GB" sz="16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smtClean="0">
                <a:latin typeface="Arial" panose="020B0604020202020204" pitchFamily="34" charset="0"/>
                <a:cs typeface="Arial" panose="020B0604020202020204" pitchFamily="34" charset="0"/>
              </a:rPr>
              <a:t>Delegation</a:t>
            </a:r>
            <a:r>
              <a:rPr lang="en-GB" sz="1600" b="1" dirty="0">
                <a:latin typeface="Arial" panose="020B0604020202020204" pitchFamily="34" charset="0"/>
                <a:cs typeface="Arial" panose="020B0604020202020204" pitchFamily="34" charset="0"/>
              </a:rPr>
              <a:t>, little control, trust </a:t>
            </a:r>
            <a:endParaRPr lang="en-GB" sz="16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smtClean="0">
                <a:latin typeface="Arial" panose="020B0604020202020204" pitchFamily="34" charset="0"/>
                <a:cs typeface="Arial" panose="020B0604020202020204" pitchFamily="34" charset="0"/>
              </a:rPr>
              <a:t>Primacy </a:t>
            </a:r>
            <a:r>
              <a:rPr lang="en-GB" sz="1600" b="1" dirty="0">
                <a:latin typeface="Arial" panose="020B0604020202020204" pitchFamily="34" charset="0"/>
                <a:cs typeface="Arial" panose="020B0604020202020204" pitchFamily="34" charset="0"/>
              </a:rPr>
              <a:t>of individual dynamics and individual </a:t>
            </a:r>
            <a:r>
              <a:rPr lang="en-GB" sz="1600" b="1" dirty="0" smtClean="0">
                <a:latin typeface="Arial" panose="020B0604020202020204" pitchFamily="34" charset="0"/>
                <a:cs typeface="Arial" panose="020B0604020202020204" pitchFamily="34" charset="0"/>
              </a:rPr>
              <a:t>responsibility</a:t>
            </a:r>
            <a:endParaRPr lang="en-GB" sz="1600" dirty="0" smtClean="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These </a:t>
            </a:r>
            <a:r>
              <a:rPr lang="en-GB" sz="1200" dirty="0">
                <a:latin typeface="Arial" panose="020B0604020202020204" pitchFamily="34" charset="0"/>
                <a:cs typeface="Arial" panose="020B0604020202020204" pitchFamily="34" charset="0"/>
              </a:rPr>
              <a:t>are general themes to notice. </a:t>
            </a:r>
            <a:r>
              <a:rPr lang="en-GB" sz="1200" u="sng" dirty="0">
                <a:latin typeface="Arial" panose="020B0604020202020204" pitchFamily="34" charset="0"/>
                <a:cs typeface="Arial" panose="020B0604020202020204" pitchFamily="34" charset="0"/>
              </a:rPr>
              <a:t>BEWARE</a:t>
            </a:r>
            <a:r>
              <a:rPr lang="en-GB" sz="1200" dirty="0">
                <a:latin typeface="Arial" panose="020B0604020202020204" pitchFamily="34" charset="0"/>
                <a:cs typeface="Arial" panose="020B0604020202020204" pitchFamily="34" charset="0"/>
              </a:rPr>
              <a:t> that observation and adaptation are still important. Individual differences may well increase the differences you feel when combined with the cultural differences. </a:t>
            </a:r>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Follows: 2 Negotiation Styles Examples, USA, UK/English</a:t>
            </a:r>
            <a:endParaRPr lang="en-GB" sz="12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457200" y="1179790"/>
            <a:ext cx="815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Anglo-Saxon Cultures</a:t>
            </a:r>
            <a:endParaRPr lang="en-US" kern="0" dirty="0"/>
          </a:p>
        </p:txBody>
      </p:sp>
    </p:spTree>
    <p:extLst>
      <p:ext uri="{BB962C8B-B14F-4D97-AF65-F5344CB8AC3E}">
        <p14:creationId xmlns:p14="http://schemas.microsoft.com/office/powerpoint/2010/main" val="1582705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Negotiation Style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4857" y="1796514"/>
            <a:ext cx="5514286" cy="4133334"/>
          </a:xfrm>
          <a:prstGeom prst="rect">
            <a:avLst/>
          </a:prstGeom>
          <a:noFill/>
          <a:ln>
            <a:noFill/>
          </a:ln>
        </p:spPr>
      </p:pic>
    </p:spTree>
    <p:extLst>
      <p:ext uri="{BB962C8B-B14F-4D97-AF65-F5344CB8AC3E}">
        <p14:creationId xmlns:p14="http://schemas.microsoft.com/office/powerpoint/2010/main" val="17301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Negotiating Style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828801"/>
            <a:ext cx="7391400" cy="3510572"/>
          </a:xfrm>
          <a:prstGeom prst="rect">
            <a:avLst/>
          </a:prstGeom>
          <a:noFill/>
          <a:ln>
            <a:noFill/>
          </a:ln>
        </p:spPr>
      </p:pic>
    </p:spTree>
    <p:extLst>
      <p:ext uri="{BB962C8B-B14F-4D97-AF65-F5344CB8AC3E}">
        <p14:creationId xmlns:p14="http://schemas.microsoft.com/office/powerpoint/2010/main" val="545641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ryhn-smock\Desktop\Quick Reference guide graphics\Graphics\PNG country characteristics\Comm and work styles\QRG Germ comm style 1-2-14 copy.png"/>
          <p:cNvPicPr>
            <a:picLocks noChangeAspect="1" noChangeArrowheads="1"/>
          </p:cNvPicPr>
          <p:nvPr/>
        </p:nvPicPr>
        <p:blipFill rotWithShape="1">
          <a:blip r:embed="rId2">
            <a:extLst>
              <a:ext uri="{28A0092B-C50C-407E-A947-70E740481C1C}">
                <a14:useLocalDpi xmlns:a14="http://schemas.microsoft.com/office/drawing/2010/main" val="0"/>
              </a:ext>
            </a:extLst>
          </a:blip>
          <a:srcRect l="9596" r="8888"/>
          <a:stretch/>
        </p:blipFill>
        <p:spPr bwMode="auto">
          <a:xfrm>
            <a:off x="609600" y="1151215"/>
            <a:ext cx="7686675"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1532" y="5486400"/>
            <a:ext cx="10975384" cy="523220"/>
          </a:xfrm>
          <a:prstGeom prst="rect">
            <a:avLst/>
          </a:prstGeom>
          <a:noFill/>
        </p:spPr>
        <p:txBody>
          <a:bodyPr wrap="square" rtlCol="0">
            <a:spAutoFit/>
          </a:bodyPr>
          <a:lstStyle/>
          <a:p>
            <a:r>
              <a:rPr lang="en-US" sz="2800" b="1" spc="50" dirty="0" smtClean="0">
                <a:ln w="13500">
                  <a:solidFill>
                    <a:srgbClr val="4F81BD">
                      <a:shade val="2500"/>
                      <a:alpha val="6500"/>
                    </a:srgbClr>
                  </a:solidFill>
                  <a:prstDash val="solid"/>
                </a:ln>
                <a:solidFill>
                  <a:srgbClr val="3672E6"/>
                </a:solidFill>
                <a:effectLst>
                  <a:innerShdw blurRad="50900" dist="38500" dir="13500000">
                    <a:srgbClr val="000000">
                      <a:alpha val="60000"/>
                    </a:srgbClr>
                  </a:innerShdw>
                </a:effectLst>
                <a:latin typeface="Aharoni" panose="02010803020104030203" pitchFamily="2" charset="-79"/>
                <a:cs typeface="Aharoni" panose="02010803020104030203" pitchFamily="2" charset="-79"/>
              </a:rPr>
              <a:t>Germanic Communication Styles</a:t>
            </a:r>
            <a:r>
              <a:rPr lang="en-US" sz="2000" b="1" spc="50" dirty="0" smtClean="0">
                <a:ln w="13500">
                  <a:solidFill>
                    <a:srgbClr val="4F81BD">
                      <a:shade val="2500"/>
                      <a:alpha val="6500"/>
                    </a:srgbClr>
                  </a:solidFill>
                  <a:prstDash val="solid"/>
                </a:ln>
                <a:solidFill>
                  <a:srgbClr val="3672E6"/>
                </a:solidFill>
                <a:effectLst>
                  <a:innerShdw blurRad="50900" dist="38500" dir="13500000">
                    <a:srgbClr val="000000">
                      <a:alpha val="60000"/>
                    </a:srgbClr>
                  </a:innerShdw>
                </a:effectLst>
                <a:latin typeface="Aharoni" panose="02010803020104030203" pitchFamily="2" charset="-79"/>
                <a:cs typeface="Aharoni" panose="02010803020104030203" pitchFamily="2" charset="-79"/>
              </a:rPr>
              <a:t>(</a:t>
            </a:r>
            <a:r>
              <a:rPr lang="en-US" sz="1400" b="1" spc="50" dirty="0" smtClean="0">
                <a:ln w="13500">
                  <a:solidFill>
                    <a:srgbClr val="4F81BD">
                      <a:shade val="2500"/>
                      <a:alpha val="6500"/>
                    </a:srgbClr>
                  </a:solidFill>
                  <a:prstDash val="solid"/>
                </a:ln>
                <a:solidFill>
                  <a:srgbClr val="3672E6"/>
                </a:solidFill>
                <a:effectLst>
                  <a:innerShdw blurRad="50900" dist="38500" dir="13500000">
                    <a:srgbClr val="000000">
                      <a:alpha val="60000"/>
                    </a:srgbClr>
                  </a:innerShdw>
                </a:effectLst>
                <a:latin typeface="Aharoni" panose="02010803020104030203" pitchFamily="2" charset="-79"/>
                <a:cs typeface="Aharoni" panose="02010803020104030203" pitchFamily="2" charset="-79"/>
              </a:rPr>
              <a:t>Austria, Switzerland, Germany</a:t>
            </a:r>
            <a:r>
              <a:rPr lang="en-US" sz="2000" b="1" spc="50" dirty="0" smtClean="0">
                <a:ln w="13500">
                  <a:solidFill>
                    <a:srgbClr val="4F81BD">
                      <a:shade val="2500"/>
                      <a:alpha val="6500"/>
                    </a:srgbClr>
                  </a:solidFill>
                  <a:prstDash val="solid"/>
                </a:ln>
                <a:solidFill>
                  <a:srgbClr val="3672E6"/>
                </a:solidFill>
                <a:effectLst>
                  <a:innerShdw blurRad="50900" dist="38500" dir="13500000">
                    <a:srgbClr val="000000">
                      <a:alpha val="60000"/>
                    </a:srgbClr>
                  </a:innerShdw>
                </a:effectLst>
                <a:latin typeface="Aharoni" panose="02010803020104030203" pitchFamily="2" charset="-79"/>
                <a:cs typeface="Aharoni" panose="02010803020104030203" pitchFamily="2" charset="-79"/>
              </a:rPr>
              <a:t>)</a:t>
            </a:r>
            <a:endParaRPr lang="en-US" sz="2800" b="1" dirty="0">
              <a:solidFill>
                <a:srgbClr val="3672E6"/>
              </a:solidFill>
              <a:latin typeface="Aharoni" panose="02010803020104030203" pitchFamily="2" charset="-79"/>
              <a:cs typeface="Aharoni" panose="02010803020104030203" pitchFamily="2" charset="-79"/>
            </a:endParaRPr>
          </a:p>
        </p:txBody>
      </p:sp>
      <p:cxnSp>
        <p:nvCxnSpPr>
          <p:cNvPr id="4" name="Straight Connector 3"/>
          <p:cNvCxnSpPr/>
          <p:nvPr/>
        </p:nvCxnSpPr>
        <p:spPr>
          <a:xfrm>
            <a:off x="457200" y="1179790"/>
            <a:ext cx="8153400" cy="0"/>
          </a:xfrm>
          <a:prstGeom prst="line">
            <a:avLst/>
          </a:prstGeom>
          <a:ln w="38100">
            <a:solidFill>
              <a:srgbClr val="3672E6"/>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Germanic Communication Styles </a:t>
            </a:r>
            <a:r>
              <a:rPr lang="en-US" sz="1600" kern="0" dirty="0" smtClean="0"/>
              <a:t>(Austria, Switzerland, Germany)</a:t>
            </a:r>
            <a:endParaRPr lang="en-US" sz="1600" kern="0" dirty="0"/>
          </a:p>
        </p:txBody>
      </p:sp>
    </p:spTree>
    <p:extLst>
      <p:ext uri="{BB962C8B-B14F-4D97-AF65-F5344CB8AC3E}">
        <p14:creationId xmlns:p14="http://schemas.microsoft.com/office/powerpoint/2010/main" val="2071706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199" y="1189434"/>
            <a:ext cx="8153401" cy="4862870"/>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Process and Result </a:t>
            </a:r>
            <a:r>
              <a:rPr lang="en-GB" b="1" dirty="0" smtClean="0">
                <a:latin typeface="Arial" panose="020B0604020202020204" pitchFamily="34" charset="0"/>
                <a:cs typeface="Arial" panose="020B0604020202020204" pitchFamily="34" charset="0"/>
              </a:rPr>
              <a:t>Orientation</a:t>
            </a:r>
            <a:endParaRPr lang="en-GB" b="1"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pPr>
            <a:r>
              <a:rPr lang="en-GB" sz="1600" dirty="0">
                <a:latin typeface="Arial" panose="020B0604020202020204" pitchFamily="34" charset="0"/>
                <a:cs typeface="Arial" panose="020B0604020202020204" pitchFamily="34" charset="0"/>
              </a:rPr>
              <a:t>Efficiency</a:t>
            </a:r>
          </a:p>
          <a:p>
            <a:pPr marL="285750" indent="-285750">
              <a:buClr>
                <a:schemeClr val="tx1"/>
              </a:buClr>
              <a:buFont typeface="Arial" panose="020B0604020202020204" pitchFamily="34" charset="0"/>
              <a:buChar char="•"/>
            </a:pPr>
            <a:r>
              <a:rPr lang="en-GB" sz="1600" dirty="0">
                <a:latin typeface="Arial" panose="020B0604020202020204" pitchFamily="34" charset="0"/>
                <a:cs typeface="Arial" panose="020B0604020202020204" pitchFamily="34" charset="0"/>
              </a:rPr>
              <a:t>Direct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effective exchange of information</a:t>
            </a:r>
          </a:p>
          <a:p>
            <a:pPr marL="285750" indent="-285750">
              <a:buClr>
                <a:schemeClr val="tx1"/>
              </a:buClr>
              <a:buFont typeface="Arial" panose="020B0604020202020204" pitchFamily="34" charset="0"/>
              <a:buChar char="•"/>
            </a:pPr>
            <a:r>
              <a:rPr lang="en-GB" sz="1600" dirty="0">
                <a:latin typeface="Arial" panose="020B0604020202020204" pitchFamily="34" charset="0"/>
                <a:cs typeface="Arial" panose="020B0604020202020204" pitchFamily="34" charset="0"/>
              </a:rPr>
              <a:t>Direct style of </a:t>
            </a:r>
            <a:r>
              <a:rPr lang="en-GB" sz="1600" dirty="0" smtClean="0">
                <a:latin typeface="Arial" panose="020B0604020202020204" pitchFamily="34" charset="0"/>
                <a:cs typeface="Arial" panose="020B0604020202020204" pitchFamily="34" charset="0"/>
              </a:rPr>
              <a:t>management</a:t>
            </a:r>
          </a:p>
          <a:p>
            <a:pPr marL="285750" indent="-285750">
              <a:buClr>
                <a:schemeClr val="tx1"/>
              </a:buClr>
              <a:buFont typeface="Arial" panose="020B0604020202020204" pitchFamily="34" charset="0"/>
              <a:buChar char="•"/>
            </a:pPr>
            <a:r>
              <a:rPr lang="en-GB" sz="1600" dirty="0">
                <a:latin typeface="Arial" panose="020B0604020202020204" pitchFamily="34" charset="0"/>
                <a:cs typeface="Arial" panose="020B0604020202020204" pitchFamily="34" charset="0"/>
              </a:rPr>
              <a:t>F</a:t>
            </a:r>
            <a:r>
              <a:rPr lang="en-GB" sz="1600" dirty="0" smtClean="0">
                <a:latin typeface="Arial" panose="020B0604020202020204" pitchFamily="34" charset="0"/>
                <a:cs typeface="Arial" panose="020B0604020202020204" pitchFamily="34" charset="0"/>
              </a:rPr>
              <a:t>ocused </a:t>
            </a:r>
            <a:r>
              <a:rPr lang="en-GB" sz="1600" dirty="0">
                <a:latin typeface="Arial" panose="020B0604020202020204" pitchFamily="34" charset="0"/>
                <a:cs typeface="Arial" panose="020B0604020202020204" pitchFamily="34" charset="0"/>
              </a:rPr>
              <a:t>on achieving objectives</a:t>
            </a:r>
          </a:p>
          <a:p>
            <a:pPr marL="285750" indent="-285750">
              <a:buClr>
                <a:schemeClr val="tx1"/>
              </a:buClr>
              <a:buFont typeface="Arial" panose="020B0604020202020204" pitchFamily="34" charset="0"/>
              <a:buChar char="•"/>
            </a:pPr>
            <a:r>
              <a:rPr lang="en-GB" sz="1600" dirty="0">
                <a:latin typeface="Arial" panose="020B0604020202020204" pitchFamily="34" charset="0"/>
                <a:cs typeface="Arial" panose="020B0604020202020204" pitchFamily="34" charset="0"/>
              </a:rPr>
              <a:t>High need for successful achievement</a:t>
            </a:r>
          </a:p>
          <a:p>
            <a:pPr marL="285750" indent="-285750">
              <a:buClr>
                <a:schemeClr val="tx1"/>
              </a:buClr>
              <a:buFont typeface="Arial" panose="020B0604020202020204" pitchFamily="34" charset="0"/>
              <a:buChar char="•"/>
            </a:pPr>
            <a:r>
              <a:rPr lang="en-GB" sz="1600" dirty="0">
                <a:latin typeface="Arial" panose="020B0604020202020204" pitchFamily="34" charset="0"/>
                <a:cs typeface="Arial" panose="020B0604020202020204" pitchFamily="34" charset="0"/>
              </a:rPr>
              <a:t>Competitiveness</a:t>
            </a:r>
          </a:p>
          <a:p>
            <a:pPr marL="285750" indent="-285750">
              <a:buClr>
                <a:schemeClr val="tx1"/>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Need </a:t>
            </a:r>
            <a:r>
              <a:rPr lang="en-GB" sz="1600" dirty="0">
                <a:latin typeface="Arial" panose="020B0604020202020204" pitchFamily="34" charset="0"/>
                <a:cs typeface="Arial" panose="020B0604020202020204" pitchFamily="34" charset="0"/>
              </a:rPr>
              <a:t>for structure </a:t>
            </a:r>
            <a:r>
              <a:rPr lang="en-GB" sz="1600" dirty="0" smtClean="0">
                <a:latin typeface="Arial" panose="020B0604020202020204" pitchFamily="34" charset="0"/>
                <a:cs typeface="Arial" panose="020B0604020202020204" pitchFamily="34" charset="0"/>
              </a:rPr>
              <a:t>and precision </a:t>
            </a:r>
            <a:endParaRPr lang="en-GB" sz="1600" dirty="0">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pPr>
            <a:r>
              <a:rPr lang="en-GB" sz="1600" dirty="0">
                <a:latin typeface="Arial" panose="020B0604020202020204" pitchFamily="34" charset="0"/>
                <a:cs typeface="Arial" panose="020B0604020202020204" pitchFamily="34" charset="0"/>
              </a:rPr>
              <a:t>Rigorous methodical approaches, </a:t>
            </a:r>
            <a:r>
              <a:rPr lang="en-GB" sz="1600" dirty="0" smtClean="0">
                <a:latin typeface="Arial" panose="020B0604020202020204" pitchFamily="34" charset="0"/>
                <a:cs typeface="Arial" panose="020B0604020202020204" pitchFamily="34" charset="0"/>
              </a:rPr>
              <a:t>detailed </a:t>
            </a:r>
            <a:r>
              <a:rPr lang="en-GB" sz="1600" dirty="0">
                <a:latin typeface="Arial" panose="020B0604020202020204" pitchFamily="34" charset="0"/>
                <a:cs typeface="Arial" panose="020B0604020202020204" pitchFamily="34" charset="0"/>
              </a:rPr>
              <a:t>and precise analyses </a:t>
            </a:r>
          </a:p>
          <a:p>
            <a:pPr marL="285750" indent="-285750">
              <a:buClr>
                <a:schemeClr val="tx1"/>
              </a:buClr>
              <a:buFont typeface="Arial" panose="020B0604020202020204" pitchFamily="34" charset="0"/>
              <a:buChar char="•"/>
            </a:pPr>
            <a:r>
              <a:rPr lang="en-GB" sz="1600" dirty="0">
                <a:latin typeface="Arial" panose="020B0604020202020204" pitchFamily="34" charset="0"/>
                <a:cs typeface="Arial" panose="020B0604020202020204" pitchFamily="34" charset="0"/>
              </a:rPr>
              <a:t>Well-organised and well-integrated courses of action  </a:t>
            </a:r>
          </a:p>
          <a:p>
            <a:pPr marL="285750" indent="-285750">
              <a:buClr>
                <a:schemeClr val="tx1"/>
              </a:buClr>
              <a:buFont typeface="Arial" panose="020B0604020202020204" pitchFamily="34" charset="0"/>
              <a:buChar char="•"/>
            </a:pPr>
            <a:r>
              <a:rPr lang="en-GB" sz="1600" dirty="0">
                <a:latin typeface="Arial" panose="020B0604020202020204" pitchFamily="34" charset="0"/>
                <a:cs typeface="Arial" panose="020B0604020202020204" pitchFamily="34" charset="0"/>
              </a:rPr>
              <a:t>Valuing </a:t>
            </a:r>
            <a:r>
              <a:rPr lang="en-GB" sz="1600" dirty="0" smtClean="0">
                <a:latin typeface="Arial" panose="020B0604020202020204" pitchFamily="34" charset="0"/>
                <a:cs typeface="Arial" panose="020B0604020202020204" pitchFamily="34" charset="0"/>
              </a:rPr>
              <a:t>expertise and </a:t>
            </a:r>
            <a:r>
              <a:rPr lang="en-GB" sz="1600" dirty="0">
                <a:latin typeface="Arial" panose="020B0604020202020204" pitchFamily="34" charset="0"/>
                <a:cs typeface="Arial" panose="020B0604020202020204" pitchFamily="34" charset="0"/>
              </a:rPr>
              <a:t>technical skills</a:t>
            </a:r>
          </a:p>
          <a:p>
            <a:pPr marL="285750" indent="-285750">
              <a:buClr>
                <a:schemeClr val="tx1"/>
              </a:buClr>
              <a:buFont typeface="Arial" panose="020B0604020202020204" pitchFamily="34" charset="0"/>
              <a:buChar char="•"/>
            </a:pPr>
            <a:r>
              <a:rPr lang="en-GB" sz="1600" dirty="0">
                <a:latin typeface="Arial" panose="020B0604020202020204" pitchFamily="34" charset="0"/>
                <a:cs typeface="Arial" panose="020B0604020202020204" pitchFamily="34" charset="0"/>
              </a:rPr>
              <a:t>Focus on quality standard</a:t>
            </a:r>
          </a:p>
          <a:p>
            <a:pPr marL="285750" indent="-285750">
              <a:buClr>
                <a:schemeClr val="tx1"/>
              </a:buClr>
              <a:buFont typeface="Arial" panose="020B0604020202020204" pitchFamily="34" charset="0"/>
              <a:buChar char="•"/>
            </a:pPr>
            <a:r>
              <a:rPr lang="en-GB" sz="1600" dirty="0">
                <a:latin typeface="Arial" panose="020B0604020202020204" pitchFamily="34" charset="0"/>
                <a:cs typeface="Arial" panose="020B0604020202020204" pitchFamily="34" charset="0"/>
              </a:rPr>
              <a:t>High level of professionalism</a:t>
            </a:r>
          </a:p>
          <a:p>
            <a:pPr marL="285750" indent="-285750">
              <a:buClr>
                <a:schemeClr val="tx1"/>
              </a:buClr>
              <a:buFont typeface="Arial" panose="020B0604020202020204" pitchFamily="34" charset="0"/>
              <a:buChar char="•"/>
            </a:pPr>
            <a:r>
              <a:rPr lang="en-GB" sz="1600" dirty="0">
                <a:latin typeface="Arial" panose="020B0604020202020204" pitchFamily="34" charset="0"/>
                <a:cs typeface="Arial" panose="020B0604020202020204" pitchFamily="34" charset="0"/>
              </a:rPr>
              <a:t>Well-defined functioning </a:t>
            </a:r>
            <a:r>
              <a:rPr lang="en-GB" sz="1600" dirty="0" smtClean="0">
                <a:latin typeface="Arial" panose="020B0604020202020204" pitchFamily="34" charset="0"/>
                <a:cs typeface="Arial" panose="020B0604020202020204" pitchFamily="34" charset="0"/>
              </a:rPr>
              <a:t>processes</a:t>
            </a:r>
          </a:p>
          <a:p>
            <a:pPr>
              <a:buClr>
                <a:srgbClr val="DD6C10"/>
              </a:buClr>
              <a:buFontTx/>
              <a:buChar char="•"/>
            </a:pPr>
            <a:endParaRPr lang="en-GB" sz="1600" dirty="0" smtClean="0">
              <a:latin typeface="Arial" panose="020B0604020202020204" pitchFamily="34" charset="0"/>
              <a:cs typeface="Arial" panose="020B0604020202020204" pitchFamily="34" charset="0"/>
            </a:endParaRPr>
          </a:p>
          <a:p>
            <a:pPr>
              <a:buClr>
                <a:srgbClr val="DD6C10"/>
              </a:buClr>
            </a:pPr>
            <a:r>
              <a:rPr lang="en-GB" sz="1200" dirty="0">
                <a:latin typeface="Arial" panose="020B0604020202020204" pitchFamily="34" charset="0"/>
                <a:cs typeface="Arial" panose="020B0604020202020204" pitchFamily="34" charset="0"/>
              </a:rPr>
              <a:t>These are general themes to notice. </a:t>
            </a:r>
            <a:r>
              <a:rPr lang="en-GB" sz="1200" u="sng" dirty="0">
                <a:latin typeface="Arial" panose="020B0604020202020204" pitchFamily="34" charset="0"/>
                <a:cs typeface="Arial" panose="020B0604020202020204" pitchFamily="34" charset="0"/>
              </a:rPr>
              <a:t>BEWARE</a:t>
            </a:r>
            <a:r>
              <a:rPr lang="en-GB" sz="1200" dirty="0">
                <a:latin typeface="Arial" panose="020B0604020202020204" pitchFamily="34" charset="0"/>
                <a:cs typeface="Arial" panose="020B0604020202020204" pitchFamily="34" charset="0"/>
              </a:rPr>
              <a:t> that observation and adaptation are still important. Individual differences may well increase the differences you feel when combined with the cultural differences</a:t>
            </a:r>
            <a:r>
              <a:rPr lang="en-GB" sz="1200" dirty="0" smtClean="0">
                <a:latin typeface="Arial" panose="020B0604020202020204" pitchFamily="34" charset="0"/>
                <a:cs typeface="Arial" panose="020B0604020202020204" pitchFamily="34" charset="0"/>
              </a:rPr>
              <a:t>.</a:t>
            </a:r>
          </a:p>
          <a:p>
            <a:pPr>
              <a:buClr>
                <a:srgbClr val="DD6C10"/>
              </a:buClr>
            </a:pPr>
            <a:r>
              <a:rPr lang="en-GB" sz="1200" b="1" dirty="0" smtClean="0">
                <a:latin typeface="Arial" panose="020B0604020202020204" pitchFamily="34" charset="0"/>
                <a:cs typeface="Arial" panose="020B0604020202020204" pitchFamily="34" charset="0"/>
              </a:rPr>
              <a:t>Follows: 1 Example of Negotiation Style; Germany</a:t>
            </a:r>
            <a:endParaRPr lang="en-GB" sz="1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457200" y="1179790"/>
            <a:ext cx="815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Germanic Cultures</a:t>
            </a:r>
            <a:endParaRPr lang="en-US" kern="0" dirty="0"/>
          </a:p>
        </p:txBody>
      </p:sp>
    </p:spTree>
    <p:extLst>
      <p:ext uri="{BB962C8B-B14F-4D97-AF65-F5344CB8AC3E}">
        <p14:creationId xmlns:p14="http://schemas.microsoft.com/office/powerpoint/2010/main" val="3743605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Negotiating Style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219201"/>
            <a:ext cx="7239000" cy="4534458"/>
          </a:xfrm>
          <a:prstGeom prst="rect">
            <a:avLst/>
          </a:prstGeom>
          <a:noFill/>
          <a:ln>
            <a:noFill/>
          </a:ln>
        </p:spPr>
      </p:pic>
    </p:spTree>
    <p:extLst>
      <p:ext uri="{BB962C8B-B14F-4D97-AF65-F5344CB8AC3E}">
        <p14:creationId xmlns:p14="http://schemas.microsoft.com/office/powerpoint/2010/main" val="4013057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yhn-smock\Desktop\Quick Reference guide graphics\Graphics\PNG country characteristics\Comm and work styles\QRG Scand comm style 1-2-14 copy.png"/>
          <p:cNvPicPr>
            <a:picLocks noChangeAspect="1" noChangeArrowheads="1"/>
          </p:cNvPicPr>
          <p:nvPr/>
        </p:nvPicPr>
        <p:blipFill rotWithShape="1">
          <a:blip r:embed="rId2">
            <a:extLst>
              <a:ext uri="{28A0092B-C50C-407E-A947-70E740481C1C}">
                <a14:useLocalDpi xmlns:a14="http://schemas.microsoft.com/office/drawing/2010/main" val="0"/>
              </a:ext>
            </a:extLst>
          </a:blip>
          <a:srcRect l="10071" r="9728"/>
          <a:stretch/>
        </p:blipFill>
        <p:spPr bwMode="auto">
          <a:xfrm>
            <a:off x="847725" y="1061858"/>
            <a:ext cx="7458075" cy="507224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7200" y="1179790"/>
            <a:ext cx="8153400" cy="0"/>
          </a:xfrm>
          <a:prstGeom prst="line">
            <a:avLst/>
          </a:prstGeom>
          <a:ln w="38100">
            <a:solidFill>
              <a:srgbClr val="3672E6"/>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07761" y="675409"/>
            <a:ext cx="8583840" cy="504381"/>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Scandinavian Communication Styles</a:t>
            </a:r>
            <a:endParaRPr lang="en-US" sz="1200" kern="0" dirty="0"/>
          </a:p>
        </p:txBody>
      </p:sp>
      <p:sp>
        <p:nvSpPr>
          <p:cNvPr id="3" name="Rectangle 2"/>
          <p:cNvSpPr/>
          <p:nvPr/>
        </p:nvSpPr>
        <p:spPr>
          <a:xfrm>
            <a:off x="550534" y="1295400"/>
            <a:ext cx="4572000" cy="646331"/>
          </a:xfrm>
          <a:prstGeom prst="rect">
            <a:avLst/>
          </a:prstGeom>
        </p:spPr>
        <p:txBody>
          <a:bodyPr>
            <a:spAutoFit/>
          </a:bodyPr>
          <a:lstStyle/>
          <a:p>
            <a:pPr algn="ctr"/>
            <a:r>
              <a:rPr lang="en-US" b="1" dirty="0">
                <a:solidFill>
                  <a:srgbClr val="3672E6"/>
                </a:solidFill>
                <a:latin typeface="Aharoni" panose="02010803020104030203" pitchFamily="2" charset="-79"/>
                <a:cs typeface="Aharoni" panose="02010803020104030203" pitchFamily="2" charset="-79"/>
              </a:rPr>
              <a:t>Estonia, Finland, Denmark, Netherlands, Norway, Sweden</a:t>
            </a:r>
          </a:p>
        </p:txBody>
      </p:sp>
    </p:spTree>
    <p:extLst>
      <p:ext uri="{BB962C8B-B14F-4D97-AF65-F5344CB8AC3E}">
        <p14:creationId xmlns:p14="http://schemas.microsoft.com/office/powerpoint/2010/main" val="1889417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179791"/>
            <a:ext cx="7924800" cy="535531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Result and Change Orientation</a:t>
            </a:r>
          </a:p>
          <a:p>
            <a:pPr marL="285750" lvl="6"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Egalitarian </a:t>
            </a:r>
            <a:r>
              <a:rPr lang="en-GB" sz="1600" dirty="0">
                <a:latin typeface="Arial" panose="020B0604020202020204" pitchFamily="34" charset="0"/>
                <a:cs typeface="Arial" panose="020B0604020202020204" pitchFamily="34" charset="0"/>
              </a:rPr>
              <a:t>relationship</a:t>
            </a: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Social </a:t>
            </a:r>
            <a:r>
              <a:rPr lang="en-GB" sz="1600" dirty="0">
                <a:latin typeface="Arial" panose="020B0604020202020204" pitchFamily="34" charset="0"/>
                <a:cs typeface="Arial" panose="020B0604020202020204" pitchFamily="34" charset="0"/>
              </a:rPr>
              <a:t>awareness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solidarity </a:t>
            </a: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Team </a:t>
            </a:r>
            <a:r>
              <a:rPr lang="en-GB" sz="1600" dirty="0">
                <a:latin typeface="Arial" panose="020B0604020202020204" pitchFamily="34" charset="0"/>
                <a:cs typeface="Arial" panose="020B0604020202020204" pitchFamily="34" charset="0"/>
              </a:rPr>
              <a:t>work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team achievement </a:t>
            </a: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Participative </a:t>
            </a:r>
            <a:r>
              <a:rPr lang="en-GB" sz="1600" dirty="0">
                <a:latin typeface="Arial" panose="020B0604020202020204" pitchFamily="34" charset="0"/>
                <a:cs typeface="Arial" panose="020B0604020202020204" pitchFamily="34" charset="0"/>
              </a:rPr>
              <a:t>management techniques</a:t>
            </a: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Dislike </a:t>
            </a:r>
            <a:r>
              <a:rPr lang="en-GB" sz="1600" dirty="0">
                <a:latin typeface="Arial" panose="020B0604020202020204" pitchFamily="34" charset="0"/>
                <a:cs typeface="Arial" panose="020B0604020202020204" pitchFamily="34" charset="0"/>
              </a:rPr>
              <a:t>for assertiveness, moderation, search for consensus </a:t>
            </a: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Harmony</a:t>
            </a: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Quality </a:t>
            </a:r>
            <a:r>
              <a:rPr lang="en-GB" sz="1600" dirty="0">
                <a:latin typeface="Arial" panose="020B0604020202020204" pitchFamily="34" charset="0"/>
                <a:cs typeface="Arial" panose="020B0604020202020204" pitchFamily="34" charset="0"/>
              </a:rPr>
              <a:t>of </a:t>
            </a:r>
            <a:r>
              <a:rPr lang="en-GB" sz="1600" dirty="0" smtClean="0">
                <a:latin typeface="Arial" panose="020B0604020202020204" pitchFamily="34" charset="0"/>
                <a:cs typeface="Arial" panose="020B0604020202020204" pitchFamily="34" charset="0"/>
              </a:rPr>
              <a:t>life</a:t>
            </a:r>
            <a:endParaRPr lang="en-GB" sz="1600" dirty="0">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Harmony </a:t>
            </a:r>
            <a:r>
              <a:rPr lang="en-GB" sz="1600" dirty="0">
                <a:latin typeface="Arial" panose="020B0604020202020204" pitchFamily="34" charset="0"/>
                <a:cs typeface="Arial" panose="020B0604020202020204" pitchFamily="34" charset="0"/>
              </a:rPr>
              <a:t>with natural environment</a:t>
            </a: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Trust </a:t>
            </a:r>
            <a:r>
              <a:rPr lang="en-GB" sz="1600" dirty="0">
                <a:latin typeface="Arial" panose="020B0604020202020204" pitchFamily="34" charset="0"/>
                <a:cs typeface="Arial" panose="020B0604020202020204" pitchFamily="34" charset="0"/>
              </a:rPr>
              <a:t>towards </a:t>
            </a:r>
            <a:r>
              <a:rPr lang="en-GB" sz="1600" dirty="0" smtClean="0">
                <a:latin typeface="Arial" panose="020B0604020202020204" pitchFamily="34" charset="0"/>
                <a:cs typeface="Arial" panose="020B0604020202020204" pitchFamily="34" charset="0"/>
              </a:rPr>
              <a:t>others</a:t>
            </a: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Open-mindedness</a:t>
            </a:r>
            <a:endParaRPr lang="en-GB" sz="1600" dirty="0">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Respect </a:t>
            </a:r>
            <a:r>
              <a:rPr lang="en-GB" sz="1600" dirty="0">
                <a:latin typeface="Arial" panose="020B0604020202020204" pitchFamily="34" charset="0"/>
                <a:cs typeface="Arial" panose="020B0604020202020204" pitchFamily="34" charset="0"/>
              </a:rPr>
              <a:t>of individual differences</a:t>
            </a: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Open communication</a:t>
            </a: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Sincerity</a:t>
            </a:r>
            <a:endParaRPr lang="en-GB" sz="1600" dirty="0">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Accepting criticisms</a:t>
            </a: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Openness </a:t>
            </a:r>
            <a:r>
              <a:rPr lang="en-GB" sz="1600" dirty="0">
                <a:latin typeface="Arial" panose="020B0604020202020204" pitchFamily="34" charset="0"/>
                <a:cs typeface="Arial" panose="020B0604020202020204" pitchFamily="34" charset="0"/>
              </a:rPr>
              <a:t>and constructive </a:t>
            </a:r>
            <a:r>
              <a:rPr lang="en-GB" sz="1600" dirty="0" smtClean="0">
                <a:latin typeface="Arial" panose="020B0604020202020204" pitchFamily="34" charset="0"/>
                <a:cs typeface="Arial" panose="020B0604020202020204" pitchFamily="34" charset="0"/>
              </a:rPr>
              <a:t>mind set    </a:t>
            </a:r>
            <a:endParaRPr lang="en-GB" sz="1600" dirty="0">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Little </a:t>
            </a:r>
            <a:r>
              <a:rPr lang="en-GB" sz="1600" dirty="0">
                <a:latin typeface="Arial" panose="020B0604020202020204" pitchFamily="34" charset="0"/>
                <a:cs typeface="Arial" panose="020B0604020202020204" pitchFamily="34" charset="0"/>
              </a:rPr>
              <a:t>status differentiation</a:t>
            </a:r>
          </a:p>
          <a:p>
            <a:pPr marL="285750" indent="-285750">
              <a:buClr>
                <a:schemeClr val="tx1"/>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Openness </a:t>
            </a:r>
            <a:r>
              <a:rPr lang="en-GB" sz="1600" dirty="0">
                <a:latin typeface="Arial" panose="020B0604020202020204" pitchFamily="34" charset="0"/>
                <a:cs typeface="Arial" panose="020B0604020202020204" pitchFamily="34" charset="0"/>
              </a:rPr>
              <a:t>to </a:t>
            </a:r>
            <a:r>
              <a:rPr lang="en-GB" sz="1600" dirty="0" smtClean="0">
                <a:latin typeface="Arial" panose="020B0604020202020204" pitchFamily="34" charset="0"/>
                <a:cs typeface="Arial" panose="020B0604020202020204" pitchFamily="34" charset="0"/>
              </a:rPr>
              <a:t>change  </a:t>
            </a:r>
            <a:endParaRPr lang="en-GB" sz="1600" dirty="0">
              <a:latin typeface="Arial" panose="020B0604020202020204" pitchFamily="34" charset="0"/>
              <a:cs typeface="Arial" panose="020B0604020202020204" pitchFamily="34" charset="0"/>
            </a:endParaRPr>
          </a:p>
          <a:p>
            <a:pPr>
              <a:buClr>
                <a:srgbClr val="DD6C10"/>
              </a:buClr>
            </a:pPr>
            <a:r>
              <a:rPr lang="en-GB" sz="1200" dirty="0" smtClean="0">
                <a:latin typeface="Arial" panose="020B0604020202020204" pitchFamily="34" charset="0"/>
                <a:cs typeface="Arial" panose="020B0604020202020204" pitchFamily="34" charset="0"/>
              </a:rPr>
              <a:t>These </a:t>
            </a:r>
            <a:r>
              <a:rPr lang="en-GB" sz="1200" dirty="0">
                <a:latin typeface="Arial" panose="020B0604020202020204" pitchFamily="34" charset="0"/>
                <a:cs typeface="Arial" panose="020B0604020202020204" pitchFamily="34" charset="0"/>
              </a:rPr>
              <a:t>are general themes to notice. </a:t>
            </a:r>
            <a:r>
              <a:rPr lang="en-GB" sz="1200" u="sng" dirty="0">
                <a:latin typeface="Arial" panose="020B0604020202020204" pitchFamily="34" charset="0"/>
                <a:cs typeface="Arial" panose="020B0604020202020204" pitchFamily="34" charset="0"/>
              </a:rPr>
              <a:t>BEWARE</a:t>
            </a:r>
            <a:r>
              <a:rPr lang="en-GB" sz="1200" dirty="0">
                <a:latin typeface="Arial" panose="020B0604020202020204" pitchFamily="34" charset="0"/>
                <a:cs typeface="Arial" panose="020B0604020202020204" pitchFamily="34" charset="0"/>
              </a:rPr>
              <a:t> that observation and adaptation are still important. Individual differences may well increase the differences you feel when combined with the cultural differences</a:t>
            </a:r>
            <a:r>
              <a:rPr lang="en-GB" sz="1200" dirty="0" smtClean="0">
                <a:latin typeface="Arial" panose="020B0604020202020204" pitchFamily="34" charset="0"/>
                <a:cs typeface="Arial" panose="020B0604020202020204" pitchFamily="34" charset="0"/>
              </a:rPr>
              <a:t>.</a:t>
            </a:r>
          </a:p>
          <a:p>
            <a:pPr>
              <a:buClr>
                <a:srgbClr val="DD6C10"/>
              </a:buClr>
            </a:pPr>
            <a:r>
              <a:rPr lang="en-GB" sz="1200" b="1" dirty="0" smtClean="0">
                <a:latin typeface="Arial" panose="020B0604020202020204" pitchFamily="34" charset="0"/>
                <a:cs typeface="Arial" panose="020B0604020202020204" pitchFamily="34" charset="0"/>
              </a:rPr>
              <a:t>Follows: 1 Example of Negotiation Style; Sweden</a:t>
            </a:r>
            <a:endParaRPr lang="en-GB" sz="12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457200" y="1179790"/>
            <a:ext cx="815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Scandinavian Cultures</a:t>
            </a:r>
            <a:endParaRPr lang="en-US" kern="0" dirty="0"/>
          </a:p>
        </p:txBody>
      </p:sp>
    </p:spTree>
    <p:extLst>
      <p:ext uri="{BB962C8B-B14F-4D97-AF65-F5344CB8AC3E}">
        <p14:creationId xmlns:p14="http://schemas.microsoft.com/office/powerpoint/2010/main" val="3151804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Swedish Negotiating Style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772400" cy="3715747"/>
          </a:xfrm>
          <a:prstGeom prst="rect">
            <a:avLst/>
          </a:prstGeom>
          <a:noFill/>
          <a:ln>
            <a:noFill/>
          </a:ln>
        </p:spPr>
      </p:pic>
    </p:spTree>
    <p:extLst>
      <p:ext uri="{BB962C8B-B14F-4D97-AF65-F5344CB8AC3E}">
        <p14:creationId xmlns:p14="http://schemas.microsoft.com/office/powerpoint/2010/main" val="8237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032" y="1615065"/>
            <a:ext cx="8229600" cy="3947536"/>
          </a:xfrm>
        </p:spPr>
        <p:txBody>
          <a:bodyPr>
            <a:normAutofit lnSpcReduction="10000"/>
          </a:bodyPr>
          <a:lstStyle/>
          <a:p>
            <a:r>
              <a:rPr lang="en-US" dirty="0" smtClean="0"/>
              <a:t>Ground rules for understanding other </a:t>
            </a:r>
            <a:r>
              <a:rPr lang="en-US" dirty="0" smtClean="0"/>
              <a:t>cultures</a:t>
            </a:r>
          </a:p>
          <a:p>
            <a:r>
              <a:rPr lang="en-US" dirty="0" smtClean="0"/>
              <a:t>Considering how other country cultures prefer to negotiate</a:t>
            </a:r>
            <a:endParaRPr lang="en-US" dirty="0" smtClean="0"/>
          </a:p>
          <a:p>
            <a:r>
              <a:rPr lang="en-US" dirty="0" smtClean="0"/>
              <a:t>Individualistic Countries – Anglo Saxon (USA, UK), Germanic, Scandinavian (Sweden)</a:t>
            </a:r>
          </a:p>
          <a:p>
            <a:r>
              <a:rPr lang="en-US" dirty="0" smtClean="0"/>
              <a:t>Mixed Culture Countries – Latin Mediterranean (France, Spain, Turkey)</a:t>
            </a:r>
          </a:p>
          <a:p>
            <a:r>
              <a:rPr lang="en-US" dirty="0" smtClean="0"/>
              <a:t>  Collectivist Countries – Asia (China, India, Korea)</a:t>
            </a:r>
          </a:p>
          <a:p>
            <a:pPr marL="0" indent="0">
              <a:buNone/>
            </a:pPr>
            <a:r>
              <a:rPr lang="en-US" dirty="0" smtClean="0"/>
              <a:t>Many more to chose from…but this does give you concepts of ‘How to value the difference’</a:t>
            </a:r>
          </a:p>
          <a:p>
            <a:pPr marL="0" indent="0">
              <a:buNone/>
            </a:pPr>
            <a:endParaRPr lang="en-US" dirty="0" smtClean="0"/>
          </a:p>
          <a:p>
            <a:endParaRPr lang="en-US" dirty="0"/>
          </a:p>
        </p:txBody>
      </p:sp>
      <p:sp>
        <p:nvSpPr>
          <p:cNvPr id="4" name="Title 1"/>
          <p:cNvSpPr txBox="1">
            <a:spLocks/>
          </p:cNvSpPr>
          <p:nvPr/>
        </p:nvSpPr>
        <p:spPr bwMode="auto">
          <a:xfrm>
            <a:off x="407761" y="675409"/>
            <a:ext cx="858384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On the Menu for Today</a:t>
            </a:r>
            <a:endParaRPr lang="en-US" kern="0" dirty="0"/>
          </a:p>
        </p:txBody>
      </p:sp>
    </p:spTree>
    <p:extLst>
      <p:ext uri="{BB962C8B-B14F-4D97-AF65-F5344CB8AC3E}">
        <p14:creationId xmlns:p14="http://schemas.microsoft.com/office/powerpoint/2010/main" val="892304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57200" y="1179790"/>
            <a:ext cx="81534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076" name="Picture 4" descr="C:\Users\ryhn-smock\Desktop\Quick Reference guide graphics\Graphics\PNG country characteristics\Groups\Mixed2 copy.png"/>
          <p:cNvPicPr>
            <a:picLocks noChangeAspect="1" noChangeArrowheads="1"/>
          </p:cNvPicPr>
          <p:nvPr/>
        </p:nvPicPr>
        <p:blipFill rotWithShape="1">
          <a:blip r:embed="rId2">
            <a:extLst>
              <a:ext uri="{28A0092B-C50C-407E-A947-70E740481C1C}">
                <a14:useLocalDpi xmlns:a14="http://schemas.microsoft.com/office/drawing/2010/main" val="0"/>
              </a:ext>
            </a:extLst>
          </a:blip>
          <a:srcRect l="8585" r="6566"/>
          <a:stretch/>
        </p:blipFill>
        <p:spPr bwMode="auto">
          <a:xfrm>
            <a:off x="533400" y="1179790"/>
            <a:ext cx="8001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Mixed Cultures Map</a:t>
            </a:r>
            <a:endParaRPr lang="en-US" kern="0" dirty="0"/>
          </a:p>
        </p:txBody>
      </p:sp>
    </p:spTree>
    <p:extLst>
      <p:ext uri="{BB962C8B-B14F-4D97-AF65-F5344CB8AC3E}">
        <p14:creationId xmlns:p14="http://schemas.microsoft.com/office/powerpoint/2010/main" val="2348438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57200" y="1179790"/>
            <a:ext cx="8153400" cy="0"/>
          </a:xfrm>
          <a:prstGeom prst="line">
            <a:avLst/>
          </a:prstGeom>
          <a:ln w="38100">
            <a:solidFill>
              <a:srgbClr val="0A3391"/>
            </a:solidFill>
          </a:ln>
        </p:spPr>
        <p:style>
          <a:lnRef idx="1">
            <a:schemeClr val="accent1"/>
          </a:lnRef>
          <a:fillRef idx="0">
            <a:schemeClr val="accent1"/>
          </a:fillRef>
          <a:effectRef idx="0">
            <a:schemeClr val="accent1"/>
          </a:effectRef>
          <a:fontRef idx="minor">
            <a:schemeClr val="tx1"/>
          </a:fontRef>
        </p:style>
      </p:cxnSp>
      <p:pic>
        <p:nvPicPr>
          <p:cNvPr id="1027" name="Picture 3" descr="C:\Users\ryhn-smock\Desktop\Quick Reference guide graphics\Graphics\PNG country characteristics\Comm and work styles\QRG Mixed Latin Med work values 1-2-14 alt copy.png"/>
          <p:cNvPicPr>
            <a:picLocks noChangeAspect="1" noChangeArrowheads="1"/>
          </p:cNvPicPr>
          <p:nvPr/>
        </p:nvPicPr>
        <p:blipFill rotWithShape="1">
          <a:blip r:embed="rId2">
            <a:extLst>
              <a:ext uri="{28A0092B-C50C-407E-A947-70E740481C1C}">
                <a14:useLocalDpi xmlns:a14="http://schemas.microsoft.com/office/drawing/2010/main" val="0"/>
              </a:ext>
            </a:extLst>
          </a:blip>
          <a:srcRect l="5455" r="6766"/>
          <a:stretch/>
        </p:blipFill>
        <p:spPr bwMode="auto">
          <a:xfrm>
            <a:off x="395287" y="1179790"/>
            <a:ext cx="8277225"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Latin and Mediterranean Work Values</a:t>
            </a:r>
            <a:endParaRPr lang="en-US" kern="0" dirty="0"/>
          </a:p>
        </p:txBody>
      </p:sp>
    </p:spTree>
    <p:extLst>
      <p:ext uri="{BB962C8B-B14F-4D97-AF65-F5344CB8AC3E}">
        <p14:creationId xmlns:p14="http://schemas.microsoft.com/office/powerpoint/2010/main" val="1473434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57200" y="1179790"/>
            <a:ext cx="8153400" cy="0"/>
          </a:xfrm>
          <a:prstGeom prst="line">
            <a:avLst/>
          </a:prstGeom>
          <a:ln w="38100">
            <a:solidFill>
              <a:srgbClr val="3672E6"/>
            </a:solidFill>
          </a:ln>
        </p:spPr>
        <p:style>
          <a:lnRef idx="1">
            <a:schemeClr val="accent1"/>
          </a:lnRef>
          <a:fillRef idx="0">
            <a:schemeClr val="accent1"/>
          </a:fillRef>
          <a:effectRef idx="0">
            <a:schemeClr val="accent1"/>
          </a:effectRef>
          <a:fontRef idx="minor">
            <a:schemeClr val="tx1"/>
          </a:fontRef>
        </p:style>
      </p:cxnSp>
      <p:pic>
        <p:nvPicPr>
          <p:cNvPr id="2050" name="Picture 2" descr="C:\Users\ryhn-smock\Desktop\Quick Reference guide graphics\Graphics\PNG country characteristics\Comm and work styles\QRG Mixed Latin Med comm styles 1-2-14 copy.png"/>
          <p:cNvPicPr>
            <a:picLocks noChangeAspect="1" noChangeArrowheads="1"/>
          </p:cNvPicPr>
          <p:nvPr/>
        </p:nvPicPr>
        <p:blipFill rotWithShape="1">
          <a:blip r:embed="rId2">
            <a:extLst>
              <a:ext uri="{28A0092B-C50C-407E-A947-70E740481C1C}">
                <a14:useLocalDpi xmlns:a14="http://schemas.microsoft.com/office/drawing/2010/main" val="0"/>
              </a:ext>
            </a:extLst>
          </a:blip>
          <a:srcRect l="5252" r="5555"/>
          <a:stretch/>
        </p:blipFill>
        <p:spPr bwMode="auto">
          <a:xfrm>
            <a:off x="328612" y="1179790"/>
            <a:ext cx="8410575"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Latin and Mediterranean Communication Styles</a:t>
            </a:r>
            <a:endParaRPr lang="en-US" kern="0" dirty="0"/>
          </a:p>
        </p:txBody>
      </p:sp>
    </p:spTree>
    <p:extLst>
      <p:ext uri="{BB962C8B-B14F-4D97-AF65-F5344CB8AC3E}">
        <p14:creationId xmlns:p14="http://schemas.microsoft.com/office/powerpoint/2010/main" val="2002439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179790"/>
            <a:ext cx="815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7200" y="1179790"/>
            <a:ext cx="8153400" cy="5447645"/>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Process and Relationship </a:t>
            </a:r>
            <a:r>
              <a:rPr lang="en-GB" b="1" dirty="0" smtClean="0">
                <a:latin typeface="Arial" panose="020B0604020202020204" pitchFamily="34" charset="0"/>
                <a:cs typeface="Arial" panose="020B0604020202020204" pitchFamily="34" charset="0"/>
              </a:rPr>
              <a:t>Orientation</a:t>
            </a:r>
            <a:endParaRPr lang="en-GB" b="1" dirty="0">
              <a:latin typeface="Arial" panose="020B0604020202020204" pitchFamily="34" charset="0"/>
              <a:cs typeface="Arial" panose="020B0604020202020204" pitchFamily="34" charset="0"/>
            </a:endParaRPr>
          </a:p>
          <a:p>
            <a:pPr>
              <a:buClr>
                <a:schemeClr val="tx1"/>
              </a:buClr>
              <a:buSzPct val="120000"/>
              <a:buFontTx/>
              <a:buChar char="•"/>
            </a:pPr>
            <a:r>
              <a:rPr lang="en-GB" sz="1400" dirty="0" smtClean="0">
                <a:latin typeface="Arial" panose="020B0604020202020204" pitchFamily="34" charset="0"/>
                <a:cs typeface="Arial" panose="020B0604020202020204" pitchFamily="34" charset="0"/>
              </a:rPr>
              <a:t>Networking </a:t>
            </a:r>
            <a:r>
              <a:rPr lang="en-GB" sz="1400" dirty="0">
                <a:latin typeface="Arial" panose="020B0604020202020204" pitchFamily="34" charset="0"/>
                <a:cs typeface="Arial" panose="020B0604020202020204" pitchFamily="34" charset="0"/>
              </a:rPr>
              <a:t>aimed at reducing uncertainty</a:t>
            </a:r>
          </a:p>
          <a:p>
            <a:pPr>
              <a:buClr>
                <a:schemeClr val="tx1"/>
              </a:buClr>
              <a:buSzPct val="120000"/>
              <a:buFontTx/>
              <a:buChar char="•"/>
            </a:pPr>
            <a:r>
              <a:rPr lang="en-GB" sz="1400" dirty="0" smtClean="0">
                <a:latin typeface="Arial" panose="020B0604020202020204" pitchFamily="34" charset="0"/>
                <a:cs typeface="Arial" panose="020B0604020202020204" pitchFamily="34" charset="0"/>
              </a:rPr>
              <a:t>Importance of relationships and networking</a:t>
            </a:r>
          </a:p>
          <a:p>
            <a:pPr>
              <a:buClr>
                <a:schemeClr val="tx1"/>
              </a:buClr>
              <a:buSzPct val="120000"/>
              <a:buFontTx/>
              <a:buChar char="•"/>
            </a:pPr>
            <a:r>
              <a:rPr lang="en-GB" sz="1400" dirty="0" smtClean="0">
                <a:latin typeface="Arial" panose="020B0604020202020204" pitchFamily="34" charset="0"/>
                <a:cs typeface="Arial" panose="020B0604020202020204" pitchFamily="34" charset="0"/>
              </a:rPr>
              <a:t>Trust </a:t>
            </a:r>
            <a:r>
              <a:rPr lang="en-GB" sz="1400" dirty="0">
                <a:latin typeface="Arial" panose="020B0604020202020204" pitchFamily="34" charset="0"/>
                <a:cs typeface="Arial" panose="020B0604020202020204" pitchFamily="34" charset="0"/>
              </a:rPr>
              <a:t>in people that one knows </a:t>
            </a:r>
          </a:p>
          <a:p>
            <a:pPr>
              <a:buClr>
                <a:schemeClr val="tx1"/>
              </a:buClr>
              <a:buSzPct val="120000"/>
              <a:buFontTx/>
              <a:buChar char="•"/>
            </a:pPr>
            <a:r>
              <a:rPr lang="en-GB" sz="1400" dirty="0">
                <a:latin typeface="Arial" panose="020B0604020202020204" pitchFamily="34" charset="0"/>
                <a:cs typeface="Arial" panose="020B0604020202020204" pitchFamily="34" charset="0"/>
              </a:rPr>
              <a:t>Social solidarity, social rebellion</a:t>
            </a:r>
          </a:p>
          <a:p>
            <a:pPr>
              <a:buClr>
                <a:schemeClr val="tx1"/>
              </a:buClr>
              <a:buSzPct val="120000"/>
              <a:buFontTx/>
              <a:buChar char="•"/>
            </a:pPr>
            <a:r>
              <a:rPr lang="en-GB" sz="1400" dirty="0">
                <a:latin typeface="Arial" panose="020B0604020202020204" pitchFamily="34" charset="0"/>
                <a:cs typeface="Arial" panose="020B0604020202020204" pitchFamily="34" charset="0"/>
              </a:rPr>
              <a:t>Spending time getting to know one another as a way of reducing uncertainty </a:t>
            </a:r>
          </a:p>
          <a:p>
            <a:pPr>
              <a:buClr>
                <a:schemeClr val="tx1"/>
              </a:buClr>
              <a:buSzPct val="120000"/>
              <a:buFontTx/>
              <a:buChar char="•"/>
            </a:pPr>
            <a:r>
              <a:rPr lang="en-GB" sz="1400" dirty="0">
                <a:latin typeface="Arial" panose="020B0604020202020204" pitchFamily="34" charset="0"/>
                <a:cs typeface="Arial" panose="020B0604020202020204" pitchFamily="34" charset="0"/>
              </a:rPr>
              <a:t>Sensitivity; expression of emotions as a way to reduce stress and tensions</a:t>
            </a:r>
          </a:p>
          <a:p>
            <a:pPr>
              <a:buClr>
                <a:schemeClr val="tx1"/>
              </a:buClr>
              <a:buSzPct val="120000"/>
              <a:buFontTx/>
              <a:buChar char="•"/>
            </a:pPr>
            <a:r>
              <a:rPr lang="en-GB" sz="1400" dirty="0">
                <a:latin typeface="Arial" panose="020B0604020202020204" pitchFamily="34" charset="0"/>
                <a:cs typeface="Arial" panose="020B0604020202020204" pitchFamily="34" charset="0"/>
              </a:rPr>
              <a:t>Importance of interaction and discussion </a:t>
            </a:r>
          </a:p>
          <a:p>
            <a:pPr>
              <a:buClr>
                <a:schemeClr val="tx1"/>
              </a:buClr>
              <a:buSzPct val="120000"/>
              <a:buFontTx/>
              <a:buChar char="•"/>
            </a:pPr>
            <a:r>
              <a:rPr lang="en-GB" sz="1400" dirty="0">
                <a:latin typeface="Arial" panose="020B0604020202020204" pitchFamily="34" charset="0"/>
                <a:cs typeface="Arial" panose="020B0604020202020204" pitchFamily="34" charset="0"/>
              </a:rPr>
              <a:t>Family orientation, importance of social life and friendship  </a:t>
            </a:r>
          </a:p>
          <a:p>
            <a:pPr>
              <a:buSzPct val="120000"/>
            </a:pPr>
            <a:endParaRPr lang="en-GB" sz="1400" dirty="0">
              <a:latin typeface="Arial" panose="020B0604020202020204" pitchFamily="34" charset="0"/>
              <a:cs typeface="Arial" panose="020B0604020202020204" pitchFamily="34" charset="0"/>
            </a:endParaRPr>
          </a:p>
          <a:p>
            <a:pPr>
              <a:buClr>
                <a:schemeClr val="tx1"/>
              </a:buClr>
              <a:buSzPct val="120000"/>
              <a:buFontTx/>
              <a:buChar char="•"/>
            </a:pPr>
            <a:r>
              <a:rPr lang="en-GB" sz="1400" dirty="0">
                <a:latin typeface="Arial" panose="020B0604020202020204" pitchFamily="34" charset="0"/>
                <a:cs typeface="Arial" panose="020B0604020202020204" pitchFamily="34" charset="0"/>
              </a:rPr>
              <a:t>Compared to other western countries, more group oriented cultures: </a:t>
            </a:r>
          </a:p>
          <a:p>
            <a:pPr>
              <a:buClr>
                <a:schemeClr val="tx1"/>
              </a:buClr>
              <a:buSzPct val="120000"/>
              <a:buFontTx/>
              <a:buChar char="•"/>
            </a:pPr>
            <a:r>
              <a:rPr lang="en-GB" sz="1400" dirty="0">
                <a:latin typeface="Arial" panose="020B0604020202020204" pitchFamily="34" charset="0"/>
                <a:cs typeface="Arial" panose="020B0604020202020204" pitchFamily="34" charset="0"/>
              </a:rPr>
              <a:t>Need for rules, but not often respected</a:t>
            </a:r>
          </a:p>
          <a:p>
            <a:pPr>
              <a:buClr>
                <a:schemeClr val="tx1"/>
              </a:buClr>
              <a:buSzPct val="120000"/>
              <a:buFontTx/>
              <a:buChar char="•"/>
            </a:pPr>
            <a:r>
              <a:rPr lang="en-GB" sz="1400" dirty="0">
                <a:latin typeface="Arial" panose="020B0604020202020204" pitchFamily="34" charset="0"/>
                <a:cs typeface="Arial" panose="020B0604020202020204" pitchFamily="34" charset="0"/>
              </a:rPr>
              <a:t>Impression of chaos, as a reflection of individualistic attitudes</a:t>
            </a:r>
          </a:p>
          <a:p>
            <a:pPr>
              <a:buClr>
                <a:schemeClr val="tx1"/>
              </a:buClr>
              <a:buSzPct val="120000"/>
              <a:buFontTx/>
              <a:buChar char="•"/>
            </a:pPr>
            <a:r>
              <a:rPr lang="en-GB" sz="1400" dirty="0">
                <a:latin typeface="Arial" panose="020B0604020202020204" pitchFamily="34" charset="0"/>
                <a:cs typeface="Arial" panose="020B0604020202020204" pitchFamily="34" charset="0"/>
              </a:rPr>
              <a:t>Pronounced hierarchical structures and strong expression of authority  </a:t>
            </a:r>
          </a:p>
          <a:p>
            <a:pPr>
              <a:buClr>
                <a:schemeClr val="tx1"/>
              </a:buClr>
              <a:buSzPct val="120000"/>
              <a:buFontTx/>
              <a:buChar char="•"/>
            </a:pPr>
            <a:r>
              <a:rPr lang="en-GB" sz="1400" dirty="0">
                <a:latin typeface="Arial" panose="020B0604020202020204" pitchFamily="34" charset="0"/>
                <a:cs typeface="Arial" panose="020B0604020202020204" pitchFamily="34" charset="0"/>
              </a:rPr>
              <a:t>Relationship based on status, but conflicts of power between </a:t>
            </a:r>
            <a:r>
              <a:rPr lang="en-GB" sz="1400" dirty="0" smtClean="0">
                <a:latin typeface="Arial" panose="020B0604020202020204" pitchFamily="34" charset="0"/>
                <a:cs typeface="Arial" panose="020B0604020202020204" pitchFamily="34" charset="0"/>
              </a:rPr>
              <a:t>different Hierarchical  </a:t>
            </a:r>
            <a:r>
              <a:rPr lang="en-GB" sz="1400" dirty="0">
                <a:latin typeface="Arial" panose="020B0604020202020204" pitchFamily="34" charset="0"/>
                <a:cs typeface="Arial" panose="020B0604020202020204" pitchFamily="34" charset="0"/>
              </a:rPr>
              <a:t>levels are common    </a:t>
            </a:r>
          </a:p>
          <a:p>
            <a:pPr>
              <a:buClr>
                <a:schemeClr val="tx1"/>
              </a:buClr>
              <a:buSzPct val="120000"/>
              <a:buFontTx/>
              <a:buChar char="•"/>
            </a:pPr>
            <a:r>
              <a:rPr lang="en-GB" sz="1400" dirty="0">
                <a:latin typeface="Arial" panose="020B0604020202020204" pitchFamily="34" charset="0"/>
                <a:cs typeface="Arial" panose="020B0604020202020204" pitchFamily="34" charset="0"/>
              </a:rPr>
              <a:t>Strong process / bureaucratic orientation</a:t>
            </a:r>
          </a:p>
          <a:p>
            <a:pPr>
              <a:buClr>
                <a:schemeClr val="tx1"/>
              </a:buClr>
              <a:buSzPct val="120000"/>
              <a:buFontTx/>
              <a:buChar char="•"/>
            </a:pPr>
            <a:r>
              <a:rPr lang="en-GB" sz="1400" dirty="0">
                <a:latin typeface="Arial" panose="020B0604020202020204" pitchFamily="34" charset="0"/>
                <a:cs typeface="Arial" panose="020B0604020202020204" pitchFamily="34" charset="0"/>
              </a:rPr>
              <a:t>Sense of attachment to close network as a source of counter power </a:t>
            </a:r>
          </a:p>
          <a:p>
            <a:pPr>
              <a:buClr>
                <a:schemeClr val="tx1"/>
              </a:buClr>
              <a:buSzPct val="120000"/>
              <a:buFontTx/>
              <a:buChar char="•"/>
            </a:pPr>
            <a:r>
              <a:rPr lang="en-GB" sz="1400" dirty="0">
                <a:latin typeface="Arial" panose="020B0604020202020204" pitchFamily="34" charset="0"/>
                <a:cs typeface="Arial" panose="020B0604020202020204" pitchFamily="34" charset="0"/>
              </a:rPr>
              <a:t>Sense of professionalism, stemming from old craftsmanship tradition   </a:t>
            </a:r>
          </a:p>
          <a:p>
            <a:pPr>
              <a:buClr>
                <a:schemeClr val="tx1"/>
              </a:buClr>
              <a:buSzPct val="120000"/>
              <a:buFontTx/>
              <a:buChar char="•"/>
            </a:pPr>
            <a:r>
              <a:rPr lang="en-GB" sz="1400" dirty="0">
                <a:latin typeface="Arial" panose="020B0604020202020204" pitchFamily="34" charset="0"/>
                <a:cs typeface="Arial" panose="020B0604020202020204" pitchFamily="34" charset="0"/>
              </a:rPr>
              <a:t>Cautiousness, slow pace of decision making </a:t>
            </a:r>
          </a:p>
          <a:p>
            <a:pPr>
              <a:buClr>
                <a:schemeClr val="tx1"/>
              </a:buClr>
              <a:buSzPct val="120000"/>
              <a:buFontTx/>
              <a:buChar char="•"/>
            </a:pPr>
            <a:r>
              <a:rPr lang="en-GB" sz="1400" dirty="0">
                <a:latin typeface="Arial" panose="020B0604020202020204" pitchFamily="34" charset="0"/>
                <a:cs typeface="Arial" panose="020B0604020202020204" pitchFamily="34" charset="0"/>
              </a:rPr>
              <a:t>Conflict between the group dynamics and expression of </a:t>
            </a:r>
            <a:r>
              <a:rPr lang="en-GB" sz="1400" dirty="0" smtClean="0">
                <a:latin typeface="Arial" panose="020B0604020202020204" pitchFamily="34" charset="0"/>
                <a:cs typeface="Arial" panose="020B0604020202020204" pitchFamily="34" charset="0"/>
              </a:rPr>
              <a:t>individualism</a:t>
            </a:r>
            <a:endParaRPr lang="en-GB" sz="1400" dirty="0">
              <a:latin typeface="Arial" panose="020B0604020202020204" pitchFamily="34" charset="0"/>
              <a:cs typeface="Arial" panose="020B0604020202020204" pitchFamily="34" charset="0"/>
            </a:endParaRPr>
          </a:p>
          <a:p>
            <a:pPr>
              <a:buClr>
                <a:schemeClr val="tx1"/>
              </a:buClr>
              <a:buSzPct val="120000"/>
              <a:buFontTx/>
              <a:buChar char="•"/>
            </a:pPr>
            <a:endParaRPr lang="en-GB" sz="1400" dirty="0">
              <a:latin typeface="Arial" panose="020B0604020202020204" pitchFamily="34" charset="0"/>
              <a:cs typeface="Arial" panose="020B0604020202020204" pitchFamily="34" charset="0"/>
            </a:endParaRPr>
          </a:p>
          <a:p>
            <a:pPr>
              <a:buClr>
                <a:srgbClr val="DD6C10"/>
              </a:buClr>
              <a:buSzPct val="120000"/>
            </a:pPr>
            <a:r>
              <a:rPr lang="en-GB" sz="1200" dirty="0">
                <a:latin typeface="Arial" panose="020B0604020202020204" pitchFamily="34" charset="0"/>
                <a:cs typeface="Arial" panose="020B0604020202020204" pitchFamily="34" charset="0"/>
              </a:rPr>
              <a:t>These are general themes to notice. </a:t>
            </a:r>
            <a:r>
              <a:rPr lang="en-GB" sz="1200" u="sng" dirty="0">
                <a:latin typeface="Arial" panose="020B0604020202020204" pitchFamily="34" charset="0"/>
                <a:cs typeface="Arial" panose="020B0604020202020204" pitchFamily="34" charset="0"/>
              </a:rPr>
              <a:t>BEWARE</a:t>
            </a:r>
            <a:r>
              <a:rPr lang="en-GB" sz="1200" dirty="0">
                <a:latin typeface="Arial" panose="020B0604020202020204" pitchFamily="34" charset="0"/>
                <a:cs typeface="Arial" panose="020B0604020202020204" pitchFamily="34" charset="0"/>
              </a:rPr>
              <a:t> that observation and adaptation are still important. </a:t>
            </a:r>
            <a:r>
              <a:rPr lang="en-GB" sz="1200" dirty="0" smtClean="0">
                <a:latin typeface="Arial" panose="020B0604020202020204" pitchFamily="34" charset="0"/>
                <a:cs typeface="Arial" panose="020B0604020202020204" pitchFamily="34" charset="0"/>
              </a:rPr>
              <a:t>Individual differences </a:t>
            </a:r>
            <a:r>
              <a:rPr lang="en-GB" sz="1200" dirty="0">
                <a:latin typeface="Arial" panose="020B0604020202020204" pitchFamily="34" charset="0"/>
                <a:cs typeface="Arial" panose="020B0604020202020204" pitchFamily="34" charset="0"/>
              </a:rPr>
              <a:t>may well increase the differences you feel when combined with the cultural differences</a:t>
            </a:r>
            <a:r>
              <a:rPr lang="en-GB" sz="1200" dirty="0" smtClean="0">
                <a:latin typeface="Arial" panose="020B0604020202020204" pitchFamily="34" charset="0"/>
                <a:cs typeface="Arial" panose="020B0604020202020204" pitchFamily="34" charset="0"/>
              </a:rPr>
              <a:t>.</a:t>
            </a:r>
          </a:p>
          <a:p>
            <a:pPr>
              <a:buClr>
                <a:srgbClr val="DD6C10"/>
              </a:buClr>
              <a:buSzPct val="120000"/>
            </a:pPr>
            <a:r>
              <a:rPr lang="en-GB" sz="1200" b="1" dirty="0" smtClean="0">
                <a:latin typeface="Arial" panose="020B0604020202020204" pitchFamily="34" charset="0"/>
                <a:cs typeface="Arial" panose="020B0604020202020204" pitchFamily="34" charset="0"/>
              </a:rPr>
              <a:t>Follows: 3 Examples of Negotiation style; France, Spain, Turkey</a:t>
            </a:r>
            <a:endParaRPr lang="en-GB" sz="1200" b="1" dirty="0">
              <a:latin typeface="Arial" panose="020B0604020202020204" pitchFamily="34" charset="0"/>
              <a:cs typeface="Arial" panose="020B0604020202020204" pitchFamily="34" charset="0"/>
            </a:endParaRPr>
          </a:p>
        </p:txBody>
      </p:sp>
      <p:sp>
        <p:nvSpPr>
          <p:cNvPr id="7"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Latin and Mediterranean Cultures</a:t>
            </a:r>
            <a:endParaRPr lang="en-US" kern="0" dirty="0"/>
          </a:p>
        </p:txBody>
      </p:sp>
    </p:spTree>
    <p:extLst>
      <p:ext uri="{BB962C8B-B14F-4D97-AF65-F5344CB8AC3E}">
        <p14:creationId xmlns:p14="http://schemas.microsoft.com/office/powerpoint/2010/main" val="3162076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Negotiating Style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8190" y="1752600"/>
            <a:ext cx="5848010" cy="3577248"/>
          </a:xfrm>
          <a:prstGeom prst="rect">
            <a:avLst/>
          </a:prstGeom>
          <a:noFill/>
          <a:ln>
            <a:noFill/>
          </a:ln>
        </p:spPr>
      </p:pic>
    </p:spTree>
    <p:extLst>
      <p:ext uri="{BB962C8B-B14F-4D97-AF65-F5344CB8AC3E}">
        <p14:creationId xmlns:p14="http://schemas.microsoft.com/office/powerpoint/2010/main" val="3557795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Negotiating Style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1371601"/>
            <a:ext cx="7772400" cy="4282058"/>
          </a:xfrm>
          <a:prstGeom prst="rect">
            <a:avLst/>
          </a:prstGeom>
          <a:noFill/>
          <a:ln>
            <a:noFill/>
          </a:ln>
        </p:spPr>
      </p:pic>
    </p:spTree>
    <p:extLst>
      <p:ext uri="{BB962C8B-B14F-4D97-AF65-F5344CB8AC3E}">
        <p14:creationId xmlns:p14="http://schemas.microsoft.com/office/powerpoint/2010/main" val="2409125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Turkish Negotiating Style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620000" cy="3829667"/>
          </a:xfrm>
          <a:prstGeom prst="rect">
            <a:avLst/>
          </a:prstGeom>
          <a:noFill/>
          <a:ln>
            <a:noFill/>
          </a:ln>
        </p:spPr>
      </p:pic>
    </p:spTree>
    <p:extLst>
      <p:ext uri="{BB962C8B-B14F-4D97-AF65-F5344CB8AC3E}">
        <p14:creationId xmlns:p14="http://schemas.microsoft.com/office/powerpoint/2010/main" val="1326410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57200" y="1179790"/>
            <a:ext cx="81534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C:\Users\ryhn-smock\Desktop\Quick Reference guide graphics\Graphics\PNG country characteristics\Groups\Collectivist copy.png"/>
          <p:cNvPicPr>
            <a:picLocks noChangeAspect="1" noChangeArrowheads="1"/>
          </p:cNvPicPr>
          <p:nvPr/>
        </p:nvPicPr>
        <p:blipFill rotWithShape="1">
          <a:blip r:embed="rId2">
            <a:extLst>
              <a:ext uri="{28A0092B-C50C-407E-A947-70E740481C1C}">
                <a14:useLocalDpi xmlns:a14="http://schemas.microsoft.com/office/drawing/2010/main" val="0"/>
              </a:ext>
            </a:extLst>
          </a:blip>
          <a:srcRect l="5657" r="7879"/>
          <a:stretch/>
        </p:blipFill>
        <p:spPr bwMode="auto">
          <a:xfrm>
            <a:off x="457200" y="1189315"/>
            <a:ext cx="81534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Collectivist Cultures Map</a:t>
            </a:r>
            <a:endParaRPr lang="en-US" kern="0" dirty="0"/>
          </a:p>
        </p:txBody>
      </p:sp>
    </p:spTree>
    <p:extLst>
      <p:ext uri="{BB962C8B-B14F-4D97-AF65-F5344CB8AC3E}">
        <p14:creationId xmlns:p14="http://schemas.microsoft.com/office/powerpoint/2010/main" val="3481997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ryhn-smock\Desktop\Quick Reference guide graphics\Graphics\PNG country characteristics\Comm and work styles\QRG Coll Asia comm styles 1-2-14 copy.png"/>
          <p:cNvPicPr>
            <a:picLocks noChangeAspect="1" noChangeArrowheads="1"/>
          </p:cNvPicPr>
          <p:nvPr/>
        </p:nvPicPr>
        <p:blipFill rotWithShape="1">
          <a:blip r:embed="rId2">
            <a:extLst>
              <a:ext uri="{28A0092B-C50C-407E-A947-70E740481C1C}">
                <a14:useLocalDpi xmlns:a14="http://schemas.microsoft.com/office/drawing/2010/main" val="0"/>
              </a:ext>
            </a:extLst>
          </a:blip>
          <a:srcRect l="4849" r="5858"/>
          <a:stretch/>
        </p:blipFill>
        <p:spPr bwMode="auto">
          <a:xfrm>
            <a:off x="380999" y="1189315"/>
            <a:ext cx="84201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57200" y="1179790"/>
            <a:ext cx="8153400" cy="0"/>
          </a:xfrm>
          <a:prstGeom prst="line">
            <a:avLst/>
          </a:prstGeom>
          <a:ln w="38100">
            <a:solidFill>
              <a:srgbClr val="3672E6"/>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Collectivist Cultures Styles</a:t>
            </a:r>
            <a:endParaRPr lang="en-US" kern="0" dirty="0"/>
          </a:p>
        </p:txBody>
      </p:sp>
    </p:spTree>
    <p:extLst>
      <p:ext uri="{BB962C8B-B14F-4D97-AF65-F5344CB8AC3E}">
        <p14:creationId xmlns:p14="http://schemas.microsoft.com/office/powerpoint/2010/main" val="4209158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ryhn-smock\Desktop\Quick Reference guide graphics\Graphics\PNG country characteristics\Comm and work styles\QRG Coll Asia work values 1-2-14 alt copy.png"/>
          <p:cNvPicPr>
            <a:picLocks noChangeAspect="1" noChangeArrowheads="1"/>
          </p:cNvPicPr>
          <p:nvPr/>
        </p:nvPicPr>
        <p:blipFill rotWithShape="1">
          <a:blip r:embed="rId2">
            <a:extLst>
              <a:ext uri="{28A0092B-C50C-407E-A947-70E740481C1C}">
                <a14:useLocalDpi xmlns:a14="http://schemas.microsoft.com/office/drawing/2010/main" val="0"/>
              </a:ext>
            </a:extLst>
          </a:blip>
          <a:srcRect l="4242" r="4849"/>
          <a:stretch/>
        </p:blipFill>
        <p:spPr bwMode="auto">
          <a:xfrm>
            <a:off x="295275" y="1217890"/>
            <a:ext cx="85725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7200" y="1179790"/>
            <a:ext cx="8153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Collectivist Work Values</a:t>
            </a:r>
            <a:endParaRPr lang="en-US" kern="0" dirty="0"/>
          </a:p>
        </p:txBody>
      </p:sp>
    </p:spTree>
    <p:extLst>
      <p:ext uri="{BB962C8B-B14F-4D97-AF65-F5344CB8AC3E}">
        <p14:creationId xmlns:p14="http://schemas.microsoft.com/office/powerpoint/2010/main" val="3650354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525963"/>
          </a:xfrm>
        </p:spPr>
        <p:txBody>
          <a:bodyPr>
            <a:noAutofit/>
          </a:bodyPr>
          <a:lstStyle/>
          <a:p>
            <a:r>
              <a:rPr lang="en-US" sz="2800" dirty="0"/>
              <a:t>Adopt, Adapt, Improve </a:t>
            </a:r>
            <a:endParaRPr lang="en-US" sz="2800" dirty="0" smtClean="0"/>
          </a:p>
          <a:p>
            <a:pPr lvl="1"/>
            <a:r>
              <a:rPr lang="en-US" sz="2600" dirty="0" smtClean="0"/>
              <a:t>British </a:t>
            </a:r>
            <a:r>
              <a:rPr lang="en-US" sz="2600" dirty="0"/>
              <a:t>Prince of Wales Speech at The Trade Fair in Birmingham 1927</a:t>
            </a:r>
          </a:p>
          <a:p>
            <a:r>
              <a:rPr lang="en-US" sz="2800" dirty="0"/>
              <a:t>Personal ‘Voyage of Discovery’</a:t>
            </a:r>
          </a:p>
          <a:p>
            <a:r>
              <a:rPr lang="en-US" sz="2800" dirty="0"/>
              <a:t>Suspend Judgment – your value system may be challenged</a:t>
            </a:r>
          </a:p>
          <a:p>
            <a:r>
              <a:rPr lang="en-US" sz="2800" dirty="0"/>
              <a:t>Value the difference – it may not be your values, but the values expressed are reflective of a culture with a cultural history</a:t>
            </a:r>
          </a:p>
          <a:p>
            <a:endParaRPr lang="en-US" sz="2800" dirty="0" smtClean="0"/>
          </a:p>
        </p:txBody>
      </p:sp>
      <p:sp>
        <p:nvSpPr>
          <p:cNvPr id="6" name="Title 1"/>
          <p:cNvSpPr txBox="1">
            <a:spLocks/>
          </p:cNvSpPr>
          <p:nvPr/>
        </p:nvSpPr>
        <p:spPr bwMode="auto">
          <a:xfrm>
            <a:off x="407761" y="675409"/>
            <a:ext cx="858384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Key Themes of Understanding Other Cultures:</a:t>
            </a:r>
            <a:endParaRPr lang="en-US" kern="0" dirty="0"/>
          </a:p>
        </p:txBody>
      </p:sp>
    </p:spTree>
    <p:extLst>
      <p:ext uri="{BB962C8B-B14F-4D97-AF65-F5344CB8AC3E}">
        <p14:creationId xmlns:p14="http://schemas.microsoft.com/office/powerpoint/2010/main" val="1917677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0509" y="5052536"/>
            <a:ext cx="1459053" cy="738664"/>
          </a:xfrm>
          <a:prstGeom prst="roundRect">
            <a:avLst/>
          </a:prstGeom>
          <a:gradFill flip="none" rotWithShape="1">
            <a:gsLst>
              <a:gs pos="0">
                <a:srgbClr val="465A86"/>
              </a:gs>
              <a:gs pos="50000">
                <a:srgbClr val="566EA4"/>
              </a:gs>
              <a:gs pos="100000">
                <a:srgbClr val="566EA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2439" y="1204793"/>
            <a:ext cx="8158161" cy="5509200"/>
          </a:xfrm>
          <a:prstGeom prst="rect">
            <a:avLst/>
          </a:prstGeom>
        </p:spPr>
        <p:txBody>
          <a:bodyPr wrap="square">
            <a:spAutoFit/>
          </a:bodyPr>
          <a:lstStyle/>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Highest </a:t>
            </a:r>
            <a:r>
              <a:rPr lang="en-GB" sz="1600" dirty="0">
                <a:latin typeface="Arial" panose="020B0604020202020204" pitchFamily="34" charset="0"/>
                <a:cs typeface="Arial" panose="020B0604020202020204" pitchFamily="34" charset="0"/>
              </a:rPr>
              <a:t>scores on Group Dynamics – Average score on </a:t>
            </a:r>
            <a:r>
              <a:rPr lang="en-GB" sz="1600" dirty="0" smtClean="0">
                <a:latin typeface="Arial" panose="020B0604020202020204" pitchFamily="34" charset="0"/>
                <a:cs typeface="Arial" panose="020B0604020202020204" pitchFamily="34" charset="0"/>
              </a:rPr>
              <a:t>Self-enhancement/Consideration </a:t>
            </a:r>
            <a:r>
              <a:rPr lang="en-GB" sz="1600" dirty="0">
                <a:latin typeface="Arial" panose="020B0604020202020204" pitchFamily="34" charset="0"/>
                <a:cs typeface="Arial" panose="020B0604020202020204" pitchFamily="34" charset="0"/>
              </a:rPr>
              <a:t>for Others</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Individuals </a:t>
            </a:r>
            <a:r>
              <a:rPr lang="en-GB" sz="1600" dirty="0">
                <a:latin typeface="Arial" panose="020B0604020202020204" pitchFamily="34" charset="0"/>
                <a:cs typeface="Arial" panose="020B0604020202020204" pitchFamily="34" charset="0"/>
              </a:rPr>
              <a:t>are socialised to put the requirement of their social </a:t>
            </a:r>
            <a:r>
              <a:rPr lang="en-GB" sz="1600" dirty="0" smtClean="0">
                <a:latin typeface="Arial" panose="020B0604020202020204" pitchFamily="34" charset="0"/>
                <a:cs typeface="Arial" panose="020B0604020202020204" pitchFamily="34" charset="0"/>
              </a:rPr>
              <a:t>environment above </a:t>
            </a:r>
            <a:r>
              <a:rPr lang="en-GB" sz="1600" dirty="0">
                <a:latin typeface="Arial" panose="020B0604020202020204" pitchFamily="34" charset="0"/>
                <a:cs typeface="Arial" panose="020B0604020202020204" pitchFamily="34" charset="0"/>
              </a:rPr>
              <a:t>their personal interest</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Culture </a:t>
            </a:r>
            <a:r>
              <a:rPr lang="en-GB" sz="1600" dirty="0">
                <a:latin typeface="Arial" panose="020B0604020202020204" pitchFamily="34" charset="0"/>
                <a:cs typeface="Arial" panose="020B0604020202020204" pitchFamily="34" charset="0"/>
              </a:rPr>
              <a:t>of interdependence (as opposed to culture of independence)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Individual are bound with their social groups through informal and reciprocal rules of social </a:t>
            </a:r>
            <a:r>
              <a:rPr lang="en-GB" sz="1600" dirty="0" smtClean="0">
                <a:latin typeface="Arial" panose="020B0604020202020204" pitchFamily="34" charset="0"/>
                <a:cs typeface="Arial" panose="020B0604020202020204" pitchFamily="34" charset="0"/>
              </a:rPr>
              <a:t>behaviour</a:t>
            </a:r>
            <a:endParaRPr lang="en-GB" sz="1600" dirty="0">
              <a:latin typeface="Arial" panose="020B0604020202020204" pitchFamily="34" charset="0"/>
              <a:cs typeface="Arial" panose="020B0604020202020204" pitchFamily="34" charset="0"/>
            </a:endParaRPr>
          </a:p>
          <a:p>
            <a:pPr lvl="1">
              <a:buClr>
                <a:schemeClr val="tx1"/>
              </a:buClr>
              <a:buFontTx/>
              <a:buChar char="•"/>
            </a:pPr>
            <a:r>
              <a:rPr lang="en-GB" sz="1600" dirty="0">
                <a:latin typeface="Arial" panose="020B0604020202020204" pitchFamily="34" charset="0"/>
                <a:cs typeface="Arial" panose="020B0604020202020204" pitchFamily="34" charset="0"/>
              </a:rPr>
              <a:t>S</a:t>
            </a:r>
            <a:r>
              <a:rPr lang="en-GB" sz="1600" dirty="0" smtClean="0">
                <a:latin typeface="Arial" panose="020B0604020202020204" pitchFamily="34" charset="0"/>
                <a:cs typeface="Arial" panose="020B0604020202020204" pitchFamily="34" charset="0"/>
              </a:rPr>
              <a:t>howing </a:t>
            </a:r>
            <a:r>
              <a:rPr lang="en-GB" sz="1600" dirty="0">
                <a:latin typeface="Arial" panose="020B0604020202020204" pitchFamily="34" charset="0"/>
                <a:cs typeface="Arial" panose="020B0604020202020204" pitchFamily="34" charset="0"/>
              </a:rPr>
              <a:t>a high level of loyalty</a:t>
            </a:r>
          </a:p>
          <a:p>
            <a:pPr lvl="1">
              <a:buClr>
                <a:schemeClr val="tx1"/>
              </a:buClr>
              <a:buFontTx/>
              <a:buChar char="•"/>
            </a:pPr>
            <a:r>
              <a:rPr lang="en-GB" sz="1600" dirty="0">
                <a:latin typeface="Arial" panose="020B0604020202020204" pitchFamily="34" charset="0"/>
                <a:cs typeface="Arial" panose="020B0604020202020204" pitchFamily="34" charset="0"/>
              </a:rPr>
              <a:t>Strict respect of the social hierarchy</a:t>
            </a:r>
          </a:p>
          <a:p>
            <a:pPr lvl="1">
              <a:buClr>
                <a:schemeClr val="tx1"/>
              </a:buClr>
              <a:buFontTx/>
              <a:buChar char="•"/>
            </a:pPr>
            <a:r>
              <a:rPr lang="en-GB" sz="1600" dirty="0">
                <a:latin typeface="Arial" panose="020B0604020202020204" pitchFamily="34" charset="0"/>
                <a:cs typeface="Arial" panose="020B0604020202020204" pitchFamily="34" charset="0"/>
              </a:rPr>
              <a:t>Obedience</a:t>
            </a:r>
          </a:p>
          <a:p>
            <a:pPr lvl="1">
              <a:buClr>
                <a:schemeClr val="tx1"/>
              </a:buClr>
              <a:buFontTx/>
              <a:buChar char="•"/>
            </a:pPr>
            <a:r>
              <a:rPr lang="en-GB" sz="1600" dirty="0">
                <a:latin typeface="Arial" panose="020B0604020202020204" pitchFamily="34" charset="0"/>
                <a:cs typeface="Arial" panose="020B0604020202020204" pitchFamily="34" charset="0"/>
              </a:rPr>
              <a:t>Humility</a:t>
            </a:r>
          </a:p>
          <a:p>
            <a:pPr lvl="1">
              <a:buClr>
                <a:schemeClr val="tx1"/>
              </a:buClr>
              <a:buFontTx/>
              <a:buChar char="•"/>
            </a:pPr>
            <a:r>
              <a:rPr lang="en-GB" sz="1600" dirty="0">
                <a:latin typeface="Arial" panose="020B0604020202020204" pitchFamily="34" charset="0"/>
                <a:cs typeface="Arial" panose="020B0604020202020204" pitchFamily="34" charset="0"/>
              </a:rPr>
              <a:t>Duty &amp; Commitment towards the group objective</a:t>
            </a:r>
          </a:p>
          <a:p>
            <a:pPr lvl="1">
              <a:buClr>
                <a:schemeClr val="tx1"/>
              </a:buClr>
              <a:buFontTx/>
              <a:buChar char="•"/>
            </a:pPr>
            <a:r>
              <a:rPr lang="en-GB" sz="1600" dirty="0">
                <a:latin typeface="Arial" panose="020B0604020202020204" pitchFamily="34" charset="0"/>
                <a:cs typeface="Arial" panose="020B0604020202020204" pitchFamily="34" charset="0"/>
              </a:rPr>
              <a:t>Long term relationship and reciprocal support</a:t>
            </a:r>
          </a:p>
          <a:p>
            <a:pPr lvl="1">
              <a:buClr>
                <a:schemeClr val="tx1"/>
              </a:buClr>
              <a:buFontTx/>
              <a:buChar char="•"/>
            </a:pPr>
            <a:r>
              <a:rPr lang="en-GB" sz="1600" dirty="0" smtClean="0">
                <a:latin typeface="Arial" panose="020B0604020202020204" pitchFamily="34" charset="0"/>
                <a:cs typeface="Arial" panose="020B0604020202020204" pitchFamily="34" charset="0"/>
              </a:rPr>
              <a:t>Reliability</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Pronounced </a:t>
            </a:r>
            <a:r>
              <a:rPr lang="en-GB" sz="1600" dirty="0">
                <a:latin typeface="Arial" panose="020B0604020202020204" pitchFamily="34" charset="0"/>
                <a:cs typeface="Arial" panose="020B0604020202020204" pitchFamily="34" charset="0"/>
              </a:rPr>
              <a:t>vertical and hierarchical </a:t>
            </a:r>
            <a:r>
              <a:rPr lang="en-GB" sz="1600" dirty="0" smtClean="0">
                <a:latin typeface="Arial" panose="020B0604020202020204" pitchFamily="34" charset="0"/>
                <a:cs typeface="Arial" panose="020B0604020202020204" pitchFamily="34" charset="0"/>
              </a:rPr>
              <a:t>structure and clear </a:t>
            </a:r>
            <a:r>
              <a:rPr lang="en-GB" sz="1600" dirty="0">
                <a:latin typeface="Arial" panose="020B0604020202020204" pitchFamily="34" charset="0"/>
                <a:cs typeface="Arial" panose="020B0604020202020204" pitchFamily="34" charset="0"/>
              </a:rPr>
              <a:t>cut status </a:t>
            </a:r>
            <a:r>
              <a:rPr lang="en-GB" sz="1600" dirty="0" smtClean="0">
                <a:latin typeface="Arial" panose="020B0604020202020204" pitchFamily="34" charset="0"/>
                <a:cs typeface="Arial" panose="020B0604020202020204" pitchFamily="34" charset="0"/>
              </a:rPr>
              <a:t>differentiation</a:t>
            </a:r>
          </a:p>
          <a:p>
            <a:endParaRPr lang="en-GB" sz="1600" dirty="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These </a:t>
            </a:r>
            <a:r>
              <a:rPr lang="en-GB" sz="1200" dirty="0">
                <a:latin typeface="Arial" panose="020B0604020202020204" pitchFamily="34" charset="0"/>
                <a:cs typeface="Arial" panose="020B0604020202020204" pitchFamily="34" charset="0"/>
              </a:rPr>
              <a:t>are general themes to notice. </a:t>
            </a:r>
            <a:r>
              <a:rPr lang="en-GB" sz="1200" u="sng" dirty="0">
                <a:latin typeface="Arial" panose="020B0604020202020204" pitchFamily="34" charset="0"/>
                <a:cs typeface="Arial" panose="020B0604020202020204" pitchFamily="34" charset="0"/>
              </a:rPr>
              <a:t>BEWARE</a:t>
            </a:r>
            <a:r>
              <a:rPr lang="en-GB" sz="1200" dirty="0">
                <a:latin typeface="Arial" panose="020B0604020202020204" pitchFamily="34" charset="0"/>
                <a:cs typeface="Arial" panose="020B0604020202020204" pitchFamily="34" charset="0"/>
              </a:rPr>
              <a:t> that observation and adaptation are still important. Individual differences may well increase the differences you feel when combined with the cultural differences</a:t>
            </a:r>
            <a:r>
              <a:rPr lang="en-GB" sz="1200" dirty="0" smtClean="0">
                <a:latin typeface="Arial" panose="020B0604020202020204" pitchFamily="34" charset="0"/>
                <a:cs typeface="Arial" panose="020B0604020202020204" pitchFamily="34" charset="0"/>
              </a:rPr>
              <a:t>.</a:t>
            </a:r>
          </a:p>
          <a:p>
            <a:r>
              <a:rPr lang="en-GB" sz="1200" b="1" dirty="0" smtClean="0">
                <a:latin typeface="Arial" panose="020B0604020202020204" pitchFamily="34" charset="0"/>
                <a:cs typeface="Arial" panose="020B0604020202020204" pitchFamily="34" charset="0"/>
              </a:rPr>
              <a:t>Follows: 3 Examples of Negotiation Styles: China, India, Korea</a:t>
            </a:r>
            <a:endParaRPr lang="en-GB" sz="1200" b="1" dirty="0">
              <a:latin typeface="Arial" panose="020B0604020202020204" pitchFamily="34" charset="0"/>
              <a:cs typeface="Arial" panose="020B0604020202020204" pitchFamily="34" charset="0"/>
            </a:endParaRPr>
          </a:p>
        </p:txBody>
      </p:sp>
      <p:sp>
        <p:nvSpPr>
          <p:cNvPr id="7" name="Text Box 6"/>
          <p:cNvSpPr txBox="1">
            <a:spLocks noChangeArrowheads="1"/>
          </p:cNvSpPr>
          <p:nvPr/>
        </p:nvSpPr>
        <p:spPr bwMode="auto">
          <a:xfrm>
            <a:off x="820509" y="5052536"/>
            <a:ext cx="1459053"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b="1">
                <a:solidFill>
                  <a:schemeClr val="tx1"/>
                </a:solidFill>
                <a:latin typeface="Arial" panose="020B0604020202020204" pitchFamily="34" charset="0"/>
                <a:ea typeface="ヒラギノ角ゴ Pro W3"/>
                <a:cs typeface="ヒラギノ角ゴ Pro W3"/>
              </a:defRPr>
            </a:lvl1pPr>
            <a:lvl2pPr marL="742950" indent="-285750" eaLnBrk="0" hangingPunct="0">
              <a:defRPr sz="2000" b="1">
                <a:solidFill>
                  <a:schemeClr val="tx1"/>
                </a:solidFill>
                <a:latin typeface="Arial" panose="020B0604020202020204" pitchFamily="34" charset="0"/>
                <a:ea typeface="ヒラギノ角ゴ Pro W3"/>
                <a:cs typeface="ヒラギノ角ゴ Pro W3"/>
              </a:defRPr>
            </a:lvl2pPr>
            <a:lvl3pPr marL="1143000" indent="-228600" eaLnBrk="0" hangingPunct="0">
              <a:defRPr sz="2000" b="1">
                <a:solidFill>
                  <a:schemeClr val="tx1"/>
                </a:solidFill>
                <a:latin typeface="Arial" panose="020B0604020202020204" pitchFamily="34" charset="0"/>
                <a:ea typeface="ヒラギノ角ゴ Pro W3"/>
                <a:cs typeface="ヒラギノ角ゴ Pro W3"/>
              </a:defRPr>
            </a:lvl3pPr>
            <a:lvl4pPr marL="1600200" indent="-228600" eaLnBrk="0" hangingPunct="0">
              <a:defRPr sz="2000" b="1">
                <a:solidFill>
                  <a:schemeClr val="tx1"/>
                </a:solidFill>
                <a:latin typeface="Arial" panose="020B0604020202020204" pitchFamily="34" charset="0"/>
                <a:ea typeface="ヒラギノ角ゴ Pro W3"/>
                <a:cs typeface="ヒラギノ角ゴ Pro W3"/>
              </a:defRPr>
            </a:lvl4pPr>
            <a:lvl5pPr marL="2057400" indent="-228600" eaLnBrk="0" hangingPunct="0">
              <a:defRPr sz="2000" b="1">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ヒラギノ角ゴ Pro W3"/>
                <a:cs typeface="ヒラギノ角ゴ Pro W3"/>
              </a:defRPr>
            </a:lvl9pPr>
          </a:lstStyle>
          <a:p>
            <a:pPr algn="ctr" eaLnBrk="1" hangingPunct="1"/>
            <a:r>
              <a:rPr lang="en-GB" sz="1400" dirty="0" smtClean="0">
                <a:solidFill>
                  <a:schemeClr val="bg1"/>
                </a:solidFill>
              </a:rPr>
              <a:t>Africa</a:t>
            </a:r>
            <a:endParaRPr lang="en-GB" sz="1400" dirty="0">
              <a:solidFill>
                <a:schemeClr val="bg1"/>
              </a:solidFill>
            </a:endParaRPr>
          </a:p>
          <a:p>
            <a:pPr algn="ctr" eaLnBrk="1" hangingPunct="1"/>
            <a:r>
              <a:rPr lang="en-GB" sz="1400" b="0" dirty="0">
                <a:solidFill>
                  <a:schemeClr val="bg1"/>
                </a:solidFill>
              </a:rPr>
              <a:t>Ethnic solidarity</a:t>
            </a:r>
          </a:p>
          <a:p>
            <a:pPr algn="ctr" eaLnBrk="1" hangingPunct="1"/>
            <a:r>
              <a:rPr lang="en-GB" sz="1400" b="0" dirty="0">
                <a:solidFill>
                  <a:schemeClr val="bg1"/>
                </a:solidFill>
              </a:rPr>
              <a:t>Extended family</a:t>
            </a:r>
          </a:p>
        </p:txBody>
      </p:sp>
      <p:sp>
        <p:nvSpPr>
          <p:cNvPr id="12" name="Rounded Rectangle 11"/>
          <p:cNvSpPr/>
          <p:nvPr/>
        </p:nvSpPr>
        <p:spPr>
          <a:xfrm>
            <a:off x="3074847" y="5052536"/>
            <a:ext cx="2297943" cy="738664"/>
          </a:xfrm>
          <a:prstGeom prst="roundRect">
            <a:avLst/>
          </a:prstGeom>
          <a:gradFill>
            <a:gsLst>
              <a:gs pos="0">
                <a:srgbClr val="506456"/>
              </a:gs>
              <a:gs pos="50000">
                <a:srgbClr val="617A68"/>
              </a:gs>
              <a:gs pos="100000">
                <a:srgbClr val="6D897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955564" y="4989492"/>
            <a:ext cx="2350236" cy="954107"/>
          </a:xfrm>
          <a:prstGeom prst="roundRect">
            <a:avLst/>
          </a:prstGeom>
          <a:gradFill flip="none" rotWithShape="1">
            <a:gsLst>
              <a:gs pos="0">
                <a:srgbClr val="263C6C"/>
              </a:gs>
              <a:gs pos="50000">
                <a:srgbClr val="2B447D"/>
              </a:gs>
              <a:gs pos="100000">
                <a:srgbClr val="32509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a:spLocks noChangeArrowheads="1"/>
          </p:cNvSpPr>
          <p:nvPr/>
        </p:nvSpPr>
        <p:spPr bwMode="auto">
          <a:xfrm>
            <a:off x="5955564" y="4989493"/>
            <a:ext cx="23502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anose="020B0604020202020204" pitchFamily="34" charset="0"/>
                <a:ea typeface="ヒラギノ角ゴ Pro W3"/>
                <a:cs typeface="ヒラギノ角ゴ Pro W3"/>
              </a:defRPr>
            </a:lvl1pPr>
            <a:lvl2pPr marL="742950" indent="-285750" eaLnBrk="0" hangingPunct="0">
              <a:defRPr sz="2000" b="1">
                <a:solidFill>
                  <a:schemeClr val="tx1"/>
                </a:solidFill>
                <a:latin typeface="Arial" panose="020B0604020202020204" pitchFamily="34" charset="0"/>
                <a:ea typeface="ヒラギノ角ゴ Pro W3"/>
                <a:cs typeface="ヒラギノ角ゴ Pro W3"/>
              </a:defRPr>
            </a:lvl2pPr>
            <a:lvl3pPr marL="1143000" indent="-228600" eaLnBrk="0" hangingPunct="0">
              <a:defRPr sz="2000" b="1">
                <a:solidFill>
                  <a:schemeClr val="tx1"/>
                </a:solidFill>
                <a:latin typeface="Arial" panose="020B0604020202020204" pitchFamily="34" charset="0"/>
                <a:ea typeface="ヒラギノ角ゴ Pro W3"/>
                <a:cs typeface="ヒラギノ角ゴ Pro W3"/>
              </a:defRPr>
            </a:lvl3pPr>
            <a:lvl4pPr marL="1600200" indent="-228600" eaLnBrk="0" hangingPunct="0">
              <a:defRPr sz="2000" b="1">
                <a:solidFill>
                  <a:schemeClr val="tx1"/>
                </a:solidFill>
                <a:latin typeface="Arial" panose="020B0604020202020204" pitchFamily="34" charset="0"/>
                <a:ea typeface="ヒラギノ角ゴ Pro W3"/>
                <a:cs typeface="ヒラギノ角ゴ Pro W3"/>
              </a:defRPr>
            </a:lvl4pPr>
            <a:lvl5pPr marL="2057400" indent="-228600" eaLnBrk="0" hangingPunct="0">
              <a:defRPr sz="2000" b="1">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ヒラギノ角ゴ Pro W3"/>
                <a:cs typeface="ヒラギノ角ゴ Pro W3"/>
              </a:defRPr>
            </a:lvl9pPr>
          </a:lstStyle>
          <a:p>
            <a:pPr algn="ctr" eaLnBrk="1" hangingPunct="1"/>
            <a:r>
              <a:rPr lang="en-GB" sz="1400" dirty="0" smtClean="0">
                <a:solidFill>
                  <a:schemeClr val="bg1"/>
                </a:solidFill>
              </a:rPr>
              <a:t>China</a:t>
            </a:r>
          </a:p>
          <a:p>
            <a:pPr algn="ctr" eaLnBrk="1" hangingPunct="1"/>
            <a:r>
              <a:rPr lang="en-GB" sz="1400" b="0" dirty="0" smtClean="0">
                <a:solidFill>
                  <a:schemeClr val="bg1"/>
                </a:solidFill>
              </a:rPr>
              <a:t>Confucian values</a:t>
            </a:r>
          </a:p>
          <a:p>
            <a:pPr algn="ctr" eaLnBrk="1" hangingPunct="1"/>
            <a:r>
              <a:rPr lang="en-GB" sz="1400" b="0" dirty="0" smtClean="0">
                <a:solidFill>
                  <a:schemeClr val="bg1"/>
                </a:solidFill>
              </a:rPr>
              <a:t>Family duty</a:t>
            </a:r>
            <a:endParaRPr lang="en-GB" sz="1400" b="0" dirty="0">
              <a:solidFill>
                <a:schemeClr val="bg1"/>
              </a:solidFill>
            </a:endParaRPr>
          </a:p>
          <a:p>
            <a:pPr algn="ctr" eaLnBrk="1" hangingPunct="1"/>
            <a:r>
              <a:rPr lang="en-GB" sz="1400" b="0" dirty="0">
                <a:solidFill>
                  <a:schemeClr val="bg1"/>
                </a:solidFill>
              </a:rPr>
              <a:t>Respect of social hierarchy</a:t>
            </a:r>
          </a:p>
        </p:txBody>
      </p:sp>
      <p:sp>
        <p:nvSpPr>
          <p:cNvPr id="8" name="Text Box 7"/>
          <p:cNvSpPr txBox="1">
            <a:spLocks noChangeArrowheads="1"/>
          </p:cNvSpPr>
          <p:nvPr/>
        </p:nvSpPr>
        <p:spPr bwMode="auto">
          <a:xfrm>
            <a:off x="3074847" y="5160258"/>
            <a:ext cx="22979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anose="020B0604020202020204" pitchFamily="34" charset="0"/>
                <a:ea typeface="ヒラギノ角ゴ Pro W3"/>
                <a:cs typeface="ヒラギノ角ゴ Pro W3"/>
              </a:defRPr>
            </a:lvl1pPr>
            <a:lvl2pPr marL="742950" indent="-285750" eaLnBrk="0" hangingPunct="0">
              <a:defRPr sz="2000" b="1">
                <a:solidFill>
                  <a:schemeClr val="tx1"/>
                </a:solidFill>
                <a:latin typeface="Arial" panose="020B0604020202020204" pitchFamily="34" charset="0"/>
                <a:ea typeface="ヒラギノ角ゴ Pro W3"/>
                <a:cs typeface="ヒラギノ角ゴ Pro W3"/>
              </a:defRPr>
            </a:lvl2pPr>
            <a:lvl3pPr marL="1143000" indent="-228600" eaLnBrk="0" hangingPunct="0">
              <a:defRPr sz="2000" b="1">
                <a:solidFill>
                  <a:schemeClr val="tx1"/>
                </a:solidFill>
                <a:latin typeface="Arial" panose="020B0604020202020204" pitchFamily="34" charset="0"/>
                <a:ea typeface="ヒラギノ角ゴ Pro W3"/>
                <a:cs typeface="ヒラギノ角ゴ Pro W3"/>
              </a:defRPr>
            </a:lvl3pPr>
            <a:lvl4pPr marL="1600200" indent="-228600" eaLnBrk="0" hangingPunct="0">
              <a:defRPr sz="2000" b="1">
                <a:solidFill>
                  <a:schemeClr val="tx1"/>
                </a:solidFill>
                <a:latin typeface="Arial" panose="020B0604020202020204" pitchFamily="34" charset="0"/>
                <a:ea typeface="ヒラギノ角ゴ Pro W3"/>
                <a:cs typeface="ヒラギノ角ゴ Pro W3"/>
              </a:defRPr>
            </a:lvl4pPr>
            <a:lvl5pPr marL="2057400" indent="-228600" eaLnBrk="0" hangingPunct="0">
              <a:defRPr sz="2000" b="1">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ヒラギノ角ゴ Pro W3"/>
                <a:cs typeface="ヒラギノ角ゴ Pro W3"/>
              </a:defRPr>
            </a:lvl9pPr>
          </a:lstStyle>
          <a:p>
            <a:pPr algn="ctr" eaLnBrk="1" hangingPunct="1"/>
            <a:r>
              <a:rPr lang="en-GB" sz="1400" dirty="0" smtClean="0">
                <a:solidFill>
                  <a:schemeClr val="bg1"/>
                </a:solidFill>
              </a:rPr>
              <a:t>India/Muslim </a:t>
            </a:r>
            <a:r>
              <a:rPr lang="en-GB" sz="1400" dirty="0">
                <a:solidFill>
                  <a:schemeClr val="bg1"/>
                </a:solidFill>
              </a:rPr>
              <a:t>C</a:t>
            </a:r>
            <a:r>
              <a:rPr lang="en-GB" sz="1400" dirty="0" smtClean="0">
                <a:solidFill>
                  <a:schemeClr val="bg1"/>
                </a:solidFill>
              </a:rPr>
              <a:t>ountries</a:t>
            </a:r>
          </a:p>
          <a:p>
            <a:pPr algn="ctr" eaLnBrk="1" hangingPunct="1"/>
            <a:r>
              <a:rPr lang="en-GB" sz="1400" b="0" dirty="0" smtClean="0">
                <a:solidFill>
                  <a:schemeClr val="bg1"/>
                </a:solidFill>
              </a:rPr>
              <a:t>Religious </a:t>
            </a:r>
            <a:r>
              <a:rPr lang="en-GB" sz="1400" b="0" dirty="0">
                <a:solidFill>
                  <a:schemeClr val="bg1"/>
                </a:solidFill>
              </a:rPr>
              <a:t>values</a:t>
            </a:r>
          </a:p>
        </p:txBody>
      </p:sp>
      <p:cxnSp>
        <p:nvCxnSpPr>
          <p:cNvPr id="10" name="Straight Connector 9"/>
          <p:cNvCxnSpPr/>
          <p:nvPr/>
        </p:nvCxnSpPr>
        <p:spPr>
          <a:xfrm>
            <a:off x="457200" y="1179790"/>
            <a:ext cx="815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Collectivist Cultures</a:t>
            </a:r>
            <a:endParaRPr lang="en-US" kern="0" dirty="0"/>
          </a:p>
        </p:txBody>
      </p:sp>
    </p:spTree>
    <p:extLst>
      <p:ext uri="{BB962C8B-B14F-4D97-AF65-F5344CB8AC3E}">
        <p14:creationId xmlns:p14="http://schemas.microsoft.com/office/powerpoint/2010/main" val="4057221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Negotiating Style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705600" cy="3896736"/>
          </a:xfrm>
          <a:prstGeom prst="rect">
            <a:avLst/>
          </a:prstGeom>
          <a:noFill/>
          <a:ln>
            <a:noFill/>
          </a:ln>
        </p:spPr>
      </p:pic>
    </p:spTree>
    <p:extLst>
      <p:ext uri="{BB962C8B-B14F-4D97-AF65-F5344CB8AC3E}">
        <p14:creationId xmlns:p14="http://schemas.microsoft.com/office/powerpoint/2010/main" val="474067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Negotiating Style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543799" cy="4101531"/>
          </a:xfrm>
          <a:prstGeom prst="rect">
            <a:avLst/>
          </a:prstGeom>
          <a:noFill/>
          <a:ln>
            <a:noFill/>
          </a:ln>
        </p:spPr>
      </p:pic>
    </p:spTree>
    <p:extLst>
      <p:ext uri="{BB962C8B-B14F-4D97-AF65-F5344CB8AC3E}">
        <p14:creationId xmlns:p14="http://schemas.microsoft.com/office/powerpoint/2010/main" val="1365705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Negotiating Style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295401"/>
            <a:ext cx="8077200" cy="4053496"/>
          </a:xfrm>
          <a:prstGeom prst="rect">
            <a:avLst/>
          </a:prstGeom>
          <a:noFill/>
          <a:ln>
            <a:noFill/>
          </a:ln>
        </p:spPr>
      </p:pic>
    </p:spTree>
    <p:extLst>
      <p:ext uri="{BB962C8B-B14F-4D97-AF65-F5344CB8AC3E}">
        <p14:creationId xmlns:p14="http://schemas.microsoft.com/office/powerpoint/2010/main" val="3987725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 You Found This Useful</a:t>
            </a:r>
            <a:endParaRPr lang="en-US" dirty="0"/>
          </a:p>
        </p:txBody>
      </p:sp>
      <p:sp>
        <p:nvSpPr>
          <p:cNvPr id="3" name="Content Placeholder 2"/>
          <p:cNvSpPr>
            <a:spLocks noGrp="1"/>
          </p:cNvSpPr>
          <p:nvPr>
            <p:ph idx="1"/>
          </p:nvPr>
        </p:nvSpPr>
        <p:spPr/>
        <p:txBody>
          <a:bodyPr/>
          <a:lstStyle/>
          <a:p>
            <a:r>
              <a:rPr lang="en-US" dirty="0" smtClean="0"/>
              <a:t>Any thoughts?</a:t>
            </a:r>
          </a:p>
          <a:p>
            <a:r>
              <a:rPr lang="en-US" dirty="0" smtClean="0"/>
              <a:t>Comments?</a:t>
            </a:r>
          </a:p>
          <a:p>
            <a:r>
              <a:rPr lang="en-US" dirty="0" smtClean="0"/>
              <a:t>Thanks </a:t>
            </a:r>
            <a:r>
              <a:rPr lang="en-US" smtClean="0"/>
              <a:t>for participating</a:t>
            </a:r>
            <a:endParaRPr lang="en-US"/>
          </a:p>
        </p:txBody>
      </p:sp>
    </p:spTree>
    <p:extLst>
      <p:ext uri="{BB962C8B-B14F-4D97-AF65-F5344CB8AC3E}">
        <p14:creationId xmlns:p14="http://schemas.microsoft.com/office/powerpoint/2010/main" val="150594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Richard D Lewis, author of the book “When Cultures Collide”. British linguist who works with many leading multi national companies</a:t>
            </a:r>
          </a:p>
          <a:p>
            <a:r>
              <a:rPr lang="en-US" dirty="0" smtClean="0"/>
              <a:t>Gilles </a:t>
            </a:r>
            <a:r>
              <a:rPr lang="en-US" dirty="0" err="1" smtClean="0"/>
              <a:t>Spony</a:t>
            </a:r>
            <a:r>
              <a:rPr lang="en-US" dirty="0" smtClean="0"/>
              <a:t>, Academic and originator of the cross cultural tool, SPM that enables you to understand your cultural preferences and communications style when working with individuals and teams</a:t>
            </a:r>
          </a:p>
          <a:p>
            <a:r>
              <a:rPr lang="en-US" dirty="0" smtClean="0"/>
              <a:t>These in turn draw from </a:t>
            </a:r>
            <a:r>
              <a:rPr lang="en-US" dirty="0" err="1" smtClean="0"/>
              <a:t>Kluckhohn</a:t>
            </a:r>
            <a:r>
              <a:rPr lang="en-US" dirty="0" smtClean="0"/>
              <a:t> &amp; </a:t>
            </a:r>
            <a:r>
              <a:rPr lang="en-US" dirty="0" err="1" smtClean="0"/>
              <a:t>Strodbeck</a:t>
            </a:r>
            <a:r>
              <a:rPr lang="en-US" dirty="0" smtClean="0"/>
              <a:t>, Hofstede, </a:t>
            </a:r>
            <a:r>
              <a:rPr lang="en-US" dirty="0" err="1" smtClean="0"/>
              <a:t>Trompenaar</a:t>
            </a:r>
            <a:r>
              <a:rPr lang="en-US" dirty="0" smtClean="0"/>
              <a:t> &amp; Shultz</a:t>
            </a:r>
          </a:p>
          <a:p>
            <a:endParaRPr lang="en-US" dirty="0"/>
          </a:p>
        </p:txBody>
      </p:sp>
      <p:sp>
        <p:nvSpPr>
          <p:cNvPr id="6" name="Title 1"/>
          <p:cNvSpPr txBox="1">
            <a:spLocks/>
          </p:cNvSpPr>
          <p:nvPr/>
        </p:nvSpPr>
        <p:spPr bwMode="auto">
          <a:xfrm>
            <a:off x="407761" y="675409"/>
            <a:ext cx="858384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Today We Draw from Two Key Sources</a:t>
            </a:r>
            <a:endParaRPr lang="en-US" kern="0" dirty="0"/>
          </a:p>
        </p:txBody>
      </p:sp>
    </p:spTree>
    <p:extLst>
      <p:ext uri="{BB962C8B-B14F-4D97-AF65-F5344CB8AC3E}">
        <p14:creationId xmlns:p14="http://schemas.microsoft.com/office/powerpoint/2010/main" val="2840248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body" idx="1"/>
          </p:nvPr>
        </p:nvSpPr>
        <p:spPr>
          <a:xfrm>
            <a:off x="424032" y="1615065"/>
            <a:ext cx="8229600" cy="3261736"/>
          </a:xfrm>
        </p:spPr>
        <p:txBody>
          <a:bodyPr>
            <a:normAutofit/>
          </a:bodyPr>
          <a:lstStyle/>
          <a:p>
            <a:pPr marL="0" indent="0">
              <a:buNone/>
            </a:pPr>
            <a:r>
              <a:rPr lang="en-US" dirty="0"/>
              <a:t>The six common human problems or dilemmas:</a:t>
            </a:r>
          </a:p>
          <a:p>
            <a:pPr lvl="1"/>
            <a:r>
              <a:rPr lang="en-US" dirty="0"/>
              <a:t>Relationship to </a:t>
            </a:r>
            <a:r>
              <a:rPr lang="en-US" dirty="0" smtClean="0"/>
              <a:t>nature (Subjugation/Mastery)</a:t>
            </a:r>
            <a:endParaRPr lang="en-US" dirty="0"/>
          </a:p>
          <a:p>
            <a:pPr lvl="1"/>
            <a:r>
              <a:rPr lang="en-US" dirty="0"/>
              <a:t>Orientation to </a:t>
            </a:r>
            <a:r>
              <a:rPr lang="en-US" dirty="0" smtClean="0"/>
              <a:t>time (Past/Future)</a:t>
            </a:r>
            <a:endParaRPr lang="en-US" dirty="0"/>
          </a:p>
          <a:p>
            <a:pPr lvl="1"/>
            <a:r>
              <a:rPr lang="en-US" dirty="0"/>
              <a:t>Belief about basic human </a:t>
            </a:r>
            <a:r>
              <a:rPr lang="en-US" dirty="0" smtClean="0"/>
              <a:t>nature (Evil/Good)</a:t>
            </a:r>
            <a:endParaRPr lang="en-US" dirty="0"/>
          </a:p>
          <a:p>
            <a:pPr lvl="1"/>
            <a:r>
              <a:rPr lang="en-US" dirty="0"/>
              <a:t>Mode of human </a:t>
            </a:r>
            <a:r>
              <a:rPr lang="en-US" dirty="0" smtClean="0"/>
              <a:t>activity (Group/Doing on own)</a:t>
            </a:r>
            <a:endParaRPr lang="en-US" dirty="0"/>
          </a:p>
          <a:p>
            <a:pPr lvl="1"/>
            <a:r>
              <a:rPr lang="en-US" dirty="0"/>
              <a:t>Relationships among </a:t>
            </a:r>
            <a:r>
              <a:rPr lang="en-US" dirty="0" smtClean="0"/>
              <a:t>people (Hierarchy/Individual)</a:t>
            </a:r>
            <a:endParaRPr lang="en-US" dirty="0"/>
          </a:p>
          <a:p>
            <a:pPr lvl="1"/>
            <a:r>
              <a:rPr lang="en-US" dirty="0"/>
              <a:t>Use of </a:t>
            </a:r>
            <a:r>
              <a:rPr lang="en-US" dirty="0" smtClean="0"/>
              <a:t>space (Public/Private)</a:t>
            </a:r>
            <a:endParaRPr lang="en-US" dirty="0"/>
          </a:p>
        </p:txBody>
      </p:sp>
      <p:sp>
        <p:nvSpPr>
          <p:cNvPr id="2" name="Rectangle 1"/>
          <p:cNvSpPr/>
          <p:nvPr/>
        </p:nvSpPr>
        <p:spPr>
          <a:xfrm>
            <a:off x="3810000" y="6091535"/>
            <a:ext cx="4953000" cy="461665"/>
          </a:xfrm>
          <a:prstGeom prst="rect">
            <a:avLst/>
          </a:prstGeom>
        </p:spPr>
        <p:txBody>
          <a:bodyPr wrap="square">
            <a:spAutoFit/>
          </a:bodyPr>
          <a:lstStyle/>
          <a:p>
            <a:pPr>
              <a:buFont typeface="Monotype Sorts" pitchFamily="2" charset="2"/>
              <a:buNone/>
            </a:pPr>
            <a:r>
              <a:rPr lang="en-US" sz="1200" dirty="0" err="1"/>
              <a:t>Kluckhohn</a:t>
            </a:r>
            <a:r>
              <a:rPr lang="en-US" sz="1200" dirty="0"/>
              <a:t>, F. F. and </a:t>
            </a:r>
            <a:r>
              <a:rPr lang="en-US" sz="1200" dirty="0" err="1"/>
              <a:t>Strodtbeck</a:t>
            </a:r>
            <a:r>
              <a:rPr lang="en-US" sz="1200" dirty="0"/>
              <a:t>, F. L. (1961) Variations in Value </a:t>
            </a:r>
            <a:r>
              <a:rPr lang="en-US" sz="1200" dirty="0" smtClean="0"/>
              <a:t>Orientations</a:t>
            </a:r>
            <a:endParaRPr lang="en-US" sz="1200" dirty="0"/>
          </a:p>
          <a:p>
            <a:pPr>
              <a:buFont typeface="Monotype Sorts" pitchFamily="2" charset="2"/>
              <a:buNone/>
            </a:pPr>
            <a:r>
              <a:rPr lang="en-US" sz="1200" dirty="0"/>
              <a:t>New York: Row, Peterson and Company.</a:t>
            </a:r>
          </a:p>
        </p:txBody>
      </p:sp>
      <p:sp>
        <p:nvSpPr>
          <p:cNvPr id="7" name="Title 1"/>
          <p:cNvSpPr txBox="1">
            <a:spLocks/>
          </p:cNvSpPr>
          <p:nvPr/>
        </p:nvSpPr>
        <p:spPr bwMode="auto">
          <a:xfrm>
            <a:off x="407761" y="675409"/>
            <a:ext cx="858384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err="1" smtClean="0"/>
              <a:t>Kluckhohn</a:t>
            </a:r>
            <a:r>
              <a:rPr lang="en-US" kern="0" dirty="0" smtClean="0"/>
              <a:t> &amp; </a:t>
            </a:r>
            <a:r>
              <a:rPr lang="en-US" kern="0" dirty="0" err="1" smtClean="0"/>
              <a:t>Strodtbeck</a:t>
            </a:r>
            <a:endParaRPr lang="en-US" kern="0" dirty="0"/>
          </a:p>
        </p:txBody>
      </p:sp>
    </p:spTree>
    <p:extLst>
      <p:ext uri="{BB962C8B-B14F-4D97-AF65-F5344CB8AC3E}">
        <p14:creationId xmlns:p14="http://schemas.microsoft.com/office/powerpoint/2010/main" val="2694403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dirty="0"/>
              <a:t>Hofstede’s Five </a:t>
            </a:r>
            <a:r>
              <a:rPr lang="en-US" dirty="0" smtClean="0"/>
              <a:t>Dimensions</a:t>
            </a:r>
            <a:endParaRPr lang="en-US" dirty="0"/>
          </a:p>
        </p:txBody>
      </p:sp>
      <p:sp>
        <p:nvSpPr>
          <p:cNvPr id="351235" name="Rectangle 3"/>
          <p:cNvSpPr>
            <a:spLocks noGrp="1" noChangeArrowheads="1"/>
          </p:cNvSpPr>
          <p:nvPr>
            <p:ph type="body" idx="1"/>
          </p:nvPr>
        </p:nvSpPr>
        <p:spPr/>
        <p:txBody>
          <a:bodyPr>
            <a:normAutofit/>
          </a:bodyPr>
          <a:lstStyle/>
          <a:p>
            <a:r>
              <a:rPr lang="en-US" dirty="0"/>
              <a:t>Power </a:t>
            </a:r>
            <a:r>
              <a:rPr lang="en-US" dirty="0" smtClean="0"/>
              <a:t>Distance</a:t>
            </a:r>
            <a:endParaRPr lang="en-US" dirty="0"/>
          </a:p>
          <a:p>
            <a:r>
              <a:rPr lang="en-US" dirty="0" smtClean="0"/>
              <a:t>Individualism</a:t>
            </a:r>
            <a:endParaRPr lang="en-US" dirty="0"/>
          </a:p>
          <a:p>
            <a:r>
              <a:rPr lang="en-US" dirty="0"/>
              <a:t>Uncertainty </a:t>
            </a:r>
            <a:r>
              <a:rPr lang="en-US" dirty="0" smtClean="0"/>
              <a:t>avoidance</a:t>
            </a:r>
            <a:endParaRPr lang="en-US" dirty="0"/>
          </a:p>
          <a:p>
            <a:r>
              <a:rPr lang="en-US" dirty="0" smtClean="0"/>
              <a:t>Masculinity</a:t>
            </a:r>
            <a:endParaRPr lang="en-US" dirty="0"/>
          </a:p>
          <a:p>
            <a:r>
              <a:rPr lang="en-US" dirty="0"/>
              <a:t>Long Term </a:t>
            </a:r>
            <a:r>
              <a:rPr lang="en-US" dirty="0" smtClean="0"/>
              <a:t>Orientation</a:t>
            </a:r>
            <a:endParaRPr lang="en-US" dirty="0"/>
          </a:p>
          <a:p>
            <a:endParaRPr lang="en-US" dirty="0" smtClean="0"/>
          </a:p>
          <a:p>
            <a:pPr marL="0" indent="0">
              <a:buNone/>
            </a:pPr>
            <a:endParaRPr lang="en-US" dirty="0"/>
          </a:p>
          <a:p>
            <a:endParaRPr lang="en-US" dirty="0"/>
          </a:p>
        </p:txBody>
      </p:sp>
      <p:sp>
        <p:nvSpPr>
          <p:cNvPr id="2" name="TextBox 1"/>
          <p:cNvSpPr txBox="1"/>
          <p:nvPr/>
        </p:nvSpPr>
        <p:spPr>
          <a:xfrm>
            <a:off x="3352800" y="6183868"/>
            <a:ext cx="7341166" cy="276999"/>
          </a:xfrm>
          <a:prstGeom prst="rect">
            <a:avLst/>
          </a:prstGeom>
          <a:noFill/>
        </p:spPr>
        <p:txBody>
          <a:bodyPr wrap="square" rtlCol="0">
            <a:spAutoFit/>
          </a:bodyPr>
          <a:lstStyle/>
          <a:p>
            <a:r>
              <a:rPr lang="en-GB" sz="1200" dirty="0" smtClean="0"/>
              <a:t>Dilemmas theories drawn from IBM research 1990 - 2002</a:t>
            </a:r>
            <a:endParaRPr lang="en-GB" sz="1200" dirty="0"/>
          </a:p>
        </p:txBody>
      </p:sp>
    </p:spTree>
    <p:extLst>
      <p:ext uri="{BB962C8B-B14F-4D97-AF65-F5344CB8AC3E}">
        <p14:creationId xmlns:p14="http://schemas.microsoft.com/office/powerpoint/2010/main" val="121710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normAutofit/>
          </a:bodyPr>
          <a:lstStyle/>
          <a:p>
            <a:r>
              <a:rPr lang="en-GB" dirty="0" err="1"/>
              <a:t>Trompenaars</a:t>
            </a:r>
            <a:r>
              <a:rPr lang="en-GB" dirty="0"/>
              <a:t>’ Concept of National Culture</a:t>
            </a:r>
            <a:endParaRPr lang="en-US" dirty="0"/>
          </a:p>
        </p:txBody>
      </p:sp>
      <p:sp>
        <p:nvSpPr>
          <p:cNvPr id="351235" name="Rectangle 3"/>
          <p:cNvSpPr>
            <a:spLocks noGrp="1" noChangeArrowheads="1"/>
          </p:cNvSpPr>
          <p:nvPr>
            <p:ph type="body" idx="1"/>
          </p:nvPr>
        </p:nvSpPr>
        <p:spPr/>
        <p:txBody>
          <a:bodyPr>
            <a:normAutofit fontScale="62500" lnSpcReduction="20000"/>
          </a:bodyPr>
          <a:lstStyle/>
          <a:p>
            <a:r>
              <a:rPr lang="en-GB" sz="3400" dirty="0"/>
              <a:t>Relationship with Time: Past, Present and Future </a:t>
            </a:r>
            <a:r>
              <a:rPr lang="en-GB" sz="3400" dirty="0" smtClean="0"/>
              <a:t>Orientated</a:t>
            </a:r>
          </a:p>
          <a:p>
            <a:r>
              <a:rPr lang="en-GB" sz="3400" dirty="0"/>
              <a:t>Relationship with the Environment: Degree of Control (Domination, Harmony, Subjugation – after </a:t>
            </a:r>
            <a:r>
              <a:rPr lang="en-GB" sz="3400" dirty="0" err="1"/>
              <a:t>Kluckhohn</a:t>
            </a:r>
            <a:r>
              <a:rPr lang="en-GB" sz="3400" dirty="0"/>
              <a:t> &amp; </a:t>
            </a:r>
            <a:r>
              <a:rPr lang="en-GB" sz="3400" dirty="0" err="1"/>
              <a:t>Strudbeck</a:t>
            </a:r>
            <a:r>
              <a:rPr lang="en-GB" sz="3400" dirty="0" smtClean="0"/>
              <a:t>)</a:t>
            </a:r>
          </a:p>
          <a:p>
            <a:r>
              <a:rPr lang="en-GB" dirty="0"/>
              <a:t>Relationship with other People:</a:t>
            </a:r>
          </a:p>
          <a:p>
            <a:pPr lvl="1">
              <a:spcBef>
                <a:spcPct val="0"/>
              </a:spcBef>
            </a:pPr>
            <a:r>
              <a:rPr lang="en-GB" sz="3000" u="sng" dirty="0"/>
              <a:t>Universalism vs. particularism </a:t>
            </a:r>
            <a:r>
              <a:rPr lang="en-GB" sz="3000" dirty="0"/>
              <a:t>(rules vs. relations)</a:t>
            </a:r>
          </a:p>
          <a:p>
            <a:pPr lvl="1">
              <a:spcBef>
                <a:spcPct val="0"/>
              </a:spcBef>
            </a:pPr>
            <a:r>
              <a:rPr lang="en-GB" sz="3000" u="sng" dirty="0"/>
              <a:t>Individualism vs. collectivism </a:t>
            </a:r>
            <a:r>
              <a:rPr lang="en-GB" sz="3000" dirty="0"/>
              <a:t>(regard of oneself primarily as Individual or part of the group)</a:t>
            </a:r>
          </a:p>
          <a:p>
            <a:pPr lvl="1">
              <a:spcBef>
                <a:spcPct val="0"/>
              </a:spcBef>
            </a:pPr>
            <a:r>
              <a:rPr lang="en-GB" sz="3000" u="sng" dirty="0"/>
              <a:t>Neutral vs. emotional </a:t>
            </a:r>
            <a:r>
              <a:rPr lang="en-GB" sz="3000" dirty="0"/>
              <a:t>(task and objectives vs. feelings such as friendliness or trustworthiness)</a:t>
            </a:r>
          </a:p>
          <a:p>
            <a:pPr lvl="1">
              <a:spcBef>
                <a:spcPct val="0"/>
              </a:spcBef>
            </a:pPr>
            <a:r>
              <a:rPr lang="en-GB" sz="3000" u="sng" dirty="0"/>
              <a:t>Specific vs. diffuse </a:t>
            </a:r>
            <a:r>
              <a:rPr lang="en-GB" sz="3000" dirty="0"/>
              <a:t>(specific relationships as prescribed by contracts or is the ‘whole’ person involved)</a:t>
            </a:r>
          </a:p>
          <a:p>
            <a:pPr lvl="1">
              <a:spcBef>
                <a:spcPct val="0"/>
              </a:spcBef>
            </a:pPr>
            <a:r>
              <a:rPr lang="en-GB" sz="3000" u="sng" dirty="0"/>
              <a:t>Achievement vs. ascription </a:t>
            </a:r>
            <a:r>
              <a:rPr lang="en-GB" sz="3000" dirty="0"/>
              <a:t>(judged by ‘accomplishments’ or status derived by family, gender, age…)</a:t>
            </a:r>
          </a:p>
          <a:p>
            <a:pPr marL="0" indent="0">
              <a:buNone/>
            </a:pPr>
            <a:r>
              <a:rPr lang="en-GB" sz="2000" dirty="0"/>
              <a:t/>
            </a:r>
            <a:br>
              <a:rPr lang="en-GB" sz="2000" dirty="0"/>
            </a:br>
            <a:endParaRPr lang="en-GB" sz="2000" dirty="0"/>
          </a:p>
        </p:txBody>
      </p:sp>
      <p:sp>
        <p:nvSpPr>
          <p:cNvPr id="3" name="TextBox 2"/>
          <p:cNvSpPr txBox="1"/>
          <p:nvPr/>
        </p:nvSpPr>
        <p:spPr>
          <a:xfrm>
            <a:off x="3352800" y="6126163"/>
            <a:ext cx="5366331" cy="246221"/>
          </a:xfrm>
          <a:prstGeom prst="rect">
            <a:avLst/>
          </a:prstGeom>
          <a:noFill/>
        </p:spPr>
        <p:txBody>
          <a:bodyPr wrap="square" rtlCol="0">
            <a:spAutoFit/>
          </a:bodyPr>
          <a:lstStyle/>
          <a:p>
            <a:r>
              <a:rPr lang="en-GB" sz="1000" dirty="0" err="1" smtClean="0"/>
              <a:t>Trompenaar</a:t>
            </a:r>
            <a:r>
              <a:rPr lang="en-GB" sz="1000" dirty="0" smtClean="0"/>
              <a:t> +Hampden Turner, Riding the Waves of Culture - 1997</a:t>
            </a:r>
            <a:endParaRPr lang="en-GB" sz="1000" dirty="0"/>
          </a:p>
        </p:txBody>
      </p:sp>
    </p:spTree>
    <p:extLst>
      <p:ext uri="{BB962C8B-B14F-4D97-AF65-F5344CB8AC3E}">
        <p14:creationId xmlns:p14="http://schemas.microsoft.com/office/powerpoint/2010/main" val="307374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yhn-smock\Desktop\Quick Reference guide graphics\Graphics\PNG country characteristics\Groups\Individualism copy.png"/>
          <p:cNvPicPr>
            <a:picLocks noChangeAspect="1" noChangeArrowheads="1"/>
          </p:cNvPicPr>
          <p:nvPr/>
        </p:nvPicPr>
        <p:blipFill rotWithShape="1">
          <a:blip r:embed="rId2">
            <a:extLst>
              <a:ext uri="{28A0092B-C50C-407E-A947-70E740481C1C}">
                <a14:useLocalDpi xmlns:a14="http://schemas.microsoft.com/office/drawing/2010/main" val="0"/>
              </a:ext>
            </a:extLst>
          </a:blip>
          <a:srcRect l="8889" r="4645"/>
          <a:stretch/>
        </p:blipFill>
        <p:spPr bwMode="auto">
          <a:xfrm>
            <a:off x="457200" y="1323975"/>
            <a:ext cx="81534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57200" y="1179790"/>
            <a:ext cx="8153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Individualistic Cultures Map</a:t>
            </a:r>
            <a:endParaRPr lang="en-US" kern="0" dirty="0"/>
          </a:p>
        </p:txBody>
      </p:sp>
    </p:spTree>
    <p:extLst>
      <p:ext uri="{BB962C8B-B14F-4D97-AF65-F5344CB8AC3E}">
        <p14:creationId xmlns:p14="http://schemas.microsoft.com/office/powerpoint/2010/main" val="662682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yhn-smock\Desktop\Quick Reference guide graphics\Graphics\PNG country characteristics\Comm and work styles\QRG Anglo work values 12-18-13 copy.png"/>
          <p:cNvPicPr>
            <a:picLocks noChangeAspect="1" noChangeArrowheads="1"/>
          </p:cNvPicPr>
          <p:nvPr/>
        </p:nvPicPr>
        <p:blipFill rotWithShape="1">
          <a:blip r:embed="rId2">
            <a:extLst>
              <a:ext uri="{28A0092B-C50C-407E-A947-70E740481C1C}">
                <a14:useLocalDpi xmlns:a14="http://schemas.microsoft.com/office/drawing/2010/main" val="0"/>
              </a:ext>
            </a:extLst>
          </a:blip>
          <a:srcRect l="4950" r="4950"/>
          <a:stretch/>
        </p:blipFill>
        <p:spPr bwMode="auto">
          <a:xfrm>
            <a:off x="285750" y="1295400"/>
            <a:ext cx="84963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7200" y="1179790"/>
            <a:ext cx="81534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07761" y="675409"/>
            <a:ext cx="8583840" cy="561975"/>
          </a:xfrm>
          <a:prstGeom prst="rect">
            <a:avLst/>
          </a:prstGeom>
        </p:spPr>
        <p:txBody>
          <a:bodyPr/>
          <a:lstStyle>
            <a:lvl1pPr algn="l" rtl="0" eaLnBrk="0" fontAlgn="base" hangingPunct="0">
              <a:spcBef>
                <a:spcPct val="0"/>
              </a:spcBef>
              <a:spcAft>
                <a:spcPct val="0"/>
              </a:spcAft>
              <a:defRPr sz="2500" b="1">
                <a:solidFill>
                  <a:srgbClr val="006600"/>
                </a:solidFill>
                <a:latin typeface="+mj-lt"/>
                <a:ea typeface="+mj-ea"/>
                <a:cs typeface="+mj-cs"/>
              </a:defRPr>
            </a:lvl1pPr>
            <a:lvl2pPr algn="l" rtl="0" eaLnBrk="0" fontAlgn="base" hangingPunct="0">
              <a:spcBef>
                <a:spcPct val="0"/>
              </a:spcBef>
              <a:spcAft>
                <a:spcPct val="0"/>
              </a:spcAft>
              <a:defRPr sz="2500" b="1">
                <a:solidFill>
                  <a:srgbClr val="006600"/>
                </a:solidFill>
                <a:latin typeface="Arial" charset="0"/>
              </a:defRPr>
            </a:lvl2pPr>
            <a:lvl3pPr algn="l" rtl="0" eaLnBrk="0" fontAlgn="base" hangingPunct="0">
              <a:spcBef>
                <a:spcPct val="0"/>
              </a:spcBef>
              <a:spcAft>
                <a:spcPct val="0"/>
              </a:spcAft>
              <a:defRPr sz="2500" b="1">
                <a:solidFill>
                  <a:srgbClr val="006600"/>
                </a:solidFill>
                <a:latin typeface="Arial" charset="0"/>
              </a:defRPr>
            </a:lvl3pPr>
            <a:lvl4pPr algn="l" rtl="0" eaLnBrk="0" fontAlgn="base" hangingPunct="0">
              <a:spcBef>
                <a:spcPct val="0"/>
              </a:spcBef>
              <a:spcAft>
                <a:spcPct val="0"/>
              </a:spcAft>
              <a:defRPr sz="2500" b="1">
                <a:solidFill>
                  <a:srgbClr val="006600"/>
                </a:solidFill>
                <a:latin typeface="Arial" charset="0"/>
              </a:defRPr>
            </a:lvl4pPr>
            <a:lvl5pPr algn="l" rtl="0" eaLnBrk="0" fontAlgn="base" hangingPunct="0">
              <a:spcBef>
                <a:spcPct val="0"/>
              </a:spcBef>
              <a:spcAft>
                <a:spcPct val="0"/>
              </a:spcAft>
              <a:defRPr sz="2500" b="1">
                <a:solidFill>
                  <a:srgbClr val="006600"/>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en-US" kern="0" dirty="0" smtClean="0"/>
              <a:t>Anglo-Saxon Work Values </a:t>
            </a:r>
            <a:r>
              <a:rPr lang="en-US" sz="1800" kern="0" dirty="0" smtClean="0"/>
              <a:t>(Ireland, UK, US Australia, NZ, Canada) </a:t>
            </a:r>
            <a:endParaRPr lang="en-US" sz="1800" kern="0" dirty="0"/>
          </a:p>
        </p:txBody>
      </p:sp>
    </p:spTree>
    <p:extLst>
      <p:ext uri="{BB962C8B-B14F-4D97-AF65-F5344CB8AC3E}">
        <p14:creationId xmlns:p14="http://schemas.microsoft.com/office/powerpoint/2010/main" val="544769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road  slide template">
  <a:themeElements>
    <a:clrScheme name="broad  slide template 15">
      <a:dk1>
        <a:srgbClr val="000000"/>
      </a:dk1>
      <a:lt1>
        <a:srgbClr val="EEEFED"/>
      </a:lt1>
      <a:dk2>
        <a:srgbClr val="FFFFFF"/>
      </a:dk2>
      <a:lt2>
        <a:srgbClr val="777777"/>
      </a:lt2>
      <a:accent1>
        <a:srgbClr val="909082"/>
      </a:accent1>
      <a:accent2>
        <a:srgbClr val="809EA8"/>
      </a:accent2>
      <a:accent3>
        <a:srgbClr val="F5F6F4"/>
      </a:accent3>
      <a:accent4>
        <a:srgbClr val="000000"/>
      </a:accent4>
      <a:accent5>
        <a:srgbClr val="C6C6C1"/>
      </a:accent5>
      <a:accent6>
        <a:srgbClr val="738F98"/>
      </a:accent6>
      <a:hlink>
        <a:srgbClr val="FFCC66"/>
      </a:hlink>
      <a:folHlink>
        <a:srgbClr val="E9DCB9"/>
      </a:folHlink>
    </a:clrScheme>
    <a:fontScheme name="broad  slid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stealth"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stealth"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road  slid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oad  slid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oad  slid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oad  slid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oad  slid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oad  slid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oad  slid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oad  slid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oad  slid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oad  slid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oad  slid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oad  slid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road  slide template 13">
        <a:dk1>
          <a:srgbClr val="000000"/>
        </a:dk1>
        <a:lt1>
          <a:srgbClr val="E1E2DE"/>
        </a:lt1>
        <a:dk2>
          <a:srgbClr val="43433B"/>
        </a:dk2>
        <a:lt2>
          <a:srgbClr val="777777"/>
        </a:lt2>
        <a:accent1>
          <a:srgbClr val="909082"/>
        </a:accent1>
        <a:accent2>
          <a:srgbClr val="809EA8"/>
        </a:accent2>
        <a:accent3>
          <a:srgbClr val="EEEEEC"/>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broad  slide template 14">
        <a:dk1>
          <a:srgbClr val="000000"/>
        </a:dk1>
        <a:lt1>
          <a:srgbClr val="EEEFED"/>
        </a:lt1>
        <a:dk2>
          <a:srgbClr val="43433B"/>
        </a:dk2>
        <a:lt2>
          <a:srgbClr val="777777"/>
        </a:lt2>
        <a:accent1>
          <a:srgbClr val="909082"/>
        </a:accent1>
        <a:accent2>
          <a:srgbClr val="809EA8"/>
        </a:accent2>
        <a:accent3>
          <a:srgbClr val="F5F6F4"/>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broad  slide template 15">
        <a:dk1>
          <a:srgbClr val="000000"/>
        </a:dk1>
        <a:lt1>
          <a:srgbClr val="EEEFED"/>
        </a:lt1>
        <a:dk2>
          <a:srgbClr val="FFFFFF"/>
        </a:dk2>
        <a:lt2>
          <a:srgbClr val="777777"/>
        </a:lt2>
        <a:accent1>
          <a:srgbClr val="909082"/>
        </a:accent1>
        <a:accent2>
          <a:srgbClr val="809EA8"/>
        </a:accent2>
        <a:accent3>
          <a:srgbClr val="F5F6F4"/>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Designs\broad  slide template.pot</Template>
  <TotalTime>46316616</TotalTime>
  <Pages>27</Pages>
  <Words>1322</Words>
  <Application>Microsoft Office PowerPoint</Application>
  <PresentationFormat>On-screen Show (4:3)</PresentationFormat>
  <Paragraphs>204</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broad  slide template</vt:lpstr>
      <vt:lpstr>2015 International Business Institute for Community College Faculty </vt:lpstr>
      <vt:lpstr>PowerPoint Presentation</vt:lpstr>
      <vt:lpstr>PowerPoint Presentation</vt:lpstr>
      <vt:lpstr>PowerPoint Presentation</vt:lpstr>
      <vt:lpstr>PowerPoint Presentation</vt:lpstr>
      <vt:lpstr>Hofstede’s Five Dimensions</vt:lpstr>
      <vt:lpstr>Trompenaars’ Concept of National Culture</vt:lpstr>
      <vt:lpstr>PowerPoint Presentation</vt:lpstr>
      <vt:lpstr>PowerPoint Presentation</vt:lpstr>
      <vt:lpstr>PowerPoint Presentation</vt:lpstr>
      <vt:lpstr>PowerPoint Presentation</vt:lpstr>
      <vt:lpstr>American Negotiation Style</vt:lpstr>
      <vt:lpstr>English Negotiating Style</vt:lpstr>
      <vt:lpstr>PowerPoint Presentation</vt:lpstr>
      <vt:lpstr>PowerPoint Presentation</vt:lpstr>
      <vt:lpstr>German Negotiating Style</vt:lpstr>
      <vt:lpstr>PowerPoint Presentation</vt:lpstr>
      <vt:lpstr>PowerPoint Presentation</vt:lpstr>
      <vt:lpstr>Swedish Negotiating Style</vt:lpstr>
      <vt:lpstr>PowerPoint Presentation</vt:lpstr>
      <vt:lpstr>PowerPoint Presentation</vt:lpstr>
      <vt:lpstr>PowerPoint Presentation</vt:lpstr>
      <vt:lpstr>PowerPoint Presentation</vt:lpstr>
      <vt:lpstr>French Negotiating Style</vt:lpstr>
      <vt:lpstr>Spanish Negotiating Style</vt:lpstr>
      <vt:lpstr>Turkish Negotiating Style</vt:lpstr>
      <vt:lpstr>PowerPoint Presentation</vt:lpstr>
      <vt:lpstr>PowerPoint Presentation</vt:lpstr>
      <vt:lpstr>PowerPoint Presentation</vt:lpstr>
      <vt:lpstr>PowerPoint Presentation</vt:lpstr>
      <vt:lpstr>Chinese Negotiating Style</vt:lpstr>
      <vt:lpstr>Indian Negotiating Style</vt:lpstr>
      <vt:lpstr>Korean Negotiating Style</vt:lpstr>
      <vt:lpstr>Hope You Found This Useful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Class Logistics 97 Presentation</dc:title>
  <dc:subject>WCL</dc:subject>
  <dc:creator>David Closs</dc:creator>
  <cp:lastModifiedBy>Niblett, Keith</cp:lastModifiedBy>
  <cp:revision>217</cp:revision>
  <cp:lastPrinted>2000-08-31T19:27:32Z</cp:lastPrinted>
  <dcterms:created xsi:type="dcterms:W3CDTF">1997-04-11T09:55:10Z</dcterms:created>
  <dcterms:modified xsi:type="dcterms:W3CDTF">2015-04-30T14:57:13Z</dcterms:modified>
</cp:coreProperties>
</file>