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2"/>
  </p:notesMasterIdLst>
  <p:sldIdLst>
    <p:sldId id="329" r:id="rId2"/>
    <p:sldId id="349" r:id="rId3"/>
    <p:sldId id="350" r:id="rId4"/>
    <p:sldId id="351" r:id="rId5"/>
    <p:sldId id="326" r:id="rId6"/>
    <p:sldId id="353" r:id="rId7"/>
    <p:sldId id="317" r:id="rId8"/>
    <p:sldId id="347" r:id="rId9"/>
    <p:sldId id="352" r:id="rId10"/>
    <p:sldId id="368" r:id="rId11"/>
    <p:sldId id="346" r:id="rId12"/>
    <p:sldId id="325" r:id="rId13"/>
    <p:sldId id="345" r:id="rId14"/>
    <p:sldId id="348" r:id="rId15"/>
    <p:sldId id="354" r:id="rId16"/>
    <p:sldId id="276" r:id="rId17"/>
    <p:sldId id="258" r:id="rId18"/>
    <p:sldId id="288" r:id="rId19"/>
    <p:sldId id="302" r:id="rId20"/>
    <p:sldId id="289" r:id="rId21"/>
    <p:sldId id="257" r:id="rId22"/>
    <p:sldId id="290" r:id="rId23"/>
    <p:sldId id="355" r:id="rId24"/>
    <p:sldId id="303" r:id="rId25"/>
    <p:sldId id="366" r:id="rId26"/>
    <p:sldId id="315" r:id="rId27"/>
    <p:sldId id="359" r:id="rId28"/>
    <p:sldId id="331" r:id="rId29"/>
    <p:sldId id="330" r:id="rId30"/>
    <p:sldId id="332" r:id="rId31"/>
    <p:sldId id="360" r:id="rId32"/>
    <p:sldId id="356" r:id="rId33"/>
    <p:sldId id="343" r:id="rId34"/>
    <p:sldId id="367" r:id="rId35"/>
    <p:sldId id="358" r:id="rId36"/>
    <p:sldId id="365" r:id="rId37"/>
    <p:sldId id="364" r:id="rId38"/>
    <p:sldId id="362" r:id="rId39"/>
    <p:sldId id="363" r:id="rId40"/>
    <p:sldId id="344" r:id="rId41"/>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4A1"/>
    <a:srgbClr val="B7D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770" autoAdjust="0"/>
  </p:normalViewPr>
  <p:slideViewPr>
    <p:cSldViewPr snapToGrid="0">
      <p:cViewPr>
        <p:scale>
          <a:sx n="88" d="100"/>
          <a:sy n="88" d="100"/>
        </p:scale>
        <p:origin x="-6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F0CB0D-8ACB-43FA-87A2-FFFC91A7DA24}" type="datetimeFigureOut">
              <a:rPr lang="en-US" smtClean="0"/>
              <a:t>5/4/2015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1C51D2-83C2-4854-A35D-AF02484D7AAA}" type="slidenum">
              <a:rPr lang="en-US" smtClean="0"/>
              <a:t>‹#›</a:t>
            </a:fld>
            <a:endParaRPr lang="en-US"/>
          </a:p>
        </p:txBody>
      </p:sp>
    </p:spTree>
    <p:extLst>
      <p:ext uri="{BB962C8B-B14F-4D97-AF65-F5344CB8AC3E}">
        <p14:creationId xmlns:p14="http://schemas.microsoft.com/office/powerpoint/2010/main" val="20174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1</a:t>
            </a:fld>
            <a:endParaRPr lang="en-US"/>
          </a:p>
        </p:txBody>
      </p:sp>
    </p:spTree>
    <p:extLst>
      <p:ext uri="{BB962C8B-B14F-4D97-AF65-F5344CB8AC3E}">
        <p14:creationId xmlns:p14="http://schemas.microsoft.com/office/powerpoint/2010/main" val="257541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09183-858D-4C69-AB94-591894516E79}" type="slidenum">
              <a:rPr lang="en-US" smtClean="0"/>
              <a:t>13</a:t>
            </a:fld>
            <a:endParaRPr lang="en-US"/>
          </a:p>
        </p:txBody>
      </p:sp>
    </p:spTree>
    <p:extLst>
      <p:ext uri="{BB962C8B-B14F-4D97-AF65-F5344CB8AC3E}">
        <p14:creationId xmlns:p14="http://schemas.microsoft.com/office/powerpoint/2010/main" val="244638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14</a:t>
            </a:fld>
            <a:endParaRPr lang="en-US"/>
          </a:p>
        </p:txBody>
      </p:sp>
    </p:spTree>
    <p:extLst>
      <p:ext uri="{BB962C8B-B14F-4D97-AF65-F5344CB8AC3E}">
        <p14:creationId xmlns:p14="http://schemas.microsoft.com/office/powerpoint/2010/main" val="421116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NASBIT</a:t>
            </a:r>
            <a:r>
              <a:rPr lang="en-US" baseline="0" dirty="0" smtClean="0"/>
              <a:t>E is a member-based association with a</a:t>
            </a:r>
            <a:r>
              <a:rPr lang="en-US" dirty="0" smtClean="0"/>
              <a:t>pproximately</a:t>
            </a:r>
            <a:r>
              <a:rPr lang="en-US" baseline="0" dirty="0" smtClean="0"/>
              <a:t> 1500 members from across the United States, Canada, and increasingly Latin America. Although the organization began as the North American Small Business International Trade Educators association, it is now known as NASBITE International, which reflects the growing international membership and broader focus of the organization generally. Our members – and I say our because, in the interest of full disclosure, I should tell you that I am a member of the Board of Governors – hail from public and private sector and certainly from colleges and universities. </a:t>
            </a:r>
          </a:p>
        </p:txBody>
      </p:sp>
      <p:sp>
        <p:nvSpPr>
          <p:cNvPr id="4" name="Slide Number Placeholder 3"/>
          <p:cNvSpPr>
            <a:spLocks noGrp="1"/>
          </p:cNvSpPr>
          <p:nvPr>
            <p:ph type="sldNum" sz="quarter" idx="10"/>
          </p:nvPr>
        </p:nvSpPr>
        <p:spPr/>
        <p:txBody>
          <a:bodyPr/>
          <a:lstStyle/>
          <a:p>
            <a:fld id="{B21C51D2-83C2-4854-A35D-AF02484D7AAA}" type="slidenum">
              <a:rPr lang="en-US" smtClean="0"/>
              <a:t>16</a:t>
            </a:fld>
            <a:endParaRPr lang="en-US"/>
          </a:p>
        </p:txBody>
      </p:sp>
    </p:spTree>
    <p:extLst>
      <p:ext uri="{BB962C8B-B14F-4D97-AF65-F5344CB8AC3E}">
        <p14:creationId xmlns:p14="http://schemas.microsoft.com/office/powerpoint/2010/main" val="280152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cooperation with many of its</a:t>
            </a:r>
            <a:r>
              <a:rPr lang="en-US" baseline="0" dirty="0" smtClean="0"/>
              <a:t> partners as well as </a:t>
            </a:r>
            <a:r>
              <a:rPr lang="en-US" dirty="0" smtClean="0"/>
              <a:t>practitioners the NASBITE CGBP credential was developed. In March 2005 the first credentialing exam was given. </a:t>
            </a:r>
          </a:p>
          <a:p>
            <a:endParaRPr lang="en-US" dirty="0" smtClean="0"/>
          </a:p>
          <a:p>
            <a:r>
              <a:rPr lang="en-US" dirty="0" smtClean="0"/>
              <a:t>To date, nearly 1500 candidates have received the credential.</a:t>
            </a:r>
          </a:p>
        </p:txBody>
      </p:sp>
      <p:sp>
        <p:nvSpPr>
          <p:cNvPr id="4" name="Slide Number Placeholder 3"/>
          <p:cNvSpPr>
            <a:spLocks noGrp="1"/>
          </p:cNvSpPr>
          <p:nvPr>
            <p:ph type="sldNum" sz="quarter" idx="10"/>
          </p:nvPr>
        </p:nvSpPr>
        <p:spPr/>
        <p:txBody>
          <a:bodyPr/>
          <a:lstStyle/>
          <a:p>
            <a:fld id="{B21C51D2-83C2-4854-A35D-AF02484D7AAA}" type="slidenum">
              <a:rPr lang="en-US" smtClean="0"/>
              <a:t>17</a:t>
            </a:fld>
            <a:endParaRPr lang="en-US"/>
          </a:p>
        </p:txBody>
      </p:sp>
    </p:spTree>
    <p:extLst>
      <p:ext uri="{BB962C8B-B14F-4D97-AF65-F5344CB8AC3E}">
        <p14:creationId xmlns:p14="http://schemas.microsoft.com/office/powerpoint/2010/main" val="56173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exam is designed to certify competence for relatively early-career knowledge and skills in four primary areas of international business: management, marketing, supply chain, and finance. </a:t>
            </a:r>
          </a:p>
          <a:p>
            <a:endParaRPr lang="en-US" baseline="0" dirty="0" smtClean="0"/>
          </a:p>
          <a:p>
            <a:r>
              <a:rPr lang="en-US" baseline="0" dirty="0" smtClean="0"/>
              <a:t>It is much broader than it is deep – for example, a test taker will need to be familiar with all of the incoterms, but does not necessarily need to know everything there is to possibly know about each one, but rather have a general understand of how terms differ from one another and which are most commonly used. </a:t>
            </a:r>
          </a:p>
        </p:txBody>
      </p:sp>
      <p:sp>
        <p:nvSpPr>
          <p:cNvPr id="4" name="Slide Number Placeholder 3"/>
          <p:cNvSpPr>
            <a:spLocks noGrp="1"/>
          </p:cNvSpPr>
          <p:nvPr>
            <p:ph type="sldNum" sz="quarter" idx="10"/>
          </p:nvPr>
        </p:nvSpPr>
        <p:spPr/>
        <p:txBody>
          <a:bodyPr/>
          <a:lstStyle/>
          <a:p>
            <a:fld id="{B21C51D2-83C2-4854-A35D-AF02484D7AAA}" type="slidenum">
              <a:rPr lang="en-US" smtClean="0"/>
              <a:t>18</a:t>
            </a:fld>
            <a:endParaRPr lang="en-US"/>
          </a:p>
        </p:txBody>
      </p:sp>
    </p:spTree>
    <p:extLst>
      <p:ext uri="{BB962C8B-B14F-4D97-AF65-F5344CB8AC3E}">
        <p14:creationId xmlns:p14="http://schemas.microsoft.com/office/powerpoint/2010/main" val="219790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19</a:t>
            </a:fld>
            <a:endParaRPr lang="en-US"/>
          </a:p>
        </p:txBody>
      </p:sp>
    </p:spTree>
    <p:extLst>
      <p:ext uri="{BB962C8B-B14F-4D97-AF65-F5344CB8AC3E}">
        <p14:creationId xmlns:p14="http://schemas.microsoft.com/office/powerpoint/2010/main" val="2445509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NASBITE host</a:t>
            </a:r>
            <a:r>
              <a:rPr lang="en-US" baseline="0" dirty="0" smtClean="0"/>
              <a:t> institution at Cleveland State University has provided a few statistics that give you a sense of how candidates have fared since the exam was created. </a:t>
            </a:r>
          </a:p>
          <a:p>
            <a:endParaRPr lang="en-US" baseline="0" dirty="0" smtClean="0"/>
          </a:p>
          <a:p>
            <a:r>
              <a:rPr lang="en-US" baseline="0" dirty="0" smtClean="0"/>
              <a:t>Within the private sector, companies that employ CGBPs include SunTrust Bank, Sprint, Haworth International, Lockheed Martin, DHL, the Sony Entertainment Group, Amazon.com, Del Monte Foods, and Embassy Suites.</a:t>
            </a:r>
            <a:endParaRPr lang="en-US" dirty="0" smtClean="0"/>
          </a:p>
        </p:txBody>
      </p:sp>
      <p:sp>
        <p:nvSpPr>
          <p:cNvPr id="4" name="Slide Number Placeholder 3"/>
          <p:cNvSpPr>
            <a:spLocks noGrp="1"/>
          </p:cNvSpPr>
          <p:nvPr>
            <p:ph type="sldNum" sz="quarter" idx="10"/>
          </p:nvPr>
        </p:nvSpPr>
        <p:spPr/>
        <p:txBody>
          <a:bodyPr/>
          <a:lstStyle/>
          <a:p>
            <a:fld id="{B21C51D2-83C2-4854-A35D-AF02484D7AAA}" type="slidenum">
              <a:rPr lang="en-US" smtClean="0"/>
              <a:t>20</a:t>
            </a:fld>
            <a:endParaRPr lang="en-US"/>
          </a:p>
        </p:txBody>
      </p:sp>
    </p:spTree>
    <p:extLst>
      <p:ext uri="{BB962C8B-B14F-4D97-AF65-F5344CB8AC3E}">
        <p14:creationId xmlns:p14="http://schemas.microsoft.com/office/powerpoint/2010/main" val="33266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the biggest reason to credential is to prove competency</a:t>
            </a:r>
            <a:r>
              <a:rPr lang="en-US" baseline="0" dirty="0" smtClean="0"/>
              <a:t> in the international trade profession. The field of international trade is highly variable and obtaining the CGBP shows that one is well-versed in the many areas that comprise the field. That is, the CGBP assures an understanding of a broad range of issues rather than one or two areas. Being able to demonstrate proof of such knowledge is increasingly valuable to hiring managers who are seeking proof of competence in job candidates. </a:t>
            </a:r>
          </a:p>
          <a:p>
            <a:endParaRPr lang="en-US" baseline="0" dirty="0" smtClean="0"/>
          </a:p>
          <a:p>
            <a:r>
              <a:rPr lang="en-US" baseline="0" dirty="0" smtClean="0"/>
              <a:t>Students and professionals alike have shared with NASBITE that having the CGBP credential sets a job candidate apart from others in the pool who don’t have the credential. Even if a company does not yet recognize what the designation means, it’s certainly something they ask about, and sends a signal that this candidate is not only competent in the domains of international trade, but has undertaken the effort to certify themselves. For those companies who do employ and value CGBPs, seeing the credential on a resume can certainly help a job candidate land an interview!</a:t>
            </a:r>
            <a:endParaRPr lang="en-US" dirty="0" smtClean="0"/>
          </a:p>
          <a:p>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21</a:t>
            </a:fld>
            <a:endParaRPr lang="en-US"/>
          </a:p>
        </p:txBody>
      </p:sp>
    </p:spTree>
    <p:extLst>
      <p:ext uri="{BB962C8B-B14F-4D97-AF65-F5344CB8AC3E}">
        <p14:creationId xmlns:p14="http://schemas.microsoft.com/office/powerpoint/2010/main" val="258349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colleges and universities are aligning</a:t>
            </a:r>
            <a:r>
              <a:rPr lang="en-US" baseline="0" dirty="0" smtClean="0"/>
              <a:t> their course offerings and even programs with the CGBP. It’s not that they are training to the test, but that they are training to the skills standard – after all, these are the skills that have been identified by experts throughout the country as necessary to be successful as an international trade professional. Great example: Santa Ana College in CA.</a:t>
            </a:r>
          </a:p>
          <a:p>
            <a:endParaRPr lang="en-US" baseline="0" dirty="0" smtClean="0"/>
          </a:p>
          <a:p>
            <a:r>
              <a:rPr lang="en-US" baseline="0" dirty="0" smtClean="0"/>
              <a:t>Certainly part of the interest by colleges in CGBP alignment is that it offers a way to enhance the current curriculum, as well as differentiation from peer institutions. And, I’d be remiss if I didn’t add that a number of colleges and universities have found CGBP training programs can generate income for the school. </a:t>
            </a:r>
          </a:p>
          <a:p>
            <a:endParaRPr lang="en-US" baseline="0" dirty="0" smtClean="0"/>
          </a:p>
          <a:p>
            <a:r>
              <a:rPr lang="en-US" baseline="0" dirty="0" smtClean="0"/>
              <a:t>Initially, the interest in the CGBP was primarily at two-year schools, but increasingly four-year colleges and universities are expressing interest in the CGBP, encouraging their students to sit for the exam, developing courses and training programs, etc. </a:t>
            </a:r>
            <a:endParaRPr lang="en-US" dirty="0" smtClean="0"/>
          </a:p>
        </p:txBody>
      </p:sp>
      <p:sp>
        <p:nvSpPr>
          <p:cNvPr id="4" name="Slide Number Placeholder 3"/>
          <p:cNvSpPr>
            <a:spLocks noGrp="1"/>
          </p:cNvSpPr>
          <p:nvPr>
            <p:ph type="sldNum" sz="quarter" idx="10"/>
          </p:nvPr>
        </p:nvSpPr>
        <p:spPr/>
        <p:txBody>
          <a:bodyPr/>
          <a:lstStyle/>
          <a:p>
            <a:fld id="{B21C51D2-83C2-4854-A35D-AF02484D7AAA}" type="slidenum">
              <a:rPr lang="en-US" smtClean="0"/>
              <a:t>22</a:t>
            </a:fld>
            <a:endParaRPr lang="en-US"/>
          </a:p>
        </p:txBody>
      </p:sp>
    </p:spTree>
    <p:extLst>
      <p:ext uri="{BB962C8B-B14F-4D97-AF65-F5344CB8AC3E}">
        <p14:creationId xmlns:p14="http://schemas.microsoft.com/office/powerpoint/2010/main" val="386449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a fact or a myth that it’s mostly language students who study abroad?</a:t>
            </a:r>
          </a:p>
          <a:p>
            <a:endParaRPr lang="en-US" dirty="0" smtClean="0"/>
          </a:p>
          <a:p>
            <a:r>
              <a:rPr lang="en-US" dirty="0" smtClean="0"/>
              <a:t>Originally it was a FACT. But today, Social Science is the most popular field of study among U.S. students</a:t>
            </a:r>
            <a:r>
              <a:rPr lang="en-US" baseline="0" dirty="0" smtClean="0"/>
              <a:t> abroad (22% of students abroad are social science students), but BUSINESS is a very close second, with 21% of students – the next closest is humanities at 11%. </a:t>
            </a:r>
            <a:endParaRPr lang="en-US" dirty="0" smtClean="0"/>
          </a:p>
          <a:p>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24</a:t>
            </a:fld>
            <a:endParaRPr lang="en-US"/>
          </a:p>
        </p:txBody>
      </p:sp>
    </p:spTree>
    <p:extLst>
      <p:ext uri="{BB962C8B-B14F-4D97-AF65-F5344CB8AC3E}">
        <p14:creationId xmlns:p14="http://schemas.microsoft.com/office/powerpoint/2010/main" val="382991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2</a:t>
            </a:fld>
            <a:endParaRPr lang="en-US"/>
          </a:p>
        </p:txBody>
      </p:sp>
    </p:spTree>
    <p:extLst>
      <p:ext uri="{BB962C8B-B14F-4D97-AF65-F5344CB8AC3E}">
        <p14:creationId xmlns:p14="http://schemas.microsoft.com/office/powerpoint/2010/main" val="358877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Destinations: </a:t>
            </a:r>
            <a:r>
              <a:rPr lang="en-US" dirty="0" smtClean="0"/>
              <a:t>14 of the top 25 destinations are outside Europe; only 5 of the top 25 are Anglophone countries </a:t>
            </a:r>
          </a:p>
          <a:p>
            <a:r>
              <a:rPr lang="en-US" dirty="0" smtClean="0"/>
              <a:t>• </a:t>
            </a:r>
            <a:r>
              <a:rPr lang="en-US" b="1" dirty="0" smtClean="0"/>
              <a:t>Large increases </a:t>
            </a:r>
            <a:r>
              <a:rPr lang="en-US" dirty="0" smtClean="0"/>
              <a:t>among the top 25 hosts: Costa Rica (16%), South Korea (16%), Brazil (13%), India (12%), Denmark (11%) </a:t>
            </a:r>
          </a:p>
          <a:p>
            <a:r>
              <a:rPr lang="es-ES" dirty="0" smtClean="0"/>
              <a:t>• </a:t>
            </a:r>
            <a:r>
              <a:rPr lang="es-ES" b="1" dirty="0" err="1" smtClean="0"/>
              <a:t>Large</a:t>
            </a:r>
            <a:r>
              <a:rPr lang="es-ES" b="1" dirty="0" smtClean="0"/>
              <a:t> declines: </a:t>
            </a:r>
            <a:r>
              <a:rPr lang="es-ES" dirty="0" err="1" smtClean="0"/>
              <a:t>Mexico</a:t>
            </a:r>
            <a:r>
              <a:rPr lang="es-ES" dirty="0" smtClean="0"/>
              <a:t> (42%), </a:t>
            </a:r>
            <a:r>
              <a:rPr lang="es-ES" dirty="0" err="1" smtClean="0"/>
              <a:t>Japan</a:t>
            </a:r>
            <a:r>
              <a:rPr lang="es-ES" dirty="0" smtClean="0"/>
              <a:t> (33%) </a:t>
            </a:r>
          </a:p>
          <a:p>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25</a:t>
            </a:fld>
            <a:endParaRPr lang="en-US"/>
          </a:p>
        </p:txBody>
      </p:sp>
    </p:spTree>
    <p:extLst>
      <p:ext uri="{BB962C8B-B14F-4D97-AF65-F5344CB8AC3E}">
        <p14:creationId xmlns:p14="http://schemas.microsoft.com/office/powerpoint/2010/main" val="47134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Top 5 Destinations: UK, Italy, Spain, France, China</a:t>
            </a:r>
          </a:p>
          <a:p>
            <a:endParaRPr lang="en-US" dirty="0" smtClean="0"/>
          </a:p>
          <a:p>
            <a:r>
              <a:rPr lang="en-US" dirty="0" smtClean="0"/>
              <a:t>Any </a:t>
            </a:r>
            <a:r>
              <a:rPr lang="en-US" dirty="0" smtClean="0"/>
              <a:t>guesses as to the top destinations for study abroad?</a:t>
            </a:r>
          </a:p>
          <a:p>
            <a:r>
              <a:rPr lang="en-US" b="1" dirty="0" smtClean="0"/>
              <a:t>Destinations: </a:t>
            </a:r>
            <a:r>
              <a:rPr lang="en-US" dirty="0" smtClean="0"/>
              <a:t>14 of the top 25 destinations are outside Europe; only 5 of the top 25 are Anglophone countries </a:t>
            </a:r>
          </a:p>
          <a:p>
            <a:r>
              <a:rPr lang="en-US" dirty="0" smtClean="0"/>
              <a:t>• </a:t>
            </a:r>
            <a:r>
              <a:rPr lang="en-US" b="1" dirty="0" smtClean="0"/>
              <a:t>Large increases </a:t>
            </a:r>
            <a:r>
              <a:rPr lang="en-US" dirty="0" smtClean="0"/>
              <a:t>among the top 25 hosts: Costa Rica (16%), South Korea (16%), Brazil (13%), India (12%), Denmark (11%) </a:t>
            </a:r>
          </a:p>
          <a:p>
            <a:r>
              <a:rPr lang="es-ES" dirty="0" smtClean="0"/>
              <a:t>• </a:t>
            </a:r>
            <a:r>
              <a:rPr lang="es-ES" b="1" dirty="0" err="1" smtClean="0"/>
              <a:t>Large</a:t>
            </a:r>
            <a:r>
              <a:rPr lang="es-ES" b="1" dirty="0" smtClean="0"/>
              <a:t> declines: </a:t>
            </a:r>
            <a:r>
              <a:rPr lang="es-ES" dirty="0" err="1" smtClean="0"/>
              <a:t>Mexico</a:t>
            </a:r>
            <a:r>
              <a:rPr lang="es-ES" dirty="0" smtClean="0"/>
              <a:t> (42%), </a:t>
            </a:r>
            <a:r>
              <a:rPr lang="es-ES" dirty="0" err="1" smtClean="0"/>
              <a:t>Japan</a:t>
            </a:r>
            <a:r>
              <a:rPr lang="es-ES" dirty="0" smtClean="0"/>
              <a:t> (33%) </a:t>
            </a:r>
          </a:p>
          <a:p>
            <a:endParaRPr lang="en-US" dirty="0" smtClean="0"/>
          </a:p>
          <a:p>
            <a:pPr eaLnBrk="1" hangingPunct="1"/>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26</a:t>
            </a:fld>
            <a:endParaRPr lang="en-US"/>
          </a:p>
        </p:txBody>
      </p:sp>
    </p:spTree>
    <p:extLst>
      <p:ext uri="{BB962C8B-B14F-4D97-AF65-F5344CB8AC3E}">
        <p14:creationId xmlns:p14="http://schemas.microsoft.com/office/powerpoint/2010/main" val="193702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numbers do a pretty good job of putting things in perspective, but more to the point is the fact that 59% of all students who study abroad do so as part of a short-term program compared to 3% who do so for an academic or calendar year. (38% go for one or two quarters or one semester.)</a:t>
            </a:r>
            <a:endParaRPr lang="en-US" dirty="0"/>
          </a:p>
        </p:txBody>
      </p:sp>
      <p:sp>
        <p:nvSpPr>
          <p:cNvPr id="4" name="Slide Number Placeholder 3"/>
          <p:cNvSpPr>
            <a:spLocks noGrp="1"/>
          </p:cNvSpPr>
          <p:nvPr>
            <p:ph type="sldNum" sz="quarter" idx="10"/>
          </p:nvPr>
        </p:nvSpPr>
        <p:spPr/>
        <p:txBody>
          <a:bodyPr/>
          <a:lstStyle/>
          <a:p>
            <a:fld id="{FEE09183-858D-4C69-AB94-591894516E79}" type="slidenum">
              <a:rPr lang="en-US" smtClean="0"/>
              <a:t>28</a:t>
            </a:fld>
            <a:endParaRPr lang="en-US"/>
          </a:p>
        </p:txBody>
      </p:sp>
    </p:spTree>
    <p:extLst>
      <p:ext uri="{BB962C8B-B14F-4D97-AF65-F5344CB8AC3E}">
        <p14:creationId xmlns:p14="http://schemas.microsoft.com/office/powerpoint/2010/main" val="3953665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09183-858D-4C69-AB94-591894516E79}" type="slidenum">
              <a:rPr lang="en-US" smtClean="0"/>
              <a:t>29</a:t>
            </a:fld>
            <a:endParaRPr lang="en-US"/>
          </a:p>
        </p:txBody>
      </p:sp>
    </p:spTree>
    <p:extLst>
      <p:ext uri="{BB962C8B-B14F-4D97-AF65-F5344CB8AC3E}">
        <p14:creationId xmlns:p14="http://schemas.microsoft.com/office/powerpoint/2010/main" val="2812021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09183-858D-4C69-AB94-591894516E79}" type="slidenum">
              <a:rPr lang="en-US" smtClean="0"/>
              <a:t>30</a:t>
            </a:fld>
            <a:endParaRPr lang="en-US"/>
          </a:p>
        </p:txBody>
      </p:sp>
    </p:spTree>
    <p:extLst>
      <p:ext uri="{BB962C8B-B14F-4D97-AF65-F5344CB8AC3E}">
        <p14:creationId xmlns:p14="http://schemas.microsoft.com/office/powerpoint/2010/main" val="398345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09183-858D-4C69-AB94-591894516E79}" type="slidenum">
              <a:rPr lang="en-US" smtClean="0"/>
              <a:t>33</a:t>
            </a:fld>
            <a:endParaRPr lang="en-US"/>
          </a:p>
        </p:txBody>
      </p:sp>
    </p:spTree>
    <p:extLst>
      <p:ext uri="{BB962C8B-B14F-4D97-AF65-F5344CB8AC3E}">
        <p14:creationId xmlns:p14="http://schemas.microsoft.com/office/powerpoint/2010/main" val="1860819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34</a:t>
            </a:fld>
            <a:endParaRPr lang="en-US"/>
          </a:p>
        </p:txBody>
      </p:sp>
    </p:spTree>
    <p:extLst>
      <p:ext uri="{BB962C8B-B14F-4D97-AF65-F5344CB8AC3E}">
        <p14:creationId xmlns:p14="http://schemas.microsoft.com/office/powerpoint/2010/main" val="758283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Armed with survey information re what businesses are looking for re IB assistance from their local CC, a CC’s IB program could design their program based on what companies are looking for.  That would also give the IB program solid information and footing with which to answer the question from administrators: “Why are we focusing on this international stuff?  Our CC focus with local businesses should be concentrated on manufacturing and technical skills training…”   </a:t>
            </a:r>
          </a:p>
          <a:p>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37</a:t>
            </a:fld>
            <a:endParaRPr lang="en-US"/>
          </a:p>
        </p:txBody>
      </p:sp>
    </p:spTree>
    <p:extLst>
      <p:ext uri="{BB962C8B-B14F-4D97-AF65-F5344CB8AC3E}">
        <p14:creationId xmlns:p14="http://schemas.microsoft.com/office/powerpoint/2010/main" val="387229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09183-858D-4C69-AB94-591894516E79}" type="slidenum">
              <a:rPr lang="en-US" smtClean="0"/>
              <a:t>39</a:t>
            </a:fld>
            <a:endParaRPr lang="en-US"/>
          </a:p>
        </p:txBody>
      </p:sp>
    </p:spTree>
    <p:extLst>
      <p:ext uri="{BB962C8B-B14F-4D97-AF65-F5344CB8AC3E}">
        <p14:creationId xmlns:p14="http://schemas.microsoft.com/office/powerpoint/2010/main" val="186081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09183-858D-4C69-AB94-591894516E79}" type="slidenum">
              <a:rPr lang="en-US" smtClean="0"/>
              <a:t>40</a:t>
            </a:fld>
            <a:endParaRPr lang="en-US"/>
          </a:p>
        </p:txBody>
      </p:sp>
    </p:spTree>
    <p:extLst>
      <p:ext uri="{BB962C8B-B14F-4D97-AF65-F5344CB8AC3E}">
        <p14:creationId xmlns:p14="http://schemas.microsoft.com/office/powerpoint/2010/main" val="383895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3</a:t>
            </a:fld>
            <a:endParaRPr lang="en-US"/>
          </a:p>
        </p:txBody>
      </p:sp>
    </p:spTree>
    <p:extLst>
      <p:ext uri="{BB962C8B-B14F-4D97-AF65-F5344CB8AC3E}">
        <p14:creationId xmlns:p14="http://schemas.microsoft.com/office/powerpoint/2010/main" val="204242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relevant</a:t>
            </a:r>
            <a:r>
              <a:rPr lang="en-US" baseline="0" dirty="0" smtClean="0"/>
              <a:t> conversation to have with non-transfer students.</a:t>
            </a:r>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4</a:t>
            </a:fld>
            <a:endParaRPr lang="en-US"/>
          </a:p>
        </p:txBody>
      </p:sp>
    </p:spTree>
    <p:extLst>
      <p:ext uri="{BB962C8B-B14F-4D97-AF65-F5344CB8AC3E}">
        <p14:creationId xmlns:p14="http://schemas.microsoft.com/office/powerpoint/2010/main" val="425439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you’re going to dive in and do it. Now what? </a:t>
            </a:r>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5</a:t>
            </a:fld>
            <a:endParaRPr lang="en-US"/>
          </a:p>
        </p:txBody>
      </p:sp>
    </p:spTree>
    <p:extLst>
      <p:ext uri="{BB962C8B-B14F-4D97-AF65-F5344CB8AC3E}">
        <p14:creationId xmlns:p14="http://schemas.microsoft.com/office/powerpoint/2010/main" val="170395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7</a:t>
            </a:fld>
            <a:endParaRPr lang="en-US"/>
          </a:p>
        </p:txBody>
      </p:sp>
    </p:spTree>
    <p:extLst>
      <p:ext uri="{BB962C8B-B14F-4D97-AF65-F5344CB8AC3E}">
        <p14:creationId xmlns:p14="http://schemas.microsoft.com/office/powerpoint/2010/main" val="304991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8</a:t>
            </a:fld>
            <a:endParaRPr lang="en-US"/>
          </a:p>
        </p:txBody>
      </p:sp>
    </p:spTree>
    <p:extLst>
      <p:ext uri="{BB962C8B-B14F-4D97-AF65-F5344CB8AC3E}">
        <p14:creationId xmlns:p14="http://schemas.microsoft.com/office/powerpoint/2010/main" val="250419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C51D2-83C2-4854-A35D-AF02484D7AAA}" type="slidenum">
              <a:rPr lang="en-US" smtClean="0"/>
              <a:t>11</a:t>
            </a:fld>
            <a:endParaRPr lang="en-US"/>
          </a:p>
        </p:txBody>
      </p:sp>
    </p:spTree>
    <p:extLst>
      <p:ext uri="{BB962C8B-B14F-4D97-AF65-F5344CB8AC3E}">
        <p14:creationId xmlns:p14="http://schemas.microsoft.com/office/powerpoint/2010/main" val="38994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21C51D2-83C2-4854-A35D-AF02484D7AAA}" type="slidenum">
              <a:rPr lang="en-US" smtClean="0"/>
              <a:t>12</a:t>
            </a:fld>
            <a:endParaRPr lang="en-US"/>
          </a:p>
        </p:txBody>
      </p:sp>
    </p:spTree>
    <p:extLst>
      <p:ext uri="{BB962C8B-B14F-4D97-AF65-F5344CB8AC3E}">
        <p14:creationId xmlns:p14="http://schemas.microsoft.com/office/powerpoint/2010/main" val="13058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1" name="Rectangle 3"/>
          <p:cNvSpPr>
            <a:spLocks noGrp="1" noChangeArrowheads="1"/>
          </p:cNvSpPr>
          <p:nvPr>
            <p:ph type="ctrTitle"/>
          </p:nvPr>
        </p:nvSpPr>
        <p:spPr>
          <a:xfrm>
            <a:off x="722376" y="1801368"/>
            <a:ext cx="7772400" cy="1143000"/>
          </a:xfrm>
        </p:spPr>
        <p:txBody>
          <a:bodyPr/>
          <a:lstStyle>
            <a:lvl1pPr>
              <a:defRPr/>
            </a:lvl1pPr>
          </a:lstStyle>
          <a:p>
            <a:r>
              <a:rPr lang="en-US"/>
              <a:t>Click to edit Master title style</a:t>
            </a:r>
          </a:p>
        </p:txBody>
      </p:sp>
      <p:sp>
        <p:nvSpPr>
          <p:cNvPr id="2052" name="Rectangle 4"/>
          <p:cNvSpPr>
            <a:spLocks noGrp="1" noChangeArrowheads="1"/>
          </p:cNvSpPr>
          <p:nvPr>
            <p:ph type="subTitle" idx="1"/>
          </p:nvPr>
        </p:nvSpPr>
        <p:spPr>
          <a:xfrm>
            <a:off x="1371600" y="3557016"/>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88068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1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09600"/>
            <a:ext cx="21526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63055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20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92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529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91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51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98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9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176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100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28600" y="3810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078992"/>
            <a:ext cx="8610600" cy="532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679153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3200" b="1">
          <a:solidFill>
            <a:srgbClr val="800000"/>
          </a:solidFill>
          <a:latin typeface="+mj-lt"/>
          <a:ea typeface="+mj-ea"/>
          <a:cs typeface="+mj-cs"/>
        </a:defRPr>
      </a:lvl1pPr>
      <a:lvl2pPr algn="ctr" rtl="0" eaLnBrk="0" fontAlgn="base" hangingPunct="0">
        <a:spcBef>
          <a:spcPct val="0"/>
        </a:spcBef>
        <a:spcAft>
          <a:spcPct val="0"/>
        </a:spcAft>
        <a:defRPr sz="3200" b="1">
          <a:solidFill>
            <a:srgbClr val="800000"/>
          </a:solidFill>
          <a:latin typeface="Tahoma" pitchFamily="34" charset="0"/>
        </a:defRPr>
      </a:lvl2pPr>
      <a:lvl3pPr algn="ctr" rtl="0" eaLnBrk="0" fontAlgn="base" hangingPunct="0">
        <a:spcBef>
          <a:spcPct val="0"/>
        </a:spcBef>
        <a:spcAft>
          <a:spcPct val="0"/>
        </a:spcAft>
        <a:defRPr sz="3200" b="1">
          <a:solidFill>
            <a:srgbClr val="800000"/>
          </a:solidFill>
          <a:latin typeface="Tahoma" pitchFamily="34" charset="0"/>
        </a:defRPr>
      </a:lvl3pPr>
      <a:lvl4pPr algn="ctr" rtl="0" eaLnBrk="0" fontAlgn="base" hangingPunct="0">
        <a:spcBef>
          <a:spcPct val="0"/>
        </a:spcBef>
        <a:spcAft>
          <a:spcPct val="0"/>
        </a:spcAft>
        <a:defRPr sz="3200" b="1">
          <a:solidFill>
            <a:srgbClr val="800000"/>
          </a:solidFill>
          <a:latin typeface="Tahoma" pitchFamily="34" charset="0"/>
        </a:defRPr>
      </a:lvl4pPr>
      <a:lvl5pPr algn="ctr" rtl="0" eaLnBrk="0" fontAlgn="base" hangingPunct="0">
        <a:spcBef>
          <a:spcPct val="0"/>
        </a:spcBef>
        <a:spcAft>
          <a:spcPct val="0"/>
        </a:spcAft>
        <a:defRPr sz="3200" b="1">
          <a:solidFill>
            <a:srgbClr val="800000"/>
          </a:solidFill>
          <a:latin typeface="Tahoma" pitchFamily="34" charset="0"/>
        </a:defRPr>
      </a:lvl5pPr>
      <a:lvl6pPr marL="457200" algn="ctr" rtl="0" fontAlgn="base">
        <a:spcBef>
          <a:spcPct val="0"/>
        </a:spcBef>
        <a:spcAft>
          <a:spcPct val="0"/>
        </a:spcAft>
        <a:defRPr sz="3200" b="1">
          <a:solidFill>
            <a:srgbClr val="800000"/>
          </a:solidFill>
          <a:latin typeface="Tahoma" pitchFamily="34" charset="0"/>
        </a:defRPr>
      </a:lvl6pPr>
      <a:lvl7pPr marL="914400" algn="ctr" rtl="0" fontAlgn="base">
        <a:spcBef>
          <a:spcPct val="0"/>
        </a:spcBef>
        <a:spcAft>
          <a:spcPct val="0"/>
        </a:spcAft>
        <a:defRPr sz="3200" b="1">
          <a:solidFill>
            <a:srgbClr val="800000"/>
          </a:solidFill>
          <a:latin typeface="Tahoma" pitchFamily="34" charset="0"/>
        </a:defRPr>
      </a:lvl7pPr>
      <a:lvl8pPr marL="1371600" algn="ctr" rtl="0" fontAlgn="base">
        <a:spcBef>
          <a:spcPct val="0"/>
        </a:spcBef>
        <a:spcAft>
          <a:spcPct val="0"/>
        </a:spcAft>
        <a:defRPr sz="3200" b="1">
          <a:solidFill>
            <a:srgbClr val="800000"/>
          </a:solidFill>
          <a:latin typeface="Tahoma" pitchFamily="34" charset="0"/>
        </a:defRPr>
      </a:lvl8pPr>
      <a:lvl9pPr marL="1828800" algn="ctr" rtl="0" fontAlgn="base">
        <a:spcBef>
          <a:spcPct val="0"/>
        </a:spcBef>
        <a:spcAft>
          <a:spcPct val="0"/>
        </a:spcAft>
        <a:defRPr sz="3200" b="1">
          <a:solidFill>
            <a:srgbClr val="800000"/>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ngersm@m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lobaledge.msu.edu/academy/community-colleges/program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lobaledge.msu.edu/academy/community-colleges/program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m.edu/offices/revescenter/internationalization/papers%20and%20presentations/danielkediaful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tudyabroad.isp.msu.edu/program_development/steps/framing/model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asbite.org/" TargetMode="External"/><Relationship Id="rId7" Type="http://schemas.openxmlformats.org/officeDocument/2006/relationships/hyperlink" Target="http://global.broad.msu.edu/ib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programs.ccid.cc/cci/" TargetMode="External"/><Relationship Id="rId5" Type="http://schemas.openxmlformats.org/officeDocument/2006/relationships/hyperlink" Target="http://ibc-static.broad.msu.edu/sites/globalinit/ibc/publications/research/pdfs/ibex2012.pdf" TargetMode="External"/><Relationship Id="rId4" Type="http://schemas.openxmlformats.org/officeDocument/2006/relationships/hyperlink" Target="http://www.nafsa.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2.ed.gov/programs/iegpsugisf/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ibc-static.broad.msu.edu/sites/globalinit/ibc/publications/research/pdfs/ibex2012.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ustincc.edu/intlbus/faq.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lobaledge.msu.edu/academy/community-colleges/community-college-course-syllab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8173"/>
            <a:ext cx="7772400" cy="2947917"/>
          </a:xfrm>
        </p:spPr>
        <p:txBody>
          <a:bodyPr>
            <a:noAutofit/>
          </a:bodyPr>
          <a:lstStyle/>
          <a:p>
            <a:pPr algn="ctr"/>
            <a:r>
              <a:rPr lang="en-US" sz="5400" dirty="0" smtClean="0"/>
              <a:t/>
            </a:r>
            <a:br>
              <a:rPr lang="en-US" sz="5400" dirty="0" smtClean="0"/>
            </a:br>
            <a:endParaRPr lang="en-US" sz="5400" dirty="0"/>
          </a:p>
        </p:txBody>
      </p:sp>
      <p:sp>
        <p:nvSpPr>
          <p:cNvPr id="3" name="Subtitle 2"/>
          <p:cNvSpPr>
            <a:spLocks noGrp="1"/>
          </p:cNvSpPr>
          <p:nvPr>
            <p:ph type="subTitle" idx="1"/>
          </p:nvPr>
        </p:nvSpPr>
        <p:spPr>
          <a:xfrm>
            <a:off x="685800" y="4462817"/>
            <a:ext cx="7772400" cy="1912291"/>
          </a:xfrm>
        </p:spPr>
        <p:txBody>
          <a:bodyPr>
            <a:normAutofit fontScale="77500" lnSpcReduction="20000"/>
          </a:bodyPr>
          <a:lstStyle/>
          <a:p>
            <a:pPr>
              <a:defRPr/>
            </a:pPr>
            <a:r>
              <a:rPr lang="en-US" sz="3600" b="1" dirty="0" smtClean="0"/>
              <a:t>Sarah Singer</a:t>
            </a:r>
            <a:endParaRPr lang="en-US" sz="3600" b="1" dirty="0"/>
          </a:p>
          <a:p>
            <a:pPr marL="457200" indent="-457200">
              <a:defRPr/>
            </a:pPr>
            <a:r>
              <a:rPr lang="en-US" dirty="0" smtClean="0"/>
              <a:t>Assistant Director, </a:t>
            </a:r>
            <a:r>
              <a:rPr lang="en-US" dirty="0"/>
              <a:t>MSU International Business Center</a:t>
            </a:r>
          </a:p>
          <a:p>
            <a:pPr>
              <a:defRPr/>
            </a:pPr>
            <a:r>
              <a:rPr lang="en-US" sz="3600" dirty="0" smtClean="0">
                <a:hlinkClick r:id="rId3"/>
              </a:rPr>
              <a:t>singersm@msu.edu</a:t>
            </a:r>
            <a:r>
              <a:rPr lang="en-US" sz="3600" dirty="0" smtClean="0"/>
              <a:t> </a:t>
            </a:r>
            <a:endParaRPr lang="en-US" sz="3600" dirty="0"/>
          </a:p>
          <a:p>
            <a:pPr>
              <a:defRPr/>
            </a:pPr>
            <a:endParaRPr lang="en-US" sz="2000" dirty="0"/>
          </a:p>
          <a:p>
            <a:pPr>
              <a:defRPr/>
            </a:pPr>
            <a:r>
              <a:rPr lang="en-US" dirty="0" smtClean="0"/>
              <a:t>ibc.msu.edu</a:t>
            </a:r>
            <a:endParaRPr lang="en-US" dirty="0"/>
          </a:p>
        </p:txBody>
      </p:sp>
      <p:sp>
        <p:nvSpPr>
          <p:cNvPr id="4" name="TextBox 3"/>
          <p:cNvSpPr txBox="1"/>
          <p:nvPr/>
        </p:nvSpPr>
        <p:spPr>
          <a:xfrm>
            <a:off x="1088571" y="1817914"/>
            <a:ext cx="6781800" cy="2123658"/>
          </a:xfrm>
          <a:prstGeom prst="rect">
            <a:avLst/>
          </a:prstGeom>
          <a:noFill/>
        </p:spPr>
        <p:txBody>
          <a:bodyPr wrap="square" rtlCol="0">
            <a:spAutoFit/>
          </a:bodyPr>
          <a:lstStyle/>
          <a:p>
            <a:pPr algn="ctr"/>
            <a:r>
              <a:rPr lang="en-US" sz="4400" dirty="0" smtClean="0">
                <a:latin typeface="+mn-lt"/>
              </a:rPr>
              <a:t>Building an International Business Program</a:t>
            </a:r>
            <a:endParaRPr lang="en-US" sz="4400" dirty="0">
              <a:latin typeface="+mn-lt"/>
            </a:endParaRPr>
          </a:p>
        </p:txBody>
      </p:sp>
    </p:spTree>
    <p:extLst>
      <p:ext uri="{BB962C8B-B14F-4D97-AF65-F5344CB8AC3E}">
        <p14:creationId xmlns:p14="http://schemas.microsoft.com/office/powerpoint/2010/main" val="2698171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Globally-Focused Texts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23526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2133600"/>
            <a:ext cx="23526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57287"/>
            <a:ext cx="24003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054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Component</a:t>
            </a:r>
            <a:endParaRPr lang="en-US" dirty="0"/>
          </a:p>
        </p:txBody>
      </p:sp>
      <p:sp>
        <p:nvSpPr>
          <p:cNvPr id="3" name="Content Placeholder 2"/>
          <p:cNvSpPr>
            <a:spLocks noGrp="1"/>
          </p:cNvSpPr>
          <p:nvPr>
            <p:ph idx="1"/>
          </p:nvPr>
        </p:nvSpPr>
        <p:spPr/>
        <p:txBody>
          <a:bodyPr/>
          <a:lstStyle/>
          <a:p>
            <a:r>
              <a:rPr lang="en-US" dirty="0" smtClean="0"/>
              <a:t>Will you have an interdisciplinary and/or language requirement?</a:t>
            </a:r>
          </a:p>
          <a:p>
            <a:pPr lvl="1"/>
            <a:r>
              <a:rPr lang="en-US" dirty="0" smtClean="0"/>
              <a:t>Foreign Language</a:t>
            </a:r>
          </a:p>
          <a:p>
            <a:pPr lvl="2"/>
            <a:r>
              <a:rPr lang="en-US" dirty="0" smtClean="0"/>
              <a:t>Language for the professions</a:t>
            </a:r>
          </a:p>
          <a:p>
            <a:pPr lvl="1"/>
            <a:r>
              <a:rPr lang="en-US" dirty="0" smtClean="0"/>
              <a:t>Area Studies</a:t>
            </a:r>
          </a:p>
          <a:p>
            <a:pPr lvl="2"/>
            <a:r>
              <a:rPr lang="en-US" dirty="0" smtClean="0"/>
              <a:t>Country specific</a:t>
            </a:r>
          </a:p>
          <a:p>
            <a:pPr lvl="3"/>
            <a:r>
              <a:rPr lang="en-US" dirty="0" smtClean="0"/>
              <a:t>History of China; Mexico through the Ages</a:t>
            </a:r>
          </a:p>
          <a:p>
            <a:pPr lvl="2"/>
            <a:r>
              <a:rPr lang="en-US" dirty="0" smtClean="0"/>
              <a:t>Region specific</a:t>
            </a:r>
          </a:p>
          <a:p>
            <a:pPr lvl="3"/>
            <a:r>
              <a:rPr lang="en-US" dirty="0" smtClean="0"/>
              <a:t>African Music; Europe during World War II</a:t>
            </a:r>
          </a:p>
          <a:p>
            <a:pPr lvl="2"/>
            <a:r>
              <a:rPr lang="en-US" dirty="0" smtClean="0"/>
              <a:t>Comparative courses</a:t>
            </a:r>
          </a:p>
          <a:p>
            <a:pPr lvl="3"/>
            <a:r>
              <a:rPr lang="en-US" dirty="0" smtClean="0"/>
              <a:t>Economics, history, religion, political science, etc.</a:t>
            </a:r>
          </a:p>
          <a:p>
            <a:endParaRPr lang="en-US" dirty="0"/>
          </a:p>
        </p:txBody>
      </p:sp>
    </p:spTree>
    <p:extLst>
      <p:ext uri="{BB962C8B-B14F-4D97-AF65-F5344CB8AC3E}">
        <p14:creationId xmlns:p14="http://schemas.microsoft.com/office/powerpoint/2010/main" val="340591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choose?</a:t>
            </a:r>
            <a:endParaRPr lang="en-US" dirty="0"/>
          </a:p>
        </p:txBody>
      </p:sp>
      <p:sp>
        <p:nvSpPr>
          <p:cNvPr id="3" name="Content Placeholder 2"/>
          <p:cNvSpPr>
            <a:spLocks noGrp="1"/>
          </p:cNvSpPr>
          <p:nvPr>
            <p:ph idx="1"/>
          </p:nvPr>
        </p:nvSpPr>
        <p:spPr>
          <a:xfrm>
            <a:off x="228600" y="1078992"/>
            <a:ext cx="8610600" cy="5485094"/>
          </a:xfrm>
        </p:spPr>
        <p:txBody>
          <a:bodyPr/>
          <a:lstStyle/>
          <a:p>
            <a:r>
              <a:rPr lang="en-US" dirty="0" smtClean="0"/>
              <a:t>IBEX frequency</a:t>
            </a:r>
          </a:p>
          <a:p>
            <a:r>
              <a:rPr lang="en-US" dirty="0" smtClean="0"/>
              <a:t>Survey of local needs/interests</a:t>
            </a:r>
          </a:p>
          <a:p>
            <a:r>
              <a:rPr lang="en-US" dirty="0" smtClean="0"/>
              <a:t>Faculty expertise/interest</a:t>
            </a:r>
          </a:p>
          <a:p>
            <a:r>
              <a:rPr lang="en-US" dirty="0" smtClean="0"/>
              <a:t>Follow a model</a:t>
            </a:r>
          </a:p>
        </p:txBody>
      </p:sp>
    </p:spTree>
    <p:extLst>
      <p:ext uri="{BB962C8B-B14F-4D97-AF65-F5344CB8AC3E}">
        <p14:creationId xmlns:p14="http://schemas.microsoft.com/office/powerpoint/2010/main" val="583351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globalEDGE Program Bank</a:t>
            </a:r>
          </a:p>
          <a:p>
            <a:pPr lvl="1"/>
            <a:r>
              <a:rPr lang="en-US" dirty="0" smtClean="0"/>
              <a:t>Listing of all community college IB certificate and degree programs (with online listings)</a:t>
            </a:r>
          </a:p>
        </p:txBody>
      </p:sp>
      <p:sp>
        <p:nvSpPr>
          <p:cNvPr id="3" name="Title 2"/>
          <p:cNvSpPr>
            <a:spLocks noGrp="1"/>
          </p:cNvSpPr>
          <p:nvPr>
            <p:ph type="title"/>
          </p:nvPr>
        </p:nvSpPr>
        <p:spPr/>
        <p:txBody>
          <a:bodyPr/>
          <a:lstStyle/>
          <a:p>
            <a:r>
              <a:rPr lang="en-US" dirty="0" smtClean="0"/>
              <a:t>Take the R.o.a.D.*</a:t>
            </a:r>
            <a:endParaRPr lang="en-US" dirty="0"/>
          </a:p>
        </p:txBody>
      </p:sp>
      <p:sp>
        <p:nvSpPr>
          <p:cNvPr id="5" name="TextBox 4"/>
          <p:cNvSpPr txBox="1"/>
          <p:nvPr/>
        </p:nvSpPr>
        <p:spPr>
          <a:xfrm>
            <a:off x="181909" y="6209291"/>
            <a:ext cx="2587568" cy="338554"/>
          </a:xfrm>
          <a:prstGeom prst="rect">
            <a:avLst/>
          </a:prstGeom>
          <a:noFill/>
        </p:spPr>
        <p:txBody>
          <a:bodyPr wrap="none" rtlCol="0">
            <a:spAutoFit/>
          </a:bodyPr>
          <a:lstStyle/>
          <a:p>
            <a:r>
              <a:rPr lang="en-US" sz="1600" dirty="0" smtClean="0">
                <a:solidFill>
                  <a:schemeClr val="tx2">
                    <a:lumMod val="75000"/>
                  </a:schemeClr>
                </a:solidFill>
                <a:latin typeface="+mj-lt"/>
              </a:rPr>
              <a:t>*Rip-off and Duplicate!</a:t>
            </a:r>
            <a:endParaRPr lang="en-US" sz="1600" dirty="0">
              <a:solidFill>
                <a:schemeClr val="tx2">
                  <a:lumMod val="75000"/>
                </a:schemeClr>
              </a:solidFill>
              <a:latin typeface="+mj-lt"/>
            </a:endParaRPr>
          </a:p>
        </p:txBody>
      </p:sp>
      <p:sp>
        <p:nvSpPr>
          <p:cNvPr id="8" name="Content Placeholder 2">
            <a:hlinkClick r:id="rId3"/>
          </p:cNvPr>
          <p:cNvSpPr txBox="1">
            <a:spLocks/>
          </p:cNvSpPr>
          <p:nvPr/>
        </p:nvSpPr>
        <p:spPr bwMode="auto">
          <a:xfrm>
            <a:off x="228600" y="1078992"/>
            <a:ext cx="8610600" cy="532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endParaRPr lang="en-US" b="0" kern="0" dirty="0" smtClean="0"/>
          </a:p>
          <a:p>
            <a:endParaRPr lang="en-US" b="0" kern="0" dirty="0"/>
          </a:p>
          <a:p>
            <a:endParaRPr lang="en-US" b="0" kern="0" dirty="0" smtClean="0"/>
          </a:p>
          <a:p>
            <a:pPr marL="0" indent="0">
              <a:buNone/>
            </a:pPr>
            <a:r>
              <a:rPr lang="en-US" b="0" kern="0" dirty="0" smtClean="0"/>
              <a:t/>
            </a:r>
            <a:br>
              <a:rPr lang="en-US" b="0" kern="0" dirty="0" smtClean="0"/>
            </a:br>
            <a:endParaRPr lang="en-US" sz="1600" b="0" kern="0" dirty="0" smtClean="0"/>
          </a:p>
          <a:p>
            <a:endParaRPr lang="en-US" b="0" kern="0" dirty="0"/>
          </a:p>
        </p:txBody>
      </p:sp>
    </p:spTree>
    <p:extLst>
      <p:ext uri="{BB962C8B-B14F-4D97-AF65-F5344CB8AC3E}">
        <p14:creationId xmlns:p14="http://schemas.microsoft.com/office/powerpoint/2010/main" val="571970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299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692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4024"/>
            <a:ext cx="8610600" cy="805490"/>
          </a:xfrm>
        </p:spPr>
        <p:txBody>
          <a:bodyPr/>
          <a:lstStyle/>
          <a:p>
            <a:r>
              <a:rPr lang="en-US" sz="3600" dirty="0" smtClean="0"/>
              <a:t>Credentials</a:t>
            </a:r>
            <a:endParaRPr lang="en-US" sz="3600" dirty="0"/>
          </a:p>
        </p:txBody>
      </p:sp>
    </p:spTree>
    <p:extLst>
      <p:ext uri="{BB962C8B-B14F-4D97-AF65-F5344CB8AC3E}">
        <p14:creationId xmlns:p14="http://schemas.microsoft.com/office/powerpoint/2010/main" val="110581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NASBITE CGBP</a:t>
            </a:r>
          </a:p>
        </p:txBody>
      </p:sp>
      <p:sp>
        <p:nvSpPr>
          <p:cNvPr id="5123" name="Rectangle 3"/>
          <p:cNvSpPr>
            <a:spLocks noGrp="1" noChangeArrowheads="1"/>
          </p:cNvSpPr>
          <p:nvPr>
            <p:ph idx="1"/>
          </p:nvPr>
        </p:nvSpPr>
        <p:spPr>
          <a:xfrm>
            <a:off x="119743" y="1078992"/>
            <a:ext cx="8948059" cy="5321808"/>
          </a:xfrm>
        </p:spPr>
        <p:txBody>
          <a:bodyPr>
            <a:normAutofit/>
          </a:bodyPr>
          <a:lstStyle/>
          <a:p>
            <a:endParaRPr lang="en-US" dirty="0" smtClean="0"/>
          </a:p>
          <a:p>
            <a:r>
              <a:rPr lang="en-US" dirty="0" smtClean="0"/>
              <a:t>NASBITE International</a:t>
            </a:r>
          </a:p>
          <a:p>
            <a:pPr lvl="1"/>
            <a:r>
              <a:rPr lang="en-US" dirty="0" smtClean="0"/>
              <a:t>Member-based </a:t>
            </a:r>
            <a:r>
              <a:rPr lang="en-US" dirty="0"/>
              <a:t>association committed to furthering international trade education.</a:t>
            </a:r>
          </a:p>
          <a:p>
            <a:pPr lvl="1"/>
            <a:r>
              <a:rPr lang="en-US" dirty="0" smtClean="0"/>
              <a:t>1500 members </a:t>
            </a:r>
            <a:r>
              <a:rPr lang="en-US" dirty="0"/>
              <a:t>from </a:t>
            </a:r>
            <a:r>
              <a:rPr lang="en-US" dirty="0" smtClean="0"/>
              <a:t>U.S., Canada, Latin America</a:t>
            </a:r>
          </a:p>
          <a:p>
            <a:pPr lvl="2"/>
            <a:r>
              <a:rPr lang="en-US" dirty="0" smtClean="0"/>
              <a:t>Academia </a:t>
            </a:r>
            <a:r>
              <a:rPr lang="en-US" dirty="0"/>
              <a:t>and industry, including SBDCs, World Trade Centers, Chambers of </a:t>
            </a:r>
            <a:r>
              <a:rPr lang="en-US" dirty="0" smtClean="0"/>
              <a:t>Commerce</a:t>
            </a:r>
          </a:p>
          <a:p>
            <a:r>
              <a:rPr lang="en-US" dirty="0" smtClean="0"/>
              <a:t>Certified Global Business Professional (CGBP) credential since 2005</a:t>
            </a:r>
            <a:endParaRPr lang="en-US" dirty="0"/>
          </a:p>
          <a:p>
            <a:pPr eaLnBrk="1" hangingPunct="1">
              <a:spcBef>
                <a:spcPct val="50000"/>
              </a:spcBef>
            </a:pPr>
            <a:endParaRPr lang="en-US" sz="3200" dirty="0" smtClean="0"/>
          </a:p>
        </p:txBody>
      </p:sp>
      <p:pic>
        <p:nvPicPr>
          <p:cNvPr id="4" name="Picture 1028" descr="NASBITE-CGBP-Logo-Web"/>
          <p:cNvPicPr>
            <a:picLocks noChangeAspect="1" noChangeArrowheads="1"/>
          </p:cNvPicPr>
          <p:nvPr/>
        </p:nvPicPr>
        <p:blipFill>
          <a:blip r:embed="rId3" cstate="print"/>
          <a:srcRect/>
          <a:stretch>
            <a:fillRect/>
          </a:stretch>
        </p:blipFill>
        <p:spPr bwMode="auto">
          <a:xfrm>
            <a:off x="5584371" y="5135049"/>
            <a:ext cx="3483432" cy="16576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30" y="365849"/>
            <a:ext cx="1830516" cy="132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76200"/>
            <a:ext cx="7772400" cy="1295400"/>
          </a:xfrm>
        </p:spPr>
        <p:txBody>
          <a:bodyPr>
            <a:normAutofit/>
          </a:bodyPr>
          <a:lstStyle/>
          <a:p>
            <a:pPr eaLnBrk="1" hangingPunct="1"/>
            <a:r>
              <a:rPr lang="en-US" dirty="0" smtClean="0"/>
              <a:t>NASBITE Partners</a:t>
            </a:r>
          </a:p>
        </p:txBody>
      </p:sp>
      <p:sp>
        <p:nvSpPr>
          <p:cNvPr id="5" name="Content Placeholder 2"/>
          <p:cNvSpPr txBox="1">
            <a:spLocks/>
          </p:cNvSpPr>
          <p:nvPr/>
        </p:nvSpPr>
        <p:spPr bwMode="auto">
          <a:xfrm>
            <a:off x="575614" y="1371598"/>
            <a:ext cx="749808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US" sz="3600" b="0" kern="0" dirty="0" smtClean="0"/>
              <a:t>U.S. Departments of Education, </a:t>
            </a:r>
            <a:br>
              <a:rPr lang="en-US" sz="3600" b="0" kern="0" dirty="0" smtClean="0"/>
            </a:br>
            <a:r>
              <a:rPr lang="en-US" sz="3600" b="0" kern="0" dirty="0" smtClean="0"/>
              <a:t>Commerce, Agriculture</a:t>
            </a:r>
          </a:p>
          <a:p>
            <a:r>
              <a:rPr lang="en-US" sz="3600" b="0" kern="0" dirty="0" smtClean="0"/>
              <a:t>U.S. District Export Councils (DECs)</a:t>
            </a:r>
          </a:p>
          <a:p>
            <a:r>
              <a:rPr lang="en-US" sz="3600" b="0" kern="0" dirty="0" smtClean="0"/>
              <a:t>US Small Business Administration</a:t>
            </a:r>
          </a:p>
          <a:p>
            <a:r>
              <a:rPr lang="en-US" sz="3600" b="0" kern="0" dirty="0"/>
              <a:t>ASBDC (Association of Small </a:t>
            </a:r>
            <a:r>
              <a:rPr lang="en-US" sz="3600" b="0" kern="0" dirty="0" smtClean="0"/>
              <a:t/>
            </a:r>
            <a:br>
              <a:rPr lang="en-US" sz="3600" b="0" kern="0" dirty="0" smtClean="0"/>
            </a:br>
            <a:r>
              <a:rPr lang="en-US" sz="3600" b="0" kern="0" dirty="0" smtClean="0"/>
              <a:t>Business </a:t>
            </a:r>
            <a:r>
              <a:rPr lang="en-US" sz="3600" b="0" kern="0" dirty="0"/>
              <a:t>Development Centers)</a:t>
            </a:r>
            <a:endParaRPr lang="en-US" sz="3600" b="0" kern="0" dirty="0" smtClean="0"/>
          </a:p>
          <a:p>
            <a:r>
              <a:rPr lang="en-US" sz="3600" b="0" kern="0" dirty="0" smtClean="0"/>
              <a:t>USAID</a:t>
            </a:r>
          </a:p>
          <a:p>
            <a:r>
              <a:rPr lang="en-US" sz="3600" b="0" kern="0" dirty="0" smtClean="0"/>
              <a:t>Ex-</a:t>
            </a:r>
            <a:r>
              <a:rPr lang="en-US" sz="3600" b="0" kern="0" dirty="0" err="1" smtClean="0"/>
              <a:t>Im</a:t>
            </a:r>
            <a:r>
              <a:rPr lang="en-US" sz="3600" b="0" kern="0" dirty="0" smtClean="0"/>
              <a:t> Bank</a:t>
            </a:r>
          </a:p>
          <a:p>
            <a:endParaRPr lang="en-US" b="0" kern="0" dirty="0"/>
          </a:p>
        </p:txBody>
      </p:sp>
      <p:pic>
        <p:nvPicPr>
          <p:cNvPr id="6" name="Picture 5"/>
          <p:cNvPicPr/>
          <p:nvPr/>
        </p:nvPicPr>
        <p:blipFill>
          <a:blip r:embed="rId3"/>
          <a:stretch>
            <a:fillRect/>
          </a:stretch>
        </p:blipFill>
        <p:spPr>
          <a:xfrm>
            <a:off x="7086600" y="555172"/>
            <a:ext cx="1828800" cy="837565"/>
          </a:xfrm>
          <a:prstGeom prst="rect">
            <a:avLst/>
          </a:prstGeom>
        </p:spPr>
      </p:pic>
      <p:pic>
        <p:nvPicPr>
          <p:cNvPr id="7" name="Picture 6" descr="http://blogs-images.forbes.com/lorenthompson/files/2012/01/300px-US-ExportImportBank-Seal.svg_.png"/>
          <p:cNvPicPr/>
          <p:nvPr/>
        </p:nvPicPr>
        <p:blipFill>
          <a:blip r:embed="rId4">
            <a:extLst>
              <a:ext uri="{28A0092B-C50C-407E-A947-70E740481C1C}">
                <a14:useLocalDpi xmlns:a14="http://schemas.microsoft.com/office/drawing/2010/main" val="0"/>
              </a:ext>
            </a:extLst>
          </a:blip>
          <a:srcRect/>
          <a:stretch>
            <a:fillRect/>
          </a:stretch>
        </p:blipFill>
        <p:spPr bwMode="auto">
          <a:xfrm>
            <a:off x="4629150" y="4887688"/>
            <a:ext cx="1543050" cy="1543050"/>
          </a:xfrm>
          <a:prstGeom prst="rect">
            <a:avLst/>
          </a:prstGeom>
          <a:noFill/>
          <a:ln>
            <a:noFill/>
          </a:ln>
        </p:spPr>
      </p:pic>
      <p:pic>
        <p:nvPicPr>
          <p:cNvPr id="8" name="irc_mi" descr="http://cdn.slashgear.com/wp-content/uploads/2012/12/doc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9535" y="1733554"/>
            <a:ext cx="1205865" cy="1162050"/>
          </a:xfrm>
          <a:prstGeom prst="rect">
            <a:avLst/>
          </a:prstGeom>
          <a:noFill/>
          <a:ln>
            <a:noFill/>
          </a:ln>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6991985" y="5810565"/>
            <a:ext cx="2152015" cy="723265"/>
          </a:xfrm>
          <a:prstGeom prst="rect">
            <a:avLst/>
          </a:prstGeom>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1496" y="3914775"/>
            <a:ext cx="16954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CGBP Test?</a:t>
            </a:r>
            <a:endParaRPr lang="en-US" dirty="0"/>
          </a:p>
        </p:txBody>
      </p:sp>
      <p:sp>
        <p:nvSpPr>
          <p:cNvPr id="4" name="Content Placeholder 2"/>
          <p:cNvSpPr txBox="1">
            <a:spLocks/>
          </p:cNvSpPr>
          <p:nvPr/>
        </p:nvSpPr>
        <p:spPr bwMode="auto">
          <a:xfrm>
            <a:off x="488526" y="1415142"/>
            <a:ext cx="749808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US" sz="2800" b="0" kern="0" dirty="0" smtClean="0"/>
              <a:t>The exam tests the tasks and knowledge associated with a practitioner who has worked in global trade for two years.</a:t>
            </a:r>
          </a:p>
          <a:p>
            <a:r>
              <a:rPr lang="en-US" sz="2800" b="0" kern="0" dirty="0" smtClean="0"/>
              <a:t>The exam is broad, but not very deep</a:t>
            </a:r>
            <a:r>
              <a:rPr lang="en-US" b="0" kern="0" dirty="0" smtClean="0"/>
              <a:t>.</a:t>
            </a:r>
          </a:p>
          <a:p>
            <a:endParaRPr lang="en-US" b="0" kern="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14" y="3606688"/>
            <a:ext cx="4876800" cy="135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472" y="5181598"/>
            <a:ext cx="498686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2416614" y="4081217"/>
            <a:ext cx="381000" cy="3383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912414" y="5736307"/>
            <a:ext cx="381000" cy="3383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97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charset="0"/>
              </a:rPr>
              <a:t>CGBP Domains of Knowledge</a:t>
            </a:r>
            <a:endParaRPr lang="en-US" dirty="0"/>
          </a:p>
        </p:txBody>
      </p:sp>
      <p:sp>
        <p:nvSpPr>
          <p:cNvPr id="4" name="Rectangle 3"/>
          <p:cNvSpPr>
            <a:spLocks noGrp="1" noChangeArrowheads="1"/>
          </p:cNvSpPr>
          <p:nvPr>
            <p:ph idx="1"/>
          </p:nvPr>
        </p:nvSpPr>
        <p:spPr/>
        <p:txBody>
          <a:bodyPr>
            <a:normAutofit/>
          </a:bodyPr>
          <a:lstStyle/>
          <a:p>
            <a:r>
              <a:rPr lang="en-US" sz="2400" dirty="0"/>
              <a:t>Global Business Management</a:t>
            </a:r>
          </a:p>
          <a:p>
            <a:r>
              <a:rPr lang="en-US" sz="2400" dirty="0"/>
              <a:t>Global Marketing</a:t>
            </a:r>
          </a:p>
          <a:p>
            <a:r>
              <a:rPr lang="en-US" sz="2400" dirty="0"/>
              <a:t>Supply Chain Management</a:t>
            </a:r>
          </a:p>
          <a:p>
            <a:r>
              <a:rPr lang="en-US" sz="2400" dirty="0"/>
              <a:t>Trade </a:t>
            </a:r>
            <a:r>
              <a:rPr lang="en-US" sz="2400" dirty="0" smtClean="0"/>
              <a:t>Finance</a:t>
            </a:r>
            <a:br>
              <a:rPr lang="en-US" sz="2400" dirty="0" smtClean="0"/>
            </a:br>
            <a:endParaRPr lang="en-US" sz="2400" dirty="0"/>
          </a:p>
          <a:p>
            <a:pPr marL="82296" indent="0">
              <a:buNone/>
            </a:pPr>
            <a:r>
              <a:rPr lang="en-US" sz="2400" b="1" dirty="0"/>
              <a:t>Knowledge </a:t>
            </a:r>
            <a:r>
              <a:rPr lang="en-US" sz="2400" b="1" dirty="0" smtClean="0"/>
              <a:t>threads </a:t>
            </a:r>
            <a:r>
              <a:rPr lang="en-US" sz="2400" b="1" dirty="0"/>
              <a:t>within each domain:</a:t>
            </a:r>
          </a:p>
          <a:p>
            <a:r>
              <a:rPr lang="en-US" sz="2400" dirty="0"/>
              <a:t>Documentation</a:t>
            </a:r>
          </a:p>
          <a:p>
            <a:r>
              <a:rPr lang="en-US" sz="2400" dirty="0"/>
              <a:t>Legal and Regulatory Compliance</a:t>
            </a:r>
          </a:p>
          <a:p>
            <a:r>
              <a:rPr lang="en-US" sz="2400" dirty="0"/>
              <a:t>Intercultural Awareness</a:t>
            </a:r>
          </a:p>
          <a:p>
            <a:r>
              <a:rPr lang="en-US" sz="2400" dirty="0"/>
              <a:t>Technology</a:t>
            </a:r>
          </a:p>
          <a:p>
            <a:r>
              <a:rPr lang="en-US" sz="2400" dirty="0"/>
              <a:t>Resources</a:t>
            </a:r>
          </a:p>
          <a:p>
            <a:endParaRPr lang="en-US" sz="2400" dirty="0"/>
          </a:p>
          <a:p>
            <a:endParaRPr lang="en-US" sz="2400" dirty="0"/>
          </a:p>
          <a:p>
            <a:pPr marL="0" indent="0" algn="ctr" eaLnBrk="1" hangingPunct="1">
              <a:buNone/>
            </a:pPr>
            <a:endParaRPr lang="en-US" sz="2400" dirty="0" smtClean="0">
              <a:latin typeface="Tahoma" charset="0"/>
            </a:endParaRPr>
          </a:p>
        </p:txBody>
      </p:sp>
    </p:spTree>
    <p:extLst>
      <p:ext uri="{BB962C8B-B14F-4D97-AF65-F5344CB8AC3E}">
        <p14:creationId xmlns:p14="http://schemas.microsoft.com/office/powerpoint/2010/main" val="277359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 IB Program?</a:t>
            </a:r>
            <a:endParaRPr lang="en-US" dirty="0"/>
          </a:p>
        </p:txBody>
      </p:sp>
      <p:sp>
        <p:nvSpPr>
          <p:cNvPr id="3" name="Content Placeholder 2"/>
          <p:cNvSpPr>
            <a:spLocks noGrp="1"/>
          </p:cNvSpPr>
          <p:nvPr>
            <p:ph idx="1"/>
          </p:nvPr>
        </p:nvSpPr>
        <p:spPr/>
        <p:txBody>
          <a:bodyPr/>
          <a:lstStyle/>
          <a:p>
            <a:r>
              <a:rPr lang="en-US" dirty="0" smtClean="0"/>
              <a:t>2014 U.S. Business Needs Survey</a:t>
            </a:r>
          </a:p>
          <a:p>
            <a:pPr lvl="1"/>
            <a:r>
              <a:rPr lang="en-US" dirty="0" smtClean="0"/>
              <a:t>80% believe their business would increase if more staff had international expertise</a:t>
            </a:r>
          </a:p>
          <a:p>
            <a:pPr lvl="1"/>
            <a:r>
              <a:rPr lang="en-US" dirty="0" smtClean="0"/>
              <a:t>39% have failed to fully exploit an international opportunity because of insufficient expertise on staff</a:t>
            </a:r>
          </a:p>
          <a:p>
            <a:pPr lvl="1"/>
            <a:r>
              <a:rPr lang="en-US" dirty="0" smtClean="0"/>
              <a:t>Most important skills:</a:t>
            </a:r>
          </a:p>
          <a:p>
            <a:pPr lvl="2"/>
            <a:r>
              <a:rPr lang="en-US" dirty="0" smtClean="0"/>
              <a:t>Appreciation for cross cultural differences</a:t>
            </a:r>
          </a:p>
          <a:p>
            <a:pPr lvl="2"/>
            <a:r>
              <a:rPr lang="en-US" dirty="0" smtClean="0"/>
              <a:t>Understanding of country legal/</a:t>
            </a:r>
            <a:r>
              <a:rPr lang="en-US" dirty="0" err="1" smtClean="0"/>
              <a:t>govt</a:t>
            </a:r>
            <a:r>
              <a:rPr lang="en-US" dirty="0" smtClean="0"/>
              <a:t> requirements</a:t>
            </a:r>
          </a:p>
          <a:p>
            <a:pPr lvl="2"/>
            <a:r>
              <a:rPr lang="en-US" dirty="0" smtClean="0"/>
              <a:t>Understanding of local markets/business practices</a:t>
            </a:r>
          </a:p>
          <a:p>
            <a:pPr lvl="2"/>
            <a:r>
              <a:rPr lang="en-US" dirty="0" smtClean="0"/>
              <a:t>Understanding of global economic connectedness</a:t>
            </a:r>
            <a:endParaRPr lang="en-US" dirty="0"/>
          </a:p>
        </p:txBody>
      </p:sp>
    </p:spTree>
    <p:extLst>
      <p:ext uri="{BB962C8B-B14F-4D97-AF65-F5344CB8AC3E}">
        <p14:creationId xmlns:p14="http://schemas.microsoft.com/office/powerpoint/2010/main" val="34843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Since 2005</a:t>
            </a:r>
            <a:endParaRPr lang="en-US" dirty="0"/>
          </a:p>
        </p:txBody>
      </p:sp>
      <p:sp>
        <p:nvSpPr>
          <p:cNvPr id="4" name="Content Placeholder 2"/>
          <p:cNvSpPr txBox="1">
            <a:spLocks/>
          </p:cNvSpPr>
          <p:nvPr/>
        </p:nvSpPr>
        <p:spPr bwMode="auto">
          <a:xfrm>
            <a:off x="477640" y="1219194"/>
            <a:ext cx="749808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US" b="0" kern="0" dirty="0" smtClean="0"/>
              <a:t>National pass rate: 74%</a:t>
            </a:r>
          </a:p>
          <a:p>
            <a:r>
              <a:rPr lang="en-US" b="0" kern="0" dirty="0" smtClean="0"/>
              <a:t>Nearly 1,500 credentials awarded</a:t>
            </a:r>
          </a:p>
          <a:p>
            <a:r>
              <a:rPr lang="en-US" b="0" kern="0" dirty="0" smtClean="0"/>
              <a:t>Break-down by employer type:</a:t>
            </a:r>
          </a:p>
          <a:p>
            <a:pPr lvl="1"/>
            <a:r>
              <a:rPr lang="en-US" b="0" kern="0" dirty="0" smtClean="0"/>
              <a:t>Trade Assistance Organizations  11%</a:t>
            </a:r>
          </a:p>
          <a:p>
            <a:pPr lvl="1"/>
            <a:r>
              <a:rPr lang="en-US" b="0" kern="0" dirty="0" smtClean="0"/>
              <a:t>State Government                10%</a:t>
            </a:r>
          </a:p>
          <a:p>
            <a:pPr lvl="1"/>
            <a:r>
              <a:rPr lang="en-US" b="0" kern="0" dirty="0" smtClean="0"/>
              <a:t>Education/Training              25%</a:t>
            </a:r>
          </a:p>
          <a:p>
            <a:pPr lvl="1"/>
            <a:r>
              <a:rPr lang="en-US" b="0" kern="0" dirty="0" smtClean="0"/>
              <a:t>Federal Government              22%</a:t>
            </a:r>
          </a:p>
          <a:p>
            <a:pPr lvl="1"/>
            <a:r>
              <a:rPr lang="en-US" b="0" kern="0" dirty="0" smtClean="0"/>
              <a:t>Private Sector                  32%</a:t>
            </a:r>
          </a:p>
          <a:p>
            <a:endParaRPr lang="en-US" b="0" kern="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0"/>
            <a:ext cx="17430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6074228"/>
            <a:ext cx="26860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http://ts2.mm.bing.net/th?id=H.4740343748691329&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706" y="5909580"/>
            <a:ext cx="1428750" cy="904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743575"/>
            <a:ext cx="1218320" cy="104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763246"/>
            <a:ext cx="1390650" cy="42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925" y="5762625"/>
            <a:ext cx="1209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7112" y="5495925"/>
            <a:ext cx="20097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720" y="4269241"/>
            <a:ext cx="1219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1470" y="3086094"/>
            <a:ext cx="16954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6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Why credential?</a:t>
            </a:r>
          </a:p>
        </p:txBody>
      </p:sp>
      <p:sp>
        <p:nvSpPr>
          <p:cNvPr id="15363" name="Rectangle 3"/>
          <p:cNvSpPr>
            <a:spLocks noGrp="1" noChangeArrowheads="1"/>
          </p:cNvSpPr>
          <p:nvPr>
            <p:ph idx="1"/>
          </p:nvPr>
        </p:nvSpPr>
        <p:spPr/>
        <p:txBody>
          <a:bodyPr/>
          <a:lstStyle/>
          <a:p>
            <a:pPr>
              <a:lnSpc>
                <a:spcPct val="90000"/>
              </a:lnSpc>
            </a:pPr>
            <a:r>
              <a:rPr lang="en-US" dirty="0"/>
              <a:t>Proves competency.</a:t>
            </a:r>
          </a:p>
          <a:p>
            <a:pPr>
              <a:lnSpc>
                <a:spcPct val="90000"/>
              </a:lnSpc>
            </a:pPr>
            <a:r>
              <a:rPr lang="en-US" dirty="0"/>
              <a:t>Provides a professional development goal for employers.</a:t>
            </a:r>
          </a:p>
          <a:p>
            <a:pPr>
              <a:lnSpc>
                <a:spcPct val="90000"/>
              </a:lnSpc>
            </a:pPr>
            <a:r>
              <a:rPr lang="en-US" dirty="0"/>
              <a:t>Raises the level of practice - the minimum ‘bar.’</a:t>
            </a:r>
          </a:p>
          <a:p>
            <a:pPr>
              <a:lnSpc>
                <a:spcPct val="90000"/>
              </a:lnSpc>
            </a:pPr>
            <a:r>
              <a:rPr lang="en-US" dirty="0"/>
              <a:t>It is a differentiator!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Colleges and Universities</a:t>
            </a:r>
            <a:endParaRPr lang="en-US" dirty="0"/>
          </a:p>
        </p:txBody>
      </p:sp>
      <p:sp>
        <p:nvSpPr>
          <p:cNvPr id="3" name="Content Placeholder 2"/>
          <p:cNvSpPr>
            <a:spLocks noGrp="1"/>
          </p:cNvSpPr>
          <p:nvPr>
            <p:ph idx="1"/>
          </p:nvPr>
        </p:nvSpPr>
        <p:spPr/>
        <p:txBody>
          <a:bodyPr>
            <a:normAutofit/>
          </a:bodyPr>
          <a:lstStyle/>
          <a:p>
            <a:r>
              <a:rPr lang="en-US" dirty="0" smtClean="0"/>
              <a:t>Many </a:t>
            </a:r>
            <a:r>
              <a:rPr lang="en-US" dirty="0"/>
              <a:t>are aligning their degree programs with the CGBP. </a:t>
            </a:r>
          </a:p>
          <a:p>
            <a:r>
              <a:rPr lang="en-US" dirty="0"/>
              <a:t>Colleges may see the CGBP as a way to enhance the current curriculum.</a:t>
            </a:r>
          </a:p>
          <a:p>
            <a:pPr lvl="1"/>
            <a:r>
              <a:rPr lang="en-US" dirty="0"/>
              <a:t>Offers differentiation among peer schools.</a:t>
            </a:r>
          </a:p>
          <a:p>
            <a:r>
              <a:rPr lang="en-US" dirty="0"/>
              <a:t>Program income is being generated through non-credit training programs.</a:t>
            </a:r>
          </a:p>
          <a:p>
            <a:r>
              <a:rPr lang="en-US" dirty="0"/>
              <a:t>Interest at both two- and four-year institutions</a:t>
            </a:r>
            <a:r>
              <a:rPr lang="en-US" dirty="0" smtClean="0"/>
              <a:t>.</a:t>
            </a:r>
            <a:endParaRPr lang="en-US" dirty="0"/>
          </a:p>
        </p:txBody>
      </p:sp>
    </p:spTree>
    <p:extLst>
      <p:ext uri="{BB962C8B-B14F-4D97-AF65-F5344CB8AC3E}">
        <p14:creationId xmlns:p14="http://schemas.microsoft.com/office/powerpoint/2010/main" val="287816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4024"/>
            <a:ext cx="8610600" cy="805490"/>
          </a:xfrm>
        </p:spPr>
        <p:txBody>
          <a:bodyPr/>
          <a:lstStyle/>
          <a:p>
            <a:r>
              <a:rPr lang="en-US" sz="3600" dirty="0" smtClean="0"/>
              <a:t>Study Abroad</a:t>
            </a:r>
            <a:endParaRPr lang="en-US" sz="3600" dirty="0"/>
          </a:p>
        </p:txBody>
      </p:sp>
    </p:spTree>
    <p:extLst>
      <p:ext uri="{BB962C8B-B14F-4D97-AF65-F5344CB8AC3E}">
        <p14:creationId xmlns:p14="http://schemas.microsoft.com/office/powerpoint/2010/main" val="110581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Study Abroad Trends</a:t>
            </a:r>
            <a:endParaRPr lang="en-US" dirty="0"/>
          </a:p>
        </p:txBody>
      </p:sp>
      <p:sp>
        <p:nvSpPr>
          <p:cNvPr id="3" name="Content Placeholder 2"/>
          <p:cNvSpPr>
            <a:spLocks noGrp="1"/>
          </p:cNvSpPr>
          <p:nvPr>
            <p:ph idx="1"/>
          </p:nvPr>
        </p:nvSpPr>
        <p:spPr/>
        <p:txBody>
          <a:bodyPr/>
          <a:lstStyle/>
          <a:p>
            <a:pPr marL="452628"/>
            <a:r>
              <a:rPr lang="en-US" sz="2800" dirty="0" smtClean="0"/>
              <a:t>289,408 </a:t>
            </a:r>
            <a:r>
              <a:rPr lang="en-US" sz="2800" dirty="0"/>
              <a:t>U.S. students received academic credit for study abroad in </a:t>
            </a:r>
            <a:r>
              <a:rPr lang="en-US" sz="2800" dirty="0" smtClean="0"/>
              <a:t>2012-2013.</a:t>
            </a:r>
          </a:p>
          <a:p>
            <a:pPr marL="852678" lvl="1"/>
            <a:r>
              <a:rPr lang="en-US" sz="2400" dirty="0"/>
              <a:t>9% of undergraduates study abroad before graduating. </a:t>
            </a:r>
          </a:p>
          <a:p>
            <a:pPr marL="452628"/>
            <a:endParaRPr lang="en-US" sz="2800" dirty="0"/>
          </a:p>
          <a:p>
            <a:pPr marL="0" indent="0" eaLnBrk="1" hangingPunct="1">
              <a:lnSpc>
                <a:spcPct val="90000"/>
              </a:lnSpc>
              <a:buNone/>
            </a:pPr>
            <a:endParaRPr lang="en-US" sz="1800" dirty="0">
              <a:latin typeface="Tahoma" charset="0"/>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918" y="2976099"/>
            <a:ext cx="6647793" cy="308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370375"/>
            <a:ext cx="7326086" cy="261610"/>
          </a:xfrm>
          <a:prstGeom prst="rect">
            <a:avLst/>
          </a:prstGeom>
          <a:noFill/>
        </p:spPr>
        <p:txBody>
          <a:bodyPr wrap="square" rtlCol="0">
            <a:spAutoFit/>
          </a:bodyPr>
          <a:lstStyle/>
          <a:p>
            <a:r>
              <a:rPr lang="en-US" sz="1100" b="0" dirty="0" smtClean="0">
                <a:latin typeface="+mj-lt"/>
              </a:rPr>
              <a:t>Institute of International Education: Open Doors 2014</a:t>
            </a:r>
            <a:endParaRPr lang="en-US" sz="1100" b="0" dirty="0">
              <a:latin typeface="+mj-lt"/>
            </a:endParaRPr>
          </a:p>
        </p:txBody>
      </p:sp>
    </p:spTree>
    <p:extLst>
      <p:ext uri="{BB962C8B-B14F-4D97-AF65-F5344CB8AC3E}">
        <p14:creationId xmlns:p14="http://schemas.microsoft.com/office/powerpoint/2010/main" val="3881643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Popular Destinations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1742" y="1079500"/>
            <a:ext cx="5404315"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59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081" y="979715"/>
            <a:ext cx="7398973" cy="506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1946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Studies Abroad</a:t>
            </a:r>
            <a:endParaRPr lang="en-US" dirty="0"/>
          </a:p>
        </p:txBody>
      </p:sp>
      <p:sp>
        <p:nvSpPr>
          <p:cNvPr id="3" name="Content Placeholder 2"/>
          <p:cNvSpPr>
            <a:spLocks noGrp="1"/>
          </p:cNvSpPr>
          <p:nvPr>
            <p:ph idx="1"/>
          </p:nvPr>
        </p:nvSpPr>
        <p:spPr/>
        <p:txBody>
          <a:bodyPr/>
          <a:lstStyle/>
          <a:p>
            <a:r>
              <a:rPr lang="en-US" dirty="0" smtClean="0"/>
              <a:t>Language students?</a:t>
            </a:r>
          </a:p>
          <a:p>
            <a:pPr lvl="1"/>
            <a:r>
              <a:rPr lang="en-US" dirty="0" smtClean="0"/>
              <a:t>Originally, yes. </a:t>
            </a:r>
          </a:p>
          <a:p>
            <a:r>
              <a:rPr lang="en-US" dirty="0" smtClean="0"/>
              <a:t>Currently</a:t>
            </a:r>
          </a:p>
          <a:p>
            <a:pPr marL="971550" lvl="1" indent="-514350">
              <a:buFont typeface="+mj-lt"/>
              <a:buAutoNum type="arabicPeriod"/>
            </a:pPr>
            <a:r>
              <a:rPr lang="en-US" dirty="0" smtClean="0"/>
              <a:t>Social Science (22%)</a:t>
            </a:r>
          </a:p>
          <a:p>
            <a:pPr marL="971550" lvl="1" indent="-514350">
              <a:buFont typeface="+mj-lt"/>
              <a:buAutoNum type="arabicPeriod"/>
            </a:pPr>
            <a:r>
              <a:rPr lang="en-US" dirty="0" smtClean="0"/>
              <a:t>Business (21%)</a:t>
            </a:r>
          </a:p>
          <a:p>
            <a:pPr marL="971550" lvl="1" indent="-514350">
              <a:buFont typeface="+mj-lt"/>
              <a:buAutoNum type="arabicPeriod"/>
            </a:pPr>
            <a:r>
              <a:rPr lang="en-US" dirty="0" smtClean="0"/>
              <a:t>Humanities (11%)</a:t>
            </a:r>
          </a:p>
          <a:p>
            <a:endParaRPr lang="en-US" dirty="0" smtClean="0"/>
          </a:p>
          <a:p>
            <a:endParaRPr lang="en-US" dirty="0"/>
          </a:p>
        </p:txBody>
      </p:sp>
    </p:spTree>
    <p:extLst>
      <p:ext uri="{BB962C8B-B14F-4D97-AF65-F5344CB8AC3E}">
        <p14:creationId xmlns:p14="http://schemas.microsoft.com/office/powerpoint/2010/main" val="1979839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828800"/>
            <a:ext cx="53530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5410200"/>
            <a:ext cx="6858000" cy="830997"/>
          </a:xfrm>
          <a:prstGeom prst="rect">
            <a:avLst/>
          </a:prstGeom>
          <a:noFill/>
        </p:spPr>
        <p:txBody>
          <a:bodyPr wrap="square" rtlCol="0">
            <a:spAutoFit/>
          </a:bodyPr>
          <a:lstStyle/>
          <a:p>
            <a:r>
              <a:rPr lang="en-US" sz="1600" b="0" dirty="0" smtClean="0">
                <a:latin typeface="+mj-lt"/>
              </a:rPr>
              <a:t>Short-term: Summer, January term, or less than 8 weeks during AY</a:t>
            </a:r>
          </a:p>
          <a:p>
            <a:r>
              <a:rPr lang="en-US" sz="1600" b="0" dirty="0" smtClean="0">
                <a:latin typeface="+mj-lt"/>
              </a:rPr>
              <a:t>Mid-length: One quarter, two quarters, or one semester</a:t>
            </a:r>
          </a:p>
          <a:p>
            <a:r>
              <a:rPr lang="en-US" sz="1600" b="0" dirty="0" smtClean="0">
                <a:latin typeface="+mj-lt"/>
              </a:rPr>
              <a:t>Long-term: Academic year or calendar year</a:t>
            </a:r>
            <a:endParaRPr lang="en-US" sz="1600" b="0" dirty="0">
              <a:latin typeface="+mj-lt"/>
            </a:endParaRPr>
          </a:p>
        </p:txBody>
      </p:sp>
      <p:sp>
        <p:nvSpPr>
          <p:cNvPr id="7" name="Title 2"/>
          <p:cNvSpPr>
            <a:spLocks noGrp="1"/>
          </p:cNvSpPr>
          <p:nvPr>
            <p:ph type="title"/>
          </p:nvPr>
        </p:nvSpPr>
        <p:spPr>
          <a:xfrm>
            <a:off x="457200" y="274638"/>
            <a:ext cx="8229600" cy="1143000"/>
          </a:xfrm>
        </p:spPr>
        <p:txBody>
          <a:bodyPr>
            <a:normAutofit/>
          </a:bodyPr>
          <a:lstStyle/>
          <a:p>
            <a:r>
              <a:rPr lang="en-US" dirty="0" smtClean="0"/>
              <a:t>U.S. Study Abroad Trends, Cont.</a:t>
            </a:r>
            <a:endParaRPr lang="en-US" dirty="0"/>
          </a:p>
        </p:txBody>
      </p:sp>
      <p:sp>
        <p:nvSpPr>
          <p:cNvPr id="8" name="TextBox 7"/>
          <p:cNvSpPr txBox="1"/>
          <p:nvPr/>
        </p:nvSpPr>
        <p:spPr>
          <a:xfrm>
            <a:off x="5421100" y="6477000"/>
            <a:ext cx="3657600" cy="338554"/>
          </a:xfrm>
          <a:prstGeom prst="rect">
            <a:avLst/>
          </a:prstGeom>
          <a:noFill/>
        </p:spPr>
        <p:txBody>
          <a:bodyPr wrap="square" rtlCol="0">
            <a:spAutoFit/>
          </a:bodyPr>
          <a:lstStyle/>
          <a:p>
            <a:r>
              <a:rPr lang="en-US" sz="1600" b="0" dirty="0" smtClean="0">
                <a:latin typeface="+mj-lt"/>
              </a:rPr>
              <a:t>Source: IIE 2013 Open Doors Report</a:t>
            </a:r>
            <a:endParaRPr lang="en-US" sz="1600" b="0" dirty="0">
              <a:latin typeface="+mj-lt"/>
            </a:endParaRPr>
          </a:p>
        </p:txBody>
      </p:sp>
      <p:sp>
        <p:nvSpPr>
          <p:cNvPr id="2" name="TextBox 1"/>
          <p:cNvSpPr txBox="1"/>
          <p:nvPr/>
        </p:nvSpPr>
        <p:spPr>
          <a:xfrm>
            <a:off x="3483429" y="2187997"/>
            <a:ext cx="587828" cy="307777"/>
          </a:xfrm>
          <a:prstGeom prst="rect">
            <a:avLst/>
          </a:prstGeom>
          <a:noFill/>
        </p:spPr>
        <p:txBody>
          <a:bodyPr wrap="square" rtlCol="0">
            <a:spAutoFit/>
          </a:bodyPr>
          <a:lstStyle/>
          <a:p>
            <a:r>
              <a:rPr lang="en-US" sz="1400" dirty="0" smtClean="0">
                <a:solidFill>
                  <a:schemeClr val="bg1"/>
                </a:solidFill>
              </a:rPr>
              <a:t>60%</a:t>
            </a:r>
            <a:endParaRPr lang="en-US" sz="1400" dirty="0">
              <a:solidFill>
                <a:schemeClr val="bg1"/>
              </a:solidFill>
            </a:endParaRPr>
          </a:p>
        </p:txBody>
      </p:sp>
      <p:sp>
        <p:nvSpPr>
          <p:cNvPr id="9" name="TextBox 8"/>
          <p:cNvSpPr txBox="1"/>
          <p:nvPr/>
        </p:nvSpPr>
        <p:spPr>
          <a:xfrm>
            <a:off x="4931263" y="3080645"/>
            <a:ext cx="587828" cy="307777"/>
          </a:xfrm>
          <a:prstGeom prst="rect">
            <a:avLst/>
          </a:prstGeom>
          <a:noFill/>
        </p:spPr>
        <p:txBody>
          <a:bodyPr wrap="square" rtlCol="0">
            <a:spAutoFit/>
          </a:bodyPr>
          <a:lstStyle/>
          <a:p>
            <a:r>
              <a:rPr lang="en-US" sz="1400" dirty="0" smtClean="0">
                <a:solidFill>
                  <a:schemeClr val="bg1"/>
                </a:solidFill>
              </a:rPr>
              <a:t>37%</a:t>
            </a:r>
            <a:endParaRPr lang="en-US" sz="1400" dirty="0">
              <a:solidFill>
                <a:schemeClr val="bg1"/>
              </a:solidFill>
            </a:endParaRPr>
          </a:p>
        </p:txBody>
      </p:sp>
      <p:sp>
        <p:nvSpPr>
          <p:cNvPr id="10" name="TextBox 9"/>
          <p:cNvSpPr txBox="1"/>
          <p:nvPr/>
        </p:nvSpPr>
        <p:spPr>
          <a:xfrm>
            <a:off x="6444413" y="4463163"/>
            <a:ext cx="587828" cy="307777"/>
          </a:xfrm>
          <a:prstGeom prst="rect">
            <a:avLst/>
          </a:prstGeom>
          <a:noFill/>
        </p:spPr>
        <p:txBody>
          <a:bodyPr wrap="square" rtlCol="0">
            <a:spAutoFit/>
          </a:bodyPr>
          <a:lstStyle/>
          <a:p>
            <a:r>
              <a:rPr lang="en-US" sz="1400" dirty="0" smtClean="0">
                <a:solidFill>
                  <a:schemeClr val="bg1"/>
                </a:solidFill>
              </a:rPr>
              <a:t>3%</a:t>
            </a:r>
            <a:endParaRPr lang="en-US" sz="1400" dirty="0">
              <a:solidFill>
                <a:schemeClr val="bg1"/>
              </a:solidFill>
            </a:endParaRPr>
          </a:p>
        </p:txBody>
      </p:sp>
    </p:spTree>
    <p:extLst>
      <p:ext uri="{BB962C8B-B14F-4D97-AF65-F5344CB8AC3E}">
        <p14:creationId xmlns:p14="http://schemas.microsoft.com/office/powerpoint/2010/main" val="38561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Personal and intellectual growth</a:t>
            </a:r>
          </a:p>
          <a:p>
            <a:r>
              <a:rPr lang="en-US" dirty="0" smtClean="0"/>
              <a:t>Cultural experiences/understanding</a:t>
            </a:r>
          </a:p>
          <a:p>
            <a:pPr lvl="1"/>
            <a:r>
              <a:rPr lang="en-US" dirty="0" smtClean="0"/>
              <a:t>Communicating with diverse audiences</a:t>
            </a:r>
          </a:p>
          <a:p>
            <a:pPr lvl="1"/>
            <a:r>
              <a:rPr lang="en-US" dirty="0" smtClean="0"/>
              <a:t>Enhancing self-awareness and understanding of own cultural beliefs</a:t>
            </a:r>
          </a:p>
          <a:p>
            <a:r>
              <a:rPr lang="en-US" dirty="0" smtClean="0"/>
              <a:t>Enhance/build/differentiate resume</a:t>
            </a:r>
          </a:p>
          <a:p>
            <a:r>
              <a:rPr lang="en-US" dirty="0" smtClean="0"/>
              <a:t>Explore career possibilities</a:t>
            </a:r>
          </a:p>
          <a:p>
            <a:r>
              <a:rPr lang="en-US" dirty="0" smtClean="0"/>
              <a:t>Applied learning</a:t>
            </a:r>
          </a:p>
          <a:p>
            <a:r>
              <a:rPr lang="en-US" dirty="0" smtClean="0"/>
              <a:t>Travel</a:t>
            </a:r>
          </a:p>
          <a:p>
            <a:endParaRPr lang="en-US" dirty="0" smtClean="0"/>
          </a:p>
        </p:txBody>
      </p:sp>
      <p:sp>
        <p:nvSpPr>
          <p:cNvPr id="2" name="Title 1"/>
          <p:cNvSpPr>
            <a:spLocks noGrp="1"/>
          </p:cNvSpPr>
          <p:nvPr>
            <p:ph type="title"/>
          </p:nvPr>
        </p:nvSpPr>
        <p:spPr/>
        <p:txBody>
          <a:bodyPr/>
          <a:lstStyle/>
          <a:p>
            <a:r>
              <a:rPr lang="en-US" dirty="0" smtClean="0"/>
              <a:t>Why do students study abroad?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31902"/>
            <a:ext cx="3114675" cy="210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87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Is a Workforce Development Tool</a:t>
            </a:r>
            <a:endParaRPr lang="en-US" dirty="0"/>
          </a:p>
        </p:txBody>
      </p:sp>
      <p:sp>
        <p:nvSpPr>
          <p:cNvPr id="3" name="Content Placeholder 2"/>
          <p:cNvSpPr>
            <a:spLocks noGrp="1"/>
          </p:cNvSpPr>
          <p:nvPr>
            <p:ph idx="1"/>
          </p:nvPr>
        </p:nvSpPr>
        <p:spPr>
          <a:xfrm>
            <a:off x="228600" y="1078992"/>
            <a:ext cx="8610600" cy="561572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1400" dirty="0" smtClean="0"/>
              <a:t>Daniel, S. J., </a:t>
            </a:r>
            <a:r>
              <a:rPr lang="en-US" sz="1400" dirty="0" err="1" smtClean="0"/>
              <a:t>Xie</a:t>
            </a:r>
            <a:r>
              <a:rPr lang="en-US" sz="1400" dirty="0" smtClean="0"/>
              <a:t>, F., &amp; </a:t>
            </a:r>
            <a:r>
              <a:rPr lang="en-US" sz="1400" dirty="0" err="1" smtClean="0"/>
              <a:t>Kedia</a:t>
            </a:r>
            <a:r>
              <a:rPr lang="en-US" sz="1400" dirty="0" smtClean="0"/>
              <a:t>, B. “2014 U.S. Business Needs for Employees with International Expertise.” In </a:t>
            </a:r>
            <a:r>
              <a:rPr lang="en-US" sz="1400" i="1" dirty="0" smtClean="0"/>
              <a:t>Internationalization of U.S. Education in the 21</a:t>
            </a:r>
            <a:r>
              <a:rPr lang="en-US" sz="1400" i="1" baseline="30000" dirty="0" smtClean="0"/>
              <a:t>st</a:t>
            </a:r>
            <a:r>
              <a:rPr lang="en-US" sz="1400" i="1" dirty="0" smtClean="0"/>
              <a:t> Century: The Future of International and Foreign Language Studies Conference.</a:t>
            </a:r>
            <a:r>
              <a:rPr lang="en-US" sz="1400" dirty="0" smtClean="0"/>
              <a:t> The College of William and Mary, 2014.</a:t>
            </a:r>
          </a:p>
          <a:p>
            <a:pPr marL="0" indent="0">
              <a:buNone/>
            </a:pPr>
            <a:r>
              <a:rPr lang="en-US" sz="1400" dirty="0"/>
              <a:t> </a:t>
            </a:r>
            <a:r>
              <a:rPr lang="en-US" sz="1200" dirty="0">
                <a:hlinkClick r:id="rId3"/>
              </a:rPr>
              <a:t>http://</a:t>
            </a:r>
            <a:r>
              <a:rPr lang="en-US" sz="1200" dirty="0" smtClean="0">
                <a:hlinkClick r:id="rId3"/>
              </a:rPr>
              <a:t>www.wm.edu/offices/revescenter/internationalization/papers%20and%20presentations/danielkediafull.pdf</a:t>
            </a:r>
            <a:r>
              <a:rPr lang="en-US" sz="1200" dirty="0" smtClean="0"/>
              <a:t> </a:t>
            </a:r>
            <a:endParaRPr lang="en-US" sz="1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3" y="1928812"/>
            <a:ext cx="53244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988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Faculty-led</a:t>
            </a:r>
          </a:p>
          <a:p>
            <a:pPr lvl="1"/>
            <a:r>
              <a:rPr lang="en-US" dirty="0" smtClean="0"/>
              <a:t>Faculty organized</a:t>
            </a:r>
          </a:p>
          <a:p>
            <a:pPr lvl="1"/>
            <a:r>
              <a:rPr lang="en-US" dirty="0" smtClean="0"/>
              <a:t>3</a:t>
            </a:r>
            <a:r>
              <a:rPr lang="en-US" baseline="30000" dirty="0" smtClean="0"/>
              <a:t>rd</a:t>
            </a:r>
            <a:r>
              <a:rPr lang="en-US" dirty="0" smtClean="0"/>
              <a:t> party provider</a:t>
            </a:r>
          </a:p>
          <a:p>
            <a:r>
              <a:rPr lang="en-US" dirty="0" smtClean="0"/>
              <a:t>Consortium</a:t>
            </a:r>
          </a:p>
          <a:p>
            <a:r>
              <a:rPr lang="en-US" dirty="0" smtClean="0"/>
              <a:t>Exchanges/direct enroll</a:t>
            </a:r>
          </a:p>
          <a:p>
            <a:endParaRPr lang="en-US" dirty="0"/>
          </a:p>
          <a:p>
            <a:r>
              <a:rPr lang="en-US" dirty="0" smtClean="0"/>
              <a:t>MSU’s Office of Study Abroad has an excellent </a:t>
            </a:r>
            <a:r>
              <a:rPr lang="en-US" dirty="0" smtClean="0">
                <a:hlinkClick r:id="rId3"/>
              </a:rPr>
              <a:t>list of program types with examples</a:t>
            </a:r>
            <a:r>
              <a:rPr lang="en-US" dirty="0" smtClean="0"/>
              <a:t>.</a:t>
            </a:r>
            <a:endParaRPr lang="en-US" dirty="0"/>
          </a:p>
        </p:txBody>
      </p:sp>
      <p:sp>
        <p:nvSpPr>
          <p:cNvPr id="3" name="Title 2"/>
          <p:cNvSpPr>
            <a:spLocks noGrp="1"/>
          </p:cNvSpPr>
          <p:nvPr>
            <p:ph type="title"/>
          </p:nvPr>
        </p:nvSpPr>
        <p:spPr/>
        <p:txBody>
          <a:bodyPr/>
          <a:lstStyle/>
          <a:p>
            <a:r>
              <a:rPr lang="en-US" dirty="0" smtClean="0"/>
              <a:t>Study Abroad Program Models</a:t>
            </a:r>
            <a:endParaRPr lang="en-US" dirty="0"/>
          </a:p>
        </p:txBody>
      </p:sp>
    </p:spTree>
    <p:extLst>
      <p:ext uri="{BB962C8B-B14F-4D97-AF65-F5344CB8AC3E}">
        <p14:creationId xmlns:p14="http://schemas.microsoft.com/office/powerpoint/2010/main" val="1574380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Support</a:t>
            </a:r>
            <a:endParaRPr lang="en-US" dirty="0"/>
          </a:p>
        </p:txBody>
      </p:sp>
      <p:sp>
        <p:nvSpPr>
          <p:cNvPr id="3" name="Content Placeholder 2"/>
          <p:cNvSpPr>
            <a:spLocks noGrp="1"/>
          </p:cNvSpPr>
          <p:nvPr>
            <p:ph idx="1"/>
          </p:nvPr>
        </p:nvSpPr>
        <p:spPr/>
        <p:txBody>
          <a:bodyPr/>
          <a:lstStyle/>
          <a:p>
            <a:r>
              <a:rPr lang="en-US" dirty="0" smtClean="0"/>
              <a:t>Faculty Development</a:t>
            </a:r>
          </a:p>
          <a:p>
            <a:r>
              <a:rPr lang="en-US" dirty="0" smtClean="0"/>
              <a:t>Stakeholder Support</a:t>
            </a:r>
          </a:p>
          <a:p>
            <a:r>
              <a:rPr lang="en-US"/>
              <a:t>Funding Mechanisms</a:t>
            </a:r>
          </a:p>
          <a:p>
            <a:endParaRPr lang="en-US" dirty="0"/>
          </a:p>
        </p:txBody>
      </p:sp>
    </p:spTree>
    <p:extLst>
      <p:ext uri="{BB962C8B-B14F-4D97-AF65-F5344CB8AC3E}">
        <p14:creationId xmlns:p14="http://schemas.microsoft.com/office/powerpoint/2010/main" val="314299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4024"/>
            <a:ext cx="8610600" cy="805490"/>
          </a:xfrm>
        </p:spPr>
        <p:txBody>
          <a:bodyPr/>
          <a:lstStyle/>
          <a:p>
            <a:r>
              <a:rPr lang="en-US" sz="3600" dirty="0" smtClean="0"/>
              <a:t>Faculty Development</a:t>
            </a:r>
            <a:endParaRPr lang="en-US" sz="3600" dirty="0"/>
          </a:p>
        </p:txBody>
      </p:sp>
    </p:spTree>
    <p:extLst>
      <p:ext uri="{BB962C8B-B14F-4D97-AF65-F5344CB8AC3E}">
        <p14:creationId xmlns:p14="http://schemas.microsoft.com/office/powerpoint/2010/main" val="110581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8" y="1253168"/>
            <a:ext cx="8915401" cy="5321808"/>
          </a:xfrm>
        </p:spPr>
        <p:txBody>
          <a:bodyPr/>
          <a:lstStyle/>
          <a:p>
            <a:r>
              <a:rPr lang="en-US" dirty="0" smtClean="0">
                <a:hlinkClick r:id="rId3"/>
              </a:rPr>
              <a:t>NASBITE</a:t>
            </a:r>
            <a:endParaRPr lang="en-US" dirty="0" smtClean="0"/>
          </a:p>
          <a:p>
            <a:pPr lvl="1"/>
            <a:r>
              <a:rPr lang="en-US" dirty="0" smtClean="0"/>
              <a:t>International trade training, credentialing, and resources</a:t>
            </a:r>
          </a:p>
          <a:p>
            <a:r>
              <a:rPr lang="en-US" dirty="0" smtClean="0">
                <a:hlinkClick r:id="rId4"/>
              </a:rPr>
              <a:t>NAFSA</a:t>
            </a:r>
            <a:endParaRPr lang="en-US" dirty="0" smtClean="0"/>
          </a:p>
          <a:p>
            <a:pPr lvl="1"/>
            <a:r>
              <a:rPr lang="en-US" dirty="0" smtClean="0"/>
              <a:t>Professional development opportunities and connections with third-party providers</a:t>
            </a:r>
          </a:p>
          <a:p>
            <a:r>
              <a:rPr lang="en-US" dirty="0" smtClean="0">
                <a:hlinkClick r:id="rId5"/>
              </a:rPr>
              <a:t>IBEX Report</a:t>
            </a:r>
            <a:endParaRPr lang="en-US" dirty="0" smtClean="0"/>
          </a:p>
          <a:p>
            <a:pPr lvl="1"/>
            <a:r>
              <a:rPr lang="en-US" dirty="0" smtClean="0"/>
              <a:t>Available on MSU’s website, global.broad.msu.edu</a:t>
            </a:r>
          </a:p>
          <a:p>
            <a:r>
              <a:rPr lang="en-US" dirty="0" smtClean="0">
                <a:hlinkClick r:id="rId6"/>
              </a:rPr>
              <a:t>CCID</a:t>
            </a:r>
            <a:r>
              <a:rPr lang="en-US" dirty="0" smtClean="0"/>
              <a:t> and </a:t>
            </a:r>
            <a:r>
              <a:rPr lang="en-US" dirty="0" smtClean="0">
                <a:hlinkClick r:id="rId7"/>
              </a:rPr>
              <a:t>MSU-CIBER</a:t>
            </a:r>
            <a:endParaRPr lang="en-US" dirty="0"/>
          </a:p>
          <a:p>
            <a:pPr lvl="1"/>
            <a:r>
              <a:rPr lang="en-US" dirty="0" smtClean="0"/>
              <a:t>Of course! </a:t>
            </a:r>
            <a:endParaRPr lang="en-US" dirty="0"/>
          </a:p>
        </p:txBody>
      </p:sp>
      <p:sp>
        <p:nvSpPr>
          <p:cNvPr id="3" name="Title 2"/>
          <p:cNvSpPr>
            <a:spLocks noGrp="1"/>
          </p:cNvSpPr>
          <p:nvPr>
            <p:ph type="title"/>
          </p:nvPr>
        </p:nvSpPr>
        <p:spPr/>
        <p:txBody>
          <a:bodyPr/>
          <a:lstStyle/>
          <a:p>
            <a:r>
              <a:rPr lang="en-US" dirty="0" smtClean="0"/>
              <a:t>Faculty and Program </a:t>
            </a:r>
            <a:br>
              <a:rPr lang="en-US" dirty="0" smtClean="0"/>
            </a:br>
            <a:r>
              <a:rPr lang="en-US" dirty="0" smtClean="0"/>
              <a:t>Development Resources</a:t>
            </a:r>
            <a:endParaRPr lang="en-US" dirty="0"/>
          </a:p>
        </p:txBody>
      </p:sp>
    </p:spTree>
    <p:extLst>
      <p:ext uri="{BB962C8B-B14F-4D97-AF65-F5344CB8AC3E}">
        <p14:creationId xmlns:p14="http://schemas.microsoft.com/office/powerpoint/2010/main" val="1790124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63301"/>
            <a:ext cx="8389937" cy="650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260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descr="C:\Users\singer\AppData\Local\Temp\SNAGHTML579f6c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9" y="562744"/>
            <a:ext cx="847725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96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4024"/>
            <a:ext cx="8610600" cy="805490"/>
          </a:xfrm>
        </p:spPr>
        <p:txBody>
          <a:bodyPr/>
          <a:lstStyle/>
          <a:p>
            <a:r>
              <a:rPr lang="en-US" sz="3600" dirty="0" smtClean="0"/>
              <a:t>Stakeholder Support</a:t>
            </a:r>
            <a:endParaRPr lang="en-US" sz="3600" dirty="0"/>
          </a:p>
        </p:txBody>
      </p:sp>
    </p:spTree>
    <p:extLst>
      <p:ext uri="{BB962C8B-B14F-4D97-AF65-F5344CB8AC3E}">
        <p14:creationId xmlns:p14="http://schemas.microsoft.com/office/powerpoint/2010/main" val="1762313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&amp; External Stakeholders</a:t>
            </a:r>
            <a:endParaRPr lang="en-US" dirty="0"/>
          </a:p>
        </p:txBody>
      </p:sp>
      <p:sp>
        <p:nvSpPr>
          <p:cNvPr id="3" name="Content Placeholder 2"/>
          <p:cNvSpPr>
            <a:spLocks noGrp="1"/>
          </p:cNvSpPr>
          <p:nvPr>
            <p:ph idx="1"/>
          </p:nvPr>
        </p:nvSpPr>
        <p:spPr/>
        <p:txBody>
          <a:bodyPr/>
          <a:lstStyle/>
          <a:p>
            <a:r>
              <a:rPr lang="en-US" dirty="0" smtClean="0"/>
              <a:t>Other campus units</a:t>
            </a:r>
          </a:p>
          <a:p>
            <a:pPr lvl="1"/>
            <a:r>
              <a:rPr lang="en-US" dirty="0" smtClean="0"/>
              <a:t>Languages, area studies</a:t>
            </a:r>
          </a:p>
          <a:p>
            <a:pPr lvl="1"/>
            <a:r>
              <a:rPr lang="en-US" dirty="0" smtClean="0"/>
              <a:t>International students office</a:t>
            </a:r>
          </a:p>
          <a:p>
            <a:pPr lvl="1"/>
            <a:r>
              <a:rPr lang="en-US" dirty="0" smtClean="0"/>
              <a:t>President &amp; trustees</a:t>
            </a:r>
          </a:p>
          <a:p>
            <a:r>
              <a:rPr lang="en-US" dirty="0" smtClean="0"/>
              <a:t>Local business community</a:t>
            </a:r>
          </a:p>
          <a:p>
            <a:pPr lvl="1"/>
            <a:r>
              <a:rPr lang="en-US" dirty="0" smtClean="0"/>
              <a:t>Addressing area business needs</a:t>
            </a:r>
          </a:p>
          <a:p>
            <a:pPr lvl="1"/>
            <a:r>
              <a:rPr lang="en-US" dirty="0" smtClean="0"/>
              <a:t>Potential to partner with non-credit programs</a:t>
            </a:r>
          </a:p>
          <a:p>
            <a:r>
              <a:rPr lang="en-US" dirty="0" smtClean="0"/>
              <a:t>Students</a:t>
            </a:r>
          </a:p>
          <a:p>
            <a:pPr lvl="1"/>
            <a:r>
              <a:rPr lang="en-US" dirty="0" smtClean="0"/>
              <a:t>If you build it, will they come??</a:t>
            </a:r>
            <a:endParaRPr lang="en-US" dirty="0"/>
          </a:p>
        </p:txBody>
      </p:sp>
    </p:spTree>
    <p:extLst>
      <p:ext uri="{BB962C8B-B14F-4D97-AF65-F5344CB8AC3E}">
        <p14:creationId xmlns:p14="http://schemas.microsoft.com/office/powerpoint/2010/main" val="1618516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4024"/>
            <a:ext cx="8610600" cy="805490"/>
          </a:xfrm>
        </p:spPr>
        <p:txBody>
          <a:bodyPr/>
          <a:lstStyle/>
          <a:p>
            <a:r>
              <a:rPr lang="en-US" sz="3600" dirty="0" smtClean="0"/>
              <a:t>Funding Opportunities</a:t>
            </a:r>
            <a:endParaRPr lang="en-US" sz="3600" dirty="0"/>
          </a:p>
        </p:txBody>
      </p:sp>
    </p:spTree>
    <p:extLst>
      <p:ext uri="{BB962C8B-B14F-4D97-AF65-F5344CB8AC3E}">
        <p14:creationId xmlns:p14="http://schemas.microsoft.com/office/powerpoint/2010/main" val="2622145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8" y="1253168"/>
            <a:ext cx="8915401" cy="5321808"/>
          </a:xfrm>
        </p:spPr>
        <p:txBody>
          <a:bodyPr/>
          <a:lstStyle/>
          <a:p>
            <a:r>
              <a:rPr lang="en-US" dirty="0" smtClean="0">
                <a:hlinkClick r:id="rId3"/>
              </a:rPr>
              <a:t>UISFL Grants</a:t>
            </a:r>
            <a:endParaRPr lang="en-US" dirty="0" smtClean="0"/>
          </a:p>
          <a:p>
            <a:pPr lvl="1"/>
            <a:r>
              <a:rPr lang="en-US" dirty="0" smtClean="0"/>
              <a:t>UISFL is very useful!</a:t>
            </a:r>
          </a:p>
          <a:p>
            <a:pPr lvl="1"/>
            <a:r>
              <a:rPr lang="en-US" dirty="0" smtClean="0"/>
              <a:t>1/3 of applicants in 2014 were community colleges</a:t>
            </a:r>
          </a:p>
          <a:p>
            <a:pPr lvl="1"/>
            <a:r>
              <a:rPr lang="en-US" dirty="0" smtClean="0"/>
              <a:t>Competitive Priorities factor MSIs and especially community colleges</a:t>
            </a:r>
          </a:p>
          <a:p>
            <a:pPr lvl="1"/>
            <a:r>
              <a:rPr lang="en-US"/>
              <a:t>UISFL program permits and even suggests proposals focusing on the development of international business programs that include foreign language/area studies</a:t>
            </a:r>
            <a:endParaRPr lang="en-US" dirty="0" smtClean="0"/>
          </a:p>
          <a:p>
            <a:pPr lvl="1"/>
            <a:endParaRPr lang="en-US" dirty="0" smtClean="0">
              <a:hlinkClick r:id="rId4"/>
            </a:endParaRPr>
          </a:p>
        </p:txBody>
      </p:sp>
      <p:sp>
        <p:nvSpPr>
          <p:cNvPr id="3" name="Title 2"/>
          <p:cNvSpPr>
            <a:spLocks noGrp="1"/>
          </p:cNvSpPr>
          <p:nvPr>
            <p:ph type="title"/>
          </p:nvPr>
        </p:nvSpPr>
        <p:spPr/>
        <p:txBody>
          <a:bodyPr/>
          <a:lstStyle/>
          <a:p>
            <a:r>
              <a:rPr lang="en-US" dirty="0" smtClean="0"/>
              <a:t>Grants</a:t>
            </a:r>
            <a:endParaRPr lang="en-US" dirty="0"/>
          </a:p>
        </p:txBody>
      </p:sp>
    </p:spTree>
    <p:extLst>
      <p:ext uri="{BB962C8B-B14F-4D97-AF65-F5344CB8AC3E}">
        <p14:creationId xmlns:p14="http://schemas.microsoft.com/office/powerpoint/2010/main" val="1360706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for Students</a:t>
            </a:r>
            <a:endParaRPr lang="en-US" dirty="0"/>
          </a:p>
        </p:txBody>
      </p:sp>
      <p:sp>
        <p:nvSpPr>
          <p:cNvPr id="3" name="Content Placeholder 2"/>
          <p:cNvSpPr>
            <a:spLocks noGrp="1"/>
          </p:cNvSpPr>
          <p:nvPr>
            <p:ph idx="1"/>
          </p:nvPr>
        </p:nvSpPr>
        <p:spPr>
          <a:xfrm>
            <a:off x="228600" y="1078991"/>
            <a:ext cx="8610600" cy="5583065"/>
          </a:xfrm>
        </p:spPr>
        <p:txBody>
          <a:bodyPr/>
          <a:lstStyle/>
          <a:p>
            <a:r>
              <a:rPr lang="en-US" dirty="0" smtClean="0"/>
              <a:t>What do I do with IB degree?</a:t>
            </a:r>
          </a:p>
          <a:p>
            <a:pPr lvl="1"/>
            <a:r>
              <a:rPr lang="en-US" dirty="0" smtClean="0"/>
              <a:t>Export departments of local firms</a:t>
            </a:r>
          </a:p>
          <a:p>
            <a:pPr lvl="1"/>
            <a:r>
              <a:rPr lang="en-US" dirty="0" smtClean="0"/>
              <a:t>Logistics companies</a:t>
            </a:r>
          </a:p>
          <a:p>
            <a:pPr lvl="1"/>
            <a:r>
              <a:rPr lang="en-US" dirty="0" smtClean="0"/>
              <a:t>Multinationals </a:t>
            </a:r>
          </a:p>
          <a:p>
            <a:pPr lvl="2"/>
            <a:r>
              <a:rPr lang="en-US" dirty="0" smtClean="0"/>
              <a:t>Common job titles*</a:t>
            </a:r>
          </a:p>
          <a:p>
            <a:pPr lvl="3"/>
            <a:r>
              <a:rPr lang="en-US" dirty="0" smtClean="0"/>
              <a:t>Import/export clerks, administrators, managers</a:t>
            </a:r>
          </a:p>
          <a:p>
            <a:pPr lvl="3"/>
            <a:r>
              <a:rPr lang="en-US" dirty="0" smtClean="0"/>
              <a:t>Customs officer</a:t>
            </a:r>
          </a:p>
          <a:p>
            <a:pPr lvl="3"/>
            <a:r>
              <a:rPr lang="en-US" dirty="0" smtClean="0"/>
              <a:t>Supply chain manager</a:t>
            </a:r>
          </a:p>
          <a:p>
            <a:pPr lvl="3"/>
            <a:r>
              <a:rPr lang="en-US" dirty="0" smtClean="0"/>
              <a:t>Logistics analyst</a:t>
            </a:r>
          </a:p>
          <a:p>
            <a:pPr lvl="3"/>
            <a:endParaRPr lang="en-US" dirty="0"/>
          </a:p>
          <a:p>
            <a:pPr lvl="3"/>
            <a:endParaRPr lang="en-US" dirty="0" smtClean="0"/>
          </a:p>
          <a:p>
            <a:pPr lvl="3"/>
            <a:endParaRPr lang="en-US" dirty="0" smtClean="0"/>
          </a:p>
          <a:p>
            <a:pPr marL="114300" indent="0">
              <a:buNone/>
            </a:pPr>
            <a:r>
              <a:rPr lang="en-US" sz="1400" dirty="0" smtClean="0"/>
              <a:t>*The Austin Community College IB Program website provides comprehensive information on titles and salaries for </a:t>
            </a:r>
            <a:r>
              <a:rPr lang="en-US" sz="1400" dirty="0"/>
              <a:t>IB-related positions: </a:t>
            </a:r>
            <a:r>
              <a:rPr lang="en-US" sz="1400" dirty="0">
                <a:hlinkClick r:id="rId3"/>
              </a:rPr>
              <a:t>http://</a:t>
            </a:r>
            <a:r>
              <a:rPr lang="en-US" sz="1400" dirty="0" smtClean="0">
                <a:hlinkClick r:id="rId3"/>
              </a:rPr>
              <a:t>www.austincc.edu/intlbus/faq.php</a:t>
            </a:r>
            <a:r>
              <a:rPr lang="en-US" sz="1400" dirty="0" smtClean="0"/>
              <a:t>. </a:t>
            </a:r>
            <a:endParaRPr lang="en-US" sz="1400" dirty="0"/>
          </a:p>
        </p:txBody>
      </p:sp>
    </p:spTree>
    <p:extLst>
      <p:ext uri="{BB962C8B-B14F-4D97-AF65-F5344CB8AC3E}">
        <p14:creationId xmlns:p14="http://schemas.microsoft.com/office/powerpoint/2010/main" val="3870408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lgn="ctr">
              <a:buNone/>
            </a:pPr>
            <a:r>
              <a:rPr lang="en-US" sz="4500" dirty="0" smtClean="0"/>
              <a:t>Thank you!</a:t>
            </a:r>
          </a:p>
          <a:p>
            <a:pPr marL="109728" indent="0" algn="ctr">
              <a:buNone/>
            </a:pPr>
            <a:endParaRPr lang="en-US" sz="2000" dirty="0" smtClean="0"/>
          </a:p>
          <a:p>
            <a:pPr marL="109728" indent="0" algn="ctr">
              <a:buNone/>
            </a:pPr>
            <a:r>
              <a:rPr lang="en-US" sz="3000" dirty="0" smtClean="0"/>
              <a:t>singersm@msu.edu</a:t>
            </a:r>
          </a:p>
        </p:txBody>
      </p:sp>
    </p:spTree>
    <p:extLst>
      <p:ext uri="{BB962C8B-B14F-4D97-AF65-F5344CB8AC3E}">
        <p14:creationId xmlns:p14="http://schemas.microsoft.com/office/powerpoint/2010/main" val="392675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Components</a:t>
            </a:r>
            <a:endParaRPr lang="en-US" dirty="0"/>
          </a:p>
        </p:txBody>
      </p:sp>
      <p:sp>
        <p:nvSpPr>
          <p:cNvPr id="3" name="Content Placeholder 2"/>
          <p:cNvSpPr>
            <a:spLocks noGrp="1"/>
          </p:cNvSpPr>
          <p:nvPr>
            <p:ph idx="1"/>
          </p:nvPr>
        </p:nvSpPr>
        <p:spPr/>
        <p:txBody>
          <a:bodyPr/>
          <a:lstStyle/>
          <a:p>
            <a:r>
              <a:rPr lang="en-US" dirty="0" smtClean="0"/>
              <a:t>Courses</a:t>
            </a:r>
          </a:p>
          <a:p>
            <a:r>
              <a:rPr lang="en-US" dirty="0" smtClean="0"/>
              <a:t>Credentials</a:t>
            </a:r>
          </a:p>
          <a:p>
            <a:r>
              <a:rPr lang="en-US" dirty="0" smtClean="0"/>
              <a:t>Study Abroad</a:t>
            </a:r>
          </a:p>
        </p:txBody>
      </p:sp>
    </p:spTree>
    <p:extLst>
      <p:ext uri="{BB962C8B-B14F-4D97-AF65-F5344CB8AC3E}">
        <p14:creationId xmlns:p14="http://schemas.microsoft.com/office/powerpoint/2010/main" val="297207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4024"/>
            <a:ext cx="8610600" cy="805490"/>
          </a:xfrm>
        </p:spPr>
        <p:txBody>
          <a:bodyPr/>
          <a:lstStyle/>
          <a:p>
            <a:r>
              <a:rPr lang="en-US" sz="3600" dirty="0" smtClean="0"/>
              <a:t>Courses</a:t>
            </a:r>
            <a:endParaRPr lang="en-US" sz="3600" dirty="0"/>
          </a:p>
        </p:txBody>
      </p:sp>
    </p:spTree>
    <p:extLst>
      <p:ext uri="{BB962C8B-B14F-4D97-AF65-F5344CB8AC3E}">
        <p14:creationId xmlns:p14="http://schemas.microsoft.com/office/powerpoint/2010/main" val="374099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Courses</a:t>
            </a:r>
            <a:endParaRPr lang="en-US" dirty="0"/>
          </a:p>
        </p:txBody>
      </p:sp>
      <p:sp>
        <p:nvSpPr>
          <p:cNvPr id="3" name="Content Placeholder 2"/>
          <p:cNvSpPr>
            <a:spLocks noGrp="1"/>
          </p:cNvSpPr>
          <p:nvPr>
            <p:ph idx="1"/>
          </p:nvPr>
        </p:nvSpPr>
        <p:spPr/>
        <p:txBody>
          <a:bodyPr/>
          <a:lstStyle/>
          <a:p>
            <a:r>
              <a:rPr lang="en-US" dirty="0" smtClean="0"/>
              <a:t>Most commonly offered, after IB:</a:t>
            </a:r>
          </a:p>
          <a:p>
            <a:pPr lvl="1"/>
            <a:r>
              <a:rPr lang="en-US" dirty="0" smtClean="0"/>
              <a:t>International Marketing (</a:t>
            </a:r>
            <a:r>
              <a:rPr lang="en-US" dirty="0" smtClean="0"/>
              <a:t>26%)</a:t>
            </a:r>
            <a:endParaRPr lang="en-US" dirty="0" smtClean="0"/>
          </a:p>
          <a:p>
            <a:pPr lvl="1"/>
            <a:r>
              <a:rPr lang="en-US" dirty="0" smtClean="0"/>
              <a:t>International Economics (</a:t>
            </a:r>
            <a:r>
              <a:rPr lang="en-US" dirty="0" smtClean="0"/>
              <a:t>18%)</a:t>
            </a:r>
            <a:endParaRPr lang="en-US" dirty="0" smtClean="0"/>
          </a:p>
          <a:p>
            <a:pPr lvl="1"/>
            <a:r>
              <a:rPr lang="en-US" dirty="0" smtClean="0"/>
              <a:t>International Trade (</a:t>
            </a:r>
            <a:r>
              <a:rPr lang="en-US" dirty="0" smtClean="0"/>
              <a:t>15%)</a:t>
            </a:r>
          </a:p>
          <a:p>
            <a:pPr lvl="1"/>
            <a:r>
              <a:rPr lang="en-US" dirty="0" smtClean="0"/>
              <a:t>International Management (12%)</a:t>
            </a:r>
            <a:endParaRPr lang="en-US" dirty="0" smtClean="0"/>
          </a:p>
        </p:txBody>
      </p:sp>
    </p:spTree>
    <p:extLst>
      <p:ext uri="{BB962C8B-B14F-4D97-AF65-F5344CB8AC3E}">
        <p14:creationId xmlns:p14="http://schemas.microsoft.com/office/powerpoint/2010/main" val="542939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Business Courses</a:t>
            </a:r>
            <a:endParaRPr lang="en-US" dirty="0"/>
          </a:p>
        </p:txBody>
      </p:sp>
      <p:sp>
        <p:nvSpPr>
          <p:cNvPr id="3" name="Content Placeholder 2"/>
          <p:cNvSpPr>
            <a:spLocks noGrp="1"/>
          </p:cNvSpPr>
          <p:nvPr>
            <p:ph idx="1"/>
          </p:nvPr>
        </p:nvSpPr>
        <p:spPr/>
        <p:txBody>
          <a:bodyPr/>
          <a:lstStyle/>
          <a:p>
            <a:r>
              <a:rPr lang="en-US" dirty="0" smtClean="0"/>
              <a:t>Emerging Markets</a:t>
            </a:r>
          </a:p>
          <a:p>
            <a:r>
              <a:rPr lang="en-US" dirty="0" smtClean="0"/>
              <a:t>International Entrepreneurship</a:t>
            </a:r>
          </a:p>
          <a:p>
            <a:r>
              <a:rPr lang="en-US" dirty="0" smtClean="0"/>
              <a:t>Import/Export Regulations</a:t>
            </a:r>
          </a:p>
          <a:p>
            <a:r>
              <a:rPr lang="en-US" dirty="0" smtClean="0"/>
              <a:t>Globalization and Culture</a:t>
            </a:r>
          </a:p>
          <a:p>
            <a:r>
              <a:rPr lang="en-US" dirty="0" smtClean="0"/>
              <a:t>Intercultural Communication</a:t>
            </a:r>
            <a:br>
              <a:rPr lang="en-US" dirty="0" smtClean="0"/>
            </a:br>
            <a:endParaRPr lang="en-US" sz="1600" dirty="0" smtClean="0"/>
          </a:p>
          <a:p>
            <a:pPr marL="0" indent="0">
              <a:buNone/>
            </a:pPr>
            <a:r>
              <a:rPr lang="en-US" b="1" dirty="0" smtClean="0"/>
              <a:t>Community </a:t>
            </a:r>
            <a:r>
              <a:rPr lang="en-US" b="1" dirty="0"/>
              <a:t>College Course Syllabi Bank</a:t>
            </a:r>
          </a:p>
          <a:p>
            <a:endParaRPr lang="en-US" dirty="0"/>
          </a:p>
        </p:txBody>
      </p:sp>
      <p:pic>
        <p:nvPicPr>
          <p:cNvPr id="4" name="Picture 2" descr="C:\Users\singer\Desktop\globaledge_2_4.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516" y="4872615"/>
            <a:ext cx="4559101" cy="146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69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674688"/>
            <a:ext cx="9332913" cy="820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865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CIBER-2">
  <a:themeElements>
    <a:clrScheme name="">
      <a:dk1>
        <a:srgbClr val="000066"/>
      </a:dk1>
      <a:lt1>
        <a:srgbClr val="FFFFFF"/>
      </a:lt1>
      <a:dk2>
        <a:srgbClr val="800000"/>
      </a:dk2>
      <a:lt2>
        <a:srgbClr val="808080"/>
      </a:lt2>
      <a:accent1>
        <a:srgbClr val="00CC99"/>
      </a:accent1>
      <a:accent2>
        <a:srgbClr val="993300"/>
      </a:accent2>
      <a:accent3>
        <a:srgbClr val="FFFFFF"/>
      </a:accent3>
      <a:accent4>
        <a:srgbClr val="000056"/>
      </a:accent4>
      <a:accent5>
        <a:srgbClr val="AAE2CA"/>
      </a:accent5>
      <a:accent6>
        <a:srgbClr val="8A2D00"/>
      </a:accent6>
      <a:hlink>
        <a:srgbClr val="0000CC"/>
      </a:hlink>
      <a:folHlink>
        <a:srgbClr val="3333CC"/>
      </a:folHlink>
    </a:clrScheme>
    <a:fontScheme name="MSU-CIBER-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U-CIBER-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SU-CIBER-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SU-CIBER-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SU-CIBER-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SU-CIBER-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SU-CIBER-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SU-CIBER-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6116</TotalTime>
  <Words>1937</Words>
  <Application>Microsoft Office PowerPoint</Application>
  <PresentationFormat>On-screen Show (4:3)</PresentationFormat>
  <Paragraphs>279</Paragraphs>
  <Slides>40</Slides>
  <Notes>29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MSU-CIBER-2</vt:lpstr>
      <vt:lpstr> </vt:lpstr>
      <vt:lpstr>Why an IB Program?</vt:lpstr>
      <vt:lpstr>IB Is a Workforce Development Tool</vt:lpstr>
      <vt:lpstr>Pathways for Students</vt:lpstr>
      <vt:lpstr>Program Components</vt:lpstr>
      <vt:lpstr>Courses</vt:lpstr>
      <vt:lpstr>Core Courses</vt:lpstr>
      <vt:lpstr>Other Business Courses</vt:lpstr>
      <vt:lpstr>PowerPoint Presentation</vt:lpstr>
      <vt:lpstr>Globally-Focused Texts</vt:lpstr>
      <vt:lpstr>Interdisciplinary Component</vt:lpstr>
      <vt:lpstr>How to choose?</vt:lpstr>
      <vt:lpstr>Take the R.o.a.D.*</vt:lpstr>
      <vt:lpstr>PowerPoint Presentation</vt:lpstr>
      <vt:lpstr>Credentials</vt:lpstr>
      <vt:lpstr>NASBITE CGBP</vt:lpstr>
      <vt:lpstr>NASBITE Partners</vt:lpstr>
      <vt:lpstr>What Does the CGBP Test?</vt:lpstr>
      <vt:lpstr>CGBP Domains of Knowledge</vt:lpstr>
      <vt:lpstr>Results Since 2005</vt:lpstr>
      <vt:lpstr>Why credential?</vt:lpstr>
      <vt:lpstr>Impacts on Colleges and Universities</vt:lpstr>
      <vt:lpstr>Study Abroad</vt:lpstr>
      <vt:lpstr>U.S. Study Abroad Trends</vt:lpstr>
      <vt:lpstr>Most Popular Destinations</vt:lpstr>
      <vt:lpstr>PowerPoint Presentation</vt:lpstr>
      <vt:lpstr>Who Studies Abroad</vt:lpstr>
      <vt:lpstr>U.S. Study Abroad Trends, Cont.</vt:lpstr>
      <vt:lpstr>Why do students study abroad?</vt:lpstr>
      <vt:lpstr>Study Abroad Program Models</vt:lpstr>
      <vt:lpstr>Program Support</vt:lpstr>
      <vt:lpstr>Faculty Development</vt:lpstr>
      <vt:lpstr>Faculty and Program  Development Resources</vt:lpstr>
      <vt:lpstr>PowerPoint Presentation</vt:lpstr>
      <vt:lpstr>PowerPoint Presentation</vt:lpstr>
      <vt:lpstr>Stakeholder Support</vt:lpstr>
      <vt:lpstr>Internal &amp; External Stakeholders</vt:lpstr>
      <vt:lpstr>Funding Opportunities</vt:lpstr>
      <vt:lpstr>Grants</vt:lpstr>
      <vt:lpstr>PowerPoint Presentation</vt:lpstr>
    </vt:vector>
  </TitlesOfParts>
  <Company>Eli Broad College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Globalization Debate</dc:title>
  <dc:creator>Tunga Kiyak</dc:creator>
  <cp:lastModifiedBy>Sarah Singer</cp:lastModifiedBy>
  <cp:revision>88</cp:revision>
  <cp:lastPrinted>2014-07-07T19:02:00Z</cp:lastPrinted>
  <dcterms:created xsi:type="dcterms:W3CDTF">2009-01-20T11:45:12Z</dcterms:created>
  <dcterms:modified xsi:type="dcterms:W3CDTF">2015-05-04T21:06:55Z</dcterms:modified>
</cp:coreProperties>
</file>