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handoutMasterIdLst>
    <p:handoutMasterId r:id="rId43"/>
  </p:handoutMasterIdLst>
  <p:sldIdLst>
    <p:sldId id="256" r:id="rId2"/>
    <p:sldId id="367" r:id="rId3"/>
    <p:sldId id="373" r:id="rId4"/>
    <p:sldId id="374" r:id="rId5"/>
    <p:sldId id="375" r:id="rId6"/>
    <p:sldId id="376" r:id="rId7"/>
    <p:sldId id="377" r:id="rId8"/>
    <p:sldId id="378" r:id="rId9"/>
    <p:sldId id="379" r:id="rId10"/>
    <p:sldId id="380" r:id="rId11"/>
    <p:sldId id="381" r:id="rId12"/>
    <p:sldId id="382" r:id="rId13"/>
    <p:sldId id="383" r:id="rId14"/>
    <p:sldId id="384" r:id="rId15"/>
    <p:sldId id="385" r:id="rId16"/>
    <p:sldId id="386" r:id="rId17"/>
    <p:sldId id="387" r:id="rId18"/>
    <p:sldId id="366" r:id="rId19"/>
    <p:sldId id="313" r:id="rId20"/>
    <p:sldId id="314" r:id="rId21"/>
    <p:sldId id="357" r:id="rId22"/>
    <p:sldId id="321" r:id="rId23"/>
    <p:sldId id="322" r:id="rId24"/>
    <p:sldId id="388" r:id="rId25"/>
    <p:sldId id="389" r:id="rId26"/>
    <p:sldId id="323" r:id="rId27"/>
    <p:sldId id="324" r:id="rId28"/>
    <p:sldId id="325" r:id="rId29"/>
    <p:sldId id="326" r:id="rId30"/>
    <p:sldId id="327" r:id="rId31"/>
    <p:sldId id="331" r:id="rId32"/>
    <p:sldId id="332" r:id="rId33"/>
    <p:sldId id="333" r:id="rId34"/>
    <p:sldId id="334" r:id="rId35"/>
    <p:sldId id="335" r:id="rId36"/>
    <p:sldId id="336" r:id="rId37"/>
    <p:sldId id="339" r:id="rId38"/>
    <p:sldId id="341" r:id="rId39"/>
    <p:sldId id="342" r:id="rId40"/>
    <p:sldId id="390"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9" d="100"/>
          <a:sy n="99" d="100"/>
        </p:scale>
        <p:origin x="-732" y="-6"/>
      </p:cViewPr>
      <p:guideLst>
        <p:guide orient="horz" pos="2138"/>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608F364-DB63-544C-A92D-EF42F812D83B}" type="datetimeFigureOut">
              <a:rPr lang="en-US" smtClean="0"/>
              <a:t>5/20/2015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FB518A3-2F91-1548-9319-2675600EEC39}" type="slidenum">
              <a:rPr lang="en-US" smtClean="0"/>
              <a:t>‹#›</a:t>
            </a:fld>
            <a:endParaRPr lang="en-US"/>
          </a:p>
        </p:txBody>
      </p:sp>
    </p:spTree>
    <p:extLst>
      <p:ext uri="{BB962C8B-B14F-4D97-AF65-F5344CB8AC3E}">
        <p14:creationId xmlns:p14="http://schemas.microsoft.com/office/powerpoint/2010/main" val="394610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415DCF-319E-9B4B-A891-8DD0B0328AC7}" type="datetimeFigureOut">
              <a:rPr lang="en-US" smtClean="0"/>
              <a:t>5/20/2015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7BF22A-F928-B545-BAC6-A1DE7AB4A861}" type="slidenum">
              <a:rPr lang="en-US" smtClean="0"/>
              <a:t>‹#›</a:t>
            </a:fld>
            <a:endParaRPr lang="en-US"/>
          </a:p>
        </p:txBody>
      </p:sp>
    </p:spTree>
    <p:extLst>
      <p:ext uri="{BB962C8B-B14F-4D97-AF65-F5344CB8AC3E}">
        <p14:creationId xmlns:p14="http://schemas.microsoft.com/office/powerpoint/2010/main" val="28684428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8"/>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atin typeface="Times New Roman" charset="0"/>
              </a:rPr>
              <a:t>Multimedia Lecture Support Package to Accompany Basic Marketing</a:t>
            </a:r>
          </a:p>
          <a:p>
            <a:pPr eaLnBrk="1" hangingPunct="1"/>
            <a:r>
              <a:rPr lang="en-US">
                <a:latin typeface="Times New Roman" charset="0"/>
              </a:rPr>
              <a:t>Lecture Script 6-</a:t>
            </a:r>
            <a:fld id="{EED111A8-09DA-3D48-891E-7B73F18BD32B}" type="slidenum">
              <a:rPr lang="en-US">
                <a:latin typeface="Times New Roman" charset="0"/>
              </a:rPr>
              <a:pPr eaLnBrk="1" hangingPunct="1"/>
              <a:t>19</a:t>
            </a:fld>
            <a:endParaRPr lang="en-US">
              <a:latin typeface="Times New Roman"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8"/>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atin typeface="Times New Roman" charset="0"/>
              </a:rPr>
              <a:t>Multimedia Lecture Support Package to Accompany Basic Marketing</a:t>
            </a:r>
          </a:p>
          <a:p>
            <a:pPr eaLnBrk="1" hangingPunct="1"/>
            <a:r>
              <a:rPr lang="en-US">
                <a:latin typeface="Times New Roman" charset="0"/>
              </a:rPr>
              <a:t>Lecture Script 6-</a:t>
            </a:r>
            <a:fld id="{7312D973-873E-7C4F-93B0-9055DFF05F64}" type="slidenum">
              <a:rPr lang="en-US">
                <a:latin typeface="Times New Roman" charset="0"/>
              </a:rPr>
              <a:pPr eaLnBrk="1" hangingPunct="1"/>
              <a:t>20</a:t>
            </a:fld>
            <a:endParaRPr lang="en-US">
              <a:latin typeface="Times New Roman"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80000"/>
              </a:lnSpc>
            </a:pPr>
            <a:r>
              <a:rPr lang="en-US" sz="900" b="1">
                <a:solidFill>
                  <a:srgbClr val="336699"/>
                </a:solidFill>
                <a:latin typeface="Times New Roman" charset="0"/>
              </a:rPr>
              <a:t>Management Focus: Marketing to Black Brazil</a:t>
            </a:r>
          </a:p>
          <a:p>
            <a:pPr eaLnBrk="1" hangingPunct="1">
              <a:lnSpc>
                <a:spcPct val="80000"/>
              </a:lnSpc>
            </a:pPr>
            <a:r>
              <a:rPr lang="en-US" sz="900" u="sng">
                <a:latin typeface="Times New Roman" charset="0"/>
              </a:rPr>
              <a:t>Summary</a:t>
            </a:r>
            <a:endParaRPr lang="en-US" sz="900">
              <a:latin typeface="Times New Roman" charset="0"/>
            </a:endParaRPr>
          </a:p>
          <a:p>
            <a:pPr eaLnBrk="1" hangingPunct="1">
              <a:lnSpc>
                <a:spcPct val="80000"/>
              </a:lnSpc>
            </a:pPr>
            <a:r>
              <a:rPr lang="en-US" sz="900">
                <a:latin typeface="Times New Roman" charset="0"/>
              </a:rPr>
              <a:t>This feature explores how companies are marketing to Brazil</a:t>
            </a:r>
            <a:r>
              <a:rPr lang="ja-JP" altLang="en-US" sz="900">
                <a:latin typeface="Times New Roman" charset="0"/>
              </a:rPr>
              <a:t>’</a:t>
            </a:r>
            <a:r>
              <a:rPr lang="en-US" sz="900">
                <a:latin typeface="Times New Roman" charset="0"/>
              </a:rPr>
              <a:t>s black population.  Although Brazil is home to a sizable racial minority, to date companies have essentially ignored the market segment.  Now however, companies are beginning to target the group using products and promotions specifically developed for the market.  Discussion of the feature can begin with the following questions:</a:t>
            </a:r>
            <a:endParaRPr lang="en-US" sz="900" u="sng">
              <a:latin typeface="Times New Roman" charset="0"/>
            </a:endParaRPr>
          </a:p>
          <a:p>
            <a:pPr eaLnBrk="1" hangingPunct="1">
              <a:lnSpc>
                <a:spcPct val="80000"/>
              </a:lnSpc>
            </a:pPr>
            <a:r>
              <a:rPr lang="en-US" sz="900" u="sng">
                <a:latin typeface="Times New Roman" charset="0"/>
              </a:rPr>
              <a:t>Suggested Discussion Questions</a:t>
            </a:r>
            <a:endParaRPr lang="en-US" sz="900">
              <a:latin typeface="Times New Roman" charset="0"/>
            </a:endParaRPr>
          </a:p>
          <a:p>
            <a:pPr eaLnBrk="1" hangingPunct="1">
              <a:lnSpc>
                <a:spcPct val="80000"/>
              </a:lnSpc>
            </a:pPr>
            <a:r>
              <a:rPr lang="en-US" sz="900">
                <a:latin typeface="Times New Roman" charset="0"/>
              </a:rPr>
              <a:t>1. Describe the differences between the black population in the United States and the black population in Brazil.  What are the implications of these differences for the Brazilian culture as a whole?   </a:t>
            </a:r>
          </a:p>
          <a:p>
            <a:pPr eaLnBrk="1" hangingPunct="1">
              <a:lnSpc>
                <a:spcPct val="80000"/>
              </a:lnSpc>
            </a:pPr>
            <a:r>
              <a:rPr lang="en-US" sz="900">
                <a:latin typeface="Times New Roman" charset="0"/>
              </a:rPr>
              <a:t>Discussion Points: Racial discrimination in the United States has made the country</a:t>
            </a:r>
            <a:r>
              <a:rPr lang="ja-JP" altLang="en-US" sz="900">
                <a:latin typeface="Times New Roman" charset="0"/>
              </a:rPr>
              <a:t>’</a:t>
            </a:r>
            <a:r>
              <a:rPr lang="en-US" sz="900">
                <a:latin typeface="Times New Roman" charset="0"/>
              </a:rPr>
              <a:t>s black population an identifiable subculture.  In contrast, in Brazil racism has been more subtle, and the black population has not been excluded in the manner found in the United States.  In fact, Brazil has encouraged marriages between blacks and whites.  In the end, most African-Brazilians think of themselves as part of a culture that transcends race, rather than as black or white.  Most students will probably suggest that this attitude promotes a more cohesive culture where biases toward or against certain groups are not prevalent. </a:t>
            </a:r>
          </a:p>
          <a:p>
            <a:pPr eaLnBrk="1" hangingPunct="1">
              <a:lnSpc>
                <a:spcPct val="80000"/>
              </a:lnSpc>
            </a:pPr>
            <a:r>
              <a:rPr lang="en-US" sz="900">
                <a:latin typeface="Times New Roman" charset="0"/>
              </a:rPr>
              <a:t>2. How has Unilever targeted the black population in Brazil?  How does the company</a:t>
            </a:r>
            <a:r>
              <a:rPr lang="ja-JP" altLang="en-US" sz="900">
                <a:latin typeface="Times New Roman" charset="0"/>
              </a:rPr>
              <a:t>’</a:t>
            </a:r>
            <a:r>
              <a:rPr lang="en-US" sz="900">
                <a:latin typeface="Times New Roman" charset="0"/>
              </a:rPr>
              <a:t>s strategy in Brazil differ from its strategy in other countries?  What does your response tell you about Unilever</a:t>
            </a:r>
            <a:r>
              <a:rPr lang="ja-JP" altLang="en-US" sz="900">
                <a:latin typeface="Times New Roman" charset="0"/>
              </a:rPr>
              <a:t>’</a:t>
            </a:r>
            <a:r>
              <a:rPr lang="en-US" sz="900">
                <a:latin typeface="Times New Roman" charset="0"/>
              </a:rPr>
              <a:t>s overall global marketing strategy? </a:t>
            </a:r>
          </a:p>
          <a:p>
            <a:pPr eaLnBrk="1" hangingPunct="1">
              <a:lnSpc>
                <a:spcPct val="80000"/>
              </a:lnSpc>
            </a:pPr>
            <a:r>
              <a:rPr lang="en-US" sz="900">
                <a:latin typeface="Times New Roman" charset="0"/>
              </a:rPr>
              <a:t>Discussion Points: Because Brazil</a:t>
            </a:r>
            <a:r>
              <a:rPr lang="ja-JP" altLang="en-US" sz="900">
                <a:latin typeface="Times New Roman" charset="0"/>
              </a:rPr>
              <a:t>’</a:t>
            </a:r>
            <a:r>
              <a:rPr lang="en-US" sz="900">
                <a:latin typeface="Times New Roman" charset="0"/>
              </a:rPr>
              <a:t>s blacks think of themselves as falling into a range of skin tones, rather than being simply black, Unilever</a:t>
            </a:r>
            <a:r>
              <a:rPr lang="ja-JP" altLang="en-US" sz="900">
                <a:latin typeface="Times New Roman" charset="0"/>
              </a:rPr>
              <a:t>’</a:t>
            </a:r>
            <a:r>
              <a:rPr lang="en-US" sz="900">
                <a:latin typeface="Times New Roman" charset="0"/>
              </a:rPr>
              <a:t>s approach to the Brazilian market has been to target the entire population rather than certain segments. The company</a:t>
            </a:r>
            <a:r>
              <a:rPr lang="ja-JP" altLang="en-US" sz="900">
                <a:latin typeface="Times New Roman" charset="0"/>
              </a:rPr>
              <a:t>’</a:t>
            </a:r>
            <a:r>
              <a:rPr lang="en-US" sz="900">
                <a:latin typeface="Times New Roman" charset="0"/>
              </a:rPr>
              <a:t>s advertisements show people with different skin tones, not just blacks or whites, and its products are labeled as being for tan and black people so as to cover a greater range of consumers.  Students will probably note that this strategy indicates that Unilever is using a localization approach for its marketing.</a:t>
            </a:r>
          </a:p>
          <a:p>
            <a:pPr eaLnBrk="1" hangingPunct="1"/>
            <a:r>
              <a:rPr lang="en-US" sz="900">
                <a:latin typeface="Times New Roman" charset="0"/>
              </a:rPr>
              <a:t>Teaching Tip:</a:t>
            </a:r>
            <a:r>
              <a:rPr lang="en-US" sz="900" b="1" i="1">
                <a:latin typeface="Times New Roman" charset="0"/>
              </a:rPr>
              <a:t> </a:t>
            </a:r>
            <a:r>
              <a:rPr lang="en-US" sz="900">
                <a:latin typeface="Times New Roman" charset="0"/>
              </a:rPr>
              <a:t> Unilever</a:t>
            </a:r>
            <a:r>
              <a:rPr lang="ja-JP" altLang="en-US" sz="900">
                <a:latin typeface="Times New Roman" charset="0"/>
              </a:rPr>
              <a:t>’</a:t>
            </a:r>
            <a:r>
              <a:rPr lang="en-US" sz="900">
                <a:latin typeface="Times New Roman" charset="0"/>
              </a:rPr>
              <a:t>s web site {http://www.unilever.com/} is an interesting one to visit. You can click on countries and brands to see how the company sells its products in different markets.</a:t>
            </a:r>
          </a:p>
          <a:p>
            <a:pPr eaLnBrk="1" hangingPunct="1"/>
            <a:r>
              <a:rPr lang="en-US" sz="900">
                <a:latin typeface="Times New Roman" charset="0"/>
              </a:rPr>
              <a:t>Lecture Note: To extend this discussion to include some of Unilever</a:t>
            </a:r>
            <a:r>
              <a:rPr lang="ja-JP" altLang="en-US" sz="900">
                <a:latin typeface="Times New Roman" charset="0"/>
              </a:rPr>
              <a:t>’</a:t>
            </a:r>
            <a:r>
              <a:rPr lang="en-US" sz="900">
                <a:latin typeface="Times New Roman" charset="0"/>
              </a:rPr>
              <a:t>s other efforts in foreign markets, consider {http://www.businessweek.com/globalbiz/content/aug2009/gb2009087_040539.htm}, {http://www.businessweek.com/news/2010-06-23/unilever-to-boost-indonesia-spending-amid-p-g-threat.html}, and {http://www.businessweek.com/globalbiz/content/feb2008/gb20080215_454648.htm}.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8"/>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atin typeface="Times New Roman" charset="0"/>
              </a:rPr>
              <a:t>Multimedia Lecture Support Package to Accompany Basic Marketing</a:t>
            </a:r>
          </a:p>
          <a:p>
            <a:pPr eaLnBrk="1" hangingPunct="1"/>
            <a:r>
              <a:rPr lang="en-US">
                <a:latin typeface="Times New Roman" charset="0"/>
              </a:rPr>
              <a:t>Lecture Script 6-</a:t>
            </a:r>
            <a:fld id="{10EB1E66-52BC-0745-B840-EB28877F93C9}" type="slidenum">
              <a:rPr lang="en-US">
                <a:latin typeface="Times New Roman" charset="0"/>
              </a:rPr>
              <a:pPr eaLnBrk="1" hangingPunct="1"/>
              <a:t>31</a:t>
            </a:fld>
            <a:endParaRPr lang="en-US">
              <a:latin typeface="Times New Roman"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sz="800" b="1">
                <a:solidFill>
                  <a:srgbClr val="336699"/>
                </a:solidFill>
                <a:latin typeface="Times New Roman" charset="0"/>
              </a:rPr>
              <a:t>Management Focus: Unilever—Selling to India</a:t>
            </a:r>
            <a:r>
              <a:rPr lang="ja-JP" altLang="en-US" sz="800" b="1">
                <a:solidFill>
                  <a:srgbClr val="336699"/>
                </a:solidFill>
                <a:latin typeface="Times New Roman" charset="0"/>
              </a:rPr>
              <a:t>’</a:t>
            </a:r>
            <a:r>
              <a:rPr lang="en-US" sz="800" b="1">
                <a:solidFill>
                  <a:srgbClr val="336699"/>
                </a:solidFill>
                <a:latin typeface="Times New Roman" charset="0"/>
              </a:rPr>
              <a:t>s Poor</a:t>
            </a:r>
            <a:endParaRPr lang="en-US" sz="800">
              <a:solidFill>
                <a:srgbClr val="336699"/>
              </a:solidFill>
              <a:latin typeface="Times New Roman" charset="0"/>
            </a:endParaRPr>
          </a:p>
          <a:p>
            <a:pPr eaLnBrk="1" hangingPunct="1"/>
            <a:r>
              <a:rPr lang="en-US" sz="800">
                <a:latin typeface="Times New Roman" charset="0"/>
              </a:rPr>
              <a:t>Summary</a:t>
            </a:r>
          </a:p>
          <a:p>
            <a:pPr eaLnBrk="1" hangingPunct="1"/>
            <a:r>
              <a:rPr lang="en-US" sz="800">
                <a:latin typeface="Times New Roman" charset="0"/>
              </a:rPr>
              <a:t>This feature explores Unilever</a:t>
            </a:r>
            <a:r>
              <a:rPr lang="ja-JP" altLang="en-US" sz="800">
                <a:latin typeface="Times New Roman" charset="0"/>
              </a:rPr>
              <a:t>’</a:t>
            </a:r>
            <a:r>
              <a:rPr lang="en-US" sz="800">
                <a:latin typeface="Times New Roman" charset="0"/>
              </a:rPr>
              <a:t>s innovative global marketing strategy.  Unilever maintains a substantial presence in many of the world</a:t>
            </a:r>
            <a:r>
              <a:rPr lang="ja-JP" altLang="en-US" sz="800">
                <a:latin typeface="Times New Roman" charset="0"/>
              </a:rPr>
              <a:t>’</a:t>
            </a:r>
            <a:r>
              <a:rPr lang="en-US" sz="800">
                <a:latin typeface="Times New Roman" charset="0"/>
              </a:rPr>
              <a:t>s poorer nations where low-income levels, unsophisticated consumers, illiteracy, a fragmented retail distribution system, and unpaved roads make marketing difficult.  Still, the company has managed to succeed thanks to its efforts to customize its marketing strategy to the local market.   Discussion of the feature can begin with the following questions:   </a:t>
            </a:r>
          </a:p>
          <a:p>
            <a:pPr eaLnBrk="1" hangingPunct="1"/>
            <a:r>
              <a:rPr lang="en-US" sz="800">
                <a:latin typeface="Times New Roman" charset="0"/>
              </a:rPr>
              <a:t>Suggested Discussion Questions</a:t>
            </a:r>
          </a:p>
          <a:p>
            <a:pPr eaLnBrk="1" hangingPunct="1"/>
            <a:r>
              <a:rPr lang="en-US" sz="800">
                <a:latin typeface="Times New Roman" charset="0"/>
              </a:rPr>
              <a:t>1. Discuss the effects of India</a:t>
            </a:r>
            <a:r>
              <a:rPr lang="ja-JP" altLang="en-US" sz="800">
                <a:latin typeface="Times New Roman" charset="0"/>
              </a:rPr>
              <a:t>’</a:t>
            </a:r>
            <a:r>
              <a:rPr lang="en-US" sz="800">
                <a:latin typeface="Times New Roman" charset="0"/>
              </a:rPr>
              <a:t>s culture on each of the components of Unilever</a:t>
            </a:r>
            <a:r>
              <a:rPr lang="ja-JP" altLang="en-US" sz="800">
                <a:latin typeface="Times New Roman" charset="0"/>
              </a:rPr>
              <a:t>’</a:t>
            </a:r>
            <a:r>
              <a:rPr lang="en-US" sz="800">
                <a:latin typeface="Times New Roman" charset="0"/>
              </a:rPr>
              <a:t>s marketing strategy.  What can Unilever learn from its experiences in India?</a:t>
            </a:r>
          </a:p>
          <a:p>
            <a:pPr eaLnBrk="1" hangingPunct="1"/>
            <a:r>
              <a:rPr lang="en-US" sz="800">
                <a:latin typeface="Times New Roman" charset="0"/>
              </a:rPr>
              <a:t>Discussion Points: In India, Unilever faces numerous challenges to its marketing strategy.  Income levels are low, consumers are unsophisticated and illiterate, the retail distribution system is fragmented, and the road system is poor.  However, by adapting to the environment, Unilever has built a small, but successful business in the country.  Because most consumers do not have access to television, the company posts advertisements in common meeting areas such as village wells and marketplaces.  The company also takes part in weekly markets where it not only sells its products, but it also gives away free samples.  Unilever has also made a strong effort to fit in with the country</a:t>
            </a:r>
            <a:r>
              <a:rPr lang="ja-JP" altLang="en-US" sz="800">
                <a:latin typeface="Times New Roman" charset="0"/>
              </a:rPr>
              <a:t>’</a:t>
            </a:r>
            <a:r>
              <a:rPr lang="en-US" sz="800">
                <a:latin typeface="Times New Roman" charset="0"/>
              </a:rPr>
              <a:t>s retail system, and stocks its products in small size packages in about 3 million stores, many of which are very tiny. </a:t>
            </a:r>
          </a:p>
          <a:p>
            <a:pPr eaLnBrk="1" hangingPunct="1"/>
            <a:r>
              <a:rPr lang="en-US" sz="800">
                <a:latin typeface="Times New Roman" charset="0"/>
              </a:rPr>
              <a:t>2. Is Unilever</a:t>
            </a:r>
            <a:r>
              <a:rPr lang="ja-JP" altLang="en-US" sz="800">
                <a:latin typeface="Times New Roman" charset="0"/>
              </a:rPr>
              <a:t>’</a:t>
            </a:r>
            <a:r>
              <a:rPr lang="en-US" sz="800">
                <a:latin typeface="Times New Roman" charset="0"/>
              </a:rPr>
              <a:t>s strategy in India a push strategy or a pull strategy?  Explain.</a:t>
            </a:r>
          </a:p>
          <a:p>
            <a:pPr eaLnBrk="1" hangingPunct="1"/>
            <a:r>
              <a:rPr lang="en-US" sz="800">
                <a:latin typeface="Times New Roman" charset="0"/>
              </a:rPr>
              <a:t>Discussion Points: Most students will suggest that Unilever</a:t>
            </a:r>
            <a:r>
              <a:rPr lang="ja-JP" altLang="en-US" sz="800">
                <a:latin typeface="Times New Roman" charset="0"/>
              </a:rPr>
              <a:t>’</a:t>
            </a:r>
            <a:r>
              <a:rPr lang="en-US" sz="800">
                <a:latin typeface="Times New Roman" charset="0"/>
              </a:rPr>
              <a:t>s strategy in India is a push strategy.  The country has few mass media options, and consequently has been forced to take a unique approach to developing awareness of its products among consumers.  Unilever representatives frequently establish a presence in locations where people tend to congregate such as riverbanks where clothes washing takes place, or the village well or marketplace.</a:t>
            </a:r>
          </a:p>
          <a:p>
            <a:pPr eaLnBrk="1" hangingPunct="1"/>
            <a:r>
              <a:rPr lang="en-US" sz="800">
                <a:latin typeface="Times New Roman" charset="0"/>
              </a:rPr>
              <a:t>Teaching Tip:</a:t>
            </a:r>
            <a:r>
              <a:rPr lang="en-US" sz="800" b="1" i="1">
                <a:latin typeface="Times New Roman" charset="0"/>
              </a:rPr>
              <a:t> </a:t>
            </a:r>
            <a:r>
              <a:rPr lang="en-US" sz="800">
                <a:latin typeface="Times New Roman" charset="0"/>
              </a:rPr>
              <a:t>As noted earlier, Unilever</a:t>
            </a:r>
            <a:r>
              <a:rPr lang="ja-JP" altLang="en-US" sz="800">
                <a:latin typeface="Times New Roman" charset="0"/>
              </a:rPr>
              <a:t>’</a:t>
            </a:r>
            <a:r>
              <a:rPr lang="en-US" sz="800">
                <a:latin typeface="Times New Roman" charset="0"/>
              </a:rPr>
              <a:t>s web site {http://www.unilever.com/}is worth a visit.  Go to the company</a:t>
            </a:r>
            <a:r>
              <a:rPr lang="ja-JP" altLang="en-US" sz="800">
                <a:latin typeface="Times New Roman" charset="0"/>
              </a:rPr>
              <a:t>’</a:t>
            </a:r>
            <a:r>
              <a:rPr lang="en-US" sz="800">
                <a:latin typeface="Times New Roman" charset="0"/>
              </a:rPr>
              <a:t>s Indian site by selecting it from the list available on the homepage and compare the company</a:t>
            </a:r>
            <a:r>
              <a:rPr lang="ja-JP" altLang="en-US" sz="800">
                <a:latin typeface="Times New Roman" charset="0"/>
              </a:rPr>
              <a:t>’</a:t>
            </a:r>
            <a:r>
              <a:rPr lang="en-US" sz="800">
                <a:latin typeface="Times New Roman" charset="0"/>
              </a:rPr>
              <a:t>s marketing efforts there to the strategy used in other countries.</a:t>
            </a:r>
          </a:p>
          <a:p>
            <a:pPr eaLnBrk="1" hangingPunct="1"/>
            <a:r>
              <a:rPr lang="en-US" sz="800">
                <a:latin typeface="Times New Roman" charset="0"/>
              </a:rPr>
              <a:t>Lecture Note: To learn more about Unilever</a:t>
            </a:r>
            <a:r>
              <a:rPr lang="ja-JP" altLang="en-US" sz="800">
                <a:latin typeface="Times New Roman" charset="0"/>
              </a:rPr>
              <a:t>’</a:t>
            </a:r>
            <a:r>
              <a:rPr lang="en-US" sz="800">
                <a:latin typeface="Times New Roman" charset="0"/>
              </a:rPr>
              <a:t>s efforts in India consider {http://www.businessweek.com/globalbiz/content/sep2007/gb20070926_123492.htm}.</a:t>
            </a:r>
          </a:p>
          <a:p>
            <a:pPr eaLnBrk="1" hangingPunct="1"/>
            <a:r>
              <a:rPr lang="en-US" sz="800">
                <a:latin typeface="Times New Roman" charset="0"/>
              </a:rPr>
              <a:t>Video Note: While India has been enjoying greater prosperity recently, the country</a:t>
            </a:r>
            <a:r>
              <a:rPr lang="ja-JP" altLang="en-US" sz="800">
                <a:latin typeface="Times New Roman" charset="0"/>
              </a:rPr>
              <a:t>’</a:t>
            </a:r>
            <a:r>
              <a:rPr lang="en-US" sz="800">
                <a:latin typeface="Times New Roman" charset="0"/>
              </a:rPr>
              <a:t>s rural citizens are still very poor.  To explore the gap between India</a:t>
            </a:r>
            <a:r>
              <a:rPr lang="ja-JP" altLang="en-US" sz="800">
                <a:latin typeface="Times New Roman" charset="0"/>
              </a:rPr>
              <a:t>’</a:t>
            </a:r>
            <a:r>
              <a:rPr lang="en-US" sz="800">
                <a:latin typeface="Times New Roman" charset="0"/>
              </a:rPr>
              <a:t>s rich and poor, consider the iGlobe </a:t>
            </a:r>
            <a:r>
              <a:rPr lang="en-US" sz="800" i="1">
                <a:latin typeface="Times New Roman" charset="0"/>
              </a:rPr>
              <a:t>India's Economy Remains Robust Despite Global Downturn</a:t>
            </a:r>
            <a:r>
              <a:rPr lang="en-US" sz="800">
                <a:latin typeface="Times New Roman" charset="0"/>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8"/>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atin typeface="Times New Roman" charset="0"/>
              </a:rPr>
              <a:t>Multimedia Lecture Support Package to Accompany Basic Marketing</a:t>
            </a:r>
          </a:p>
          <a:p>
            <a:pPr eaLnBrk="1" hangingPunct="1"/>
            <a:r>
              <a:rPr lang="en-US">
                <a:latin typeface="Times New Roman" charset="0"/>
              </a:rPr>
              <a:t>Lecture Script 6-</a:t>
            </a:r>
            <a:fld id="{1DE2FDAB-7BB3-AA45-BF4F-428AA8401498}" type="slidenum">
              <a:rPr lang="en-US">
                <a:latin typeface="Times New Roman" charset="0"/>
              </a:rPr>
              <a:pPr eaLnBrk="1" hangingPunct="1"/>
              <a:t>32</a:t>
            </a:fld>
            <a:endParaRPr lang="en-US">
              <a:latin typeface="Times New Roman"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80000"/>
              </a:lnSpc>
            </a:pPr>
            <a:endParaRPr lang="en-US" sz="1000" dirty="0">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8"/>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atin typeface="Times New Roman" charset="0"/>
              </a:rPr>
              <a:t>Multimedia Lecture Support Package to Accompany Basic Marketing</a:t>
            </a:r>
          </a:p>
          <a:p>
            <a:pPr eaLnBrk="1" hangingPunct="1"/>
            <a:r>
              <a:rPr lang="en-US">
                <a:latin typeface="Times New Roman" charset="0"/>
              </a:rPr>
              <a:t>Lecture Script 6-</a:t>
            </a:r>
            <a:fld id="{B37B8F25-08F9-7A4E-8930-64EE7404B46E}" type="slidenum">
              <a:rPr lang="en-US">
                <a:latin typeface="Times New Roman" charset="0"/>
              </a:rPr>
              <a:pPr eaLnBrk="1" hangingPunct="1"/>
              <a:t>36</a:t>
            </a:fld>
            <a:endParaRPr lang="en-US">
              <a:latin typeface="Times New Roman"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sz="800" dirty="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Times New Roman" charset="0"/>
            </a:endParaRPr>
          </a:p>
        </p:txBody>
      </p:sp>
      <p:sp>
        <p:nvSpPr>
          <p:cNvPr id="57348"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atin typeface="Times New Roman" charset="0"/>
              </a:rPr>
              <a:t>Multimedia Lecture Support Package to Accompany Basic Marketing</a:t>
            </a:r>
          </a:p>
          <a:p>
            <a:pPr eaLnBrk="1" hangingPunct="1"/>
            <a:r>
              <a:rPr lang="en-US">
                <a:latin typeface="Times New Roman" charset="0"/>
              </a:rPr>
              <a:t>Lecture Script 6-</a:t>
            </a:r>
            <a:fld id="{183BA739-6E11-A04E-BA17-17FC6E5FF17C}" type="slidenum">
              <a:rPr lang="en-US">
                <a:latin typeface="Times New Roman" charset="0"/>
              </a:rPr>
              <a:pPr eaLnBrk="1" hangingPunct="1"/>
              <a:t>39</a:t>
            </a:fld>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C5C306C3-359E-F246-9864-67BA51E209EB}" type="datetimeFigureOut">
              <a:rPr lang="en-US" smtClean="0"/>
              <a:t>5/20/2015</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5F59A6D8-8277-E54A-AE18-95A347D013DF}"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C5C306C3-359E-F246-9864-67BA51E209EB}" type="datetimeFigureOut">
              <a:rPr lang="en-US" smtClean="0"/>
              <a:t>5/20/2015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59A6D8-8277-E54A-AE18-95A347D013DF}"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C5C306C3-359E-F246-9864-67BA51E209EB}" type="datetimeFigureOut">
              <a:rPr lang="en-US" smtClean="0"/>
              <a:t>5/20/2015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59A6D8-8277-E54A-AE18-95A347D013DF}"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C5C306C3-359E-F246-9864-67BA51E209EB}" type="datetimeFigureOut">
              <a:rPr lang="en-US" smtClean="0"/>
              <a:t>5/20/2015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59A6D8-8277-E54A-AE18-95A347D013D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C306C3-359E-F246-9864-67BA51E209EB}" type="datetimeFigureOut">
              <a:rPr lang="en-US" smtClean="0"/>
              <a:t>5/20/2015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59A6D8-8277-E54A-AE18-95A347D013D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C306C3-359E-F246-9864-67BA51E209EB}" type="datetimeFigureOut">
              <a:rPr lang="en-US" smtClean="0"/>
              <a:t>5/20/2015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59A6D8-8277-E54A-AE18-95A347D013D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C306C3-359E-F246-9864-67BA51E209EB}" type="datetimeFigureOut">
              <a:rPr lang="en-US" smtClean="0"/>
              <a:t>5/20/2015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59A6D8-8277-E54A-AE18-95A347D013DF}"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C306C3-359E-F246-9864-67BA51E209EB}" type="datetimeFigureOut">
              <a:rPr lang="en-US" smtClean="0"/>
              <a:t>5/20/2015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59A6D8-8277-E54A-AE18-95A347D013D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C306C3-359E-F246-9864-67BA51E209EB}" type="datetimeFigureOut">
              <a:rPr lang="en-US" smtClean="0"/>
              <a:t>5/20/2015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59A6D8-8277-E54A-AE18-95A347D013DF}"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C306C3-359E-F246-9864-67BA51E209EB}" type="datetimeFigureOut">
              <a:rPr lang="en-US" smtClean="0"/>
              <a:t>5/20/2015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59A6D8-8277-E54A-AE18-95A347D013D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5C306C3-359E-F246-9864-67BA51E209EB}" type="datetimeFigureOut">
              <a:rPr lang="en-US" smtClean="0"/>
              <a:t>5/20/2015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59A6D8-8277-E54A-AE18-95A347D013D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5C306C3-359E-F246-9864-67BA51E209EB}" type="datetimeFigureOut">
              <a:rPr lang="en-US" smtClean="0"/>
              <a:t>5/20/2015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59A6D8-8277-E54A-AE18-95A347D013D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5C306C3-359E-F246-9864-67BA51E209EB}" type="datetimeFigureOut">
              <a:rPr lang="en-US" smtClean="0"/>
              <a:t>5/20/2015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59A6D8-8277-E54A-AE18-95A347D013D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054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1430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5814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7010400" y="6248400"/>
            <a:ext cx="1905000" cy="457200"/>
          </a:xfrm>
        </p:spPr>
        <p:txBody>
          <a:bodyPr/>
          <a:lstStyle>
            <a:lvl1pPr>
              <a:defRPr/>
            </a:lvl1pPr>
          </a:lstStyle>
          <a:p>
            <a:fld id="{6DEAE09D-4788-A547-B019-273F6C21EF29}" type="slidenum">
              <a:rPr lang="en-US"/>
              <a:pPr/>
              <a:t>‹#›</a:t>
            </a:fld>
            <a:endParaRPr lang="en-US"/>
          </a:p>
        </p:txBody>
      </p:sp>
    </p:spTree>
    <p:extLst>
      <p:ext uri="{BB962C8B-B14F-4D97-AF65-F5344CB8AC3E}">
        <p14:creationId xmlns:p14="http://schemas.microsoft.com/office/powerpoint/2010/main" val="2650692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C5C306C3-359E-F246-9864-67BA51E209EB}" type="datetimeFigureOut">
              <a:rPr lang="en-US" smtClean="0"/>
              <a:t>5/20/2015</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5F59A6D8-8277-E54A-AE18-95A347D013DF}"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C5C306C3-359E-F246-9864-67BA51E209EB}" type="datetimeFigureOut">
              <a:rPr lang="en-US" smtClean="0"/>
              <a:t>5/20/2015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59A6D8-8277-E54A-AE18-95A347D013DF}"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C306C3-359E-F246-9864-67BA51E209EB}" type="datetimeFigureOut">
              <a:rPr lang="en-US" smtClean="0"/>
              <a:t>5/20/2015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59A6D8-8277-E54A-AE18-95A347D013DF}"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C306C3-359E-F246-9864-67BA51E209EB}" type="datetimeFigureOut">
              <a:rPr lang="en-US" smtClean="0"/>
              <a:t>5/20/2015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59A6D8-8277-E54A-AE18-95A347D013D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C5C306C3-359E-F246-9864-67BA51E209EB}" type="datetimeFigureOut">
              <a:rPr lang="en-US" smtClean="0"/>
              <a:t>5/20/2015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59A6D8-8277-E54A-AE18-95A347D013DF}"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C5C306C3-359E-F246-9864-67BA51E209EB}" type="datetimeFigureOut">
              <a:rPr lang="en-US" smtClean="0"/>
              <a:t>5/20/2015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59A6D8-8277-E54A-AE18-95A347D013DF}"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C5C306C3-359E-F246-9864-67BA51E209EB}" type="datetimeFigureOut">
              <a:rPr lang="en-US" smtClean="0"/>
              <a:t>5/20/2015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59A6D8-8277-E54A-AE18-95A347D013DF}"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8.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7.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C5C306C3-359E-F246-9864-67BA51E209EB}" type="datetimeFigureOut">
              <a:rPr lang="en-US" smtClean="0"/>
              <a:t>5/20/2015</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5F59A6D8-8277-E54A-AE18-95A347D013D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3"/>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4"/>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5"/>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5"/>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5"/>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3"/>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5"/>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3"/>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4"/>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International Marketing </a:t>
            </a:r>
            <a:endParaRPr lang="en-US" dirty="0"/>
          </a:p>
        </p:txBody>
      </p:sp>
      <p:sp>
        <p:nvSpPr>
          <p:cNvPr id="3" name="Subtitle 2"/>
          <p:cNvSpPr>
            <a:spLocks noGrp="1"/>
          </p:cNvSpPr>
          <p:nvPr>
            <p:ph type="subTitle" idx="1"/>
          </p:nvPr>
        </p:nvSpPr>
        <p:spPr/>
        <p:txBody>
          <a:bodyPr/>
          <a:lstStyle/>
          <a:p>
            <a:r>
              <a:rPr lang="en-US" dirty="0" smtClean="0"/>
              <a:t>Brenda Sternquist, Professor</a:t>
            </a:r>
          </a:p>
          <a:p>
            <a:r>
              <a:rPr lang="en-US" dirty="0" smtClean="0"/>
              <a:t>Department of Marketing</a:t>
            </a:r>
            <a:endParaRPr lang="en-US" dirty="0"/>
          </a:p>
        </p:txBody>
      </p:sp>
      <p:sp>
        <p:nvSpPr>
          <p:cNvPr id="4" name="Rectangle 2"/>
          <p:cNvSpPr txBox="1">
            <a:spLocks noChangeArrowheads="1"/>
          </p:cNvSpPr>
          <p:nvPr/>
        </p:nvSpPr>
        <p:spPr>
          <a:xfrm>
            <a:off x="685800" y="2130425"/>
            <a:ext cx="7772400" cy="1470025"/>
          </a:xfrm>
          <a:prstGeom prst="rect">
            <a:avLst/>
          </a:prstGeo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endParaRPr lang="en-US" dirty="0">
              <a:solidFill>
                <a:srgbClr val="6A96D3"/>
              </a:solidFill>
            </a:endParaRPr>
          </a:p>
        </p:txBody>
      </p:sp>
    </p:spTree>
    <p:extLst>
      <p:ext uri="{BB962C8B-B14F-4D97-AF65-F5344CB8AC3E}">
        <p14:creationId xmlns:p14="http://schemas.microsoft.com/office/powerpoint/2010/main" val="31950396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atin typeface="Tahoma" charset="0"/>
              </a:rPr>
              <a:t>Friendship Patterns</a:t>
            </a:r>
          </a:p>
        </p:txBody>
      </p:sp>
      <p:pic>
        <p:nvPicPr>
          <p:cNvPr id="9219" name="Picture 5" descr="71435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43075"/>
            <a:ext cx="451485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6" descr="200426156-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100" y="1762125"/>
            <a:ext cx="323850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7"/>
          <p:cNvSpPr txBox="1">
            <a:spLocks noChangeArrowheads="1"/>
          </p:cNvSpPr>
          <p:nvPr/>
        </p:nvSpPr>
        <p:spPr bwMode="auto">
          <a:xfrm>
            <a:off x="604838" y="5410200"/>
            <a:ext cx="42719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t>Gift Giving across High and Low</a:t>
            </a:r>
          </a:p>
          <a:p>
            <a:pPr algn="ctr"/>
            <a:r>
              <a:rPr lang="en-US"/>
              <a:t>Context Cultures</a:t>
            </a:r>
          </a:p>
        </p:txBody>
      </p:sp>
      <p:sp>
        <p:nvSpPr>
          <p:cNvPr id="9222" name="Rectangle 8"/>
          <p:cNvSpPr>
            <a:spLocks noChangeArrowheads="1"/>
          </p:cNvSpPr>
          <p:nvPr/>
        </p:nvSpPr>
        <p:spPr bwMode="auto">
          <a:xfrm>
            <a:off x="76200" y="6373813"/>
            <a:ext cx="2746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t>Source: gettyimages.com</a:t>
            </a:r>
          </a:p>
        </p:txBody>
      </p:sp>
    </p:spTree>
    <p:extLst>
      <p:ext uri="{BB962C8B-B14F-4D97-AF65-F5344CB8AC3E}">
        <p14:creationId xmlns:p14="http://schemas.microsoft.com/office/powerpoint/2010/main" val="3168202471"/>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xmlns:p14="http://schemas.microsoft.com/office/powerpoint/2010/main" spd="slow" advClick="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atin typeface="Tahoma" charset="0"/>
              </a:rPr>
              <a:t>Agreements Across Cultures</a:t>
            </a:r>
          </a:p>
        </p:txBody>
      </p:sp>
      <p:sp>
        <p:nvSpPr>
          <p:cNvPr id="10243" name="Rectangle 3"/>
          <p:cNvSpPr>
            <a:spLocks noGrp="1" noChangeArrowheads="1"/>
          </p:cNvSpPr>
          <p:nvPr>
            <p:ph type="body" idx="1"/>
          </p:nvPr>
        </p:nvSpPr>
        <p:spPr/>
        <p:txBody>
          <a:bodyPr/>
          <a:lstStyle/>
          <a:p>
            <a:r>
              <a:rPr lang="en-US">
                <a:latin typeface="Tahoma" charset="0"/>
              </a:rPr>
              <a:t> High context cultures lay greater emphasis on general agreement with business partners over contracts</a:t>
            </a:r>
          </a:p>
          <a:p>
            <a:r>
              <a:rPr lang="en-US">
                <a:latin typeface="Tahoma" charset="0"/>
              </a:rPr>
              <a:t>Low context cultures rely on contractual agreements.</a:t>
            </a:r>
          </a:p>
        </p:txBody>
      </p:sp>
    </p:spTree>
    <p:extLst>
      <p:ext uri="{BB962C8B-B14F-4D97-AF65-F5344CB8AC3E}">
        <p14:creationId xmlns:p14="http://schemas.microsoft.com/office/powerpoint/2010/main" val="4058777565"/>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xmlns:p14="http://schemas.microsoft.com/office/powerpoint/2010/main" spd="slow" advClick="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atin typeface="Tahoma" charset="0"/>
              </a:rPr>
              <a:t>Time</a:t>
            </a:r>
          </a:p>
        </p:txBody>
      </p:sp>
      <p:sp>
        <p:nvSpPr>
          <p:cNvPr id="11267" name="Rectangle 3"/>
          <p:cNvSpPr>
            <a:spLocks noGrp="1" noChangeArrowheads="1"/>
          </p:cNvSpPr>
          <p:nvPr>
            <p:ph type="body" sz="half" idx="1"/>
          </p:nvPr>
        </p:nvSpPr>
        <p:spPr/>
        <p:txBody>
          <a:bodyPr/>
          <a:lstStyle/>
          <a:p>
            <a:r>
              <a:rPr lang="en-US" sz="3200">
                <a:latin typeface="Tahoma" charset="0"/>
              </a:rPr>
              <a:t>Monochronic</a:t>
            </a:r>
          </a:p>
          <a:p>
            <a:r>
              <a:rPr lang="en-US" sz="3200">
                <a:latin typeface="Tahoma" charset="0"/>
              </a:rPr>
              <a:t>Schedules</a:t>
            </a:r>
          </a:p>
          <a:p>
            <a:r>
              <a:rPr lang="en-US" sz="3200">
                <a:latin typeface="Tahoma" charset="0"/>
              </a:rPr>
              <a:t>Lines			</a:t>
            </a:r>
          </a:p>
        </p:txBody>
      </p:sp>
      <p:sp>
        <p:nvSpPr>
          <p:cNvPr id="11268" name="Rectangle 4"/>
          <p:cNvSpPr>
            <a:spLocks noGrp="1" noChangeArrowheads="1"/>
          </p:cNvSpPr>
          <p:nvPr>
            <p:ph type="body" sz="half" idx="2"/>
          </p:nvPr>
        </p:nvSpPr>
        <p:spPr/>
        <p:txBody>
          <a:bodyPr/>
          <a:lstStyle/>
          <a:p>
            <a:r>
              <a:rPr lang="en-US" sz="3200">
                <a:latin typeface="Tahoma" charset="0"/>
              </a:rPr>
              <a:t>Polychronic</a:t>
            </a:r>
          </a:p>
          <a:p>
            <a:r>
              <a:rPr lang="en-US" sz="3200">
                <a:latin typeface="Tahoma" charset="0"/>
              </a:rPr>
              <a:t>Meeting needs</a:t>
            </a:r>
          </a:p>
          <a:p>
            <a:r>
              <a:rPr lang="en-US" sz="3200">
                <a:latin typeface="Tahoma" charset="0"/>
              </a:rPr>
              <a:t>No lines</a:t>
            </a:r>
          </a:p>
        </p:txBody>
      </p:sp>
    </p:spTree>
    <p:extLst>
      <p:ext uri="{BB962C8B-B14F-4D97-AF65-F5344CB8AC3E}">
        <p14:creationId xmlns:p14="http://schemas.microsoft.com/office/powerpoint/2010/main" val="902048151"/>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xmlns:p14="http://schemas.microsoft.com/office/powerpoint/2010/main" spd="slow" advClick="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atin typeface="Tahoma" charset="0"/>
              </a:rPr>
              <a:t>Dimensions of Culture</a:t>
            </a:r>
          </a:p>
        </p:txBody>
      </p:sp>
      <p:sp>
        <p:nvSpPr>
          <p:cNvPr id="12291" name="Rectangle 3"/>
          <p:cNvSpPr>
            <a:spLocks noGrp="1" noChangeArrowheads="1"/>
          </p:cNvSpPr>
          <p:nvPr>
            <p:ph type="body" idx="1"/>
          </p:nvPr>
        </p:nvSpPr>
        <p:spPr/>
        <p:txBody>
          <a:bodyPr/>
          <a:lstStyle/>
          <a:p>
            <a:r>
              <a:rPr lang="en-US">
                <a:latin typeface="Tahoma" charset="0"/>
              </a:rPr>
              <a:t>Material Elements</a:t>
            </a:r>
          </a:p>
          <a:p>
            <a:r>
              <a:rPr lang="en-US">
                <a:latin typeface="Tahoma" charset="0"/>
              </a:rPr>
              <a:t>Social Institutions</a:t>
            </a:r>
          </a:p>
          <a:p>
            <a:r>
              <a:rPr lang="en-US">
                <a:latin typeface="Tahoma" charset="0"/>
              </a:rPr>
              <a:t>Humans and the Universe</a:t>
            </a:r>
          </a:p>
          <a:p>
            <a:r>
              <a:rPr lang="en-US">
                <a:latin typeface="Tahoma" charset="0"/>
              </a:rPr>
              <a:t>Aesthetics</a:t>
            </a:r>
          </a:p>
          <a:p>
            <a:r>
              <a:rPr lang="en-US">
                <a:latin typeface="Tahoma" charset="0"/>
              </a:rPr>
              <a:t>Language</a:t>
            </a:r>
          </a:p>
        </p:txBody>
      </p:sp>
    </p:spTree>
    <p:extLst>
      <p:ext uri="{BB962C8B-B14F-4D97-AF65-F5344CB8AC3E}">
        <p14:creationId xmlns:p14="http://schemas.microsoft.com/office/powerpoint/2010/main" val="421516893"/>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xmlns:p14="http://schemas.microsoft.com/office/powerpoint/2010/main" spd="slow" advClick="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z="3200" dirty="0" err="1" smtClean="0">
                <a:latin typeface="Tahoma" charset="0"/>
              </a:rPr>
              <a:t>Hofstede’s</a:t>
            </a:r>
            <a:r>
              <a:rPr lang="en-US" sz="3200" dirty="0" smtClean="0">
                <a:latin typeface="Tahoma" charset="0"/>
              </a:rPr>
              <a:t> </a:t>
            </a:r>
            <a:r>
              <a:rPr lang="en-US" sz="3200" dirty="0">
                <a:latin typeface="Tahoma" charset="0"/>
              </a:rPr>
              <a:t>Cultural Dimensions Model:</a:t>
            </a:r>
            <a:br>
              <a:rPr lang="en-US" sz="3200" dirty="0">
                <a:latin typeface="Tahoma" charset="0"/>
              </a:rPr>
            </a:br>
            <a:r>
              <a:rPr lang="en-US" sz="3200" dirty="0">
                <a:latin typeface="Tahoma" charset="0"/>
              </a:rPr>
              <a:t>Individualism </a:t>
            </a:r>
            <a:r>
              <a:rPr lang="en-US" sz="3200" dirty="0" err="1">
                <a:latin typeface="Tahoma" charset="0"/>
              </a:rPr>
              <a:t>vs</a:t>
            </a:r>
            <a:r>
              <a:rPr lang="en-US" sz="3200" dirty="0">
                <a:latin typeface="Tahoma" charset="0"/>
              </a:rPr>
              <a:t> </a:t>
            </a:r>
            <a:r>
              <a:rPr lang="en-US" sz="3200" dirty="0" smtClean="0">
                <a:latin typeface="Tahoma" charset="0"/>
              </a:rPr>
              <a:t>Collectivism</a:t>
            </a:r>
            <a:endParaRPr lang="en-US" sz="3200" dirty="0">
              <a:latin typeface="Tahoma" charset="0"/>
            </a:endParaRPr>
          </a:p>
        </p:txBody>
      </p:sp>
      <p:sp>
        <p:nvSpPr>
          <p:cNvPr id="14339" name="Rectangle 3"/>
          <p:cNvSpPr>
            <a:spLocks noGrp="1" noChangeArrowheads="1"/>
          </p:cNvSpPr>
          <p:nvPr>
            <p:ph type="body" sz="half" idx="1"/>
          </p:nvPr>
        </p:nvSpPr>
        <p:spPr>
          <a:xfrm>
            <a:off x="228600" y="2133600"/>
            <a:ext cx="4267200" cy="4114800"/>
          </a:xfrm>
        </p:spPr>
        <p:txBody>
          <a:bodyPr/>
          <a:lstStyle/>
          <a:p>
            <a:r>
              <a:rPr lang="en-US">
                <a:latin typeface="Tahoma" charset="0"/>
              </a:rPr>
              <a:t>I</a:t>
            </a:r>
          </a:p>
          <a:p>
            <a:r>
              <a:rPr lang="en-US">
                <a:latin typeface="Tahoma" charset="0"/>
              </a:rPr>
              <a:t>entrepreneurship</a:t>
            </a:r>
          </a:p>
          <a:p>
            <a:r>
              <a:rPr lang="en-US">
                <a:latin typeface="Tahoma" charset="0"/>
              </a:rPr>
              <a:t>Greater product variety</a:t>
            </a:r>
          </a:p>
          <a:p>
            <a:r>
              <a:rPr lang="en-US">
                <a:latin typeface="Tahoma" charset="0"/>
              </a:rPr>
              <a:t>emphasis on individual achievement</a:t>
            </a:r>
          </a:p>
          <a:p>
            <a:r>
              <a:rPr lang="en-US">
                <a:latin typeface="Tahoma" charset="0"/>
              </a:rPr>
              <a:t>universalism		</a:t>
            </a:r>
          </a:p>
        </p:txBody>
      </p:sp>
      <p:sp>
        <p:nvSpPr>
          <p:cNvPr id="14340" name="Rectangle 4"/>
          <p:cNvSpPr>
            <a:spLocks noGrp="1" noChangeArrowheads="1"/>
          </p:cNvSpPr>
          <p:nvPr>
            <p:ph type="body" sz="half" idx="2"/>
          </p:nvPr>
        </p:nvSpPr>
        <p:spPr/>
        <p:txBody>
          <a:bodyPr/>
          <a:lstStyle/>
          <a:p>
            <a:r>
              <a:rPr lang="en-US" dirty="0">
                <a:latin typeface="Tahoma" charset="0"/>
              </a:rPr>
              <a:t>We</a:t>
            </a:r>
          </a:p>
          <a:p>
            <a:r>
              <a:rPr lang="en-US" dirty="0">
                <a:latin typeface="Tahoma" charset="0"/>
              </a:rPr>
              <a:t>large companies</a:t>
            </a:r>
          </a:p>
          <a:p>
            <a:r>
              <a:rPr lang="en-US" dirty="0">
                <a:latin typeface="Tahoma" charset="0"/>
              </a:rPr>
              <a:t> Products show group membership</a:t>
            </a:r>
          </a:p>
          <a:p>
            <a:r>
              <a:rPr lang="en-US" dirty="0">
                <a:latin typeface="Tahoma" charset="0"/>
              </a:rPr>
              <a:t>emphasis on group membership</a:t>
            </a:r>
          </a:p>
          <a:p>
            <a:r>
              <a:rPr lang="en-US" dirty="0">
                <a:latin typeface="Tahoma" charset="0"/>
              </a:rPr>
              <a:t>particularism</a:t>
            </a:r>
          </a:p>
        </p:txBody>
      </p:sp>
    </p:spTree>
    <p:extLst>
      <p:ext uri="{BB962C8B-B14F-4D97-AF65-F5344CB8AC3E}">
        <p14:creationId xmlns:p14="http://schemas.microsoft.com/office/powerpoint/2010/main" val="1410112728"/>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xmlns:p14="http://schemas.microsoft.com/office/powerpoint/2010/main" spd="slow"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atin typeface="Tahoma" charset="0"/>
              </a:rPr>
              <a:t>Low vs High Uncertainty Avoidance</a:t>
            </a:r>
          </a:p>
        </p:txBody>
      </p:sp>
      <p:sp>
        <p:nvSpPr>
          <p:cNvPr id="15363" name="Rectangle 3"/>
          <p:cNvSpPr>
            <a:spLocks noGrp="1" noChangeArrowheads="1"/>
          </p:cNvSpPr>
          <p:nvPr>
            <p:ph type="body" sz="half" idx="1"/>
          </p:nvPr>
        </p:nvSpPr>
        <p:spPr/>
        <p:txBody>
          <a:bodyPr/>
          <a:lstStyle/>
          <a:p>
            <a:r>
              <a:rPr lang="en-US">
                <a:latin typeface="Tahoma" charset="0"/>
              </a:rPr>
              <a:t>Take risks</a:t>
            </a:r>
          </a:p>
          <a:p>
            <a:r>
              <a:rPr lang="en-US">
                <a:latin typeface="Tahoma" charset="0"/>
              </a:rPr>
              <a:t>High stress</a:t>
            </a:r>
          </a:p>
          <a:p>
            <a:r>
              <a:rPr lang="en-US">
                <a:latin typeface="Tahoma" charset="0"/>
              </a:rPr>
              <a:t>Deviant persons and ideas are tolerated</a:t>
            </a:r>
          </a:p>
          <a:p>
            <a:r>
              <a:rPr lang="en-US">
                <a:latin typeface="Tahoma" charset="0"/>
              </a:rPr>
              <a:t>Belief is placed in generalists and common sense			</a:t>
            </a:r>
          </a:p>
        </p:txBody>
      </p:sp>
      <p:sp>
        <p:nvSpPr>
          <p:cNvPr id="15364" name="Rectangle 4"/>
          <p:cNvSpPr>
            <a:spLocks noGrp="1" noChangeArrowheads="1"/>
          </p:cNvSpPr>
          <p:nvPr>
            <p:ph type="body" sz="half" idx="2"/>
          </p:nvPr>
        </p:nvSpPr>
        <p:spPr/>
        <p:txBody>
          <a:bodyPr/>
          <a:lstStyle/>
          <a:p>
            <a:r>
              <a:rPr lang="en-US">
                <a:latin typeface="Tahoma" charset="0"/>
              </a:rPr>
              <a:t>Avoid risks</a:t>
            </a:r>
          </a:p>
          <a:p>
            <a:r>
              <a:rPr lang="en-US">
                <a:latin typeface="Tahoma" charset="0"/>
              </a:rPr>
              <a:t>Ease and lower stress</a:t>
            </a:r>
          </a:p>
          <a:p>
            <a:r>
              <a:rPr lang="en-US">
                <a:latin typeface="Tahoma" charset="0"/>
              </a:rPr>
              <a:t>Deviation is not tolerated</a:t>
            </a:r>
          </a:p>
          <a:p>
            <a:r>
              <a:rPr lang="en-US">
                <a:latin typeface="Tahoma" charset="0"/>
              </a:rPr>
              <a:t>Belief is placed in experts and their knowledge</a:t>
            </a:r>
          </a:p>
        </p:txBody>
      </p:sp>
    </p:spTree>
    <p:extLst>
      <p:ext uri="{BB962C8B-B14F-4D97-AF65-F5344CB8AC3E}">
        <p14:creationId xmlns:p14="http://schemas.microsoft.com/office/powerpoint/2010/main" val="1745139332"/>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xmlns:p14="http://schemas.microsoft.com/office/powerpoint/2010/main" spd="slow" advClick="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atin typeface="Tahoma" charset="0"/>
              </a:rPr>
              <a:t>High vs Low Power Distance</a:t>
            </a:r>
          </a:p>
        </p:txBody>
      </p:sp>
      <p:sp>
        <p:nvSpPr>
          <p:cNvPr id="16387" name="Rectangle 3"/>
          <p:cNvSpPr>
            <a:spLocks noGrp="1" noChangeArrowheads="1"/>
          </p:cNvSpPr>
          <p:nvPr>
            <p:ph type="body" sz="half" idx="1"/>
          </p:nvPr>
        </p:nvSpPr>
        <p:spPr/>
        <p:txBody>
          <a:bodyPr>
            <a:normAutofit fontScale="92500" lnSpcReduction="10000"/>
          </a:bodyPr>
          <a:lstStyle/>
          <a:p>
            <a:r>
              <a:rPr lang="en-US" sz="2400">
                <a:latin typeface="Tahoma" charset="0"/>
              </a:rPr>
              <a:t>There should be an ordered inequality in the world</a:t>
            </a:r>
          </a:p>
          <a:p>
            <a:r>
              <a:rPr lang="en-US" sz="2400">
                <a:latin typeface="Tahoma" charset="0"/>
              </a:rPr>
              <a:t> Superiors are inaccessible</a:t>
            </a:r>
          </a:p>
          <a:p>
            <a:r>
              <a:rPr lang="en-US" sz="2400">
                <a:latin typeface="Tahoma" charset="0"/>
              </a:rPr>
              <a:t>Decision making is limited to superiors</a:t>
            </a:r>
          </a:p>
          <a:p>
            <a:r>
              <a:rPr lang="en-US" sz="2400">
                <a:latin typeface="Tahoma" charset="0"/>
              </a:rPr>
              <a:t>Power holders should have certain privileges	</a:t>
            </a:r>
          </a:p>
        </p:txBody>
      </p:sp>
      <p:sp>
        <p:nvSpPr>
          <p:cNvPr id="16388" name="Rectangle 4"/>
          <p:cNvSpPr>
            <a:spLocks noGrp="1" noChangeArrowheads="1"/>
          </p:cNvSpPr>
          <p:nvPr>
            <p:ph type="body" sz="half" idx="2"/>
          </p:nvPr>
        </p:nvSpPr>
        <p:spPr/>
        <p:txBody>
          <a:bodyPr/>
          <a:lstStyle/>
          <a:p>
            <a:r>
              <a:rPr lang="en-US" sz="2400">
                <a:latin typeface="Tahoma" charset="0"/>
              </a:rPr>
              <a:t>Inequality in society should be minimized. </a:t>
            </a:r>
          </a:p>
          <a:p>
            <a:r>
              <a:rPr lang="en-US" sz="2400">
                <a:latin typeface="Tahoma" charset="0"/>
              </a:rPr>
              <a:t>Superiors are accessible.</a:t>
            </a:r>
          </a:p>
          <a:p>
            <a:r>
              <a:rPr lang="en-US" sz="2400">
                <a:latin typeface="Tahoma" charset="0"/>
              </a:rPr>
              <a:t>Everyone can make decisions</a:t>
            </a:r>
          </a:p>
          <a:p>
            <a:r>
              <a:rPr lang="en-US" sz="2400">
                <a:latin typeface="Tahoma" charset="0"/>
              </a:rPr>
              <a:t>Everyone has the same privileges</a:t>
            </a:r>
          </a:p>
        </p:txBody>
      </p:sp>
    </p:spTree>
    <p:extLst>
      <p:ext uri="{BB962C8B-B14F-4D97-AF65-F5344CB8AC3E}">
        <p14:creationId xmlns:p14="http://schemas.microsoft.com/office/powerpoint/2010/main" val="2656814844"/>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xmlns:p14="http://schemas.microsoft.com/office/powerpoint/2010/main" spd="slow"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atin typeface="Tahoma" charset="0"/>
              </a:rPr>
              <a:t>Masculinity vs Feminity</a:t>
            </a:r>
          </a:p>
        </p:txBody>
      </p:sp>
      <p:sp>
        <p:nvSpPr>
          <p:cNvPr id="17411" name="Rectangle 3"/>
          <p:cNvSpPr>
            <a:spLocks noGrp="1" noChangeArrowheads="1"/>
          </p:cNvSpPr>
          <p:nvPr>
            <p:ph type="body" sz="half" idx="1"/>
          </p:nvPr>
        </p:nvSpPr>
        <p:spPr/>
        <p:txBody>
          <a:bodyPr/>
          <a:lstStyle/>
          <a:p>
            <a:r>
              <a:rPr lang="en-US" dirty="0">
                <a:latin typeface="Tahoma" charset="0"/>
              </a:rPr>
              <a:t>Differentiated sex roles</a:t>
            </a:r>
          </a:p>
          <a:p>
            <a:r>
              <a:rPr lang="en-US" dirty="0" smtClean="0">
                <a:latin typeface="Tahoma" charset="0"/>
              </a:rPr>
              <a:t>One sex may dominate</a:t>
            </a:r>
            <a:endParaRPr lang="en-US" dirty="0">
              <a:latin typeface="Tahoma" charset="0"/>
            </a:endParaRPr>
          </a:p>
          <a:p>
            <a:r>
              <a:rPr lang="en-US" dirty="0">
                <a:latin typeface="Tahoma" charset="0"/>
              </a:rPr>
              <a:t>Live to Work</a:t>
            </a:r>
          </a:p>
          <a:p>
            <a:r>
              <a:rPr lang="en-US" dirty="0">
                <a:latin typeface="Tahoma" charset="0"/>
              </a:rPr>
              <a:t>Independence is the ideal</a:t>
            </a:r>
          </a:p>
          <a:p>
            <a:r>
              <a:rPr lang="en-US" dirty="0">
                <a:latin typeface="Tahoma" charset="0"/>
              </a:rPr>
              <a:t>Big and fast is the ideal</a:t>
            </a:r>
          </a:p>
        </p:txBody>
      </p:sp>
      <p:sp>
        <p:nvSpPr>
          <p:cNvPr id="17412" name="Rectangle 4"/>
          <p:cNvSpPr>
            <a:spLocks noGrp="1" noChangeArrowheads="1"/>
          </p:cNvSpPr>
          <p:nvPr>
            <p:ph type="body" sz="half" idx="2"/>
          </p:nvPr>
        </p:nvSpPr>
        <p:spPr/>
        <p:txBody>
          <a:bodyPr>
            <a:normAutofit lnSpcReduction="10000"/>
          </a:bodyPr>
          <a:lstStyle/>
          <a:p>
            <a:r>
              <a:rPr lang="en-US">
                <a:latin typeface="Tahoma" charset="0"/>
              </a:rPr>
              <a:t>Undifferentiated sex roles</a:t>
            </a:r>
          </a:p>
          <a:p>
            <a:r>
              <a:rPr lang="en-US">
                <a:latin typeface="Tahoma" charset="0"/>
              </a:rPr>
              <a:t>Equality between the sexes</a:t>
            </a:r>
          </a:p>
          <a:p>
            <a:r>
              <a:rPr lang="en-US">
                <a:latin typeface="Tahoma" charset="0"/>
              </a:rPr>
              <a:t>Work to Live</a:t>
            </a:r>
          </a:p>
          <a:p>
            <a:r>
              <a:rPr lang="en-US">
                <a:latin typeface="Tahoma" charset="0"/>
              </a:rPr>
              <a:t>Interdependence is the ideal</a:t>
            </a:r>
          </a:p>
          <a:p>
            <a:r>
              <a:rPr lang="en-US">
                <a:latin typeface="Tahoma" charset="0"/>
              </a:rPr>
              <a:t>Small and Slow is beautiful</a:t>
            </a:r>
          </a:p>
        </p:txBody>
      </p:sp>
    </p:spTree>
    <p:extLst>
      <p:ext uri="{BB962C8B-B14F-4D97-AF65-F5344CB8AC3E}">
        <p14:creationId xmlns:p14="http://schemas.microsoft.com/office/powerpoint/2010/main" val="1765499251"/>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xmlns:p14="http://schemas.microsoft.com/office/powerpoint/2010/main" spd="slow" advClick="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Standardization </a:t>
            </a:r>
            <a:r>
              <a:rPr lang="en-US" dirty="0" err="1" smtClean="0"/>
              <a:t>vs</a:t>
            </a:r>
            <a:r>
              <a:rPr lang="en-US" dirty="0" smtClean="0"/>
              <a:t> Adaptation</a:t>
            </a:r>
            <a:endParaRPr lang="en-US" dirty="0"/>
          </a:p>
        </p:txBody>
      </p:sp>
      <p:pic>
        <p:nvPicPr>
          <p:cNvPr id="5" name="Content Placeholder 4" descr="Screen Shot 2015-05-19 at 4.42.10 PM.png"/>
          <p:cNvPicPr>
            <a:picLocks noGrp="1" noChangeAspect="1"/>
          </p:cNvPicPr>
          <p:nvPr>
            <p:ph idx="1"/>
          </p:nvPr>
        </p:nvPicPr>
        <p:blipFill>
          <a:blip r:embed="rId2">
            <a:extLst>
              <a:ext uri="{28A0092B-C50C-407E-A947-70E740481C1C}">
                <a14:useLocalDpi xmlns:a14="http://schemas.microsoft.com/office/drawing/2010/main" val="0"/>
              </a:ext>
            </a:extLst>
          </a:blip>
          <a:srcRect l="-6793" r="-6793"/>
          <a:stretch>
            <a:fillRect/>
          </a:stretch>
        </p:blipFill>
        <p:spPr/>
      </p:pic>
    </p:spTree>
    <p:extLst>
      <p:ext uri="{BB962C8B-B14F-4D97-AF65-F5344CB8AC3E}">
        <p14:creationId xmlns:p14="http://schemas.microsoft.com/office/powerpoint/2010/main" val="19261432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581400"/>
            <a:ext cx="258127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26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738" y="335597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26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1525" y="2844800"/>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269" name="Rectangle 2"/>
          <p:cNvSpPr>
            <a:spLocks noGrp="1" noChangeArrowheads="1"/>
          </p:cNvSpPr>
          <p:nvPr>
            <p:ph type="title"/>
          </p:nvPr>
        </p:nvSpPr>
        <p:spPr bwMode="auto">
          <a:xfrm>
            <a:off x="457200" y="76200"/>
            <a:ext cx="8229600" cy="152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dirty="0">
                <a:latin typeface="Georgia" charset="0"/>
              </a:rPr>
              <a:t>          </a:t>
            </a:r>
            <a:r>
              <a:rPr lang="en-US" sz="3200" dirty="0">
                <a:latin typeface="Georgia" charset="0"/>
              </a:rPr>
              <a:t>Putting it into </a:t>
            </a:r>
            <a:r>
              <a:rPr lang="en-US" sz="3200" dirty="0" smtClean="0">
                <a:latin typeface="Georgia" charset="0"/>
              </a:rPr>
              <a:t>Practice: Can you have a global product?</a:t>
            </a:r>
            <a:endParaRPr lang="en-US" sz="4000" dirty="0">
              <a:solidFill>
                <a:srgbClr val="336699"/>
              </a:solidFill>
              <a:latin typeface="Georgia" charset="0"/>
            </a:endParaRPr>
          </a:p>
        </p:txBody>
      </p:sp>
      <p:pic>
        <p:nvPicPr>
          <p:cNvPr id="1127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0438" y="1878013"/>
            <a:ext cx="1708150"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271" name="TextBox 3"/>
          <p:cNvSpPr txBox="1">
            <a:spLocks noChangeArrowheads="1"/>
          </p:cNvSpPr>
          <p:nvPr/>
        </p:nvSpPr>
        <p:spPr bwMode="auto">
          <a:xfrm>
            <a:off x="1057275" y="1436688"/>
            <a:ext cx="3613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buClr>
                <a:srgbClr val="FFC000"/>
              </a:buClr>
              <a:buFont typeface="Wingdings" charset="0"/>
              <a:buChar char="¦"/>
            </a:pPr>
            <a:r>
              <a:rPr lang="en-US" sz="3200"/>
              <a:t>Was Levitt right?</a:t>
            </a:r>
          </a:p>
        </p:txBody>
      </p:sp>
      <p:pic>
        <p:nvPicPr>
          <p:cNvPr id="1127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8475" y="1436688"/>
            <a:ext cx="18383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27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4625" y="4419600"/>
            <a:ext cx="26098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27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025" y="2143125"/>
            <a:ext cx="3019425"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27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63850" y="3916363"/>
            <a:ext cx="1717675"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27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9088" y="4930775"/>
            <a:ext cx="2187575"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3995797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050"/>
          <p:cNvSpPr>
            <a:spLocks noGrp="1" noChangeArrowheads="1"/>
          </p:cNvSpPr>
          <p:nvPr>
            <p:ph type="title"/>
          </p:nvPr>
        </p:nvSpPr>
        <p:spPr/>
        <p:txBody>
          <a:bodyPr/>
          <a:lstStyle/>
          <a:p>
            <a:r>
              <a:rPr lang="en-US" dirty="0" smtClean="0"/>
              <a:t>Seeing Cultural Differences </a:t>
            </a:r>
            <a:endParaRPr lang="en-US" dirty="0"/>
          </a:p>
        </p:txBody>
      </p:sp>
      <p:pic>
        <p:nvPicPr>
          <p:cNvPr id="63493" name="Picture 2053" descr="eye4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28800"/>
            <a:ext cx="7620000" cy="432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386478"/>
      </p:ext>
    </p:extLst>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a:latin typeface="Georgia" charset="0"/>
              </a:rPr>
              <a:t>Market Segmentation</a:t>
            </a:r>
          </a:p>
        </p:txBody>
      </p:sp>
      <p:sp>
        <p:nvSpPr>
          <p:cNvPr id="457731" name="Rectangle 3"/>
          <p:cNvSpPr>
            <a:spLocks noGrp="1" noChangeArrowheads="1"/>
          </p:cNvSpPr>
          <p:nvPr>
            <p:ph idx="1"/>
          </p:nvPr>
        </p:nvSpPr>
        <p:spPr/>
        <p:txBody>
          <a:bodyPr rtlCol="0">
            <a:normAutofit/>
          </a:bodyPr>
          <a:lstStyle/>
          <a:p>
            <a:pPr eaLnBrk="1" fontAlgn="auto" hangingPunct="1">
              <a:spcBef>
                <a:spcPts val="0"/>
              </a:spcBef>
              <a:spcAft>
                <a:spcPts val="0"/>
              </a:spcAft>
              <a:buFont typeface="Wingdings" pitchFamily="2" charset="2"/>
              <a:buNone/>
              <a:defRPr/>
            </a:pPr>
            <a:endParaRPr lang="en-US" dirty="0">
              <a:solidFill>
                <a:srgbClr val="6A96D3"/>
              </a:solidFill>
              <a:ea typeface="+mn-ea"/>
            </a:endParaRPr>
          </a:p>
          <a:p>
            <a:pPr marL="0" indent="0" eaLnBrk="1" fontAlgn="auto" hangingPunct="1">
              <a:spcBef>
                <a:spcPts val="0"/>
              </a:spcBef>
              <a:spcAft>
                <a:spcPts val="0"/>
              </a:spcAft>
              <a:buFont typeface="Wingdings" pitchFamily="2" charset="2"/>
              <a:buNone/>
              <a:defRPr/>
            </a:pPr>
            <a:r>
              <a:rPr lang="en-US" dirty="0">
                <a:solidFill>
                  <a:schemeClr val="accent4">
                    <a:lumMod val="75000"/>
                  </a:schemeClr>
                </a:solidFill>
                <a:ea typeface="+mn-ea"/>
              </a:rPr>
              <a:t>Market segmentation </a:t>
            </a:r>
            <a:r>
              <a:rPr lang="en-US" dirty="0">
                <a:ea typeface="+mn-ea"/>
              </a:rPr>
              <a:t>- identifying distinct groups of consumers whose purchasing behavior differs from others in important </a:t>
            </a:r>
            <a:r>
              <a:rPr lang="en-US" dirty="0" smtClean="0">
                <a:ea typeface="+mn-ea"/>
              </a:rPr>
              <a:t>ways</a:t>
            </a:r>
          </a:p>
          <a:p>
            <a:pPr lvl="1" eaLnBrk="1" fontAlgn="auto" hangingPunct="1">
              <a:spcBef>
                <a:spcPts val="0"/>
              </a:spcBef>
              <a:spcAft>
                <a:spcPts val="0"/>
              </a:spcAft>
              <a:buFont typeface="Arial" pitchFamily="34" charset="0"/>
              <a:buChar char="•"/>
              <a:defRPr/>
            </a:pPr>
            <a:r>
              <a:rPr lang="en-US" dirty="0" smtClean="0">
                <a:ea typeface="+mn-ea"/>
              </a:rPr>
              <a:t>Global </a:t>
            </a:r>
            <a:r>
              <a:rPr lang="en-US" dirty="0">
                <a:ea typeface="+mn-ea"/>
              </a:rPr>
              <a:t>market segments are more likely to exist in industrial products than in consumer products</a:t>
            </a:r>
          </a:p>
          <a:p>
            <a:pPr eaLnBrk="1" fontAlgn="auto" hangingPunct="1">
              <a:spcAft>
                <a:spcPts val="0"/>
              </a:spcAft>
              <a:defRPr/>
            </a:pPr>
            <a:endParaRPr lang="en-US" dirty="0">
              <a:ea typeface="+mn-ea"/>
            </a:endParaRPr>
          </a:p>
        </p:txBody>
      </p:sp>
    </p:spTree>
    <p:extLst>
      <p:ext uri="{BB962C8B-B14F-4D97-AF65-F5344CB8AC3E}">
        <p14:creationId xmlns:p14="http://schemas.microsoft.com/office/powerpoint/2010/main" val="30164486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7731">
                                            <p:txEl>
                                              <p:pRg st="1" end="1"/>
                                            </p:txEl>
                                          </p:spTgt>
                                        </p:tgtEl>
                                        <p:attrNameLst>
                                          <p:attrName>style.visibility</p:attrName>
                                        </p:attrNameLst>
                                      </p:cBhvr>
                                      <p:to>
                                        <p:strVal val="visible"/>
                                      </p:to>
                                    </p:set>
                                    <p:animEffect transition="in" filter="wipe(left)">
                                      <p:cBhvr>
                                        <p:cTn id="7" dur="500"/>
                                        <p:tgtEl>
                                          <p:spTgt spid="45773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7731">
                                            <p:txEl>
                                              <p:pRg st="2" end="2"/>
                                            </p:txEl>
                                          </p:spTgt>
                                        </p:tgtEl>
                                        <p:attrNameLst>
                                          <p:attrName>style.visibility</p:attrName>
                                        </p:attrNameLst>
                                      </p:cBhvr>
                                      <p:to>
                                        <p:strVal val="visible"/>
                                      </p:to>
                                    </p:set>
                                    <p:animEffect transition="in" filter="wipe(left)">
                                      <p:cBhvr>
                                        <p:cTn id="12" dur="500"/>
                                        <p:tgtEl>
                                          <p:spTgt spid="4577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Systems within a Country …Influence</a:t>
            </a:r>
            <a:endParaRPr lang="en-US" dirty="0"/>
          </a:p>
        </p:txBody>
      </p:sp>
      <p:pic>
        <p:nvPicPr>
          <p:cNvPr id="4" name="Content Placeholder 3" descr="Screen Shot 2013-11-30 at 4.30.14 PM.png"/>
          <p:cNvPicPr>
            <a:picLocks noGrp="1" noChangeAspect="1"/>
          </p:cNvPicPr>
          <p:nvPr>
            <p:ph idx="1"/>
          </p:nvPr>
        </p:nvPicPr>
        <p:blipFill>
          <a:blip r:embed="rId2">
            <a:extLst>
              <a:ext uri="{28A0092B-C50C-407E-A947-70E740481C1C}">
                <a14:useLocalDpi xmlns:a14="http://schemas.microsoft.com/office/drawing/2010/main" val="0"/>
              </a:ext>
            </a:extLst>
          </a:blip>
          <a:srcRect t="13127" b="13127"/>
          <a:stretch>
            <a:fillRect/>
          </a:stretch>
        </p:blipFill>
        <p:spPr>
          <a:xfrm>
            <a:off x="1145303" y="1863194"/>
            <a:ext cx="7082710" cy="3928005"/>
          </a:xfrm>
        </p:spPr>
      </p:pic>
    </p:spTree>
    <p:extLst>
      <p:ext uri="{BB962C8B-B14F-4D97-AF65-F5344CB8AC3E}">
        <p14:creationId xmlns:p14="http://schemas.microsoft.com/office/powerpoint/2010/main" val="20631815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a:latin typeface="Georgia" charset="0"/>
              </a:rPr>
              <a:t>     Differences between Countries</a:t>
            </a:r>
          </a:p>
        </p:txBody>
      </p:sp>
      <p:sp>
        <p:nvSpPr>
          <p:cNvPr id="467971" name="Rectangle 3"/>
          <p:cNvSpPr>
            <a:spLocks noGrp="1" noChangeArrowheads="1"/>
          </p:cNvSpPr>
          <p:nvPr>
            <p:ph idx="1"/>
          </p:nvPr>
        </p:nvSpPr>
        <p:spPr/>
        <p:txBody>
          <a:bodyPr rtlCol="0">
            <a:normAutofit/>
          </a:bodyPr>
          <a:lstStyle/>
          <a:p>
            <a:pPr marL="0" indent="0" eaLnBrk="1" fontAlgn="auto" hangingPunct="1">
              <a:lnSpc>
                <a:spcPct val="120000"/>
              </a:lnSpc>
              <a:spcBef>
                <a:spcPts val="0"/>
              </a:spcBef>
              <a:spcAft>
                <a:spcPts val="0"/>
              </a:spcAft>
              <a:buFont typeface="Wingdings" pitchFamily="2" charset="2"/>
              <a:buNone/>
              <a:defRPr/>
            </a:pPr>
            <a:r>
              <a:rPr lang="en-US" dirty="0" smtClean="0">
                <a:ea typeface="+mn-ea"/>
              </a:rPr>
              <a:t>The </a:t>
            </a:r>
            <a:r>
              <a:rPr lang="en-US" dirty="0">
                <a:ea typeface="+mn-ea"/>
              </a:rPr>
              <a:t>main differences between distribution systems </a:t>
            </a:r>
            <a:r>
              <a:rPr lang="en-US" dirty="0" smtClean="0">
                <a:ea typeface="+mn-ea"/>
              </a:rPr>
              <a:t>are: </a:t>
            </a:r>
          </a:p>
          <a:p>
            <a:pPr eaLnBrk="1" fontAlgn="auto" hangingPunct="1">
              <a:lnSpc>
                <a:spcPct val="120000"/>
              </a:lnSpc>
              <a:spcBef>
                <a:spcPts val="0"/>
              </a:spcBef>
              <a:spcAft>
                <a:spcPts val="0"/>
              </a:spcAft>
              <a:buFont typeface="Arial" pitchFamily="34" charset="0"/>
              <a:buChar char="•"/>
              <a:defRPr/>
            </a:pPr>
            <a:r>
              <a:rPr lang="en-US" dirty="0" smtClean="0">
                <a:ea typeface="+mn-ea"/>
              </a:rPr>
              <a:t>Retail concentration</a:t>
            </a:r>
          </a:p>
          <a:p>
            <a:pPr eaLnBrk="1" fontAlgn="auto" hangingPunct="1">
              <a:lnSpc>
                <a:spcPct val="120000"/>
              </a:lnSpc>
              <a:spcBef>
                <a:spcPts val="0"/>
              </a:spcBef>
              <a:spcAft>
                <a:spcPts val="0"/>
              </a:spcAft>
              <a:buFont typeface="Arial" pitchFamily="34" charset="0"/>
              <a:buChar char="•"/>
              <a:defRPr/>
            </a:pPr>
            <a:r>
              <a:rPr lang="en-US" dirty="0" smtClean="0">
                <a:ea typeface="+mn-ea"/>
              </a:rPr>
              <a:t>Channel length</a:t>
            </a:r>
          </a:p>
          <a:p>
            <a:pPr eaLnBrk="1" fontAlgn="auto" hangingPunct="1">
              <a:lnSpc>
                <a:spcPct val="120000"/>
              </a:lnSpc>
              <a:spcBef>
                <a:spcPts val="0"/>
              </a:spcBef>
              <a:spcAft>
                <a:spcPts val="0"/>
              </a:spcAft>
              <a:buFont typeface="Arial" pitchFamily="34" charset="0"/>
              <a:buChar char="•"/>
              <a:defRPr/>
            </a:pPr>
            <a:r>
              <a:rPr lang="en-US" dirty="0" smtClean="0">
                <a:ea typeface="+mn-ea"/>
              </a:rPr>
              <a:t>Channel exclusivity</a:t>
            </a:r>
          </a:p>
          <a:p>
            <a:pPr eaLnBrk="1" fontAlgn="auto" hangingPunct="1">
              <a:lnSpc>
                <a:spcPct val="120000"/>
              </a:lnSpc>
              <a:spcBef>
                <a:spcPts val="0"/>
              </a:spcBef>
              <a:spcAft>
                <a:spcPts val="0"/>
              </a:spcAft>
              <a:buFont typeface="Arial" pitchFamily="34" charset="0"/>
              <a:buChar char="•"/>
              <a:defRPr/>
            </a:pPr>
            <a:r>
              <a:rPr lang="en-US" dirty="0" smtClean="0">
                <a:ea typeface="+mn-ea"/>
              </a:rPr>
              <a:t>Channel </a:t>
            </a:r>
            <a:r>
              <a:rPr lang="en-US" dirty="0">
                <a:ea typeface="+mn-ea"/>
              </a:rPr>
              <a:t>quality </a:t>
            </a:r>
            <a:r>
              <a:rPr lang="en-US" dirty="0" smtClean="0">
                <a:ea typeface="+mn-ea"/>
              </a:rPr>
              <a:t>			</a:t>
            </a:r>
            <a:endParaRPr lang="en-US" dirty="0">
              <a:ea typeface="+mn-ea"/>
            </a:endParaRPr>
          </a:p>
        </p:txBody>
      </p:sp>
    </p:spTree>
    <p:extLst>
      <p:ext uri="{BB962C8B-B14F-4D97-AF65-F5344CB8AC3E}">
        <p14:creationId xmlns:p14="http://schemas.microsoft.com/office/powerpoint/2010/main" val="22335848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7971">
                                            <p:txEl>
                                              <p:pRg st="0" end="0"/>
                                            </p:txEl>
                                          </p:spTgt>
                                        </p:tgtEl>
                                        <p:attrNameLst>
                                          <p:attrName>style.visibility</p:attrName>
                                        </p:attrNameLst>
                                      </p:cBhvr>
                                      <p:to>
                                        <p:strVal val="visible"/>
                                      </p:to>
                                    </p:set>
                                    <p:animEffect transition="in" filter="wipe(left)">
                                      <p:cBhvr>
                                        <p:cTn id="7" dur="500"/>
                                        <p:tgtEl>
                                          <p:spTgt spid="4679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7971">
                                            <p:txEl>
                                              <p:pRg st="1" end="1"/>
                                            </p:txEl>
                                          </p:spTgt>
                                        </p:tgtEl>
                                        <p:attrNameLst>
                                          <p:attrName>style.visibility</p:attrName>
                                        </p:attrNameLst>
                                      </p:cBhvr>
                                      <p:to>
                                        <p:strVal val="visible"/>
                                      </p:to>
                                    </p:set>
                                    <p:animEffect transition="in" filter="wipe(left)">
                                      <p:cBhvr>
                                        <p:cTn id="12" dur="500"/>
                                        <p:tgtEl>
                                          <p:spTgt spid="4679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7971">
                                            <p:txEl>
                                              <p:pRg st="2" end="2"/>
                                            </p:txEl>
                                          </p:spTgt>
                                        </p:tgtEl>
                                        <p:attrNameLst>
                                          <p:attrName>style.visibility</p:attrName>
                                        </p:attrNameLst>
                                      </p:cBhvr>
                                      <p:to>
                                        <p:strVal val="visible"/>
                                      </p:to>
                                    </p:set>
                                    <p:animEffect transition="in" filter="wipe(left)">
                                      <p:cBhvr>
                                        <p:cTn id="17" dur="500"/>
                                        <p:tgtEl>
                                          <p:spTgt spid="4679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67971">
                                            <p:txEl>
                                              <p:pRg st="3" end="3"/>
                                            </p:txEl>
                                          </p:spTgt>
                                        </p:tgtEl>
                                        <p:attrNameLst>
                                          <p:attrName>style.visibility</p:attrName>
                                        </p:attrNameLst>
                                      </p:cBhvr>
                                      <p:to>
                                        <p:strVal val="visible"/>
                                      </p:to>
                                    </p:set>
                                    <p:animEffect transition="in" filter="wipe(left)">
                                      <p:cBhvr>
                                        <p:cTn id="22" dur="500"/>
                                        <p:tgtEl>
                                          <p:spTgt spid="4679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67971">
                                            <p:txEl>
                                              <p:pRg st="4" end="4"/>
                                            </p:txEl>
                                          </p:spTgt>
                                        </p:tgtEl>
                                        <p:attrNameLst>
                                          <p:attrName>style.visibility</p:attrName>
                                        </p:attrNameLst>
                                      </p:cBhvr>
                                      <p:to>
                                        <p:strVal val="visible"/>
                                      </p:to>
                                    </p:set>
                                    <p:animEffect transition="in" filter="wipe(left)">
                                      <p:cBhvr>
                                        <p:cTn id="27" dur="500"/>
                                        <p:tgtEl>
                                          <p:spTgt spid="4679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a:latin typeface="Georgia" charset="0"/>
              </a:rPr>
              <a:t>Differences between Countries</a:t>
            </a:r>
          </a:p>
        </p:txBody>
      </p:sp>
      <p:sp>
        <p:nvSpPr>
          <p:cNvPr id="474115" name="Rectangle 3"/>
          <p:cNvSpPr>
            <a:spLocks noGrp="1" noChangeArrowheads="1"/>
          </p:cNvSpPr>
          <p:nvPr>
            <p:ph idx="1"/>
          </p:nvPr>
        </p:nvSpPr>
        <p:spPr/>
        <p:txBody>
          <a:bodyPr rtlCol="0">
            <a:normAutofit/>
          </a:bodyPr>
          <a:lstStyle/>
          <a:p>
            <a:pPr marL="514350" indent="-514350" eaLnBrk="1" fontAlgn="auto" hangingPunct="1">
              <a:spcBef>
                <a:spcPts val="0"/>
              </a:spcBef>
              <a:spcAft>
                <a:spcPts val="0"/>
              </a:spcAft>
              <a:buFont typeface="+mj-lt"/>
              <a:buAutoNum type="arabicPeriod"/>
              <a:defRPr/>
            </a:pPr>
            <a:r>
              <a:rPr lang="en-US" dirty="0" smtClean="0">
                <a:solidFill>
                  <a:schemeClr val="accent4">
                    <a:lumMod val="75000"/>
                  </a:schemeClr>
                </a:solidFill>
                <a:ea typeface="+mn-ea"/>
              </a:rPr>
              <a:t>Retail </a:t>
            </a:r>
            <a:r>
              <a:rPr lang="en-US" dirty="0">
                <a:solidFill>
                  <a:schemeClr val="accent4">
                    <a:lumMod val="75000"/>
                  </a:schemeClr>
                </a:solidFill>
                <a:ea typeface="+mn-ea"/>
              </a:rPr>
              <a:t>Concentration</a:t>
            </a:r>
          </a:p>
          <a:p>
            <a:pPr eaLnBrk="1" fontAlgn="auto" hangingPunct="1">
              <a:spcBef>
                <a:spcPts val="0"/>
              </a:spcBef>
              <a:spcAft>
                <a:spcPts val="0"/>
              </a:spcAft>
              <a:defRPr/>
            </a:pPr>
            <a:endParaRPr lang="en-US" dirty="0" smtClean="0">
              <a:ea typeface="+mn-ea"/>
            </a:endParaRPr>
          </a:p>
          <a:p>
            <a:pPr lvl="1" eaLnBrk="1" fontAlgn="auto" hangingPunct="1">
              <a:spcBef>
                <a:spcPts val="0"/>
              </a:spcBef>
              <a:spcAft>
                <a:spcPts val="0"/>
              </a:spcAft>
              <a:defRPr/>
            </a:pPr>
            <a:r>
              <a:rPr lang="en-US" dirty="0" smtClean="0">
                <a:ea typeface="+mn-ea"/>
              </a:rPr>
              <a:t>In a </a:t>
            </a:r>
            <a:r>
              <a:rPr lang="en-US" dirty="0" smtClean="0">
                <a:solidFill>
                  <a:schemeClr val="accent4">
                    <a:lumMod val="75000"/>
                  </a:schemeClr>
                </a:solidFill>
                <a:ea typeface="+mn-ea"/>
              </a:rPr>
              <a:t>concentrated system</a:t>
            </a:r>
            <a:r>
              <a:rPr lang="en-US" dirty="0" smtClean="0">
                <a:ea typeface="+mn-ea"/>
              </a:rPr>
              <a:t>, a few retailers supply most of the market</a:t>
            </a:r>
          </a:p>
          <a:p>
            <a:pPr lvl="1" eaLnBrk="1" fontAlgn="auto" hangingPunct="1">
              <a:spcBef>
                <a:spcPts val="0"/>
              </a:spcBef>
              <a:spcAft>
                <a:spcPts val="0"/>
              </a:spcAft>
              <a:defRPr/>
            </a:pPr>
            <a:r>
              <a:rPr lang="en-US" dirty="0" smtClean="0">
                <a:ea typeface="+mn-ea"/>
              </a:rPr>
              <a:t>In a </a:t>
            </a:r>
            <a:r>
              <a:rPr lang="en-US" dirty="0" smtClean="0">
                <a:solidFill>
                  <a:schemeClr val="accent4">
                    <a:lumMod val="75000"/>
                  </a:schemeClr>
                </a:solidFill>
                <a:ea typeface="+mn-ea"/>
              </a:rPr>
              <a:t>fragmented system </a:t>
            </a:r>
            <a:r>
              <a:rPr lang="en-US" dirty="0" smtClean="0">
                <a:ea typeface="+mn-ea"/>
              </a:rPr>
              <a:t>there are many retailers, no one </a:t>
            </a:r>
            <a:r>
              <a:rPr lang="en-US" dirty="0">
                <a:ea typeface="+mn-ea"/>
              </a:rPr>
              <a:t>of which has a major share of the market</a:t>
            </a:r>
          </a:p>
        </p:txBody>
      </p:sp>
    </p:spTree>
    <p:extLst>
      <p:ext uri="{BB962C8B-B14F-4D97-AF65-F5344CB8AC3E}">
        <p14:creationId xmlns:p14="http://schemas.microsoft.com/office/powerpoint/2010/main" val="16940987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4115">
                                            <p:txEl>
                                              <p:pRg st="0" end="0"/>
                                            </p:txEl>
                                          </p:spTgt>
                                        </p:tgtEl>
                                        <p:attrNameLst>
                                          <p:attrName>style.visibility</p:attrName>
                                        </p:attrNameLst>
                                      </p:cBhvr>
                                      <p:to>
                                        <p:strVal val="visible"/>
                                      </p:to>
                                    </p:set>
                                    <p:animEffect transition="in" filter="wipe(left)">
                                      <p:cBhvr>
                                        <p:cTn id="7" dur="500"/>
                                        <p:tgtEl>
                                          <p:spTgt spid="4741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4115">
                                            <p:txEl>
                                              <p:pRg st="2" end="2"/>
                                            </p:txEl>
                                          </p:spTgt>
                                        </p:tgtEl>
                                        <p:attrNameLst>
                                          <p:attrName>style.visibility</p:attrName>
                                        </p:attrNameLst>
                                      </p:cBhvr>
                                      <p:to>
                                        <p:strVal val="visible"/>
                                      </p:to>
                                    </p:set>
                                    <p:animEffect transition="in" filter="wipe(left)">
                                      <p:cBhvr>
                                        <p:cTn id="12" dur="500"/>
                                        <p:tgtEl>
                                          <p:spTgt spid="47411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74115">
                                            <p:txEl>
                                              <p:pRg st="3" end="3"/>
                                            </p:txEl>
                                          </p:spTgt>
                                        </p:tgtEl>
                                        <p:attrNameLst>
                                          <p:attrName>style.visibility</p:attrName>
                                        </p:attrNameLst>
                                      </p:cBhvr>
                                      <p:to>
                                        <p:strVal val="visible"/>
                                      </p:to>
                                    </p:set>
                                    <p:animEffect transition="in" filter="wipe(left)">
                                      <p:cBhvr>
                                        <p:cTn id="17" dur="500"/>
                                        <p:tgtEl>
                                          <p:spTgt spid="4741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Concentrated		</a:t>
            </a:r>
            <a:endParaRPr lang="en-US" dirty="0"/>
          </a:p>
        </p:txBody>
      </p:sp>
      <p:pic>
        <p:nvPicPr>
          <p:cNvPr id="4" name="Content Placeholder 3" descr="Screen Shot 2015-05-19 at 4.53.34 PM.png"/>
          <p:cNvPicPr>
            <a:picLocks noGrp="1" noChangeAspect="1"/>
          </p:cNvPicPr>
          <p:nvPr>
            <p:ph idx="1"/>
          </p:nvPr>
        </p:nvPicPr>
        <p:blipFill>
          <a:blip r:embed="rId2">
            <a:extLst>
              <a:ext uri="{28A0092B-C50C-407E-A947-70E740481C1C}">
                <a14:useLocalDpi xmlns:a14="http://schemas.microsoft.com/office/drawing/2010/main" val="0"/>
              </a:ext>
            </a:extLst>
          </a:blip>
          <a:srcRect l="-3982" r="-3982"/>
          <a:stretch>
            <a:fillRect/>
          </a:stretch>
        </p:blipFill>
        <p:spPr/>
      </p:pic>
    </p:spTree>
    <p:extLst>
      <p:ext uri="{BB962C8B-B14F-4D97-AF65-F5344CB8AC3E}">
        <p14:creationId xmlns:p14="http://schemas.microsoft.com/office/powerpoint/2010/main" val="13537224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Fragmented</a:t>
            </a:r>
            <a:endParaRPr lang="en-US" dirty="0"/>
          </a:p>
        </p:txBody>
      </p:sp>
      <p:pic>
        <p:nvPicPr>
          <p:cNvPr id="4" name="Content Placeholder 3" descr="Screen Shot 2015-05-19 at 4.57.35 PM.png"/>
          <p:cNvPicPr>
            <a:picLocks noGrp="1" noChangeAspect="1"/>
          </p:cNvPicPr>
          <p:nvPr>
            <p:ph idx="1"/>
          </p:nvPr>
        </p:nvPicPr>
        <p:blipFill>
          <a:blip r:embed="rId2">
            <a:extLst>
              <a:ext uri="{28A0092B-C50C-407E-A947-70E740481C1C}">
                <a14:useLocalDpi xmlns:a14="http://schemas.microsoft.com/office/drawing/2010/main" val="0"/>
              </a:ext>
            </a:extLst>
          </a:blip>
          <a:srcRect l="-8916" r="-8916"/>
          <a:stretch>
            <a:fillRect/>
          </a:stretch>
        </p:blipFill>
        <p:spPr/>
      </p:pic>
    </p:spTree>
    <p:extLst>
      <p:ext uri="{BB962C8B-B14F-4D97-AF65-F5344CB8AC3E}">
        <p14:creationId xmlns:p14="http://schemas.microsoft.com/office/powerpoint/2010/main" val="39014436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a:latin typeface="Georgia" charset="0"/>
              </a:rPr>
              <a:t>Differences between Countries</a:t>
            </a:r>
          </a:p>
        </p:txBody>
      </p:sp>
      <p:sp>
        <p:nvSpPr>
          <p:cNvPr id="475139" name="Rectangle 3"/>
          <p:cNvSpPr>
            <a:spLocks noGrp="1" noChangeArrowheads="1"/>
          </p:cNvSpPr>
          <p:nvPr>
            <p:ph idx="1"/>
          </p:nvPr>
        </p:nvSpPr>
        <p:spPr/>
        <p:txBody>
          <a:bodyPr rtlCol="0">
            <a:normAutofit/>
          </a:bodyPr>
          <a:lstStyle/>
          <a:p>
            <a:pPr marL="514350" indent="-514350" eaLnBrk="1" fontAlgn="auto" hangingPunct="1">
              <a:lnSpc>
                <a:spcPct val="110000"/>
              </a:lnSpc>
              <a:spcBef>
                <a:spcPts val="0"/>
              </a:spcBef>
              <a:spcAft>
                <a:spcPts val="0"/>
              </a:spcAft>
              <a:buFont typeface="+mj-lt"/>
              <a:buAutoNum type="arabicPeriod" startAt="2"/>
              <a:defRPr/>
            </a:pPr>
            <a:r>
              <a:rPr lang="en-US" dirty="0" smtClean="0">
                <a:solidFill>
                  <a:schemeClr val="accent4">
                    <a:lumMod val="75000"/>
                  </a:schemeClr>
                </a:solidFill>
                <a:ea typeface="+mn-ea"/>
              </a:rPr>
              <a:t>Channel </a:t>
            </a:r>
            <a:r>
              <a:rPr lang="en-US" dirty="0">
                <a:solidFill>
                  <a:schemeClr val="accent4">
                    <a:lumMod val="75000"/>
                  </a:schemeClr>
                </a:solidFill>
                <a:ea typeface="+mn-ea"/>
              </a:rPr>
              <a:t>Length</a:t>
            </a:r>
          </a:p>
          <a:p>
            <a:pPr eaLnBrk="1" fontAlgn="auto" hangingPunct="1">
              <a:lnSpc>
                <a:spcPct val="110000"/>
              </a:lnSpc>
              <a:spcBef>
                <a:spcPts val="0"/>
              </a:spcBef>
              <a:spcAft>
                <a:spcPts val="0"/>
              </a:spcAft>
              <a:defRPr/>
            </a:pPr>
            <a:r>
              <a:rPr lang="en-US" dirty="0" smtClean="0">
                <a:solidFill>
                  <a:schemeClr val="accent4">
                    <a:lumMod val="75000"/>
                  </a:schemeClr>
                </a:solidFill>
                <a:ea typeface="+mn-ea"/>
              </a:rPr>
              <a:t>Channel </a:t>
            </a:r>
            <a:r>
              <a:rPr lang="en-US" dirty="0">
                <a:solidFill>
                  <a:schemeClr val="accent4">
                    <a:lumMod val="75000"/>
                  </a:schemeClr>
                </a:solidFill>
                <a:ea typeface="+mn-ea"/>
              </a:rPr>
              <a:t>length </a:t>
            </a:r>
            <a:r>
              <a:rPr lang="en-US" dirty="0">
                <a:ea typeface="+mn-ea"/>
              </a:rPr>
              <a:t>refers to the number of intermediaries between the producer and the consumer</a:t>
            </a:r>
          </a:p>
          <a:p>
            <a:pPr lvl="1" eaLnBrk="1" fontAlgn="auto" hangingPunct="1">
              <a:lnSpc>
                <a:spcPct val="110000"/>
              </a:lnSpc>
              <a:spcBef>
                <a:spcPts val="0"/>
              </a:spcBef>
              <a:spcAft>
                <a:spcPts val="0"/>
              </a:spcAft>
              <a:defRPr/>
            </a:pPr>
            <a:r>
              <a:rPr lang="en-US" dirty="0" smtClean="0">
                <a:ea typeface="+mn-ea"/>
              </a:rPr>
              <a:t>When the producer sells directly to the consumer, the channel is very short</a:t>
            </a:r>
          </a:p>
          <a:p>
            <a:pPr lvl="1" eaLnBrk="1" fontAlgn="auto" hangingPunct="1">
              <a:lnSpc>
                <a:spcPct val="110000"/>
              </a:lnSpc>
              <a:spcBef>
                <a:spcPts val="0"/>
              </a:spcBef>
              <a:spcAft>
                <a:spcPts val="0"/>
              </a:spcAft>
              <a:defRPr/>
            </a:pPr>
            <a:r>
              <a:rPr lang="en-US" dirty="0" smtClean="0">
                <a:ea typeface="+mn-ea"/>
              </a:rPr>
              <a:t>When the </a:t>
            </a:r>
            <a:r>
              <a:rPr lang="en-US" dirty="0">
                <a:ea typeface="+mn-ea"/>
              </a:rPr>
              <a:t>producer sells through an import agent, a wholesaler, and a retailer, a long channel exists</a:t>
            </a:r>
          </a:p>
          <a:p>
            <a:pPr eaLnBrk="1" fontAlgn="auto" hangingPunct="1">
              <a:lnSpc>
                <a:spcPct val="110000"/>
              </a:lnSpc>
              <a:spcBef>
                <a:spcPts val="0"/>
              </a:spcBef>
              <a:spcAft>
                <a:spcPts val="0"/>
              </a:spcAft>
              <a:defRPr/>
            </a:pPr>
            <a:r>
              <a:rPr lang="en-US" dirty="0">
                <a:ea typeface="+mn-ea"/>
              </a:rPr>
              <a:t>Fragmented retail systems tend to have longer channels </a:t>
            </a:r>
          </a:p>
        </p:txBody>
      </p:sp>
    </p:spTree>
    <p:extLst>
      <p:ext uri="{BB962C8B-B14F-4D97-AF65-F5344CB8AC3E}">
        <p14:creationId xmlns:p14="http://schemas.microsoft.com/office/powerpoint/2010/main" val="15451927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5139">
                                            <p:txEl>
                                              <p:pRg st="0" end="0"/>
                                            </p:txEl>
                                          </p:spTgt>
                                        </p:tgtEl>
                                        <p:attrNameLst>
                                          <p:attrName>style.visibility</p:attrName>
                                        </p:attrNameLst>
                                      </p:cBhvr>
                                      <p:to>
                                        <p:strVal val="visible"/>
                                      </p:to>
                                    </p:set>
                                    <p:animEffect transition="in" filter="wipe(left)">
                                      <p:cBhvr>
                                        <p:cTn id="7" dur="500"/>
                                        <p:tgtEl>
                                          <p:spTgt spid="4751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75139">
                                            <p:txEl>
                                              <p:pRg st="1" end="1"/>
                                            </p:txEl>
                                          </p:spTgt>
                                        </p:tgtEl>
                                        <p:attrNameLst>
                                          <p:attrName>style.visibility</p:attrName>
                                        </p:attrNameLst>
                                      </p:cBhvr>
                                      <p:to>
                                        <p:strVal val="visible"/>
                                      </p:to>
                                    </p:set>
                                    <p:animEffect transition="in" filter="wipe(left)">
                                      <p:cBhvr>
                                        <p:cTn id="12" dur="500"/>
                                        <p:tgtEl>
                                          <p:spTgt spid="4751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75139">
                                            <p:txEl>
                                              <p:pRg st="2" end="2"/>
                                            </p:txEl>
                                          </p:spTgt>
                                        </p:tgtEl>
                                        <p:attrNameLst>
                                          <p:attrName>style.visibility</p:attrName>
                                        </p:attrNameLst>
                                      </p:cBhvr>
                                      <p:to>
                                        <p:strVal val="visible"/>
                                      </p:to>
                                    </p:set>
                                    <p:animEffect transition="in" filter="wipe(left)">
                                      <p:cBhvr>
                                        <p:cTn id="17" dur="500"/>
                                        <p:tgtEl>
                                          <p:spTgt spid="4751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75139">
                                            <p:txEl>
                                              <p:pRg st="3" end="3"/>
                                            </p:txEl>
                                          </p:spTgt>
                                        </p:tgtEl>
                                        <p:attrNameLst>
                                          <p:attrName>style.visibility</p:attrName>
                                        </p:attrNameLst>
                                      </p:cBhvr>
                                      <p:to>
                                        <p:strVal val="visible"/>
                                      </p:to>
                                    </p:set>
                                    <p:animEffect transition="in" filter="wipe(left)">
                                      <p:cBhvr>
                                        <p:cTn id="22" dur="500"/>
                                        <p:tgtEl>
                                          <p:spTgt spid="47513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475139">
                                            <p:txEl>
                                              <p:pRg st="4" end="4"/>
                                            </p:txEl>
                                          </p:spTgt>
                                        </p:tgtEl>
                                        <p:attrNameLst>
                                          <p:attrName>style.visibility</p:attrName>
                                        </p:attrNameLst>
                                      </p:cBhvr>
                                      <p:to>
                                        <p:strVal val="visible"/>
                                      </p:to>
                                    </p:set>
                                    <p:animEffect transition="in" filter="wipe(left)">
                                      <p:cBhvr>
                                        <p:cTn id="27" dur="500"/>
                                        <p:tgtEl>
                                          <p:spTgt spid="4751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a:latin typeface="Georgia" charset="0"/>
              </a:rPr>
              <a:t>Differences between Countries</a:t>
            </a:r>
          </a:p>
        </p:txBody>
      </p:sp>
      <p:sp>
        <p:nvSpPr>
          <p:cNvPr id="476163" name="Rectangle 3"/>
          <p:cNvSpPr>
            <a:spLocks noGrp="1" noChangeArrowheads="1"/>
          </p:cNvSpPr>
          <p:nvPr>
            <p:ph idx="1"/>
          </p:nvPr>
        </p:nvSpPr>
        <p:spPr/>
        <p:txBody>
          <a:bodyPr rtlCol="0">
            <a:normAutofit/>
          </a:bodyPr>
          <a:lstStyle/>
          <a:p>
            <a:pPr marL="514350" indent="-514350" eaLnBrk="1" fontAlgn="auto" hangingPunct="1">
              <a:spcBef>
                <a:spcPts val="0"/>
              </a:spcBef>
              <a:spcAft>
                <a:spcPts val="0"/>
              </a:spcAft>
              <a:buFont typeface="+mj-lt"/>
              <a:buAutoNum type="arabicPeriod" startAt="3"/>
              <a:defRPr/>
            </a:pPr>
            <a:r>
              <a:rPr lang="en-US" dirty="0" smtClean="0">
                <a:solidFill>
                  <a:schemeClr val="accent4">
                    <a:lumMod val="75000"/>
                  </a:schemeClr>
                </a:solidFill>
                <a:ea typeface="+mn-ea"/>
              </a:rPr>
              <a:t>Channel </a:t>
            </a:r>
            <a:r>
              <a:rPr lang="en-US" dirty="0">
                <a:solidFill>
                  <a:schemeClr val="accent4">
                    <a:lumMod val="75000"/>
                  </a:schemeClr>
                </a:solidFill>
                <a:ea typeface="+mn-ea"/>
              </a:rPr>
              <a:t>Exclusivity</a:t>
            </a:r>
          </a:p>
          <a:p>
            <a:pPr eaLnBrk="1" fontAlgn="auto" hangingPunct="1">
              <a:spcBef>
                <a:spcPts val="0"/>
              </a:spcBef>
              <a:spcAft>
                <a:spcPts val="0"/>
              </a:spcAft>
              <a:defRPr/>
            </a:pPr>
            <a:r>
              <a:rPr lang="en-US" dirty="0" smtClean="0">
                <a:ea typeface="+mn-ea"/>
              </a:rPr>
              <a:t>An </a:t>
            </a:r>
            <a:r>
              <a:rPr lang="en-US" dirty="0">
                <a:solidFill>
                  <a:schemeClr val="accent4">
                    <a:lumMod val="75000"/>
                  </a:schemeClr>
                </a:solidFill>
                <a:ea typeface="+mn-ea"/>
              </a:rPr>
              <a:t>exclusive distribution channel </a:t>
            </a:r>
            <a:r>
              <a:rPr lang="en-US" dirty="0">
                <a:ea typeface="+mn-ea"/>
              </a:rPr>
              <a:t>is one that is difficult for outsiders to access</a:t>
            </a:r>
          </a:p>
          <a:p>
            <a:pPr lvl="1" eaLnBrk="1" fontAlgn="auto" hangingPunct="1">
              <a:spcBef>
                <a:spcPts val="0"/>
              </a:spcBef>
              <a:spcAft>
                <a:spcPts val="0"/>
              </a:spcAft>
              <a:defRPr/>
            </a:pPr>
            <a:r>
              <a:rPr lang="en-US" dirty="0">
                <a:ea typeface="+mn-ea"/>
              </a:rPr>
              <a:t>Japan's system is an example of a very exclusive system</a:t>
            </a:r>
          </a:p>
          <a:p>
            <a:pPr eaLnBrk="1" fontAlgn="auto" hangingPunct="1">
              <a:spcAft>
                <a:spcPts val="0"/>
              </a:spcAft>
              <a:defRPr/>
            </a:pPr>
            <a:endParaRPr lang="en-US" dirty="0">
              <a:ea typeface="+mn-ea"/>
            </a:endParaRPr>
          </a:p>
        </p:txBody>
      </p:sp>
    </p:spTree>
    <p:extLst>
      <p:ext uri="{BB962C8B-B14F-4D97-AF65-F5344CB8AC3E}">
        <p14:creationId xmlns:p14="http://schemas.microsoft.com/office/powerpoint/2010/main" val="19794058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6163">
                                            <p:txEl>
                                              <p:pRg st="0" end="0"/>
                                            </p:txEl>
                                          </p:spTgt>
                                        </p:tgtEl>
                                        <p:attrNameLst>
                                          <p:attrName>style.visibility</p:attrName>
                                        </p:attrNameLst>
                                      </p:cBhvr>
                                      <p:to>
                                        <p:strVal val="visible"/>
                                      </p:to>
                                    </p:set>
                                    <p:animEffect transition="in" filter="wipe(left)">
                                      <p:cBhvr>
                                        <p:cTn id="7" dur="500"/>
                                        <p:tgtEl>
                                          <p:spTgt spid="4761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6163">
                                            <p:txEl>
                                              <p:pRg st="1" end="1"/>
                                            </p:txEl>
                                          </p:spTgt>
                                        </p:tgtEl>
                                        <p:attrNameLst>
                                          <p:attrName>style.visibility</p:attrName>
                                        </p:attrNameLst>
                                      </p:cBhvr>
                                      <p:to>
                                        <p:strVal val="visible"/>
                                      </p:to>
                                    </p:set>
                                    <p:animEffect transition="in" filter="wipe(left)">
                                      <p:cBhvr>
                                        <p:cTn id="12" dur="500"/>
                                        <p:tgtEl>
                                          <p:spTgt spid="4761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76163">
                                            <p:txEl>
                                              <p:pRg st="2" end="2"/>
                                            </p:txEl>
                                          </p:spTgt>
                                        </p:tgtEl>
                                        <p:attrNameLst>
                                          <p:attrName>style.visibility</p:attrName>
                                        </p:attrNameLst>
                                      </p:cBhvr>
                                      <p:to>
                                        <p:strVal val="visible"/>
                                      </p:to>
                                    </p:set>
                                    <p:animEffect transition="in" filter="wipe(left)">
                                      <p:cBhvr>
                                        <p:cTn id="17" dur="500"/>
                                        <p:tgtEl>
                                          <p:spTgt spid="4761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a:latin typeface="Georgia" charset="0"/>
              </a:rPr>
              <a:t>Differences between Countries</a:t>
            </a:r>
          </a:p>
        </p:txBody>
      </p:sp>
      <p:sp>
        <p:nvSpPr>
          <p:cNvPr id="477187" name="Rectangle 3"/>
          <p:cNvSpPr>
            <a:spLocks noGrp="1" noChangeArrowheads="1"/>
          </p:cNvSpPr>
          <p:nvPr>
            <p:ph idx="1"/>
          </p:nvPr>
        </p:nvSpPr>
        <p:spPr/>
        <p:txBody>
          <a:bodyPr rtlCol="0">
            <a:normAutofit/>
          </a:bodyPr>
          <a:lstStyle/>
          <a:p>
            <a:pPr marL="514350" indent="-514350" eaLnBrk="1" fontAlgn="auto" hangingPunct="1">
              <a:lnSpc>
                <a:spcPct val="110000"/>
              </a:lnSpc>
              <a:spcBef>
                <a:spcPts val="0"/>
              </a:spcBef>
              <a:spcAft>
                <a:spcPts val="0"/>
              </a:spcAft>
              <a:buFont typeface="+mj-lt"/>
              <a:buAutoNum type="arabicPeriod" startAt="4"/>
              <a:defRPr/>
            </a:pPr>
            <a:r>
              <a:rPr lang="en-US" dirty="0" smtClean="0">
                <a:solidFill>
                  <a:schemeClr val="accent4">
                    <a:lumMod val="75000"/>
                  </a:schemeClr>
                </a:solidFill>
                <a:ea typeface="+mn-ea"/>
              </a:rPr>
              <a:t>Channel </a:t>
            </a:r>
            <a:r>
              <a:rPr lang="en-US" dirty="0">
                <a:solidFill>
                  <a:schemeClr val="accent4">
                    <a:lumMod val="75000"/>
                  </a:schemeClr>
                </a:solidFill>
                <a:ea typeface="+mn-ea"/>
              </a:rPr>
              <a:t>Quality</a:t>
            </a:r>
          </a:p>
          <a:p>
            <a:pPr eaLnBrk="1" fontAlgn="auto" hangingPunct="1">
              <a:lnSpc>
                <a:spcPct val="110000"/>
              </a:lnSpc>
              <a:spcBef>
                <a:spcPts val="0"/>
              </a:spcBef>
              <a:spcAft>
                <a:spcPts val="0"/>
              </a:spcAft>
              <a:defRPr/>
            </a:pPr>
            <a:r>
              <a:rPr lang="en-US" dirty="0" smtClean="0">
                <a:solidFill>
                  <a:schemeClr val="accent4">
                    <a:lumMod val="75000"/>
                  </a:schemeClr>
                </a:solidFill>
                <a:ea typeface="+mn-ea"/>
              </a:rPr>
              <a:t>Channel </a:t>
            </a:r>
            <a:r>
              <a:rPr lang="en-US" dirty="0">
                <a:solidFill>
                  <a:schemeClr val="accent4">
                    <a:lumMod val="75000"/>
                  </a:schemeClr>
                </a:solidFill>
                <a:ea typeface="+mn-ea"/>
              </a:rPr>
              <a:t>quality </a:t>
            </a:r>
            <a:r>
              <a:rPr lang="en-US" dirty="0">
                <a:ea typeface="+mn-ea"/>
              </a:rPr>
              <a:t>refers to the expertise, competencies, and skills of established retailers in a nation, and their ability to sell and support the products of international businesses</a:t>
            </a:r>
          </a:p>
          <a:p>
            <a:pPr lvl="1" eaLnBrk="1" fontAlgn="auto" hangingPunct="1">
              <a:lnSpc>
                <a:spcPct val="110000"/>
              </a:lnSpc>
              <a:spcBef>
                <a:spcPts val="0"/>
              </a:spcBef>
              <a:spcAft>
                <a:spcPts val="0"/>
              </a:spcAft>
              <a:defRPr/>
            </a:pPr>
            <a:r>
              <a:rPr lang="en-US" dirty="0" smtClean="0">
                <a:ea typeface="+mn-ea"/>
              </a:rPr>
              <a:t>The quality of retailers is good in most developed countries, but is variable at best in emerging markets and less developed countries</a:t>
            </a:r>
          </a:p>
          <a:p>
            <a:pPr lvl="1" eaLnBrk="1" fontAlgn="auto" hangingPunct="1">
              <a:lnSpc>
                <a:spcPct val="110000"/>
              </a:lnSpc>
              <a:spcBef>
                <a:spcPts val="0"/>
              </a:spcBef>
              <a:spcAft>
                <a:spcPts val="0"/>
              </a:spcAft>
              <a:defRPr/>
            </a:pPr>
            <a:r>
              <a:rPr lang="en-US" dirty="0" smtClean="0">
                <a:ea typeface="+mn-ea"/>
              </a:rPr>
              <a:t>A poor </a:t>
            </a:r>
            <a:r>
              <a:rPr lang="en-US" dirty="0">
                <a:ea typeface="+mn-ea"/>
              </a:rPr>
              <a:t>quality channel can impede market entry </a:t>
            </a:r>
          </a:p>
        </p:txBody>
      </p:sp>
    </p:spTree>
    <p:extLst>
      <p:ext uri="{BB962C8B-B14F-4D97-AF65-F5344CB8AC3E}">
        <p14:creationId xmlns:p14="http://schemas.microsoft.com/office/powerpoint/2010/main" val="5980485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7187">
                                            <p:txEl>
                                              <p:pRg st="0" end="0"/>
                                            </p:txEl>
                                          </p:spTgt>
                                        </p:tgtEl>
                                        <p:attrNameLst>
                                          <p:attrName>style.visibility</p:attrName>
                                        </p:attrNameLst>
                                      </p:cBhvr>
                                      <p:to>
                                        <p:strVal val="visible"/>
                                      </p:to>
                                    </p:set>
                                    <p:animEffect transition="in" filter="wipe(left)">
                                      <p:cBhvr>
                                        <p:cTn id="7" dur="500"/>
                                        <p:tgtEl>
                                          <p:spTgt spid="4771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7187">
                                            <p:txEl>
                                              <p:pRg st="1" end="1"/>
                                            </p:txEl>
                                          </p:spTgt>
                                        </p:tgtEl>
                                        <p:attrNameLst>
                                          <p:attrName>style.visibility</p:attrName>
                                        </p:attrNameLst>
                                      </p:cBhvr>
                                      <p:to>
                                        <p:strVal val="visible"/>
                                      </p:to>
                                    </p:set>
                                    <p:animEffect transition="in" filter="wipe(left)">
                                      <p:cBhvr>
                                        <p:cTn id="12" dur="500"/>
                                        <p:tgtEl>
                                          <p:spTgt spid="4771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77187">
                                            <p:txEl>
                                              <p:pRg st="2" end="2"/>
                                            </p:txEl>
                                          </p:spTgt>
                                        </p:tgtEl>
                                        <p:attrNameLst>
                                          <p:attrName>style.visibility</p:attrName>
                                        </p:attrNameLst>
                                      </p:cBhvr>
                                      <p:to>
                                        <p:strVal val="visible"/>
                                      </p:to>
                                    </p:set>
                                    <p:animEffect transition="in" filter="wipe(left)">
                                      <p:cBhvr>
                                        <p:cTn id="17" dur="500"/>
                                        <p:tgtEl>
                                          <p:spTgt spid="4771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7187">
                                            <p:txEl>
                                              <p:pRg st="3" end="3"/>
                                            </p:txEl>
                                          </p:spTgt>
                                        </p:tgtEl>
                                        <p:attrNameLst>
                                          <p:attrName>style.visibility</p:attrName>
                                        </p:attrNameLst>
                                      </p:cBhvr>
                                      <p:to>
                                        <p:strVal val="visible"/>
                                      </p:to>
                                    </p:set>
                                    <p:animEffect transition="in" filter="wipe(left)">
                                      <p:cBhvr>
                                        <p:cTn id="22" dur="500"/>
                                        <p:tgtEl>
                                          <p:spTgt spid="4771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a:latin typeface="Georgia" charset="0"/>
              </a:rPr>
              <a:t>       Putting it into Practice</a:t>
            </a:r>
          </a:p>
        </p:txBody>
      </p:sp>
      <p:pic>
        <p:nvPicPr>
          <p:cNvPr id="2457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1425" y="1828800"/>
            <a:ext cx="190817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58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846263"/>
            <a:ext cx="2255838" cy="203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58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9588" y="3733800"/>
            <a:ext cx="2640012" cy="173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582" name="TextBox 3"/>
          <p:cNvSpPr txBox="1">
            <a:spLocks noChangeArrowheads="1"/>
          </p:cNvSpPr>
          <p:nvPr/>
        </p:nvSpPr>
        <p:spPr bwMode="auto">
          <a:xfrm>
            <a:off x="533400" y="1470025"/>
            <a:ext cx="2667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buClr>
                <a:srgbClr val="FFC000"/>
              </a:buClr>
              <a:buFont typeface="Wingdings" charset="0"/>
              <a:buChar char="¦"/>
            </a:pPr>
            <a:r>
              <a:rPr lang="en-US" sz="2800"/>
              <a:t>Need to adapt distribution</a:t>
            </a:r>
          </a:p>
        </p:txBody>
      </p:sp>
      <p:pic>
        <p:nvPicPr>
          <p:cNvPr id="2458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63" y="3059113"/>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58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191000"/>
            <a:ext cx="2536825" cy="179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1398409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atin typeface="Tahoma" charset="0"/>
              </a:rPr>
              <a:t>Important Cultural Concepts</a:t>
            </a:r>
          </a:p>
        </p:txBody>
      </p:sp>
      <p:sp>
        <p:nvSpPr>
          <p:cNvPr id="9219" name="Rectangle 3"/>
          <p:cNvSpPr>
            <a:spLocks noGrp="1" noChangeArrowheads="1"/>
          </p:cNvSpPr>
          <p:nvPr>
            <p:ph type="body" idx="1"/>
          </p:nvPr>
        </p:nvSpPr>
        <p:spPr/>
        <p:txBody>
          <a:bodyPr/>
          <a:lstStyle/>
          <a:p>
            <a:pPr eaLnBrk="1" hangingPunct="1">
              <a:spcBef>
                <a:spcPct val="35000"/>
              </a:spcBef>
              <a:tabLst>
                <a:tab pos="4340225" algn="l"/>
              </a:tabLst>
            </a:pPr>
            <a:r>
              <a:rPr lang="en-US" dirty="0">
                <a:solidFill>
                  <a:schemeClr val="hlink"/>
                </a:solidFill>
                <a:latin typeface="Tahoma" charset="0"/>
              </a:rPr>
              <a:t>Self-Reference Criterion</a:t>
            </a:r>
            <a:r>
              <a:rPr lang="en-US" dirty="0">
                <a:solidFill>
                  <a:schemeClr val="tx2"/>
                </a:solidFill>
                <a:latin typeface="Tahoma" charset="0"/>
              </a:rPr>
              <a:t> </a:t>
            </a:r>
            <a:endParaRPr lang="en-US" dirty="0">
              <a:latin typeface="Tahoma" charset="0"/>
            </a:endParaRPr>
          </a:p>
          <a:p>
            <a:pPr eaLnBrk="1" hangingPunct="1">
              <a:tabLst>
                <a:tab pos="4340225" algn="l"/>
              </a:tabLst>
            </a:pPr>
            <a:endParaRPr lang="en-US" dirty="0">
              <a:latin typeface="Tahoma" charset="0"/>
            </a:endParaRPr>
          </a:p>
          <a:p>
            <a:pPr eaLnBrk="1" hangingPunct="1">
              <a:tabLst>
                <a:tab pos="4340225" algn="l"/>
              </a:tabLst>
            </a:pPr>
            <a:r>
              <a:rPr lang="en-US" dirty="0">
                <a:solidFill>
                  <a:schemeClr val="hlink"/>
                </a:solidFill>
                <a:latin typeface="Tahoma" charset="0"/>
              </a:rPr>
              <a:t>Ethnocentrism </a:t>
            </a:r>
            <a:endParaRPr lang="en-US" dirty="0">
              <a:latin typeface="Tahoma" charset="0"/>
            </a:endParaRPr>
          </a:p>
        </p:txBody>
      </p:sp>
    </p:spTree>
    <p:extLst>
      <p:ext uri="{BB962C8B-B14F-4D97-AF65-F5344CB8AC3E}">
        <p14:creationId xmlns:p14="http://schemas.microsoft.com/office/powerpoint/2010/main" val="2761552076"/>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xmlns:p14="http://schemas.microsoft.com/office/powerpoint/2010/main" spd="slow" advClick="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a:latin typeface="Georgia" charset="0"/>
              </a:rPr>
              <a:t>       Choosing a Distribution Strategy</a:t>
            </a:r>
          </a:p>
        </p:txBody>
      </p:sp>
      <p:sp>
        <p:nvSpPr>
          <p:cNvPr id="468995" name="Rectangle 3"/>
          <p:cNvSpPr>
            <a:spLocks noGrp="1" noChangeArrowheads="1"/>
          </p:cNvSpPr>
          <p:nvPr>
            <p:ph idx="1"/>
          </p:nvPr>
        </p:nvSpPr>
        <p:spPr>
          <a:xfrm>
            <a:off x="152400" y="1417638"/>
            <a:ext cx="8839200" cy="4906962"/>
          </a:xfrm>
        </p:spPr>
        <p:txBody>
          <a:bodyPr rtlCol="0">
            <a:normAutofit/>
          </a:bodyPr>
          <a:lstStyle/>
          <a:p>
            <a:pPr eaLnBrk="1" fontAlgn="auto" hangingPunct="1">
              <a:lnSpc>
                <a:spcPct val="120000"/>
              </a:lnSpc>
              <a:spcBef>
                <a:spcPts val="0"/>
              </a:spcBef>
              <a:spcAft>
                <a:spcPts val="0"/>
              </a:spcAft>
              <a:buFont typeface="Wingdings" pitchFamily="2" charset="2"/>
              <a:buNone/>
              <a:defRPr/>
            </a:pPr>
            <a:endParaRPr lang="en-US" sz="3600" dirty="0">
              <a:solidFill>
                <a:srgbClr val="6A96D3"/>
              </a:solidFill>
              <a:ea typeface="+mn-ea"/>
            </a:endParaRPr>
          </a:p>
          <a:p>
            <a:pPr lvl="1" eaLnBrk="1" fontAlgn="auto" hangingPunct="1">
              <a:lnSpc>
                <a:spcPct val="120000"/>
              </a:lnSpc>
              <a:spcBef>
                <a:spcPts val="0"/>
              </a:spcBef>
              <a:spcAft>
                <a:spcPts val="0"/>
              </a:spcAft>
              <a:buFont typeface="Arial" pitchFamily="34" charset="0"/>
              <a:buChar char="•"/>
              <a:defRPr/>
            </a:pPr>
            <a:r>
              <a:rPr lang="en-US" sz="3100" dirty="0" smtClean="0"/>
              <a:t>More perishable=longer channel </a:t>
            </a:r>
          </a:p>
          <a:p>
            <a:pPr lvl="1" eaLnBrk="1" fontAlgn="auto" hangingPunct="1">
              <a:lnSpc>
                <a:spcPct val="120000"/>
              </a:lnSpc>
              <a:spcBef>
                <a:spcPts val="0"/>
              </a:spcBef>
              <a:spcAft>
                <a:spcPts val="0"/>
              </a:spcAft>
              <a:buFont typeface="Arial" pitchFamily="34" charset="0"/>
              <a:buChar char="•"/>
              <a:defRPr/>
            </a:pPr>
            <a:r>
              <a:rPr lang="en-US" sz="3100" dirty="0" smtClean="0"/>
              <a:t>Small purchase=longer channel</a:t>
            </a:r>
            <a:endParaRPr lang="en-US" sz="3100" dirty="0" smtClean="0">
              <a:ea typeface="+mn-ea"/>
            </a:endParaRPr>
          </a:p>
          <a:p>
            <a:pPr lvl="1" eaLnBrk="1" fontAlgn="auto" hangingPunct="1">
              <a:lnSpc>
                <a:spcPct val="120000"/>
              </a:lnSpc>
              <a:spcBef>
                <a:spcPts val="0"/>
              </a:spcBef>
              <a:spcAft>
                <a:spcPts val="0"/>
              </a:spcAft>
              <a:buFont typeface="Arial" pitchFamily="34" charset="0"/>
              <a:buChar char="•"/>
              <a:defRPr/>
            </a:pPr>
            <a:r>
              <a:rPr lang="en-US" sz="3100" dirty="0" smtClean="0">
                <a:ea typeface="+mn-ea"/>
              </a:rPr>
              <a:t>If a retail sector is very fragmented, a long channel </a:t>
            </a:r>
            <a:r>
              <a:rPr lang="en-US" sz="3100" dirty="0">
                <a:ea typeface="+mn-ea"/>
              </a:rPr>
              <a:t>is better</a:t>
            </a:r>
          </a:p>
        </p:txBody>
      </p:sp>
    </p:spTree>
    <p:extLst>
      <p:ext uri="{BB962C8B-B14F-4D97-AF65-F5344CB8AC3E}">
        <p14:creationId xmlns:p14="http://schemas.microsoft.com/office/powerpoint/2010/main" val="10867993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8995">
                                            <p:txEl>
                                              <p:pRg st="1" end="1"/>
                                            </p:txEl>
                                          </p:spTgt>
                                        </p:tgtEl>
                                        <p:attrNameLst>
                                          <p:attrName>style.visibility</p:attrName>
                                        </p:attrNameLst>
                                      </p:cBhvr>
                                      <p:to>
                                        <p:strVal val="visible"/>
                                      </p:to>
                                    </p:set>
                                    <p:animEffect transition="in" filter="wipe(left)">
                                      <p:cBhvr>
                                        <p:cTn id="7" dur="500"/>
                                        <p:tgtEl>
                                          <p:spTgt spid="468995">
                                            <p:txEl>
                                              <p:pRg st="1" end="1"/>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68995">
                                            <p:txEl>
                                              <p:pRg st="2" end="2"/>
                                            </p:txEl>
                                          </p:spTgt>
                                        </p:tgtEl>
                                        <p:attrNameLst>
                                          <p:attrName>style.visibility</p:attrName>
                                        </p:attrNameLst>
                                      </p:cBhvr>
                                      <p:to>
                                        <p:strVal val="visible"/>
                                      </p:to>
                                    </p:set>
                                    <p:animEffect transition="in" filter="wipe(left)">
                                      <p:cBhvr>
                                        <p:cTn id="10" dur="500"/>
                                        <p:tgtEl>
                                          <p:spTgt spid="468995">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68995">
                                            <p:txEl>
                                              <p:pRg st="3" end="3"/>
                                            </p:txEl>
                                          </p:spTgt>
                                        </p:tgtEl>
                                        <p:attrNameLst>
                                          <p:attrName>style.visibility</p:attrName>
                                        </p:attrNameLst>
                                      </p:cBhvr>
                                      <p:to>
                                        <p:strVal val="visible"/>
                                      </p:to>
                                    </p:set>
                                    <p:animEffect transition="in" filter="wipe(left)">
                                      <p:cBhvr>
                                        <p:cTn id="15" dur="500"/>
                                        <p:tgtEl>
                                          <p:spTgt spid="4689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a:latin typeface="Georgia" charset="0"/>
              </a:rPr>
              <a:t>Push versus Pull Strategies</a:t>
            </a:r>
          </a:p>
        </p:txBody>
      </p:sp>
      <p:sp>
        <p:nvSpPr>
          <p:cNvPr id="473091" name="Rectangle 3"/>
          <p:cNvSpPr>
            <a:spLocks noGrp="1" noChangeArrowheads="1"/>
          </p:cNvSpPr>
          <p:nvPr>
            <p:ph idx="1"/>
          </p:nvPr>
        </p:nvSpPr>
        <p:spPr/>
        <p:txBody>
          <a:bodyPr rtlCol="0">
            <a:normAutofit/>
          </a:bodyPr>
          <a:lstStyle/>
          <a:p>
            <a:pPr marL="533400" indent="-533400" eaLnBrk="1" fontAlgn="auto" hangingPunct="1">
              <a:spcBef>
                <a:spcPts val="0"/>
              </a:spcBef>
              <a:spcAft>
                <a:spcPts val="0"/>
              </a:spcAft>
              <a:defRPr/>
            </a:pPr>
            <a:r>
              <a:rPr lang="en-US" dirty="0">
                <a:ea typeface="+mn-ea"/>
              </a:rPr>
              <a:t>Firms must choose between a </a:t>
            </a:r>
            <a:r>
              <a:rPr lang="en-US" dirty="0">
                <a:solidFill>
                  <a:schemeClr val="accent4">
                    <a:lumMod val="75000"/>
                  </a:schemeClr>
                </a:solidFill>
                <a:ea typeface="+mn-ea"/>
              </a:rPr>
              <a:t>push strategy </a:t>
            </a:r>
            <a:r>
              <a:rPr lang="en-US" dirty="0">
                <a:ea typeface="+mn-ea"/>
              </a:rPr>
              <a:t>(emphasizes personnel selling) and a </a:t>
            </a:r>
            <a:r>
              <a:rPr lang="en-US" dirty="0">
                <a:solidFill>
                  <a:schemeClr val="accent4">
                    <a:lumMod val="75000"/>
                  </a:schemeClr>
                </a:solidFill>
                <a:ea typeface="+mn-ea"/>
              </a:rPr>
              <a:t>pull strategy </a:t>
            </a:r>
            <a:r>
              <a:rPr lang="en-US" dirty="0">
                <a:ea typeface="+mn-ea"/>
              </a:rPr>
              <a:t>(emphasizes mass media advertising)</a:t>
            </a:r>
          </a:p>
          <a:p>
            <a:pPr marL="533400" indent="-533400" eaLnBrk="1" fontAlgn="auto" hangingPunct="1">
              <a:spcBef>
                <a:spcPts val="0"/>
              </a:spcBef>
              <a:spcAft>
                <a:spcPts val="0"/>
              </a:spcAft>
              <a:defRPr/>
            </a:pPr>
            <a:r>
              <a:rPr lang="en-US" dirty="0">
                <a:ea typeface="+mn-ea"/>
              </a:rPr>
              <a:t>The choice between the strategies depends </a:t>
            </a:r>
            <a:r>
              <a:rPr lang="en-US" dirty="0" smtClean="0">
                <a:ea typeface="+mn-ea"/>
              </a:rPr>
              <a:t>upon:</a:t>
            </a:r>
            <a:endParaRPr lang="en-US" dirty="0">
              <a:ea typeface="+mn-ea"/>
            </a:endParaRPr>
          </a:p>
          <a:p>
            <a:pPr marL="914400" lvl="1" indent="-457200" eaLnBrk="1" fontAlgn="auto" hangingPunct="1">
              <a:spcBef>
                <a:spcPts val="0"/>
              </a:spcBef>
              <a:spcAft>
                <a:spcPts val="0"/>
              </a:spcAft>
              <a:buFont typeface="Wingdings" pitchFamily="2" charset="2"/>
              <a:buAutoNum type="arabicPeriod"/>
              <a:defRPr/>
            </a:pPr>
            <a:r>
              <a:rPr lang="en-US" dirty="0" smtClean="0">
                <a:ea typeface="+mn-ea"/>
              </a:rPr>
              <a:t>Product type and consumer sophistication</a:t>
            </a:r>
          </a:p>
          <a:p>
            <a:pPr marL="914400" lvl="1" indent="-457200" eaLnBrk="1" fontAlgn="auto" hangingPunct="1">
              <a:spcBef>
                <a:spcPts val="0"/>
              </a:spcBef>
              <a:spcAft>
                <a:spcPts val="0"/>
              </a:spcAft>
              <a:buFont typeface="Wingdings" pitchFamily="2" charset="2"/>
              <a:buAutoNum type="arabicPeriod"/>
              <a:defRPr/>
            </a:pPr>
            <a:r>
              <a:rPr lang="en-US" dirty="0" smtClean="0">
                <a:ea typeface="+mn-ea"/>
              </a:rPr>
              <a:t>Channel length</a:t>
            </a:r>
          </a:p>
          <a:p>
            <a:pPr marL="914400" lvl="1" indent="-457200" eaLnBrk="1" fontAlgn="auto" hangingPunct="1">
              <a:spcBef>
                <a:spcPts val="0"/>
              </a:spcBef>
              <a:spcAft>
                <a:spcPts val="0"/>
              </a:spcAft>
              <a:buFont typeface="Wingdings" pitchFamily="2" charset="2"/>
              <a:buAutoNum type="arabicPeriod"/>
              <a:defRPr/>
            </a:pPr>
            <a:r>
              <a:rPr lang="en-US" dirty="0" smtClean="0">
                <a:ea typeface="+mn-ea"/>
              </a:rPr>
              <a:t>Media availability</a:t>
            </a:r>
            <a:endParaRPr lang="en-US" dirty="0">
              <a:ea typeface="+mn-ea"/>
            </a:endParaRPr>
          </a:p>
        </p:txBody>
      </p:sp>
    </p:spTree>
    <p:extLst>
      <p:ext uri="{BB962C8B-B14F-4D97-AF65-F5344CB8AC3E}">
        <p14:creationId xmlns:p14="http://schemas.microsoft.com/office/powerpoint/2010/main" val="307978554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3091">
                                            <p:txEl>
                                              <p:pRg st="0" end="0"/>
                                            </p:txEl>
                                          </p:spTgt>
                                        </p:tgtEl>
                                        <p:attrNameLst>
                                          <p:attrName>style.visibility</p:attrName>
                                        </p:attrNameLst>
                                      </p:cBhvr>
                                      <p:to>
                                        <p:strVal val="visible"/>
                                      </p:to>
                                    </p:set>
                                    <p:animEffect transition="in" filter="wipe(left)">
                                      <p:cBhvr>
                                        <p:cTn id="7" dur="500"/>
                                        <p:tgtEl>
                                          <p:spTgt spid="4730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3091">
                                            <p:txEl>
                                              <p:pRg st="1" end="1"/>
                                            </p:txEl>
                                          </p:spTgt>
                                        </p:tgtEl>
                                        <p:attrNameLst>
                                          <p:attrName>style.visibility</p:attrName>
                                        </p:attrNameLst>
                                      </p:cBhvr>
                                      <p:to>
                                        <p:strVal val="visible"/>
                                      </p:to>
                                    </p:set>
                                    <p:animEffect transition="in" filter="wipe(left)">
                                      <p:cBhvr>
                                        <p:cTn id="12" dur="500"/>
                                        <p:tgtEl>
                                          <p:spTgt spid="4730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73091">
                                            <p:txEl>
                                              <p:pRg st="2" end="2"/>
                                            </p:txEl>
                                          </p:spTgt>
                                        </p:tgtEl>
                                        <p:attrNameLst>
                                          <p:attrName>style.visibility</p:attrName>
                                        </p:attrNameLst>
                                      </p:cBhvr>
                                      <p:to>
                                        <p:strVal val="visible"/>
                                      </p:to>
                                    </p:set>
                                    <p:animEffect transition="in" filter="wipe(left)">
                                      <p:cBhvr>
                                        <p:cTn id="17" dur="500"/>
                                        <p:tgtEl>
                                          <p:spTgt spid="4730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3091">
                                            <p:txEl>
                                              <p:pRg st="3" end="3"/>
                                            </p:txEl>
                                          </p:spTgt>
                                        </p:tgtEl>
                                        <p:attrNameLst>
                                          <p:attrName>style.visibility</p:attrName>
                                        </p:attrNameLst>
                                      </p:cBhvr>
                                      <p:to>
                                        <p:strVal val="visible"/>
                                      </p:to>
                                    </p:set>
                                    <p:animEffect transition="in" filter="wipe(left)">
                                      <p:cBhvr>
                                        <p:cTn id="22" dur="500"/>
                                        <p:tgtEl>
                                          <p:spTgt spid="4730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3091">
                                            <p:txEl>
                                              <p:pRg st="4" end="4"/>
                                            </p:txEl>
                                          </p:spTgt>
                                        </p:tgtEl>
                                        <p:attrNameLst>
                                          <p:attrName>style.visibility</p:attrName>
                                        </p:attrNameLst>
                                      </p:cBhvr>
                                      <p:to>
                                        <p:strVal val="visible"/>
                                      </p:to>
                                    </p:set>
                                    <p:animEffect transition="in" filter="wipe(left)">
                                      <p:cBhvr>
                                        <p:cTn id="27" dur="500"/>
                                        <p:tgtEl>
                                          <p:spTgt spid="4730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a:latin typeface="Georgia" charset="0"/>
              </a:rPr>
              <a:t>Push versus Pull Strategies</a:t>
            </a:r>
          </a:p>
        </p:txBody>
      </p:sp>
      <p:sp>
        <p:nvSpPr>
          <p:cNvPr id="484355" name="Rectangle 3"/>
          <p:cNvSpPr>
            <a:spLocks noGrp="1" noChangeArrowheads="1"/>
          </p:cNvSpPr>
          <p:nvPr>
            <p:ph idx="1"/>
          </p:nvPr>
        </p:nvSpPr>
        <p:spPr/>
        <p:txBody>
          <a:bodyPr rtlCol="0">
            <a:normAutofit/>
          </a:bodyPr>
          <a:lstStyle/>
          <a:p>
            <a:pPr marL="514350" indent="-514350" eaLnBrk="1" fontAlgn="auto" hangingPunct="1">
              <a:spcBef>
                <a:spcPts val="0"/>
              </a:spcBef>
              <a:spcAft>
                <a:spcPts val="0"/>
              </a:spcAft>
              <a:buFont typeface="+mj-lt"/>
              <a:buAutoNum type="arabicPeriod"/>
              <a:defRPr/>
            </a:pPr>
            <a:r>
              <a:rPr lang="en-US" dirty="0" smtClean="0">
                <a:solidFill>
                  <a:schemeClr val="accent4">
                    <a:lumMod val="75000"/>
                  </a:schemeClr>
                </a:solidFill>
                <a:ea typeface="+mn-ea"/>
              </a:rPr>
              <a:t>Product </a:t>
            </a:r>
            <a:r>
              <a:rPr lang="en-US" dirty="0">
                <a:solidFill>
                  <a:schemeClr val="accent4">
                    <a:lumMod val="75000"/>
                  </a:schemeClr>
                </a:solidFill>
                <a:ea typeface="+mn-ea"/>
              </a:rPr>
              <a:t>Type and Consumer Sophistication</a:t>
            </a:r>
          </a:p>
          <a:p>
            <a:pPr marL="403225" indent="-403225" eaLnBrk="1" fontAlgn="auto" hangingPunct="1">
              <a:spcBef>
                <a:spcPts val="0"/>
              </a:spcBef>
              <a:spcAft>
                <a:spcPts val="0"/>
              </a:spcAft>
              <a:defRPr/>
            </a:pPr>
            <a:r>
              <a:rPr lang="en-US" dirty="0">
                <a:ea typeface="+mn-ea"/>
              </a:rPr>
              <a:t>Consumer goods firms trying to sell to a large segment of the market tend to prefer a pull strategy </a:t>
            </a:r>
          </a:p>
          <a:p>
            <a:pPr marL="403225" indent="-403225" eaLnBrk="1" fontAlgn="auto" hangingPunct="1">
              <a:spcBef>
                <a:spcPts val="0"/>
              </a:spcBef>
              <a:spcAft>
                <a:spcPts val="0"/>
              </a:spcAft>
              <a:defRPr/>
            </a:pPr>
            <a:r>
              <a:rPr lang="en-US" dirty="0">
                <a:ea typeface="+mn-ea"/>
              </a:rPr>
              <a:t>Industrial products firms or makers of other complex products favor a push strategy</a:t>
            </a:r>
          </a:p>
        </p:txBody>
      </p:sp>
    </p:spTree>
    <p:extLst>
      <p:ext uri="{BB962C8B-B14F-4D97-AF65-F5344CB8AC3E}">
        <p14:creationId xmlns:p14="http://schemas.microsoft.com/office/powerpoint/2010/main" val="17305570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4355">
                                            <p:txEl>
                                              <p:pRg st="0" end="0"/>
                                            </p:txEl>
                                          </p:spTgt>
                                        </p:tgtEl>
                                        <p:attrNameLst>
                                          <p:attrName>style.visibility</p:attrName>
                                        </p:attrNameLst>
                                      </p:cBhvr>
                                      <p:to>
                                        <p:strVal val="visible"/>
                                      </p:to>
                                    </p:set>
                                    <p:animEffect transition="in" filter="wipe(left)">
                                      <p:cBhvr>
                                        <p:cTn id="7" dur="500"/>
                                        <p:tgtEl>
                                          <p:spTgt spid="4843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4355">
                                            <p:txEl>
                                              <p:pRg st="1" end="1"/>
                                            </p:txEl>
                                          </p:spTgt>
                                        </p:tgtEl>
                                        <p:attrNameLst>
                                          <p:attrName>style.visibility</p:attrName>
                                        </p:attrNameLst>
                                      </p:cBhvr>
                                      <p:to>
                                        <p:strVal val="visible"/>
                                      </p:to>
                                    </p:set>
                                    <p:animEffect transition="in" filter="wipe(left)">
                                      <p:cBhvr>
                                        <p:cTn id="12" dur="500"/>
                                        <p:tgtEl>
                                          <p:spTgt spid="4843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4355">
                                            <p:txEl>
                                              <p:pRg st="2" end="2"/>
                                            </p:txEl>
                                          </p:spTgt>
                                        </p:tgtEl>
                                        <p:attrNameLst>
                                          <p:attrName>style.visibility</p:attrName>
                                        </p:attrNameLst>
                                      </p:cBhvr>
                                      <p:to>
                                        <p:strVal val="visible"/>
                                      </p:to>
                                    </p:set>
                                    <p:animEffect transition="in" filter="wipe(left)">
                                      <p:cBhvr>
                                        <p:cTn id="17" dur="500"/>
                                        <p:tgtEl>
                                          <p:spTgt spid="4843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a:latin typeface="Georgia" charset="0"/>
              </a:rPr>
              <a:t>Push versus Pull Strategies</a:t>
            </a:r>
          </a:p>
        </p:txBody>
      </p:sp>
      <p:sp>
        <p:nvSpPr>
          <p:cNvPr id="485379" name="Rectangle 3"/>
          <p:cNvSpPr>
            <a:spLocks noGrp="1" noChangeArrowheads="1"/>
          </p:cNvSpPr>
          <p:nvPr>
            <p:ph idx="1"/>
          </p:nvPr>
        </p:nvSpPr>
        <p:spPr/>
        <p:txBody>
          <a:bodyPr rtlCol="0">
            <a:normAutofit/>
          </a:bodyPr>
          <a:lstStyle/>
          <a:p>
            <a:pPr marL="514350" indent="-514350" eaLnBrk="1" fontAlgn="auto" hangingPunct="1">
              <a:lnSpc>
                <a:spcPct val="110000"/>
              </a:lnSpc>
              <a:spcBef>
                <a:spcPts val="0"/>
              </a:spcBef>
              <a:spcAft>
                <a:spcPts val="0"/>
              </a:spcAft>
              <a:buFont typeface="+mj-lt"/>
              <a:buAutoNum type="arabicPeriod" startAt="2"/>
              <a:defRPr/>
            </a:pPr>
            <a:r>
              <a:rPr lang="en-US" dirty="0" smtClean="0">
                <a:solidFill>
                  <a:schemeClr val="accent4">
                    <a:lumMod val="75000"/>
                  </a:schemeClr>
                </a:solidFill>
                <a:ea typeface="+mn-ea"/>
              </a:rPr>
              <a:t>Channel </a:t>
            </a:r>
            <a:r>
              <a:rPr lang="en-US" dirty="0">
                <a:solidFill>
                  <a:schemeClr val="accent4">
                    <a:lumMod val="75000"/>
                  </a:schemeClr>
                </a:solidFill>
                <a:ea typeface="+mn-ea"/>
              </a:rPr>
              <a:t>Length</a:t>
            </a:r>
          </a:p>
          <a:p>
            <a:pPr marL="403225" indent="-403225" eaLnBrk="1" fontAlgn="auto" hangingPunct="1">
              <a:lnSpc>
                <a:spcPct val="110000"/>
              </a:lnSpc>
              <a:spcBef>
                <a:spcPts val="0"/>
              </a:spcBef>
              <a:spcAft>
                <a:spcPts val="0"/>
              </a:spcAft>
              <a:defRPr/>
            </a:pPr>
            <a:r>
              <a:rPr lang="en-US" dirty="0">
                <a:ea typeface="+mn-ea"/>
              </a:rPr>
              <a:t>The longer the channel, the more </a:t>
            </a:r>
            <a:r>
              <a:rPr lang="en-US" dirty="0" smtClean="0">
                <a:ea typeface="+mn-ea"/>
              </a:rPr>
              <a:t>intermediaries </a:t>
            </a:r>
            <a:r>
              <a:rPr lang="en-US" dirty="0">
                <a:ea typeface="+mn-ea"/>
              </a:rPr>
              <a:t>involved </a:t>
            </a:r>
          </a:p>
          <a:p>
            <a:pPr marL="1028700" lvl="1" indent="-457200" eaLnBrk="1" fontAlgn="auto" hangingPunct="1">
              <a:lnSpc>
                <a:spcPct val="110000"/>
              </a:lnSpc>
              <a:spcBef>
                <a:spcPts val="0"/>
              </a:spcBef>
              <a:spcAft>
                <a:spcPts val="0"/>
              </a:spcAft>
              <a:defRPr/>
            </a:pPr>
            <a:r>
              <a:rPr lang="en-US" dirty="0" smtClean="0">
                <a:ea typeface="+mn-ea"/>
              </a:rPr>
              <a:t>Can </a:t>
            </a:r>
            <a:r>
              <a:rPr lang="en-US" dirty="0">
                <a:ea typeface="+mn-ea"/>
              </a:rPr>
              <a:t>be expensive to use direct selling to push a product through many layers of a distribution channel</a:t>
            </a:r>
          </a:p>
          <a:p>
            <a:pPr marL="403225" indent="-403225" eaLnBrk="1" fontAlgn="auto" hangingPunct="1">
              <a:lnSpc>
                <a:spcPct val="110000"/>
              </a:lnSpc>
              <a:spcBef>
                <a:spcPts val="0"/>
              </a:spcBef>
              <a:spcAft>
                <a:spcPts val="0"/>
              </a:spcAft>
              <a:defRPr/>
            </a:pPr>
            <a:r>
              <a:rPr lang="en-US" dirty="0">
                <a:ea typeface="+mn-ea"/>
              </a:rPr>
              <a:t>A firm may try to pull its product through the channels by using mass advertising to create consumer demand</a:t>
            </a:r>
          </a:p>
          <a:p>
            <a:pPr marL="0" indent="0" eaLnBrk="1" fontAlgn="auto" hangingPunct="1">
              <a:spcAft>
                <a:spcPts val="0"/>
              </a:spcAft>
              <a:defRPr/>
            </a:pPr>
            <a:endParaRPr lang="en-US" dirty="0">
              <a:ea typeface="+mn-ea"/>
            </a:endParaRPr>
          </a:p>
        </p:txBody>
      </p:sp>
    </p:spTree>
    <p:extLst>
      <p:ext uri="{BB962C8B-B14F-4D97-AF65-F5344CB8AC3E}">
        <p14:creationId xmlns:p14="http://schemas.microsoft.com/office/powerpoint/2010/main" val="14538837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5379">
                                            <p:txEl>
                                              <p:pRg st="0" end="0"/>
                                            </p:txEl>
                                          </p:spTgt>
                                        </p:tgtEl>
                                        <p:attrNameLst>
                                          <p:attrName>style.visibility</p:attrName>
                                        </p:attrNameLst>
                                      </p:cBhvr>
                                      <p:to>
                                        <p:strVal val="visible"/>
                                      </p:to>
                                    </p:set>
                                    <p:animEffect transition="in" filter="wipe(left)">
                                      <p:cBhvr>
                                        <p:cTn id="7" dur="500"/>
                                        <p:tgtEl>
                                          <p:spTgt spid="4853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5379">
                                            <p:txEl>
                                              <p:pRg st="1" end="1"/>
                                            </p:txEl>
                                          </p:spTgt>
                                        </p:tgtEl>
                                        <p:attrNameLst>
                                          <p:attrName>style.visibility</p:attrName>
                                        </p:attrNameLst>
                                      </p:cBhvr>
                                      <p:to>
                                        <p:strVal val="visible"/>
                                      </p:to>
                                    </p:set>
                                    <p:animEffect transition="in" filter="wipe(left)">
                                      <p:cBhvr>
                                        <p:cTn id="12" dur="500"/>
                                        <p:tgtEl>
                                          <p:spTgt spid="485379">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85379">
                                            <p:txEl>
                                              <p:pRg st="2" end="2"/>
                                            </p:txEl>
                                          </p:spTgt>
                                        </p:tgtEl>
                                        <p:attrNameLst>
                                          <p:attrName>style.visibility</p:attrName>
                                        </p:attrNameLst>
                                      </p:cBhvr>
                                      <p:to>
                                        <p:strVal val="visible"/>
                                      </p:to>
                                    </p:set>
                                    <p:animEffect transition="in" filter="wipe(left)">
                                      <p:cBhvr>
                                        <p:cTn id="15" dur="500"/>
                                        <p:tgtEl>
                                          <p:spTgt spid="485379">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85379">
                                            <p:txEl>
                                              <p:pRg st="3" end="3"/>
                                            </p:txEl>
                                          </p:spTgt>
                                        </p:tgtEl>
                                        <p:attrNameLst>
                                          <p:attrName>style.visibility</p:attrName>
                                        </p:attrNameLst>
                                      </p:cBhvr>
                                      <p:to>
                                        <p:strVal val="visible"/>
                                      </p:to>
                                    </p:set>
                                    <p:animEffect transition="in" filter="wipe(left)">
                                      <p:cBhvr>
                                        <p:cTn id="20" dur="500"/>
                                        <p:tgtEl>
                                          <p:spTgt spid="4853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7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a:latin typeface="Georgia" charset="0"/>
              </a:rPr>
              <a:t>Push versus Pull Strategies</a:t>
            </a:r>
          </a:p>
        </p:txBody>
      </p:sp>
      <p:sp>
        <p:nvSpPr>
          <p:cNvPr id="486403" name="Rectangle 3"/>
          <p:cNvSpPr>
            <a:spLocks noGrp="1" noChangeArrowheads="1"/>
          </p:cNvSpPr>
          <p:nvPr>
            <p:ph idx="1"/>
          </p:nvPr>
        </p:nvSpPr>
        <p:spPr/>
        <p:txBody>
          <a:bodyPr rtlCol="0">
            <a:normAutofit/>
          </a:bodyPr>
          <a:lstStyle/>
          <a:p>
            <a:pPr marL="403225" indent="-403225" eaLnBrk="1" fontAlgn="auto" hangingPunct="1">
              <a:spcBef>
                <a:spcPts val="0"/>
              </a:spcBef>
              <a:spcAft>
                <a:spcPts val="0"/>
              </a:spcAft>
              <a:buFont typeface="+mj-lt"/>
              <a:buAutoNum type="arabicPeriod" startAt="3"/>
              <a:defRPr/>
            </a:pPr>
            <a:r>
              <a:rPr lang="en-US" dirty="0" smtClean="0">
                <a:solidFill>
                  <a:schemeClr val="accent4">
                    <a:lumMod val="75000"/>
                  </a:schemeClr>
                </a:solidFill>
                <a:ea typeface="+mn-ea"/>
              </a:rPr>
              <a:t>Media </a:t>
            </a:r>
            <a:r>
              <a:rPr lang="en-US" dirty="0">
                <a:solidFill>
                  <a:schemeClr val="accent4">
                    <a:lumMod val="75000"/>
                  </a:schemeClr>
                </a:solidFill>
                <a:ea typeface="+mn-ea"/>
              </a:rPr>
              <a:t>Availability</a:t>
            </a:r>
          </a:p>
          <a:p>
            <a:pPr marL="465138" indent="-465138" eaLnBrk="1" fontAlgn="auto" hangingPunct="1">
              <a:spcBef>
                <a:spcPts val="0"/>
              </a:spcBef>
              <a:spcAft>
                <a:spcPts val="0"/>
              </a:spcAft>
              <a:defRPr/>
            </a:pPr>
            <a:r>
              <a:rPr lang="en-US" dirty="0">
                <a:ea typeface="+mn-ea"/>
              </a:rPr>
              <a:t>A pull strategy relies on access to advertising media</a:t>
            </a:r>
          </a:p>
          <a:p>
            <a:pPr marL="465138" indent="-465138" eaLnBrk="1" fontAlgn="auto" hangingPunct="1">
              <a:spcBef>
                <a:spcPts val="0"/>
              </a:spcBef>
              <a:spcAft>
                <a:spcPts val="0"/>
              </a:spcAft>
              <a:defRPr/>
            </a:pPr>
            <a:r>
              <a:rPr lang="en-US" dirty="0">
                <a:ea typeface="+mn-ea"/>
              </a:rPr>
              <a:t>A push strategy is more attractive when there is limited access to mass media</a:t>
            </a:r>
          </a:p>
        </p:txBody>
      </p:sp>
    </p:spTree>
    <p:extLst>
      <p:ext uri="{BB962C8B-B14F-4D97-AF65-F5344CB8AC3E}">
        <p14:creationId xmlns:p14="http://schemas.microsoft.com/office/powerpoint/2010/main" val="37390727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3">
                                            <p:txEl>
                                              <p:pRg st="0" end="0"/>
                                            </p:txEl>
                                          </p:spTgt>
                                        </p:tgtEl>
                                        <p:attrNameLst>
                                          <p:attrName>style.visibility</p:attrName>
                                        </p:attrNameLst>
                                      </p:cBhvr>
                                      <p:to>
                                        <p:strVal val="visible"/>
                                      </p:to>
                                    </p:set>
                                    <p:animEffect transition="in" filter="wipe(left)">
                                      <p:cBhvr>
                                        <p:cTn id="7" dur="500"/>
                                        <p:tgtEl>
                                          <p:spTgt spid="4864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3">
                                            <p:txEl>
                                              <p:pRg st="1" end="1"/>
                                            </p:txEl>
                                          </p:spTgt>
                                        </p:tgtEl>
                                        <p:attrNameLst>
                                          <p:attrName>style.visibility</p:attrName>
                                        </p:attrNameLst>
                                      </p:cBhvr>
                                      <p:to>
                                        <p:strVal val="visible"/>
                                      </p:to>
                                    </p:set>
                                    <p:animEffect transition="in" filter="wipe(left)">
                                      <p:cBhvr>
                                        <p:cTn id="12" dur="500"/>
                                        <p:tgtEl>
                                          <p:spTgt spid="4864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03">
                                            <p:txEl>
                                              <p:pRg st="2" end="2"/>
                                            </p:txEl>
                                          </p:spTgt>
                                        </p:tgtEl>
                                        <p:attrNameLst>
                                          <p:attrName>style.visibility</p:attrName>
                                        </p:attrNameLst>
                                      </p:cBhvr>
                                      <p:to>
                                        <p:strVal val="visible"/>
                                      </p:to>
                                    </p:set>
                                    <p:animEffect transition="in" filter="wipe(left)">
                                      <p:cBhvr>
                                        <p:cTn id="17" dur="500"/>
                                        <p:tgtEl>
                                          <p:spTgt spid="4864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a:latin typeface="Georgia" charset="0"/>
              </a:rPr>
              <a:t>Push versus Pull Strategies</a:t>
            </a:r>
          </a:p>
        </p:txBody>
      </p:sp>
      <p:sp>
        <p:nvSpPr>
          <p:cNvPr id="33795" name="Rectangle 3"/>
          <p:cNvSpPr>
            <a:spLocks noGrp="1" noChangeArrowheads="1"/>
          </p:cNvSpPr>
          <p:nvPr>
            <p:ph idx="1"/>
          </p:nvPr>
        </p:nvSpPr>
        <p:spPr/>
        <p:txBody>
          <a:bodyPr/>
          <a:lstStyle/>
          <a:p>
            <a:pPr marL="0" indent="0" eaLnBrk="1" hangingPunct="1">
              <a:spcBef>
                <a:spcPct val="0"/>
              </a:spcBef>
              <a:buFont typeface="Wingdings" charset="0"/>
              <a:buChar char="¦"/>
            </a:pPr>
            <a:r>
              <a:rPr lang="en-US">
                <a:latin typeface="Georgia" charset="0"/>
              </a:rPr>
              <a:t>Push strategies are common:</a:t>
            </a:r>
          </a:p>
          <a:p>
            <a:pPr marL="1028700" lvl="1" indent="-457200" eaLnBrk="1" hangingPunct="1">
              <a:spcBef>
                <a:spcPct val="0"/>
              </a:spcBef>
              <a:buFont typeface="Wingdings" charset="0"/>
              <a:buChar char="Ø"/>
            </a:pPr>
            <a:r>
              <a:rPr lang="en-US">
                <a:latin typeface="Georgia" charset="0"/>
              </a:rPr>
              <a:t>For industrial products and/or complex new products</a:t>
            </a:r>
          </a:p>
          <a:p>
            <a:pPr marL="1028700" lvl="1" indent="-457200" eaLnBrk="1" hangingPunct="1">
              <a:spcBef>
                <a:spcPct val="0"/>
              </a:spcBef>
              <a:buFont typeface="Wingdings" charset="0"/>
              <a:buChar char="Ø"/>
            </a:pPr>
            <a:r>
              <a:rPr lang="en-US">
                <a:latin typeface="Georgia" charset="0"/>
              </a:rPr>
              <a:t>When distribution channels are short</a:t>
            </a:r>
          </a:p>
          <a:p>
            <a:pPr marL="1028700" lvl="1" indent="-457200" eaLnBrk="1" hangingPunct="1">
              <a:spcBef>
                <a:spcPct val="0"/>
              </a:spcBef>
              <a:buFont typeface="Wingdings" charset="0"/>
              <a:buChar char="Ø"/>
            </a:pPr>
            <a:r>
              <a:rPr lang="en-US">
                <a:latin typeface="Georgia" charset="0"/>
              </a:rPr>
              <a:t>When few print or electronic media are available</a:t>
            </a:r>
          </a:p>
          <a:p>
            <a:pPr marL="0" indent="0" eaLnBrk="1" hangingPunct="1">
              <a:spcBef>
                <a:spcPct val="0"/>
              </a:spcBef>
              <a:buFont typeface="Wingdings" charset="0"/>
              <a:buChar char="¦"/>
            </a:pPr>
            <a:r>
              <a:rPr lang="en-US">
                <a:latin typeface="Georgia" charset="0"/>
              </a:rPr>
              <a:t>Pull strategies tend are common:</a:t>
            </a:r>
          </a:p>
          <a:p>
            <a:pPr marL="1028700" lvl="1" indent="-457200" eaLnBrk="1" hangingPunct="1">
              <a:spcBef>
                <a:spcPct val="0"/>
              </a:spcBef>
              <a:buFont typeface="Wingdings" charset="0"/>
              <a:buChar char="Ø"/>
            </a:pPr>
            <a:r>
              <a:rPr lang="en-US">
                <a:latin typeface="Georgia" charset="0"/>
              </a:rPr>
              <a:t>For consumer goods products</a:t>
            </a:r>
          </a:p>
          <a:p>
            <a:pPr marL="1028700" lvl="1" indent="-457200" eaLnBrk="1" hangingPunct="1">
              <a:spcBef>
                <a:spcPct val="0"/>
              </a:spcBef>
              <a:buFont typeface="Wingdings" charset="0"/>
              <a:buChar char="Ø"/>
            </a:pPr>
            <a:r>
              <a:rPr lang="en-US">
                <a:latin typeface="Georgia" charset="0"/>
              </a:rPr>
              <a:t>When distribution channels are long</a:t>
            </a:r>
          </a:p>
          <a:p>
            <a:pPr marL="1028700" lvl="1" indent="-457200" eaLnBrk="1" hangingPunct="1">
              <a:spcBef>
                <a:spcPct val="0"/>
              </a:spcBef>
              <a:buFont typeface="Wingdings" charset="0"/>
              <a:buChar char="Ø"/>
            </a:pPr>
            <a:r>
              <a:rPr lang="en-US">
                <a:latin typeface="Georgia" charset="0"/>
              </a:rPr>
              <a:t>When sufficient print and electronic media are available to carry the marketing message</a:t>
            </a:r>
          </a:p>
          <a:p>
            <a:pPr marL="0" indent="0" eaLnBrk="1" hangingPunct="1">
              <a:lnSpc>
                <a:spcPct val="80000"/>
              </a:lnSpc>
              <a:buFont typeface="Wingdings" charset="0"/>
              <a:buNone/>
            </a:pPr>
            <a:endParaRPr lang="en-US">
              <a:latin typeface="Georgia" charset="0"/>
            </a:endParaRPr>
          </a:p>
          <a:p>
            <a:pPr marL="0" indent="0" eaLnBrk="1" hangingPunct="1">
              <a:lnSpc>
                <a:spcPct val="80000"/>
              </a:lnSpc>
              <a:buFont typeface="Wingdings" charset="0"/>
              <a:buNone/>
            </a:pPr>
            <a:endParaRPr lang="en-US" sz="1800">
              <a:latin typeface="Georgia" charset="0"/>
            </a:endParaRPr>
          </a:p>
        </p:txBody>
      </p:sp>
    </p:spTree>
    <p:extLst>
      <p:ext uri="{BB962C8B-B14F-4D97-AF65-F5344CB8AC3E}">
        <p14:creationId xmlns:p14="http://schemas.microsoft.com/office/powerpoint/2010/main" val="20132910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wipe(left)">
                                      <p:cBhvr>
                                        <p:cTn id="7" dur="500"/>
                                        <p:tgtEl>
                                          <p:spTgt spid="337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wipe(left)">
                                      <p:cBhvr>
                                        <p:cTn id="12" dur="500"/>
                                        <p:tgtEl>
                                          <p:spTgt spid="337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wipe(left)">
                                      <p:cBhvr>
                                        <p:cTn id="17" dur="500"/>
                                        <p:tgtEl>
                                          <p:spTgt spid="337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795">
                                            <p:txEl>
                                              <p:pRg st="3" end="3"/>
                                            </p:txEl>
                                          </p:spTgt>
                                        </p:tgtEl>
                                        <p:attrNameLst>
                                          <p:attrName>style.visibility</p:attrName>
                                        </p:attrNameLst>
                                      </p:cBhvr>
                                      <p:to>
                                        <p:strVal val="visible"/>
                                      </p:to>
                                    </p:set>
                                    <p:animEffect transition="in" filter="wipe(left)">
                                      <p:cBhvr>
                                        <p:cTn id="22" dur="500"/>
                                        <p:tgtEl>
                                          <p:spTgt spid="3379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3795">
                                            <p:txEl>
                                              <p:pRg st="4" end="4"/>
                                            </p:txEl>
                                          </p:spTgt>
                                        </p:tgtEl>
                                        <p:attrNameLst>
                                          <p:attrName>style.visibility</p:attrName>
                                        </p:attrNameLst>
                                      </p:cBhvr>
                                      <p:to>
                                        <p:strVal val="visible"/>
                                      </p:to>
                                    </p:set>
                                    <p:animEffect transition="in" filter="wipe(left)">
                                      <p:cBhvr>
                                        <p:cTn id="27" dur="500"/>
                                        <p:tgtEl>
                                          <p:spTgt spid="3379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3795">
                                            <p:txEl>
                                              <p:pRg st="5" end="5"/>
                                            </p:txEl>
                                          </p:spTgt>
                                        </p:tgtEl>
                                        <p:attrNameLst>
                                          <p:attrName>style.visibility</p:attrName>
                                        </p:attrNameLst>
                                      </p:cBhvr>
                                      <p:to>
                                        <p:strVal val="visible"/>
                                      </p:to>
                                    </p:set>
                                    <p:animEffect transition="in" filter="wipe(left)">
                                      <p:cBhvr>
                                        <p:cTn id="32" dur="500"/>
                                        <p:tgtEl>
                                          <p:spTgt spid="3379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3795">
                                            <p:txEl>
                                              <p:pRg st="6" end="6"/>
                                            </p:txEl>
                                          </p:spTgt>
                                        </p:tgtEl>
                                        <p:attrNameLst>
                                          <p:attrName>style.visibility</p:attrName>
                                        </p:attrNameLst>
                                      </p:cBhvr>
                                      <p:to>
                                        <p:strVal val="visible"/>
                                      </p:to>
                                    </p:set>
                                    <p:animEffect transition="in" filter="wipe(left)">
                                      <p:cBhvr>
                                        <p:cTn id="37" dur="500"/>
                                        <p:tgtEl>
                                          <p:spTgt spid="3379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3795">
                                            <p:txEl>
                                              <p:pRg st="7" end="7"/>
                                            </p:txEl>
                                          </p:spTgt>
                                        </p:tgtEl>
                                        <p:attrNameLst>
                                          <p:attrName>style.visibility</p:attrName>
                                        </p:attrNameLst>
                                      </p:cBhvr>
                                      <p:to>
                                        <p:strVal val="visible"/>
                                      </p:to>
                                    </p:set>
                                    <p:animEffect transition="in" filter="wipe(left)">
                                      <p:cBhvr>
                                        <p:cTn id="42" dur="500"/>
                                        <p:tgtEl>
                                          <p:spTgt spid="3379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457200" y="0"/>
            <a:ext cx="82296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a:latin typeface="Georgia" charset="0"/>
              </a:rPr>
              <a:t>Global Advertising</a:t>
            </a:r>
            <a:r>
              <a:rPr lang="en-US">
                <a:solidFill>
                  <a:srgbClr val="336699"/>
                </a:solidFill>
                <a:latin typeface="Georgia" charset="0"/>
              </a:rPr>
              <a:t> </a:t>
            </a:r>
          </a:p>
        </p:txBody>
      </p:sp>
      <p:sp>
        <p:nvSpPr>
          <p:cNvPr id="481283" name="Rectangle 3"/>
          <p:cNvSpPr>
            <a:spLocks noGrp="1" noChangeArrowheads="1"/>
          </p:cNvSpPr>
          <p:nvPr>
            <p:ph idx="1"/>
          </p:nvPr>
        </p:nvSpPr>
        <p:spPr>
          <a:xfrm>
            <a:off x="152400" y="1447800"/>
            <a:ext cx="8839200" cy="4703763"/>
          </a:xfrm>
        </p:spPr>
        <p:txBody>
          <a:bodyPr rtlCol="0">
            <a:normAutofit/>
          </a:bodyPr>
          <a:lstStyle/>
          <a:p>
            <a:pPr eaLnBrk="1" fontAlgn="auto" hangingPunct="1">
              <a:lnSpc>
                <a:spcPct val="120000"/>
              </a:lnSpc>
              <a:spcBef>
                <a:spcPts val="0"/>
              </a:spcBef>
              <a:spcAft>
                <a:spcPts val="0"/>
              </a:spcAft>
              <a:buFont typeface="Wingdings" pitchFamily="2" charset="2"/>
              <a:buNone/>
              <a:defRPr/>
            </a:pPr>
            <a:r>
              <a:rPr lang="en-US" dirty="0" smtClean="0">
                <a:solidFill>
                  <a:srgbClr val="6A96D3"/>
                </a:solidFill>
              </a:rPr>
              <a:t>Standardization versus Adaptation</a:t>
            </a:r>
            <a:endParaRPr lang="en-US" dirty="0">
              <a:ea typeface="+mn-ea"/>
            </a:endParaRPr>
          </a:p>
          <a:p>
            <a:pPr eaLnBrk="1" fontAlgn="auto" hangingPunct="1">
              <a:lnSpc>
                <a:spcPct val="120000"/>
              </a:lnSpc>
              <a:spcBef>
                <a:spcPts val="0"/>
              </a:spcBef>
              <a:spcAft>
                <a:spcPts val="0"/>
              </a:spcAft>
              <a:buFont typeface="Wingdings" pitchFamily="2" charset="2"/>
              <a:buNone/>
              <a:defRPr/>
            </a:pPr>
            <a:endParaRPr lang="en-US" dirty="0">
              <a:ea typeface="+mn-ea"/>
            </a:endParaRPr>
          </a:p>
          <a:p>
            <a:pPr eaLnBrk="1" fontAlgn="auto" hangingPunct="1">
              <a:lnSpc>
                <a:spcPct val="120000"/>
              </a:lnSpc>
              <a:spcBef>
                <a:spcPts val="0"/>
              </a:spcBef>
              <a:spcAft>
                <a:spcPts val="0"/>
              </a:spcAft>
              <a:defRPr/>
            </a:pPr>
            <a:r>
              <a:rPr lang="en-US" dirty="0">
                <a:ea typeface="+mn-ea"/>
              </a:rPr>
              <a:t>Standardized advertising makes sense </a:t>
            </a:r>
            <a:r>
              <a:rPr lang="en-US" dirty="0" smtClean="0">
                <a:ea typeface="+mn-ea"/>
              </a:rPr>
              <a:t>when:</a:t>
            </a:r>
            <a:endParaRPr lang="en-US" dirty="0">
              <a:ea typeface="+mn-ea"/>
            </a:endParaRPr>
          </a:p>
          <a:p>
            <a:pPr lvl="1" eaLnBrk="1" fontAlgn="auto" hangingPunct="1">
              <a:lnSpc>
                <a:spcPct val="120000"/>
              </a:lnSpc>
              <a:spcBef>
                <a:spcPts val="0"/>
              </a:spcBef>
              <a:spcAft>
                <a:spcPts val="0"/>
              </a:spcAft>
              <a:defRPr/>
            </a:pPr>
            <a:r>
              <a:rPr lang="en-US" dirty="0" smtClean="0">
                <a:ea typeface="+mn-ea"/>
              </a:rPr>
              <a:t>It has significant economic advantages</a:t>
            </a:r>
          </a:p>
          <a:p>
            <a:pPr lvl="1" eaLnBrk="1" fontAlgn="auto" hangingPunct="1">
              <a:lnSpc>
                <a:spcPct val="120000"/>
              </a:lnSpc>
              <a:spcBef>
                <a:spcPts val="0"/>
              </a:spcBef>
              <a:spcAft>
                <a:spcPts val="0"/>
              </a:spcAft>
              <a:defRPr/>
            </a:pPr>
            <a:r>
              <a:rPr lang="en-US" dirty="0" smtClean="0">
                <a:ea typeface="+mn-ea"/>
              </a:rPr>
              <a:t>Creative talent is scarce and one large effort to develop a campaign will be more successful than numerous smaller efforts</a:t>
            </a:r>
          </a:p>
          <a:p>
            <a:pPr lvl="1" eaLnBrk="1" fontAlgn="auto" hangingPunct="1">
              <a:lnSpc>
                <a:spcPct val="120000"/>
              </a:lnSpc>
              <a:spcBef>
                <a:spcPts val="0"/>
              </a:spcBef>
              <a:spcAft>
                <a:spcPts val="0"/>
              </a:spcAft>
              <a:defRPr/>
            </a:pPr>
            <a:r>
              <a:rPr lang="en-US" dirty="0" smtClean="0">
                <a:ea typeface="+mn-ea"/>
              </a:rPr>
              <a:t>Brand names are global</a:t>
            </a:r>
          </a:p>
          <a:p>
            <a:pPr eaLnBrk="1" fontAlgn="auto" hangingPunct="1">
              <a:lnSpc>
                <a:spcPct val="120000"/>
              </a:lnSpc>
              <a:spcBef>
                <a:spcPts val="0"/>
              </a:spcBef>
              <a:spcAft>
                <a:spcPts val="0"/>
              </a:spcAft>
              <a:defRPr/>
            </a:pPr>
            <a:r>
              <a:rPr lang="en-US" dirty="0" smtClean="0">
                <a:ea typeface="+mn-ea"/>
              </a:rPr>
              <a:t>Standardized advertising is not appropriate when:</a:t>
            </a:r>
          </a:p>
          <a:p>
            <a:pPr lvl="1" eaLnBrk="1" fontAlgn="auto" hangingPunct="1">
              <a:lnSpc>
                <a:spcPct val="120000"/>
              </a:lnSpc>
              <a:spcBef>
                <a:spcPts val="0"/>
              </a:spcBef>
              <a:spcAft>
                <a:spcPts val="0"/>
              </a:spcAft>
              <a:defRPr/>
            </a:pPr>
            <a:r>
              <a:rPr lang="en-US" dirty="0" smtClean="0">
                <a:ea typeface="+mn-ea"/>
              </a:rPr>
              <a:t>Cultural differences among nations are significant</a:t>
            </a:r>
          </a:p>
          <a:p>
            <a:pPr lvl="1" eaLnBrk="1" fontAlgn="auto" hangingPunct="1">
              <a:lnSpc>
                <a:spcPct val="120000"/>
              </a:lnSpc>
              <a:spcBef>
                <a:spcPts val="0"/>
              </a:spcBef>
              <a:spcAft>
                <a:spcPts val="0"/>
              </a:spcAft>
              <a:defRPr/>
            </a:pPr>
            <a:r>
              <a:rPr lang="en-US" dirty="0" smtClean="0">
                <a:ea typeface="+mn-ea"/>
              </a:rPr>
              <a:t>Country differences in advertising regulations block the implementation </a:t>
            </a:r>
            <a:r>
              <a:rPr lang="en-US" dirty="0">
                <a:ea typeface="+mn-ea"/>
              </a:rPr>
              <a:t>of standardized advertising</a:t>
            </a:r>
          </a:p>
        </p:txBody>
      </p:sp>
    </p:spTree>
    <p:extLst>
      <p:ext uri="{BB962C8B-B14F-4D97-AF65-F5344CB8AC3E}">
        <p14:creationId xmlns:p14="http://schemas.microsoft.com/office/powerpoint/2010/main" val="28316948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1283">
                                            <p:txEl>
                                              <p:pRg st="0" end="0"/>
                                            </p:txEl>
                                          </p:spTgt>
                                        </p:tgtEl>
                                        <p:attrNameLst>
                                          <p:attrName>style.visibility</p:attrName>
                                        </p:attrNameLst>
                                      </p:cBhvr>
                                      <p:to>
                                        <p:strVal val="visible"/>
                                      </p:to>
                                    </p:set>
                                    <p:animEffect transition="in" filter="wipe(left)">
                                      <p:cBhvr>
                                        <p:cTn id="7" dur="500"/>
                                        <p:tgtEl>
                                          <p:spTgt spid="4812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1283">
                                            <p:txEl>
                                              <p:pRg st="2" end="2"/>
                                            </p:txEl>
                                          </p:spTgt>
                                        </p:tgtEl>
                                        <p:attrNameLst>
                                          <p:attrName>style.visibility</p:attrName>
                                        </p:attrNameLst>
                                      </p:cBhvr>
                                      <p:to>
                                        <p:strVal val="visible"/>
                                      </p:to>
                                    </p:set>
                                    <p:animEffect transition="in" filter="wipe(left)">
                                      <p:cBhvr>
                                        <p:cTn id="12" dur="500"/>
                                        <p:tgtEl>
                                          <p:spTgt spid="48128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1283">
                                            <p:txEl>
                                              <p:pRg st="3" end="3"/>
                                            </p:txEl>
                                          </p:spTgt>
                                        </p:tgtEl>
                                        <p:attrNameLst>
                                          <p:attrName>style.visibility</p:attrName>
                                        </p:attrNameLst>
                                      </p:cBhvr>
                                      <p:to>
                                        <p:strVal val="visible"/>
                                      </p:to>
                                    </p:set>
                                    <p:animEffect transition="in" filter="wipe(left)">
                                      <p:cBhvr>
                                        <p:cTn id="17" dur="500"/>
                                        <p:tgtEl>
                                          <p:spTgt spid="48128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1283">
                                            <p:txEl>
                                              <p:pRg st="4" end="4"/>
                                            </p:txEl>
                                          </p:spTgt>
                                        </p:tgtEl>
                                        <p:attrNameLst>
                                          <p:attrName>style.visibility</p:attrName>
                                        </p:attrNameLst>
                                      </p:cBhvr>
                                      <p:to>
                                        <p:strVal val="visible"/>
                                      </p:to>
                                    </p:set>
                                    <p:animEffect transition="in" filter="wipe(left)">
                                      <p:cBhvr>
                                        <p:cTn id="22" dur="500"/>
                                        <p:tgtEl>
                                          <p:spTgt spid="48128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1283">
                                            <p:txEl>
                                              <p:pRg st="5" end="5"/>
                                            </p:txEl>
                                          </p:spTgt>
                                        </p:tgtEl>
                                        <p:attrNameLst>
                                          <p:attrName>style.visibility</p:attrName>
                                        </p:attrNameLst>
                                      </p:cBhvr>
                                      <p:to>
                                        <p:strVal val="visible"/>
                                      </p:to>
                                    </p:set>
                                    <p:animEffect transition="in" filter="wipe(left)">
                                      <p:cBhvr>
                                        <p:cTn id="27" dur="500"/>
                                        <p:tgtEl>
                                          <p:spTgt spid="48128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1283">
                                            <p:txEl>
                                              <p:pRg st="6" end="6"/>
                                            </p:txEl>
                                          </p:spTgt>
                                        </p:tgtEl>
                                        <p:attrNameLst>
                                          <p:attrName>style.visibility</p:attrName>
                                        </p:attrNameLst>
                                      </p:cBhvr>
                                      <p:to>
                                        <p:strVal val="visible"/>
                                      </p:to>
                                    </p:set>
                                    <p:animEffect transition="in" filter="wipe(left)">
                                      <p:cBhvr>
                                        <p:cTn id="32" dur="500"/>
                                        <p:tgtEl>
                                          <p:spTgt spid="48128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1283">
                                            <p:txEl>
                                              <p:pRg st="7" end="7"/>
                                            </p:txEl>
                                          </p:spTgt>
                                        </p:tgtEl>
                                        <p:attrNameLst>
                                          <p:attrName>style.visibility</p:attrName>
                                        </p:attrNameLst>
                                      </p:cBhvr>
                                      <p:to>
                                        <p:strVal val="visible"/>
                                      </p:to>
                                    </p:set>
                                    <p:animEffect transition="in" filter="wipe(left)">
                                      <p:cBhvr>
                                        <p:cTn id="37" dur="500"/>
                                        <p:tgtEl>
                                          <p:spTgt spid="481283">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1283">
                                            <p:txEl>
                                              <p:pRg st="8" end="8"/>
                                            </p:txEl>
                                          </p:spTgt>
                                        </p:tgtEl>
                                        <p:attrNameLst>
                                          <p:attrName>style.visibility</p:attrName>
                                        </p:attrNameLst>
                                      </p:cBhvr>
                                      <p:to>
                                        <p:strVal val="visible"/>
                                      </p:to>
                                    </p:set>
                                    <p:animEffect transition="in" filter="wipe(left)">
                                      <p:cBhvr>
                                        <p:cTn id="42" dur="500"/>
                                        <p:tgtEl>
                                          <p:spTgt spid="48128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a:latin typeface="Georgia" charset="0"/>
              </a:rPr>
              <a:t>Price Discrimination</a:t>
            </a:r>
          </a:p>
        </p:txBody>
      </p:sp>
      <p:sp>
        <p:nvSpPr>
          <p:cNvPr id="489475" name="Rectangle 3"/>
          <p:cNvSpPr>
            <a:spLocks noGrp="1" noChangeArrowheads="1"/>
          </p:cNvSpPr>
          <p:nvPr>
            <p:ph idx="1"/>
          </p:nvPr>
        </p:nvSpPr>
        <p:spPr>
          <a:xfrm>
            <a:off x="152400" y="1417638"/>
            <a:ext cx="8839200" cy="4733925"/>
          </a:xfrm>
        </p:spPr>
        <p:txBody>
          <a:bodyPr rtlCol="0">
            <a:normAutofit/>
          </a:bodyPr>
          <a:lstStyle/>
          <a:p>
            <a:pPr eaLnBrk="1" fontAlgn="auto" hangingPunct="1">
              <a:lnSpc>
                <a:spcPct val="120000"/>
              </a:lnSpc>
              <a:spcBef>
                <a:spcPts val="0"/>
              </a:spcBef>
              <a:spcAft>
                <a:spcPts val="0"/>
              </a:spcAft>
              <a:buFont typeface="Wingdings" pitchFamily="2" charset="2"/>
              <a:buNone/>
              <a:defRPr/>
            </a:pPr>
            <a:endParaRPr lang="en-US" dirty="0">
              <a:solidFill>
                <a:srgbClr val="6A96D3"/>
              </a:solidFill>
              <a:ea typeface="+mn-ea"/>
            </a:endParaRPr>
          </a:p>
          <a:p>
            <a:pPr eaLnBrk="1" fontAlgn="auto" hangingPunct="1">
              <a:lnSpc>
                <a:spcPct val="120000"/>
              </a:lnSpc>
              <a:spcBef>
                <a:spcPts val="0"/>
              </a:spcBef>
              <a:spcAft>
                <a:spcPts val="0"/>
              </a:spcAft>
              <a:buFont typeface="Arial" pitchFamily="34" charset="0"/>
              <a:buChar char="•"/>
              <a:defRPr/>
            </a:pPr>
            <a:r>
              <a:rPr lang="en-US" dirty="0">
                <a:ea typeface="+mn-ea"/>
              </a:rPr>
              <a:t>Firms can maximize profits through price discrimination </a:t>
            </a:r>
            <a:r>
              <a:rPr lang="en-US" dirty="0" smtClean="0">
                <a:ea typeface="+mn-ea"/>
              </a:rPr>
              <a:t>- charging </a:t>
            </a:r>
            <a:r>
              <a:rPr lang="en-US" dirty="0">
                <a:ea typeface="+mn-ea"/>
              </a:rPr>
              <a:t>consumers in different countries different prices for the same </a:t>
            </a:r>
            <a:r>
              <a:rPr lang="en-US" dirty="0" smtClean="0">
                <a:ea typeface="+mn-ea"/>
              </a:rPr>
              <a:t>product…but this can backfire</a:t>
            </a:r>
            <a:endParaRPr lang="en-US" dirty="0">
              <a:ea typeface="+mn-ea"/>
            </a:endParaRPr>
          </a:p>
          <a:p>
            <a:pPr eaLnBrk="1" fontAlgn="auto" hangingPunct="1">
              <a:lnSpc>
                <a:spcPct val="120000"/>
              </a:lnSpc>
              <a:spcBef>
                <a:spcPts val="0"/>
              </a:spcBef>
              <a:spcAft>
                <a:spcPts val="0"/>
              </a:spcAft>
              <a:buFont typeface="Arial" pitchFamily="34" charset="0"/>
              <a:buChar char="•"/>
              <a:defRPr/>
            </a:pPr>
            <a:r>
              <a:rPr lang="en-US" dirty="0">
                <a:ea typeface="+mn-ea"/>
              </a:rPr>
              <a:t>For price discrimination to </a:t>
            </a:r>
            <a:r>
              <a:rPr lang="en-US" dirty="0" smtClean="0">
                <a:ea typeface="+mn-ea"/>
              </a:rPr>
              <a:t>work: </a:t>
            </a:r>
            <a:endParaRPr lang="en-US" dirty="0">
              <a:ea typeface="+mn-ea"/>
            </a:endParaRPr>
          </a:p>
          <a:p>
            <a:pPr lvl="1" eaLnBrk="1" fontAlgn="auto" hangingPunct="1">
              <a:lnSpc>
                <a:spcPct val="120000"/>
              </a:lnSpc>
              <a:spcBef>
                <a:spcPts val="0"/>
              </a:spcBef>
              <a:spcAft>
                <a:spcPts val="0"/>
              </a:spcAft>
              <a:defRPr/>
            </a:pPr>
            <a:r>
              <a:rPr lang="en-US" dirty="0" smtClean="0">
                <a:ea typeface="+mn-ea"/>
              </a:rPr>
              <a:t>The firm must be able to keep national markets separate</a:t>
            </a:r>
          </a:p>
          <a:p>
            <a:pPr lvl="1" eaLnBrk="1" fontAlgn="auto" hangingPunct="1">
              <a:lnSpc>
                <a:spcPct val="120000"/>
              </a:lnSpc>
              <a:spcBef>
                <a:spcPts val="0"/>
              </a:spcBef>
              <a:spcAft>
                <a:spcPts val="0"/>
              </a:spcAft>
              <a:defRPr/>
            </a:pPr>
            <a:r>
              <a:rPr lang="en-US" dirty="0" smtClean="0">
                <a:ea typeface="+mn-ea"/>
              </a:rPr>
              <a:t>Different </a:t>
            </a:r>
            <a:r>
              <a:rPr lang="en-US" dirty="0">
                <a:ea typeface="+mn-ea"/>
              </a:rPr>
              <a:t>price elasticities of demand must exist in different countries</a:t>
            </a:r>
          </a:p>
          <a:p>
            <a:pPr eaLnBrk="1" fontAlgn="auto" hangingPunct="1">
              <a:lnSpc>
                <a:spcPct val="80000"/>
              </a:lnSpc>
              <a:spcAft>
                <a:spcPts val="0"/>
              </a:spcAft>
              <a:defRPr/>
            </a:pPr>
            <a:endParaRPr lang="en-US" dirty="0">
              <a:ea typeface="+mn-ea"/>
            </a:endParaRPr>
          </a:p>
        </p:txBody>
      </p:sp>
    </p:spTree>
    <p:extLst>
      <p:ext uri="{BB962C8B-B14F-4D97-AF65-F5344CB8AC3E}">
        <p14:creationId xmlns:p14="http://schemas.microsoft.com/office/powerpoint/2010/main" val="38147209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89475">
                                            <p:txEl>
                                              <p:pRg st="1" end="1"/>
                                            </p:txEl>
                                          </p:spTgt>
                                        </p:tgtEl>
                                        <p:attrNameLst>
                                          <p:attrName>style.visibility</p:attrName>
                                        </p:attrNameLst>
                                      </p:cBhvr>
                                      <p:to>
                                        <p:strVal val="visible"/>
                                      </p:to>
                                    </p:set>
                                    <p:animEffect transition="in" filter="wipe(left)">
                                      <p:cBhvr>
                                        <p:cTn id="7" dur="500"/>
                                        <p:tgtEl>
                                          <p:spTgt spid="48947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89475">
                                            <p:txEl>
                                              <p:pRg st="2" end="2"/>
                                            </p:txEl>
                                          </p:spTgt>
                                        </p:tgtEl>
                                        <p:attrNameLst>
                                          <p:attrName>style.visibility</p:attrName>
                                        </p:attrNameLst>
                                      </p:cBhvr>
                                      <p:to>
                                        <p:strVal val="visible"/>
                                      </p:to>
                                    </p:set>
                                    <p:animEffect transition="in" filter="wipe(left)">
                                      <p:cBhvr>
                                        <p:cTn id="12" dur="500"/>
                                        <p:tgtEl>
                                          <p:spTgt spid="48947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89475">
                                            <p:txEl>
                                              <p:pRg st="3" end="3"/>
                                            </p:txEl>
                                          </p:spTgt>
                                        </p:tgtEl>
                                        <p:attrNameLst>
                                          <p:attrName>style.visibility</p:attrName>
                                        </p:attrNameLst>
                                      </p:cBhvr>
                                      <p:to>
                                        <p:strVal val="visible"/>
                                      </p:to>
                                    </p:set>
                                    <p:animEffect transition="in" filter="wipe(left)">
                                      <p:cBhvr>
                                        <p:cTn id="17" dur="500"/>
                                        <p:tgtEl>
                                          <p:spTgt spid="48947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89475">
                                            <p:txEl>
                                              <p:pRg st="4" end="4"/>
                                            </p:txEl>
                                          </p:spTgt>
                                        </p:tgtEl>
                                        <p:attrNameLst>
                                          <p:attrName>style.visibility</p:attrName>
                                        </p:attrNameLst>
                                      </p:cBhvr>
                                      <p:to>
                                        <p:strVal val="visible"/>
                                      </p:to>
                                    </p:set>
                                    <p:animEffect transition="in" filter="wipe(left)">
                                      <p:cBhvr>
                                        <p:cTn id="22" dur="500"/>
                                        <p:tgtEl>
                                          <p:spTgt spid="4894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a:latin typeface="Georgia" charset="0"/>
              </a:rPr>
              <a:t>Price Discrimination</a:t>
            </a:r>
          </a:p>
        </p:txBody>
      </p:sp>
      <p:sp>
        <p:nvSpPr>
          <p:cNvPr id="493571" name="Rectangle 3"/>
          <p:cNvSpPr>
            <a:spLocks noGrp="1" noChangeArrowheads="1"/>
          </p:cNvSpPr>
          <p:nvPr>
            <p:ph idx="1"/>
          </p:nvPr>
        </p:nvSpPr>
        <p:spPr>
          <a:xfrm>
            <a:off x="152400" y="1447800"/>
            <a:ext cx="8839200" cy="4708525"/>
          </a:xfrm>
        </p:spPr>
        <p:txBody>
          <a:bodyPr rtlCol="0">
            <a:normAutofit/>
          </a:bodyPr>
          <a:lstStyle/>
          <a:p>
            <a:pPr eaLnBrk="1" fontAlgn="auto" hangingPunct="1">
              <a:lnSpc>
                <a:spcPct val="120000"/>
              </a:lnSpc>
              <a:spcBef>
                <a:spcPts val="0"/>
              </a:spcBef>
              <a:spcAft>
                <a:spcPts val="0"/>
              </a:spcAft>
              <a:defRPr/>
            </a:pPr>
            <a:r>
              <a:rPr lang="en-US" dirty="0">
                <a:solidFill>
                  <a:schemeClr val="accent4">
                    <a:lumMod val="75000"/>
                  </a:schemeClr>
                </a:solidFill>
                <a:ea typeface="+mn-ea"/>
              </a:rPr>
              <a:t>Price elasticity of demand </a:t>
            </a:r>
            <a:r>
              <a:rPr lang="en-US" dirty="0">
                <a:ea typeface="+mn-ea"/>
              </a:rPr>
              <a:t>- measure of the responsiveness of demand to changes in price</a:t>
            </a:r>
          </a:p>
          <a:p>
            <a:pPr lvl="1" eaLnBrk="1" fontAlgn="auto" hangingPunct="1">
              <a:lnSpc>
                <a:spcPct val="120000"/>
              </a:lnSpc>
              <a:spcBef>
                <a:spcPts val="0"/>
              </a:spcBef>
              <a:spcAft>
                <a:spcPts val="0"/>
              </a:spcAft>
              <a:defRPr/>
            </a:pPr>
            <a:r>
              <a:rPr lang="en-US" dirty="0" smtClean="0">
                <a:ea typeface="+mn-ea"/>
              </a:rPr>
              <a:t>Demand is </a:t>
            </a:r>
            <a:r>
              <a:rPr lang="en-US" dirty="0" smtClean="0">
                <a:solidFill>
                  <a:schemeClr val="accent4">
                    <a:lumMod val="75000"/>
                  </a:schemeClr>
                </a:solidFill>
                <a:ea typeface="+mn-ea"/>
              </a:rPr>
              <a:t>elastic</a:t>
            </a:r>
            <a:r>
              <a:rPr lang="en-US" dirty="0" smtClean="0">
                <a:ea typeface="+mn-ea"/>
              </a:rPr>
              <a:t> when a small change in price produces a large change in demand</a:t>
            </a:r>
          </a:p>
          <a:p>
            <a:pPr lvl="1" eaLnBrk="1" fontAlgn="auto" hangingPunct="1">
              <a:lnSpc>
                <a:spcPct val="120000"/>
              </a:lnSpc>
              <a:spcBef>
                <a:spcPts val="0"/>
              </a:spcBef>
              <a:spcAft>
                <a:spcPts val="0"/>
              </a:spcAft>
              <a:defRPr/>
            </a:pPr>
            <a:r>
              <a:rPr lang="en-US" dirty="0" smtClean="0">
                <a:ea typeface="+mn-ea"/>
              </a:rPr>
              <a:t>Demand is </a:t>
            </a:r>
            <a:r>
              <a:rPr lang="en-US" dirty="0" smtClean="0">
                <a:solidFill>
                  <a:schemeClr val="accent4">
                    <a:lumMod val="75000"/>
                  </a:schemeClr>
                </a:solidFill>
                <a:ea typeface="+mn-ea"/>
              </a:rPr>
              <a:t>inelastic</a:t>
            </a:r>
            <a:r>
              <a:rPr lang="en-US" dirty="0" smtClean="0">
                <a:solidFill>
                  <a:srgbClr val="6A96D3"/>
                </a:solidFill>
                <a:ea typeface="+mn-ea"/>
              </a:rPr>
              <a:t> </a:t>
            </a:r>
            <a:r>
              <a:rPr lang="en-US" dirty="0" smtClean="0">
                <a:ea typeface="+mn-ea"/>
              </a:rPr>
              <a:t>when a large change in price produces only a small change in demand</a:t>
            </a:r>
          </a:p>
          <a:p>
            <a:pPr eaLnBrk="1" fontAlgn="auto" hangingPunct="1">
              <a:lnSpc>
                <a:spcPct val="120000"/>
              </a:lnSpc>
              <a:spcBef>
                <a:spcPts val="0"/>
              </a:spcBef>
              <a:spcAft>
                <a:spcPts val="0"/>
              </a:spcAft>
              <a:defRPr/>
            </a:pPr>
            <a:r>
              <a:rPr lang="en-US" dirty="0" smtClean="0">
                <a:ea typeface="+mn-ea"/>
              </a:rPr>
              <a:t>Elasticity of demand is determined by income level and competitive conditions </a:t>
            </a:r>
            <a:endParaRPr lang="en-US" dirty="0">
              <a:ea typeface="+mn-ea"/>
            </a:endParaRPr>
          </a:p>
          <a:p>
            <a:pPr lvl="1" eaLnBrk="1" fontAlgn="auto" hangingPunct="1">
              <a:lnSpc>
                <a:spcPct val="120000"/>
              </a:lnSpc>
              <a:spcBef>
                <a:spcPts val="0"/>
              </a:spcBef>
              <a:spcAft>
                <a:spcPts val="0"/>
              </a:spcAft>
              <a:defRPr/>
            </a:pPr>
            <a:r>
              <a:rPr lang="en-US" dirty="0">
                <a:ea typeface="+mn-ea"/>
              </a:rPr>
              <a:t>Price elasticities tend to be greater in countries with lower income levels and greater numbers of competitors </a:t>
            </a:r>
          </a:p>
          <a:p>
            <a:pPr eaLnBrk="1" fontAlgn="auto" hangingPunct="1">
              <a:spcAft>
                <a:spcPts val="0"/>
              </a:spcAft>
              <a:defRPr/>
            </a:pPr>
            <a:endParaRPr lang="en-US" dirty="0">
              <a:ea typeface="+mn-ea"/>
            </a:endParaRPr>
          </a:p>
          <a:p>
            <a:pPr eaLnBrk="1" fontAlgn="auto" hangingPunct="1">
              <a:spcAft>
                <a:spcPts val="0"/>
              </a:spcAft>
              <a:defRPr/>
            </a:pPr>
            <a:endParaRPr lang="en-US" sz="1800" dirty="0">
              <a:ea typeface="+mn-ea"/>
            </a:endParaRPr>
          </a:p>
        </p:txBody>
      </p:sp>
    </p:spTree>
    <p:extLst>
      <p:ext uri="{BB962C8B-B14F-4D97-AF65-F5344CB8AC3E}">
        <p14:creationId xmlns:p14="http://schemas.microsoft.com/office/powerpoint/2010/main" val="2914241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3571">
                                            <p:txEl>
                                              <p:pRg st="0" end="0"/>
                                            </p:txEl>
                                          </p:spTgt>
                                        </p:tgtEl>
                                        <p:attrNameLst>
                                          <p:attrName>style.visibility</p:attrName>
                                        </p:attrNameLst>
                                      </p:cBhvr>
                                      <p:to>
                                        <p:strVal val="visible"/>
                                      </p:to>
                                    </p:set>
                                    <p:animEffect transition="in" filter="wipe(left)">
                                      <p:cBhvr>
                                        <p:cTn id="7" dur="500"/>
                                        <p:tgtEl>
                                          <p:spTgt spid="493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3571">
                                            <p:txEl>
                                              <p:pRg st="1" end="1"/>
                                            </p:txEl>
                                          </p:spTgt>
                                        </p:tgtEl>
                                        <p:attrNameLst>
                                          <p:attrName>style.visibility</p:attrName>
                                        </p:attrNameLst>
                                      </p:cBhvr>
                                      <p:to>
                                        <p:strVal val="visible"/>
                                      </p:to>
                                    </p:set>
                                    <p:animEffect transition="in" filter="wipe(left)">
                                      <p:cBhvr>
                                        <p:cTn id="12" dur="500"/>
                                        <p:tgtEl>
                                          <p:spTgt spid="4935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3571">
                                            <p:txEl>
                                              <p:pRg st="2" end="2"/>
                                            </p:txEl>
                                          </p:spTgt>
                                        </p:tgtEl>
                                        <p:attrNameLst>
                                          <p:attrName>style.visibility</p:attrName>
                                        </p:attrNameLst>
                                      </p:cBhvr>
                                      <p:to>
                                        <p:strVal val="visible"/>
                                      </p:to>
                                    </p:set>
                                    <p:animEffect transition="in" filter="wipe(left)">
                                      <p:cBhvr>
                                        <p:cTn id="17" dur="500"/>
                                        <p:tgtEl>
                                          <p:spTgt spid="4935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93571">
                                            <p:txEl>
                                              <p:pRg st="3" end="3"/>
                                            </p:txEl>
                                          </p:spTgt>
                                        </p:tgtEl>
                                        <p:attrNameLst>
                                          <p:attrName>style.visibility</p:attrName>
                                        </p:attrNameLst>
                                      </p:cBhvr>
                                      <p:to>
                                        <p:strVal val="visible"/>
                                      </p:to>
                                    </p:set>
                                    <p:animEffect transition="in" filter="wipe(left)">
                                      <p:cBhvr>
                                        <p:cTn id="22" dur="500"/>
                                        <p:tgtEl>
                                          <p:spTgt spid="4935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3571">
                                            <p:txEl>
                                              <p:pRg st="4" end="4"/>
                                            </p:txEl>
                                          </p:spTgt>
                                        </p:tgtEl>
                                        <p:attrNameLst>
                                          <p:attrName>style.visibility</p:attrName>
                                        </p:attrNameLst>
                                      </p:cBhvr>
                                      <p:to>
                                        <p:strVal val="visible"/>
                                      </p:to>
                                    </p:set>
                                    <p:animEffect transition="in" filter="wipe(left)">
                                      <p:cBhvr>
                                        <p:cTn id="27" dur="500"/>
                                        <p:tgtEl>
                                          <p:spTgt spid="4935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dirty="0" smtClean="0">
                <a:latin typeface="Georgia" charset="0"/>
              </a:rPr>
              <a:t>International Marketing Strategic </a:t>
            </a:r>
            <a:r>
              <a:rPr lang="en-US" sz="3200" dirty="0">
                <a:latin typeface="Georgia" charset="0"/>
              </a:rPr>
              <a:t>Pricing</a:t>
            </a:r>
          </a:p>
        </p:txBody>
      </p:sp>
      <p:sp>
        <p:nvSpPr>
          <p:cNvPr id="490499" name="Rectangle 3"/>
          <p:cNvSpPr>
            <a:spLocks noGrp="1" noChangeArrowheads="1"/>
          </p:cNvSpPr>
          <p:nvPr>
            <p:ph idx="1"/>
          </p:nvPr>
        </p:nvSpPr>
        <p:spPr>
          <a:xfrm>
            <a:off x="152400" y="1417638"/>
            <a:ext cx="8839200" cy="4678362"/>
          </a:xfrm>
        </p:spPr>
        <p:txBody>
          <a:bodyPr>
            <a:normAutofit/>
          </a:bodyPr>
          <a:lstStyle/>
          <a:p>
            <a:pPr marL="609600" indent="-609600" eaLnBrk="1" hangingPunct="1">
              <a:spcBef>
                <a:spcPct val="0"/>
              </a:spcBef>
              <a:buFont typeface="Wingdings" charset="0"/>
              <a:buChar char="¦"/>
            </a:pPr>
            <a:r>
              <a:rPr lang="en-US" sz="2700" dirty="0">
                <a:solidFill>
                  <a:srgbClr val="945191"/>
                </a:solidFill>
                <a:latin typeface="Georgia" charset="0"/>
              </a:rPr>
              <a:t>Strategic pricing </a:t>
            </a:r>
            <a:r>
              <a:rPr lang="en-US" sz="2700" dirty="0">
                <a:latin typeface="Georgia" charset="0"/>
              </a:rPr>
              <a:t>has three aspects:</a:t>
            </a:r>
          </a:p>
          <a:p>
            <a:pPr marL="609600" indent="-609600" eaLnBrk="1" hangingPunct="1">
              <a:spcBef>
                <a:spcPct val="0"/>
              </a:spcBef>
              <a:buFont typeface="Wingdings" charset="0"/>
              <a:buAutoNum type="arabicPeriod"/>
            </a:pPr>
            <a:r>
              <a:rPr lang="en-US" sz="2700" dirty="0">
                <a:solidFill>
                  <a:srgbClr val="945191"/>
                </a:solidFill>
                <a:latin typeface="Georgia" charset="0"/>
              </a:rPr>
              <a:t>Predatory pricing </a:t>
            </a:r>
            <a:r>
              <a:rPr lang="en-US" sz="2700" dirty="0">
                <a:latin typeface="Georgia" charset="0"/>
              </a:rPr>
              <a:t>- the profit gained in one market is used to support aggressive pricing designed to drive competitors out in another market</a:t>
            </a:r>
          </a:p>
          <a:p>
            <a:pPr marL="609600" indent="-609600" eaLnBrk="1" hangingPunct="1">
              <a:spcBef>
                <a:spcPct val="0"/>
              </a:spcBef>
              <a:buFont typeface="Wingdings" charset="0"/>
              <a:buAutoNum type="arabicPeriod"/>
            </a:pPr>
            <a:r>
              <a:rPr lang="en-US" sz="2700" dirty="0">
                <a:solidFill>
                  <a:srgbClr val="945191"/>
                </a:solidFill>
                <a:latin typeface="Georgia" charset="0"/>
              </a:rPr>
              <a:t>Multi-point pricing</a:t>
            </a:r>
            <a:r>
              <a:rPr lang="en-US" sz="2700" b="1" dirty="0">
                <a:solidFill>
                  <a:srgbClr val="945191"/>
                </a:solidFill>
                <a:latin typeface="Georgia" charset="0"/>
              </a:rPr>
              <a:t>  </a:t>
            </a:r>
            <a:r>
              <a:rPr lang="en-US" sz="2700" dirty="0">
                <a:latin typeface="Georgia" charset="0"/>
              </a:rPr>
              <a:t>- a </a:t>
            </a:r>
            <a:r>
              <a:rPr lang="en-US" sz="2700" dirty="0" smtClean="0">
                <a:latin typeface="Georgia" charset="0"/>
              </a:rPr>
              <a:t>firm’s </a:t>
            </a:r>
            <a:r>
              <a:rPr lang="en-US" sz="2700" dirty="0">
                <a:latin typeface="Georgia" charset="0"/>
              </a:rPr>
              <a:t>pricing strategy in one market may have an impact on a </a:t>
            </a:r>
            <a:r>
              <a:rPr lang="en-US" sz="2700" dirty="0" smtClean="0">
                <a:latin typeface="Georgia" charset="0"/>
              </a:rPr>
              <a:t>rival’s </a:t>
            </a:r>
            <a:r>
              <a:rPr lang="en-US" sz="2700" dirty="0">
                <a:latin typeface="Georgia" charset="0"/>
              </a:rPr>
              <a:t>pricing strategy in another market</a:t>
            </a:r>
          </a:p>
          <a:p>
            <a:pPr marL="990600" lvl="1" indent="-533400" eaLnBrk="1" hangingPunct="1">
              <a:spcBef>
                <a:spcPct val="0"/>
              </a:spcBef>
              <a:buFont typeface="Wingdings" charset="0"/>
              <a:buChar char="Ø"/>
            </a:pPr>
            <a:r>
              <a:rPr lang="en-US" sz="2400" dirty="0">
                <a:latin typeface="Georgia" charset="0"/>
              </a:rPr>
              <a:t>Aggressive pricing in one market can prompt a competitive response from a rival in another market</a:t>
            </a:r>
          </a:p>
          <a:p>
            <a:pPr marL="990600" lvl="1" indent="-533400" eaLnBrk="1" hangingPunct="1">
              <a:spcBef>
                <a:spcPct val="0"/>
              </a:spcBef>
              <a:buFont typeface="Wingdings" charset="0"/>
              <a:buChar char="Ø"/>
            </a:pPr>
            <a:r>
              <a:rPr lang="en-US" sz="2400" dirty="0">
                <a:latin typeface="Georgia" charset="0"/>
              </a:rPr>
              <a:t>Central monitoring of pricing decisions around the world is important </a:t>
            </a:r>
          </a:p>
        </p:txBody>
      </p:sp>
    </p:spTree>
    <p:extLst>
      <p:ext uri="{BB962C8B-B14F-4D97-AF65-F5344CB8AC3E}">
        <p14:creationId xmlns:p14="http://schemas.microsoft.com/office/powerpoint/2010/main" val="33716231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90499">
                                            <p:txEl>
                                              <p:pRg st="0" end="0"/>
                                            </p:txEl>
                                          </p:spTgt>
                                        </p:tgtEl>
                                        <p:attrNameLst>
                                          <p:attrName>style.visibility</p:attrName>
                                        </p:attrNameLst>
                                      </p:cBhvr>
                                      <p:to>
                                        <p:strVal val="visible"/>
                                      </p:to>
                                    </p:set>
                                    <p:animEffect transition="in" filter="wipe(left)">
                                      <p:cBhvr>
                                        <p:cTn id="7" dur="500"/>
                                        <p:tgtEl>
                                          <p:spTgt spid="490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90499">
                                            <p:txEl>
                                              <p:pRg st="1" end="1"/>
                                            </p:txEl>
                                          </p:spTgt>
                                        </p:tgtEl>
                                        <p:attrNameLst>
                                          <p:attrName>style.visibility</p:attrName>
                                        </p:attrNameLst>
                                      </p:cBhvr>
                                      <p:to>
                                        <p:strVal val="visible"/>
                                      </p:to>
                                    </p:set>
                                    <p:animEffect transition="in" filter="wipe(left)">
                                      <p:cBhvr>
                                        <p:cTn id="12" dur="500"/>
                                        <p:tgtEl>
                                          <p:spTgt spid="4904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90499">
                                            <p:txEl>
                                              <p:pRg st="2" end="2"/>
                                            </p:txEl>
                                          </p:spTgt>
                                        </p:tgtEl>
                                        <p:attrNameLst>
                                          <p:attrName>style.visibility</p:attrName>
                                        </p:attrNameLst>
                                      </p:cBhvr>
                                      <p:to>
                                        <p:strVal val="visible"/>
                                      </p:to>
                                    </p:set>
                                    <p:animEffect transition="in" filter="wipe(left)">
                                      <p:cBhvr>
                                        <p:cTn id="17" dur="500"/>
                                        <p:tgtEl>
                                          <p:spTgt spid="4904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90499">
                                            <p:txEl>
                                              <p:pRg st="3" end="3"/>
                                            </p:txEl>
                                          </p:spTgt>
                                        </p:tgtEl>
                                        <p:attrNameLst>
                                          <p:attrName>style.visibility</p:attrName>
                                        </p:attrNameLst>
                                      </p:cBhvr>
                                      <p:to>
                                        <p:strVal val="visible"/>
                                      </p:to>
                                    </p:set>
                                    <p:animEffect transition="in" filter="wipe(left)">
                                      <p:cBhvr>
                                        <p:cTn id="22" dur="500"/>
                                        <p:tgtEl>
                                          <p:spTgt spid="49049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490499">
                                            <p:txEl>
                                              <p:pRg st="4" end="4"/>
                                            </p:txEl>
                                          </p:spTgt>
                                        </p:tgtEl>
                                        <p:attrNameLst>
                                          <p:attrName>style.visibility</p:attrName>
                                        </p:attrNameLst>
                                      </p:cBhvr>
                                      <p:to>
                                        <p:strVal val="visible"/>
                                      </p:to>
                                    </p:set>
                                    <p:animEffect transition="in" filter="wipe(left)">
                                      <p:cBhvr>
                                        <p:cTn id="27" dur="500"/>
                                        <p:tgtEl>
                                          <p:spTgt spid="4904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en-US">
              <a:latin typeface="Tahoma" charset="0"/>
            </a:endParaRPr>
          </a:p>
        </p:txBody>
      </p:sp>
      <p:sp>
        <p:nvSpPr>
          <p:cNvPr id="16387" name="Rectangle 3"/>
          <p:cNvSpPr>
            <a:spLocks noGrp="1" noChangeArrowheads="1"/>
          </p:cNvSpPr>
          <p:nvPr>
            <p:ph type="body" idx="1"/>
          </p:nvPr>
        </p:nvSpPr>
        <p:spPr/>
        <p:txBody>
          <a:bodyPr/>
          <a:lstStyle/>
          <a:p>
            <a:pPr eaLnBrk="1" hangingPunct="1"/>
            <a:endParaRPr lang="en-US">
              <a:latin typeface="Tahoma" charset="0"/>
            </a:endParaRPr>
          </a:p>
        </p:txBody>
      </p:sp>
      <p:pic>
        <p:nvPicPr>
          <p:cNvPr id="16388" name="Picture 4" descr="according-to-america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9144000"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1669074"/>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xmlns:p14="http://schemas.microsoft.com/office/powerpoint/2010/main" spd="slow" advClick="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International Marketing </a:t>
            </a:r>
            <a:endParaRPr lang="en-US" dirty="0"/>
          </a:p>
        </p:txBody>
      </p:sp>
      <p:sp>
        <p:nvSpPr>
          <p:cNvPr id="3" name="Subtitle 2"/>
          <p:cNvSpPr>
            <a:spLocks noGrp="1"/>
          </p:cNvSpPr>
          <p:nvPr>
            <p:ph type="subTitle" idx="1"/>
          </p:nvPr>
        </p:nvSpPr>
        <p:spPr/>
        <p:txBody>
          <a:bodyPr/>
          <a:lstStyle/>
          <a:p>
            <a:r>
              <a:rPr lang="en-US" dirty="0" smtClean="0"/>
              <a:t>Brenda Sternquist, Professor</a:t>
            </a:r>
          </a:p>
          <a:p>
            <a:r>
              <a:rPr lang="en-US" dirty="0" smtClean="0"/>
              <a:t>Department of Marketing</a:t>
            </a:r>
            <a:endParaRPr lang="en-US" dirty="0"/>
          </a:p>
        </p:txBody>
      </p:sp>
      <p:sp>
        <p:nvSpPr>
          <p:cNvPr id="4" name="Rectangle 2"/>
          <p:cNvSpPr txBox="1">
            <a:spLocks noChangeArrowheads="1"/>
          </p:cNvSpPr>
          <p:nvPr/>
        </p:nvSpPr>
        <p:spPr>
          <a:xfrm>
            <a:off x="685800" y="2130425"/>
            <a:ext cx="7772400" cy="1470025"/>
          </a:xfrm>
          <a:prstGeom prst="rect">
            <a:avLst/>
          </a:prstGeo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endParaRPr lang="en-US" dirty="0">
              <a:solidFill>
                <a:srgbClr val="6A96D3"/>
              </a:solidFill>
            </a:endParaRPr>
          </a:p>
        </p:txBody>
      </p:sp>
    </p:spTree>
    <p:extLst>
      <p:ext uri="{BB962C8B-B14F-4D97-AF65-F5344CB8AC3E}">
        <p14:creationId xmlns:p14="http://schemas.microsoft.com/office/powerpoint/2010/main" val="10169372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atin typeface="Tahoma" charset="0"/>
              </a:rPr>
              <a:t>High context vs. Low Context </a:t>
            </a:r>
          </a:p>
        </p:txBody>
      </p:sp>
      <p:sp>
        <p:nvSpPr>
          <p:cNvPr id="24580" name="Rectangle 4"/>
          <p:cNvSpPr>
            <a:spLocks noGrp="1" noChangeArrowheads="1"/>
          </p:cNvSpPr>
          <p:nvPr>
            <p:ph type="body" sz="half" idx="1"/>
          </p:nvPr>
        </p:nvSpPr>
        <p:spPr/>
        <p:txBody>
          <a:bodyPr/>
          <a:lstStyle/>
          <a:p>
            <a:pPr>
              <a:lnSpc>
                <a:spcPct val="90000"/>
              </a:lnSpc>
            </a:pPr>
            <a:r>
              <a:rPr lang="en-US">
                <a:latin typeface="Tahoma" charset="0"/>
              </a:rPr>
              <a:t>Meaning of individual behavior depends on the situation</a:t>
            </a:r>
          </a:p>
          <a:p>
            <a:pPr>
              <a:lnSpc>
                <a:spcPct val="90000"/>
              </a:lnSpc>
            </a:pPr>
            <a:r>
              <a:rPr lang="en-US">
                <a:latin typeface="Tahoma" charset="0"/>
              </a:rPr>
              <a:t>Greater emphasis on non-verbal messages</a:t>
            </a:r>
          </a:p>
          <a:p>
            <a:pPr>
              <a:lnSpc>
                <a:spcPct val="90000"/>
              </a:lnSpc>
            </a:pPr>
            <a:r>
              <a:rPr lang="en-US">
                <a:latin typeface="Tahoma" charset="0"/>
              </a:rPr>
              <a:t>Seen in countries that comprise of one cultural group</a:t>
            </a:r>
          </a:p>
        </p:txBody>
      </p:sp>
      <p:sp>
        <p:nvSpPr>
          <p:cNvPr id="24581" name="Rectangle 5"/>
          <p:cNvSpPr>
            <a:spLocks noGrp="1" noChangeArrowheads="1"/>
          </p:cNvSpPr>
          <p:nvPr>
            <p:ph type="body" sz="half" idx="2"/>
          </p:nvPr>
        </p:nvSpPr>
        <p:spPr/>
        <p:txBody>
          <a:bodyPr/>
          <a:lstStyle/>
          <a:p>
            <a:pPr>
              <a:lnSpc>
                <a:spcPct val="90000"/>
              </a:lnSpc>
            </a:pPr>
            <a:r>
              <a:rPr lang="en-US">
                <a:latin typeface="Tahoma" charset="0"/>
              </a:rPr>
              <a:t>Meaning of individual behavior depends on words, not the situation.</a:t>
            </a:r>
          </a:p>
          <a:p>
            <a:pPr>
              <a:lnSpc>
                <a:spcPct val="90000"/>
              </a:lnSpc>
            </a:pPr>
            <a:r>
              <a:rPr lang="en-US">
                <a:latin typeface="Tahoma" charset="0"/>
              </a:rPr>
              <a:t>Intentions and feelings are expressed verbally</a:t>
            </a:r>
          </a:p>
          <a:p>
            <a:pPr>
              <a:lnSpc>
                <a:spcPct val="90000"/>
              </a:lnSpc>
            </a:pPr>
            <a:r>
              <a:rPr lang="en-US">
                <a:latin typeface="Tahoma" charset="0"/>
              </a:rPr>
              <a:t>Occurs in multicultural countries</a:t>
            </a:r>
          </a:p>
        </p:txBody>
      </p:sp>
    </p:spTree>
    <p:extLst>
      <p:ext uri="{BB962C8B-B14F-4D97-AF65-F5344CB8AC3E}">
        <p14:creationId xmlns:p14="http://schemas.microsoft.com/office/powerpoint/2010/main" val="3366570101"/>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xmlns:p14="http://schemas.microsoft.com/office/powerpoint/2010/main" spd="slow" advClick="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atin typeface="Tahoma" charset="0"/>
              </a:rPr>
              <a:t> </a:t>
            </a:r>
          </a:p>
        </p:txBody>
      </p:sp>
      <p:pic>
        <p:nvPicPr>
          <p:cNvPr id="5123" name="Picture 6" descr="hhh 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90600"/>
            <a:ext cx="6064250"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Rectangle 8"/>
          <p:cNvSpPr>
            <a:spLocks noChangeArrowheads="1"/>
          </p:cNvSpPr>
          <p:nvPr/>
        </p:nvSpPr>
        <p:spPr bwMode="auto">
          <a:xfrm>
            <a:off x="990600" y="304800"/>
            <a:ext cx="7391400" cy="701675"/>
          </a:xfrm>
          <a:prstGeom prst="rect">
            <a:avLst/>
          </a:prstGeom>
          <a:noFill/>
          <a:ln w="9525">
            <a:noFill/>
            <a:miter lim="800000"/>
            <a:headEnd/>
            <a:tailEnd/>
          </a:ln>
          <a:effectLst/>
        </p:spPr>
        <p:txBody>
          <a:bodyPr>
            <a:spAutoFit/>
          </a:bodyPr>
          <a:lstStyle/>
          <a:p>
            <a:pPr algn="ctr"/>
            <a:r>
              <a:rPr kumimoji="1" lang="en-US" sz="4000">
                <a:solidFill>
                  <a:schemeClr val="tx2"/>
                </a:solidFill>
                <a:effectLst>
                  <a:outerShdw blurRad="38100" dist="38100" dir="2700000" algn="tl">
                    <a:srgbClr val="000000"/>
                  </a:outerShdw>
                </a:effectLst>
              </a:rPr>
              <a:t>High and  Low Context Countries </a:t>
            </a:r>
          </a:p>
        </p:txBody>
      </p:sp>
    </p:spTree>
    <p:extLst>
      <p:ext uri="{BB962C8B-B14F-4D97-AF65-F5344CB8AC3E}">
        <p14:creationId xmlns:p14="http://schemas.microsoft.com/office/powerpoint/2010/main" val="804472956"/>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xmlns:p14="http://schemas.microsoft.com/office/powerpoint/2010/main" spd="slow" advClick="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457200"/>
            <a:ext cx="7772400" cy="1143000"/>
          </a:xfrm>
        </p:spPr>
        <p:txBody>
          <a:bodyPr/>
          <a:lstStyle/>
          <a:p>
            <a:r>
              <a:rPr lang="en-US">
                <a:latin typeface="Tahoma" charset="0"/>
              </a:rPr>
              <a:t>Silent Languages of Culture</a:t>
            </a:r>
          </a:p>
        </p:txBody>
      </p:sp>
      <p:sp>
        <p:nvSpPr>
          <p:cNvPr id="29699" name="Rectangle 3"/>
          <p:cNvSpPr>
            <a:spLocks noGrp="1" noChangeArrowheads="1"/>
          </p:cNvSpPr>
          <p:nvPr>
            <p:ph type="body" idx="1"/>
          </p:nvPr>
        </p:nvSpPr>
        <p:spPr/>
        <p:txBody>
          <a:bodyPr/>
          <a:lstStyle/>
          <a:p>
            <a:pPr>
              <a:buFont typeface="Monotype Sorts" pitchFamily="2" charset="2"/>
              <a:buChar char="n"/>
              <a:defRPr/>
            </a:pPr>
            <a:r>
              <a:rPr lang="en-US" smtClean="0">
                <a:ea typeface="+mn-ea"/>
              </a:rPr>
              <a:t>Space</a:t>
            </a:r>
          </a:p>
          <a:p>
            <a:pPr>
              <a:buFont typeface="Monotype Sorts" pitchFamily="2" charset="2"/>
              <a:buChar char="n"/>
              <a:defRPr/>
            </a:pPr>
            <a:r>
              <a:rPr lang="en-US" smtClean="0">
                <a:ea typeface="+mn-ea"/>
              </a:rPr>
              <a:t>Material Possessions</a:t>
            </a:r>
          </a:p>
          <a:p>
            <a:pPr>
              <a:buFont typeface="Monotype Sorts" pitchFamily="2" charset="2"/>
              <a:buChar char="n"/>
              <a:defRPr/>
            </a:pPr>
            <a:r>
              <a:rPr lang="en-US" smtClean="0">
                <a:ea typeface="+mn-ea"/>
              </a:rPr>
              <a:t>Friendship Patterns</a:t>
            </a:r>
          </a:p>
          <a:p>
            <a:pPr>
              <a:buFont typeface="Monotype Sorts" pitchFamily="2" charset="2"/>
              <a:buChar char="n"/>
              <a:defRPr/>
            </a:pPr>
            <a:r>
              <a:rPr lang="en-US" smtClean="0">
                <a:ea typeface="+mn-ea"/>
              </a:rPr>
              <a:t>Agreements Among Cultures</a:t>
            </a:r>
          </a:p>
          <a:p>
            <a:pPr>
              <a:buFont typeface="Monotype Sorts" pitchFamily="2" charset="2"/>
              <a:buChar char="n"/>
              <a:defRPr/>
            </a:pPr>
            <a:r>
              <a:rPr lang="en-US" smtClean="0">
                <a:ea typeface="+mn-ea"/>
              </a:rPr>
              <a:t>Time</a:t>
            </a:r>
          </a:p>
          <a:p>
            <a:pPr>
              <a:buFont typeface="Monotype Sorts" pitchFamily="2" charset="2"/>
              <a:buNone/>
              <a:defRPr/>
            </a:pPr>
            <a:endParaRPr lang="en-US" smtClean="0">
              <a:ea typeface="+mn-ea"/>
            </a:endParaRPr>
          </a:p>
        </p:txBody>
      </p:sp>
    </p:spTree>
    <p:extLst>
      <p:ext uri="{BB962C8B-B14F-4D97-AF65-F5344CB8AC3E}">
        <p14:creationId xmlns:p14="http://schemas.microsoft.com/office/powerpoint/2010/main" val="3215141475"/>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xmlns:p14="http://schemas.microsoft.com/office/powerpoint/2010/main" spd="slow" advClick="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533400" y="304800"/>
            <a:ext cx="7772400" cy="762000"/>
          </a:xfrm>
        </p:spPr>
        <p:txBody>
          <a:bodyPr/>
          <a:lstStyle/>
          <a:p>
            <a:r>
              <a:rPr lang="en-US">
                <a:latin typeface="Tahoma" charset="0"/>
              </a:rPr>
              <a:t>Space</a:t>
            </a:r>
          </a:p>
        </p:txBody>
      </p:sp>
      <p:pic>
        <p:nvPicPr>
          <p:cNvPr id="7171" name="Picture 5" descr="302785-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81138"/>
            <a:ext cx="7391400"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6"/>
          <p:cNvSpPr txBox="1">
            <a:spLocks noChangeArrowheads="1"/>
          </p:cNvSpPr>
          <p:nvPr/>
        </p:nvSpPr>
        <p:spPr bwMode="auto">
          <a:xfrm>
            <a:off x="152400" y="6450013"/>
            <a:ext cx="2746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a:t>Source: gettyimages.com</a:t>
            </a:r>
          </a:p>
        </p:txBody>
      </p:sp>
      <p:sp>
        <p:nvSpPr>
          <p:cNvPr id="28679" name="Text Box 7"/>
          <p:cNvSpPr txBox="1">
            <a:spLocks noChangeArrowheads="1"/>
          </p:cNvSpPr>
          <p:nvPr/>
        </p:nvSpPr>
        <p:spPr bwMode="auto">
          <a:xfrm>
            <a:off x="2003425" y="990600"/>
            <a:ext cx="5322888" cy="457200"/>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effectLst>
                  <a:outerShdw blurRad="38100" dist="38100" dir="2700000" algn="tl">
                    <a:srgbClr val="000000"/>
                  </a:outerShdw>
                </a:effectLst>
              </a:rPr>
              <a:t>A Middle-Eastern Souk (market place) </a:t>
            </a:r>
          </a:p>
        </p:txBody>
      </p:sp>
    </p:spTree>
    <p:extLst>
      <p:ext uri="{BB962C8B-B14F-4D97-AF65-F5344CB8AC3E}">
        <p14:creationId xmlns:p14="http://schemas.microsoft.com/office/powerpoint/2010/main" val="3610960094"/>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xmlns:p14="http://schemas.microsoft.com/office/powerpoint/2010/main" spd="slow" advClick="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atin typeface="Tahoma" charset="0"/>
              </a:rPr>
              <a:t>Material Possessions</a:t>
            </a:r>
          </a:p>
        </p:txBody>
      </p:sp>
      <p:pic>
        <p:nvPicPr>
          <p:cNvPr id="8195" name="Picture 4" descr="bldhs050301cnsm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28800"/>
            <a:ext cx="6448425"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5"/>
          <p:cNvSpPr>
            <a:spLocks noChangeArrowheads="1"/>
          </p:cNvSpPr>
          <p:nvPr/>
        </p:nvSpPr>
        <p:spPr bwMode="auto">
          <a:xfrm>
            <a:off x="152400" y="6373813"/>
            <a:ext cx="2746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t>Source: gettyimages.com</a:t>
            </a:r>
          </a:p>
        </p:txBody>
      </p:sp>
    </p:spTree>
    <p:extLst>
      <p:ext uri="{BB962C8B-B14F-4D97-AF65-F5344CB8AC3E}">
        <p14:creationId xmlns:p14="http://schemas.microsoft.com/office/powerpoint/2010/main" val="111320951"/>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xmlns:p14="http://schemas.microsoft.com/office/powerpoint/2010/main" spd="slow" advClick="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4031</TotalTime>
  <Words>2138</Words>
  <Application>Microsoft Office PowerPoint</Application>
  <PresentationFormat>On-screen Show (4:3)</PresentationFormat>
  <Paragraphs>223</Paragraphs>
  <Slides>40</Slides>
  <Notes>6</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Inkwell</vt:lpstr>
      <vt:lpstr>International Marketing </vt:lpstr>
      <vt:lpstr>Seeing Cultural Differences </vt:lpstr>
      <vt:lpstr>Important Cultural Concepts</vt:lpstr>
      <vt:lpstr>PowerPoint Presentation</vt:lpstr>
      <vt:lpstr>High context vs. Low Context </vt:lpstr>
      <vt:lpstr> </vt:lpstr>
      <vt:lpstr>Silent Languages of Culture</vt:lpstr>
      <vt:lpstr>Space</vt:lpstr>
      <vt:lpstr>Material Possessions</vt:lpstr>
      <vt:lpstr>Friendship Patterns</vt:lpstr>
      <vt:lpstr>Agreements Across Cultures</vt:lpstr>
      <vt:lpstr>Time</vt:lpstr>
      <vt:lpstr>Dimensions of Culture</vt:lpstr>
      <vt:lpstr>Hofstede’s Cultural Dimensions Model: Individualism vs Collectivism</vt:lpstr>
      <vt:lpstr>Low vs High Uncertainty Avoidance</vt:lpstr>
      <vt:lpstr>High vs Low Power Distance</vt:lpstr>
      <vt:lpstr>Masculinity vs Feminity</vt:lpstr>
      <vt:lpstr>Standardization vs Adaptation</vt:lpstr>
      <vt:lpstr>          Putting it into Practice: Can you have a global product?</vt:lpstr>
      <vt:lpstr>Market Segmentation</vt:lpstr>
      <vt:lpstr>Distribution Systems within a Country …Influence</vt:lpstr>
      <vt:lpstr>     Differences between Countries</vt:lpstr>
      <vt:lpstr>Differences between Countries</vt:lpstr>
      <vt:lpstr>Concentrated  </vt:lpstr>
      <vt:lpstr>Fragmented</vt:lpstr>
      <vt:lpstr>Differences between Countries</vt:lpstr>
      <vt:lpstr>Differences between Countries</vt:lpstr>
      <vt:lpstr>Differences between Countries</vt:lpstr>
      <vt:lpstr>       Putting it into Practice</vt:lpstr>
      <vt:lpstr>       Choosing a Distribution Strategy</vt:lpstr>
      <vt:lpstr>Push versus Pull Strategies</vt:lpstr>
      <vt:lpstr>Push versus Pull Strategies</vt:lpstr>
      <vt:lpstr>Push versus Pull Strategies</vt:lpstr>
      <vt:lpstr>Push versus Pull Strategies</vt:lpstr>
      <vt:lpstr>Push versus Pull Strategies</vt:lpstr>
      <vt:lpstr>Global Advertising </vt:lpstr>
      <vt:lpstr>Price Discrimination</vt:lpstr>
      <vt:lpstr>Price Discrimination</vt:lpstr>
      <vt:lpstr>International Marketing Strategic Pricing</vt:lpstr>
      <vt:lpstr>International Marketing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MKT 310 Globalization</dc:title>
  <dc:creator>Computer User</dc:creator>
  <cp:lastModifiedBy>Bunnell, Ronda</cp:lastModifiedBy>
  <cp:revision>70</cp:revision>
  <cp:lastPrinted>2012-11-16T19:31:16Z</cp:lastPrinted>
  <dcterms:created xsi:type="dcterms:W3CDTF">2012-08-12T20:27:51Z</dcterms:created>
  <dcterms:modified xsi:type="dcterms:W3CDTF">2015-05-20T13:47:11Z</dcterms:modified>
</cp:coreProperties>
</file>