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4" r:id="rId2"/>
  </p:sldMasterIdLst>
  <p:notesMasterIdLst>
    <p:notesMasterId r:id="rId30"/>
  </p:notesMasterIdLst>
  <p:handoutMasterIdLst>
    <p:handoutMasterId r:id="rId31"/>
  </p:handoutMasterIdLst>
  <p:sldIdLst>
    <p:sldId id="256" r:id="rId3"/>
    <p:sldId id="285" r:id="rId4"/>
    <p:sldId id="318" r:id="rId5"/>
    <p:sldId id="319" r:id="rId6"/>
    <p:sldId id="320" r:id="rId7"/>
    <p:sldId id="308" r:id="rId8"/>
    <p:sldId id="310" r:id="rId9"/>
    <p:sldId id="293" r:id="rId10"/>
    <p:sldId id="294" r:id="rId11"/>
    <p:sldId id="305" r:id="rId12"/>
    <p:sldId id="295" r:id="rId13"/>
    <p:sldId id="296" r:id="rId14"/>
    <p:sldId id="321" r:id="rId15"/>
    <p:sldId id="322" r:id="rId16"/>
    <p:sldId id="306" r:id="rId17"/>
    <p:sldId id="307" r:id="rId18"/>
    <p:sldId id="270" r:id="rId19"/>
    <p:sldId id="311" r:id="rId20"/>
    <p:sldId id="312" r:id="rId21"/>
    <p:sldId id="313" r:id="rId22"/>
    <p:sldId id="315" r:id="rId23"/>
    <p:sldId id="317" r:id="rId24"/>
    <p:sldId id="266" r:id="rId25"/>
    <p:sldId id="265" r:id="rId26"/>
    <p:sldId id="272" r:id="rId27"/>
    <p:sldId id="278" r:id="rId28"/>
    <p:sldId id="267" r:id="rId29"/>
  </p:sldIdLst>
  <p:sldSz cx="9144000" cy="6858000" type="letter"/>
  <p:notesSz cx="6881813"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99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74481" autoAdjust="0"/>
  </p:normalViewPr>
  <p:slideViewPr>
    <p:cSldViewPr>
      <p:cViewPr varScale="1">
        <p:scale>
          <a:sx n="84" d="100"/>
          <a:sy n="84" d="100"/>
        </p:scale>
        <p:origin x="-624" y="-90"/>
      </p:cViewPr>
      <p:guideLst>
        <p:guide orient="horz" pos="2160"/>
        <p:guide pos="2880"/>
      </p:guideLst>
    </p:cSldViewPr>
  </p:slideViewPr>
  <p:outlineViewPr>
    <p:cViewPr>
      <p:scale>
        <a:sx n="33" d="100"/>
        <a:sy n="33" d="100"/>
      </p:scale>
      <p:origin x="0" y="202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2" y="-96"/>
      </p:cViewPr>
      <p:guideLst>
        <p:guide orient="horz" pos="2929"/>
        <p:guide pos="216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FE420-6C5E-4861-81B0-44D78C919AEE}" type="doc">
      <dgm:prSet loTypeId="urn:microsoft.com/office/officeart/2005/8/layout/chevron1" loCatId="process" qsTypeId="urn:microsoft.com/office/officeart/2005/8/quickstyle/simple1" qsCatId="simple" csTypeId="urn:microsoft.com/office/officeart/2005/8/colors/accent1_2" csCatId="accent1" phldr="1"/>
      <dgm:spPr/>
    </dgm:pt>
    <dgm:pt modelId="{B9DB0EF8-D521-4854-BB40-C17EC62B5089}">
      <dgm:prSet phldrT="[Text]"/>
      <dgm:spPr/>
      <dgm:t>
        <a:bodyPr/>
        <a:lstStyle/>
        <a:p>
          <a:r>
            <a:rPr lang="en-US" dirty="0" smtClean="0">
              <a:solidFill>
                <a:schemeClr val="tx1">
                  <a:lumMod val="95000"/>
                  <a:lumOff val="5000"/>
                </a:schemeClr>
              </a:solidFill>
            </a:rPr>
            <a:t>2010.04</a:t>
          </a:r>
        </a:p>
        <a:p>
          <a:r>
            <a:rPr lang="en-US" dirty="0" smtClean="0">
              <a:solidFill>
                <a:schemeClr val="tx1">
                  <a:lumMod val="95000"/>
                  <a:lumOff val="5000"/>
                </a:schemeClr>
              </a:solidFill>
            </a:rPr>
            <a:t>SEC staff work plan </a:t>
          </a:r>
          <a:endParaRPr lang="en-US" dirty="0">
            <a:solidFill>
              <a:schemeClr val="tx1">
                <a:lumMod val="95000"/>
                <a:lumOff val="5000"/>
              </a:schemeClr>
            </a:solidFill>
          </a:endParaRPr>
        </a:p>
      </dgm:t>
    </dgm:pt>
    <dgm:pt modelId="{CBD0E714-A1D1-4AF0-956B-86BB5DDB2FEB}" type="parTrans" cxnId="{243DBC64-CA49-42C2-AEBC-DC81645FF78C}">
      <dgm:prSet/>
      <dgm:spPr/>
      <dgm:t>
        <a:bodyPr/>
        <a:lstStyle/>
        <a:p>
          <a:endParaRPr lang="en-US"/>
        </a:p>
      </dgm:t>
    </dgm:pt>
    <dgm:pt modelId="{F637F512-01A1-492F-BEE7-9D8B67779CDD}" type="sibTrans" cxnId="{243DBC64-CA49-42C2-AEBC-DC81645FF78C}">
      <dgm:prSet/>
      <dgm:spPr/>
      <dgm:t>
        <a:bodyPr/>
        <a:lstStyle/>
        <a:p>
          <a:endParaRPr lang="en-US"/>
        </a:p>
      </dgm:t>
    </dgm:pt>
    <dgm:pt modelId="{7554B5BF-DAE0-4BF3-9145-9056C46DFFA5}">
      <dgm:prSet phldrT="[Text]"/>
      <dgm:spPr/>
      <dgm:t>
        <a:bodyPr/>
        <a:lstStyle/>
        <a:p>
          <a:r>
            <a:rPr lang="en-US" dirty="0" smtClean="0">
              <a:solidFill>
                <a:schemeClr val="tx1">
                  <a:lumMod val="95000"/>
                  <a:lumOff val="5000"/>
                </a:schemeClr>
              </a:solidFill>
            </a:rPr>
            <a:t>2010.08</a:t>
          </a:r>
        </a:p>
        <a:p>
          <a:r>
            <a:rPr lang="en-US" dirty="0" smtClean="0">
              <a:solidFill>
                <a:schemeClr val="tx1">
                  <a:lumMod val="95000"/>
                  <a:lumOff val="5000"/>
                </a:schemeClr>
              </a:solidFill>
            </a:rPr>
            <a:t>FASB Chairman resignation</a:t>
          </a:r>
          <a:endParaRPr lang="en-US" dirty="0">
            <a:solidFill>
              <a:schemeClr val="tx1">
                <a:lumMod val="95000"/>
                <a:lumOff val="5000"/>
              </a:schemeClr>
            </a:solidFill>
          </a:endParaRPr>
        </a:p>
      </dgm:t>
    </dgm:pt>
    <dgm:pt modelId="{ABF3ADFB-DAA1-45E1-BE95-57584A8BC098}" type="parTrans" cxnId="{DFBA5F64-4702-43E4-8029-02ACA4BE0791}">
      <dgm:prSet/>
      <dgm:spPr/>
      <dgm:t>
        <a:bodyPr/>
        <a:lstStyle/>
        <a:p>
          <a:endParaRPr lang="en-US"/>
        </a:p>
      </dgm:t>
    </dgm:pt>
    <dgm:pt modelId="{A58FC91E-17B5-49E8-898F-63C87D5C18BC}" type="sibTrans" cxnId="{DFBA5F64-4702-43E4-8029-02ACA4BE0791}">
      <dgm:prSet/>
      <dgm:spPr/>
      <dgm:t>
        <a:bodyPr/>
        <a:lstStyle/>
        <a:p>
          <a:endParaRPr lang="en-US"/>
        </a:p>
      </dgm:t>
    </dgm:pt>
    <dgm:pt modelId="{9F2649EC-0F09-4527-87F4-C0D6C21FF209}">
      <dgm:prSet phldrT="[Text]"/>
      <dgm:spPr/>
      <dgm:t>
        <a:bodyPr/>
        <a:lstStyle/>
        <a:p>
          <a:r>
            <a:rPr lang="en-US" dirty="0" smtClean="0">
              <a:solidFill>
                <a:schemeClr val="tx1">
                  <a:lumMod val="95000"/>
                  <a:lumOff val="5000"/>
                </a:schemeClr>
              </a:solidFill>
            </a:rPr>
            <a:t>2011.04</a:t>
          </a:r>
        </a:p>
        <a:p>
          <a:r>
            <a:rPr lang="en-US" dirty="0" smtClean="0">
              <a:solidFill>
                <a:schemeClr val="tx1">
                  <a:lumMod val="95000"/>
                  <a:lumOff val="5000"/>
                </a:schemeClr>
              </a:solidFill>
            </a:rPr>
            <a:t>FASB progress report</a:t>
          </a:r>
          <a:endParaRPr lang="en-US" dirty="0">
            <a:solidFill>
              <a:schemeClr val="tx1">
                <a:lumMod val="95000"/>
                <a:lumOff val="5000"/>
              </a:schemeClr>
            </a:solidFill>
          </a:endParaRPr>
        </a:p>
      </dgm:t>
    </dgm:pt>
    <dgm:pt modelId="{C749412E-EDBF-413A-893A-38D216703144}" type="parTrans" cxnId="{683EF54A-E601-4E42-BC40-BBD41F0E2ED0}">
      <dgm:prSet/>
      <dgm:spPr/>
      <dgm:t>
        <a:bodyPr/>
        <a:lstStyle/>
        <a:p>
          <a:endParaRPr lang="en-US"/>
        </a:p>
      </dgm:t>
    </dgm:pt>
    <dgm:pt modelId="{ADEF3224-4DEE-469C-A5C7-BBDEEECAB060}" type="sibTrans" cxnId="{683EF54A-E601-4E42-BC40-BBD41F0E2ED0}">
      <dgm:prSet/>
      <dgm:spPr/>
      <dgm:t>
        <a:bodyPr/>
        <a:lstStyle/>
        <a:p>
          <a:endParaRPr lang="en-US"/>
        </a:p>
      </dgm:t>
    </dgm:pt>
    <dgm:pt modelId="{8BE2045A-8EF7-4C7C-BDD7-11B143177FCB}" type="pres">
      <dgm:prSet presAssocID="{685FE420-6C5E-4861-81B0-44D78C919AEE}" presName="Name0" presStyleCnt="0">
        <dgm:presLayoutVars>
          <dgm:dir/>
          <dgm:animLvl val="lvl"/>
          <dgm:resizeHandles val="exact"/>
        </dgm:presLayoutVars>
      </dgm:prSet>
      <dgm:spPr/>
    </dgm:pt>
    <dgm:pt modelId="{6DB02B03-56B2-4771-8E1E-F4FE64F91475}" type="pres">
      <dgm:prSet presAssocID="{B9DB0EF8-D521-4854-BB40-C17EC62B5089}" presName="parTxOnly" presStyleLbl="node1" presStyleIdx="0" presStyleCnt="3" custLinFactNeighborX="-34987">
        <dgm:presLayoutVars>
          <dgm:chMax val="0"/>
          <dgm:chPref val="0"/>
          <dgm:bulletEnabled val="1"/>
        </dgm:presLayoutVars>
      </dgm:prSet>
      <dgm:spPr/>
      <dgm:t>
        <a:bodyPr/>
        <a:lstStyle/>
        <a:p>
          <a:endParaRPr lang="en-US"/>
        </a:p>
      </dgm:t>
    </dgm:pt>
    <dgm:pt modelId="{611177C8-99A9-4965-B8E4-134DF4D3C984}" type="pres">
      <dgm:prSet presAssocID="{F637F512-01A1-492F-BEE7-9D8B67779CDD}" presName="parTxOnlySpace" presStyleCnt="0"/>
      <dgm:spPr/>
    </dgm:pt>
    <dgm:pt modelId="{94953617-E488-42FD-B738-F6ED03212D2D}" type="pres">
      <dgm:prSet presAssocID="{7554B5BF-DAE0-4BF3-9145-9056C46DFFA5}" presName="parTxOnly" presStyleLbl="node1" presStyleIdx="1" presStyleCnt="3" custLinFactNeighborX="-2859" custLinFactNeighborY="4589">
        <dgm:presLayoutVars>
          <dgm:chMax val="0"/>
          <dgm:chPref val="0"/>
          <dgm:bulletEnabled val="1"/>
        </dgm:presLayoutVars>
      </dgm:prSet>
      <dgm:spPr/>
      <dgm:t>
        <a:bodyPr/>
        <a:lstStyle/>
        <a:p>
          <a:endParaRPr lang="en-US"/>
        </a:p>
      </dgm:t>
    </dgm:pt>
    <dgm:pt modelId="{45F50039-0CAD-4BCE-869B-5D01E60E241D}" type="pres">
      <dgm:prSet presAssocID="{A58FC91E-17B5-49E8-898F-63C87D5C18BC}" presName="parTxOnlySpace" presStyleCnt="0"/>
      <dgm:spPr/>
    </dgm:pt>
    <dgm:pt modelId="{FB81222D-9F0D-46CC-91EE-6C998F0907BB}" type="pres">
      <dgm:prSet presAssocID="{9F2649EC-0F09-4527-87F4-C0D6C21FF209}" presName="parTxOnly" presStyleLbl="node1" presStyleIdx="2" presStyleCnt="3">
        <dgm:presLayoutVars>
          <dgm:chMax val="0"/>
          <dgm:chPref val="0"/>
          <dgm:bulletEnabled val="1"/>
        </dgm:presLayoutVars>
      </dgm:prSet>
      <dgm:spPr/>
      <dgm:t>
        <a:bodyPr/>
        <a:lstStyle/>
        <a:p>
          <a:endParaRPr lang="en-US"/>
        </a:p>
      </dgm:t>
    </dgm:pt>
  </dgm:ptLst>
  <dgm:cxnLst>
    <dgm:cxn modelId="{683EF54A-E601-4E42-BC40-BBD41F0E2ED0}" srcId="{685FE420-6C5E-4861-81B0-44D78C919AEE}" destId="{9F2649EC-0F09-4527-87F4-C0D6C21FF209}" srcOrd="2" destOrd="0" parTransId="{C749412E-EDBF-413A-893A-38D216703144}" sibTransId="{ADEF3224-4DEE-469C-A5C7-BBDEEECAB060}"/>
    <dgm:cxn modelId="{243DBC64-CA49-42C2-AEBC-DC81645FF78C}" srcId="{685FE420-6C5E-4861-81B0-44D78C919AEE}" destId="{B9DB0EF8-D521-4854-BB40-C17EC62B5089}" srcOrd="0" destOrd="0" parTransId="{CBD0E714-A1D1-4AF0-956B-86BB5DDB2FEB}" sibTransId="{F637F512-01A1-492F-BEE7-9D8B67779CDD}"/>
    <dgm:cxn modelId="{A5310A0F-9915-46BF-A16D-A69B0B8EB7DD}" type="presOf" srcId="{685FE420-6C5E-4861-81B0-44D78C919AEE}" destId="{8BE2045A-8EF7-4C7C-BDD7-11B143177FCB}" srcOrd="0" destOrd="0" presId="urn:microsoft.com/office/officeart/2005/8/layout/chevron1"/>
    <dgm:cxn modelId="{ED5887A3-728D-413C-B6F3-C861216AD07E}" type="presOf" srcId="{9F2649EC-0F09-4527-87F4-C0D6C21FF209}" destId="{FB81222D-9F0D-46CC-91EE-6C998F0907BB}" srcOrd="0" destOrd="0" presId="urn:microsoft.com/office/officeart/2005/8/layout/chevron1"/>
    <dgm:cxn modelId="{DFBA5F64-4702-43E4-8029-02ACA4BE0791}" srcId="{685FE420-6C5E-4861-81B0-44D78C919AEE}" destId="{7554B5BF-DAE0-4BF3-9145-9056C46DFFA5}" srcOrd="1" destOrd="0" parTransId="{ABF3ADFB-DAA1-45E1-BE95-57584A8BC098}" sibTransId="{A58FC91E-17B5-49E8-898F-63C87D5C18BC}"/>
    <dgm:cxn modelId="{A7A31159-B34D-432E-8E28-2FDBBC1672CA}" type="presOf" srcId="{B9DB0EF8-D521-4854-BB40-C17EC62B5089}" destId="{6DB02B03-56B2-4771-8E1E-F4FE64F91475}" srcOrd="0" destOrd="0" presId="urn:microsoft.com/office/officeart/2005/8/layout/chevron1"/>
    <dgm:cxn modelId="{19A88E2B-6829-4F26-BDF3-1A30341F88F0}" type="presOf" srcId="{7554B5BF-DAE0-4BF3-9145-9056C46DFFA5}" destId="{94953617-E488-42FD-B738-F6ED03212D2D}" srcOrd="0" destOrd="0" presId="urn:microsoft.com/office/officeart/2005/8/layout/chevron1"/>
    <dgm:cxn modelId="{B310ECF1-A423-4DA6-93D0-A6CC9C27273C}" type="presParOf" srcId="{8BE2045A-8EF7-4C7C-BDD7-11B143177FCB}" destId="{6DB02B03-56B2-4771-8E1E-F4FE64F91475}" srcOrd="0" destOrd="0" presId="urn:microsoft.com/office/officeart/2005/8/layout/chevron1"/>
    <dgm:cxn modelId="{8B8B76D0-7B58-4B88-8AEA-2E9FF3400748}" type="presParOf" srcId="{8BE2045A-8EF7-4C7C-BDD7-11B143177FCB}" destId="{611177C8-99A9-4965-B8E4-134DF4D3C984}" srcOrd="1" destOrd="0" presId="urn:microsoft.com/office/officeart/2005/8/layout/chevron1"/>
    <dgm:cxn modelId="{61909C1B-BDFD-48B9-89E2-9C8A5668A68F}" type="presParOf" srcId="{8BE2045A-8EF7-4C7C-BDD7-11B143177FCB}" destId="{94953617-E488-42FD-B738-F6ED03212D2D}" srcOrd="2" destOrd="0" presId="urn:microsoft.com/office/officeart/2005/8/layout/chevron1"/>
    <dgm:cxn modelId="{3741E984-5C50-497B-9BD8-EC8590E458A6}" type="presParOf" srcId="{8BE2045A-8EF7-4C7C-BDD7-11B143177FCB}" destId="{45F50039-0CAD-4BCE-869B-5D01E60E241D}" srcOrd="3" destOrd="0" presId="urn:microsoft.com/office/officeart/2005/8/layout/chevron1"/>
    <dgm:cxn modelId="{830CA80F-96CA-492E-ABAB-4C2F06761166}" type="presParOf" srcId="{8BE2045A-8EF7-4C7C-BDD7-11B143177FCB}" destId="{FB81222D-9F0D-46CC-91EE-6C998F0907B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566FB-8B7E-42A4-90BA-1321E31BB265}" type="doc">
      <dgm:prSet loTypeId="urn:microsoft.com/office/officeart/2005/8/layout/chevron1" loCatId="process" qsTypeId="urn:microsoft.com/office/officeart/2005/8/quickstyle/simple1" qsCatId="simple" csTypeId="urn:microsoft.com/office/officeart/2005/8/colors/accent1_2" csCatId="accent1" phldr="1"/>
      <dgm:spPr/>
    </dgm:pt>
    <dgm:pt modelId="{820D6F0D-813A-49F6-8F5B-0E8C09FE40F8}">
      <dgm:prSet phldrT="[Text]"/>
      <dgm:spPr/>
      <dgm:t>
        <a:bodyPr/>
        <a:lstStyle/>
        <a:p>
          <a:r>
            <a:rPr lang="en-US" dirty="0" smtClean="0">
              <a:solidFill>
                <a:schemeClr val="tx1">
                  <a:lumMod val="95000"/>
                  <a:lumOff val="5000"/>
                </a:schemeClr>
              </a:solidFill>
            </a:rPr>
            <a:t>2008.09</a:t>
          </a:r>
        </a:p>
        <a:p>
          <a:r>
            <a:rPr lang="en-US" dirty="0" smtClean="0">
              <a:solidFill>
                <a:schemeClr val="tx1">
                  <a:lumMod val="95000"/>
                  <a:lumOff val="5000"/>
                </a:schemeClr>
              </a:solidFill>
            </a:rPr>
            <a:t>FASB/IASB roadmap update</a:t>
          </a:r>
          <a:endParaRPr lang="en-US" dirty="0">
            <a:solidFill>
              <a:schemeClr val="tx1">
                <a:lumMod val="95000"/>
                <a:lumOff val="5000"/>
              </a:schemeClr>
            </a:solidFill>
          </a:endParaRPr>
        </a:p>
      </dgm:t>
    </dgm:pt>
    <dgm:pt modelId="{3E609B98-9811-4ED5-A00F-47DA17472410}" type="parTrans" cxnId="{B43597E4-2694-4ACF-9FAC-4EC2AD998CB6}">
      <dgm:prSet/>
      <dgm:spPr/>
      <dgm:t>
        <a:bodyPr/>
        <a:lstStyle/>
        <a:p>
          <a:endParaRPr lang="en-US"/>
        </a:p>
      </dgm:t>
    </dgm:pt>
    <dgm:pt modelId="{3C6B7E68-F232-452B-95B5-7F267BD79654}" type="sibTrans" cxnId="{B43597E4-2694-4ACF-9FAC-4EC2AD998CB6}">
      <dgm:prSet/>
      <dgm:spPr/>
      <dgm:t>
        <a:bodyPr/>
        <a:lstStyle/>
        <a:p>
          <a:endParaRPr lang="en-US"/>
        </a:p>
      </dgm:t>
    </dgm:pt>
    <dgm:pt modelId="{1D978B83-8016-4803-902E-68A780E2B2E2}">
      <dgm:prSet phldrT="[Text]"/>
      <dgm:spPr/>
      <dgm:t>
        <a:bodyPr/>
        <a:lstStyle/>
        <a:p>
          <a:r>
            <a:rPr lang="en-US" dirty="0" smtClean="0">
              <a:solidFill>
                <a:schemeClr val="tx1">
                  <a:lumMod val="95000"/>
                  <a:lumOff val="5000"/>
                </a:schemeClr>
              </a:solidFill>
            </a:rPr>
            <a:t>2009.04</a:t>
          </a:r>
        </a:p>
        <a:p>
          <a:r>
            <a:rPr lang="en-US" dirty="0" smtClean="0">
              <a:solidFill>
                <a:schemeClr val="tx1">
                  <a:lumMod val="95000"/>
                  <a:lumOff val="5000"/>
                </a:schemeClr>
              </a:solidFill>
            </a:rPr>
            <a:t>Schapiro’s View</a:t>
          </a:r>
          <a:endParaRPr lang="en-US" dirty="0">
            <a:solidFill>
              <a:schemeClr val="tx1">
                <a:lumMod val="95000"/>
                <a:lumOff val="5000"/>
              </a:schemeClr>
            </a:solidFill>
          </a:endParaRPr>
        </a:p>
      </dgm:t>
    </dgm:pt>
    <dgm:pt modelId="{9B04341D-A7B5-496B-9562-04DF45AF2F55}" type="parTrans" cxnId="{B24A3718-764C-48E7-828B-01ADBDBBBDC4}">
      <dgm:prSet/>
      <dgm:spPr/>
      <dgm:t>
        <a:bodyPr/>
        <a:lstStyle/>
        <a:p>
          <a:endParaRPr lang="en-US"/>
        </a:p>
      </dgm:t>
    </dgm:pt>
    <dgm:pt modelId="{537D5B0A-9CDC-4624-811C-5A3A2E621198}" type="sibTrans" cxnId="{B24A3718-764C-48E7-828B-01ADBDBBBDC4}">
      <dgm:prSet/>
      <dgm:spPr/>
      <dgm:t>
        <a:bodyPr/>
        <a:lstStyle/>
        <a:p>
          <a:endParaRPr lang="en-US"/>
        </a:p>
      </dgm:t>
    </dgm:pt>
    <dgm:pt modelId="{08C43D69-D85B-411E-996E-AB7D43BE1BF2}">
      <dgm:prSet phldrT="[Text]"/>
      <dgm:spPr/>
      <dgm:t>
        <a:bodyPr/>
        <a:lstStyle/>
        <a:p>
          <a:r>
            <a:rPr lang="en-US" dirty="0" smtClean="0">
              <a:solidFill>
                <a:schemeClr val="tx1">
                  <a:lumMod val="95000"/>
                  <a:lumOff val="5000"/>
                </a:schemeClr>
              </a:solidFill>
            </a:rPr>
            <a:t>2009.11</a:t>
          </a:r>
        </a:p>
        <a:p>
          <a:r>
            <a:rPr lang="en-US" dirty="0" smtClean="0">
              <a:solidFill>
                <a:schemeClr val="tx1">
                  <a:lumMod val="95000"/>
                  <a:lumOff val="5000"/>
                </a:schemeClr>
              </a:solidFill>
            </a:rPr>
            <a:t>FASB reaffirmed commitment</a:t>
          </a:r>
          <a:endParaRPr lang="en-US" dirty="0">
            <a:solidFill>
              <a:schemeClr val="tx1">
                <a:lumMod val="95000"/>
                <a:lumOff val="5000"/>
              </a:schemeClr>
            </a:solidFill>
          </a:endParaRPr>
        </a:p>
      </dgm:t>
    </dgm:pt>
    <dgm:pt modelId="{3F6C015E-4FB8-429F-895A-D8C695FC4125}" type="parTrans" cxnId="{5D8AA2AC-771A-4100-85C3-7E91EE1184CB}">
      <dgm:prSet/>
      <dgm:spPr/>
      <dgm:t>
        <a:bodyPr/>
        <a:lstStyle/>
        <a:p>
          <a:endParaRPr lang="en-US"/>
        </a:p>
      </dgm:t>
    </dgm:pt>
    <dgm:pt modelId="{18782E44-94F7-490F-AF29-BB61011F103B}" type="sibTrans" cxnId="{5D8AA2AC-771A-4100-85C3-7E91EE1184CB}">
      <dgm:prSet/>
      <dgm:spPr/>
      <dgm:t>
        <a:bodyPr/>
        <a:lstStyle/>
        <a:p>
          <a:endParaRPr lang="en-US"/>
        </a:p>
      </dgm:t>
    </dgm:pt>
    <dgm:pt modelId="{8F3AB94C-0F77-429B-868C-68AACA0E7FA0}" type="pres">
      <dgm:prSet presAssocID="{B97566FB-8B7E-42A4-90BA-1321E31BB265}" presName="Name0" presStyleCnt="0">
        <dgm:presLayoutVars>
          <dgm:dir/>
          <dgm:animLvl val="lvl"/>
          <dgm:resizeHandles val="exact"/>
        </dgm:presLayoutVars>
      </dgm:prSet>
      <dgm:spPr/>
    </dgm:pt>
    <dgm:pt modelId="{73CDABD6-DA3D-4DF1-B397-518CF570CF5D}" type="pres">
      <dgm:prSet presAssocID="{820D6F0D-813A-49F6-8F5B-0E8C09FE40F8}" presName="parTxOnly" presStyleLbl="node1" presStyleIdx="0" presStyleCnt="3">
        <dgm:presLayoutVars>
          <dgm:chMax val="0"/>
          <dgm:chPref val="0"/>
          <dgm:bulletEnabled val="1"/>
        </dgm:presLayoutVars>
      </dgm:prSet>
      <dgm:spPr/>
      <dgm:t>
        <a:bodyPr/>
        <a:lstStyle/>
        <a:p>
          <a:endParaRPr lang="en-US"/>
        </a:p>
      </dgm:t>
    </dgm:pt>
    <dgm:pt modelId="{5E990F65-9286-49A5-815F-874A7C72D18A}" type="pres">
      <dgm:prSet presAssocID="{3C6B7E68-F232-452B-95B5-7F267BD79654}" presName="parTxOnlySpace" presStyleCnt="0"/>
      <dgm:spPr/>
    </dgm:pt>
    <dgm:pt modelId="{00BE3778-7E70-46D1-BBCF-71B9077ECCE9}" type="pres">
      <dgm:prSet presAssocID="{1D978B83-8016-4803-902E-68A780E2B2E2}" presName="parTxOnly" presStyleLbl="node1" presStyleIdx="1" presStyleCnt="3">
        <dgm:presLayoutVars>
          <dgm:chMax val="0"/>
          <dgm:chPref val="0"/>
          <dgm:bulletEnabled val="1"/>
        </dgm:presLayoutVars>
      </dgm:prSet>
      <dgm:spPr/>
      <dgm:t>
        <a:bodyPr/>
        <a:lstStyle/>
        <a:p>
          <a:endParaRPr lang="en-US"/>
        </a:p>
      </dgm:t>
    </dgm:pt>
    <dgm:pt modelId="{BA8BE98E-485A-44FF-A36B-EB208A3FB5BD}" type="pres">
      <dgm:prSet presAssocID="{537D5B0A-9CDC-4624-811C-5A3A2E621198}" presName="parTxOnlySpace" presStyleCnt="0"/>
      <dgm:spPr/>
    </dgm:pt>
    <dgm:pt modelId="{9E16F3CC-4B5F-4925-8870-94503F53968C}" type="pres">
      <dgm:prSet presAssocID="{08C43D69-D85B-411E-996E-AB7D43BE1BF2}" presName="parTxOnly" presStyleLbl="node1" presStyleIdx="2" presStyleCnt="3">
        <dgm:presLayoutVars>
          <dgm:chMax val="0"/>
          <dgm:chPref val="0"/>
          <dgm:bulletEnabled val="1"/>
        </dgm:presLayoutVars>
      </dgm:prSet>
      <dgm:spPr/>
      <dgm:t>
        <a:bodyPr/>
        <a:lstStyle/>
        <a:p>
          <a:endParaRPr lang="en-US"/>
        </a:p>
      </dgm:t>
    </dgm:pt>
  </dgm:ptLst>
  <dgm:cxnLst>
    <dgm:cxn modelId="{5D8AA2AC-771A-4100-85C3-7E91EE1184CB}" srcId="{B97566FB-8B7E-42A4-90BA-1321E31BB265}" destId="{08C43D69-D85B-411E-996E-AB7D43BE1BF2}" srcOrd="2" destOrd="0" parTransId="{3F6C015E-4FB8-429F-895A-D8C695FC4125}" sibTransId="{18782E44-94F7-490F-AF29-BB61011F103B}"/>
    <dgm:cxn modelId="{5DF2ADEE-03FC-4C7E-BEAF-EF1031488C42}" type="presOf" srcId="{B97566FB-8B7E-42A4-90BA-1321E31BB265}" destId="{8F3AB94C-0F77-429B-868C-68AACA0E7FA0}" srcOrd="0" destOrd="0" presId="urn:microsoft.com/office/officeart/2005/8/layout/chevron1"/>
    <dgm:cxn modelId="{4562B1E1-9FEE-4397-A0B9-F485A6702E18}" type="presOf" srcId="{820D6F0D-813A-49F6-8F5B-0E8C09FE40F8}" destId="{73CDABD6-DA3D-4DF1-B397-518CF570CF5D}" srcOrd="0" destOrd="0" presId="urn:microsoft.com/office/officeart/2005/8/layout/chevron1"/>
    <dgm:cxn modelId="{8BA11DE6-35A6-4C21-90BC-C5AA5539B07A}" type="presOf" srcId="{1D978B83-8016-4803-902E-68A780E2B2E2}" destId="{00BE3778-7E70-46D1-BBCF-71B9077ECCE9}" srcOrd="0" destOrd="0" presId="urn:microsoft.com/office/officeart/2005/8/layout/chevron1"/>
    <dgm:cxn modelId="{B43597E4-2694-4ACF-9FAC-4EC2AD998CB6}" srcId="{B97566FB-8B7E-42A4-90BA-1321E31BB265}" destId="{820D6F0D-813A-49F6-8F5B-0E8C09FE40F8}" srcOrd="0" destOrd="0" parTransId="{3E609B98-9811-4ED5-A00F-47DA17472410}" sibTransId="{3C6B7E68-F232-452B-95B5-7F267BD79654}"/>
    <dgm:cxn modelId="{2EFE52B4-4A65-4BF2-B926-32EA525D44ED}" type="presOf" srcId="{08C43D69-D85B-411E-996E-AB7D43BE1BF2}" destId="{9E16F3CC-4B5F-4925-8870-94503F53968C}" srcOrd="0" destOrd="0" presId="urn:microsoft.com/office/officeart/2005/8/layout/chevron1"/>
    <dgm:cxn modelId="{B24A3718-764C-48E7-828B-01ADBDBBBDC4}" srcId="{B97566FB-8B7E-42A4-90BA-1321E31BB265}" destId="{1D978B83-8016-4803-902E-68A780E2B2E2}" srcOrd="1" destOrd="0" parTransId="{9B04341D-A7B5-496B-9562-04DF45AF2F55}" sibTransId="{537D5B0A-9CDC-4624-811C-5A3A2E621198}"/>
    <dgm:cxn modelId="{5A5B8818-3057-439A-AFA8-C7759A65AC5F}" type="presParOf" srcId="{8F3AB94C-0F77-429B-868C-68AACA0E7FA0}" destId="{73CDABD6-DA3D-4DF1-B397-518CF570CF5D}" srcOrd="0" destOrd="0" presId="urn:microsoft.com/office/officeart/2005/8/layout/chevron1"/>
    <dgm:cxn modelId="{FBC53418-AEFA-4D0D-9E35-2BCAFCC681CD}" type="presParOf" srcId="{8F3AB94C-0F77-429B-868C-68AACA0E7FA0}" destId="{5E990F65-9286-49A5-815F-874A7C72D18A}" srcOrd="1" destOrd="0" presId="urn:microsoft.com/office/officeart/2005/8/layout/chevron1"/>
    <dgm:cxn modelId="{AE4F8766-55EB-4A07-94DA-CC214EB7D3FB}" type="presParOf" srcId="{8F3AB94C-0F77-429B-868C-68AACA0E7FA0}" destId="{00BE3778-7E70-46D1-BBCF-71B9077ECCE9}" srcOrd="2" destOrd="0" presId="urn:microsoft.com/office/officeart/2005/8/layout/chevron1"/>
    <dgm:cxn modelId="{898EAD46-E013-425B-A3DC-A8CEA5A5FB32}" type="presParOf" srcId="{8F3AB94C-0F77-429B-868C-68AACA0E7FA0}" destId="{BA8BE98E-485A-44FF-A36B-EB208A3FB5BD}" srcOrd="3" destOrd="0" presId="urn:microsoft.com/office/officeart/2005/8/layout/chevron1"/>
    <dgm:cxn modelId="{B38D6E9C-5AAC-4891-B3A4-4DEF356A1C5C}" type="presParOf" srcId="{8F3AB94C-0F77-429B-868C-68AACA0E7FA0}" destId="{9E16F3CC-4B5F-4925-8870-94503F53968C}"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55D2B-7154-4EBC-B2E8-EAD7F2F5CE8D}" type="doc">
      <dgm:prSet loTypeId="urn:microsoft.com/office/officeart/2005/8/layout/chevron1" loCatId="process" qsTypeId="urn:microsoft.com/office/officeart/2005/8/quickstyle/simple1" qsCatId="simple" csTypeId="urn:microsoft.com/office/officeart/2005/8/colors/accent1_2" csCatId="accent1" phldr="1"/>
      <dgm:spPr/>
    </dgm:pt>
    <dgm:pt modelId="{63B87C2F-F8D8-4C0F-8586-9609746E0A86}">
      <dgm:prSet phldrT="[Text]"/>
      <dgm:spPr/>
      <dgm:t>
        <a:bodyPr/>
        <a:lstStyle/>
        <a:p>
          <a:r>
            <a:rPr lang="en-US" dirty="0" smtClean="0">
              <a:solidFill>
                <a:schemeClr val="tx1">
                  <a:lumMod val="95000"/>
                  <a:lumOff val="5000"/>
                </a:schemeClr>
              </a:solidFill>
            </a:rPr>
            <a:t>2002.09</a:t>
          </a:r>
        </a:p>
        <a:p>
          <a:r>
            <a:rPr lang="en-US" dirty="0" smtClean="0">
              <a:solidFill>
                <a:schemeClr val="tx1">
                  <a:lumMod val="95000"/>
                  <a:lumOff val="5000"/>
                </a:schemeClr>
              </a:solidFill>
            </a:rPr>
            <a:t>Norwalk Agreement</a:t>
          </a:r>
          <a:endParaRPr lang="en-US" dirty="0">
            <a:solidFill>
              <a:schemeClr val="tx1">
                <a:lumMod val="95000"/>
                <a:lumOff val="5000"/>
              </a:schemeClr>
            </a:solidFill>
          </a:endParaRPr>
        </a:p>
      </dgm:t>
    </dgm:pt>
    <dgm:pt modelId="{D3AE89F9-D8F2-4D8B-9041-7E9BBFDE1D56}" type="parTrans" cxnId="{23F17407-C09A-4B3B-9F47-D3CA0A7F36E4}">
      <dgm:prSet/>
      <dgm:spPr/>
      <dgm:t>
        <a:bodyPr/>
        <a:lstStyle/>
        <a:p>
          <a:endParaRPr lang="en-US"/>
        </a:p>
      </dgm:t>
    </dgm:pt>
    <dgm:pt modelId="{E8FF11EC-B58C-4491-8EB7-C139E3FB49D9}" type="sibTrans" cxnId="{23F17407-C09A-4B3B-9F47-D3CA0A7F36E4}">
      <dgm:prSet/>
      <dgm:spPr/>
      <dgm:t>
        <a:bodyPr/>
        <a:lstStyle/>
        <a:p>
          <a:endParaRPr lang="en-US"/>
        </a:p>
      </dgm:t>
    </dgm:pt>
    <dgm:pt modelId="{C2EACD0A-C5CC-43BC-8B41-E03EEBDC8AD5}">
      <dgm:prSet phldrT="[Text]"/>
      <dgm:spPr/>
      <dgm:t>
        <a:bodyPr/>
        <a:lstStyle/>
        <a:p>
          <a:r>
            <a:rPr lang="en-US" dirty="0" smtClean="0">
              <a:solidFill>
                <a:schemeClr val="tx1">
                  <a:lumMod val="95000"/>
                  <a:lumOff val="5000"/>
                </a:schemeClr>
              </a:solidFill>
            </a:rPr>
            <a:t>2006.02</a:t>
          </a:r>
        </a:p>
        <a:p>
          <a:r>
            <a:rPr lang="en-US" dirty="0" smtClean="0">
              <a:solidFill>
                <a:schemeClr val="tx1">
                  <a:lumMod val="95000"/>
                  <a:lumOff val="5000"/>
                </a:schemeClr>
              </a:solidFill>
            </a:rPr>
            <a:t>FASB/IASB Roadmap</a:t>
          </a:r>
          <a:endParaRPr lang="en-US" dirty="0">
            <a:solidFill>
              <a:schemeClr val="tx1">
                <a:lumMod val="95000"/>
                <a:lumOff val="5000"/>
              </a:schemeClr>
            </a:solidFill>
          </a:endParaRPr>
        </a:p>
      </dgm:t>
    </dgm:pt>
    <dgm:pt modelId="{C6504231-23FD-4BA0-B41E-1A138BE074B2}" type="parTrans" cxnId="{55E3C078-8817-4E5E-8EB8-97CC3D418AB2}">
      <dgm:prSet/>
      <dgm:spPr/>
      <dgm:t>
        <a:bodyPr/>
        <a:lstStyle/>
        <a:p>
          <a:endParaRPr lang="en-US"/>
        </a:p>
      </dgm:t>
    </dgm:pt>
    <dgm:pt modelId="{BA1BDD45-EFC4-45DA-A10A-3518C8F550F5}" type="sibTrans" cxnId="{55E3C078-8817-4E5E-8EB8-97CC3D418AB2}">
      <dgm:prSet/>
      <dgm:spPr/>
      <dgm:t>
        <a:bodyPr/>
        <a:lstStyle/>
        <a:p>
          <a:endParaRPr lang="en-US"/>
        </a:p>
      </dgm:t>
    </dgm:pt>
    <dgm:pt modelId="{390F1CD9-0B54-46E1-AE55-C9214D7B5949}">
      <dgm:prSet phldrT="[Text]"/>
      <dgm:spPr/>
      <dgm:t>
        <a:bodyPr/>
        <a:lstStyle/>
        <a:p>
          <a:r>
            <a:rPr lang="en-US" dirty="0" smtClean="0">
              <a:solidFill>
                <a:schemeClr val="tx1">
                  <a:lumMod val="95000"/>
                  <a:lumOff val="5000"/>
                </a:schemeClr>
              </a:solidFill>
            </a:rPr>
            <a:t>2008.08</a:t>
          </a:r>
        </a:p>
        <a:p>
          <a:r>
            <a:rPr lang="en-US" dirty="0" smtClean="0">
              <a:solidFill>
                <a:schemeClr val="tx1">
                  <a:lumMod val="95000"/>
                  <a:lumOff val="5000"/>
                </a:schemeClr>
              </a:solidFill>
            </a:rPr>
            <a:t>SEC Roadmap</a:t>
          </a:r>
          <a:endParaRPr lang="en-US" dirty="0">
            <a:solidFill>
              <a:schemeClr val="tx1">
                <a:lumMod val="95000"/>
                <a:lumOff val="5000"/>
              </a:schemeClr>
            </a:solidFill>
          </a:endParaRPr>
        </a:p>
      </dgm:t>
    </dgm:pt>
    <dgm:pt modelId="{F3213267-3BDB-4652-85FB-B2625DDD4096}" type="parTrans" cxnId="{AC0BB350-A32D-479B-934B-421188FF2258}">
      <dgm:prSet/>
      <dgm:spPr/>
      <dgm:t>
        <a:bodyPr/>
        <a:lstStyle/>
        <a:p>
          <a:endParaRPr lang="en-US"/>
        </a:p>
      </dgm:t>
    </dgm:pt>
    <dgm:pt modelId="{C5C8F061-8A01-4B49-8070-F5D1557F5FCB}" type="sibTrans" cxnId="{AC0BB350-A32D-479B-934B-421188FF2258}">
      <dgm:prSet/>
      <dgm:spPr/>
      <dgm:t>
        <a:bodyPr/>
        <a:lstStyle/>
        <a:p>
          <a:endParaRPr lang="en-US"/>
        </a:p>
      </dgm:t>
    </dgm:pt>
    <dgm:pt modelId="{A2179859-4D0C-4E49-8BF9-D6E0977E1BFF}" type="pres">
      <dgm:prSet presAssocID="{E7F55D2B-7154-4EBC-B2E8-EAD7F2F5CE8D}" presName="Name0" presStyleCnt="0">
        <dgm:presLayoutVars>
          <dgm:dir/>
          <dgm:animLvl val="lvl"/>
          <dgm:resizeHandles val="exact"/>
        </dgm:presLayoutVars>
      </dgm:prSet>
      <dgm:spPr/>
    </dgm:pt>
    <dgm:pt modelId="{21C8FDC5-601C-4EAF-A15B-12A48DDDF6E0}" type="pres">
      <dgm:prSet presAssocID="{63B87C2F-F8D8-4C0F-8586-9609746E0A86}" presName="parTxOnly" presStyleLbl="node1" presStyleIdx="0" presStyleCnt="3" custLinFactNeighborX="-10953" custLinFactNeighborY="-68251">
        <dgm:presLayoutVars>
          <dgm:chMax val="0"/>
          <dgm:chPref val="0"/>
          <dgm:bulletEnabled val="1"/>
        </dgm:presLayoutVars>
      </dgm:prSet>
      <dgm:spPr/>
      <dgm:t>
        <a:bodyPr/>
        <a:lstStyle/>
        <a:p>
          <a:endParaRPr lang="en-US"/>
        </a:p>
      </dgm:t>
    </dgm:pt>
    <dgm:pt modelId="{E7CBA4AC-8F14-4FDD-9DE3-170878FC7FC6}" type="pres">
      <dgm:prSet presAssocID="{E8FF11EC-B58C-4491-8EB7-C139E3FB49D9}" presName="parTxOnlySpace" presStyleCnt="0"/>
      <dgm:spPr/>
    </dgm:pt>
    <dgm:pt modelId="{DBFD16D6-DDAA-4BB7-88BE-1AD057EE329E}" type="pres">
      <dgm:prSet presAssocID="{C2EACD0A-C5CC-43BC-8B41-E03EEBDC8AD5}" presName="parTxOnly" presStyleLbl="node1" presStyleIdx="1" presStyleCnt="3" custLinFactNeighborX="-1329" custLinFactNeighborY="-50059">
        <dgm:presLayoutVars>
          <dgm:chMax val="0"/>
          <dgm:chPref val="0"/>
          <dgm:bulletEnabled val="1"/>
        </dgm:presLayoutVars>
      </dgm:prSet>
      <dgm:spPr/>
      <dgm:t>
        <a:bodyPr/>
        <a:lstStyle/>
        <a:p>
          <a:endParaRPr lang="en-US"/>
        </a:p>
      </dgm:t>
    </dgm:pt>
    <dgm:pt modelId="{A97371D4-9C5D-47AA-B801-263D91B137AB}" type="pres">
      <dgm:prSet presAssocID="{BA1BDD45-EFC4-45DA-A10A-3518C8F550F5}" presName="parTxOnlySpace" presStyleCnt="0"/>
      <dgm:spPr/>
    </dgm:pt>
    <dgm:pt modelId="{BB64DD63-F335-485C-9FB4-67790895905F}" type="pres">
      <dgm:prSet presAssocID="{390F1CD9-0B54-46E1-AE55-C9214D7B5949}" presName="parTxOnly" presStyleLbl="node1" presStyleIdx="2" presStyleCnt="3" custLinFactNeighborX="-54343" custLinFactNeighborY="-31866">
        <dgm:presLayoutVars>
          <dgm:chMax val="0"/>
          <dgm:chPref val="0"/>
          <dgm:bulletEnabled val="1"/>
        </dgm:presLayoutVars>
      </dgm:prSet>
      <dgm:spPr/>
      <dgm:t>
        <a:bodyPr/>
        <a:lstStyle/>
        <a:p>
          <a:endParaRPr lang="en-US"/>
        </a:p>
      </dgm:t>
    </dgm:pt>
  </dgm:ptLst>
  <dgm:cxnLst>
    <dgm:cxn modelId="{AC0BB350-A32D-479B-934B-421188FF2258}" srcId="{E7F55D2B-7154-4EBC-B2E8-EAD7F2F5CE8D}" destId="{390F1CD9-0B54-46E1-AE55-C9214D7B5949}" srcOrd="2" destOrd="0" parTransId="{F3213267-3BDB-4652-85FB-B2625DDD4096}" sibTransId="{C5C8F061-8A01-4B49-8070-F5D1557F5FCB}"/>
    <dgm:cxn modelId="{23F17407-C09A-4B3B-9F47-D3CA0A7F36E4}" srcId="{E7F55D2B-7154-4EBC-B2E8-EAD7F2F5CE8D}" destId="{63B87C2F-F8D8-4C0F-8586-9609746E0A86}" srcOrd="0" destOrd="0" parTransId="{D3AE89F9-D8F2-4D8B-9041-7E9BBFDE1D56}" sibTransId="{E8FF11EC-B58C-4491-8EB7-C139E3FB49D9}"/>
    <dgm:cxn modelId="{9B3A2739-9C5B-4E35-88F3-738F41A4D132}" type="presOf" srcId="{E7F55D2B-7154-4EBC-B2E8-EAD7F2F5CE8D}" destId="{A2179859-4D0C-4E49-8BF9-D6E0977E1BFF}" srcOrd="0" destOrd="0" presId="urn:microsoft.com/office/officeart/2005/8/layout/chevron1"/>
    <dgm:cxn modelId="{B58597A9-64BE-4999-A6D1-7B9278EB76B9}" type="presOf" srcId="{C2EACD0A-C5CC-43BC-8B41-E03EEBDC8AD5}" destId="{DBFD16D6-DDAA-4BB7-88BE-1AD057EE329E}" srcOrd="0" destOrd="0" presId="urn:microsoft.com/office/officeart/2005/8/layout/chevron1"/>
    <dgm:cxn modelId="{55E3C078-8817-4E5E-8EB8-97CC3D418AB2}" srcId="{E7F55D2B-7154-4EBC-B2E8-EAD7F2F5CE8D}" destId="{C2EACD0A-C5CC-43BC-8B41-E03EEBDC8AD5}" srcOrd="1" destOrd="0" parTransId="{C6504231-23FD-4BA0-B41E-1A138BE074B2}" sibTransId="{BA1BDD45-EFC4-45DA-A10A-3518C8F550F5}"/>
    <dgm:cxn modelId="{6E265D04-A0FA-4155-AF80-11B49A50F485}" type="presOf" srcId="{390F1CD9-0B54-46E1-AE55-C9214D7B5949}" destId="{BB64DD63-F335-485C-9FB4-67790895905F}" srcOrd="0" destOrd="0" presId="urn:microsoft.com/office/officeart/2005/8/layout/chevron1"/>
    <dgm:cxn modelId="{ED4C8C00-5463-4AFA-8753-AF4475C0F55F}" type="presOf" srcId="{63B87C2F-F8D8-4C0F-8586-9609746E0A86}" destId="{21C8FDC5-601C-4EAF-A15B-12A48DDDF6E0}" srcOrd="0" destOrd="0" presId="urn:microsoft.com/office/officeart/2005/8/layout/chevron1"/>
    <dgm:cxn modelId="{F8AB9A56-7D1A-4F22-90DA-324E324CFE72}" type="presParOf" srcId="{A2179859-4D0C-4E49-8BF9-D6E0977E1BFF}" destId="{21C8FDC5-601C-4EAF-A15B-12A48DDDF6E0}" srcOrd="0" destOrd="0" presId="urn:microsoft.com/office/officeart/2005/8/layout/chevron1"/>
    <dgm:cxn modelId="{D075B802-F556-4DA7-AE89-6B2A0C3812D2}" type="presParOf" srcId="{A2179859-4D0C-4E49-8BF9-D6E0977E1BFF}" destId="{E7CBA4AC-8F14-4FDD-9DE3-170878FC7FC6}" srcOrd="1" destOrd="0" presId="urn:microsoft.com/office/officeart/2005/8/layout/chevron1"/>
    <dgm:cxn modelId="{7292E403-4D2E-4D4A-B70F-2AB14A0F4D74}" type="presParOf" srcId="{A2179859-4D0C-4E49-8BF9-D6E0977E1BFF}" destId="{DBFD16D6-DDAA-4BB7-88BE-1AD057EE329E}" srcOrd="2" destOrd="0" presId="urn:microsoft.com/office/officeart/2005/8/layout/chevron1"/>
    <dgm:cxn modelId="{FC7F6B22-4984-4316-B89D-2DD7F1ED3D67}" type="presParOf" srcId="{A2179859-4D0C-4E49-8BF9-D6E0977E1BFF}" destId="{A97371D4-9C5D-47AA-B801-263D91B137AB}" srcOrd="3" destOrd="0" presId="urn:microsoft.com/office/officeart/2005/8/layout/chevron1"/>
    <dgm:cxn modelId="{96AEA544-F1A0-4714-AF42-0859E2AE5A38}" type="presParOf" srcId="{A2179859-4D0C-4E49-8BF9-D6E0977E1BFF}" destId="{BB64DD63-F335-485C-9FB4-67790895905F}"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5FE420-6C5E-4861-81B0-44D78C919AEE}" type="doc">
      <dgm:prSet loTypeId="urn:microsoft.com/office/officeart/2005/8/layout/chevron1" loCatId="process" qsTypeId="urn:microsoft.com/office/officeart/2005/8/quickstyle/simple1" qsCatId="simple" csTypeId="urn:microsoft.com/office/officeart/2005/8/colors/accent1_2" csCatId="accent1" phldr="1"/>
      <dgm:spPr/>
    </dgm:pt>
    <dgm:pt modelId="{B9DB0EF8-D521-4854-BB40-C17EC62B5089}">
      <dgm:prSet phldrT="[Text]"/>
      <dgm:spPr/>
      <dgm:t>
        <a:bodyPr/>
        <a:lstStyle/>
        <a:p>
          <a:r>
            <a:rPr lang="en-US" dirty="0" smtClean="0">
              <a:solidFill>
                <a:schemeClr val="tx1">
                  <a:lumMod val="95000"/>
                  <a:lumOff val="5000"/>
                </a:schemeClr>
              </a:solidFill>
            </a:rPr>
            <a:t>2011. 05</a:t>
          </a:r>
        </a:p>
        <a:p>
          <a:r>
            <a:rPr lang="en-US" dirty="0" smtClean="0">
              <a:solidFill>
                <a:schemeClr val="tx1">
                  <a:lumMod val="95000"/>
                  <a:lumOff val="5000"/>
                </a:schemeClr>
              </a:solidFill>
            </a:rPr>
            <a:t>SEC alternative approach: </a:t>
          </a:r>
          <a:r>
            <a:rPr lang="en-US" dirty="0" err="1" smtClean="0">
              <a:solidFill>
                <a:schemeClr val="tx1">
                  <a:lumMod val="95000"/>
                  <a:lumOff val="5000"/>
                </a:schemeClr>
              </a:solidFill>
            </a:rPr>
            <a:t>condorsement</a:t>
          </a:r>
          <a:endParaRPr lang="en-US" dirty="0">
            <a:solidFill>
              <a:schemeClr val="tx1">
                <a:lumMod val="95000"/>
                <a:lumOff val="5000"/>
              </a:schemeClr>
            </a:solidFill>
          </a:endParaRPr>
        </a:p>
      </dgm:t>
    </dgm:pt>
    <dgm:pt modelId="{CBD0E714-A1D1-4AF0-956B-86BB5DDB2FEB}" type="parTrans" cxnId="{243DBC64-CA49-42C2-AEBC-DC81645FF78C}">
      <dgm:prSet/>
      <dgm:spPr/>
      <dgm:t>
        <a:bodyPr/>
        <a:lstStyle/>
        <a:p>
          <a:endParaRPr lang="en-US"/>
        </a:p>
      </dgm:t>
    </dgm:pt>
    <dgm:pt modelId="{F637F512-01A1-492F-BEE7-9D8B67779CDD}" type="sibTrans" cxnId="{243DBC64-CA49-42C2-AEBC-DC81645FF78C}">
      <dgm:prSet/>
      <dgm:spPr/>
      <dgm:t>
        <a:bodyPr/>
        <a:lstStyle/>
        <a:p>
          <a:endParaRPr lang="en-US"/>
        </a:p>
      </dgm:t>
    </dgm:pt>
    <dgm:pt modelId="{7554B5BF-DAE0-4BF3-9145-9056C46DFFA5}">
      <dgm:prSet phldrT="[Text]"/>
      <dgm:spPr/>
      <dgm:t>
        <a:bodyPr/>
        <a:lstStyle/>
        <a:p>
          <a:r>
            <a:rPr lang="en-US" dirty="0" smtClean="0">
              <a:solidFill>
                <a:schemeClr val="tx1">
                  <a:lumMod val="95000"/>
                  <a:lumOff val="5000"/>
                </a:schemeClr>
              </a:solidFill>
            </a:rPr>
            <a:t>2012. 07</a:t>
          </a:r>
        </a:p>
        <a:p>
          <a:r>
            <a:rPr lang="en-US" dirty="0" smtClean="0">
              <a:solidFill>
                <a:schemeClr val="tx1">
                  <a:lumMod val="95000"/>
                  <a:lumOff val="5000"/>
                </a:schemeClr>
              </a:solidFill>
            </a:rPr>
            <a:t>SEC Final Staff Report</a:t>
          </a:r>
          <a:endParaRPr lang="en-US" dirty="0">
            <a:solidFill>
              <a:schemeClr val="tx1">
                <a:lumMod val="95000"/>
                <a:lumOff val="5000"/>
              </a:schemeClr>
            </a:solidFill>
          </a:endParaRPr>
        </a:p>
      </dgm:t>
    </dgm:pt>
    <dgm:pt modelId="{ABF3ADFB-DAA1-45E1-BE95-57584A8BC098}" type="parTrans" cxnId="{DFBA5F64-4702-43E4-8029-02ACA4BE0791}">
      <dgm:prSet/>
      <dgm:spPr/>
      <dgm:t>
        <a:bodyPr/>
        <a:lstStyle/>
        <a:p>
          <a:endParaRPr lang="en-US"/>
        </a:p>
      </dgm:t>
    </dgm:pt>
    <dgm:pt modelId="{A58FC91E-17B5-49E8-898F-63C87D5C18BC}" type="sibTrans" cxnId="{DFBA5F64-4702-43E4-8029-02ACA4BE0791}">
      <dgm:prSet/>
      <dgm:spPr/>
      <dgm:t>
        <a:bodyPr/>
        <a:lstStyle/>
        <a:p>
          <a:endParaRPr lang="en-US"/>
        </a:p>
      </dgm:t>
    </dgm:pt>
    <dgm:pt modelId="{9F2649EC-0F09-4527-87F4-C0D6C21FF209}">
      <dgm:prSet phldrT="[Text]"/>
      <dgm:spPr/>
      <dgm:t>
        <a:bodyPr/>
        <a:lstStyle/>
        <a:p>
          <a:r>
            <a:rPr lang="en-US" dirty="0" smtClean="0">
              <a:solidFill>
                <a:schemeClr val="tx1">
                  <a:lumMod val="95000"/>
                  <a:lumOff val="5000"/>
                </a:schemeClr>
              </a:solidFill>
            </a:rPr>
            <a:t>2013. 04</a:t>
          </a:r>
        </a:p>
        <a:p>
          <a:r>
            <a:rPr lang="en-US" dirty="0" smtClean="0">
              <a:solidFill>
                <a:schemeClr val="tx1">
                  <a:lumMod val="95000"/>
                  <a:lumOff val="5000"/>
                </a:schemeClr>
              </a:solidFill>
            </a:rPr>
            <a:t>SEC new chairman </a:t>
          </a:r>
        </a:p>
        <a:p>
          <a:r>
            <a:rPr lang="en-US" dirty="0" smtClean="0">
              <a:solidFill>
                <a:schemeClr val="tx1">
                  <a:lumMod val="95000"/>
                  <a:lumOff val="5000"/>
                </a:schemeClr>
              </a:solidFill>
            </a:rPr>
            <a:t>Mary Jo White</a:t>
          </a:r>
          <a:endParaRPr lang="en-US" dirty="0">
            <a:solidFill>
              <a:schemeClr val="tx1">
                <a:lumMod val="95000"/>
                <a:lumOff val="5000"/>
              </a:schemeClr>
            </a:solidFill>
          </a:endParaRPr>
        </a:p>
      </dgm:t>
    </dgm:pt>
    <dgm:pt modelId="{C749412E-EDBF-413A-893A-38D216703144}" type="parTrans" cxnId="{683EF54A-E601-4E42-BC40-BBD41F0E2ED0}">
      <dgm:prSet/>
      <dgm:spPr/>
      <dgm:t>
        <a:bodyPr/>
        <a:lstStyle/>
        <a:p>
          <a:endParaRPr lang="en-US"/>
        </a:p>
      </dgm:t>
    </dgm:pt>
    <dgm:pt modelId="{ADEF3224-4DEE-469C-A5C7-BBDEEECAB060}" type="sibTrans" cxnId="{683EF54A-E601-4E42-BC40-BBD41F0E2ED0}">
      <dgm:prSet/>
      <dgm:spPr/>
      <dgm:t>
        <a:bodyPr/>
        <a:lstStyle/>
        <a:p>
          <a:endParaRPr lang="en-US"/>
        </a:p>
      </dgm:t>
    </dgm:pt>
    <dgm:pt modelId="{8BE2045A-8EF7-4C7C-BDD7-11B143177FCB}" type="pres">
      <dgm:prSet presAssocID="{685FE420-6C5E-4861-81B0-44D78C919AEE}" presName="Name0" presStyleCnt="0">
        <dgm:presLayoutVars>
          <dgm:dir/>
          <dgm:animLvl val="lvl"/>
          <dgm:resizeHandles val="exact"/>
        </dgm:presLayoutVars>
      </dgm:prSet>
      <dgm:spPr/>
    </dgm:pt>
    <dgm:pt modelId="{6DB02B03-56B2-4771-8E1E-F4FE64F91475}" type="pres">
      <dgm:prSet presAssocID="{B9DB0EF8-D521-4854-BB40-C17EC62B5089}" presName="parTxOnly" presStyleLbl="node1" presStyleIdx="0" presStyleCnt="3" custLinFactNeighborX="-34987">
        <dgm:presLayoutVars>
          <dgm:chMax val="0"/>
          <dgm:chPref val="0"/>
          <dgm:bulletEnabled val="1"/>
        </dgm:presLayoutVars>
      </dgm:prSet>
      <dgm:spPr/>
      <dgm:t>
        <a:bodyPr/>
        <a:lstStyle/>
        <a:p>
          <a:endParaRPr lang="en-US"/>
        </a:p>
      </dgm:t>
    </dgm:pt>
    <dgm:pt modelId="{611177C8-99A9-4965-B8E4-134DF4D3C984}" type="pres">
      <dgm:prSet presAssocID="{F637F512-01A1-492F-BEE7-9D8B67779CDD}" presName="parTxOnlySpace" presStyleCnt="0"/>
      <dgm:spPr/>
    </dgm:pt>
    <dgm:pt modelId="{94953617-E488-42FD-B738-F6ED03212D2D}" type="pres">
      <dgm:prSet presAssocID="{7554B5BF-DAE0-4BF3-9145-9056C46DFFA5}" presName="parTxOnly" presStyleLbl="node1" presStyleIdx="1" presStyleCnt="3" custLinFactNeighborX="-2859" custLinFactNeighborY="4589">
        <dgm:presLayoutVars>
          <dgm:chMax val="0"/>
          <dgm:chPref val="0"/>
          <dgm:bulletEnabled val="1"/>
        </dgm:presLayoutVars>
      </dgm:prSet>
      <dgm:spPr/>
      <dgm:t>
        <a:bodyPr/>
        <a:lstStyle/>
        <a:p>
          <a:endParaRPr lang="en-US"/>
        </a:p>
      </dgm:t>
    </dgm:pt>
    <dgm:pt modelId="{45F50039-0CAD-4BCE-869B-5D01E60E241D}" type="pres">
      <dgm:prSet presAssocID="{A58FC91E-17B5-49E8-898F-63C87D5C18BC}" presName="parTxOnlySpace" presStyleCnt="0"/>
      <dgm:spPr/>
    </dgm:pt>
    <dgm:pt modelId="{FB81222D-9F0D-46CC-91EE-6C998F0907BB}" type="pres">
      <dgm:prSet presAssocID="{9F2649EC-0F09-4527-87F4-C0D6C21FF209}" presName="parTxOnly" presStyleLbl="node1" presStyleIdx="2" presStyleCnt="3">
        <dgm:presLayoutVars>
          <dgm:chMax val="0"/>
          <dgm:chPref val="0"/>
          <dgm:bulletEnabled val="1"/>
        </dgm:presLayoutVars>
      </dgm:prSet>
      <dgm:spPr/>
      <dgm:t>
        <a:bodyPr/>
        <a:lstStyle/>
        <a:p>
          <a:endParaRPr lang="en-US"/>
        </a:p>
      </dgm:t>
    </dgm:pt>
  </dgm:ptLst>
  <dgm:cxnLst>
    <dgm:cxn modelId="{683EF54A-E601-4E42-BC40-BBD41F0E2ED0}" srcId="{685FE420-6C5E-4861-81B0-44D78C919AEE}" destId="{9F2649EC-0F09-4527-87F4-C0D6C21FF209}" srcOrd="2" destOrd="0" parTransId="{C749412E-EDBF-413A-893A-38D216703144}" sibTransId="{ADEF3224-4DEE-469C-A5C7-BBDEEECAB060}"/>
    <dgm:cxn modelId="{794C451A-B13E-48A8-9C88-56E3E8D847D5}" type="presOf" srcId="{B9DB0EF8-D521-4854-BB40-C17EC62B5089}" destId="{6DB02B03-56B2-4771-8E1E-F4FE64F91475}" srcOrd="0" destOrd="0" presId="urn:microsoft.com/office/officeart/2005/8/layout/chevron1"/>
    <dgm:cxn modelId="{243DBC64-CA49-42C2-AEBC-DC81645FF78C}" srcId="{685FE420-6C5E-4861-81B0-44D78C919AEE}" destId="{B9DB0EF8-D521-4854-BB40-C17EC62B5089}" srcOrd="0" destOrd="0" parTransId="{CBD0E714-A1D1-4AF0-956B-86BB5DDB2FEB}" sibTransId="{F637F512-01A1-492F-BEE7-9D8B67779CDD}"/>
    <dgm:cxn modelId="{99BF5E32-E35F-43AF-B7B5-21D625B519E6}" type="presOf" srcId="{7554B5BF-DAE0-4BF3-9145-9056C46DFFA5}" destId="{94953617-E488-42FD-B738-F6ED03212D2D}" srcOrd="0" destOrd="0" presId="urn:microsoft.com/office/officeart/2005/8/layout/chevron1"/>
    <dgm:cxn modelId="{DFBA5F64-4702-43E4-8029-02ACA4BE0791}" srcId="{685FE420-6C5E-4861-81B0-44D78C919AEE}" destId="{7554B5BF-DAE0-4BF3-9145-9056C46DFFA5}" srcOrd="1" destOrd="0" parTransId="{ABF3ADFB-DAA1-45E1-BE95-57584A8BC098}" sibTransId="{A58FC91E-17B5-49E8-898F-63C87D5C18BC}"/>
    <dgm:cxn modelId="{1B71CD79-CD13-4DCF-BE20-FA9205CD75C2}" type="presOf" srcId="{685FE420-6C5E-4861-81B0-44D78C919AEE}" destId="{8BE2045A-8EF7-4C7C-BDD7-11B143177FCB}" srcOrd="0" destOrd="0" presId="urn:microsoft.com/office/officeart/2005/8/layout/chevron1"/>
    <dgm:cxn modelId="{9B1127E4-16E8-4CF3-91D4-2A4D1BC6E4D1}" type="presOf" srcId="{9F2649EC-0F09-4527-87F4-C0D6C21FF209}" destId="{FB81222D-9F0D-46CC-91EE-6C998F0907BB}" srcOrd="0" destOrd="0" presId="urn:microsoft.com/office/officeart/2005/8/layout/chevron1"/>
    <dgm:cxn modelId="{D9712042-FB63-4243-A05D-051F49EF8F84}" type="presParOf" srcId="{8BE2045A-8EF7-4C7C-BDD7-11B143177FCB}" destId="{6DB02B03-56B2-4771-8E1E-F4FE64F91475}" srcOrd="0" destOrd="0" presId="urn:microsoft.com/office/officeart/2005/8/layout/chevron1"/>
    <dgm:cxn modelId="{A8EA324D-8F85-41CB-86AC-E72C68819026}" type="presParOf" srcId="{8BE2045A-8EF7-4C7C-BDD7-11B143177FCB}" destId="{611177C8-99A9-4965-B8E4-134DF4D3C984}" srcOrd="1" destOrd="0" presId="urn:microsoft.com/office/officeart/2005/8/layout/chevron1"/>
    <dgm:cxn modelId="{19B5958E-E24B-462B-8AF5-39CA75EE07FF}" type="presParOf" srcId="{8BE2045A-8EF7-4C7C-BDD7-11B143177FCB}" destId="{94953617-E488-42FD-B738-F6ED03212D2D}" srcOrd="2" destOrd="0" presId="urn:microsoft.com/office/officeart/2005/8/layout/chevron1"/>
    <dgm:cxn modelId="{C971B192-3E58-476C-A809-499A4D235E3D}" type="presParOf" srcId="{8BE2045A-8EF7-4C7C-BDD7-11B143177FCB}" destId="{45F50039-0CAD-4BCE-869B-5D01E60E241D}" srcOrd="3" destOrd="0" presId="urn:microsoft.com/office/officeart/2005/8/layout/chevron1"/>
    <dgm:cxn modelId="{5D232727-CC96-497F-AA38-9CF18AC87829}" type="presParOf" srcId="{8BE2045A-8EF7-4C7C-BDD7-11B143177FCB}" destId="{FB81222D-9F0D-46CC-91EE-6C998F0907BB}" srcOrd="4"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02B03-56B2-4771-8E1E-F4FE64F91475}">
      <dsp:nvSpPr>
        <dsp:cNvPr id="0" name=""/>
        <dsp:cNvSpPr/>
      </dsp:nvSpPr>
      <dsp:spPr>
        <a:xfrm>
          <a:off x="0" y="3725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95000"/>
                  <a:lumOff val="5000"/>
                </a:schemeClr>
              </a:solidFill>
            </a:rPr>
            <a:t>2010.04</a:t>
          </a:r>
        </a:p>
        <a:p>
          <a:pPr lvl="0" algn="ctr" defTabSz="622300">
            <a:lnSpc>
              <a:spcPct val="90000"/>
            </a:lnSpc>
            <a:spcBef>
              <a:spcPct val="0"/>
            </a:spcBef>
            <a:spcAft>
              <a:spcPct val="35000"/>
            </a:spcAft>
          </a:pPr>
          <a:r>
            <a:rPr lang="en-US" sz="1400" kern="1200" dirty="0" smtClean="0">
              <a:solidFill>
                <a:schemeClr val="tx1">
                  <a:lumMod val="95000"/>
                  <a:lumOff val="5000"/>
                </a:schemeClr>
              </a:solidFill>
            </a:rPr>
            <a:t>SEC staff work plan </a:t>
          </a:r>
          <a:endParaRPr lang="en-US" sz="1400" kern="1200" dirty="0">
            <a:solidFill>
              <a:schemeClr val="tx1">
                <a:lumMod val="95000"/>
                <a:lumOff val="5000"/>
              </a:schemeClr>
            </a:solidFill>
          </a:endParaRPr>
        </a:p>
      </dsp:txBody>
      <dsp:txXfrm>
        <a:off x="424294" y="37259"/>
        <a:ext cx="1272882" cy="848588"/>
      </dsp:txXfrm>
    </dsp:sp>
    <dsp:sp modelId="{94953617-E488-42FD-B738-F6ED03212D2D}">
      <dsp:nvSpPr>
        <dsp:cNvPr id="0" name=""/>
        <dsp:cNvSpPr/>
      </dsp:nvSpPr>
      <dsp:spPr>
        <a:xfrm>
          <a:off x="1904999" y="7451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95000"/>
                  <a:lumOff val="5000"/>
                </a:schemeClr>
              </a:solidFill>
            </a:rPr>
            <a:t>2010.08</a:t>
          </a:r>
        </a:p>
        <a:p>
          <a:pPr lvl="0" algn="ctr" defTabSz="622300">
            <a:lnSpc>
              <a:spcPct val="90000"/>
            </a:lnSpc>
            <a:spcBef>
              <a:spcPct val="0"/>
            </a:spcBef>
            <a:spcAft>
              <a:spcPct val="35000"/>
            </a:spcAft>
          </a:pPr>
          <a:r>
            <a:rPr lang="en-US" sz="1400" kern="1200" dirty="0" smtClean="0">
              <a:solidFill>
                <a:schemeClr val="tx1">
                  <a:lumMod val="95000"/>
                  <a:lumOff val="5000"/>
                </a:schemeClr>
              </a:solidFill>
            </a:rPr>
            <a:t>FASB Chairman resignation</a:t>
          </a:r>
          <a:endParaRPr lang="en-US" sz="1400" kern="1200" dirty="0">
            <a:solidFill>
              <a:schemeClr val="tx1">
                <a:lumMod val="95000"/>
                <a:lumOff val="5000"/>
              </a:schemeClr>
            </a:solidFill>
          </a:endParaRPr>
        </a:p>
      </dsp:txBody>
      <dsp:txXfrm>
        <a:off x="2329293" y="74519"/>
        <a:ext cx="1272882" cy="848588"/>
      </dsp:txXfrm>
    </dsp:sp>
    <dsp:sp modelId="{FB81222D-9F0D-46CC-91EE-6C998F0907BB}">
      <dsp:nvSpPr>
        <dsp:cNvPr id="0" name=""/>
        <dsp:cNvSpPr/>
      </dsp:nvSpPr>
      <dsp:spPr>
        <a:xfrm>
          <a:off x="3820388" y="3725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95000"/>
                  <a:lumOff val="5000"/>
                </a:schemeClr>
              </a:solidFill>
            </a:rPr>
            <a:t>2011.04</a:t>
          </a:r>
        </a:p>
        <a:p>
          <a:pPr lvl="0" algn="ctr" defTabSz="622300">
            <a:lnSpc>
              <a:spcPct val="90000"/>
            </a:lnSpc>
            <a:spcBef>
              <a:spcPct val="0"/>
            </a:spcBef>
            <a:spcAft>
              <a:spcPct val="35000"/>
            </a:spcAft>
          </a:pPr>
          <a:r>
            <a:rPr lang="en-US" sz="1400" kern="1200" dirty="0" smtClean="0">
              <a:solidFill>
                <a:schemeClr val="tx1">
                  <a:lumMod val="95000"/>
                  <a:lumOff val="5000"/>
                </a:schemeClr>
              </a:solidFill>
            </a:rPr>
            <a:t>FASB progress report</a:t>
          </a:r>
          <a:endParaRPr lang="en-US" sz="1400" kern="1200" dirty="0">
            <a:solidFill>
              <a:schemeClr val="tx1">
                <a:lumMod val="95000"/>
                <a:lumOff val="5000"/>
              </a:schemeClr>
            </a:solidFill>
          </a:endParaRPr>
        </a:p>
      </dsp:txBody>
      <dsp:txXfrm>
        <a:off x="4244682" y="37259"/>
        <a:ext cx="1272882" cy="848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DABD6-DA3D-4DF1-B397-518CF570CF5D}">
      <dsp:nvSpPr>
        <dsp:cNvPr id="0" name=""/>
        <dsp:cNvSpPr/>
      </dsp:nvSpPr>
      <dsp:spPr>
        <a:xfrm>
          <a:off x="1696" y="310485"/>
          <a:ext cx="2067073" cy="82682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rPr>
            <a:t>2008.09</a:t>
          </a:r>
        </a:p>
        <a:p>
          <a:pPr lvl="0" algn="ctr" defTabSz="577850">
            <a:lnSpc>
              <a:spcPct val="90000"/>
            </a:lnSpc>
            <a:spcBef>
              <a:spcPct val="0"/>
            </a:spcBef>
            <a:spcAft>
              <a:spcPct val="35000"/>
            </a:spcAft>
          </a:pPr>
          <a:r>
            <a:rPr lang="en-US" sz="1300" kern="1200" dirty="0" smtClean="0">
              <a:solidFill>
                <a:schemeClr val="tx1">
                  <a:lumMod val="95000"/>
                  <a:lumOff val="5000"/>
                </a:schemeClr>
              </a:solidFill>
            </a:rPr>
            <a:t>FASB/IASB roadmap update</a:t>
          </a:r>
          <a:endParaRPr lang="en-US" sz="1300" kern="1200" dirty="0">
            <a:solidFill>
              <a:schemeClr val="tx1">
                <a:lumMod val="95000"/>
                <a:lumOff val="5000"/>
              </a:schemeClr>
            </a:solidFill>
          </a:endParaRPr>
        </a:p>
      </dsp:txBody>
      <dsp:txXfrm>
        <a:off x="415111" y="310485"/>
        <a:ext cx="1240244" cy="826829"/>
      </dsp:txXfrm>
    </dsp:sp>
    <dsp:sp modelId="{00BE3778-7E70-46D1-BBCF-71B9077ECCE9}">
      <dsp:nvSpPr>
        <dsp:cNvPr id="0" name=""/>
        <dsp:cNvSpPr/>
      </dsp:nvSpPr>
      <dsp:spPr>
        <a:xfrm>
          <a:off x="1862063" y="310485"/>
          <a:ext cx="2067073" cy="82682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rPr>
            <a:t>2009.04</a:t>
          </a:r>
        </a:p>
        <a:p>
          <a:pPr lvl="0" algn="ctr" defTabSz="577850">
            <a:lnSpc>
              <a:spcPct val="90000"/>
            </a:lnSpc>
            <a:spcBef>
              <a:spcPct val="0"/>
            </a:spcBef>
            <a:spcAft>
              <a:spcPct val="35000"/>
            </a:spcAft>
          </a:pPr>
          <a:r>
            <a:rPr lang="en-US" sz="1300" kern="1200" dirty="0" smtClean="0">
              <a:solidFill>
                <a:schemeClr val="tx1">
                  <a:lumMod val="95000"/>
                  <a:lumOff val="5000"/>
                </a:schemeClr>
              </a:solidFill>
            </a:rPr>
            <a:t>Schapiro’s View</a:t>
          </a:r>
          <a:endParaRPr lang="en-US" sz="1300" kern="1200" dirty="0">
            <a:solidFill>
              <a:schemeClr val="tx1">
                <a:lumMod val="95000"/>
                <a:lumOff val="5000"/>
              </a:schemeClr>
            </a:solidFill>
          </a:endParaRPr>
        </a:p>
      </dsp:txBody>
      <dsp:txXfrm>
        <a:off x="2275478" y="310485"/>
        <a:ext cx="1240244" cy="826829"/>
      </dsp:txXfrm>
    </dsp:sp>
    <dsp:sp modelId="{9E16F3CC-4B5F-4925-8870-94503F53968C}">
      <dsp:nvSpPr>
        <dsp:cNvPr id="0" name=""/>
        <dsp:cNvSpPr/>
      </dsp:nvSpPr>
      <dsp:spPr>
        <a:xfrm>
          <a:off x="3722429" y="310485"/>
          <a:ext cx="2067073" cy="82682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rPr>
            <a:t>2009.11</a:t>
          </a:r>
        </a:p>
        <a:p>
          <a:pPr lvl="0" algn="ctr" defTabSz="577850">
            <a:lnSpc>
              <a:spcPct val="90000"/>
            </a:lnSpc>
            <a:spcBef>
              <a:spcPct val="0"/>
            </a:spcBef>
            <a:spcAft>
              <a:spcPct val="35000"/>
            </a:spcAft>
          </a:pPr>
          <a:r>
            <a:rPr lang="en-US" sz="1300" kern="1200" dirty="0" smtClean="0">
              <a:solidFill>
                <a:schemeClr val="tx1">
                  <a:lumMod val="95000"/>
                  <a:lumOff val="5000"/>
                </a:schemeClr>
              </a:solidFill>
            </a:rPr>
            <a:t>FASB reaffirmed commitment</a:t>
          </a:r>
          <a:endParaRPr lang="en-US" sz="1300" kern="1200" dirty="0">
            <a:solidFill>
              <a:schemeClr val="tx1">
                <a:lumMod val="95000"/>
                <a:lumOff val="5000"/>
              </a:schemeClr>
            </a:solidFill>
          </a:endParaRPr>
        </a:p>
      </dsp:txBody>
      <dsp:txXfrm>
        <a:off x="4135844" y="310485"/>
        <a:ext cx="1240244" cy="826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8FDC5-601C-4EAF-A15B-12A48DDDF6E0}">
      <dsp:nvSpPr>
        <dsp:cNvPr id="0" name=""/>
        <dsp:cNvSpPr/>
      </dsp:nvSpPr>
      <dsp:spPr>
        <a:xfrm>
          <a:off x="0" y="0"/>
          <a:ext cx="2094272" cy="83770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2002.09</a:t>
          </a:r>
        </a:p>
        <a:p>
          <a:pPr lvl="0" algn="ctr" defTabSz="711200">
            <a:lnSpc>
              <a:spcPct val="90000"/>
            </a:lnSpc>
            <a:spcBef>
              <a:spcPct val="0"/>
            </a:spcBef>
            <a:spcAft>
              <a:spcPct val="35000"/>
            </a:spcAft>
          </a:pPr>
          <a:r>
            <a:rPr lang="en-US" sz="1600" kern="1200" dirty="0" smtClean="0">
              <a:solidFill>
                <a:schemeClr val="tx1">
                  <a:lumMod val="95000"/>
                  <a:lumOff val="5000"/>
                </a:schemeClr>
              </a:solidFill>
            </a:rPr>
            <a:t>Norwalk Agreement</a:t>
          </a:r>
          <a:endParaRPr lang="en-US" sz="1600" kern="1200" dirty="0">
            <a:solidFill>
              <a:schemeClr val="tx1">
                <a:lumMod val="95000"/>
                <a:lumOff val="5000"/>
              </a:schemeClr>
            </a:solidFill>
          </a:endParaRPr>
        </a:p>
      </dsp:txBody>
      <dsp:txXfrm>
        <a:off x="418854" y="0"/>
        <a:ext cx="1256564" cy="837708"/>
      </dsp:txXfrm>
    </dsp:sp>
    <dsp:sp modelId="{DBFD16D6-DDAA-4BB7-88BE-1AD057EE329E}">
      <dsp:nvSpPr>
        <dsp:cNvPr id="0" name=""/>
        <dsp:cNvSpPr/>
      </dsp:nvSpPr>
      <dsp:spPr>
        <a:xfrm>
          <a:off x="1883780" y="0"/>
          <a:ext cx="2094272" cy="83770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2006.02</a:t>
          </a:r>
        </a:p>
        <a:p>
          <a:pPr lvl="0" algn="ctr" defTabSz="711200">
            <a:lnSpc>
              <a:spcPct val="90000"/>
            </a:lnSpc>
            <a:spcBef>
              <a:spcPct val="0"/>
            </a:spcBef>
            <a:spcAft>
              <a:spcPct val="35000"/>
            </a:spcAft>
          </a:pPr>
          <a:r>
            <a:rPr lang="en-US" sz="1600" kern="1200" dirty="0" smtClean="0">
              <a:solidFill>
                <a:schemeClr val="tx1">
                  <a:lumMod val="95000"/>
                  <a:lumOff val="5000"/>
                </a:schemeClr>
              </a:solidFill>
            </a:rPr>
            <a:t>FASB/IASB Roadmap</a:t>
          </a:r>
          <a:endParaRPr lang="en-US" sz="1600" kern="1200" dirty="0">
            <a:solidFill>
              <a:schemeClr val="tx1">
                <a:lumMod val="95000"/>
                <a:lumOff val="5000"/>
              </a:schemeClr>
            </a:solidFill>
          </a:endParaRPr>
        </a:p>
      </dsp:txBody>
      <dsp:txXfrm>
        <a:off x="2302634" y="0"/>
        <a:ext cx="1256564" cy="837708"/>
      </dsp:txXfrm>
    </dsp:sp>
    <dsp:sp modelId="{BB64DD63-F335-485C-9FB4-67790895905F}">
      <dsp:nvSpPr>
        <dsp:cNvPr id="0" name=""/>
        <dsp:cNvSpPr/>
      </dsp:nvSpPr>
      <dsp:spPr>
        <a:xfrm>
          <a:off x="3657599" y="1"/>
          <a:ext cx="2094272" cy="83770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2008.08</a:t>
          </a:r>
        </a:p>
        <a:p>
          <a:pPr lvl="0" algn="ctr" defTabSz="711200">
            <a:lnSpc>
              <a:spcPct val="90000"/>
            </a:lnSpc>
            <a:spcBef>
              <a:spcPct val="0"/>
            </a:spcBef>
            <a:spcAft>
              <a:spcPct val="35000"/>
            </a:spcAft>
          </a:pPr>
          <a:r>
            <a:rPr lang="en-US" sz="1600" kern="1200" dirty="0" smtClean="0">
              <a:solidFill>
                <a:schemeClr val="tx1">
                  <a:lumMod val="95000"/>
                  <a:lumOff val="5000"/>
                </a:schemeClr>
              </a:solidFill>
            </a:rPr>
            <a:t>SEC Roadmap</a:t>
          </a:r>
          <a:endParaRPr lang="en-US" sz="1600" kern="1200" dirty="0">
            <a:solidFill>
              <a:schemeClr val="tx1">
                <a:lumMod val="95000"/>
                <a:lumOff val="5000"/>
              </a:schemeClr>
            </a:solidFill>
          </a:endParaRPr>
        </a:p>
      </dsp:txBody>
      <dsp:txXfrm>
        <a:off x="4076453" y="1"/>
        <a:ext cx="1256564" cy="83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02B03-56B2-4771-8E1E-F4FE64F91475}">
      <dsp:nvSpPr>
        <dsp:cNvPr id="0" name=""/>
        <dsp:cNvSpPr/>
      </dsp:nvSpPr>
      <dsp:spPr>
        <a:xfrm>
          <a:off x="0" y="3725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lumMod val="95000"/>
                  <a:lumOff val="5000"/>
                </a:schemeClr>
              </a:solidFill>
            </a:rPr>
            <a:t>2011. 05</a:t>
          </a:r>
        </a:p>
        <a:p>
          <a:pPr lvl="0" algn="ctr" defTabSz="533400">
            <a:lnSpc>
              <a:spcPct val="90000"/>
            </a:lnSpc>
            <a:spcBef>
              <a:spcPct val="0"/>
            </a:spcBef>
            <a:spcAft>
              <a:spcPct val="35000"/>
            </a:spcAft>
          </a:pPr>
          <a:r>
            <a:rPr lang="en-US" sz="1200" kern="1200" dirty="0" smtClean="0">
              <a:solidFill>
                <a:schemeClr val="tx1">
                  <a:lumMod val="95000"/>
                  <a:lumOff val="5000"/>
                </a:schemeClr>
              </a:solidFill>
            </a:rPr>
            <a:t>SEC alternative approach: </a:t>
          </a:r>
          <a:r>
            <a:rPr lang="en-US" sz="1200" kern="1200" dirty="0" err="1" smtClean="0">
              <a:solidFill>
                <a:schemeClr val="tx1">
                  <a:lumMod val="95000"/>
                  <a:lumOff val="5000"/>
                </a:schemeClr>
              </a:solidFill>
            </a:rPr>
            <a:t>condorsement</a:t>
          </a:r>
          <a:endParaRPr lang="en-US" sz="1200" kern="1200" dirty="0">
            <a:solidFill>
              <a:schemeClr val="tx1">
                <a:lumMod val="95000"/>
                <a:lumOff val="5000"/>
              </a:schemeClr>
            </a:solidFill>
          </a:endParaRPr>
        </a:p>
      </dsp:txBody>
      <dsp:txXfrm>
        <a:off x="424294" y="37259"/>
        <a:ext cx="1272882" cy="848588"/>
      </dsp:txXfrm>
    </dsp:sp>
    <dsp:sp modelId="{94953617-E488-42FD-B738-F6ED03212D2D}">
      <dsp:nvSpPr>
        <dsp:cNvPr id="0" name=""/>
        <dsp:cNvSpPr/>
      </dsp:nvSpPr>
      <dsp:spPr>
        <a:xfrm>
          <a:off x="1904999" y="7451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lumMod val="95000"/>
                  <a:lumOff val="5000"/>
                </a:schemeClr>
              </a:solidFill>
            </a:rPr>
            <a:t>2012. 07</a:t>
          </a:r>
        </a:p>
        <a:p>
          <a:pPr lvl="0" algn="ctr" defTabSz="533400">
            <a:lnSpc>
              <a:spcPct val="90000"/>
            </a:lnSpc>
            <a:spcBef>
              <a:spcPct val="0"/>
            </a:spcBef>
            <a:spcAft>
              <a:spcPct val="35000"/>
            </a:spcAft>
          </a:pPr>
          <a:r>
            <a:rPr lang="en-US" sz="1200" kern="1200" dirty="0" smtClean="0">
              <a:solidFill>
                <a:schemeClr val="tx1">
                  <a:lumMod val="95000"/>
                  <a:lumOff val="5000"/>
                </a:schemeClr>
              </a:solidFill>
            </a:rPr>
            <a:t>SEC Final Staff Report</a:t>
          </a:r>
          <a:endParaRPr lang="en-US" sz="1200" kern="1200" dirty="0">
            <a:solidFill>
              <a:schemeClr val="tx1">
                <a:lumMod val="95000"/>
                <a:lumOff val="5000"/>
              </a:schemeClr>
            </a:solidFill>
          </a:endParaRPr>
        </a:p>
      </dsp:txBody>
      <dsp:txXfrm>
        <a:off x="2329293" y="74519"/>
        <a:ext cx="1272882" cy="848588"/>
      </dsp:txXfrm>
    </dsp:sp>
    <dsp:sp modelId="{FB81222D-9F0D-46CC-91EE-6C998F0907BB}">
      <dsp:nvSpPr>
        <dsp:cNvPr id="0" name=""/>
        <dsp:cNvSpPr/>
      </dsp:nvSpPr>
      <dsp:spPr>
        <a:xfrm>
          <a:off x="3820388" y="3725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lumMod val="95000"/>
                  <a:lumOff val="5000"/>
                </a:schemeClr>
              </a:solidFill>
            </a:rPr>
            <a:t>2013. 04</a:t>
          </a:r>
        </a:p>
        <a:p>
          <a:pPr lvl="0" algn="ctr" defTabSz="533400">
            <a:lnSpc>
              <a:spcPct val="90000"/>
            </a:lnSpc>
            <a:spcBef>
              <a:spcPct val="0"/>
            </a:spcBef>
            <a:spcAft>
              <a:spcPct val="35000"/>
            </a:spcAft>
          </a:pPr>
          <a:r>
            <a:rPr lang="en-US" sz="1200" kern="1200" dirty="0" smtClean="0">
              <a:solidFill>
                <a:schemeClr val="tx1">
                  <a:lumMod val="95000"/>
                  <a:lumOff val="5000"/>
                </a:schemeClr>
              </a:solidFill>
            </a:rPr>
            <a:t>SEC new chairman </a:t>
          </a:r>
        </a:p>
        <a:p>
          <a:pPr lvl="0" algn="ctr" defTabSz="533400">
            <a:lnSpc>
              <a:spcPct val="90000"/>
            </a:lnSpc>
            <a:spcBef>
              <a:spcPct val="0"/>
            </a:spcBef>
            <a:spcAft>
              <a:spcPct val="35000"/>
            </a:spcAft>
          </a:pPr>
          <a:r>
            <a:rPr lang="en-US" sz="1200" kern="1200" dirty="0" smtClean="0">
              <a:solidFill>
                <a:schemeClr val="tx1">
                  <a:lumMod val="95000"/>
                  <a:lumOff val="5000"/>
                </a:schemeClr>
              </a:solidFill>
            </a:rPr>
            <a:t>Mary Jo White</a:t>
          </a:r>
          <a:endParaRPr lang="en-US" sz="1200" kern="1200" dirty="0">
            <a:solidFill>
              <a:schemeClr val="tx1">
                <a:lumMod val="95000"/>
                <a:lumOff val="5000"/>
              </a:schemeClr>
            </a:solidFill>
          </a:endParaRPr>
        </a:p>
      </dsp:txBody>
      <dsp:txXfrm>
        <a:off x="4244682" y="37259"/>
        <a:ext cx="1272882" cy="8485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50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idx="2"/>
          </p:nvPr>
        </p:nvSpPr>
        <p:spPr bwMode="auto">
          <a:xfrm>
            <a:off x="1127125" y="703263"/>
            <a:ext cx="4629150" cy="347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7888" y="4416428"/>
            <a:ext cx="504604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6" tIns="44931" rIns="91466" bIns="4493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2" name="Rectangle 4"/>
          <p:cNvSpPr>
            <a:spLocks noChangeArrowheads="1"/>
          </p:cNvSpPr>
          <p:nvPr/>
        </p:nvSpPr>
        <p:spPr bwMode="auto">
          <a:xfrm>
            <a:off x="70130" y="90631"/>
            <a:ext cx="2872004" cy="31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6" tIns="44931" rIns="91466" bIns="44931" anchor="ctr">
            <a:spAutoFit/>
          </a:bodyPr>
          <a:lstStyle/>
          <a:p>
            <a:pPr defTabSz="924436"/>
            <a:r>
              <a:rPr lang="en-US" sz="1400"/>
              <a:t>Sue Haka, Michigan State University</a:t>
            </a:r>
          </a:p>
        </p:txBody>
      </p:sp>
      <p:sp>
        <p:nvSpPr>
          <p:cNvPr id="27653" name="Rectangle 5"/>
          <p:cNvSpPr>
            <a:spLocks noChangeArrowheads="1"/>
          </p:cNvSpPr>
          <p:nvPr/>
        </p:nvSpPr>
        <p:spPr bwMode="auto">
          <a:xfrm>
            <a:off x="70128" y="8893317"/>
            <a:ext cx="815995" cy="31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6" tIns="44931" rIns="91466" bIns="44931" anchor="ctr">
            <a:spAutoFit/>
          </a:bodyPr>
          <a:lstStyle/>
          <a:p>
            <a:pPr defTabSz="924436"/>
            <a:fld id="{08853188-60B6-4B5B-AAA5-D050631FC77C}" type="datetime1">
              <a:rPr lang="en-US" sz="1400"/>
              <a:pPr defTabSz="924436"/>
              <a:t>5/18/2015</a:t>
            </a:fld>
            <a:endParaRPr lang="en-US" sz="1400"/>
          </a:p>
        </p:txBody>
      </p:sp>
      <p:sp>
        <p:nvSpPr>
          <p:cNvPr id="27654" name="Rectangle 6"/>
          <p:cNvSpPr>
            <a:spLocks noChangeArrowheads="1"/>
          </p:cNvSpPr>
          <p:nvPr/>
        </p:nvSpPr>
        <p:spPr bwMode="auto">
          <a:xfrm>
            <a:off x="6420098" y="8893317"/>
            <a:ext cx="391590" cy="31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6" tIns="44931" rIns="91466" bIns="44931" anchor="ctr">
            <a:spAutoFit/>
          </a:bodyPr>
          <a:lstStyle/>
          <a:p>
            <a:pPr algn="r" defTabSz="924436"/>
            <a:fld id="{6E6C812B-127B-42A0-8BD9-6CE142E948B7}" type="slidenum">
              <a:rPr lang="en-US" sz="1400"/>
              <a:pPr algn="r" defTabSz="924436"/>
              <a:t>‹#›</a:t>
            </a:fld>
            <a:endParaRPr lang="en-US" sz="1400"/>
          </a:p>
        </p:txBody>
      </p:sp>
    </p:spTree>
    <p:extLst>
      <p:ext uri="{BB962C8B-B14F-4D97-AF65-F5344CB8AC3E}">
        <p14:creationId xmlns:p14="http://schemas.microsoft.com/office/powerpoint/2010/main" val="2615097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doptifrs.org/map.asp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iasplus.com/en/resources/adoption-of-ifr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frs.org/Use-around-the-world/Global-convergence/Convergence-with-US-GAAP/Pages/Convergence-with-US-GAAP.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ec.gov/News/Speech/Detail/Speech/137054360930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Times New Roman" pitchFamily="18" charset="0"/>
              <a:ea typeface="+mn-ea"/>
              <a:cs typeface="+mn-cs"/>
            </a:endParaRPr>
          </a:p>
          <a:p>
            <a:r>
              <a:rPr lang="en-US" dirty="0" smtClean="0">
                <a:hlinkClick r:id="rId3"/>
              </a:rPr>
              <a:t>http://www.adoptifrs.org/map.aspx</a:t>
            </a:r>
            <a:endParaRPr lang="en-US" dirty="0" smtClean="0"/>
          </a:p>
          <a:p>
            <a:endParaRPr lang="en-US" dirty="0" smtClean="0"/>
          </a:p>
          <a:p>
            <a:r>
              <a:rPr lang="en-US" dirty="0" smtClean="0">
                <a:hlinkClick r:id="rId4"/>
              </a:rPr>
              <a:t>http://www.iasplus.com/en/resources/adoption-of-ifrs</a:t>
            </a:r>
            <a:endParaRPr lang="en-US" dirty="0"/>
          </a:p>
        </p:txBody>
      </p:sp>
    </p:spTree>
    <p:extLst>
      <p:ext uri="{BB962C8B-B14F-4D97-AF65-F5344CB8AC3E}">
        <p14:creationId xmlns:p14="http://schemas.microsoft.com/office/powerpoint/2010/main" val="1326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Times New Roman" pitchFamily="18" charset="0"/>
                <a:ea typeface="+mn-ea"/>
                <a:cs typeface="+mn-cs"/>
              </a:rPr>
              <a:t>How widespread is the adoption of IFRS around the world?</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Times New Roman" pitchFamily="18" charset="0"/>
                <a:ea typeface="+mn-ea"/>
                <a:cs typeface="+mn-cs"/>
              </a:rPr>
              <a:t>Approximately 120 nations and reporting jurisdictions permit or require IFRS for domestic listed companies, although approximately 90 countries have fully conformed with IFRS as promulgated by the IASB and include a statement acknowledging such conformity in audit reports</a:t>
            </a:r>
          </a:p>
          <a:p>
            <a:endParaRPr lang="en-US" dirty="0" smtClean="0"/>
          </a:p>
          <a:p>
            <a:r>
              <a:rPr lang="en-US" dirty="0" smtClean="0"/>
              <a:t>http://www.ifrs.org/Use-around-the-world/Documents/IFRS-as-global-standards-Pocket-Guide-April-2015.PDF</a:t>
            </a:r>
          </a:p>
          <a:p>
            <a:endParaRPr lang="en-US" dirty="0" smtClean="0"/>
          </a:p>
          <a:p>
            <a:r>
              <a:rPr lang="en-US" dirty="0" smtClean="0"/>
              <a:t>As of April</a:t>
            </a:r>
            <a:r>
              <a:rPr lang="en-US" baseline="0" dirty="0" smtClean="0"/>
              <a:t> 2015, </a:t>
            </a:r>
            <a:r>
              <a:rPr lang="en-US" dirty="0" smtClean="0"/>
              <a:t>94%(130/138 jurisdictions) have made a public commitment to IFRS as the single set of global accounting standards. 83% (114/138 jurisdictions) already require the use of IFRS by all or most public companies, with most of the remaining jurisdictions permitting their use.</a:t>
            </a:r>
            <a:endParaRPr lang="en-US" dirty="0" smtClean="0"/>
          </a:p>
        </p:txBody>
      </p:sp>
    </p:spTree>
    <p:extLst>
      <p:ext uri="{BB962C8B-B14F-4D97-AF65-F5344CB8AC3E}">
        <p14:creationId xmlns:p14="http://schemas.microsoft.com/office/powerpoint/2010/main" val="26730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Canada: </a:t>
            </a:r>
            <a:r>
              <a:rPr lang="en-US" dirty="0"/>
              <a:t>IFRS as published by IASB required from 2011. Early adoption (prior to 2011) permitted for consolidated and standalone financial statements on application to securities regulators. However, US GAAP is also acceptable for US listed issuers.</a:t>
            </a:r>
          </a:p>
          <a:p>
            <a:endParaRPr lang="en-US" dirty="0"/>
          </a:p>
          <a:p>
            <a:r>
              <a:rPr lang="en-US" dirty="0"/>
              <a:t>Australia: </a:t>
            </a:r>
            <a:r>
              <a:rPr lang="en-US" b="1" dirty="0"/>
              <a:t>IFRS required or permitted for listed companies?</a:t>
            </a:r>
            <a:endParaRPr lang="en-US" dirty="0"/>
          </a:p>
          <a:p>
            <a:r>
              <a:rPr lang="en-US" dirty="0"/>
              <a:t>Required for consolidated financial statements. There is no longer a requirement to prepare separate standalone financial statements for the parent entity.</a:t>
            </a:r>
          </a:p>
          <a:p>
            <a:r>
              <a:rPr lang="en-US" b="1" dirty="0"/>
              <a:t>Version of IFRS</a:t>
            </a:r>
            <a:endParaRPr lang="en-US" dirty="0"/>
          </a:p>
          <a:p>
            <a:r>
              <a:rPr lang="en-US" dirty="0"/>
              <a:t>IFRS as adopted locally</a:t>
            </a:r>
          </a:p>
          <a:p>
            <a:r>
              <a:rPr lang="en-US" dirty="0"/>
              <a:t>Australian accounting standards for for-profit entities are consistent with IFRS, with the exception of some additional disclosure requirements. There are also a couple of standards and interpretations on issues that are not dealt with under IFRS, for example specific accounting requirements for general and life insurance contracts and local issues such as the accounting for Petroleum Resource Rent Tax. These are withdrawn if a particular issue is subsequently addressed by the IASB or the IFRIC.</a:t>
            </a:r>
          </a:p>
          <a:p>
            <a:r>
              <a:rPr lang="en-US" dirty="0"/>
              <a:t>Australian accounting standards continue to have specific provisions added for not-for-profit and public sector entities which may not always be compliant with IFRS.</a:t>
            </a:r>
          </a:p>
          <a:p>
            <a:endParaRPr lang="en-US" dirty="0" smtClean="0"/>
          </a:p>
          <a:p>
            <a:r>
              <a:rPr lang="en-US" dirty="0" smtClean="0"/>
              <a:t>Korea:</a:t>
            </a:r>
            <a:r>
              <a:rPr lang="en-US" baseline="0" dirty="0" smtClean="0"/>
              <a:t> </a:t>
            </a:r>
            <a:r>
              <a:rPr lang="en-US" dirty="0"/>
              <a:t>Classification of debt versus equity- redeemable preference shares are in equity; under IFRS, they are in debt.</a:t>
            </a:r>
            <a:endParaRPr lang="en-US" b="0" dirty="0"/>
          </a:p>
        </p:txBody>
      </p:sp>
    </p:spTree>
    <p:extLst>
      <p:ext uri="{BB962C8B-B14F-4D97-AF65-F5344CB8AC3E}">
        <p14:creationId xmlns:p14="http://schemas.microsoft.com/office/powerpoint/2010/main" val="385635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r>
              <a:rPr lang="en-US" dirty="0" smtClean="0"/>
              <a:t>NRV = est. selling price – est. cost to complete and sell</a:t>
            </a:r>
          </a:p>
          <a:p>
            <a:pPr marL="0" lvl="2" defTabSz="907112">
              <a:defRPr/>
            </a:pPr>
            <a:r>
              <a:rPr lang="en-US" dirty="0" smtClean="0"/>
              <a:t>Market =midpoint of (replacement cost, ceiling, floor)</a:t>
            </a:r>
          </a:p>
          <a:p>
            <a:pPr marL="0" lvl="2" defTabSz="907112">
              <a:defRPr/>
            </a:pPr>
            <a:r>
              <a:rPr lang="en-US" dirty="0" smtClean="0"/>
              <a:t>  Ceiling = est. selling price – est. cost to sell</a:t>
            </a:r>
          </a:p>
          <a:p>
            <a:pPr marL="0" lvl="2" defTabSz="907112">
              <a:defRPr/>
            </a:pPr>
            <a:r>
              <a:rPr lang="en-US" dirty="0" smtClean="0"/>
              <a:t>  Floor = ceiling – normal profit margin</a:t>
            </a:r>
          </a:p>
          <a:p>
            <a:pPr marL="0" lvl="2" defTabSz="907112">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endParaRPr lang="en-US" dirty="0" smtClean="0"/>
          </a:p>
          <a:p>
            <a:pPr lvl="2" eaLnBrk="1" hangingPunct="1"/>
            <a:r>
              <a:rPr lang="en-US" sz="2000" dirty="0">
                <a:latin typeface="+mn-lt"/>
              </a:rPr>
              <a:t>Net selling price (fair value) = asset price in active market – disposal cost</a:t>
            </a:r>
          </a:p>
          <a:p>
            <a:pPr lvl="2" eaLnBrk="1" hangingPunct="1"/>
            <a:r>
              <a:rPr lang="en-US" sz="3100" dirty="0">
                <a:latin typeface="+mn-lt"/>
              </a:rPr>
              <a:t>Value in use = present value of future cash flows expected to arise from continued use of the asset over its remaining useful life </a:t>
            </a:r>
            <a:endParaRPr lang="en-US" sz="2300" dirty="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r>
              <a:rPr lang="en-US" dirty="0"/>
              <a:t>Difference from US GAAP : broader definition (include both interest and other costs such as foreign exchange gains and losses on foreign currency borrowing); includes inventories that require a substantial period to bring them to a sellable condition</a:t>
            </a:r>
          </a:p>
        </p:txBody>
      </p:sp>
    </p:spTree>
    <p:extLst>
      <p:ext uri="{BB962C8B-B14F-4D97-AF65-F5344CB8AC3E}">
        <p14:creationId xmlns:p14="http://schemas.microsoft.com/office/powerpoint/2010/main" val="3375005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26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000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156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a:rPr>
              <a:t>Accounting in these countries often requires adjustments to offset the impact of inflation.</a:t>
            </a:r>
          </a:p>
          <a:p>
            <a:endParaRPr lang="en-US" dirty="0"/>
          </a:p>
        </p:txBody>
      </p:sp>
    </p:spTree>
    <p:extLst>
      <p:ext uri="{BB962C8B-B14F-4D97-AF65-F5344CB8AC3E}">
        <p14:creationId xmlns:p14="http://schemas.microsoft.com/office/powerpoint/2010/main" val="80041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140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000000"/>
                </a:solidFill>
                <a:latin typeface="Arial"/>
              </a:rPr>
              <a:t>Correlation of factors</a:t>
            </a:r>
          </a:p>
          <a:p>
            <a:pPr>
              <a:buNone/>
            </a:pPr>
            <a:r>
              <a:rPr lang="en-US" dirty="0" smtClean="0">
                <a:solidFill>
                  <a:srgbClr val="0D55A4"/>
                </a:solidFill>
                <a:latin typeface="Wingdings"/>
              </a:rPr>
              <a:t></a:t>
            </a:r>
            <a:r>
              <a:rPr lang="en-US" dirty="0" smtClean="0">
                <a:solidFill>
                  <a:srgbClr val="000000"/>
                </a:solidFill>
                <a:latin typeface="Arial"/>
              </a:rPr>
              <a:t>In summary, correlations exist among these factors.</a:t>
            </a:r>
          </a:p>
          <a:p>
            <a:pPr>
              <a:buNone/>
            </a:pPr>
            <a:r>
              <a:rPr lang="en-US" dirty="0" smtClean="0">
                <a:solidFill>
                  <a:srgbClr val="0D55A4"/>
                </a:solidFill>
                <a:latin typeface="Wingdings"/>
              </a:rPr>
              <a:t></a:t>
            </a:r>
            <a:r>
              <a:rPr lang="en-US" dirty="0" smtClean="0">
                <a:solidFill>
                  <a:srgbClr val="000000"/>
                </a:solidFill>
                <a:latin typeface="Arial"/>
              </a:rPr>
              <a:t>Code law countries tend to link taxation to accounting statements and are less reliant on shareholder financing.</a:t>
            </a:r>
          </a:p>
          <a:p>
            <a:endParaRPr lang="en-US" dirty="0"/>
          </a:p>
        </p:txBody>
      </p:sp>
    </p:spTree>
    <p:extLst>
      <p:ext uri="{BB962C8B-B14F-4D97-AF65-F5344CB8AC3E}">
        <p14:creationId xmlns:p14="http://schemas.microsoft.com/office/powerpoint/2010/main" val="113889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501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59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http://www.ifrs.org/Use-around-the-world/Global-convergence/Convergence-with-US-GAAP/Pages/Convergence-with-US-GAAP.aspx</a:t>
            </a:r>
            <a:endParaRPr lang="en-US" dirty="0"/>
          </a:p>
        </p:txBody>
      </p:sp>
    </p:spTree>
    <p:extLst>
      <p:ext uri="{BB962C8B-B14F-4D97-AF65-F5344CB8AC3E}">
        <p14:creationId xmlns:p14="http://schemas.microsoft.com/office/powerpoint/2010/main" val="193788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Condorsement</a:t>
            </a:r>
            <a:r>
              <a:rPr lang="en-US" baseline="0" dirty="0" smtClean="0"/>
              <a:t> option: </a:t>
            </a:r>
          </a:p>
          <a:p>
            <a:pPr lvl="1"/>
            <a:r>
              <a:rPr lang="en-US" dirty="0" smtClean="0"/>
              <a:t>U.S. keeps GAAP and incorporates IFRS into GAAP gradually, instead of an immediate move to IFRS (i.e., the big-bang). </a:t>
            </a:r>
          </a:p>
          <a:p>
            <a:pPr lvl="1"/>
            <a:r>
              <a:rPr lang="en-US" dirty="0" smtClean="0"/>
              <a:t>SEC could keep its authority over standard-setting.</a:t>
            </a:r>
          </a:p>
          <a:p>
            <a:pPr lvl="1"/>
            <a:r>
              <a:rPr lang="en-US" dirty="0" smtClean="0"/>
              <a:t>Differences between IFRS and GAAP would be eliminated through FASB standard-setting over a period of perhaps five to seven years.</a:t>
            </a:r>
          </a:p>
          <a:p>
            <a:pPr lvl="1"/>
            <a:r>
              <a:rPr lang="en-US" dirty="0" smtClean="0"/>
              <a:t>“The approach is one of several options and no decision has been made on whether to move to international rules.”</a:t>
            </a:r>
          </a:p>
          <a:p>
            <a:endParaRPr lang="en-US" dirty="0"/>
          </a:p>
        </p:txBody>
      </p:sp>
    </p:spTree>
    <p:extLst>
      <p:ext uri="{BB962C8B-B14F-4D97-AF65-F5344CB8AC3E}">
        <p14:creationId xmlns:p14="http://schemas.microsoft.com/office/powerpoint/2010/main" val="47996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http://ww2.cfo.com/gaap-ifrs/2015/05/secs-chief-accountant-signals-end-convergence-efforts/</a:t>
            </a:r>
          </a:p>
          <a:p>
            <a:endParaRPr lang="en-US" dirty="0" smtClean="0"/>
          </a:p>
          <a:p>
            <a:r>
              <a:rPr lang="en-US" sz="1200" b="0" i="0" kern="1200" dirty="0" smtClean="0">
                <a:solidFill>
                  <a:schemeClr val="tx1"/>
                </a:solidFill>
                <a:effectLst/>
                <a:latin typeface="Times New Roman" pitchFamily="18" charset="0"/>
                <a:ea typeface="+mn-ea"/>
                <a:cs typeface="+mn-cs"/>
              </a:rPr>
              <a:t> James </a:t>
            </a:r>
            <a:r>
              <a:rPr lang="en-US" sz="1200" b="0" i="0" kern="1200" dirty="0" err="1" smtClean="0">
                <a:solidFill>
                  <a:schemeClr val="tx1"/>
                </a:solidFill>
                <a:effectLst/>
                <a:latin typeface="Times New Roman" pitchFamily="18" charset="0"/>
                <a:ea typeface="+mn-ea"/>
                <a:cs typeface="+mn-cs"/>
              </a:rPr>
              <a:t>Schnurr</a:t>
            </a:r>
            <a:r>
              <a:rPr lang="en-US" sz="1200" b="0" i="0" kern="1200" dirty="0" smtClean="0">
                <a:solidFill>
                  <a:schemeClr val="tx1"/>
                </a:solidFill>
                <a:effectLst/>
                <a:latin typeface="Times New Roman" pitchFamily="18" charset="0"/>
                <a:ea typeface="+mn-ea"/>
                <a:cs typeface="+mn-cs"/>
              </a:rPr>
              <a:t>, the chief accountant of the Securities and Exchange Commission, said that he probably won’t recommend that the SEC should mandate IFRS or that U.S. companies should have the choice of preparing their financials under those standards.”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However, he added, “there does seem to be continued support for the objective of a single set of high-quality globally accepted accounting standards.”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In December, he gave </a:t>
            </a:r>
            <a:r>
              <a:rPr lang="en-US" sz="1200" b="0" i="0" u="none" strike="noStrike" kern="1200" dirty="0" smtClean="0">
                <a:solidFill>
                  <a:schemeClr val="tx1"/>
                </a:solidFill>
                <a:effectLst/>
                <a:latin typeface="Times New Roman" pitchFamily="18" charset="0"/>
                <a:ea typeface="+mn-ea"/>
                <a:cs typeface="+mn-cs"/>
                <a:hlinkClick r:id="rId3" tooltip="Schnurr's AICPA Speech"/>
              </a:rPr>
              <a:t>a speech at an AICPA conference</a:t>
            </a:r>
            <a:r>
              <a:rPr lang="en-US" sz="1200" b="0" i="0" kern="1200" dirty="0" smtClean="0">
                <a:solidFill>
                  <a:schemeClr val="tx1"/>
                </a:solidFill>
                <a:effectLst/>
                <a:latin typeface="Times New Roman" pitchFamily="18" charset="0"/>
                <a:ea typeface="+mn-ea"/>
                <a:cs typeface="+mn-cs"/>
              </a:rPr>
              <a:t> mentioning the potential alternative of allowing U.S. issuers to prepare IFRS-based financial information along with the U.S. GAAP-based information that they use for purposes of SEC filings.</a:t>
            </a:r>
          </a:p>
          <a:p>
            <a:endParaRPr lang="en-US" sz="1200" b="0" i="0" kern="1200" dirty="0" smtClean="0">
              <a:solidFill>
                <a:schemeClr val="tx1"/>
              </a:solidFill>
              <a:effectLst/>
              <a:latin typeface="Times New Roman" pitchFamily="18" charset="0"/>
              <a:ea typeface="+mn-ea"/>
              <a:cs typeface="+mn-cs"/>
            </a:endParaRPr>
          </a:p>
          <a:p>
            <a:pPr fontAlgn="base"/>
            <a:r>
              <a:rPr lang="en-US" sz="1200" b="0" i="0" kern="1200" dirty="0" smtClean="0">
                <a:solidFill>
                  <a:schemeClr val="tx1"/>
                </a:solidFill>
                <a:effectLst/>
                <a:latin typeface="Times New Roman" pitchFamily="18" charset="0"/>
                <a:ea typeface="+mn-ea"/>
                <a:cs typeface="+mn-cs"/>
              </a:rPr>
              <a:t>Plans to mandate IFRS or give U.S. companies the chance to file under those standards “probably will not be in my recommendation” to Mary Jo White, he said in answer to an audience question.</a:t>
            </a:r>
          </a:p>
          <a:p>
            <a:pPr fontAlgn="base"/>
            <a:r>
              <a:rPr lang="en-US" sz="1200" b="0" i="0" kern="1200" dirty="0" smtClean="0">
                <a:solidFill>
                  <a:schemeClr val="tx1"/>
                </a:solidFill>
                <a:effectLst/>
                <a:latin typeface="Times New Roman" pitchFamily="18" charset="0"/>
                <a:ea typeface="+mn-ea"/>
                <a:cs typeface="+mn-cs"/>
              </a:rPr>
              <a:t>Asked about when he expects to provide the recommendation, he refrained from specificities. “We’re pretty close to getting it to the chair’s office,” he said. “These things take a lot longer than you expect.”</a:t>
            </a:r>
          </a:p>
          <a:p>
            <a:endParaRPr lang="en-US" dirty="0"/>
          </a:p>
        </p:txBody>
      </p:sp>
    </p:spTree>
    <p:extLst>
      <p:ext uri="{BB962C8B-B14F-4D97-AF65-F5344CB8AC3E}">
        <p14:creationId xmlns:p14="http://schemas.microsoft.com/office/powerpoint/2010/main" val="238662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09088-56C5-48B9-BF0E-0DF52E5AA9C1}" type="slidenum">
              <a:rPr lang="en-US"/>
              <a:pPr>
                <a:defRPr/>
              </a:pPr>
              <a:t>‹#›</a:t>
            </a:fld>
            <a:endParaRPr lang="en-US"/>
          </a:p>
        </p:txBody>
      </p:sp>
    </p:spTree>
    <p:extLst>
      <p:ext uri="{BB962C8B-B14F-4D97-AF65-F5344CB8AC3E}">
        <p14:creationId xmlns:p14="http://schemas.microsoft.com/office/powerpoint/2010/main" val="100677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AB0056-D938-4A32-AA7B-2DF240C1E387}" type="slidenum">
              <a:rPr lang="en-US"/>
              <a:pPr>
                <a:defRPr/>
              </a:pPr>
              <a:t>‹#›</a:t>
            </a:fld>
            <a:endParaRPr lang="en-US"/>
          </a:p>
        </p:txBody>
      </p:sp>
    </p:spTree>
    <p:extLst>
      <p:ext uri="{BB962C8B-B14F-4D97-AF65-F5344CB8AC3E}">
        <p14:creationId xmlns:p14="http://schemas.microsoft.com/office/powerpoint/2010/main" val="136829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88DD0-2B1B-498F-8D5A-542224C7708D}" type="slidenum">
              <a:rPr lang="en-US"/>
              <a:pPr>
                <a:defRPr/>
              </a:pPr>
              <a:t>‹#›</a:t>
            </a:fld>
            <a:endParaRPr lang="en-US"/>
          </a:p>
        </p:txBody>
      </p:sp>
    </p:spTree>
    <p:extLst>
      <p:ext uri="{BB962C8B-B14F-4D97-AF65-F5344CB8AC3E}">
        <p14:creationId xmlns:p14="http://schemas.microsoft.com/office/powerpoint/2010/main" val="24735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2244C-F78C-4FA4-BB61-62973B7B30A1}" type="slidenum">
              <a:rPr lang="en-US"/>
              <a:pPr>
                <a:defRPr/>
              </a:pPr>
              <a:t>‹#›</a:t>
            </a:fld>
            <a:endParaRPr lang="en-US"/>
          </a:p>
        </p:txBody>
      </p:sp>
    </p:spTree>
    <p:extLst>
      <p:ext uri="{BB962C8B-B14F-4D97-AF65-F5344CB8AC3E}">
        <p14:creationId xmlns:p14="http://schemas.microsoft.com/office/powerpoint/2010/main" val="2128037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64234-DA8D-4FA0-B37F-0CF63A008D72}" type="slidenum">
              <a:rPr lang="en-US"/>
              <a:pPr>
                <a:defRPr/>
              </a:pPr>
              <a:t>‹#›</a:t>
            </a:fld>
            <a:endParaRPr lang="en-US"/>
          </a:p>
        </p:txBody>
      </p:sp>
    </p:spTree>
    <p:extLst>
      <p:ext uri="{BB962C8B-B14F-4D97-AF65-F5344CB8AC3E}">
        <p14:creationId xmlns:p14="http://schemas.microsoft.com/office/powerpoint/2010/main" val="142238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0AD3A0-60A5-4A51-9E75-7E49A1A07432}" type="slidenum">
              <a:rPr lang="en-US"/>
              <a:pPr>
                <a:defRPr/>
              </a:pPr>
              <a:t>‹#›</a:t>
            </a:fld>
            <a:endParaRPr lang="en-US"/>
          </a:p>
        </p:txBody>
      </p:sp>
    </p:spTree>
    <p:extLst>
      <p:ext uri="{BB962C8B-B14F-4D97-AF65-F5344CB8AC3E}">
        <p14:creationId xmlns:p14="http://schemas.microsoft.com/office/powerpoint/2010/main" val="160417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A5ED95-5E12-4D79-87B9-79879E98F7B8}" type="slidenum">
              <a:rPr lang="en-US"/>
              <a:pPr>
                <a:defRPr/>
              </a:pPr>
              <a:t>‹#›</a:t>
            </a:fld>
            <a:endParaRPr lang="en-US"/>
          </a:p>
        </p:txBody>
      </p:sp>
    </p:spTree>
    <p:extLst>
      <p:ext uri="{BB962C8B-B14F-4D97-AF65-F5344CB8AC3E}">
        <p14:creationId xmlns:p14="http://schemas.microsoft.com/office/powerpoint/2010/main" val="318833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680751-9255-4E76-B1F0-B3A4B9623502}" type="slidenum">
              <a:rPr lang="en-US"/>
              <a:pPr>
                <a:defRPr/>
              </a:pPr>
              <a:t>‹#›</a:t>
            </a:fld>
            <a:endParaRPr lang="en-US"/>
          </a:p>
        </p:txBody>
      </p:sp>
    </p:spTree>
    <p:extLst>
      <p:ext uri="{BB962C8B-B14F-4D97-AF65-F5344CB8AC3E}">
        <p14:creationId xmlns:p14="http://schemas.microsoft.com/office/powerpoint/2010/main" val="144288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97344-9B11-46A5-BC2E-B8DF400352F3}" type="slidenum">
              <a:rPr lang="en-US"/>
              <a:pPr>
                <a:defRPr/>
              </a:pPr>
              <a:t>‹#›</a:t>
            </a:fld>
            <a:endParaRPr lang="en-US"/>
          </a:p>
        </p:txBody>
      </p:sp>
    </p:spTree>
    <p:extLst>
      <p:ext uri="{BB962C8B-B14F-4D97-AF65-F5344CB8AC3E}">
        <p14:creationId xmlns:p14="http://schemas.microsoft.com/office/powerpoint/2010/main" val="333146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BD3102-3D59-4BE2-81E5-DD4DA9A58D05}" type="slidenum">
              <a:rPr lang="en-US"/>
              <a:pPr>
                <a:defRPr/>
              </a:pPr>
              <a:t>‹#›</a:t>
            </a:fld>
            <a:endParaRPr lang="en-US"/>
          </a:p>
        </p:txBody>
      </p:sp>
    </p:spTree>
    <p:extLst>
      <p:ext uri="{BB962C8B-B14F-4D97-AF65-F5344CB8AC3E}">
        <p14:creationId xmlns:p14="http://schemas.microsoft.com/office/powerpoint/2010/main" val="227772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CDE812-BAC0-4459-8F18-75449B1CE20E}" type="slidenum">
              <a:rPr lang="en-US"/>
              <a:pPr>
                <a:defRPr/>
              </a:pPr>
              <a:t>‹#›</a:t>
            </a:fld>
            <a:endParaRPr lang="en-US"/>
          </a:p>
        </p:txBody>
      </p:sp>
    </p:spTree>
    <p:extLst>
      <p:ext uri="{BB962C8B-B14F-4D97-AF65-F5344CB8AC3E}">
        <p14:creationId xmlns:p14="http://schemas.microsoft.com/office/powerpoint/2010/main" val="165625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8E25193-B0CC-41A9-9582-EA4F71EA7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5/18/2015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pwc.com/us/en/issues/ifrs-reporting/publications/ifrs-status-country.jhtml"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www.iasplus.com/index.htm" TargetMode="External"/><Relationship Id="rId13" Type="http://schemas.openxmlformats.org/officeDocument/2006/relationships/hyperlink" Target="http://www.aicpa.org/BecomeACPA/CPAExam/ForCandidates/FAQ/Pages/IFRS_FAQs.aspx" TargetMode="External"/><Relationship Id="rId3" Type="http://schemas.openxmlformats.org/officeDocument/2006/relationships/hyperlink" Target="http://www.kpmginstitutes.com/ifrs-institute/" TargetMode="External"/><Relationship Id="rId7" Type="http://schemas.openxmlformats.org/officeDocument/2006/relationships/hyperlink" Target="http://www.pwc.com/en_US/us/issues/ifrs-reporting/publications/assets/pwc-ifrs-by-country-apr-2012.pdf" TargetMode="External"/><Relationship Id="rId12" Type="http://schemas.openxmlformats.org/officeDocument/2006/relationships/hyperlink" Target="http://www.ifrs.org/Use+around+the+world/Use+around+the+world.htm(IASB)"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www.pwc.com/extweb/aboutus.nsf/docid/70CCD8B601397905852574910075A03D" TargetMode="External"/><Relationship Id="rId11" Type="http://schemas.openxmlformats.org/officeDocument/2006/relationships/hyperlink" Target="http://www.fasb.org/jsp/FASB/Page/SectionPage&amp;cid=1176156245663" TargetMode="External"/><Relationship Id="rId5" Type="http://schemas.openxmlformats.org/officeDocument/2006/relationships/hyperlink" Target="mailto:catherine.banks@ey.com" TargetMode="External"/><Relationship Id="rId10" Type="http://schemas.openxmlformats.org/officeDocument/2006/relationships/hyperlink" Target="http://www.iasplus.com/country/useias.htm" TargetMode="External"/><Relationship Id="rId4" Type="http://schemas.openxmlformats.org/officeDocument/2006/relationships/hyperlink" Target="http://www.ey.com/us/ifrs" TargetMode="External"/><Relationship Id="rId9" Type="http://schemas.openxmlformats.org/officeDocument/2006/relationships/hyperlink" Target="http://www.deloitte.com/us/ifrs/consortium" TargetMode="External"/><Relationship Id="rId14" Type="http://schemas.openxmlformats.org/officeDocument/2006/relationships/hyperlink" Target="http://www.iaaer.org/resourc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ifrs.com/overview/financial_listing.html(AICPA)"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suehaka@m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92150" y="304800"/>
            <a:ext cx="7759700" cy="21209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smtClean="0"/>
              <a:t>Bringing International Accounting Issues into the Classroom</a:t>
            </a:r>
          </a:p>
        </p:txBody>
      </p:sp>
      <p:sp>
        <p:nvSpPr>
          <p:cNvPr id="3075" name="Rectangle 3"/>
          <p:cNvSpPr>
            <a:spLocks noGrp="1" noChangeArrowheads="1"/>
          </p:cNvSpPr>
          <p:nvPr>
            <p:ph type="subTitle" idx="1"/>
          </p:nvPr>
        </p:nvSpPr>
        <p:spPr>
          <a:xfrm>
            <a:off x="1600200" y="2667000"/>
            <a:ext cx="6248400" cy="3657600"/>
          </a:xfrm>
          <a:noFill/>
        </p:spPr>
        <p:txBody>
          <a:bodyPr/>
          <a:lstStyle/>
          <a:p>
            <a:pPr marL="342900" indent="-342900"/>
            <a:endParaRPr lang="en-US" dirty="0" smtClean="0"/>
          </a:p>
          <a:p>
            <a:pPr marL="342900" indent="-342900"/>
            <a:r>
              <a:rPr lang="en-US" dirty="0" smtClean="0">
                <a:solidFill>
                  <a:srgbClr val="002060"/>
                </a:solidFill>
              </a:rPr>
              <a:t>Isabel Wang</a:t>
            </a:r>
          </a:p>
          <a:p>
            <a:pPr marL="342900" indent="-342900"/>
            <a:r>
              <a:rPr lang="en-US" dirty="0" smtClean="0">
                <a:solidFill>
                  <a:srgbClr val="002060"/>
                </a:solidFill>
              </a:rPr>
              <a:t>Associate professor </a:t>
            </a:r>
          </a:p>
          <a:p>
            <a:pPr marL="342900" indent="-342900"/>
            <a:endParaRPr lang="en-US" dirty="0" smtClean="0">
              <a:solidFill>
                <a:srgbClr val="002060"/>
              </a:solidFill>
            </a:endParaRPr>
          </a:p>
          <a:p>
            <a:pPr marL="342900" indent="-342900"/>
            <a:r>
              <a:rPr lang="en-US" dirty="0" smtClean="0">
                <a:solidFill>
                  <a:srgbClr val="002060"/>
                </a:solidFill>
              </a:rPr>
              <a:t>Department of Accounting </a:t>
            </a:r>
          </a:p>
          <a:p>
            <a:pPr marL="342900" indent="-342900"/>
            <a:r>
              <a:rPr lang="en-US" dirty="0" smtClean="0">
                <a:solidFill>
                  <a:srgbClr val="002060"/>
                </a:solidFill>
              </a:rPr>
              <a:t>&amp; Information Systems</a:t>
            </a:r>
          </a:p>
          <a:p>
            <a:pPr marL="342900" indent="-342900"/>
            <a:r>
              <a:rPr lang="en-US" dirty="0" smtClean="0">
                <a:solidFill>
                  <a:srgbClr val="002060"/>
                </a:solidFill>
              </a:rPr>
              <a:t>Broad School of Business</a:t>
            </a:r>
          </a:p>
          <a:p>
            <a:pPr marL="342900" indent="-342900"/>
            <a:r>
              <a:rPr lang="en-US" dirty="0" smtClean="0">
                <a:solidFill>
                  <a:srgbClr val="002060"/>
                </a:solidFill>
              </a:rPr>
              <a:t>Michigan State University</a:t>
            </a:r>
          </a:p>
        </p:txBody>
      </p:sp>
      <p:sp>
        <p:nvSpPr>
          <p:cNvPr id="3076" name="Rectangle 4"/>
          <p:cNvSpPr>
            <a:spLocks noChangeArrowheads="1"/>
          </p:cNvSpPr>
          <p:nvPr/>
        </p:nvSpPr>
        <p:spPr bwMode="auto">
          <a:xfrm>
            <a:off x="4149725" y="502920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905000"/>
            <a:ext cx="8229600" cy="4221163"/>
          </a:xfrm>
        </p:spPr>
        <p:txBody>
          <a:bodyPr>
            <a:normAutofit fontScale="92500"/>
          </a:bodyPr>
          <a:lstStyle/>
          <a:p>
            <a:pPr eaLnBrk="1" hangingPunct="1">
              <a:buFontTx/>
              <a:buNone/>
            </a:pPr>
            <a:r>
              <a:rPr lang="en-US" sz="2800" dirty="0" smtClean="0"/>
              <a:t>Issued Nov 2008</a:t>
            </a:r>
          </a:p>
          <a:p>
            <a:pPr lvl="1" eaLnBrk="1" hangingPunct="1">
              <a:buFontTx/>
              <a:buNone/>
            </a:pPr>
            <a:r>
              <a:rPr lang="en-US" sz="2400" dirty="0" smtClean="0"/>
              <a:t>By 2014 </a:t>
            </a:r>
            <a:r>
              <a:rPr lang="en-US" sz="2400" b="1" dirty="0" smtClean="0"/>
              <a:t>may</a:t>
            </a:r>
            <a:r>
              <a:rPr lang="en-US" sz="2400" dirty="0" smtClean="0"/>
              <a:t> see IFRS </a:t>
            </a:r>
            <a:r>
              <a:rPr lang="en-US" sz="2400" b="1" dirty="0" smtClean="0"/>
              <a:t>required</a:t>
            </a:r>
            <a:r>
              <a:rPr lang="en-US" sz="2400" dirty="0" smtClean="0"/>
              <a:t> in US</a:t>
            </a:r>
          </a:p>
          <a:p>
            <a:pPr lvl="1" eaLnBrk="1" hangingPunct="1">
              <a:buFontTx/>
              <a:buNone/>
            </a:pPr>
            <a:r>
              <a:rPr lang="en-US" sz="2400" dirty="0" smtClean="0"/>
              <a:t>Early use permitted in 2010</a:t>
            </a:r>
          </a:p>
          <a:p>
            <a:pPr lvl="2" eaLnBrk="1" hangingPunct="1">
              <a:buFontTx/>
              <a:buNone/>
            </a:pPr>
            <a:r>
              <a:rPr lang="en-US" sz="2000" dirty="0" smtClean="0"/>
              <a:t>For large firms in industries where IFRS is predominant</a:t>
            </a:r>
          </a:p>
          <a:p>
            <a:pPr lvl="1" eaLnBrk="1" hangingPunct="1">
              <a:buFontTx/>
              <a:buNone/>
            </a:pPr>
            <a:r>
              <a:rPr lang="en-US" sz="2400" dirty="0" smtClean="0"/>
              <a:t>Decide in 2010 whether 2014 will be deadline</a:t>
            </a:r>
          </a:p>
          <a:p>
            <a:pPr eaLnBrk="1" hangingPunct="1">
              <a:buFontTx/>
              <a:buNone/>
            </a:pPr>
            <a:r>
              <a:rPr lang="en-US" sz="2400" dirty="0" smtClean="0"/>
              <a:t>Comments were due Feb 2009</a:t>
            </a:r>
          </a:p>
          <a:p>
            <a:pPr eaLnBrk="1" hangingPunct="1">
              <a:buFontTx/>
              <a:buNone/>
            </a:pPr>
            <a:r>
              <a:rPr lang="en-US" sz="2400" dirty="0" smtClean="0"/>
              <a:t>Status:</a:t>
            </a:r>
          </a:p>
          <a:p>
            <a:pPr eaLnBrk="1" hangingPunct="1">
              <a:buFontTx/>
              <a:buNone/>
            </a:pPr>
            <a:r>
              <a:rPr lang="en-US" sz="2400" dirty="0" smtClean="0"/>
              <a:t>	Fall 2009: SEC draft strategic plan proposes to promote ongoing convergence “where appropriate” between the FASB and IASB</a:t>
            </a:r>
          </a:p>
          <a:p>
            <a:pPr eaLnBrk="1" hangingPunct="1">
              <a:buFontTx/>
              <a:buNone/>
            </a:pPr>
            <a:r>
              <a:rPr lang="en-US" sz="2400" dirty="0" smtClean="0"/>
              <a:t>Goal of significant convergence by end of 2011.</a:t>
            </a:r>
          </a:p>
          <a:p>
            <a:pPr lvl="1" eaLnBrk="1" hangingPunct="1"/>
            <a:endParaRPr lang="en-US" dirty="0" smtClean="0"/>
          </a:p>
        </p:txBody>
      </p:sp>
      <p:sp>
        <p:nvSpPr>
          <p:cNvPr id="23554" name="Rectangle 2"/>
          <p:cNvSpPr>
            <a:spLocks noGrp="1" noChangeArrowheads="1"/>
          </p:cNvSpPr>
          <p:nvPr>
            <p:ph type="title"/>
          </p:nvPr>
        </p:nvSpPr>
        <p:spPr>
          <a:xfrm>
            <a:off x="457200" y="609600"/>
            <a:ext cx="8229600" cy="1048512"/>
          </a:xfrm>
        </p:spPr>
        <p:txBody>
          <a:bodyPr/>
          <a:lstStyle/>
          <a:p>
            <a:pPr algn="l" eaLnBrk="1" hangingPunct="1"/>
            <a:r>
              <a:rPr lang="en-US" sz="4000" dirty="0" smtClean="0"/>
              <a:t>SEC’s Proposed Road Map</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25531"/>
            <a:ext cx="1914144" cy="262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3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heel(1)">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7772400" cy="4495800"/>
          </a:xfrm>
        </p:spPr>
        <p:txBody>
          <a:bodyPr>
            <a:normAutofit fontScale="92500"/>
          </a:bodyPr>
          <a:lstStyle/>
          <a:p>
            <a:r>
              <a:rPr lang="en-US" dirty="0" smtClean="0"/>
              <a:t>09/2008: Update to FASB/IASB Roadmap</a:t>
            </a:r>
          </a:p>
          <a:p>
            <a:pPr lvl="1"/>
            <a:r>
              <a:rPr lang="en-US" sz="2000" dirty="0" smtClean="0"/>
              <a:t>Short-term convergence projects completed: Fair value option, R&amp;D for FASB; borrowing costs and segment reporting for IASB</a:t>
            </a:r>
          </a:p>
          <a:p>
            <a:r>
              <a:rPr lang="en-US" dirty="0" smtClean="0"/>
              <a:t>4/07/2009: Chairman Schapiro’s view</a:t>
            </a:r>
          </a:p>
          <a:p>
            <a:pPr lvl="1"/>
            <a:r>
              <a:rPr lang="en-US" sz="1600" dirty="0" smtClean="0"/>
              <a:t>CFO.com</a:t>
            </a:r>
            <a:r>
              <a:rPr lang="en-US" sz="1600" dirty="0"/>
              <a:t> "I will not be bound by the existing roadmap that's out for public comment," and expressing reservations about quality of IFRS and the independence of the International Accounting Standards Board, which writes those rules</a:t>
            </a:r>
            <a:r>
              <a:rPr lang="en-US" sz="1600" dirty="0" smtClean="0"/>
              <a:t>.”</a:t>
            </a:r>
          </a:p>
          <a:p>
            <a:r>
              <a:rPr lang="en-US" dirty="0" smtClean="0"/>
              <a:t>11/05/2009: FASB Reaffirm Commitment</a:t>
            </a:r>
          </a:p>
          <a:p>
            <a:pPr lvl="1"/>
            <a:r>
              <a:rPr lang="en-US" sz="1600" dirty="0" smtClean="0"/>
              <a:t>Discuss plans for completing major joint projects by the end of June 2011.</a:t>
            </a:r>
          </a:p>
          <a:p>
            <a:r>
              <a:rPr lang="en-US" dirty="0" smtClean="0"/>
              <a:t>04/2010: SEC staff work plan </a:t>
            </a:r>
          </a:p>
          <a:p>
            <a:pPr lvl="1"/>
            <a:r>
              <a:rPr lang="en-US" sz="1600" dirty="0" smtClean="0"/>
              <a:t>No early adoption</a:t>
            </a:r>
          </a:p>
          <a:p>
            <a:pPr lvl="1"/>
            <a:r>
              <a:rPr lang="en-US" sz="1600" dirty="0" smtClean="0"/>
              <a:t>Schapiro </a:t>
            </a:r>
            <a:r>
              <a:rPr lang="en-US" sz="1600" dirty="0"/>
              <a:t>stressed that the commission is “on track to make a recommendation in 2011,” </a:t>
            </a:r>
            <a:r>
              <a:rPr lang="en-US" sz="1600" dirty="0" smtClean="0"/>
              <a:t>but mandatory IFRS adoption is a highly </a:t>
            </a:r>
            <a:r>
              <a:rPr lang="en-US" sz="1600" dirty="0"/>
              <a:t>significant decision that </a:t>
            </a:r>
            <a:r>
              <a:rPr lang="en-US" sz="1600" dirty="0" smtClean="0"/>
              <a:t>would be made only if it is </a:t>
            </a:r>
            <a:r>
              <a:rPr lang="en-US" sz="1600" dirty="0"/>
              <a:t>certain </a:t>
            </a:r>
            <a:r>
              <a:rPr lang="en-US" sz="1600" dirty="0" smtClean="0"/>
              <a:t>that it </a:t>
            </a:r>
            <a:r>
              <a:rPr lang="en-US" sz="1600" dirty="0"/>
              <a:t>is the best move for investors and the companies involved</a:t>
            </a:r>
          </a:p>
        </p:txBody>
      </p:sp>
      <p:sp>
        <p:nvSpPr>
          <p:cNvPr id="2" name="Title 1"/>
          <p:cNvSpPr>
            <a:spLocks noGrp="1"/>
          </p:cNvSpPr>
          <p:nvPr>
            <p:ph type="title"/>
          </p:nvPr>
        </p:nvSpPr>
        <p:spPr>
          <a:xfrm>
            <a:off x="685800" y="457200"/>
            <a:ext cx="7759700" cy="838200"/>
          </a:xfrm>
        </p:spPr>
        <p:txBody>
          <a:bodyPr/>
          <a:lstStyle/>
          <a:p>
            <a:r>
              <a:rPr lang="en-US" sz="4400" dirty="0" smtClean="0">
                <a:solidFill>
                  <a:schemeClr val="bg1"/>
                </a:solidFill>
                <a:effectLst/>
              </a:rPr>
              <a:t>Key Events</a:t>
            </a:r>
            <a:endParaRPr lang="en-US" dirty="0">
              <a:solidFill>
                <a:schemeClr val="bg1"/>
              </a:solidFill>
            </a:endParaRPr>
          </a:p>
        </p:txBody>
      </p:sp>
    </p:spTree>
    <p:extLst>
      <p:ext uri="{BB962C8B-B14F-4D97-AF65-F5344CB8AC3E}">
        <p14:creationId xmlns:p14="http://schemas.microsoft.com/office/powerpoint/2010/main" val="140359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7772400" cy="4267200"/>
          </a:xfrm>
        </p:spPr>
        <p:txBody>
          <a:bodyPr/>
          <a:lstStyle/>
          <a:p>
            <a:r>
              <a:rPr lang="en-US" dirty="0" smtClean="0"/>
              <a:t>8/24/2010: FASB chairman </a:t>
            </a:r>
            <a:r>
              <a:rPr lang="en-US" dirty="0" err="1" smtClean="0"/>
              <a:t>Herz</a:t>
            </a:r>
            <a:r>
              <a:rPr lang="en-US" dirty="0" smtClean="0"/>
              <a:t> </a:t>
            </a:r>
          </a:p>
          <a:p>
            <a:pPr lvl="1"/>
            <a:r>
              <a:rPr lang="en-US" sz="2000" dirty="0" smtClean="0"/>
              <a:t>unexpected resignation</a:t>
            </a:r>
          </a:p>
          <a:p>
            <a:r>
              <a:rPr lang="en-US" dirty="0" smtClean="0"/>
              <a:t>4/21/2011: FASB progress report</a:t>
            </a:r>
          </a:p>
          <a:p>
            <a:pPr lvl="1"/>
            <a:r>
              <a:rPr lang="en-US" sz="1800" dirty="0" smtClean="0"/>
              <a:t>Reaffirm commitment to convergence</a:t>
            </a:r>
          </a:p>
          <a:p>
            <a:pPr lvl="1"/>
            <a:r>
              <a:rPr lang="en-US" sz="1800" dirty="0" smtClean="0"/>
              <a:t>As of November 2010, priority projects include our joint projects on financial instruments, revenue recognition, leasing, insurance contracts, the presentation of other comprehensive income, fair value measurement, and the consolidation of investment companies</a:t>
            </a:r>
          </a:p>
          <a:p>
            <a:pPr lvl="1"/>
            <a:r>
              <a:rPr lang="en-US" sz="1800" dirty="0" smtClean="0"/>
              <a:t>As of April 2011, the number of remaining priority </a:t>
            </a:r>
            <a:r>
              <a:rPr lang="en-US" sz="1800" dirty="0" err="1" smtClean="0"/>
              <a:t>MoU</a:t>
            </a:r>
            <a:r>
              <a:rPr lang="en-US" sz="1800" dirty="0" smtClean="0"/>
              <a:t> projects is reduced to three (revenue recognition, leasing and financial instruments). Extended the timetable for the remaining priority </a:t>
            </a:r>
            <a:r>
              <a:rPr lang="en-US" sz="1800" dirty="0" err="1" smtClean="0"/>
              <a:t>MoU</a:t>
            </a:r>
            <a:r>
              <a:rPr lang="en-US" sz="1800" dirty="0" smtClean="0"/>
              <a:t> convergence projects and insurance beyond June 2011 to permit further work and consultation with stakeholders. </a:t>
            </a:r>
            <a:endParaRPr lang="en-US" sz="1800" dirty="0"/>
          </a:p>
        </p:txBody>
      </p:sp>
      <p:sp>
        <p:nvSpPr>
          <p:cNvPr id="2" name="Title 1"/>
          <p:cNvSpPr>
            <a:spLocks noGrp="1"/>
          </p:cNvSpPr>
          <p:nvPr>
            <p:ph type="title"/>
          </p:nvPr>
        </p:nvSpPr>
        <p:spPr>
          <a:xfrm>
            <a:off x="685800" y="381000"/>
            <a:ext cx="7759700" cy="977900"/>
          </a:xfrm>
        </p:spPr>
        <p:txBody>
          <a:bodyPr/>
          <a:lstStyle/>
          <a:p>
            <a:r>
              <a:rPr lang="en-US" sz="4400" dirty="0" smtClean="0">
                <a:solidFill>
                  <a:schemeClr val="bg1"/>
                </a:solidFill>
                <a:effectLst/>
              </a:rPr>
              <a:t>Key Events</a:t>
            </a:r>
            <a:endParaRPr lang="en-US" dirty="0">
              <a:solidFill>
                <a:schemeClr val="bg1"/>
              </a:solidFill>
            </a:endParaRPr>
          </a:p>
        </p:txBody>
      </p:sp>
    </p:spTree>
    <p:extLst>
      <p:ext uri="{BB962C8B-B14F-4D97-AF65-F5344CB8AC3E}">
        <p14:creationId xmlns:p14="http://schemas.microsoft.com/office/powerpoint/2010/main" val="361086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408333" cy="4221163"/>
          </a:xfrm>
        </p:spPr>
        <p:txBody>
          <a:bodyPr>
            <a:normAutofit/>
          </a:bodyPr>
          <a:lstStyle/>
          <a:p>
            <a:r>
              <a:rPr lang="en-US" dirty="0" smtClean="0"/>
              <a:t>May 26, 2011: SEC outlines “an </a:t>
            </a:r>
            <a:r>
              <a:rPr lang="en-US" dirty="0"/>
              <a:t>alternative way of merging U.S. and international accounting standards that could keep down transition costs, especially for small issuers</a:t>
            </a:r>
            <a:r>
              <a:rPr lang="en-US" dirty="0" smtClean="0"/>
              <a:t>.” (Reuters, May 26, 2011)</a:t>
            </a:r>
          </a:p>
          <a:p>
            <a:r>
              <a:rPr lang="en-US" dirty="0" smtClean="0"/>
              <a:t>July 13, 2012: SEC Final Staff Report – no recommendation; chief accountant resigned</a:t>
            </a:r>
          </a:p>
          <a:p>
            <a:r>
              <a:rPr lang="en-US" dirty="0" smtClean="0"/>
              <a:t>April 8, 2013: Mary Jo White as new SEC chairman – IFRS decision on her to-do list</a:t>
            </a:r>
          </a:p>
          <a:p>
            <a:r>
              <a:rPr lang="en-US" dirty="0" smtClean="0"/>
              <a:t>June 10, 2014: Former SEC chairman Cox - </a:t>
            </a:r>
            <a:r>
              <a:rPr lang="en-US" b="1" dirty="0"/>
              <a:t>Declares IFRS “Bereft of Life”</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Recent Development</a:t>
            </a:r>
            <a:endParaRPr lang="en-US" dirty="0"/>
          </a:p>
        </p:txBody>
      </p:sp>
    </p:spTree>
    <p:extLst>
      <p:ext uri="{BB962C8B-B14F-4D97-AF65-F5344CB8AC3E}">
        <p14:creationId xmlns:p14="http://schemas.microsoft.com/office/powerpoint/2010/main" val="567593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Latest (May 8, 2015)</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695700" cy="265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8894" y="2743200"/>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905000"/>
            <a:ext cx="1752600" cy="262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53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7912100"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4000" dirty="0" smtClean="0"/>
              <a:t>External Political Environment-Financial Accounting</a:t>
            </a:r>
          </a:p>
        </p:txBody>
      </p:sp>
      <p:grpSp>
        <p:nvGrpSpPr>
          <p:cNvPr id="6" name="Group 265"/>
          <p:cNvGrpSpPr>
            <a:grpSpLocks/>
          </p:cNvGrpSpPr>
          <p:nvPr/>
        </p:nvGrpSpPr>
        <p:grpSpPr bwMode="auto">
          <a:xfrm>
            <a:off x="493904" y="2263166"/>
            <a:ext cx="8116696" cy="4195034"/>
            <a:chOff x="543994" y="1202987"/>
            <a:chExt cx="7778965" cy="4002483"/>
          </a:xfrm>
        </p:grpSpPr>
        <p:sp>
          <p:nvSpPr>
            <p:cNvPr id="7" name="Text Box 259"/>
            <p:cNvSpPr txBox="1">
              <a:spLocks noChangeArrowheads="1"/>
            </p:cNvSpPr>
            <p:nvPr/>
          </p:nvSpPr>
          <p:spPr bwMode="auto">
            <a:xfrm>
              <a:off x="7219947" y="2680979"/>
              <a:ext cx="1063323" cy="352140"/>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Japan</a:t>
              </a:r>
              <a:br>
                <a:rPr lang="en-US" sz="800" dirty="0">
                  <a:solidFill>
                    <a:schemeClr val="tx2"/>
                  </a:solidFill>
                  <a:latin typeface="+mn-lt"/>
                  <a:cs typeface="Arial" pitchFamily="34" charset="0"/>
                </a:rPr>
              </a:br>
              <a:r>
                <a:rPr lang="en-US" sz="800" dirty="0">
                  <a:solidFill>
                    <a:schemeClr val="tx2"/>
                  </a:solidFill>
                  <a:latin typeface="+mn-lt"/>
                  <a:cs typeface="Arial" pitchFamily="34" charset="0"/>
                </a:rPr>
                <a:t>2010*/</a:t>
              </a:r>
              <a:r>
                <a:rPr lang="en-US" sz="800" dirty="0" smtClean="0">
                  <a:solidFill>
                    <a:schemeClr val="tx2"/>
                  </a:solidFill>
                  <a:latin typeface="+mn-lt"/>
                  <a:cs typeface="Arial" pitchFamily="34" charset="0"/>
                </a:rPr>
                <a:t>2016 </a:t>
              </a:r>
              <a:r>
                <a:rPr lang="en-US" sz="800" dirty="0">
                  <a:solidFill>
                    <a:schemeClr val="tx2"/>
                  </a:solidFill>
                  <a:latin typeface="+mn-lt"/>
                  <a:cs typeface="Arial" pitchFamily="34" charset="0"/>
                </a:rPr>
                <a:t>? </a:t>
              </a:r>
            </a:p>
          </p:txBody>
        </p:sp>
        <p:sp>
          <p:nvSpPr>
            <p:cNvPr id="8" name="Freeform 217"/>
            <p:cNvSpPr>
              <a:spLocks noChangeAspect="1"/>
            </p:cNvSpPr>
            <p:nvPr/>
          </p:nvSpPr>
          <p:spPr bwMode="gray">
            <a:xfrm>
              <a:off x="3957213" y="3411709"/>
              <a:ext cx="133950" cy="95888"/>
            </a:xfrm>
            <a:custGeom>
              <a:avLst/>
              <a:gdLst>
                <a:gd name="T0" fmla="*/ 0 w 215"/>
                <a:gd name="T1" fmla="*/ 2147483647 h 146"/>
                <a:gd name="T2" fmla="*/ 2147483647 w 215"/>
                <a:gd name="T3" fmla="*/ 2147483647 h 146"/>
                <a:gd name="T4" fmla="*/ 2147483647 w 215"/>
                <a:gd name="T5" fmla="*/ 2147483647 h 146"/>
                <a:gd name="T6" fmla="*/ 2147483647 w 215"/>
                <a:gd name="T7" fmla="*/ 2147483647 h 146"/>
                <a:gd name="T8" fmla="*/ 2147483647 w 215"/>
                <a:gd name="T9" fmla="*/ 2147483647 h 146"/>
                <a:gd name="T10" fmla="*/ 2147483647 w 215"/>
                <a:gd name="T11" fmla="*/ 2147483647 h 146"/>
                <a:gd name="T12" fmla="*/ 2147483647 w 215"/>
                <a:gd name="T13" fmla="*/ 2147483647 h 146"/>
                <a:gd name="T14" fmla="*/ 2147483647 w 215"/>
                <a:gd name="T15" fmla="*/ 2147483647 h 146"/>
                <a:gd name="T16" fmla="*/ 2147483647 w 215"/>
                <a:gd name="T17" fmla="*/ 0 h 146"/>
                <a:gd name="T18" fmla="*/ 2147483647 w 215"/>
                <a:gd name="T19" fmla="*/ 2147483647 h 146"/>
                <a:gd name="T20" fmla="*/ 0 w 215"/>
                <a:gd name="T21" fmla="*/ 2147483647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 name="Freeform 4"/>
            <p:cNvSpPr>
              <a:spLocks noChangeAspect="1"/>
            </p:cNvSpPr>
            <p:nvPr/>
          </p:nvSpPr>
          <p:spPr bwMode="gray">
            <a:xfrm>
              <a:off x="784967" y="1798177"/>
              <a:ext cx="632014" cy="597992"/>
            </a:xfrm>
            <a:custGeom>
              <a:avLst/>
              <a:gdLst>
                <a:gd name="T0" fmla="*/ 2147483647 w 1035"/>
                <a:gd name="T1" fmla="*/ 2147483647 h 903"/>
                <a:gd name="T2" fmla="*/ 2147483647 w 1035"/>
                <a:gd name="T3" fmla="*/ 2147483647 h 903"/>
                <a:gd name="T4" fmla="*/ 2147483647 w 1035"/>
                <a:gd name="T5" fmla="*/ 2147483647 h 903"/>
                <a:gd name="T6" fmla="*/ 2147483647 w 1035"/>
                <a:gd name="T7" fmla="*/ 2147483647 h 903"/>
                <a:gd name="T8" fmla="*/ 2147483647 w 1035"/>
                <a:gd name="T9" fmla="*/ 2147483647 h 903"/>
                <a:gd name="T10" fmla="*/ 2147483647 w 1035"/>
                <a:gd name="T11" fmla="*/ 2147483647 h 903"/>
                <a:gd name="T12" fmla="*/ 2147483647 w 1035"/>
                <a:gd name="T13" fmla="*/ 2147483647 h 903"/>
                <a:gd name="T14" fmla="*/ 2147483647 w 1035"/>
                <a:gd name="T15" fmla="*/ 2147483647 h 903"/>
                <a:gd name="T16" fmla="*/ 2147483647 w 1035"/>
                <a:gd name="T17" fmla="*/ 2147483647 h 903"/>
                <a:gd name="T18" fmla="*/ 2147483647 w 1035"/>
                <a:gd name="T19" fmla="*/ 2147483647 h 903"/>
                <a:gd name="T20" fmla="*/ 2147483647 w 1035"/>
                <a:gd name="T21" fmla="*/ 2147483647 h 903"/>
                <a:gd name="T22" fmla="*/ 2147483647 w 1035"/>
                <a:gd name="T23" fmla="*/ 2147483647 h 903"/>
                <a:gd name="T24" fmla="*/ 2147483647 w 1035"/>
                <a:gd name="T25" fmla="*/ 2147483647 h 903"/>
                <a:gd name="T26" fmla="*/ 2147483647 w 1035"/>
                <a:gd name="T27" fmla="*/ 2147483647 h 903"/>
                <a:gd name="T28" fmla="*/ 2147483647 w 1035"/>
                <a:gd name="T29" fmla="*/ 2147483647 h 903"/>
                <a:gd name="T30" fmla="*/ 2147483647 w 1035"/>
                <a:gd name="T31" fmla="*/ 2147483647 h 903"/>
                <a:gd name="T32" fmla="*/ 2147483647 w 1035"/>
                <a:gd name="T33" fmla="*/ 2147483647 h 903"/>
                <a:gd name="T34" fmla="*/ 2147483647 w 1035"/>
                <a:gd name="T35" fmla="*/ 2147483647 h 903"/>
                <a:gd name="T36" fmla="*/ 2147483647 w 1035"/>
                <a:gd name="T37" fmla="*/ 2147483647 h 903"/>
                <a:gd name="T38" fmla="*/ 2147483647 w 1035"/>
                <a:gd name="T39" fmla="*/ 2147483647 h 903"/>
                <a:gd name="T40" fmla="*/ 2147483647 w 1035"/>
                <a:gd name="T41" fmla="*/ 2147483647 h 903"/>
                <a:gd name="T42" fmla="*/ 2147483647 w 1035"/>
                <a:gd name="T43" fmla="*/ 2147483647 h 903"/>
                <a:gd name="T44" fmla="*/ 2147483647 w 1035"/>
                <a:gd name="T45" fmla="*/ 2147483647 h 903"/>
                <a:gd name="T46" fmla="*/ 2147483647 w 1035"/>
                <a:gd name="T47" fmla="*/ 2147483647 h 903"/>
                <a:gd name="T48" fmla="*/ 2147483647 w 1035"/>
                <a:gd name="T49" fmla="*/ 2147483647 h 903"/>
                <a:gd name="T50" fmla="*/ 2147483647 w 1035"/>
                <a:gd name="T51" fmla="*/ 2147483647 h 903"/>
                <a:gd name="T52" fmla="*/ 2147483647 w 1035"/>
                <a:gd name="T53" fmla="*/ 2147483647 h 903"/>
                <a:gd name="T54" fmla="*/ 2147483647 w 1035"/>
                <a:gd name="T55" fmla="*/ 2147483647 h 903"/>
                <a:gd name="T56" fmla="*/ 2147483647 w 1035"/>
                <a:gd name="T57" fmla="*/ 2147483647 h 903"/>
                <a:gd name="T58" fmla="*/ 2147483647 w 1035"/>
                <a:gd name="T59" fmla="*/ 2147483647 h 903"/>
                <a:gd name="T60" fmla="*/ 2147483647 w 1035"/>
                <a:gd name="T61" fmla="*/ 2147483647 h 903"/>
                <a:gd name="T62" fmla="*/ 2147483647 w 1035"/>
                <a:gd name="T63" fmla="*/ 2147483647 h 903"/>
                <a:gd name="T64" fmla="*/ 2147483647 w 1035"/>
                <a:gd name="T65" fmla="*/ 2147483647 h 903"/>
                <a:gd name="T66" fmla="*/ 2147483647 w 1035"/>
                <a:gd name="T67" fmla="*/ 2147483647 h 903"/>
                <a:gd name="T68" fmla="*/ 2147483647 w 1035"/>
                <a:gd name="T69" fmla="*/ 2147483647 h 903"/>
                <a:gd name="T70" fmla="*/ 2147483647 w 1035"/>
                <a:gd name="T71" fmla="*/ 2147483647 h 903"/>
                <a:gd name="T72" fmla="*/ 2147483647 w 1035"/>
                <a:gd name="T73" fmla="*/ 0 h 903"/>
                <a:gd name="T74" fmla="*/ 2147483647 w 1035"/>
                <a:gd name="T75" fmla="*/ 2147483647 h 903"/>
                <a:gd name="T76" fmla="*/ 2147483647 w 1035"/>
                <a:gd name="T77" fmla="*/ 2147483647 h 903"/>
                <a:gd name="T78" fmla="*/ 2147483647 w 1035"/>
                <a:gd name="T79" fmla="*/ 2147483647 h 903"/>
                <a:gd name="T80" fmla="*/ 2147483647 w 1035"/>
                <a:gd name="T81" fmla="*/ 2147483647 h 903"/>
                <a:gd name="T82" fmla="*/ 2147483647 w 1035"/>
                <a:gd name="T83" fmla="*/ 2147483647 h 903"/>
                <a:gd name="T84" fmla="*/ 2147483647 w 1035"/>
                <a:gd name="T85" fmla="*/ 2147483647 h 903"/>
                <a:gd name="T86" fmla="*/ 2147483647 w 1035"/>
                <a:gd name="T87" fmla="*/ 2147483647 h 903"/>
                <a:gd name="T88" fmla="*/ 2147483647 w 1035"/>
                <a:gd name="T89" fmla="*/ 2147483647 h 903"/>
                <a:gd name="T90" fmla="*/ 2147483647 w 1035"/>
                <a:gd name="T91" fmla="*/ 2147483647 h 903"/>
                <a:gd name="T92" fmla="*/ 2147483647 w 1035"/>
                <a:gd name="T93" fmla="*/ 2147483647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903"/>
                <a:gd name="T143" fmla="*/ 1035 w 1035"/>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solidFill>
              <a:schemeClr val="tx2"/>
            </a:solidFill>
            <a:ln w="1651">
              <a:solidFill>
                <a:schemeClr val="bg1"/>
              </a:solidFill>
              <a:round/>
              <a:headEnd/>
              <a:tailEnd/>
            </a:ln>
          </p:spPr>
          <p:txBody>
            <a:bodyPr lIns="91305" tIns="45650" rIns="91305" bIns="45650"/>
            <a:lstStyle/>
            <a:p>
              <a:endParaRPr lang="en-US" dirty="0"/>
            </a:p>
          </p:txBody>
        </p:sp>
        <p:sp>
          <p:nvSpPr>
            <p:cNvPr id="10" name="Freeform 5"/>
            <p:cNvSpPr>
              <a:spLocks noChangeAspect="1"/>
            </p:cNvSpPr>
            <p:nvPr/>
          </p:nvSpPr>
          <p:spPr bwMode="gray">
            <a:xfrm>
              <a:off x="2906110" y="3365280"/>
              <a:ext cx="33188" cy="14004"/>
            </a:xfrm>
            <a:custGeom>
              <a:avLst/>
              <a:gdLst>
                <a:gd name="T0" fmla="*/ 0 w 52"/>
                <a:gd name="T1" fmla="*/ 0 h 17"/>
                <a:gd name="T2" fmla="*/ 2147483647 w 52"/>
                <a:gd name="T3" fmla="*/ 2147483647 h 17"/>
                <a:gd name="T4" fmla="*/ 2147483647 w 52"/>
                <a:gd name="T5" fmla="*/ 2147483647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4" y="17"/>
                  </a:lnTo>
                  <a:lnTo>
                    <a:pt x="52" y="10"/>
                  </a:lnTo>
                  <a:lnTo>
                    <a:pt x="0" y="0"/>
                  </a:lnTo>
                  <a:close/>
                </a:path>
              </a:pathLst>
            </a:custGeom>
            <a:solidFill>
              <a:srgbClr val="C0C0C0"/>
            </a:solidFill>
            <a:ln w="1651">
              <a:solidFill>
                <a:schemeClr val="bg1"/>
              </a:solidFill>
              <a:round/>
              <a:headEnd/>
              <a:tailEnd/>
            </a:ln>
          </p:spPr>
          <p:txBody>
            <a:bodyPr lIns="91305" tIns="45650" rIns="91305" bIns="45650"/>
            <a:lstStyle/>
            <a:p>
              <a:endParaRPr lang="en-US" dirty="0"/>
            </a:p>
          </p:txBody>
        </p:sp>
        <p:sp>
          <p:nvSpPr>
            <p:cNvPr id="11" name="Freeform 6"/>
            <p:cNvSpPr>
              <a:spLocks noChangeAspect="1"/>
            </p:cNvSpPr>
            <p:nvPr/>
          </p:nvSpPr>
          <p:spPr bwMode="gray">
            <a:xfrm>
              <a:off x="5610905" y="2871102"/>
              <a:ext cx="299319" cy="233106"/>
            </a:xfrm>
            <a:custGeom>
              <a:avLst/>
              <a:gdLst>
                <a:gd name="T0" fmla="*/ 0 w 490"/>
                <a:gd name="T1" fmla="*/ 2147483647 h 351"/>
                <a:gd name="T2" fmla="*/ 2147483647 w 490"/>
                <a:gd name="T3" fmla="*/ 2147483647 h 351"/>
                <a:gd name="T4" fmla="*/ 2147483647 w 490"/>
                <a:gd name="T5" fmla="*/ 2147483647 h 351"/>
                <a:gd name="T6" fmla="*/ 2147483647 w 490"/>
                <a:gd name="T7" fmla="*/ 2147483647 h 351"/>
                <a:gd name="T8" fmla="*/ 2147483647 w 490"/>
                <a:gd name="T9" fmla="*/ 2147483647 h 351"/>
                <a:gd name="T10" fmla="*/ 2147483647 w 490"/>
                <a:gd name="T11" fmla="*/ 2147483647 h 351"/>
                <a:gd name="T12" fmla="*/ 2147483647 w 490"/>
                <a:gd name="T13" fmla="*/ 2147483647 h 351"/>
                <a:gd name="T14" fmla="*/ 2147483647 w 490"/>
                <a:gd name="T15" fmla="*/ 2147483647 h 351"/>
                <a:gd name="T16" fmla="*/ 2147483647 w 490"/>
                <a:gd name="T17" fmla="*/ 2147483647 h 351"/>
                <a:gd name="T18" fmla="*/ 2147483647 w 490"/>
                <a:gd name="T19" fmla="*/ 2147483647 h 351"/>
                <a:gd name="T20" fmla="*/ 2147483647 w 490"/>
                <a:gd name="T21" fmla="*/ 2147483647 h 351"/>
                <a:gd name="T22" fmla="*/ 2147483647 w 490"/>
                <a:gd name="T23" fmla="*/ 2147483647 h 351"/>
                <a:gd name="T24" fmla="*/ 2147483647 w 490"/>
                <a:gd name="T25" fmla="*/ 2147483647 h 351"/>
                <a:gd name="T26" fmla="*/ 2147483647 w 490"/>
                <a:gd name="T27" fmla="*/ 2147483647 h 351"/>
                <a:gd name="T28" fmla="*/ 2147483647 w 490"/>
                <a:gd name="T29" fmla="*/ 2147483647 h 351"/>
                <a:gd name="T30" fmla="*/ 2147483647 w 490"/>
                <a:gd name="T31" fmla="*/ 2147483647 h 351"/>
                <a:gd name="T32" fmla="*/ 2147483647 w 490"/>
                <a:gd name="T33" fmla="*/ 2147483647 h 351"/>
                <a:gd name="T34" fmla="*/ 2147483647 w 490"/>
                <a:gd name="T35" fmla="*/ 2147483647 h 351"/>
                <a:gd name="T36" fmla="*/ 2147483647 w 490"/>
                <a:gd name="T37" fmla="*/ 0 h 351"/>
                <a:gd name="T38" fmla="*/ 2147483647 w 490"/>
                <a:gd name="T39" fmla="*/ 2147483647 h 351"/>
                <a:gd name="T40" fmla="*/ 2147483647 w 490"/>
                <a:gd name="T41" fmla="*/ 2147483647 h 351"/>
                <a:gd name="T42" fmla="*/ 2147483647 w 490"/>
                <a:gd name="T43" fmla="*/ 2147483647 h 351"/>
                <a:gd name="T44" fmla="*/ 2147483647 w 490"/>
                <a:gd name="T45" fmla="*/ 2147483647 h 351"/>
                <a:gd name="T46" fmla="*/ 0 w 490"/>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 name="Freeform 7"/>
            <p:cNvSpPr>
              <a:spLocks noChangeAspect="1"/>
            </p:cNvSpPr>
            <p:nvPr/>
          </p:nvSpPr>
          <p:spPr bwMode="gray">
            <a:xfrm>
              <a:off x="4736103" y="2760335"/>
              <a:ext cx="36381" cy="77703"/>
            </a:xfrm>
            <a:custGeom>
              <a:avLst/>
              <a:gdLst>
                <a:gd name="T0" fmla="*/ 0 w 62"/>
                <a:gd name="T1" fmla="*/ 2147483647 h 119"/>
                <a:gd name="T2" fmla="*/ 2147483647 w 62"/>
                <a:gd name="T3" fmla="*/ 2147483647 h 119"/>
                <a:gd name="T4" fmla="*/ 2147483647 w 62"/>
                <a:gd name="T5" fmla="*/ 0 h 119"/>
                <a:gd name="T6" fmla="*/ 2147483647 w 62"/>
                <a:gd name="T7" fmla="*/ 2147483647 h 119"/>
                <a:gd name="T8" fmla="*/ 2147483647 w 62"/>
                <a:gd name="T9" fmla="*/ 2147483647 h 119"/>
                <a:gd name="T10" fmla="*/ 0 w 62"/>
                <a:gd name="T11" fmla="*/ 2147483647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3" name="Freeform 8"/>
            <p:cNvSpPr>
              <a:spLocks noChangeAspect="1"/>
            </p:cNvSpPr>
            <p:nvPr/>
          </p:nvSpPr>
          <p:spPr bwMode="gray">
            <a:xfrm>
              <a:off x="4147388" y="2910780"/>
              <a:ext cx="426652" cy="444720"/>
            </a:xfrm>
            <a:custGeom>
              <a:avLst/>
              <a:gdLst>
                <a:gd name="T0" fmla="*/ 0 w 705"/>
                <a:gd name="T1" fmla="*/ 2147483647 h 672"/>
                <a:gd name="T2" fmla="*/ 2147483647 w 705"/>
                <a:gd name="T3" fmla="*/ 2147483647 h 672"/>
                <a:gd name="T4" fmla="*/ 2147483647 w 705"/>
                <a:gd name="T5" fmla="*/ 2147483647 h 672"/>
                <a:gd name="T6" fmla="*/ 2147483647 w 705"/>
                <a:gd name="T7" fmla="*/ 2147483647 h 672"/>
                <a:gd name="T8" fmla="*/ 2147483647 w 705"/>
                <a:gd name="T9" fmla="*/ 2147483647 h 672"/>
                <a:gd name="T10" fmla="*/ 2147483647 w 705"/>
                <a:gd name="T11" fmla="*/ 2147483647 h 672"/>
                <a:gd name="T12" fmla="*/ 2147483647 w 705"/>
                <a:gd name="T13" fmla="*/ 2147483647 h 672"/>
                <a:gd name="T14" fmla="*/ 2147483647 w 705"/>
                <a:gd name="T15" fmla="*/ 2147483647 h 672"/>
                <a:gd name="T16" fmla="*/ 2147483647 w 705"/>
                <a:gd name="T17" fmla="*/ 2147483647 h 672"/>
                <a:gd name="T18" fmla="*/ 2147483647 w 705"/>
                <a:gd name="T19" fmla="*/ 2147483647 h 672"/>
                <a:gd name="T20" fmla="*/ 2147483647 w 705"/>
                <a:gd name="T21" fmla="*/ 2147483647 h 672"/>
                <a:gd name="T22" fmla="*/ 2147483647 w 705"/>
                <a:gd name="T23" fmla="*/ 2147483647 h 672"/>
                <a:gd name="T24" fmla="*/ 2147483647 w 705"/>
                <a:gd name="T25" fmla="*/ 2147483647 h 672"/>
                <a:gd name="T26" fmla="*/ 2147483647 w 705"/>
                <a:gd name="T27" fmla="*/ 0 h 672"/>
                <a:gd name="T28" fmla="*/ 2147483647 w 705"/>
                <a:gd name="T29" fmla="*/ 2147483647 h 672"/>
                <a:gd name="T30" fmla="*/ 2147483647 w 705"/>
                <a:gd name="T31" fmla="*/ 2147483647 h 672"/>
                <a:gd name="T32" fmla="*/ 2147483647 w 705"/>
                <a:gd name="T33" fmla="*/ 2147483647 h 672"/>
                <a:gd name="T34" fmla="*/ 2147483647 w 705"/>
                <a:gd name="T35" fmla="*/ 2147483647 h 672"/>
                <a:gd name="T36" fmla="*/ 2147483647 w 705"/>
                <a:gd name="T37" fmla="*/ 2147483647 h 672"/>
                <a:gd name="T38" fmla="*/ 2147483647 w 705"/>
                <a:gd name="T39" fmla="*/ 2147483647 h 672"/>
                <a:gd name="T40" fmla="*/ 2147483647 w 705"/>
                <a:gd name="T41" fmla="*/ 2147483647 h 672"/>
                <a:gd name="T42" fmla="*/ 0 w 705"/>
                <a:gd name="T43" fmla="*/ 2147483647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4" name="Freeform 9"/>
            <p:cNvSpPr>
              <a:spLocks noChangeAspect="1"/>
            </p:cNvSpPr>
            <p:nvPr/>
          </p:nvSpPr>
          <p:spPr bwMode="gray">
            <a:xfrm>
              <a:off x="2776243" y="4300780"/>
              <a:ext cx="415571" cy="809460"/>
            </a:xfrm>
            <a:custGeom>
              <a:avLst/>
              <a:gdLst>
                <a:gd name="T0" fmla="*/ 0 w 683"/>
                <a:gd name="T1" fmla="*/ 2147483647 h 1223"/>
                <a:gd name="T2" fmla="*/ 2147483647 w 683"/>
                <a:gd name="T3" fmla="*/ 2147483647 h 1223"/>
                <a:gd name="T4" fmla="*/ 2147483647 w 683"/>
                <a:gd name="T5" fmla="*/ 2147483647 h 1223"/>
                <a:gd name="T6" fmla="*/ 2147483647 w 683"/>
                <a:gd name="T7" fmla="*/ 2147483647 h 1223"/>
                <a:gd name="T8" fmla="*/ 2147483647 w 683"/>
                <a:gd name="T9" fmla="*/ 2147483647 h 1223"/>
                <a:gd name="T10" fmla="*/ 2147483647 w 683"/>
                <a:gd name="T11" fmla="*/ 2147483647 h 1223"/>
                <a:gd name="T12" fmla="*/ 2147483647 w 683"/>
                <a:gd name="T13" fmla="*/ 2147483647 h 1223"/>
                <a:gd name="T14" fmla="*/ 2147483647 w 683"/>
                <a:gd name="T15" fmla="*/ 2147483647 h 1223"/>
                <a:gd name="T16" fmla="*/ 2147483647 w 683"/>
                <a:gd name="T17" fmla="*/ 2147483647 h 1223"/>
                <a:gd name="T18" fmla="*/ 2147483647 w 683"/>
                <a:gd name="T19" fmla="*/ 2147483647 h 1223"/>
                <a:gd name="T20" fmla="*/ 2147483647 w 683"/>
                <a:gd name="T21" fmla="*/ 2147483647 h 1223"/>
                <a:gd name="T22" fmla="*/ 2147483647 w 683"/>
                <a:gd name="T23" fmla="*/ 2147483647 h 1223"/>
                <a:gd name="T24" fmla="*/ 2147483647 w 683"/>
                <a:gd name="T25" fmla="*/ 2147483647 h 1223"/>
                <a:gd name="T26" fmla="*/ 2147483647 w 683"/>
                <a:gd name="T27" fmla="*/ 2147483647 h 1223"/>
                <a:gd name="T28" fmla="*/ 2147483647 w 683"/>
                <a:gd name="T29" fmla="*/ 2147483647 h 1223"/>
                <a:gd name="T30" fmla="*/ 2147483647 w 683"/>
                <a:gd name="T31" fmla="*/ 2147483647 h 1223"/>
                <a:gd name="T32" fmla="*/ 2147483647 w 683"/>
                <a:gd name="T33" fmla="*/ 2147483647 h 1223"/>
                <a:gd name="T34" fmla="*/ 2147483647 w 683"/>
                <a:gd name="T35" fmla="*/ 2147483647 h 1223"/>
                <a:gd name="T36" fmla="*/ 2147483647 w 683"/>
                <a:gd name="T37" fmla="*/ 2147483647 h 1223"/>
                <a:gd name="T38" fmla="*/ 2147483647 w 683"/>
                <a:gd name="T39" fmla="*/ 2147483647 h 1223"/>
                <a:gd name="T40" fmla="*/ 2147483647 w 683"/>
                <a:gd name="T41" fmla="*/ 2147483647 h 1223"/>
                <a:gd name="T42" fmla="*/ 2147483647 w 683"/>
                <a:gd name="T43" fmla="*/ 2147483647 h 1223"/>
                <a:gd name="T44" fmla="*/ 2147483647 w 683"/>
                <a:gd name="T45" fmla="*/ 2147483647 h 1223"/>
                <a:gd name="T46" fmla="*/ 2147483647 w 683"/>
                <a:gd name="T47" fmla="*/ 2147483647 h 1223"/>
                <a:gd name="T48" fmla="*/ 2147483647 w 683"/>
                <a:gd name="T49" fmla="*/ 2147483647 h 1223"/>
                <a:gd name="T50" fmla="*/ 2147483647 w 683"/>
                <a:gd name="T51" fmla="*/ 2147483647 h 1223"/>
                <a:gd name="T52" fmla="*/ 2147483647 w 683"/>
                <a:gd name="T53" fmla="*/ 2147483647 h 1223"/>
                <a:gd name="T54" fmla="*/ 2147483647 w 683"/>
                <a:gd name="T55" fmla="*/ 2147483647 h 1223"/>
                <a:gd name="T56" fmla="*/ 2147483647 w 683"/>
                <a:gd name="T57" fmla="*/ 2147483647 h 1223"/>
                <a:gd name="T58" fmla="*/ 2147483647 w 683"/>
                <a:gd name="T59" fmla="*/ 2147483647 h 1223"/>
                <a:gd name="T60" fmla="*/ 2147483647 w 683"/>
                <a:gd name="T61" fmla="*/ 2147483647 h 1223"/>
                <a:gd name="T62" fmla="*/ 2147483647 w 683"/>
                <a:gd name="T63" fmla="*/ 2147483647 h 1223"/>
                <a:gd name="T64" fmla="*/ 2147483647 w 683"/>
                <a:gd name="T65" fmla="*/ 2147483647 h 1223"/>
                <a:gd name="T66" fmla="*/ 2147483647 w 683"/>
                <a:gd name="T67" fmla="*/ 2147483647 h 1223"/>
                <a:gd name="T68" fmla="*/ 2147483647 w 683"/>
                <a:gd name="T69" fmla="*/ 0 h 1223"/>
                <a:gd name="T70" fmla="*/ 2147483647 w 683"/>
                <a:gd name="T71" fmla="*/ 2147483647 h 1223"/>
                <a:gd name="T72" fmla="*/ 2147483647 w 683"/>
                <a:gd name="T73" fmla="*/ 2147483647 h 1223"/>
                <a:gd name="T74" fmla="*/ 2147483647 w 683"/>
                <a:gd name="T75" fmla="*/ 2147483647 h 1223"/>
                <a:gd name="T76" fmla="*/ 2147483647 w 683"/>
                <a:gd name="T77" fmla="*/ 2147483647 h 1223"/>
                <a:gd name="T78" fmla="*/ 2147483647 w 683"/>
                <a:gd name="T79" fmla="*/ 2147483647 h 1223"/>
                <a:gd name="T80" fmla="*/ 2147483647 w 683"/>
                <a:gd name="T81" fmla="*/ 2147483647 h 1223"/>
                <a:gd name="T82" fmla="*/ 2147483647 w 683"/>
                <a:gd name="T83" fmla="*/ 2147483647 h 1223"/>
                <a:gd name="T84" fmla="*/ 2147483647 w 683"/>
                <a:gd name="T85" fmla="*/ 2147483647 h 1223"/>
                <a:gd name="T86" fmla="*/ 2147483647 w 683"/>
                <a:gd name="T87" fmla="*/ 2147483647 h 1223"/>
                <a:gd name="T88" fmla="*/ 2147483647 w 683"/>
                <a:gd name="T89" fmla="*/ 2147483647 h 1223"/>
                <a:gd name="T90" fmla="*/ 2147483647 w 683"/>
                <a:gd name="T91" fmla="*/ 2147483647 h 1223"/>
                <a:gd name="T92" fmla="*/ 2147483647 w 683"/>
                <a:gd name="T93" fmla="*/ 2147483647 h 1223"/>
                <a:gd name="T94" fmla="*/ 0 w 683"/>
                <a:gd name="T95" fmla="*/ 2147483647 h 1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223"/>
                <a:gd name="T146" fmla="*/ 683 w 683"/>
                <a:gd name="T147" fmla="*/ 1223 h 12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5" name="Freeform 10"/>
            <p:cNvSpPr>
              <a:spLocks noChangeAspect="1"/>
            </p:cNvSpPr>
            <p:nvPr/>
          </p:nvSpPr>
          <p:spPr bwMode="gray">
            <a:xfrm>
              <a:off x="2875699" y="5122808"/>
              <a:ext cx="72762" cy="71089"/>
            </a:xfrm>
            <a:custGeom>
              <a:avLst/>
              <a:gdLst>
                <a:gd name="T0" fmla="*/ 0 w 121"/>
                <a:gd name="T1" fmla="*/ 0 h 106"/>
                <a:gd name="T2" fmla="*/ 2147483647 w 121"/>
                <a:gd name="T3" fmla="*/ 2147483647 h 106"/>
                <a:gd name="T4" fmla="*/ 2147483647 w 121"/>
                <a:gd name="T5" fmla="*/ 2147483647 h 106"/>
                <a:gd name="T6" fmla="*/ 2147483647 w 121"/>
                <a:gd name="T7" fmla="*/ 2147483647 h 106"/>
                <a:gd name="T8" fmla="*/ 0 w 121"/>
                <a:gd name="T9" fmla="*/ 0 h 106"/>
                <a:gd name="T10" fmla="*/ 0 60000 65536"/>
                <a:gd name="T11" fmla="*/ 0 60000 65536"/>
                <a:gd name="T12" fmla="*/ 0 60000 65536"/>
                <a:gd name="T13" fmla="*/ 0 60000 65536"/>
                <a:gd name="T14" fmla="*/ 0 60000 65536"/>
                <a:gd name="T15" fmla="*/ 0 w 121"/>
                <a:gd name="T16" fmla="*/ 0 h 106"/>
                <a:gd name="T17" fmla="*/ 121 w 121"/>
                <a:gd name="T18" fmla="*/ 106 h 106"/>
              </a:gdLst>
              <a:ahLst/>
              <a:cxnLst>
                <a:cxn ang="T10">
                  <a:pos x="T0" y="T1"/>
                </a:cxn>
                <a:cxn ang="T11">
                  <a:pos x="T2" y="T3"/>
                </a:cxn>
                <a:cxn ang="T12">
                  <a:pos x="T4" y="T5"/>
                </a:cxn>
                <a:cxn ang="T13">
                  <a:pos x="T6" y="T7"/>
                </a:cxn>
                <a:cxn ang="T14">
                  <a:pos x="T8" y="T9"/>
                </a:cxn>
              </a:cxnLst>
              <a:rect l="T15" t="T16" r="T17" b="T18"/>
              <a:pathLst>
                <a:path w="121" h="106">
                  <a:moveTo>
                    <a:pt x="0" y="0"/>
                  </a:moveTo>
                  <a:lnTo>
                    <a:pt x="3" y="106"/>
                  </a:lnTo>
                  <a:lnTo>
                    <a:pt x="121" y="95"/>
                  </a:lnTo>
                  <a:lnTo>
                    <a:pt x="27" y="52"/>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6" name="Freeform 11"/>
            <p:cNvSpPr>
              <a:spLocks noChangeAspect="1"/>
            </p:cNvSpPr>
            <p:nvPr/>
          </p:nvSpPr>
          <p:spPr bwMode="gray">
            <a:xfrm>
              <a:off x="6719838" y="4041696"/>
              <a:ext cx="857115" cy="700225"/>
            </a:xfrm>
            <a:custGeom>
              <a:avLst/>
              <a:gdLst>
                <a:gd name="T0" fmla="*/ 2147483647 w 1403"/>
                <a:gd name="T1" fmla="*/ 2147483647 h 1052"/>
                <a:gd name="T2" fmla="*/ 2147483647 w 1403"/>
                <a:gd name="T3" fmla="*/ 2147483647 h 1052"/>
                <a:gd name="T4" fmla="*/ 2147483647 w 1403"/>
                <a:gd name="T5" fmla="*/ 2147483647 h 1052"/>
                <a:gd name="T6" fmla="*/ 2147483647 w 1403"/>
                <a:gd name="T7" fmla="*/ 2147483647 h 1052"/>
                <a:gd name="T8" fmla="*/ 2147483647 w 1403"/>
                <a:gd name="T9" fmla="*/ 2147483647 h 1052"/>
                <a:gd name="T10" fmla="*/ 2147483647 w 1403"/>
                <a:gd name="T11" fmla="*/ 2147483647 h 1052"/>
                <a:gd name="T12" fmla="*/ 2147483647 w 1403"/>
                <a:gd name="T13" fmla="*/ 2147483647 h 1052"/>
                <a:gd name="T14" fmla="*/ 2147483647 w 1403"/>
                <a:gd name="T15" fmla="*/ 2147483647 h 1052"/>
                <a:gd name="T16" fmla="*/ 2147483647 w 1403"/>
                <a:gd name="T17" fmla="*/ 2147483647 h 1052"/>
                <a:gd name="T18" fmla="*/ 2147483647 w 1403"/>
                <a:gd name="T19" fmla="*/ 2147483647 h 1052"/>
                <a:gd name="T20" fmla="*/ 2147483647 w 1403"/>
                <a:gd name="T21" fmla="*/ 2147483647 h 1052"/>
                <a:gd name="T22" fmla="*/ 2147483647 w 1403"/>
                <a:gd name="T23" fmla="*/ 2147483647 h 1052"/>
                <a:gd name="T24" fmla="*/ 2147483647 w 1403"/>
                <a:gd name="T25" fmla="*/ 2147483647 h 1052"/>
                <a:gd name="T26" fmla="*/ 2147483647 w 1403"/>
                <a:gd name="T27" fmla="*/ 2147483647 h 1052"/>
                <a:gd name="T28" fmla="*/ 2147483647 w 1403"/>
                <a:gd name="T29" fmla="*/ 2147483647 h 1052"/>
                <a:gd name="T30" fmla="*/ 2147483647 w 1403"/>
                <a:gd name="T31" fmla="*/ 2147483647 h 1052"/>
                <a:gd name="T32" fmla="*/ 2147483647 w 1403"/>
                <a:gd name="T33" fmla="*/ 2147483647 h 1052"/>
                <a:gd name="T34" fmla="*/ 2147483647 w 1403"/>
                <a:gd name="T35" fmla="*/ 2147483647 h 1052"/>
                <a:gd name="T36" fmla="*/ 2147483647 w 1403"/>
                <a:gd name="T37" fmla="*/ 2147483647 h 1052"/>
                <a:gd name="T38" fmla="*/ 2147483647 w 1403"/>
                <a:gd name="T39" fmla="*/ 2147483647 h 1052"/>
                <a:gd name="T40" fmla="*/ 2147483647 w 1403"/>
                <a:gd name="T41" fmla="*/ 2147483647 h 1052"/>
                <a:gd name="T42" fmla="*/ 2147483647 w 1403"/>
                <a:gd name="T43" fmla="*/ 2147483647 h 1052"/>
                <a:gd name="T44" fmla="*/ 2147483647 w 1403"/>
                <a:gd name="T45" fmla="*/ 2147483647 h 1052"/>
                <a:gd name="T46" fmla="*/ 2147483647 w 1403"/>
                <a:gd name="T47" fmla="*/ 2147483647 h 1052"/>
                <a:gd name="T48" fmla="*/ 2147483647 w 1403"/>
                <a:gd name="T49" fmla="*/ 2147483647 h 1052"/>
                <a:gd name="T50" fmla="*/ 2147483647 w 1403"/>
                <a:gd name="T51" fmla="*/ 2147483647 h 1052"/>
                <a:gd name="T52" fmla="*/ 2147483647 w 1403"/>
                <a:gd name="T53" fmla="*/ 2147483647 h 1052"/>
                <a:gd name="T54" fmla="*/ 2147483647 w 1403"/>
                <a:gd name="T55" fmla="*/ 2147483647 h 1052"/>
                <a:gd name="T56" fmla="*/ 2147483647 w 1403"/>
                <a:gd name="T57" fmla="*/ 2147483647 h 1052"/>
                <a:gd name="T58" fmla="*/ 2147483647 w 1403"/>
                <a:gd name="T59" fmla="*/ 2147483647 h 1052"/>
                <a:gd name="T60" fmla="*/ 2147483647 w 1403"/>
                <a:gd name="T61" fmla="*/ 2147483647 h 1052"/>
                <a:gd name="T62" fmla="*/ 2147483647 w 1403"/>
                <a:gd name="T63" fmla="*/ 2147483647 h 1052"/>
                <a:gd name="T64" fmla="*/ 2147483647 w 1403"/>
                <a:gd name="T65" fmla="*/ 2147483647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 name="Freeform 12"/>
            <p:cNvSpPr>
              <a:spLocks noChangeAspect="1"/>
            </p:cNvSpPr>
            <p:nvPr/>
          </p:nvSpPr>
          <p:spPr bwMode="gray">
            <a:xfrm>
              <a:off x="7392254" y="4779734"/>
              <a:ext cx="75034" cy="78425"/>
            </a:xfrm>
            <a:custGeom>
              <a:avLst/>
              <a:gdLst>
                <a:gd name="T0" fmla="*/ 0 w 122"/>
                <a:gd name="T1" fmla="*/ 2147483647 h 119"/>
                <a:gd name="T2" fmla="*/ 2147483647 w 122"/>
                <a:gd name="T3" fmla="*/ 0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8" name="Freeform 13"/>
            <p:cNvSpPr>
              <a:spLocks noChangeAspect="1"/>
            </p:cNvSpPr>
            <p:nvPr/>
          </p:nvSpPr>
          <p:spPr bwMode="gray">
            <a:xfrm>
              <a:off x="4527990" y="2582428"/>
              <a:ext cx="161611" cy="65822"/>
            </a:xfrm>
            <a:custGeom>
              <a:avLst/>
              <a:gdLst>
                <a:gd name="T0" fmla="*/ 0 w 265"/>
                <a:gd name="T1" fmla="*/ 2147483647 h 102"/>
                <a:gd name="T2" fmla="*/ 2147483647 w 265"/>
                <a:gd name="T3" fmla="*/ 2147483647 h 102"/>
                <a:gd name="T4" fmla="*/ 2147483647 w 265"/>
                <a:gd name="T5" fmla="*/ 2147483647 h 102"/>
                <a:gd name="T6" fmla="*/ 2147483647 w 265"/>
                <a:gd name="T7" fmla="*/ 2147483647 h 102"/>
                <a:gd name="T8" fmla="*/ 2147483647 w 265"/>
                <a:gd name="T9" fmla="*/ 2147483647 h 102"/>
                <a:gd name="T10" fmla="*/ 2147483647 w 265"/>
                <a:gd name="T11" fmla="*/ 2147483647 h 102"/>
                <a:gd name="T12" fmla="*/ 2147483647 w 265"/>
                <a:gd name="T13" fmla="*/ 2147483647 h 102"/>
                <a:gd name="T14" fmla="*/ 2147483647 w 265"/>
                <a:gd name="T15" fmla="*/ 2147483647 h 102"/>
                <a:gd name="T16" fmla="*/ 2147483647 w 265"/>
                <a:gd name="T17" fmla="*/ 0 h 102"/>
                <a:gd name="T18" fmla="*/ 2147483647 w 265"/>
                <a:gd name="T19" fmla="*/ 2147483647 h 102"/>
                <a:gd name="T20" fmla="*/ 2147483647 w 265"/>
                <a:gd name="T21" fmla="*/ 2147483647 h 102"/>
                <a:gd name="T22" fmla="*/ 0 w 265"/>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9" name="Freeform 14"/>
            <p:cNvSpPr>
              <a:spLocks noChangeAspect="1"/>
            </p:cNvSpPr>
            <p:nvPr/>
          </p:nvSpPr>
          <p:spPr bwMode="gray">
            <a:xfrm>
              <a:off x="6187387" y="3174819"/>
              <a:ext cx="101007" cy="134443"/>
            </a:xfrm>
            <a:custGeom>
              <a:avLst/>
              <a:gdLst>
                <a:gd name="T0" fmla="*/ 0 w 166"/>
                <a:gd name="T1" fmla="*/ 2147483647 h 206"/>
                <a:gd name="T2" fmla="*/ 2147483647 w 166"/>
                <a:gd name="T3" fmla="*/ 2147483647 h 206"/>
                <a:gd name="T4" fmla="*/ 2147483647 w 166"/>
                <a:gd name="T5" fmla="*/ 2147483647 h 206"/>
                <a:gd name="T6" fmla="*/ 2147483647 w 166"/>
                <a:gd name="T7" fmla="*/ 2147483647 h 206"/>
                <a:gd name="T8" fmla="*/ 2147483647 w 166"/>
                <a:gd name="T9" fmla="*/ 2147483647 h 206"/>
                <a:gd name="T10" fmla="*/ 2147483647 w 166"/>
                <a:gd name="T11" fmla="*/ 2147483647 h 206"/>
                <a:gd name="T12" fmla="*/ 2147483647 w 166"/>
                <a:gd name="T13" fmla="*/ 2147483647 h 206"/>
                <a:gd name="T14" fmla="*/ 2147483647 w 166"/>
                <a:gd name="T15" fmla="*/ 2147483647 h 206"/>
                <a:gd name="T16" fmla="*/ 2147483647 w 166"/>
                <a:gd name="T17" fmla="*/ 2147483647 h 206"/>
                <a:gd name="T18" fmla="*/ 2147483647 w 166"/>
                <a:gd name="T19" fmla="*/ 2147483647 h 206"/>
                <a:gd name="T20" fmla="*/ 2147483647 w 166"/>
                <a:gd name="T21" fmla="*/ 2147483647 h 206"/>
                <a:gd name="T22" fmla="*/ 2147483647 w 166"/>
                <a:gd name="T23" fmla="*/ 2147483647 h 206"/>
                <a:gd name="T24" fmla="*/ 2147483647 w 166"/>
                <a:gd name="T25" fmla="*/ 2147483647 h 206"/>
                <a:gd name="T26" fmla="*/ 2147483647 w 166"/>
                <a:gd name="T27" fmla="*/ 0 h 206"/>
                <a:gd name="T28" fmla="*/ 2147483647 w 166"/>
                <a:gd name="T29" fmla="*/ 2147483647 h 206"/>
                <a:gd name="T30" fmla="*/ 2147483647 w 166"/>
                <a:gd name="T31" fmla="*/ 2147483647 h 206"/>
                <a:gd name="T32" fmla="*/ 0 w 166"/>
                <a:gd name="T33" fmla="*/ 214748364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 name="Freeform 15"/>
            <p:cNvSpPr>
              <a:spLocks noChangeAspect="1"/>
            </p:cNvSpPr>
            <p:nvPr/>
          </p:nvSpPr>
          <p:spPr bwMode="gray">
            <a:xfrm>
              <a:off x="4392352" y="2502603"/>
              <a:ext cx="66376" cy="54617"/>
            </a:xfrm>
            <a:custGeom>
              <a:avLst/>
              <a:gdLst>
                <a:gd name="T0" fmla="*/ 0 w 112"/>
                <a:gd name="T1" fmla="*/ 2147483647 h 81"/>
                <a:gd name="T2" fmla="*/ 2147483647 w 112"/>
                <a:gd name="T3" fmla="*/ 2147483647 h 81"/>
                <a:gd name="T4" fmla="*/ 2147483647 w 112"/>
                <a:gd name="T5" fmla="*/ 0 h 81"/>
                <a:gd name="T6" fmla="*/ 2147483647 w 112"/>
                <a:gd name="T7" fmla="*/ 2147483647 h 81"/>
                <a:gd name="T8" fmla="*/ 2147483647 w 112"/>
                <a:gd name="T9" fmla="*/ 2147483647 h 81"/>
                <a:gd name="T10" fmla="*/ 2147483647 w 112"/>
                <a:gd name="T11" fmla="*/ 2147483647 h 81"/>
                <a:gd name="T12" fmla="*/ 0 w 112"/>
                <a:gd name="T13" fmla="*/ 2147483647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1" name="Freeform 16"/>
            <p:cNvSpPr>
              <a:spLocks noChangeAspect="1"/>
            </p:cNvSpPr>
            <p:nvPr/>
          </p:nvSpPr>
          <p:spPr bwMode="gray">
            <a:xfrm>
              <a:off x="6209541" y="3130659"/>
              <a:ext cx="62840" cy="39678"/>
            </a:xfrm>
            <a:custGeom>
              <a:avLst/>
              <a:gdLst>
                <a:gd name="T0" fmla="*/ 0 w 105"/>
                <a:gd name="T1" fmla="*/ 2147483647 h 59"/>
                <a:gd name="T2" fmla="*/ 2147483647 w 105"/>
                <a:gd name="T3" fmla="*/ 2147483647 h 59"/>
                <a:gd name="T4" fmla="*/ 2147483647 w 105"/>
                <a:gd name="T5" fmla="*/ 2147483647 h 59"/>
                <a:gd name="T6" fmla="*/ 2147483647 w 105"/>
                <a:gd name="T7" fmla="*/ 2147483647 h 59"/>
                <a:gd name="T8" fmla="*/ 2147483647 w 105"/>
                <a:gd name="T9" fmla="*/ 0 h 59"/>
                <a:gd name="T10" fmla="*/ 0 w 105"/>
                <a:gd name="T11" fmla="*/ 2147483647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 name="Freeform 17"/>
            <p:cNvSpPr>
              <a:spLocks noChangeAspect="1"/>
            </p:cNvSpPr>
            <p:nvPr/>
          </p:nvSpPr>
          <p:spPr bwMode="gray">
            <a:xfrm>
              <a:off x="2854163" y="4012287"/>
              <a:ext cx="255403" cy="313701"/>
            </a:xfrm>
            <a:custGeom>
              <a:avLst/>
              <a:gdLst>
                <a:gd name="T0" fmla="*/ 0 w 415"/>
                <a:gd name="T1" fmla="*/ 2147483647 h 471"/>
                <a:gd name="T2" fmla="*/ 2147483647 w 415"/>
                <a:gd name="T3" fmla="*/ 2147483647 h 471"/>
                <a:gd name="T4" fmla="*/ 2147483647 w 415"/>
                <a:gd name="T5" fmla="*/ 2147483647 h 471"/>
                <a:gd name="T6" fmla="*/ 2147483647 w 415"/>
                <a:gd name="T7" fmla="*/ 2147483647 h 471"/>
                <a:gd name="T8" fmla="*/ 2147483647 w 415"/>
                <a:gd name="T9" fmla="*/ 2147483647 h 471"/>
                <a:gd name="T10" fmla="*/ 2147483647 w 415"/>
                <a:gd name="T11" fmla="*/ 2147483647 h 471"/>
                <a:gd name="T12" fmla="*/ 2147483647 w 415"/>
                <a:gd name="T13" fmla="*/ 2147483647 h 471"/>
                <a:gd name="T14" fmla="*/ 2147483647 w 415"/>
                <a:gd name="T15" fmla="*/ 2147483647 h 471"/>
                <a:gd name="T16" fmla="*/ 2147483647 w 415"/>
                <a:gd name="T17" fmla="*/ 2147483647 h 471"/>
                <a:gd name="T18" fmla="*/ 2147483647 w 415"/>
                <a:gd name="T19" fmla="*/ 2147483647 h 471"/>
                <a:gd name="T20" fmla="*/ 2147483647 w 415"/>
                <a:gd name="T21" fmla="*/ 2147483647 h 471"/>
                <a:gd name="T22" fmla="*/ 2147483647 w 415"/>
                <a:gd name="T23" fmla="*/ 2147483647 h 471"/>
                <a:gd name="T24" fmla="*/ 2147483647 w 415"/>
                <a:gd name="T25" fmla="*/ 2147483647 h 471"/>
                <a:gd name="T26" fmla="*/ 2147483647 w 415"/>
                <a:gd name="T27" fmla="*/ 2147483647 h 471"/>
                <a:gd name="T28" fmla="*/ 2147483647 w 415"/>
                <a:gd name="T29" fmla="*/ 2147483647 h 471"/>
                <a:gd name="T30" fmla="*/ 2147483647 w 415"/>
                <a:gd name="T31" fmla="*/ 2147483647 h 471"/>
                <a:gd name="T32" fmla="*/ 2147483647 w 415"/>
                <a:gd name="T33" fmla="*/ 2147483647 h 471"/>
                <a:gd name="T34" fmla="*/ 2147483647 w 415"/>
                <a:gd name="T35" fmla="*/ 2147483647 h 471"/>
                <a:gd name="T36" fmla="*/ 2147483647 w 415"/>
                <a:gd name="T37" fmla="*/ 2147483647 h 471"/>
                <a:gd name="T38" fmla="*/ 2147483647 w 415"/>
                <a:gd name="T39" fmla="*/ 2147483647 h 471"/>
                <a:gd name="T40" fmla="*/ 2147483647 w 415"/>
                <a:gd name="T41" fmla="*/ 2147483647 h 471"/>
                <a:gd name="T42" fmla="*/ 2147483647 w 415"/>
                <a:gd name="T43" fmla="*/ 0 h 471"/>
                <a:gd name="T44" fmla="*/ 2147483647 w 415"/>
                <a:gd name="T45" fmla="*/ 2147483647 h 471"/>
                <a:gd name="T46" fmla="*/ 0 w 415"/>
                <a:gd name="T47" fmla="*/ 2147483647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71"/>
                <a:gd name="T74" fmla="*/ 415 w 415"/>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 name="Freeform 18"/>
            <p:cNvSpPr>
              <a:spLocks noChangeAspect="1"/>
            </p:cNvSpPr>
            <p:nvPr/>
          </p:nvSpPr>
          <p:spPr bwMode="gray">
            <a:xfrm>
              <a:off x="2769030" y="3676180"/>
              <a:ext cx="821040" cy="920095"/>
            </a:xfrm>
            <a:custGeom>
              <a:avLst/>
              <a:gdLst>
                <a:gd name="T0" fmla="*/ 2147483647 w 1354"/>
                <a:gd name="T1" fmla="*/ 2147483647 h 1384"/>
                <a:gd name="T2" fmla="*/ 2147483647 w 1354"/>
                <a:gd name="T3" fmla="*/ 2147483647 h 1384"/>
                <a:gd name="T4" fmla="*/ 2147483647 w 1354"/>
                <a:gd name="T5" fmla="*/ 2147483647 h 1384"/>
                <a:gd name="T6" fmla="*/ 2147483647 w 1354"/>
                <a:gd name="T7" fmla="*/ 2147483647 h 1384"/>
                <a:gd name="T8" fmla="*/ 2147483647 w 1354"/>
                <a:gd name="T9" fmla="*/ 2147483647 h 1384"/>
                <a:gd name="T10" fmla="*/ 2147483647 w 1354"/>
                <a:gd name="T11" fmla="*/ 2147483647 h 1384"/>
                <a:gd name="T12" fmla="*/ 2147483647 w 1354"/>
                <a:gd name="T13" fmla="*/ 2147483647 h 1384"/>
                <a:gd name="T14" fmla="*/ 2147483647 w 1354"/>
                <a:gd name="T15" fmla="*/ 2147483647 h 1384"/>
                <a:gd name="T16" fmla="*/ 2147483647 w 1354"/>
                <a:gd name="T17" fmla="*/ 2147483647 h 1384"/>
                <a:gd name="T18" fmla="*/ 2147483647 w 1354"/>
                <a:gd name="T19" fmla="*/ 2147483647 h 1384"/>
                <a:gd name="T20" fmla="*/ 2147483647 w 1354"/>
                <a:gd name="T21" fmla="*/ 2147483647 h 1384"/>
                <a:gd name="T22" fmla="*/ 2147483647 w 1354"/>
                <a:gd name="T23" fmla="*/ 2147483647 h 1384"/>
                <a:gd name="T24" fmla="*/ 2147483647 w 1354"/>
                <a:gd name="T25" fmla="*/ 2147483647 h 1384"/>
                <a:gd name="T26" fmla="*/ 2147483647 w 1354"/>
                <a:gd name="T27" fmla="*/ 2147483647 h 1384"/>
                <a:gd name="T28" fmla="*/ 2147483647 w 1354"/>
                <a:gd name="T29" fmla="*/ 2147483647 h 1384"/>
                <a:gd name="T30" fmla="*/ 2147483647 w 1354"/>
                <a:gd name="T31" fmla="*/ 2147483647 h 1384"/>
                <a:gd name="T32" fmla="*/ 2147483647 w 1354"/>
                <a:gd name="T33" fmla="*/ 2147483647 h 1384"/>
                <a:gd name="T34" fmla="*/ 2147483647 w 1354"/>
                <a:gd name="T35" fmla="*/ 2147483647 h 1384"/>
                <a:gd name="T36" fmla="*/ 2147483647 w 1354"/>
                <a:gd name="T37" fmla="*/ 2147483647 h 1384"/>
                <a:gd name="T38" fmla="*/ 2147483647 w 1354"/>
                <a:gd name="T39" fmla="*/ 2147483647 h 1384"/>
                <a:gd name="T40" fmla="*/ 2147483647 w 1354"/>
                <a:gd name="T41" fmla="*/ 2147483647 h 1384"/>
                <a:gd name="T42" fmla="*/ 2147483647 w 1354"/>
                <a:gd name="T43" fmla="*/ 2147483647 h 1384"/>
                <a:gd name="T44" fmla="*/ 2147483647 w 1354"/>
                <a:gd name="T45" fmla="*/ 2147483647 h 1384"/>
                <a:gd name="T46" fmla="*/ 2147483647 w 1354"/>
                <a:gd name="T47" fmla="*/ 2147483647 h 1384"/>
                <a:gd name="T48" fmla="*/ 2147483647 w 1354"/>
                <a:gd name="T49" fmla="*/ 2147483647 h 1384"/>
                <a:gd name="T50" fmla="*/ 2147483647 w 1354"/>
                <a:gd name="T51" fmla="*/ 2147483647 h 1384"/>
                <a:gd name="T52" fmla="*/ 2147483647 w 1354"/>
                <a:gd name="T53" fmla="*/ 2147483647 h 1384"/>
                <a:gd name="T54" fmla="*/ 2147483647 w 1354"/>
                <a:gd name="T55" fmla="*/ 0 h 1384"/>
                <a:gd name="T56" fmla="*/ 2147483647 w 1354"/>
                <a:gd name="T57" fmla="*/ 2147483647 h 1384"/>
                <a:gd name="T58" fmla="*/ 2147483647 w 1354"/>
                <a:gd name="T59" fmla="*/ 2147483647 h 1384"/>
                <a:gd name="T60" fmla="*/ 2147483647 w 1354"/>
                <a:gd name="T61" fmla="*/ 2147483647 h 1384"/>
                <a:gd name="T62" fmla="*/ 2147483647 w 1354"/>
                <a:gd name="T63" fmla="*/ 2147483647 h 1384"/>
                <a:gd name="T64" fmla="*/ 2147483647 w 1354"/>
                <a:gd name="T65" fmla="*/ 2147483647 h 1384"/>
                <a:gd name="T66" fmla="*/ 2147483647 w 1354"/>
                <a:gd name="T67" fmla="*/ 2147483647 h 1384"/>
                <a:gd name="T68" fmla="*/ 0 w 1354"/>
                <a:gd name="T69" fmla="*/ 2147483647 h 1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4"/>
                <a:gd name="T106" fmla="*/ 0 h 1384"/>
                <a:gd name="T107" fmla="*/ 1354 w 1354"/>
                <a:gd name="T108" fmla="*/ 1384 h 1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 name="Freeform 19"/>
            <p:cNvSpPr>
              <a:spLocks noChangeAspect="1"/>
            </p:cNvSpPr>
            <p:nvPr/>
          </p:nvSpPr>
          <p:spPr bwMode="gray">
            <a:xfrm>
              <a:off x="2440779" y="3365419"/>
              <a:ext cx="19844" cy="61170"/>
            </a:xfrm>
            <a:custGeom>
              <a:avLst/>
              <a:gdLst>
                <a:gd name="T0" fmla="*/ 0 w 28"/>
                <a:gd name="T1" fmla="*/ 2147483647 h 92"/>
                <a:gd name="T2" fmla="*/ 2147483647 w 28"/>
                <a:gd name="T3" fmla="*/ 2147483647 h 92"/>
                <a:gd name="T4" fmla="*/ 2147483647 w 28"/>
                <a:gd name="T5" fmla="*/ 0 h 92"/>
                <a:gd name="T6" fmla="*/ 0 w 28"/>
                <a:gd name="T7" fmla="*/ 2147483647 h 92"/>
                <a:gd name="T8" fmla="*/ 0 60000 65536"/>
                <a:gd name="T9" fmla="*/ 0 60000 65536"/>
                <a:gd name="T10" fmla="*/ 0 60000 65536"/>
                <a:gd name="T11" fmla="*/ 0 60000 65536"/>
                <a:gd name="T12" fmla="*/ 0 w 28"/>
                <a:gd name="T13" fmla="*/ 0 h 92"/>
                <a:gd name="T14" fmla="*/ 28 w 28"/>
                <a:gd name="T15" fmla="*/ 92 h 92"/>
              </a:gdLst>
              <a:ahLst/>
              <a:cxnLst>
                <a:cxn ang="T8">
                  <a:pos x="T0" y="T1"/>
                </a:cxn>
                <a:cxn ang="T9">
                  <a:pos x="T2" y="T3"/>
                </a:cxn>
                <a:cxn ang="T10">
                  <a:pos x="T4" y="T5"/>
                </a:cxn>
                <a:cxn ang="T11">
                  <a:pos x="T6" y="T7"/>
                </a:cxn>
              </a:cxnLst>
              <a:rect l="T12" t="T13" r="T14" b="T15"/>
              <a:pathLst>
                <a:path w="28" h="92">
                  <a:moveTo>
                    <a:pt x="0" y="20"/>
                  </a:moveTo>
                  <a:lnTo>
                    <a:pt x="11" y="92"/>
                  </a:lnTo>
                  <a:lnTo>
                    <a:pt x="28" y="0"/>
                  </a:lnTo>
                  <a:lnTo>
                    <a:pt x="0" y="2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5" name="Freeform 20"/>
            <p:cNvSpPr>
              <a:spLocks noChangeAspect="1"/>
            </p:cNvSpPr>
            <p:nvPr/>
          </p:nvSpPr>
          <p:spPr bwMode="gray">
            <a:xfrm>
              <a:off x="4802151" y="2714071"/>
              <a:ext cx="132752" cy="81226"/>
            </a:xfrm>
            <a:custGeom>
              <a:avLst/>
              <a:gdLst>
                <a:gd name="T0" fmla="*/ 0 w 216"/>
                <a:gd name="T1" fmla="*/ 2147483647 h 122"/>
                <a:gd name="T2" fmla="*/ 2147483647 w 216"/>
                <a:gd name="T3" fmla="*/ 0 h 122"/>
                <a:gd name="T4" fmla="*/ 2147483647 w 216"/>
                <a:gd name="T5" fmla="*/ 2147483647 h 122"/>
                <a:gd name="T6" fmla="*/ 2147483647 w 216"/>
                <a:gd name="T7" fmla="*/ 2147483647 h 122"/>
                <a:gd name="T8" fmla="*/ 2147483647 w 216"/>
                <a:gd name="T9" fmla="*/ 2147483647 h 122"/>
                <a:gd name="T10" fmla="*/ 2147483647 w 216"/>
                <a:gd name="T11" fmla="*/ 2147483647 h 122"/>
                <a:gd name="T12" fmla="*/ 2147483647 w 216"/>
                <a:gd name="T13" fmla="*/ 2147483647 h 122"/>
                <a:gd name="T14" fmla="*/ 2147483647 w 216"/>
                <a:gd name="T15" fmla="*/ 2147483647 h 122"/>
                <a:gd name="T16" fmla="*/ 0 w 216"/>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6" name="Freeform 21"/>
            <p:cNvSpPr>
              <a:spLocks noChangeAspect="1"/>
            </p:cNvSpPr>
            <p:nvPr/>
          </p:nvSpPr>
          <p:spPr bwMode="gray">
            <a:xfrm>
              <a:off x="6278996" y="3133966"/>
              <a:ext cx="191828" cy="428188"/>
            </a:xfrm>
            <a:custGeom>
              <a:avLst/>
              <a:gdLst>
                <a:gd name="T0" fmla="*/ 0 w 313"/>
                <a:gd name="T1" fmla="*/ 2147483647 h 644"/>
                <a:gd name="T2" fmla="*/ 2147483647 w 313"/>
                <a:gd name="T3" fmla="*/ 2147483647 h 644"/>
                <a:gd name="T4" fmla="*/ 2147483647 w 313"/>
                <a:gd name="T5" fmla="*/ 2147483647 h 644"/>
                <a:gd name="T6" fmla="*/ 2147483647 w 313"/>
                <a:gd name="T7" fmla="*/ 2147483647 h 644"/>
                <a:gd name="T8" fmla="*/ 2147483647 w 313"/>
                <a:gd name="T9" fmla="*/ 0 h 644"/>
                <a:gd name="T10" fmla="*/ 2147483647 w 313"/>
                <a:gd name="T11" fmla="*/ 2147483647 h 644"/>
                <a:gd name="T12" fmla="*/ 2147483647 w 313"/>
                <a:gd name="T13" fmla="*/ 2147483647 h 644"/>
                <a:gd name="T14" fmla="*/ 2147483647 w 313"/>
                <a:gd name="T15" fmla="*/ 2147483647 h 644"/>
                <a:gd name="T16" fmla="*/ 2147483647 w 313"/>
                <a:gd name="T17" fmla="*/ 2147483647 h 644"/>
                <a:gd name="T18" fmla="*/ 2147483647 w 313"/>
                <a:gd name="T19" fmla="*/ 2147483647 h 644"/>
                <a:gd name="T20" fmla="*/ 2147483647 w 313"/>
                <a:gd name="T21" fmla="*/ 2147483647 h 644"/>
                <a:gd name="T22" fmla="*/ 2147483647 w 313"/>
                <a:gd name="T23" fmla="*/ 2147483647 h 644"/>
                <a:gd name="T24" fmla="*/ 2147483647 w 313"/>
                <a:gd name="T25" fmla="*/ 2147483647 h 644"/>
                <a:gd name="T26" fmla="*/ 2147483647 w 313"/>
                <a:gd name="T27" fmla="*/ 2147483647 h 644"/>
                <a:gd name="T28" fmla="*/ 2147483647 w 313"/>
                <a:gd name="T29" fmla="*/ 2147483647 h 644"/>
                <a:gd name="T30" fmla="*/ 2147483647 w 313"/>
                <a:gd name="T31" fmla="*/ 2147483647 h 644"/>
                <a:gd name="T32" fmla="*/ 2147483647 w 313"/>
                <a:gd name="T33" fmla="*/ 2147483647 h 644"/>
                <a:gd name="T34" fmla="*/ 2147483647 w 313"/>
                <a:gd name="T35" fmla="*/ 2147483647 h 644"/>
                <a:gd name="T36" fmla="*/ 2147483647 w 313"/>
                <a:gd name="T37" fmla="*/ 2147483647 h 644"/>
                <a:gd name="T38" fmla="*/ 2147483647 w 313"/>
                <a:gd name="T39" fmla="*/ 2147483647 h 644"/>
                <a:gd name="T40" fmla="*/ 2147483647 w 313"/>
                <a:gd name="T41" fmla="*/ 2147483647 h 644"/>
                <a:gd name="T42" fmla="*/ 2147483647 w 313"/>
                <a:gd name="T43" fmla="*/ 2147483647 h 644"/>
                <a:gd name="T44" fmla="*/ 2147483647 w 313"/>
                <a:gd name="T45" fmla="*/ 2147483647 h 644"/>
                <a:gd name="T46" fmla="*/ 0 w 313"/>
                <a:gd name="T47" fmla="*/ 2147483647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7" name="Freeform 22"/>
            <p:cNvSpPr>
              <a:spLocks noChangeAspect="1"/>
            </p:cNvSpPr>
            <p:nvPr/>
          </p:nvSpPr>
          <p:spPr bwMode="gray">
            <a:xfrm>
              <a:off x="6495630" y="3456347"/>
              <a:ext cx="109144" cy="97540"/>
            </a:xfrm>
            <a:custGeom>
              <a:avLst/>
              <a:gdLst>
                <a:gd name="T0" fmla="*/ 0 w 174"/>
                <a:gd name="T1" fmla="*/ 2147483647 h 149"/>
                <a:gd name="T2" fmla="*/ 2147483647 w 174"/>
                <a:gd name="T3" fmla="*/ 2147483647 h 149"/>
                <a:gd name="T4" fmla="*/ 2147483647 w 174"/>
                <a:gd name="T5" fmla="*/ 2147483647 h 149"/>
                <a:gd name="T6" fmla="*/ 2147483647 w 174"/>
                <a:gd name="T7" fmla="*/ 2147483647 h 149"/>
                <a:gd name="T8" fmla="*/ 2147483647 w 174"/>
                <a:gd name="T9" fmla="*/ 2147483647 h 149"/>
                <a:gd name="T10" fmla="*/ 2147483647 w 174"/>
                <a:gd name="T11" fmla="*/ 0 h 149"/>
                <a:gd name="T12" fmla="*/ 2147483647 w 174"/>
                <a:gd name="T13" fmla="*/ 2147483647 h 149"/>
                <a:gd name="T14" fmla="*/ 2147483647 w 174"/>
                <a:gd name="T15" fmla="*/ 2147483647 h 149"/>
                <a:gd name="T16" fmla="*/ 0 w 174"/>
                <a:gd name="T17" fmla="*/ 2147483647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8" name="Freeform 23"/>
            <p:cNvSpPr>
              <a:spLocks noChangeAspect="1"/>
            </p:cNvSpPr>
            <p:nvPr/>
          </p:nvSpPr>
          <p:spPr bwMode="gray">
            <a:xfrm>
              <a:off x="1347719" y="1775770"/>
              <a:ext cx="1805136" cy="1005523"/>
            </a:xfrm>
            <a:custGeom>
              <a:avLst/>
              <a:gdLst>
                <a:gd name="T0" fmla="*/ 2147483647 w 2963"/>
                <a:gd name="T1" fmla="*/ 2147483647 h 1511"/>
                <a:gd name="T2" fmla="*/ 2147483647 w 2963"/>
                <a:gd name="T3" fmla="*/ 2147483647 h 1511"/>
                <a:gd name="T4" fmla="*/ 2147483647 w 2963"/>
                <a:gd name="T5" fmla="*/ 2147483647 h 1511"/>
                <a:gd name="T6" fmla="*/ 2147483647 w 2963"/>
                <a:gd name="T7" fmla="*/ 2147483647 h 1511"/>
                <a:gd name="T8" fmla="*/ 2147483647 w 2963"/>
                <a:gd name="T9" fmla="*/ 2147483647 h 1511"/>
                <a:gd name="T10" fmla="*/ 2147483647 w 2963"/>
                <a:gd name="T11" fmla="*/ 2147483647 h 1511"/>
                <a:gd name="T12" fmla="*/ 2147483647 w 2963"/>
                <a:gd name="T13" fmla="*/ 2147483647 h 1511"/>
                <a:gd name="T14" fmla="*/ 2147483647 w 2963"/>
                <a:gd name="T15" fmla="*/ 2147483647 h 1511"/>
                <a:gd name="T16" fmla="*/ 2147483647 w 2963"/>
                <a:gd name="T17" fmla="*/ 2147483647 h 1511"/>
                <a:gd name="T18" fmla="*/ 2147483647 w 2963"/>
                <a:gd name="T19" fmla="*/ 2147483647 h 1511"/>
                <a:gd name="T20" fmla="*/ 2147483647 w 2963"/>
                <a:gd name="T21" fmla="*/ 2147483647 h 1511"/>
                <a:gd name="T22" fmla="*/ 2147483647 w 2963"/>
                <a:gd name="T23" fmla="*/ 2147483647 h 1511"/>
                <a:gd name="T24" fmla="*/ 2147483647 w 2963"/>
                <a:gd name="T25" fmla="*/ 0 h 1511"/>
                <a:gd name="T26" fmla="*/ 2147483647 w 2963"/>
                <a:gd name="T27" fmla="*/ 2147483647 h 1511"/>
                <a:gd name="T28" fmla="*/ 2147483647 w 2963"/>
                <a:gd name="T29" fmla="*/ 2147483647 h 1511"/>
                <a:gd name="T30" fmla="*/ 2147483647 w 2963"/>
                <a:gd name="T31" fmla="*/ 2147483647 h 1511"/>
                <a:gd name="T32" fmla="*/ 2147483647 w 2963"/>
                <a:gd name="T33" fmla="*/ 2147483647 h 1511"/>
                <a:gd name="T34" fmla="*/ 2147483647 w 2963"/>
                <a:gd name="T35" fmla="*/ 2147483647 h 1511"/>
                <a:gd name="T36" fmla="*/ 2147483647 w 2963"/>
                <a:gd name="T37" fmla="*/ 2147483647 h 1511"/>
                <a:gd name="T38" fmla="*/ 2147483647 w 2963"/>
                <a:gd name="T39" fmla="*/ 2147483647 h 1511"/>
                <a:gd name="T40" fmla="*/ 2147483647 w 2963"/>
                <a:gd name="T41" fmla="*/ 2147483647 h 1511"/>
                <a:gd name="T42" fmla="*/ 2147483647 w 2963"/>
                <a:gd name="T43" fmla="*/ 2147483647 h 1511"/>
                <a:gd name="T44" fmla="*/ 2147483647 w 2963"/>
                <a:gd name="T45" fmla="*/ 2147483647 h 1511"/>
                <a:gd name="T46" fmla="*/ 2147483647 w 2963"/>
                <a:gd name="T47" fmla="*/ 2147483647 h 1511"/>
                <a:gd name="T48" fmla="*/ 2147483647 w 2963"/>
                <a:gd name="T49" fmla="*/ 2147483647 h 1511"/>
                <a:gd name="T50" fmla="*/ 2147483647 w 2963"/>
                <a:gd name="T51" fmla="*/ 2147483647 h 1511"/>
                <a:gd name="T52" fmla="*/ 2147483647 w 2963"/>
                <a:gd name="T53" fmla="*/ 2147483647 h 1511"/>
                <a:gd name="T54" fmla="*/ 2147483647 w 2963"/>
                <a:gd name="T55" fmla="*/ 2147483647 h 1511"/>
                <a:gd name="T56" fmla="*/ 2147483647 w 2963"/>
                <a:gd name="T57" fmla="*/ 2147483647 h 1511"/>
                <a:gd name="T58" fmla="*/ 2147483647 w 2963"/>
                <a:gd name="T59" fmla="*/ 2147483647 h 1511"/>
                <a:gd name="T60" fmla="*/ 2147483647 w 2963"/>
                <a:gd name="T61" fmla="*/ 2147483647 h 1511"/>
                <a:gd name="T62" fmla="*/ 2147483647 w 2963"/>
                <a:gd name="T63" fmla="*/ 2147483647 h 1511"/>
                <a:gd name="T64" fmla="*/ 2147483647 w 2963"/>
                <a:gd name="T65" fmla="*/ 2147483647 h 1511"/>
                <a:gd name="T66" fmla="*/ 2147483647 w 2963"/>
                <a:gd name="T67" fmla="*/ 2147483647 h 1511"/>
                <a:gd name="T68" fmla="*/ 2147483647 w 2963"/>
                <a:gd name="T69" fmla="*/ 2147483647 h 1511"/>
                <a:gd name="T70" fmla="*/ 2147483647 w 2963"/>
                <a:gd name="T71" fmla="*/ 2147483647 h 1511"/>
                <a:gd name="T72" fmla="*/ 2147483647 w 2963"/>
                <a:gd name="T73" fmla="*/ 2147483647 h 1511"/>
                <a:gd name="T74" fmla="*/ 2147483647 w 2963"/>
                <a:gd name="T75" fmla="*/ 2147483647 h 1511"/>
                <a:gd name="T76" fmla="*/ 2147483647 w 2963"/>
                <a:gd name="T77" fmla="*/ 2147483647 h 1511"/>
                <a:gd name="T78" fmla="*/ 2147483647 w 2963"/>
                <a:gd name="T79" fmla="*/ 2147483647 h 1511"/>
                <a:gd name="T80" fmla="*/ 2147483647 w 2963"/>
                <a:gd name="T81" fmla="*/ 2147483647 h 1511"/>
                <a:gd name="T82" fmla="*/ 2147483647 w 2963"/>
                <a:gd name="T83" fmla="*/ 2147483647 h 1511"/>
                <a:gd name="T84" fmla="*/ 2147483647 w 2963"/>
                <a:gd name="T85" fmla="*/ 2147483647 h 1511"/>
                <a:gd name="T86" fmla="*/ 2147483647 w 2963"/>
                <a:gd name="T87" fmla="*/ 2147483647 h 1511"/>
                <a:gd name="T88" fmla="*/ 2147483647 w 2963"/>
                <a:gd name="T89" fmla="*/ 2147483647 h 1511"/>
                <a:gd name="T90" fmla="*/ 2147483647 w 2963"/>
                <a:gd name="T91" fmla="*/ 2147483647 h 1511"/>
                <a:gd name="T92" fmla="*/ 2147483647 w 2963"/>
                <a:gd name="T93" fmla="*/ 2147483647 h 1511"/>
                <a:gd name="T94" fmla="*/ 2147483647 w 2963"/>
                <a:gd name="T95" fmla="*/ 2147483647 h 1511"/>
                <a:gd name="T96" fmla="*/ 2147483647 w 2963"/>
                <a:gd name="T97" fmla="*/ 2147483647 h 1511"/>
                <a:gd name="T98" fmla="*/ 2147483647 w 2963"/>
                <a:gd name="T99" fmla="*/ 2147483647 h 1511"/>
                <a:gd name="T100" fmla="*/ 2147483647 w 2963"/>
                <a:gd name="T101" fmla="*/ 2147483647 h 1511"/>
                <a:gd name="T102" fmla="*/ 2147483647 w 2963"/>
                <a:gd name="T103" fmla="*/ 2147483647 h 1511"/>
                <a:gd name="T104" fmla="*/ 2147483647 w 2963"/>
                <a:gd name="T105" fmla="*/ 2147483647 h 1511"/>
                <a:gd name="T106" fmla="*/ 2147483647 w 2963"/>
                <a:gd name="T107" fmla="*/ 2147483647 h 1511"/>
                <a:gd name="T108" fmla="*/ 2147483647 w 2963"/>
                <a:gd name="T109" fmla="*/ 2147483647 h 1511"/>
                <a:gd name="T110" fmla="*/ 2147483647 w 2963"/>
                <a:gd name="T111" fmla="*/ 2147483647 h 1511"/>
                <a:gd name="T112" fmla="*/ 2147483647 w 2963"/>
                <a:gd name="T113" fmla="*/ 2147483647 h 1511"/>
                <a:gd name="T114" fmla="*/ 2147483647 w 2963"/>
                <a:gd name="T115" fmla="*/ 2147483647 h 1511"/>
                <a:gd name="T116" fmla="*/ 2147483647 w 2963"/>
                <a:gd name="T117" fmla="*/ 2147483647 h 1511"/>
                <a:gd name="T118" fmla="*/ 2147483647 w 2963"/>
                <a:gd name="T119" fmla="*/ 2147483647 h 1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3"/>
                <a:gd name="T181" fmla="*/ 0 h 1511"/>
                <a:gd name="T182" fmla="*/ 2963 w 2963"/>
                <a:gd name="T183" fmla="*/ 1511 h 1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9" name="Freeform 24"/>
            <p:cNvSpPr>
              <a:spLocks noChangeAspect="1"/>
            </p:cNvSpPr>
            <p:nvPr/>
          </p:nvSpPr>
          <p:spPr bwMode="gray">
            <a:xfrm>
              <a:off x="1617552" y="2523610"/>
              <a:ext cx="105335" cy="64421"/>
            </a:xfrm>
            <a:custGeom>
              <a:avLst/>
              <a:gdLst>
                <a:gd name="T0" fmla="*/ 0 w 174"/>
                <a:gd name="T1" fmla="*/ 0 h 101"/>
                <a:gd name="T2" fmla="*/ 2147483647 w 174"/>
                <a:gd name="T3" fmla="*/ 2147483647 h 101"/>
                <a:gd name="T4" fmla="*/ 2147483647 w 174"/>
                <a:gd name="T5" fmla="*/ 2147483647 h 101"/>
                <a:gd name="T6" fmla="*/ 2147483647 w 174"/>
                <a:gd name="T7" fmla="*/ 2147483647 h 101"/>
                <a:gd name="T8" fmla="*/ 0 w 174"/>
                <a:gd name="T9" fmla="*/ 0 h 101"/>
                <a:gd name="T10" fmla="*/ 0 60000 65536"/>
                <a:gd name="T11" fmla="*/ 0 60000 65536"/>
                <a:gd name="T12" fmla="*/ 0 60000 65536"/>
                <a:gd name="T13" fmla="*/ 0 60000 65536"/>
                <a:gd name="T14" fmla="*/ 0 60000 65536"/>
                <a:gd name="T15" fmla="*/ 0 w 174"/>
                <a:gd name="T16" fmla="*/ 0 h 101"/>
                <a:gd name="T17" fmla="*/ 174 w 174"/>
                <a:gd name="T18" fmla="*/ 101 h 101"/>
              </a:gdLst>
              <a:ahLst/>
              <a:cxnLst>
                <a:cxn ang="T10">
                  <a:pos x="T0" y="T1"/>
                </a:cxn>
                <a:cxn ang="T11">
                  <a:pos x="T2" y="T3"/>
                </a:cxn>
                <a:cxn ang="T12">
                  <a:pos x="T4" y="T5"/>
                </a:cxn>
                <a:cxn ang="T13">
                  <a:pos x="T6" y="T7"/>
                </a:cxn>
                <a:cxn ang="T14">
                  <a:pos x="T8" y="T9"/>
                </a:cxn>
              </a:cxnLst>
              <a:rect l="T15" t="T16" r="T17" b="T18"/>
              <a:pathLst>
                <a:path w="174" h="101">
                  <a:moveTo>
                    <a:pt x="0" y="0"/>
                  </a:moveTo>
                  <a:lnTo>
                    <a:pt x="95" y="20"/>
                  </a:lnTo>
                  <a:lnTo>
                    <a:pt x="174" y="101"/>
                  </a:lnTo>
                  <a:lnTo>
                    <a:pt x="128" y="85"/>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0" name="Freeform 25"/>
            <p:cNvSpPr>
              <a:spLocks noChangeAspect="1"/>
            </p:cNvSpPr>
            <p:nvPr/>
          </p:nvSpPr>
          <p:spPr bwMode="gray">
            <a:xfrm>
              <a:off x="1668055" y="1659532"/>
              <a:ext cx="219329" cy="151249"/>
            </a:xfrm>
            <a:custGeom>
              <a:avLst/>
              <a:gdLst>
                <a:gd name="T0" fmla="*/ 0 w 362"/>
                <a:gd name="T1" fmla="*/ 2147483647 h 225"/>
                <a:gd name="T2" fmla="*/ 2147483647 w 362"/>
                <a:gd name="T3" fmla="*/ 2147483647 h 225"/>
                <a:gd name="T4" fmla="*/ 2147483647 w 362"/>
                <a:gd name="T5" fmla="*/ 2147483647 h 225"/>
                <a:gd name="T6" fmla="*/ 2147483647 w 362"/>
                <a:gd name="T7" fmla="*/ 2147483647 h 225"/>
                <a:gd name="T8" fmla="*/ 2147483647 w 362"/>
                <a:gd name="T9" fmla="*/ 0 h 225"/>
                <a:gd name="T10" fmla="*/ 2147483647 w 362"/>
                <a:gd name="T11" fmla="*/ 2147483647 h 225"/>
                <a:gd name="T12" fmla="*/ 2147483647 w 362"/>
                <a:gd name="T13" fmla="*/ 2147483647 h 225"/>
                <a:gd name="T14" fmla="*/ 2147483647 w 362"/>
                <a:gd name="T15" fmla="*/ 2147483647 h 225"/>
                <a:gd name="T16" fmla="*/ 2147483647 w 362"/>
                <a:gd name="T17" fmla="*/ 2147483647 h 225"/>
                <a:gd name="T18" fmla="*/ 2147483647 w 362"/>
                <a:gd name="T19" fmla="*/ 2147483647 h 225"/>
                <a:gd name="T20" fmla="*/ 2147483647 w 362"/>
                <a:gd name="T21" fmla="*/ 2147483647 h 225"/>
                <a:gd name="T22" fmla="*/ 2147483647 w 362"/>
                <a:gd name="T23" fmla="*/ 2147483647 h 225"/>
                <a:gd name="T24" fmla="*/ 0 w 362"/>
                <a:gd name="T25" fmla="*/ 2147483647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225"/>
                <a:gd name="T41" fmla="*/ 362 w 362"/>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1" name="Freeform 26"/>
            <p:cNvSpPr>
              <a:spLocks noChangeAspect="1"/>
            </p:cNvSpPr>
            <p:nvPr/>
          </p:nvSpPr>
          <p:spPr bwMode="gray">
            <a:xfrm>
              <a:off x="1730102" y="1523689"/>
              <a:ext cx="154396" cy="81226"/>
            </a:xfrm>
            <a:custGeom>
              <a:avLst/>
              <a:gdLst>
                <a:gd name="T0" fmla="*/ 0 w 254"/>
                <a:gd name="T1" fmla="*/ 2147483647 h 127"/>
                <a:gd name="T2" fmla="*/ 2147483647 w 254"/>
                <a:gd name="T3" fmla="*/ 2147483647 h 127"/>
                <a:gd name="T4" fmla="*/ 2147483647 w 254"/>
                <a:gd name="T5" fmla="*/ 2147483647 h 127"/>
                <a:gd name="T6" fmla="*/ 2147483647 w 254"/>
                <a:gd name="T7" fmla="*/ 2147483647 h 127"/>
                <a:gd name="T8" fmla="*/ 2147483647 w 254"/>
                <a:gd name="T9" fmla="*/ 2147483647 h 127"/>
                <a:gd name="T10" fmla="*/ 2147483647 w 254"/>
                <a:gd name="T11" fmla="*/ 2147483647 h 127"/>
                <a:gd name="T12" fmla="*/ 2147483647 w 254"/>
                <a:gd name="T13" fmla="*/ 2147483647 h 127"/>
                <a:gd name="T14" fmla="*/ 2147483647 w 254"/>
                <a:gd name="T15" fmla="*/ 2147483647 h 127"/>
                <a:gd name="T16" fmla="*/ 2147483647 w 254"/>
                <a:gd name="T17" fmla="*/ 2147483647 h 127"/>
                <a:gd name="T18" fmla="*/ 2147483647 w 254"/>
                <a:gd name="T19" fmla="*/ 2147483647 h 127"/>
                <a:gd name="T20" fmla="*/ 2147483647 w 254"/>
                <a:gd name="T21" fmla="*/ 2147483647 h 127"/>
                <a:gd name="T22" fmla="*/ 2147483647 w 254"/>
                <a:gd name="T23" fmla="*/ 2147483647 h 127"/>
                <a:gd name="T24" fmla="*/ 2147483647 w 254"/>
                <a:gd name="T25" fmla="*/ 2147483647 h 127"/>
                <a:gd name="T26" fmla="*/ 2147483647 w 254"/>
                <a:gd name="T27" fmla="*/ 0 h 127"/>
                <a:gd name="T28" fmla="*/ 2147483647 w 254"/>
                <a:gd name="T29" fmla="*/ 2147483647 h 127"/>
                <a:gd name="T30" fmla="*/ 0 w 254"/>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27"/>
                <a:gd name="T50" fmla="*/ 254 w 25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2" name="Freeform 27"/>
            <p:cNvSpPr>
              <a:spLocks noChangeAspect="1"/>
            </p:cNvSpPr>
            <p:nvPr/>
          </p:nvSpPr>
          <p:spPr bwMode="gray">
            <a:xfrm>
              <a:off x="1812350" y="1715551"/>
              <a:ext cx="380940" cy="203065"/>
            </a:xfrm>
            <a:custGeom>
              <a:avLst/>
              <a:gdLst>
                <a:gd name="T0" fmla="*/ 0 w 627"/>
                <a:gd name="T1" fmla="*/ 2147483647 h 307"/>
                <a:gd name="T2" fmla="*/ 2147483647 w 627"/>
                <a:gd name="T3" fmla="*/ 2147483647 h 307"/>
                <a:gd name="T4" fmla="*/ 2147483647 w 627"/>
                <a:gd name="T5" fmla="*/ 2147483647 h 307"/>
                <a:gd name="T6" fmla="*/ 2147483647 w 627"/>
                <a:gd name="T7" fmla="*/ 2147483647 h 307"/>
                <a:gd name="T8" fmla="*/ 2147483647 w 627"/>
                <a:gd name="T9" fmla="*/ 0 h 307"/>
                <a:gd name="T10" fmla="*/ 2147483647 w 627"/>
                <a:gd name="T11" fmla="*/ 2147483647 h 307"/>
                <a:gd name="T12" fmla="*/ 2147483647 w 627"/>
                <a:gd name="T13" fmla="*/ 2147483647 h 307"/>
                <a:gd name="T14" fmla="*/ 2147483647 w 627"/>
                <a:gd name="T15" fmla="*/ 2147483647 h 307"/>
                <a:gd name="T16" fmla="*/ 2147483647 w 627"/>
                <a:gd name="T17" fmla="*/ 2147483647 h 307"/>
                <a:gd name="T18" fmla="*/ 2147483647 w 627"/>
                <a:gd name="T19" fmla="*/ 2147483647 h 307"/>
                <a:gd name="T20" fmla="*/ 2147483647 w 627"/>
                <a:gd name="T21" fmla="*/ 2147483647 h 307"/>
                <a:gd name="T22" fmla="*/ 2147483647 w 627"/>
                <a:gd name="T23" fmla="*/ 2147483647 h 307"/>
                <a:gd name="T24" fmla="*/ 2147483647 w 627"/>
                <a:gd name="T25" fmla="*/ 2147483647 h 307"/>
                <a:gd name="T26" fmla="*/ 2147483647 w 627"/>
                <a:gd name="T27" fmla="*/ 2147483647 h 307"/>
                <a:gd name="T28" fmla="*/ 2147483647 w 627"/>
                <a:gd name="T29" fmla="*/ 2147483647 h 307"/>
                <a:gd name="T30" fmla="*/ 2147483647 w 627"/>
                <a:gd name="T31" fmla="*/ 2147483647 h 307"/>
                <a:gd name="T32" fmla="*/ 2147483647 w 627"/>
                <a:gd name="T33" fmla="*/ 2147483647 h 307"/>
                <a:gd name="T34" fmla="*/ 2147483647 w 627"/>
                <a:gd name="T35" fmla="*/ 2147483647 h 307"/>
                <a:gd name="T36" fmla="*/ 2147483647 w 627"/>
                <a:gd name="T37" fmla="*/ 2147483647 h 307"/>
                <a:gd name="T38" fmla="*/ 2147483647 w 627"/>
                <a:gd name="T39" fmla="*/ 2147483647 h 307"/>
                <a:gd name="T40" fmla="*/ 2147483647 w 627"/>
                <a:gd name="T41" fmla="*/ 2147483647 h 307"/>
                <a:gd name="T42" fmla="*/ 2147483647 w 627"/>
                <a:gd name="T43" fmla="*/ 2147483647 h 307"/>
                <a:gd name="T44" fmla="*/ 2147483647 w 627"/>
                <a:gd name="T45" fmla="*/ 2147483647 h 307"/>
                <a:gd name="T46" fmla="*/ 2147483647 w 627"/>
                <a:gd name="T47" fmla="*/ 2147483647 h 307"/>
                <a:gd name="T48" fmla="*/ 2147483647 w 627"/>
                <a:gd name="T49" fmla="*/ 2147483647 h 307"/>
                <a:gd name="T50" fmla="*/ 2147483647 w 627"/>
                <a:gd name="T51" fmla="*/ 2147483647 h 307"/>
                <a:gd name="T52" fmla="*/ 2147483647 w 627"/>
                <a:gd name="T53" fmla="*/ 2147483647 h 307"/>
                <a:gd name="T54" fmla="*/ 2147483647 w 627"/>
                <a:gd name="T55" fmla="*/ 2147483647 h 307"/>
                <a:gd name="T56" fmla="*/ 2147483647 w 627"/>
                <a:gd name="T57" fmla="*/ 2147483647 h 307"/>
                <a:gd name="T58" fmla="*/ 2147483647 w 627"/>
                <a:gd name="T59" fmla="*/ 2147483647 h 307"/>
                <a:gd name="T60" fmla="*/ 2147483647 w 627"/>
                <a:gd name="T61" fmla="*/ 2147483647 h 307"/>
                <a:gd name="T62" fmla="*/ 2147483647 w 627"/>
                <a:gd name="T63" fmla="*/ 2147483647 h 307"/>
                <a:gd name="T64" fmla="*/ 2147483647 w 627"/>
                <a:gd name="T65" fmla="*/ 2147483647 h 307"/>
                <a:gd name="T66" fmla="*/ 2147483647 w 627"/>
                <a:gd name="T67" fmla="*/ 2147483647 h 307"/>
                <a:gd name="T68" fmla="*/ 2147483647 w 627"/>
                <a:gd name="T69" fmla="*/ 2147483647 h 307"/>
                <a:gd name="T70" fmla="*/ 2147483647 w 627"/>
                <a:gd name="T71" fmla="*/ 2147483647 h 307"/>
                <a:gd name="T72" fmla="*/ 2147483647 w 627"/>
                <a:gd name="T73" fmla="*/ 2147483647 h 307"/>
                <a:gd name="T74" fmla="*/ 2147483647 w 627"/>
                <a:gd name="T75" fmla="*/ 2147483647 h 307"/>
                <a:gd name="T76" fmla="*/ 0 w 627"/>
                <a:gd name="T77" fmla="*/ 2147483647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7"/>
                <a:gd name="T118" fmla="*/ 0 h 307"/>
                <a:gd name="T119" fmla="*/ 627 w 627"/>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3" name="Freeform 28"/>
            <p:cNvSpPr>
              <a:spLocks noChangeAspect="1"/>
            </p:cNvSpPr>
            <p:nvPr/>
          </p:nvSpPr>
          <p:spPr bwMode="gray">
            <a:xfrm>
              <a:off x="1839767" y="1551698"/>
              <a:ext cx="258288" cy="112036"/>
            </a:xfrm>
            <a:custGeom>
              <a:avLst/>
              <a:gdLst>
                <a:gd name="T0" fmla="*/ 0 w 424"/>
                <a:gd name="T1" fmla="*/ 2147483647 h 170"/>
                <a:gd name="T2" fmla="*/ 2147483647 w 424"/>
                <a:gd name="T3" fmla="*/ 2147483647 h 170"/>
                <a:gd name="T4" fmla="*/ 2147483647 w 424"/>
                <a:gd name="T5" fmla="*/ 2147483647 h 170"/>
                <a:gd name="T6" fmla="*/ 2147483647 w 424"/>
                <a:gd name="T7" fmla="*/ 2147483647 h 170"/>
                <a:gd name="T8" fmla="*/ 2147483647 w 424"/>
                <a:gd name="T9" fmla="*/ 2147483647 h 170"/>
                <a:gd name="T10" fmla="*/ 2147483647 w 424"/>
                <a:gd name="T11" fmla="*/ 2147483647 h 170"/>
                <a:gd name="T12" fmla="*/ 2147483647 w 424"/>
                <a:gd name="T13" fmla="*/ 2147483647 h 170"/>
                <a:gd name="T14" fmla="*/ 2147483647 w 424"/>
                <a:gd name="T15" fmla="*/ 2147483647 h 170"/>
                <a:gd name="T16" fmla="*/ 2147483647 w 424"/>
                <a:gd name="T17" fmla="*/ 2147483647 h 170"/>
                <a:gd name="T18" fmla="*/ 2147483647 w 424"/>
                <a:gd name="T19" fmla="*/ 2147483647 h 170"/>
                <a:gd name="T20" fmla="*/ 2147483647 w 424"/>
                <a:gd name="T21" fmla="*/ 2147483647 h 170"/>
                <a:gd name="T22" fmla="*/ 2147483647 w 424"/>
                <a:gd name="T23" fmla="*/ 2147483647 h 170"/>
                <a:gd name="T24" fmla="*/ 2147483647 w 424"/>
                <a:gd name="T25" fmla="*/ 2147483647 h 170"/>
                <a:gd name="T26" fmla="*/ 2147483647 w 424"/>
                <a:gd name="T27" fmla="*/ 2147483647 h 170"/>
                <a:gd name="T28" fmla="*/ 2147483647 w 424"/>
                <a:gd name="T29" fmla="*/ 2147483647 h 170"/>
                <a:gd name="T30" fmla="*/ 2147483647 w 424"/>
                <a:gd name="T31" fmla="*/ 2147483647 h 170"/>
                <a:gd name="T32" fmla="*/ 2147483647 w 424"/>
                <a:gd name="T33" fmla="*/ 0 h 170"/>
                <a:gd name="T34" fmla="*/ 2147483647 w 424"/>
                <a:gd name="T35" fmla="*/ 2147483647 h 170"/>
                <a:gd name="T36" fmla="*/ 2147483647 w 424"/>
                <a:gd name="T37" fmla="*/ 2147483647 h 170"/>
                <a:gd name="T38" fmla="*/ 2147483647 w 424"/>
                <a:gd name="T39" fmla="*/ 2147483647 h 170"/>
                <a:gd name="T40" fmla="*/ 2147483647 w 424"/>
                <a:gd name="T41" fmla="*/ 2147483647 h 170"/>
                <a:gd name="T42" fmla="*/ 2147483647 w 424"/>
                <a:gd name="T43" fmla="*/ 2147483647 h 170"/>
                <a:gd name="T44" fmla="*/ 2147483647 w 424"/>
                <a:gd name="T45" fmla="*/ 2147483647 h 170"/>
                <a:gd name="T46" fmla="*/ 2147483647 w 424"/>
                <a:gd name="T47" fmla="*/ 2147483647 h 170"/>
                <a:gd name="T48" fmla="*/ 2147483647 w 424"/>
                <a:gd name="T49" fmla="*/ 2147483647 h 170"/>
                <a:gd name="T50" fmla="*/ 2147483647 w 424"/>
                <a:gd name="T51" fmla="*/ 2147483647 h 170"/>
                <a:gd name="T52" fmla="*/ 2147483647 w 424"/>
                <a:gd name="T53" fmla="*/ 2147483647 h 170"/>
                <a:gd name="T54" fmla="*/ 2147483647 w 424"/>
                <a:gd name="T55" fmla="*/ 2147483647 h 170"/>
                <a:gd name="T56" fmla="*/ 2147483647 w 424"/>
                <a:gd name="T57" fmla="*/ 2147483647 h 170"/>
                <a:gd name="T58" fmla="*/ 2147483647 w 424"/>
                <a:gd name="T59" fmla="*/ 2147483647 h 170"/>
                <a:gd name="T60" fmla="*/ 2147483647 w 424"/>
                <a:gd name="T61" fmla="*/ 2147483647 h 170"/>
                <a:gd name="T62" fmla="*/ 2147483647 w 424"/>
                <a:gd name="T63" fmla="*/ 2147483647 h 170"/>
                <a:gd name="T64" fmla="*/ 2147483647 w 424"/>
                <a:gd name="T65" fmla="*/ 2147483647 h 170"/>
                <a:gd name="T66" fmla="*/ 0 w 424"/>
                <a:gd name="T67" fmla="*/ 2147483647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170"/>
                <a:gd name="T104" fmla="*/ 424 w 42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4" name="Freeform 29"/>
            <p:cNvSpPr>
              <a:spLocks noChangeAspect="1"/>
            </p:cNvSpPr>
            <p:nvPr/>
          </p:nvSpPr>
          <p:spPr bwMode="gray">
            <a:xfrm>
              <a:off x="2098055" y="1432661"/>
              <a:ext cx="134195" cy="74223"/>
            </a:xfrm>
            <a:custGeom>
              <a:avLst/>
              <a:gdLst>
                <a:gd name="T0" fmla="*/ 0 w 220"/>
                <a:gd name="T1" fmla="*/ 0 h 106"/>
                <a:gd name="T2" fmla="*/ 2147483647 w 220"/>
                <a:gd name="T3" fmla="*/ 2147483647 h 106"/>
                <a:gd name="T4" fmla="*/ 2147483647 w 220"/>
                <a:gd name="T5" fmla="*/ 2147483647 h 106"/>
                <a:gd name="T6" fmla="*/ 2147483647 w 220"/>
                <a:gd name="T7" fmla="*/ 2147483647 h 106"/>
                <a:gd name="T8" fmla="*/ 2147483647 w 220"/>
                <a:gd name="T9" fmla="*/ 2147483647 h 106"/>
                <a:gd name="T10" fmla="*/ 2147483647 w 220"/>
                <a:gd name="T11" fmla="*/ 2147483647 h 106"/>
                <a:gd name="T12" fmla="*/ 2147483647 w 220"/>
                <a:gd name="T13" fmla="*/ 2147483647 h 106"/>
                <a:gd name="T14" fmla="*/ 2147483647 w 220"/>
                <a:gd name="T15" fmla="*/ 2147483647 h 106"/>
                <a:gd name="T16" fmla="*/ 2147483647 w 220"/>
                <a:gd name="T17" fmla="*/ 2147483647 h 106"/>
                <a:gd name="T18" fmla="*/ 2147483647 w 220"/>
                <a:gd name="T19" fmla="*/ 2147483647 h 106"/>
                <a:gd name="T20" fmla="*/ 2147483647 w 220"/>
                <a:gd name="T21" fmla="*/ 2147483647 h 106"/>
                <a:gd name="T22" fmla="*/ 2147483647 w 220"/>
                <a:gd name="T23" fmla="*/ 0 h 106"/>
                <a:gd name="T24" fmla="*/ 0 w 22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06"/>
                <a:gd name="T41" fmla="*/ 220 w 22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5" name="Freeform 30"/>
            <p:cNvSpPr>
              <a:spLocks noChangeAspect="1"/>
            </p:cNvSpPr>
            <p:nvPr/>
          </p:nvSpPr>
          <p:spPr bwMode="gray">
            <a:xfrm>
              <a:off x="2161545" y="1569904"/>
              <a:ext cx="103893" cy="67222"/>
            </a:xfrm>
            <a:custGeom>
              <a:avLst/>
              <a:gdLst>
                <a:gd name="T0" fmla="*/ 0 w 177"/>
                <a:gd name="T1" fmla="*/ 2147483647 h 107"/>
                <a:gd name="T2" fmla="*/ 2147483647 w 177"/>
                <a:gd name="T3" fmla="*/ 2147483647 h 107"/>
                <a:gd name="T4" fmla="*/ 2147483647 w 177"/>
                <a:gd name="T5" fmla="*/ 2147483647 h 107"/>
                <a:gd name="T6" fmla="*/ 2147483647 w 177"/>
                <a:gd name="T7" fmla="*/ 2147483647 h 107"/>
                <a:gd name="T8" fmla="*/ 2147483647 w 177"/>
                <a:gd name="T9" fmla="*/ 2147483647 h 107"/>
                <a:gd name="T10" fmla="*/ 2147483647 w 177"/>
                <a:gd name="T11" fmla="*/ 2147483647 h 107"/>
                <a:gd name="T12" fmla="*/ 2147483647 w 177"/>
                <a:gd name="T13" fmla="*/ 2147483647 h 107"/>
                <a:gd name="T14" fmla="*/ 2147483647 w 177"/>
                <a:gd name="T15" fmla="*/ 0 h 107"/>
                <a:gd name="T16" fmla="*/ 2147483647 w 177"/>
                <a:gd name="T17" fmla="*/ 2147483647 h 107"/>
                <a:gd name="T18" fmla="*/ 2147483647 w 177"/>
                <a:gd name="T19" fmla="*/ 2147483647 h 107"/>
                <a:gd name="T20" fmla="*/ 2147483647 w 177"/>
                <a:gd name="T21" fmla="*/ 2147483647 h 107"/>
                <a:gd name="T22" fmla="*/ 2147483647 w 177"/>
                <a:gd name="T23" fmla="*/ 2147483647 h 107"/>
                <a:gd name="T24" fmla="*/ 2147483647 w 177"/>
                <a:gd name="T25" fmla="*/ 2147483647 h 107"/>
                <a:gd name="T26" fmla="*/ 2147483647 w 177"/>
                <a:gd name="T27" fmla="*/ 2147483647 h 107"/>
                <a:gd name="T28" fmla="*/ 2147483647 w 177"/>
                <a:gd name="T29" fmla="*/ 2147483647 h 107"/>
                <a:gd name="T30" fmla="*/ 0 w 177"/>
                <a:gd name="T31" fmla="*/ 2147483647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7"/>
                <a:gd name="T50" fmla="*/ 177 w 177"/>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6" name="Freeform 31"/>
            <p:cNvSpPr>
              <a:spLocks noChangeAspect="1"/>
            </p:cNvSpPr>
            <p:nvPr/>
          </p:nvSpPr>
          <p:spPr bwMode="gray">
            <a:xfrm>
              <a:off x="2164431" y="1691743"/>
              <a:ext cx="122652" cy="110636"/>
            </a:xfrm>
            <a:custGeom>
              <a:avLst/>
              <a:gdLst>
                <a:gd name="T0" fmla="*/ 0 w 206"/>
                <a:gd name="T1" fmla="*/ 2147483647 h 169"/>
                <a:gd name="T2" fmla="*/ 2147483647 w 206"/>
                <a:gd name="T3" fmla="*/ 2147483647 h 169"/>
                <a:gd name="T4" fmla="*/ 2147483647 w 206"/>
                <a:gd name="T5" fmla="*/ 2147483647 h 169"/>
                <a:gd name="T6" fmla="*/ 2147483647 w 206"/>
                <a:gd name="T7" fmla="*/ 2147483647 h 169"/>
                <a:gd name="T8" fmla="*/ 2147483647 w 206"/>
                <a:gd name="T9" fmla="*/ 2147483647 h 169"/>
                <a:gd name="T10" fmla="*/ 2147483647 w 206"/>
                <a:gd name="T11" fmla="*/ 2147483647 h 169"/>
                <a:gd name="T12" fmla="*/ 2147483647 w 206"/>
                <a:gd name="T13" fmla="*/ 2147483647 h 169"/>
                <a:gd name="T14" fmla="*/ 2147483647 w 206"/>
                <a:gd name="T15" fmla="*/ 2147483647 h 169"/>
                <a:gd name="T16" fmla="*/ 2147483647 w 206"/>
                <a:gd name="T17" fmla="*/ 0 h 169"/>
                <a:gd name="T18" fmla="*/ 2147483647 w 206"/>
                <a:gd name="T19" fmla="*/ 2147483647 h 169"/>
                <a:gd name="T20" fmla="*/ 2147483647 w 206"/>
                <a:gd name="T21" fmla="*/ 2147483647 h 169"/>
                <a:gd name="T22" fmla="*/ 2147483647 w 206"/>
                <a:gd name="T23" fmla="*/ 2147483647 h 169"/>
                <a:gd name="T24" fmla="*/ 2147483647 w 206"/>
                <a:gd name="T25" fmla="*/ 2147483647 h 169"/>
                <a:gd name="T26" fmla="*/ 2147483647 w 206"/>
                <a:gd name="T27" fmla="*/ 2147483647 h 169"/>
                <a:gd name="T28" fmla="*/ 2147483647 w 206"/>
                <a:gd name="T29" fmla="*/ 2147483647 h 169"/>
                <a:gd name="T30" fmla="*/ 0 w 206"/>
                <a:gd name="T31" fmla="*/ 2147483647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169"/>
                <a:gd name="T50" fmla="*/ 206 w 206"/>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7" name="Freeform 32"/>
            <p:cNvSpPr>
              <a:spLocks noChangeAspect="1"/>
            </p:cNvSpPr>
            <p:nvPr/>
          </p:nvSpPr>
          <p:spPr bwMode="gray">
            <a:xfrm>
              <a:off x="2251008" y="1455067"/>
              <a:ext cx="76477" cy="56018"/>
            </a:xfrm>
            <a:custGeom>
              <a:avLst/>
              <a:gdLst>
                <a:gd name="T0" fmla="*/ 0 w 124"/>
                <a:gd name="T1" fmla="*/ 0 h 86"/>
                <a:gd name="T2" fmla="*/ 2147483647 w 124"/>
                <a:gd name="T3" fmla="*/ 2147483647 h 86"/>
                <a:gd name="T4" fmla="*/ 2147483647 w 124"/>
                <a:gd name="T5" fmla="*/ 2147483647 h 86"/>
                <a:gd name="T6" fmla="*/ 2147483647 w 124"/>
                <a:gd name="T7" fmla="*/ 2147483647 h 86"/>
                <a:gd name="T8" fmla="*/ 2147483647 w 124"/>
                <a:gd name="T9" fmla="*/ 2147483647 h 86"/>
                <a:gd name="T10" fmla="*/ 2147483647 w 124"/>
                <a:gd name="T11" fmla="*/ 2147483647 h 86"/>
                <a:gd name="T12" fmla="*/ 2147483647 w 124"/>
                <a:gd name="T13" fmla="*/ 2147483647 h 86"/>
                <a:gd name="T14" fmla="*/ 0 w 124"/>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86"/>
                <a:gd name="T26" fmla="*/ 124 w 12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86">
                  <a:moveTo>
                    <a:pt x="0" y="0"/>
                  </a:moveTo>
                  <a:lnTo>
                    <a:pt x="14" y="51"/>
                  </a:lnTo>
                  <a:lnTo>
                    <a:pt x="52" y="54"/>
                  </a:lnTo>
                  <a:lnTo>
                    <a:pt x="19" y="61"/>
                  </a:lnTo>
                  <a:lnTo>
                    <a:pt x="35" y="86"/>
                  </a:lnTo>
                  <a:lnTo>
                    <a:pt x="112" y="71"/>
                  </a:lnTo>
                  <a:lnTo>
                    <a:pt x="124" y="43"/>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8" name="Freeform 33"/>
            <p:cNvSpPr>
              <a:spLocks noChangeAspect="1"/>
            </p:cNvSpPr>
            <p:nvPr/>
          </p:nvSpPr>
          <p:spPr bwMode="gray">
            <a:xfrm>
              <a:off x="2278425" y="1540494"/>
              <a:ext cx="365067" cy="123240"/>
            </a:xfrm>
            <a:custGeom>
              <a:avLst/>
              <a:gdLst>
                <a:gd name="T0" fmla="*/ 0 w 598"/>
                <a:gd name="T1" fmla="*/ 2147483647 h 188"/>
                <a:gd name="T2" fmla="*/ 2147483647 w 598"/>
                <a:gd name="T3" fmla="*/ 0 h 188"/>
                <a:gd name="T4" fmla="*/ 2147483647 w 598"/>
                <a:gd name="T5" fmla="*/ 2147483647 h 188"/>
                <a:gd name="T6" fmla="*/ 2147483647 w 598"/>
                <a:gd name="T7" fmla="*/ 2147483647 h 188"/>
                <a:gd name="T8" fmla="*/ 2147483647 w 598"/>
                <a:gd name="T9" fmla="*/ 2147483647 h 188"/>
                <a:gd name="T10" fmla="*/ 2147483647 w 598"/>
                <a:gd name="T11" fmla="*/ 2147483647 h 188"/>
                <a:gd name="T12" fmla="*/ 2147483647 w 598"/>
                <a:gd name="T13" fmla="*/ 2147483647 h 188"/>
                <a:gd name="T14" fmla="*/ 2147483647 w 598"/>
                <a:gd name="T15" fmla="*/ 2147483647 h 188"/>
                <a:gd name="T16" fmla="*/ 2147483647 w 598"/>
                <a:gd name="T17" fmla="*/ 2147483647 h 188"/>
                <a:gd name="T18" fmla="*/ 2147483647 w 598"/>
                <a:gd name="T19" fmla="*/ 2147483647 h 188"/>
                <a:gd name="T20" fmla="*/ 2147483647 w 598"/>
                <a:gd name="T21" fmla="*/ 2147483647 h 188"/>
                <a:gd name="T22" fmla="*/ 2147483647 w 598"/>
                <a:gd name="T23" fmla="*/ 2147483647 h 188"/>
                <a:gd name="T24" fmla="*/ 2147483647 w 598"/>
                <a:gd name="T25" fmla="*/ 2147483647 h 188"/>
                <a:gd name="T26" fmla="*/ 2147483647 w 598"/>
                <a:gd name="T27" fmla="*/ 2147483647 h 188"/>
                <a:gd name="T28" fmla="*/ 2147483647 w 598"/>
                <a:gd name="T29" fmla="*/ 2147483647 h 188"/>
                <a:gd name="T30" fmla="*/ 2147483647 w 598"/>
                <a:gd name="T31" fmla="*/ 2147483647 h 188"/>
                <a:gd name="T32" fmla="*/ 2147483647 w 598"/>
                <a:gd name="T33" fmla="*/ 2147483647 h 188"/>
                <a:gd name="T34" fmla="*/ 2147483647 w 598"/>
                <a:gd name="T35" fmla="*/ 2147483647 h 188"/>
                <a:gd name="T36" fmla="*/ 2147483647 w 598"/>
                <a:gd name="T37" fmla="*/ 2147483647 h 188"/>
                <a:gd name="T38" fmla="*/ 2147483647 w 598"/>
                <a:gd name="T39" fmla="*/ 2147483647 h 188"/>
                <a:gd name="T40" fmla="*/ 2147483647 w 598"/>
                <a:gd name="T41" fmla="*/ 2147483647 h 188"/>
                <a:gd name="T42" fmla="*/ 2147483647 w 598"/>
                <a:gd name="T43" fmla="*/ 2147483647 h 188"/>
                <a:gd name="T44" fmla="*/ 2147483647 w 598"/>
                <a:gd name="T45" fmla="*/ 2147483647 h 188"/>
                <a:gd name="T46" fmla="*/ 2147483647 w 598"/>
                <a:gd name="T47" fmla="*/ 2147483647 h 188"/>
                <a:gd name="T48" fmla="*/ 2147483647 w 598"/>
                <a:gd name="T49" fmla="*/ 2147483647 h 188"/>
                <a:gd name="T50" fmla="*/ 2147483647 w 598"/>
                <a:gd name="T51" fmla="*/ 2147483647 h 188"/>
                <a:gd name="T52" fmla="*/ 2147483647 w 598"/>
                <a:gd name="T53" fmla="*/ 2147483647 h 188"/>
                <a:gd name="T54" fmla="*/ 2147483647 w 598"/>
                <a:gd name="T55" fmla="*/ 2147483647 h 188"/>
                <a:gd name="T56" fmla="*/ 2147483647 w 598"/>
                <a:gd name="T57" fmla="*/ 2147483647 h 188"/>
                <a:gd name="T58" fmla="*/ 2147483647 w 598"/>
                <a:gd name="T59" fmla="*/ 2147483647 h 188"/>
                <a:gd name="T60" fmla="*/ 2147483647 w 598"/>
                <a:gd name="T61" fmla="*/ 2147483647 h 188"/>
                <a:gd name="T62" fmla="*/ 0 w 598"/>
                <a:gd name="T63" fmla="*/ 2147483647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188"/>
                <a:gd name="T98" fmla="*/ 598 w 5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9" name="Freeform 34"/>
            <p:cNvSpPr>
              <a:spLocks noChangeAspect="1"/>
            </p:cNvSpPr>
            <p:nvPr/>
          </p:nvSpPr>
          <p:spPr bwMode="gray">
            <a:xfrm>
              <a:off x="2291412" y="1326226"/>
              <a:ext cx="239530" cy="166653"/>
            </a:xfrm>
            <a:custGeom>
              <a:avLst/>
              <a:gdLst>
                <a:gd name="T0" fmla="*/ 0 w 390"/>
                <a:gd name="T1" fmla="*/ 2147483647 h 252"/>
                <a:gd name="T2" fmla="*/ 2147483647 w 390"/>
                <a:gd name="T3" fmla="*/ 2147483647 h 252"/>
                <a:gd name="T4" fmla="*/ 2147483647 w 390"/>
                <a:gd name="T5" fmla="*/ 2147483647 h 252"/>
                <a:gd name="T6" fmla="*/ 2147483647 w 390"/>
                <a:gd name="T7" fmla="*/ 2147483647 h 252"/>
                <a:gd name="T8" fmla="*/ 2147483647 w 390"/>
                <a:gd name="T9" fmla="*/ 0 h 252"/>
                <a:gd name="T10" fmla="*/ 2147483647 w 390"/>
                <a:gd name="T11" fmla="*/ 2147483647 h 252"/>
                <a:gd name="T12" fmla="*/ 2147483647 w 390"/>
                <a:gd name="T13" fmla="*/ 2147483647 h 252"/>
                <a:gd name="T14" fmla="*/ 2147483647 w 390"/>
                <a:gd name="T15" fmla="*/ 2147483647 h 252"/>
                <a:gd name="T16" fmla="*/ 2147483647 w 390"/>
                <a:gd name="T17" fmla="*/ 2147483647 h 252"/>
                <a:gd name="T18" fmla="*/ 2147483647 w 390"/>
                <a:gd name="T19" fmla="*/ 2147483647 h 252"/>
                <a:gd name="T20" fmla="*/ 2147483647 w 390"/>
                <a:gd name="T21" fmla="*/ 2147483647 h 252"/>
                <a:gd name="T22" fmla="*/ 2147483647 w 390"/>
                <a:gd name="T23" fmla="*/ 2147483647 h 252"/>
                <a:gd name="T24" fmla="*/ 2147483647 w 390"/>
                <a:gd name="T25" fmla="*/ 2147483647 h 252"/>
                <a:gd name="T26" fmla="*/ 2147483647 w 390"/>
                <a:gd name="T27" fmla="*/ 2147483647 h 252"/>
                <a:gd name="T28" fmla="*/ 2147483647 w 390"/>
                <a:gd name="T29" fmla="*/ 2147483647 h 252"/>
                <a:gd name="T30" fmla="*/ 2147483647 w 390"/>
                <a:gd name="T31" fmla="*/ 2147483647 h 252"/>
                <a:gd name="T32" fmla="*/ 2147483647 w 390"/>
                <a:gd name="T33" fmla="*/ 2147483647 h 252"/>
                <a:gd name="T34" fmla="*/ 2147483647 w 390"/>
                <a:gd name="T35" fmla="*/ 2147483647 h 252"/>
                <a:gd name="T36" fmla="*/ 2147483647 w 390"/>
                <a:gd name="T37" fmla="*/ 2147483647 h 252"/>
                <a:gd name="T38" fmla="*/ 2147483647 w 390"/>
                <a:gd name="T39" fmla="*/ 2147483647 h 252"/>
                <a:gd name="T40" fmla="*/ 2147483647 w 390"/>
                <a:gd name="T41" fmla="*/ 2147483647 h 252"/>
                <a:gd name="T42" fmla="*/ 2147483647 w 390"/>
                <a:gd name="T43" fmla="*/ 2147483647 h 252"/>
                <a:gd name="T44" fmla="*/ 2147483647 w 390"/>
                <a:gd name="T45" fmla="*/ 2147483647 h 252"/>
                <a:gd name="T46" fmla="*/ 2147483647 w 390"/>
                <a:gd name="T47" fmla="*/ 2147483647 h 252"/>
                <a:gd name="T48" fmla="*/ 2147483647 w 390"/>
                <a:gd name="T49" fmla="*/ 2147483647 h 252"/>
                <a:gd name="T50" fmla="*/ 2147483647 w 390"/>
                <a:gd name="T51" fmla="*/ 2147483647 h 252"/>
                <a:gd name="T52" fmla="*/ 2147483647 w 390"/>
                <a:gd name="T53" fmla="*/ 2147483647 h 252"/>
                <a:gd name="T54" fmla="*/ 2147483647 w 390"/>
                <a:gd name="T55" fmla="*/ 2147483647 h 252"/>
                <a:gd name="T56" fmla="*/ 2147483647 w 390"/>
                <a:gd name="T57" fmla="*/ 2147483647 h 252"/>
                <a:gd name="T58" fmla="*/ 2147483647 w 390"/>
                <a:gd name="T59" fmla="*/ 2147483647 h 252"/>
                <a:gd name="T60" fmla="*/ 2147483647 w 390"/>
                <a:gd name="T61" fmla="*/ 2147483647 h 252"/>
                <a:gd name="T62" fmla="*/ 2147483647 w 390"/>
                <a:gd name="T63" fmla="*/ 2147483647 h 252"/>
                <a:gd name="T64" fmla="*/ 2147483647 w 390"/>
                <a:gd name="T65" fmla="*/ 2147483647 h 252"/>
                <a:gd name="T66" fmla="*/ 2147483647 w 390"/>
                <a:gd name="T67" fmla="*/ 2147483647 h 252"/>
                <a:gd name="T68" fmla="*/ 2147483647 w 390"/>
                <a:gd name="T69" fmla="*/ 2147483647 h 252"/>
                <a:gd name="T70" fmla="*/ 2147483647 w 390"/>
                <a:gd name="T71" fmla="*/ 2147483647 h 252"/>
                <a:gd name="T72" fmla="*/ 2147483647 w 390"/>
                <a:gd name="T73" fmla="*/ 2147483647 h 252"/>
                <a:gd name="T74" fmla="*/ 0 w 390"/>
                <a:gd name="T75" fmla="*/ 2147483647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0"/>
                <a:gd name="T115" fmla="*/ 0 h 252"/>
                <a:gd name="T116" fmla="*/ 390 w 390"/>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0" name="Freeform 35"/>
            <p:cNvSpPr>
              <a:spLocks noChangeAspect="1"/>
            </p:cNvSpPr>
            <p:nvPr/>
          </p:nvSpPr>
          <p:spPr bwMode="gray">
            <a:xfrm>
              <a:off x="2291411" y="1613318"/>
              <a:ext cx="59162" cy="43414"/>
            </a:xfrm>
            <a:custGeom>
              <a:avLst/>
              <a:gdLst>
                <a:gd name="T0" fmla="*/ 0 w 94"/>
                <a:gd name="T1" fmla="*/ 2147483647 h 65"/>
                <a:gd name="T2" fmla="*/ 2147483647 w 94"/>
                <a:gd name="T3" fmla="*/ 0 h 65"/>
                <a:gd name="T4" fmla="*/ 2147483647 w 94"/>
                <a:gd name="T5" fmla="*/ 2147483647 h 65"/>
                <a:gd name="T6" fmla="*/ 2147483647 w 94"/>
                <a:gd name="T7" fmla="*/ 2147483647 h 65"/>
                <a:gd name="T8" fmla="*/ 0 w 94"/>
                <a:gd name="T9" fmla="*/ 2147483647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0" y="44"/>
                  </a:moveTo>
                  <a:lnTo>
                    <a:pt x="16" y="0"/>
                  </a:lnTo>
                  <a:lnTo>
                    <a:pt x="77" y="13"/>
                  </a:lnTo>
                  <a:lnTo>
                    <a:pt x="94" y="65"/>
                  </a:lnTo>
                  <a:lnTo>
                    <a:pt x="0" y="4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1" name="Freeform 36"/>
            <p:cNvSpPr>
              <a:spLocks noChangeAspect="1"/>
            </p:cNvSpPr>
            <p:nvPr/>
          </p:nvSpPr>
          <p:spPr bwMode="gray">
            <a:xfrm>
              <a:off x="2294297" y="1511086"/>
              <a:ext cx="64933" cy="14004"/>
            </a:xfrm>
            <a:custGeom>
              <a:avLst/>
              <a:gdLst>
                <a:gd name="T0" fmla="*/ 0 w 107"/>
                <a:gd name="T1" fmla="*/ 2147483647 h 22"/>
                <a:gd name="T2" fmla="*/ 2147483647 w 107"/>
                <a:gd name="T3" fmla="*/ 2147483647 h 22"/>
                <a:gd name="T4" fmla="*/ 2147483647 w 107"/>
                <a:gd name="T5" fmla="*/ 2147483647 h 22"/>
                <a:gd name="T6" fmla="*/ 2147483647 w 107"/>
                <a:gd name="T7" fmla="*/ 0 h 22"/>
                <a:gd name="T8" fmla="*/ 0 w 107"/>
                <a:gd name="T9" fmla="*/ 2147483647 h 22"/>
                <a:gd name="T10" fmla="*/ 0 60000 65536"/>
                <a:gd name="T11" fmla="*/ 0 60000 65536"/>
                <a:gd name="T12" fmla="*/ 0 60000 65536"/>
                <a:gd name="T13" fmla="*/ 0 60000 65536"/>
                <a:gd name="T14" fmla="*/ 0 60000 65536"/>
                <a:gd name="T15" fmla="*/ 0 w 107"/>
                <a:gd name="T16" fmla="*/ 0 h 22"/>
                <a:gd name="T17" fmla="*/ 107 w 107"/>
                <a:gd name="T18" fmla="*/ 22 h 22"/>
              </a:gdLst>
              <a:ahLst/>
              <a:cxnLst>
                <a:cxn ang="T10">
                  <a:pos x="T0" y="T1"/>
                </a:cxn>
                <a:cxn ang="T11">
                  <a:pos x="T2" y="T3"/>
                </a:cxn>
                <a:cxn ang="T12">
                  <a:pos x="T4" y="T5"/>
                </a:cxn>
                <a:cxn ang="T13">
                  <a:pos x="T6" y="T7"/>
                </a:cxn>
                <a:cxn ang="T14">
                  <a:pos x="T8" y="T9"/>
                </a:cxn>
              </a:cxnLst>
              <a:rect l="T15" t="T16" r="T17" b="T18"/>
              <a:pathLst>
                <a:path w="107" h="22">
                  <a:moveTo>
                    <a:pt x="0" y="8"/>
                  </a:moveTo>
                  <a:lnTo>
                    <a:pt x="25" y="22"/>
                  </a:lnTo>
                  <a:lnTo>
                    <a:pt x="107" y="8"/>
                  </a:lnTo>
                  <a:lnTo>
                    <a:pt x="29" y="0"/>
                  </a:lnTo>
                  <a:lnTo>
                    <a:pt x="0" y="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2" name="Freeform 37"/>
            <p:cNvSpPr>
              <a:spLocks noChangeAspect="1"/>
            </p:cNvSpPr>
            <p:nvPr/>
          </p:nvSpPr>
          <p:spPr bwMode="gray">
            <a:xfrm>
              <a:off x="2304399" y="1683340"/>
              <a:ext cx="112550" cy="88229"/>
            </a:xfrm>
            <a:custGeom>
              <a:avLst/>
              <a:gdLst>
                <a:gd name="T0" fmla="*/ 0 w 186"/>
                <a:gd name="T1" fmla="*/ 2147483647 h 133"/>
                <a:gd name="T2" fmla="*/ 2147483647 w 186"/>
                <a:gd name="T3" fmla="*/ 2147483647 h 133"/>
                <a:gd name="T4" fmla="*/ 2147483647 w 186"/>
                <a:gd name="T5" fmla="*/ 2147483647 h 133"/>
                <a:gd name="T6" fmla="*/ 2147483647 w 186"/>
                <a:gd name="T7" fmla="*/ 2147483647 h 133"/>
                <a:gd name="T8" fmla="*/ 2147483647 w 186"/>
                <a:gd name="T9" fmla="*/ 2147483647 h 133"/>
                <a:gd name="T10" fmla="*/ 2147483647 w 186"/>
                <a:gd name="T11" fmla="*/ 2147483647 h 133"/>
                <a:gd name="T12" fmla="*/ 2147483647 w 186"/>
                <a:gd name="T13" fmla="*/ 2147483647 h 133"/>
                <a:gd name="T14" fmla="*/ 2147483647 w 186"/>
                <a:gd name="T15" fmla="*/ 2147483647 h 133"/>
                <a:gd name="T16" fmla="*/ 2147483647 w 186"/>
                <a:gd name="T17" fmla="*/ 2147483647 h 133"/>
                <a:gd name="T18" fmla="*/ 2147483647 w 186"/>
                <a:gd name="T19" fmla="*/ 0 h 133"/>
                <a:gd name="T20" fmla="*/ 2147483647 w 186"/>
                <a:gd name="T21" fmla="*/ 2147483647 h 133"/>
                <a:gd name="T22" fmla="*/ 0 w 186"/>
                <a:gd name="T23" fmla="*/ 2147483647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33"/>
                <a:gd name="T38" fmla="*/ 186 w 186"/>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3" name="Freeform 38"/>
            <p:cNvSpPr>
              <a:spLocks noChangeAspect="1"/>
            </p:cNvSpPr>
            <p:nvPr/>
          </p:nvSpPr>
          <p:spPr bwMode="gray">
            <a:xfrm>
              <a:off x="2382318" y="1226793"/>
              <a:ext cx="652215" cy="359916"/>
            </a:xfrm>
            <a:custGeom>
              <a:avLst/>
              <a:gdLst>
                <a:gd name="T0" fmla="*/ 2147483647 w 1066"/>
                <a:gd name="T1" fmla="*/ 2147483647 h 543"/>
                <a:gd name="T2" fmla="*/ 2147483647 w 1066"/>
                <a:gd name="T3" fmla="*/ 2147483647 h 543"/>
                <a:gd name="T4" fmla="*/ 2147483647 w 1066"/>
                <a:gd name="T5" fmla="*/ 2147483647 h 543"/>
                <a:gd name="T6" fmla="*/ 2147483647 w 1066"/>
                <a:gd name="T7" fmla="*/ 2147483647 h 543"/>
                <a:gd name="T8" fmla="*/ 2147483647 w 1066"/>
                <a:gd name="T9" fmla="*/ 2147483647 h 543"/>
                <a:gd name="T10" fmla="*/ 2147483647 w 1066"/>
                <a:gd name="T11" fmla="*/ 2147483647 h 543"/>
                <a:gd name="T12" fmla="*/ 2147483647 w 1066"/>
                <a:gd name="T13" fmla="*/ 2147483647 h 543"/>
                <a:gd name="T14" fmla="*/ 2147483647 w 1066"/>
                <a:gd name="T15" fmla="*/ 2147483647 h 543"/>
                <a:gd name="T16" fmla="*/ 2147483647 w 1066"/>
                <a:gd name="T17" fmla="*/ 2147483647 h 543"/>
                <a:gd name="T18" fmla="*/ 2147483647 w 1066"/>
                <a:gd name="T19" fmla="*/ 2147483647 h 543"/>
                <a:gd name="T20" fmla="*/ 2147483647 w 1066"/>
                <a:gd name="T21" fmla="*/ 2147483647 h 543"/>
                <a:gd name="T22" fmla="*/ 2147483647 w 1066"/>
                <a:gd name="T23" fmla="*/ 2147483647 h 543"/>
                <a:gd name="T24" fmla="*/ 2147483647 w 1066"/>
                <a:gd name="T25" fmla="*/ 2147483647 h 543"/>
                <a:gd name="T26" fmla="*/ 2147483647 w 1066"/>
                <a:gd name="T27" fmla="*/ 2147483647 h 543"/>
                <a:gd name="T28" fmla="*/ 2147483647 w 1066"/>
                <a:gd name="T29" fmla="*/ 2147483647 h 543"/>
                <a:gd name="T30" fmla="*/ 2147483647 w 1066"/>
                <a:gd name="T31" fmla="*/ 2147483647 h 543"/>
                <a:gd name="T32" fmla="*/ 2147483647 w 1066"/>
                <a:gd name="T33" fmla="*/ 2147483647 h 543"/>
                <a:gd name="T34" fmla="*/ 2147483647 w 1066"/>
                <a:gd name="T35" fmla="*/ 2147483647 h 543"/>
                <a:gd name="T36" fmla="*/ 2147483647 w 1066"/>
                <a:gd name="T37" fmla="*/ 2147483647 h 543"/>
                <a:gd name="T38" fmla="*/ 2147483647 w 1066"/>
                <a:gd name="T39" fmla="*/ 2147483647 h 543"/>
                <a:gd name="T40" fmla="*/ 2147483647 w 1066"/>
                <a:gd name="T41" fmla="*/ 2147483647 h 543"/>
                <a:gd name="T42" fmla="*/ 2147483647 w 1066"/>
                <a:gd name="T43" fmla="*/ 2147483647 h 543"/>
                <a:gd name="T44" fmla="*/ 2147483647 w 1066"/>
                <a:gd name="T45" fmla="*/ 2147483647 h 543"/>
                <a:gd name="T46" fmla="*/ 2147483647 w 1066"/>
                <a:gd name="T47" fmla="*/ 2147483647 h 543"/>
                <a:gd name="T48" fmla="*/ 2147483647 w 1066"/>
                <a:gd name="T49" fmla="*/ 2147483647 h 543"/>
                <a:gd name="T50" fmla="*/ 2147483647 w 1066"/>
                <a:gd name="T51" fmla="*/ 2147483647 h 543"/>
                <a:gd name="T52" fmla="*/ 2147483647 w 1066"/>
                <a:gd name="T53" fmla="*/ 2147483647 h 543"/>
                <a:gd name="T54" fmla="*/ 2147483647 w 1066"/>
                <a:gd name="T55" fmla="*/ 2147483647 h 543"/>
                <a:gd name="T56" fmla="*/ 2147483647 w 1066"/>
                <a:gd name="T57" fmla="*/ 2147483647 h 543"/>
                <a:gd name="T58" fmla="*/ 2147483647 w 1066"/>
                <a:gd name="T59" fmla="*/ 2147483647 h 543"/>
                <a:gd name="T60" fmla="*/ 2147483647 w 1066"/>
                <a:gd name="T61" fmla="*/ 2147483647 h 543"/>
                <a:gd name="T62" fmla="*/ 2147483647 w 1066"/>
                <a:gd name="T63" fmla="*/ 2147483647 h 543"/>
                <a:gd name="T64" fmla="*/ 2147483647 w 1066"/>
                <a:gd name="T65" fmla="*/ 2147483647 h 543"/>
                <a:gd name="T66" fmla="*/ 2147483647 w 1066"/>
                <a:gd name="T67" fmla="*/ 2147483647 h 543"/>
                <a:gd name="T68" fmla="*/ 2147483647 w 1066"/>
                <a:gd name="T69" fmla="*/ 2147483647 h 543"/>
                <a:gd name="T70" fmla="*/ 2147483647 w 1066"/>
                <a:gd name="T71" fmla="*/ 2147483647 h 543"/>
                <a:gd name="T72" fmla="*/ 2147483647 w 1066"/>
                <a:gd name="T73" fmla="*/ 2147483647 h 543"/>
                <a:gd name="T74" fmla="*/ 2147483647 w 1066"/>
                <a:gd name="T75" fmla="*/ 0 h 543"/>
                <a:gd name="T76" fmla="*/ 2147483647 w 1066"/>
                <a:gd name="T77" fmla="*/ 2147483647 h 543"/>
                <a:gd name="T78" fmla="*/ 2147483647 w 1066"/>
                <a:gd name="T79" fmla="*/ 2147483647 h 543"/>
                <a:gd name="T80" fmla="*/ 2147483647 w 1066"/>
                <a:gd name="T81" fmla="*/ 2147483647 h 543"/>
                <a:gd name="T82" fmla="*/ 2147483647 w 1066"/>
                <a:gd name="T83" fmla="*/ 2147483647 h 543"/>
                <a:gd name="T84" fmla="*/ 2147483647 w 1066"/>
                <a:gd name="T85" fmla="*/ 2147483647 h 543"/>
                <a:gd name="T86" fmla="*/ 2147483647 w 1066"/>
                <a:gd name="T87" fmla="*/ 2147483647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6"/>
                <a:gd name="T133" fmla="*/ 0 h 543"/>
                <a:gd name="T134" fmla="*/ 1066 w 1066"/>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4" name="Freeform 39"/>
            <p:cNvSpPr>
              <a:spLocks noChangeAspect="1"/>
            </p:cNvSpPr>
            <p:nvPr/>
          </p:nvSpPr>
          <p:spPr bwMode="gray">
            <a:xfrm>
              <a:off x="2422721" y="1694544"/>
              <a:ext cx="607483" cy="467750"/>
            </a:xfrm>
            <a:custGeom>
              <a:avLst/>
              <a:gdLst>
                <a:gd name="T0" fmla="*/ 2147483647 w 997"/>
                <a:gd name="T1" fmla="*/ 2147483647 h 707"/>
                <a:gd name="T2" fmla="*/ 2147483647 w 997"/>
                <a:gd name="T3" fmla="*/ 0 h 707"/>
                <a:gd name="T4" fmla="*/ 2147483647 w 997"/>
                <a:gd name="T5" fmla="*/ 2147483647 h 707"/>
                <a:gd name="T6" fmla="*/ 2147483647 w 997"/>
                <a:gd name="T7" fmla="*/ 2147483647 h 707"/>
                <a:gd name="T8" fmla="*/ 2147483647 w 997"/>
                <a:gd name="T9" fmla="*/ 2147483647 h 707"/>
                <a:gd name="T10" fmla="*/ 2147483647 w 997"/>
                <a:gd name="T11" fmla="*/ 2147483647 h 707"/>
                <a:gd name="T12" fmla="*/ 2147483647 w 997"/>
                <a:gd name="T13" fmla="*/ 2147483647 h 707"/>
                <a:gd name="T14" fmla="*/ 2147483647 w 997"/>
                <a:gd name="T15" fmla="*/ 2147483647 h 707"/>
                <a:gd name="T16" fmla="*/ 2147483647 w 997"/>
                <a:gd name="T17" fmla="*/ 2147483647 h 707"/>
                <a:gd name="T18" fmla="*/ 2147483647 w 997"/>
                <a:gd name="T19" fmla="*/ 2147483647 h 707"/>
                <a:gd name="T20" fmla="*/ 2147483647 w 997"/>
                <a:gd name="T21" fmla="*/ 2147483647 h 707"/>
                <a:gd name="T22" fmla="*/ 2147483647 w 997"/>
                <a:gd name="T23" fmla="*/ 2147483647 h 707"/>
                <a:gd name="T24" fmla="*/ 2147483647 w 997"/>
                <a:gd name="T25" fmla="*/ 2147483647 h 707"/>
                <a:gd name="T26" fmla="*/ 2147483647 w 997"/>
                <a:gd name="T27" fmla="*/ 2147483647 h 707"/>
                <a:gd name="T28" fmla="*/ 2147483647 w 997"/>
                <a:gd name="T29" fmla="*/ 2147483647 h 707"/>
                <a:gd name="T30" fmla="*/ 2147483647 w 997"/>
                <a:gd name="T31" fmla="*/ 2147483647 h 707"/>
                <a:gd name="T32" fmla="*/ 2147483647 w 997"/>
                <a:gd name="T33" fmla="*/ 2147483647 h 707"/>
                <a:gd name="T34" fmla="*/ 2147483647 w 997"/>
                <a:gd name="T35" fmla="*/ 2147483647 h 707"/>
                <a:gd name="T36" fmla="*/ 2147483647 w 997"/>
                <a:gd name="T37" fmla="*/ 2147483647 h 707"/>
                <a:gd name="T38" fmla="*/ 2147483647 w 997"/>
                <a:gd name="T39" fmla="*/ 2147483647 h 707"/>
                <a:gd name="T40" fmla="*/ 2147483647 w 997"/>
                <a:gd name="T41" fmla="*/ 2147483647 h 707"/>
                <a:gd name="T42" fmla="*/ 2147483647 w 997"/>
                <a:gd name="T43" fmla="*/ 2147483647 h 707"/>
                <a:gd name="T44" fmla="*/ 2147483647 w 997"/>
                <a:gd name="T45" fmla="*/ 2147483647 h 707"/>
                <a:gd name="T46" fmla="*/ 2147483647 w 997"/>
                <a:gd name="T47" fmla="*/ 2147483647 h 707"/>
                <a:gd name="T48" fmla="*/ 2147483647 w 997"/>
                <a:gd name="T49" fmla="*/ 2147483647 h 707"/>
                <a:gd name="T50" fmla="*/ 2147483647 w 997"/>
                <a:gd name="T51" fmla="*/ 2147483647 h 707"/>
                <a:gd name="T52" fmla="*/ 2147483647 w 997"/>
                <a:gd name="T53" fmla="*/ 2147483647 h 707"/>
                <a:gd name="T54" fmla="*/ 2147483647 w 997"/>
                <a:gd name="T55" fmla="*/ 2147483647 h 707"/>
                <a:gd name="T56" fmla="*/ 2147483647 w 997"/>
                <a:gd name="T57" fmla="*/ 2147483647 h 707"/>
                <a:gd name="T58" fmla="*/ 2147483647 w 997"/>
                <a:gd name="T59" fmla="*/ 2147483647 h 707"/>
                <a:gd name="T60" fmla="*/ 2147483647 w 997"/>
                <a:gd name="T61" fmla="*/ 2147483647 h 707"/>
                <a:gd name="T62" fmla="*/ 2147483647 w 997"/>
                <a:gd name="T63" fmla="*/ 2147483647 h 707"/>
                <a:gd name="T64" fmla="*/ 2147483647 w 997"/>
                <a:gd name="T65" fmla="*/ 2147483647 h 707"/>
                <a:gd name="T66" fmla="*/ 2147483647 w 997"/>
                <a:gd name="T67" fmla="*/ 2147483647 h 707"/>
                <a:gd name="T68" fmla="*/ 2147483647 w 997"/>
                <a:gd name="T69" fmla="*/ 2147483647 h 707"/>
                <a:gd name="T70" fmla="*/ 2147483647 w 997"/>
                <a:gd name="T71" fmla="*/ 2147483647 h 707"/>
                <a:gd name="T72" fmla="*/ 2147483647 w 997"/>
                <a:gd name="T73" fmla="*/ 2147483647 h 707"/>
                <a:gd name="T74" fmla="*/ 2147483647 w 997"/>
                <a:gd name="T75" fmla="*/ 2147483647 h 707"/>
                <a:gd name="T76" fmla="*/ 2147483647 w 997"/>
                <a:gd name="T77" fmla="*/ 2147483647 h 707"/>
                <a:gd name="T78" fmla="*/ 2147483647 w 997"/>
                <a:gd name="T79" fmla="*/ 2147483647 h 707"/>
                <a:gd name="T80" fmla="*/ 2147483647 w 997"/>
                <a:gd name="T81" fmla="*/ 2147483647 h 707"/>
                <a:gd name="T82" fmla="*/ 2147483647 w 997"/>
                <a:gd name="T83" fmla="*/ 2147483647 h 707"/>
                <a:gd name="T84" fmla="*/ 2147483647 w 997"/>
                <a:gd name="T85" fmla="*/ 2147483647 h 707"/>
                <a:gd name="T86" fmla="*/ 2147483647 w 997"/>
                <a:gd name="T87" fmla="*/ 2147483647 h 707"/>
                <a:gd name="T88" fmla="*/ 2147483647 w 997"/>
                <a:gd name="T89" fmla="*/ 2147483647 h 707"/>
                <a:gd name="T90" fmla="*/ 2147483647 w 997"/>
                <a:gd name="T91" fmla="*/ 2147483647 h 707"/>
                <a:gd name="T92" fmla="*/ 2147483647 w 997"/>
                <a:gd name="T93" fmla="*/ 2147483647 h 707"/>
                <a:gd name="T94" fmla="*/ 2147483647 w 997"/>
                <a:gd name="T95" fmla="*/ 2147483647 h 707"/>
                <a:gd name="T96" fmla="*/ 2147483647 w 997"/>
                <a:gd name="T97" fmla="*/ 2147483647 h 707"/>
                <a:gd name="T98" fmla="*/ 2147483647 w 997"/>
                <a:gd name="T99" fmla="*/ 2147483647 h 707"/>
                <a:gd name="T100" fmla="*/ 2147483647 w 997"/>
                <a:gd name="T101" fmla="*/ 2147483647 h 707"/>
                <a:gd name="T102" fmla="*/ 2147483647 w 997"/>
                <a:gd name="T103" fmla="*/ 2147483647 h 707"/>
                <a:gd name="T104" fmla="*/ 0 w 997"/>
                <a:gd name="T105" fmla="*/ 2147483647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7"/>
                <a:gd name="T160" fmla="*/ 0 h 707"/>
                <a:gd name="T161" fmla="*/ 997 w 997"/>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5" name="Freeform 40"/>
            <p:cNvSpPr>
              <a:spLocks noChangeAspect="1"/>
            </p:cNvSpPr>
            <p:nvPr/>
          </p:nvSpPr>
          <p:spPr bwMode="gray">
            <a:xfrm>
              <a:off x="2483324" y="2019448"/>
              <a:ext cx="138524" cy="100832"/>
            </a:xfrm>
            <a:custGeom>
              <a:avLst/>
              <a:gdLst>
                <a:gd name="T0" fmla="*/ 0 w 231"/>
                <a:gd name="T1" fmla="*/ 2147483647 h 154"/>
                <a:gd name="T2" fmla="*/ 2147483647 w 231"/>
                <a:gd name="T3" fmla="*/ 2147483647 h 154"/>
                <a:gd name="T4" fmla="*/ 2147483647 w 231"/>
                <a:gd name="T5" fmla="*/ 0 h 154"/>
                <a:gd name="T6" fmla="*/ 2147483647 w 231"/>
                <a:gd name="T7" fmla="*/ 2147483647 h 154"/>
                <a:gd name="T8" fmla="*/ 2147483647 w 231"/>
                <a:gd name="T9" fmla="*/ 2147483647 h 154"/>
                <a:gd name="T10" fmla="*/ 2147483647 w 231"/>
                <a:gd name="T11" fmla="*/ 2147483647 h 154"/>
                <a:gd name="T12" fmla="*/ 2147483647 w 231"/>
                <a:gd name="T13" fmla="*/ 2147483647 h 154"/>
                <a:gd name="T14" fmla="*/ 2147483647 w 231"/>
                <a:gd name="T15" fmla="*/ 2147483647 h 154"/>
                <a:gd name="T16" fmla="*/ 2147483647 w 231"/>
                <a:gd name="T17" fmla="*/ 2147483647 h 154"/>
                <a:gd name="T18" fmla="*/ 2147483647 w 231"/>
                <a:gd name="T19" fmla="*/ 2147483647 h 154"/>
                <a:gd name="T20" fmla="*/ 0 w 231"/>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54"/>
                <a:gd name="T35" fmla="*/ 231 w 231"/>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6" name="Freeform 41"/>
            <p:cNvSpPr>
              <a:spLocks noChangeAspect="1"/>
            </p:cNvSpPr>
            <p:nvPr/>
          </p:nvSpPr>
          <p:spPr bwMode="gray">
            <a:xfrm>
              <a:off x="3074936" y="2498401"/>
              <a:ext cx="139966" cy="147048"/>
            </a:xfrm>
            <a:custGeom>
              <a:avLst/>
              <a:gdLst>
                <a:gd name="T0" fmla="*/ 0 w 234"/>
                <a:gd name="T1" fmla="*/ 2147483647 h 223"/>
                <a:gd name="T2" fmla="*/ 2147483647 w 234"/>
                <a:gd name="T3" fmla="*/ 2147483647 h 223"/>
                <a:gd name="T4" fmla="*/ 2147483647 w 234"/>
                <a:gd name="T5" fmla="*/ 0 h 223"/>
                <a:gd name="T6" fmla="*/ 2147483647 w 234"/>
                <a:gd name="T7" fmla="*/ 2147483647 h 223"/>
                <a:gd name="T8" fmla="*/ 2147483647 w 234"/>
                <a:gd name="T9" fmla="*/ 2147483647 h 223"/>
                <a:gd name="T10" fmla="*/ 2147483647 w 234"/>
                <a:gd name="T11" fmla="*/ 2147483647 h 223"/>
                <a:gd name="T12" fmla="*/ 2147483647 w 234"/>
                <a:gd name="T13" fmla="*/ 2147483647 h 223"/>
                <a:gd name="T14" fmla="*/ 2147483647 w 234"/>
                <a:gd name="T15" fmla="*/ 2147483647 h 223"/>
                <a:gd name="T16" fmla="*/ 2147483647 w 234"/>
                <a:gd name="T17" fmla="*/ 2147483647 h 223"/>
                <a:gd name="T18" fmla="*/ 2147483647 w 234"/>
                <a:gd name="T19" fmla="*/ 2147483647 h 223"/>
                <a:gd name="T20" fmla="*/ 2147483647 w 234"/>
                <a:gd name="T21" fmla="*/ 2147483647 h 223"/>
                <a:gd name="T22" fmla="*/ 2147483647 w 234"/>
                <a:gd name="T23" fmla="*/ 2147483647 h 223"/>
                <a:gd name="T24" fmla="*/ 2147483647 w 234"/>
                <a:gd name="T25" fmla="*/ 2147483647 h 223"/>
                <a:gd name="T26" fmla="*/ 2147483647 w 234"/>
                <a:gd name="T27" fmla="*/ 2147483647 h 223"/>
                <a:gd name="T28" fmla="*/ 2147483647 w 234"/>
                <a:gd name="T29" fmla="*/ 2147483647 h 223"/>
                <a:gd name="T30" fmla="*/ 2147483647 w 234"/>
                <a:gd name="T31" fmla="*/ 2147483647 h 223"/>
                <a:gd name="T32" fmla="*/ 2147483647 w 234"/>
                <a:gd name="T33" fmla="*/ 2147483647 h 223"/>
                <a:gd name="T34" fmla="*/ 2147483647 w 234"/>
                <a:gd name="T35" fmla="*/ 2147483647 h 223"/>
                <a:gd name="T36" fmla="*/ 2147483647 w 234"/>
                <a:gd name="T37" fmla="*/ 2147483647 h 223"/>
                <a:gd name="T38" fmla="*/ 2147483647 w 234"/>
                <a:gd name="T39" fmla="*/ 2147483647 h 223"/>
                <a:gd name="T40" fmla="*/ 0 w 234"/>
                <a:gd name="T41" fmla="*/ 2147483647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23"/>
                <a:gd name="T65" fmla="*/ 234 w 234"/>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7" name="Freeform 42"/>
            <p:cNvSpPr>
              <a:spLocks noChangeAspect="1"/>
            </p:cNvSpPr>
            <p:nvPr/>
          </p:nvSpPr>
          <p:spPr bwMode="gray">
            <a:xfrm>
              <a:off x="6019367" y="3570420"/>
              <a:ext cx="38034" cy="85968"/>
            </a:xfrm>
            <a:custGeom>
              <a:avLst/>
              <a:gdLst>
                <a:gd name="T0" fmla="*/ 0 w 65"/>
                <a:gd name="T1" fmla="*/ 0 h 130"/>
                <a:gd name="T2" fmla="*/ 2147483647 w 65"/>
                <a:gd name="T3" fmla="*/ 2147483647 h 130"/>
                <a:gd name="T4" fmla="*/ 2147483647 w 65"/>
                <a:gd name="T5" fmla="*/ 2147483647 h 130"/>
                <a:gd name="T6" fmla="*/ 2147483647 w 65"/>
                <a:gd name="T7" fmla="*/ 2147483647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48" name="Freeform 43"/>
            <p:cNvSpPr>
              <a:spLocks noChangeAspect="1"/>
            </p:cNvSpPr>
            <p:nvPr/>
          </p:nvSpPr>
          <p:spPr bwMode="gray">
            <a:xfrm>
              <a:off x="2730069" y="4198547"/>
              <a:ext cx="174598" cy="960708"/>
            </a:xfrm>
            <a:custGeom>
              <a:avLst/>
              <a:gdLst>
                <a:gd name="T0" fmla="*/ 0 w 289"/>
                <a:gd name="T1" fmla="*/ 2147483647 h 1450"/>
                <a:gd name="T2" fmla="*/ 2147483647 w 289"/>
                <a:gd name="T3" fmla="*/ 2147483647 h 1450"/>
                <a:gd name="T4" fmla="*/ 2147483647 w 289"/>
                <a:gd name="T5" fmla="*/ 2147483647 h 1450"/>
                <a:gd name="T6" fmla="*/ 2147483647 w 289"/>
                <a:gd name="T7" fmla="*/ 2147483647 h 1450"/>
                <a:gd name="T8" fmla="*/ 2147483647 w 289"/>
                <a:gd name="T9" fmla="*/ 2147483647 h 1450"/>
                <a:gd name="T10" fmla="*/ 2147483647 w 289"/>
                <a:gd name="T11" fmla="*/ 2147483647 h 1450"/>
                <a:gd name="T12" fmla="*/ 2147483647 w 289"/>
                <a:gd name="T13" fmla="*/ 2147483647 h 1450"/>
                <a:gd name="T14" fmla="*/ 2147483647 w 289"/>
                <a:gd name="T15" fmla="*/ 2147483647 h 1450"/>
                <a:gd name="T16" fmla="*/ 2147483647 w 289"/>
                <a:gd name="T17" fmla="*/ 2147483647 h 1450"/>
                <a:gd name="T18" fmla="*/ 2147483647 w 289"/>
                <a:gd name="T19" fmla="*/ 2147483647 h 1450"/>
                <a:gd name="T20" fmla="*/ 2147483647 w 289"/>
                <a:gd name="T21" fmla="*/ 2147483647 h 1450"/>
                <a:gd name="T22" fmla="*/ 2147483647 w 289"/>
                <a:gd name="T23" fmla="*/ 2147483647 h 1450"/>
                <a:gd name="T24" fmla="*/ 2147483647 w 289"/>
                <a:gd name="T25" fmla="*/ 0 h 1450"/>
                <a:gd name="T26" fmla="*/ 2147483647 w 289"/>
                <a:gd name="T27" fmla="*/ 2147483647 h 1450"/>
                <a:gd name="T28" fmla="*/ 2147483647 w 289"/>
                <a:gd name="T29" fmla="*/ 2147483647 h 1450"/>
                <a:gd name="T30" fmla="*/ 2147483647 w 289"/>
                <a:gd name="T31" fmla="*/ 2147483647 h 1450"/>
                <a:gd name="T32" fmla="*/ 2147483647 w 289"/>
                <a:gd name="T33" fmla="*/ 2147483647 h 1450"/>
                <a:gd name="T34" fmla="*/ 2147483647 w 289"/>
                <a:gd name="T35" fmla="*/ 2147483647 h 1450"/>
                <a:gd name="T36" fmla="*/ 2147483647 w 289"/>
                <a:gd name="T37" fmla="*/ 2147483647 h 1450"/>
                <a:gd name="T38" fmla="*/ 2147483647 w 289"/>
                <a:gd name="T39" fmla="*/ 2147483647 h 1450"/>
                <a:gd name="T40" fmla="*/ 2147483647 w 289"/>
                <a:gd name="T41" fmla="*/ 2147483647 h 1450"/>
                <a:gd name="T42" fmla="*/ 2147483647 w 289"/>
                <a:gd name="T43" fmla="*/ 2147483647 h 1450"/>
                <a:gd name="T44" fmla="*/ 2147483647 w 289"/>
                <a:gd name="T45" fmla="*/ 2147483647 h 1450"/>
                <a:gd name="T46" fmla="*/ 2147483647 w 289"/>
                <a:gd name="T47" fmla="*/ 2147483647 h 1450"/>
                <a:gd name="T48" fmla="*/ 2147483647 w 289"/>
                <a:gd name="T49" fmla="*/ 2147483647 h 1450"/>
                <a:gd name="T50" fmla="*/ 2147483647 w 289"/>
                <a:gd name="T51" fmla="*/ 2147483647 h 1450"/>
                <a:gd name="T52" fmla="*/ 2147483647 w 289"/>
                <a:gd name="T53" fmla="*/ 2147483647 h 1450"/>
                <a:gd name="T54" fmla="*/ 2147483647 w 289"/>
                <a:gd name="T55" fmla="*/ 2147483647 h 1450"/>
                <a:gd name="T56" fmla="*/ 2147483647 w 289"/>
                <a:gd name="T57" fmla="*/ 2147483647 h 1450"/>
                <a:gd name="T58" fmla="*/ 2147483647 w 289"/>
                <a:gd name="T59" fmla="*/ 2147483647 h 1450"/>
                <a:gd name="T60" fmla="*/ 2147483647 w 289"/>
                <a:gd name="T61" fmla="*/ 2147483647 h 1450"/>
                <a:gd name="T62" fmla="*/ 2147483647 w 289"/>
                <a:gd name="T63" fmla="*/ 2147483647 h 1450"/>
                <a:gd name="T64" fmla="*/ 2147483647 w 289"/>
                <a:gd name="T65" fmla="*/ 2147483647 h 1450"/>
                <a:gd name="T66" fmla="*/ 2147483647 w 289"/>
                <a:gd name="T67" fmla="*/ 2147483647 h 1450"/>
                <a:gd name="T68" fmla="*/ 2147483647 w 289"/>
                <a:gd name="T69" fmla="*/ 2147483647 h 1450"/>
                <a:gd name="T70" fmla="*/ 2147483647 w 289"/>
                <a:gd name="T71" fmla="*/ 2147483647 h 1450"/>
                <a:gd name="T72" fmla="*/ 2147483647 w 289"/>
                <a:gd name="T73" fmla="*/ 2147483647 h 1450"/>
                <a:gd name="T74" fmla="*/ 2147483647 w 289"/>
                <a:gd name="T75" fmla="*/ 2147483647 h 1450"/>
                <a:gd name="T76" fmla="*/ 2147483647 w 289"/>
                <a:gd name="T77" fmla="*/ 2147483647 h 1450"/>
                <a:gd name="T78" fmla="*/ 2147483647 w 289"/>
                <a:gd name="T79" fmla="*/ 2147483647 h 1450"/>
                <a:gd name="T80" fmla="*/ 2147483647 w 289"/>
                <a:gd name="T81" fmla="*/ 2147483647 h 1450"/>
                <a:gd name="T82" fmla="*/ 2147483647 w 289"/>
                <a:gd name="T83" fmla="*/ 2147483647 h 1450"/>
                <a:gd name="T84" fmla="*/ 2147483647 w 289"/>
                <a:gd name="T85" fmla="*/ 2147483647 h 1450"/>
                <a:gd name="T86" fmla="*/ 2147483647 w 289"/>
                <a:gd name="T87" fmla="*/ 2147483647 h 1450"/>
                <a:gd name="T88" fmla="*/ 2147483647 w 289"/>
                <a:gd name="T89" fmla="*/ 2147483647 h 1450"/>
                <a:gd name="T90" fmla="*/ 2147483647 w 289"/>
                <a:gd name="T91" fmla="*/ 2147483647 h 1450"/>
                <a:gd name="T92" fmla="*/ 2147483647 w 289"/>
                <a:gd name="T93" fmla="*/ 2147483647 h 1450"/>
                <a:gd name="T94" fmla="*/ 0 w 289"/>
                <a:gd name="T95" fmla="*/ 2147483647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1450"/>
                <a:gd name="T146" fmla="*/ 289 w 289"/>
                <a:gd name="T147" fmla="*/ 1450 h 1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9" name="Freeform 44"/>
            <p:cNvSpPr>
              <a:spLocks noChangeAspect="1"/>
            </p:cNvSpPr>
            <p:nvPr/>
          </p:nvSpPr>
          <p:spPr bwMode="gray">
            <a:xfrm>
              <a:off x="2741751" y="5003775"/>
              <a:ext cx="11575" cy="36371"/>
            </a:xfrm>
            <a:custGeom>
              <a:avLst/>
              <a:gdLst>
                <a:gd name="T0" fmla="*/ 0 w 22"/>
                <a:gd name="T1" fmla="*/ 2147483647 h 53"/>
                <a:gd name="T2" fmla="*/ 2147483647 w 22"/>
                <a:gd name="T3" fmla="*/ 0 h 53"/>
                <a:gd name="T4" fmla="*/ 2147483647 w 22"/>
                <a:gd name="T5" fmla="*/ 2147483647 h 53"/>
                <a:gd name="T6" fmla="*/ 0 w 22"/>
                <a:gd name="T7" fmla="*/ 2147483647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0" y="25"/>
                  </a:moveTo>
                  <a:lnTo>
                    <a:pt x="9" y="0"/>
                  </a:lnTo>
                  <a:lnTo>
                    <a:pt x="22" y="53"/>
                  </a:lnTo>
                  <a:lnTo>
                    <a:pt x="0" y="2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0" name="Freeform 45"/>
            <p:cNvSpPr>
              <a:spLocks noChangeAspect="1"/>
            </p:cNvSpPr>
            <p:nvPr/>
          </p:nvSpPr>
          <p:spPr bwMode="gray">
            <a:xfrm>
              <a:off x="2753326" y="4807040"/>
              <a:ext cx="14884" cy="46291"/>
            </a:xfrm>
            <a:custGeom>
              <a:avLst/>
              <a:gdLst>
                <a:gd name="T0" fmla="*/ 0 w 20"/>
                <a:gd name="T1" fmla="*/ 2147483647 h 70"/>
                <a:gd name="T2" fmla="*/ 2147483647 w 20"/>
                <a:gd name="T3" fmla="*/ 0 h 70"/>
                <a:gd name="T4" fmla="*/ 2147483647 w 20"/>
                <a:gd name="T5" fmla="*/ 2147483647 h 70"/>
                <a:gd name="T6" fmla="*/ 0 w 20"/>
                <a:gd name="T7" fmla="*/ 2147483647 h 70"/>
                <a:gd name="T8" fmla="*/ 0 60000 65536"/>
                <a:gd name="T9" fmla="*/ 0 60000 65536"/>
                <a:gd name="T10" fmla="*/ 0 60000 65536"/>
                <a:gd name="T11" fmla="*/ 0 60000 65536"/>
                <a:gd name="T12" fmla="*/ 0 w 20"/>
                <a:gd name="T13" fmla="*/ 0 h 70"/>
                <a:gd name="T14" fmla="*/ 20 w 20"/>
                <a:gd name="T15" fmla="*/ 70 h 70"/>
              </a:gdLst>
              <a:ahLst/>
              <a:cxnLst>
                <a:cxn ang="T8">
                  <a:pos x="T0" y="T1"/>
                </a:cxn>
                <a:cxn ang="T9">
                  <a:pos x="T2" y="T3"/>
                </a:cxn>
                <a:cxn ang="T10">
                  <a:pos x="T4" y="T5"/>
                </a:cxn>
                <a:cxn ang="T11">
                  <a:pos x="T6" y="T7"/>
                </a:cxn>
              </a:cxnLst>
              <a:rect l="T12" t="T13" r="T14" b="T15"/>
              <a:pathLst>
                <a:path w="20" h="70">
                  <a:moveTo>
                    <a:pt x="0" y="59"/>
                  </a:moveTo>
                  <a:lnTo>
                    <a:pt x="20" y="0"/>
                  </a:lnTo>
                  <a:lnTo>
                    <a:pt x="20" y="70"/>
                  </a:lnTo>
                  <a:lnTo>
                    <a:pt x="0" y="5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1" name="Freeform 46"/>
            <p:cNvSpPr>
              <a:spLocks noChangeAspect="1"/>
            </p:cNvSpPr>
            <p:nvPr/>
          </p:nvSpPr>
          <p:spPr bwMode="gray">
            <a:xfrm>
              <a:off x="2769863" y="5149260"/>
              <a:ext cx="31421" cy="16532"/>
            </a:xfrm>
            <a:custGeom>
              <a:avLst/>
              <a:gdLst>
                <a:gd name="T0" fmla="*/ 0 w 46"/>
                <a:gd name="T1" fmla="*/ 0 h 29"/>
                <a:gd name="T2" fmla="*/ 2147483647 w 46"/>
                <a:gd name="T3" fmla="*/ 2147483647 h 29"/>
                <a:gd name="T4" fmla="*/ 2147483647 w 46"/>
                <a:gd name="T5" fmla="*/ 2147483647 h 29"/>
                <a:gd name="T6" fmla="*/ 0 w 46"/>
                <a:gd name="T7" fmla="*/ 0 h 29"/>
                <a:gd name="T8" fmla="*/ 0 60000 65536"/>
                <a:gd name="T9" fmla="*/ 0 60000 65536"/>
                <a:gd name="T10" fmla="*/ 0 60000 65536"/>
                <a:gd name="T11" fmla="*/ 0 60000 65536"/>
                <a:gd name="T12" fmla="*/ 0 w 46"/>
                <a:gd name="T13" fmla="*/ 0 h 29"/>
                <a:gd name="T14" fmla="*/ 46 w 46"/>
                <a:gd name="T15" fmla="*/ 29 h 29"/>
              </a:gdLst>
              <a:ahLst/>
              <a:cxnLst>
                <a:cxn ang="T8">
                  <a:pos x="T0" y="T1"/>
                </a:cxn>
                <a:cxn ang="T9">
                  <a:pos x="T2" y="T3"/>
                </a:cxn>
                <a:cxn ang="T10">
                  <a:pos x="T4" y="T5"/>
                </a:cxn>
                <a:cxn ang="T11">
                  <a:pos x="T6" y="T7"/>
                </a:cxn>
              </a:cxnLst>
              <a:rect l="T12" t="T13" r="T14" b="T15"/>
              <a:pathLst>
                <a:path w="46" h="29">
                  <a:moveTo>
                    <a:pt x="0" y="0"/>
                  </a:moveTo>
                  <a:lnTo>
                    <a:pt x="44" y="7"/>
                  </a:lnTo>
                  <a:lnTo>
                    <a:pt x="46" y="29"/>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2" name="Freeform 47"/>
            <p:cNvSpPr>
              <a:spLocks noChangeAspect="1"/>
            </p:cNvSpPr>
            <p:nvPr/>
          </p:nvSpPr>
          <p:spPr bwMode="gray">
            <a:xfrm>
              <a:off x="2774824" y="5101316"/>
              <a:ext cx="44649" cy="47944"/>
            </a:xfrm>
            <a:custGeom>
              <a:avLst/>
              <a:gdLst>
                <a:gd name="T0" fmla="*/ 0 w 68"/>
                <a:gd name="T1" fmla="*/ 2147483647 h 69"/>
                <a:gd name="T2" fmla="*/ 2147483647 w 68"/>
                <a:gd name="T3" fmla="*/ 0 h 69"/>
                <a:gd name="T4" fmla="*/ 2147483647 w 68"/>
                <a:gd name="T5" fmla="*/ 2147483647 h 69"/>
                <a:gd name="T6" fmla="*/ 2147483647 w 68"/>
                <a:gd name="T7" fmla="*/ 2147483647 h 69"/>
                <a:gd name="T8" fmla="*/ 2147483647 w 68"/>
                <a:gd name="T9" fmla="*/ 2147483647 h 69"/>
                <a:gd name="T10" fmla="*/ 0 w 68"/>
                <a:gd name="T11" fmla="*/ 2147483647 h 69"/>
                <a:gd name="T12" fmla="*/ 0 60000 65536"/>
                <a:gd name="T13" fmla="*/ 0 60000 65536"/>
                <a:gd name="T14" fmla="*/ 0 60000 65536"/>
                <a:gd name="T15" fmla="*/ 0 60000 65536"/>
                <a:gd name="T16" fmla="*/ 0 60000 65536"/>
                <a:gd name="T17" fmla="*/ 0 60000 65536"/>
                <a:gd name="T18" fmla="*/ 0 w 68"/>
                <a:gd name="T19" fmla="*/ 0 h 69"/>
                <a:gd name="T20" fmla="*/ 68 w 6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8" h="69">
                  <a:moveTo>
                    <a:pt x="0" y="11"/>
                  </a:moveTo>
                  <a:lnTo>
                    <a:pt x="18" y="0"/>
                  </a:lnTo>
                  <a:lnTo>
                    <a:pt x="17" y="31"/>
                  </a:lnTo>
                  <a:lnTo>
                    <a:pt x="68" y="43"/>
                  </a:lnTo>
                  <a:lnTo>
                    <a:pt x="35" y="69"/>
                  </a:lnTo>
                  <a:lnTo>
                    <a:pt x="0" y="1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3" name="Freeform 48"/>
            <p:cNvSpPr>
              <a:spLocks noChangeAspect="1"/>
            </p:cNvSpPr>
            <p:nvPr/>
          </p:nvSpPr>
          <p:spPr bwMode="gray">
            <a:xfrm>
              <a:off x="2806546" y="5163456"/>
              <a:ext cx="23087" cy="11204"/>
            </a:xfrm>
            <a:custGeom>
              <a:avLst/>
              <a:gdLst>
                <a:gd name="T0" fmla="*/ 0 w 38"/>
                <a:gd name="T1" fmla="*/ 2147483647 h 17"/>
                <a:gd name="T2" fmla="*/ 2147483647 w 38"/>
                <a:gd name="T3" fmla="*/ 0 h 17"/>
                <a:gd name="T4" fmla="*/ 2147483647 w 38"/>
                <a:gd name="T5" fmla="*/ 2147483647 h 17"/>
                <a:gd name="T6" fmla="*/ 0 w 38"/>
                <a:gd name="T7" fmla="*/ 2147483647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3"/>
                  </a:moveTo>
                  <a:lnTo>
                    <a:pt x="9" y="0"/>
                  </a:lnTo>
                  <a:lnTo>
                    <a:pt x="38" y="17"/>
                  </a:lnTo>
                  <a:lnTo>
                    <a:pt x="0" y="13"/>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54" name="Freeform 49"/>
            <p:cNvSpPr>
              <a:spLocks noChangeAspect="1"/>
            </p:cNvSpPr>
            <p:nvPr/>
          </p:nvSpPr>
          <p:spPr bwMode="gray">
            <a:xfrm>
              <a:off x="2822781" y="5122808"/>
              <a:ext cx="54572" cy="71089"/>
            </a:xfrm>
            <a:custGeom>
              <a:avLst/>
              <a:gdLst>
                <a:gd name="T0" fmla="*/ 0 w 96"/>
                <a:gd name="T1" fmla="*/ 2147483647 h 106"/>
                <a:gd name="T2" fmla="*/ 2147483647 w 96"/>
                <a:gd name="T3" fmla="*/ 2147483647 h 106"/>
                <a:gd name="T4" fmla="*/ 2147483647 w 96"/>
                <a:gd name="T5" fmla="*/ 2147483647 h 106"/>
                <a:gd name="T6" fmla="*/ 2147483647 w 96"/>
                <a:gd name="T7" fmla="*/ 2147483647 h 106"/>
                <a:gd name="T8" fmla="*/ 2147483647 w 96"/>
                <a:gd name="T9" fmla="*/ 2147483647 h 106"/>
                <a:gd name="T10" fmla="*/ 2147483647 w 96"/>
                <a:gd name="T11" fmla="*/ 2147483647 h 106"/>
                <a:gd name="T12" fmla="*/ 2147483647 w 96"/>
                <a:gd name="T13" fmla="*/ 2147483647 h 106"/>
                <a:gd name="T14" fmla="*/ 2147483647 w 96"/>
                <a:gd name="T15" fmla="*/ 0 h 106"/>
                <a:gd name="T16" fmla="*/ 2147483647 w 96"/>
                <a:gd name="T17" fmla="*/ 2147483647 h 106"/>
                <a:gd name="T18" fmla="*/ 0 w 96"/>
                <a:gd name="T19" fmla="*/ 214748364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5" name="Freeform 51"/>
            <p:cNvSpPr>
              <a:spLocks noChangeAspect="1"/>
            </p:cNvSpPr>
            <p:nvPr/>
          </p:nvSpPr>
          <p:spPr bwMode="gray">
            <a:xfrm>
              <a:off x="2891680" y="5194266"/>
              <a:ext cx="21645" cy="11204"/>
            </a:xfrm>
            <a:custGeom>
              <a:avLst/>
              <a:gdLst>
                <a:gd name="T0" fmla="*/ 0 w 33"/>
                <a:gd name="T1" fmla="*/ 2147483647 h 15"/>
                <a:gd name="T2" fmla="*/ 2147483647 w 33"/>
                <a:gd name="T3" fmla="*/ 0 h 15"/>
                <a:gd name="T4" fmla="*/ 2147483647 w 33"/>
                <a:gd name="T5" fmla="*/ 2147483647 h 15"/>
                <a:gd name="T6" fmla="*/ 0 w 33"/>
                <a:gd name="T7" fmla="*/ 2147483647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15"/>
                  </a:moveTo>
                  <a:lnTo>
                    <a:pt x="7" y="0"/>
                  </a:lnTo>
                  <a:lnTo>
                    <a:pt x="33" y="15"/>
                  </a:lnTo>
                  <a:lnTo>
                    <a:pt x="0" y="15"/>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56" name="Freeform 52"/>
            <p:cNvSpPr>
              <a:spLocks noChangeAspect="1"/>
            </p:cNvSpPr>
            <p:nvPr/>
          </p:nvSpPr>
          <p:spPr bwMode="gray">
            <a:xfrm>
              <a:off x="5888696" y="2438182"/>
              <a:ext cx="1294329" cy="889285"/>
            </a:xfrm>
            <a:custGeom>
              <a:avLst/>
              <a:gdLst>
                <a:gd name="T0" fmla="*/ 2147483647 w 2124"/>
                <a:gd name="T1" fmla="*/ 2147483647 h 1337"/>
                <a:gd name="T2" fmla="*/ 2147483647 w 2124"/>
                <a:gd name="T3" fmla="*/ 2147483647 h 1337"/>
                <a:gd name="T4" fmla="*/ 2147483647 w 2124"/>
                <a:gd name="T5" fmla="*/ 2147483647 h 1337"/>
                <a:gd name="T6" fmla="*/ 2147483647 w 2124"/>
                <a:gd name="T7" fmla="*/ 2147483647 h 1337"/>
                <a:gd name="T8" fmla="*/ 2147483647 w 2124"/>
                <a:gd name="T9" fmla="*/ 2147483647 h 1337"/>
                <a:gd name="T10" fmla="*/ 2147483647 w 2124"/>
                <a:gd name="T11" fmla="*/ 2147483647 h 1337"/>
                <a:gd name="T12" fmla="*/ 2147483647 w 2124"/>
                <a:gd name="T13" fmla="*/ 2147483647 h 1337"/>
                <a:gd name="T14" fmla="*/ 2147483647 w 2124"/>
                <a:gd name="T15" fmla="*/ 2147483647 h 1337"/>
                <a:gd name="T16" fmla="*/ 2147483647 w 2124"/>
                <a:gd name="T17" fmla="*/ 2147483647 h 1337"/>
                <a:gd name="T18" fmla="*/ 2147483647 w 2124"/>
                <a:gd name="T19" fmla="*/ 2147483647 h 1337"/>
                <a:gd name="T20" fmla="*/ 2147483647 w 2124"/>
                <a:gd name="T21" fmla="*/ 2147483647 h 1337"/>
                <a:gd name="T22" fmla="*/ 2147483647 w 2124"/>
                <a:gd name="T23" fmla="*/ 2147483647 h 1337"/>
                <a:gd name="T24" fmla="*/ 2147483647 w 2124"/>
                <a:gd name="T25" fmla="*/ 2147483647 h 1337"/>
                <a:gd name="T26" fmla="*/ 2147483647 w 2124"/>
                <a:gd name="T27" fmla="*/ 2147483647 h 1337"/>
                <a:gd name="T28" fmla="*/ 2147483647 w 2124"/>
                <a:gd name="T29" fmla="*/ 2147483647 h 1337"/>
                <a:gd name="T30" fmla="*/ 2147483647 w 2124"/>
                <a:gd name="T31" fmla="*/ 2147483647 h 1337"/>
                <a:gd name="T32" fmla="*/ 2147483647 w 2124"/>
                <a:gd name="T33" fmla="*/ 2147483647 h 1337"/>
                <a:gd name="T34" fmla="*/ 2147483647 w 2124"/>
                <a:gd name="T35" fmla="*/ 2147483647 h 1337"/>
                <a:gd name="T36" fmla="*/ 2147483647 w 2124"/>
                <a:gd name="T37" fmla="*/ 2147483647 h 1337"/>
                <a:gd name="T38" fmla="*/ 2147483647 w 2124"/>
                <a:gd name="T39" fmla="*/ 2147483647 h 1337"/>
                <a:gd name="T40" fmla="*/ 2147483647 w 2124"/>
                <a:gd name="T41" fmla="*/ 2147483647 h 1337"/>
                <a:gd name="T42" fmla="*/ 2147483647 w 2124"/>
                <a:gd name="T43" fmla="*/ 2147483647 h 1337"/>
                <a:gd name="T44" fmla="*/ 2147483647 w 2124"/>
                <a:gd name="T45" fmla="*/ 2147483647 h 1337"/>
                <a:gd name="T46" fmla="*/ 2147483647 w 2124"/>
                <a:gd name="T47" fmla="*/ 2147483647 h 1337"/>
                <a:gd name="T48" fmla="*/ 2147483647 w 2124"/>
                <a:gd name="T49" fmla="*/ 2147483647 h 1337"/>
                <a:gd name="T50" fmla="*/ 2147483647 w 2124"/>
                <a:gd name="T51" fmla="*/ 2147483647 h 1337"/>
                <a:gd name="T52" fmla="*/ 2147483647 w 2124"/>
                <a:gd name="T53" fmla="*/ 2147483647 h 1337"/>
                <a:gd name="T54" fmla="*/ 2147483647 w 2124"/>
                <a:gd name="T55" fmla="*/ 2147483647 h 1337"/>
                <a:gd name="T56" fmla="*/ 2147483647 w 2124"/>
                <a:gd name="T57" fmla="*/ 2147483647 h 1337"/>
                <a:gd name="T58" fmla="*/ 2147483647 w 2124"/>
                <a:gd name="T59" fmla="*/ 2147483647 h 1337"/>
                <a:gd name="T60" fmla="*/ 2147483647 w 2124"/>
                <a:gd name="T61" fmla="*/ 2147483647 h 1337"/>
                <a:gd name="T62" fmla="*/ 2147483647 w 2124"/>
                <a:gd name="T63" fmla="*/ 2147483647 h 1337"/>
                <a:gd name="T64" fmla="*/ 2147483647 w 2124"/>
                <a:gd name="T65" fmla="*/ 2147483647 h 1337"/>
                <a:gd name="T66" fmla="*/ 2147483647 w 2124"/>
                <a:gd name="T67" fmla="*/ 2147483647 h 1337"/>
                <a:gd name="T68" fmla="*/ 2147483647 w 2124"/>
                <a:gd name="T69" fmla="*/ 2147483647 h 1337"/>
                <a:gd name="T70" fmla="*/ 2147483647 w 2124"/>
                <a:gd name="T71" fmla="*/ 2147483647 h 1337"/>
                <a:gd name="T72" fmla="*/ 2147483647 w 2124"/>
                <a:gd name="T73" fmla="*/ 2147483647 h 1337"/>
                <a:gd name="T74" fmla="*/ 2147483647 w 2124"/>
                <a:gd name="T75" fmla="*/ 2147483647 h 1337"/>
                <a:gd name="T76" fmla="*/ 2147483647 w 2124"/>
                <a:gd name="T77" fmla="*/ 2147483647 h 1337"/>
                <a:gd name="T78" fmla="*/ 2147483647 w 2124"/>
                <a:gd name="T79" fmla="*/ 2147483647 h 1337"/>
                <a:gd name="T80" fmla="*/ 2147483647 w 2124"/>
                <a:gd name="T81" fmla="*/ 2147483647 h 1337"/>
                <a:gd name="T82" fmla="*/ 2147483647 w 2124"/>
                <a:gd name="T83" fmla="*/ 2147483647 h 1337"/>
                <a:gd name="T84" fmla="*/ 2147483647 w 2124"/>
                <a:gd name="T85" fmla="*/ 2147483647 h 1337"/>
                <a:gd name="T86" fmla="*/ 2147483647 w 2124"/>
                <a:gd name="T87" fmla="*/ 2147483647 h 1337"/>
                <a:gd name="T88" fmla="*/ 2147483647 w 2124"/>
                <a:gd name="T89" fmla="*/ 2147483647 h 1337"/>
                <a:gd name="T90" fmla="*/ 2147483647 w 2124"/>
                <a:gd name="T91" fmla="*/ 2147483647 h 1337"/>
                <a:gd name="T92" fmla="*/ 2147483647 w 2124"/>
                <a:gd name="T93" fmla="*/ 2147483647 h 1337"/>
                <a:gd name="T94" fmla="*/ 2147483647 w 2124"/>
                <a:gd name="T95" fmla="*/ 2147483647 h 1337"/>
                <a:gd name="T96" fmla="*/ 2147483647 w 2124"/>
                <a:gd name="T97" fmla="*/ 2147483647 h 1337"/>
                <a:gd name="T98" fmla="*/ 2147483647 w 2124"/>
                <a:gd name="T99" fmla="*/ 2147483647 h 1337"/>
                <a:gd name="T100" fmla="*/ 2147483647 w 2124"/>
                <a:gd name="T101" fmla="*/ 2147483647 h 1337"/>
                <a:gd name="T102" fmla="*/ 0 w 2124"/>
                <a:gd name="T103" fmla="*/ 2147483647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57" name="Freeform 53"/>
            <p:cNvSpPr>
              <a:spLocks noChangeAspect="1"/>
            </p:cNvSpPr>
            <p:nvPr/>
          </p:nvSpPr>
          <p:spPr bwMode="gray">
            <a:xfrm>
              <a:off x="6629579" y="3334008"/>
              <a:ext cx="44650" cy="39678"/>
            </a:xfrm>
            <a:custGeom>
              <a:avLst/>
              <a:gdLst>
                <a:gd name="T0" fmla="*/ 0 w 75"/>
                <a:gd name="T1" fmla="*/ 2147483647 h 64"/>
                <a:gd name="T2" fmla="*/ 2147483647 w 75"/>
                <a:gd name="T3" fmla="*/ 0 h 64"/>
                <a:gd name="T4" fmla="*/ 2147483647 w 75"/>
                <a:gd name="T5" fmla="*/ 2147483647 h 64"/>
                <a:gd name="T6" fmla="*/ 2147483647 w 75"/>
                <a:gd name="T7" fmla="*/ 2147483647 h 64"/>
                <a:gd name="T8" fmla="*/ 0 w 75"/>
                <a:gd name="T9" fmla="*/ 2147483647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8" name="Freeform 54"/>
            <p:cNvSpPr>
              <a:spLocks noChangeAspect="1"/>
            </p:cNvSpPr>
            <p:nvPr/>
          </p:nvSpPr>
          <p:spPr bwMode="gray">
            <a:xfrm>
              <a:off x="6867710" y="3211668"/>
              <a:ext cx="41343" cy="74395"/>
            </a:xfrm>
            <a:custGeom>
              <a:avLst/>
              <a:gdLst>
                <a:gd name="T0" fmla="*/ 0 w 63"/>
                <a:gd name="T1" fmla="*/ 2147483647 h 114"/>
                <a:gd name="T2" fmla="*/ 2147483647 w 63"/>
                <a:gd name="T3" fmla="*/ 2147483647 h 114"/>
                <a:gd name="T4" fmla="*/ 2147483647 w 63"/>
                <a:gd name="T5" fmla="*/ 0 h 114"/>
                <a:gd name="T6" fmla="*/ 2147483647 w 63"/>
                <a:gd name="T7" fmla="*/ 2147483647 h 114"/>
                <a:gd name="T8" fmla="*/ 0 w 63"/>
                <a:gd name="T9" fmla="*/ 2147483647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9" name="Freeform 55"/>
            <p:cNvSpPr>
              <a:spLocks noChangeAspect="1"/>
            </p:cNvSpPr>
            <p:nvPr/>
          </p:nvSpPr>
          <p:spPr bwMode="gray">
            <a:xfrm>
              <a:off x="2659066" y="3510903"/>
              <a:ext cx="256322" cy="381898"/>
            </a:xfrm>
            <a:custGeom>
              <a:avLst/>
              <a:gdLst>
                <a:gd name="T0" fmla="*/ 0 w 415"/>
                <a:gd name="T1" fmla="*/ 2147483647 h 572"/>
                <a:gd name="T2" fmla="*/ 2147483647 w 415"/>
                <a:gd name="T3" fmla="*/ 2147483647 h 572"/>
                <a:gd name="T4" fmla="*/ 2147483647 w 415"/>
                <a:gd name="T5" fmla="*/ 2147483647 h 572"/>
                <a:gd name="T6" fmla="*/ 2147483647 w 415"/>
                <a:gd name="T7" fmla="*/ 2147483647 h 572"/>
                <a:gd name="T8" fmla="*/ 2147483647 w 415"/>
                <a:gd name="T9" fmla="*/ 2147483647 h 572"/>
                <a:gd name="T10" fmla="*/ 2147483647 w 415"/>
                <a:gd name="T11" fmla="*/ 2147483647 h 572"/>
                <a:gd name="T12" fmla="*/ 2147483647 w 415"/>
                <a:gd name="T13" fmla="*/ 2147483647 h 572"/>
                <a:gd name="T14" fmla="*/ 2147483647 w 415"/>
                <a:gd name="T15" fmla="*/ 2147483647 h 572"/>
                <a:gd name="T16" fmla="*/ 2147483647 w 415"/>
                <a:gd name="T17" fmla="*/ 2147483647 h 572"/>
                <a:gd name="T18" fmla="*/ 2147483647 w 415"/>
                <a:gd name="T19" fmla="*/ 2147483647 h 572"/>
                <a:gd name="T20" fmla="*/ 2147483647 w 415"/>
                <a:gd name="T21" fmla="*/ 2147483647 h 572"/>
                <a:gd name="T22" fmla="*/ 2147483647 w 415"/>
                <a:gd name="T23" fmla="*/ 2147483647 h 572"/>
                <a:gd name="T24" fmla="*/ 2147483647 w 415"/>
                <a:gd name="T25" fmla="*/ 2147483647 h 572"/>
                <a:gd name="T26" fmla="*/ 2147483647 w 415"/>
                <a:gd name="T27" fmla="*/ 2147483647 h 572"/>
                <a:gd name="T28" fmla="*/ 2147483647 w 415"/>
                <a:gd name="T29" fmla="*/ 2147483647 h 572"/>
                <a:gd name="T30" fmla="*/ 2147483647 w 415"/>
                <a:gd name="T31" fmla="*/ 2147483647 h 572"/>
                <a:gd name="T32" fmla="*/ 2147483647 w 415"/>
                <a:gd name="T33" fmla="*/ 2147483647 h 572"/>
                <a:gd name="T34" fmla="*/ 2147483647 w 415"/>
                <a:gd name="T35" fmla="*/ 2147483647 h 572"/>
                <a:gd name="T36" fmla="*/ 2147483647 w 415"/>
                <a:gd name="T37" fmla="*/ 2147483647 h 572"/>
                <a:gd name="T38" fmla="*/ 2147483647 w 415"/>
                <a:gd name="T39" fmla="*/ 2147483647 h 572"/>
                <a:gd name="T40" fmla="*/ 2147483647 w 415"/>
                <a:gd name="T41" fmla="*/ 0 h 572"/>
                <a:gd name="T42" fmla="*/ 2147483647 w 415"/>
                <a:gd name="T43" fmla="*/ 2147483647 h 572"/>
                <a:gd name="T44" fmla="*/ 2147483647 w 415"/>
                <a:gd name="T45" fmla="*/ 2147483647 h 572"/>
                <a:gd name="T46" fmla="*/ 2147483647 w 415"/>
                <a:gd name="T47" fmla="*/ 2147483647 h 572"/>
                <a:gd name="T48" fmla="*/ 2147483647 w 415"/>
                <a:gd name="T49" fmla="*/ 2147483647 h 572"/>
                <a:gd name="T50" fmla="*/ 2147483647 w 415"/>
                <a:gd name="T51" fmla="*/ 2147483647 h 572"/>
                <a:gd name="T52" fmla="*/ 2147483647 w 415"/>
                <a:gd name="T53" fmla="*/ 2147483647 h 572"/>
                <a:gd name="T54" fmla="*/ 0 w 415"/>
                <a:gd name="T55" fmla="*/ 2147483647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72"/>
                <a:gd name="T86" fmla="*/ 415 w 415"/>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solidFill>
              <a:schemeClr val="accent3"/>
            </a:solidFill>
            <a:ln w="1651">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60" name="Freeform 56"/>
            <p:cNvSpPr>
              <a:spLocks noChangeAspect="1"/>
            </p:cNvSpPr>
            <p:nvPr/>
          </p:nvSpPr>
          <p:spPr bwMode="gray">
            <a:xfrm>
              <a:off x="2519398" y="3543137"/>
              <a:ext cx="63490" cy="64421"/>
            </a:xfrm>
            <a:custGeom>
              <a:avLst/>
              <a:gdLst>
                <a:gd name="T0" fmla="*/ 0 w 109"/>
                <a:gd name="T1" fmla="*/ 0 h 93"/>
                <a:gd name="T2" fmla="*/ 2147483647 w 109"/>
                <a:gd name="T3" fmla="*/ 2147483647 h 93"/>
                <a:gd name="T4" fmla="*/ 2147483647 w 109"/>
                <a:gd name="T5" fmla="*/ 2147483647 h 93"/>
                <a:gd name="T6" fmla="*/ 2147483647 w 109"/>
                <a:gd name="T7" fmla="*/ 2147483647 h 93"/>
                <a:gd name="T8" fmla="*/ 2147483647 w 109"/>
                <a:gd name="T9" fmla="*/ 2147483647 h 93"/>
                <a:gd name="T10" fmla="*/ 2147483647 w 109"/>
                <a:gd name="T11" fmla="*/ 2147483647 h 93"/>
                <a:gd name="T12" fmla="*/ 0 w 109"/>
                <a:gd name="T13" fmla="*/ 0 h 93"/>
                <a:gd name="T14" fmla="*/ 0 60000 65536"/>
                <a:gd name="T15" fmla="*/ 0 60000 65536"/>
                <a:gd name="T16" fmla="*/ 0 60000 65536"/>
                <a:gd name="T17" fmla="*/ 0 60000 65536"/>
                <a:gd name="T18" fmla="*/ 0 60000 65536"/>
                <a:gd name="T19" fmla="*/ 0 60000 65536"/>
                <a:gd name="T20" fmla="*/ 0 60000 65536"/>
                <a:gd name="T21" fmla="*/ 0 w 109"/>
                <a:gd name="T22" fmla="*/ 0 h 93"/>
                <a:gd name="T23" fmla="*/ 109 w 10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93">
                  <a:moveTo>
                    <a:pt x="0" y="0"/>
                  </a:moveTo>
                  <a:lnTo>
                    <a:pt x="1" y="37"/>
                  </a:lnTo>
                  <a:lnTo>
                    <a:pt x="25" y="31"/>
                  </a:lnTo>
                  <a:lnTo>
                    <a:pt x="93" y="93"/>
                  </a:lnTo>
                  <a:lnTo>
                    <a:pt x="109" y="47"/>
                  </a:lnTo>
                  <a:lnTo>
                    <a:pt x="72" y="4"/>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61" name="Freeform 57"/>
            <p:cNvSpPr>
              <a:spLocks noChangeAspect="1"/>
            </p:cNvSpPr>
            <p:nvPr/>
          </p:nvSpPr>
          <p:spPr bwMode="gray">
            <a:xfrm>
              <a:off x="2531731" y="3259612"/>
              <a:ext cx="228209" cy="76049"/>
            </a:xfrm>
            <a:custGeom>
              <a:avLst/>
              <a:gdLst>
                <a:gd name="T0" fmla="*/ 0 w 373"/>
                <a:gd name="T1" fmla="*/ 2147483647 h 116"/>
                <a:gd name="T2" fmla="*/ 2147483647 w 373"/>
                <a:gd name="T3" fmla="*/ 2147483647 h 116"/>
                <a:gd name="T4" fmla="*/ 2147483647 w 373"/>
                <a:gd name="T5" fmla="*/ 0 h 116"/>
                <a:gd name="T6" fmla="*/ 2147483647 w 373"/>
                <a:gd name="T7" fmla="*/ 2147483647 h 116"/>
                <a:gd name="T8" fmla="*/ 2147483647 w 373"/>
                <a:gd name="T9" fmla="*/ 2147483647 h 116"/>
                <a:gd name="T10" fmla="*/ 2147483647 w 373"/>
                <a:gd name="T11" fmla="*/ 2147483647 h 116"/>
                <a:gd name="T12" fmla="*/ 2147483647 w 373"/>
                <a:gd name="T13" fmla="*/ 2147483647 h 116"/>
                <a:gd name="T14" fmla="*/ 2147483647 w 373"/>
                <a:gd name="T15" fmla="*/ 2147483647 h 116"/>
                <a:gd name="T16" fmla="*/ 2147483647 w 373"/>
                <a:gd name="T17" fmla="*/ 2147483647 h 116"/>
                <a:gd name="T18" fmla="*/ 0 w 373"/>
                <a:gd name="T19" fmla="*/ 2147483647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16"/>
                <a:gd name="T32" fmla="*/ 373 w 37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62" name="Freeform 58"/>
            <p:cNvSpPr>
              <a:spLocks noChangeAspect="1"/>
            </p:cNvSpPr>
            <p:nvPr/>
          </p:nvSpPr>
          <p:spPr bwMode="gray">
            <a:xfrm>
              <a:off x="4581380" y="2512406"/>
              <a:ext cx="220772" cy="102233"/>
            </a:xfrm>
            <a:custGeom>
              <a:avLst/>
              <a:gdLst>
                <a:gd name="T0" fmla="*/ 0 w 365"/>
                <a:gd name="T1" fmla="*/ 2147483647 h 151"/>
                <a:gd name="T2" fmla="*/ 2147483647 w 365"/>
                <a:gd name="T3" fmla="*/ 2147483647 h 151"/>
                <a:gd name="T4" fmla="*/ 2147483647 w 365"/>
                <a:gd name="T5" fmla="*/ 2147483647 h 151"/>
                <a:gd name="T6" fmla="*/ 2147483647 w 365"/>
                <a:gd name="T7" fmla="*/ 2147483647 h 151"/>
                <a:gd name="T8" fmla="*/ 2147483647 w 365"/>
                <a:gd name="T9" fmla="*/ 2147483647 h 151"/>
                <a:gd name="T10" fmla="*/ 2147483647 w 365"/>
                <a:gd name="T11" fmla="*/ 2147483647 h 151"/>
                <a:gd name="T12" fmla="*/ 2147483647 w 365"/>
                <a:gd name="T13" fmla="*/ 2147483647 h 151"/>
                <a:gd name="T14" fmla="*/ 2147483647 w 365"/>
                <a:gd name="T15" fmla="*/ 2147483647 h 151"/>
                <a:gd name="T16" fmla="*/ 2147483647 w 365"/>
                <a:gd name="T17" fmla="*/ 2147483647 h 151"/>
                <a:gd name="T18" fmla="*/ 2147483647 w 365"/>
                <a:gd name="T19" fmla="*/ 2147483647 h 151"/>
                <a:gd name="T20" fmla="*/ 2147483647 w 365"/>
                <a:gd name="T21" fmla="*/ 0 h 151"/>
                <a:gd name="T22" fmla="*/ 0 w 365"/>
                <a:gd name="T23" fmla="*/ 2147483647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63" name="Freeform 59"/>
            <p:cNvSpPr>
              <a:spLocks noChangeAspect="1"/>
            </p:cNvSpPr>
            <p:nvPr/>
          </p:nvSpPr>
          <p:spPr bwMode="gray">
            <a:xfrm>
              <a:off x="4502017" y="2306540"/>
              <a:ext cx="54832" cy="89629"/>
            </a:xfrm>
            <a:custGeom>
              <a:avLst/>
              <a:gdLst>
                <a:gd name="T0" fmla="*/ 0 w 92"/>
                <a:gd name="T1" fmla="*/ 2147483647 h 139"/>
                <a:gd name="T2" fmla="*/ 2147483647 w 92"/>
                <a:gd name="T3" fmla="*/ 2147483647 h 139"/>
                <a:gd name="T4" fmla="*/ 2147483647 w 92"/>
                <a:gd name="T5" fmla="*/ 0 h 139"/>
                <a:gd name="T6" fmla="*/ 2147483647 w 92"/>
                <a:gd name="T7" fmla="*/ 2147483647 h 139"/>
                <a:gd name="T8" fmla="*/ 2147483647 w 92"/>
                <a:gd name="T9" fmla="*/ 2147483647 h 139"/>
                <a:gd name="T10" fmla="*/ 2147483647 w 92"/>
                <a:gd name="T11" fmla="*/ 2147483647 h 139"/>
                <a:gd name="T12" fmla="*/ 2147483647 w 92"/>
                <a:gd name="T13" fmla="*/ 2147483647 h 139"/>
                <a:gd name="T14" fmla="*/ 2147483647 w 92"/>
                <a:gd name="T15" fmla="*/ 2147483647 h 139"/>
                <a:gd name="T16" fmla="*/ 0 w 92"/>
                <a:gd name="T17" fmla="*/ 2147483647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64" name="Freeform 60"/>
            <p:cNvSpPr>
              <a:spLocks noChangeAspect="1"/>
            </p:cNvSpPr>
            <p:nvPr/>
          </p:nvSpPr>
          <p:spPr bwMode="gray">
            <a:xfrm>
              <a:off x="4565507" y="2355556"/>
              <a:ext cx="31745" cy="36412"/>
            </a:xfrm>
            <a:custGeom>
              <a:avLst/>
              <a:gdLst>
                <a:gd name="T0" fmla="*/ 0 w 55"/>
                <a:gd name="T1" fmla="*/ 2147483647 h 58"/>
                <a:gd name="T2" fmla="*/ 2147483647 w 55"/>
                <a:gd name="T3" fmla="*/ 2147483647 h 58"/>
                <a:gd name="T4" fmla="*/ 2147483647 w 55"/>
                <a:gd name="T5" fmla="*/ 2147483647 h 58"/>
                <a:gd name="T6" fmla="*/ 2147483647 w 55"/>
                <a:gd name="T7" fmla="*/ 0 h 58"/>
                <a:gd name="T8" fmla="*/ 0 w 55"/>
                <a:gd name="T9" fmla="*/ 2147483647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65" name="Freeform 61"/>
            <p:cNvSpPr>
              <a:spLocks noChangeAspect="1"/>
            </p:cNvSpPr>
            <p:nvPr/>
          </p:nvSpPr>
          <p:spPr bwMode="gray">
            <a:xfrm>
              <a:off x="2807989" y="3335871"/>
              <a:ext cx="70705" cy="43414"/>
            </a:xfrm>
            <a:custGeom>
              <a:avLst/>
              <a:gdLst>
                <a:gd name="T0" fmla="*/ 0 w 117"/>
                <a:gd name="T1" fmla="*/ 0 h 66"/>
                <a:gd name="T2" fmla="*/ 0 w 117"/>
                <a:gd name="T3" fmla="*/ 2147483647 h 66"/>
                <a:gd name="T4" fmla="*/ 2147483647 w 117"/>
                <a:gd name="T5" fmla="*/ 2147483647 h 66"/>
                <a:gd name="T6" fmla="*/ 2147483647 w 117"/>
                <a:gd name="T7" fmla="*/ 2147483647 h 66"/>
                <a:gd name="T8" fmla="*/ 0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0" y="0"/>
                  </a:moveTo>
                  <a:lnTo>
                    <a:pt x="0" y="66"/>
                  </a:lnTo>
                  <a:lnTo>
                    <a:pt x="117" y="46"/>
                  </a:lnTo>
                  <a:lnTo>
                    <a:pt x="66" y="8"/>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66" name="Freeform 62"/>
            <p:cNvSpPr>
              <a:spLocks noChangeAspect="1"/>
            </p:cNvSpPr>
            <p:nvPr/>
          </p:nvSpPr>
          <p:spPr bwMode="gray">
            <a:xfrm>
              <a:off x="2618962" y="3763007"/>
              <a:ext cx="121208" cy="144246"/>
            </a:xfrm>
            <a:custGeom>
              <a:avLst/>
              <a:gdLst>
                <a:gd name="T0" fmla="*/ 0 w 193"/>
                <a:gd name="T1" fmla="*/ 2147483647 h 215"/>
                <a:gd name="T2" fmla="*/ 2147483647 w 193"/>
                <a:gd name="T3" fmla="*/ 2147483647 h 215"/>
                <a:gd name="T4" fmla="*/ 2147483647 w 193"/>
                <a:gd name="T5" fmla="*/ 2147483647 h 215"/>
                <a:gd name="T6" fmla="*/ 2147483647 w 193"/>
                <a:gd name="T7" fmla="*/ 2147483647 h 215"/>
                <a:gd name="T8" fmla="*/ 2147483647 w 193"/>
                <a:gd name="T9" fmla="*/ 2147483647 h 215"/>
                <a:gd name="T10" fmla="*/ 2147483647 w 193"/>
                <a:gd name="T11" fmla="*/ 2147483647 h 215"/>
                <a:gd name="T12" fmla="*/ 2147483647 w 193"/>
                <a:gd name="T13" fmla="*/ 2147483647 h 215"/>
                <a:gd name="T14" fmla="*/ 2147483647 w 193"/>
                <a:gd name="T15" fmla="*/ 2147483647 h 215"/>
                <a:gd name="T16" fmla="*/ 2147483647 w 193"/>
                <a:gd name="T17" fmla="*/ 2147483647 h 215"/>
                <a:gd name="T18" fmla="*/ 2147483647 w 193"/>
                <a:gd name="T19" fmla="*/ 2147483647 h 215"/>
                <a:gd name="T20" fmla="*/ 2147483647 w 193"/>
                <a:gd name="T21" fmla="*/ 0 h 215"/>
                <a:gd name="T22" fmla="*/ 2147483647 w 193"/>
                <a:gd name="T23" fmla="*/ 2147483647 h 215"/>
                <a:gd name="T24" fmla="*/ 0 w 193"/>
                <a:gd name="T25" fmla="*/ 2147483647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215"/>
                <a:gd name="T41" fmla="*/ 193 w 193"/>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67" name="Freeform 63"/>
            <p:cNvSpPr>
              <a:spLocks noChangeAspect="1"/>
            </p:cNvSpPr>
            <p:nvPr/>
          </p:nvSpPr>
          <p:spPr bwMode="gray">
            <a:xfrm>
              <a:off x="2422588" y="3461306"/>
              <a:ext cx="51265" cy="26452"/>
            </a:xfrm>
            <a:custGeom>
              <a:avLst/>
              <a:gdLst>
                <a:gd name="T0" fmla="*/ 0 w 81"/>
                <a:gd name="T1" fmla="*/ 2147483647 h 36"/>
                <a:gd name="T2" fmla="*/ 2147483647 w 81"/>
                <a:gd name="T3" fmla="*/ 0 h 36"/>
                <a:gd name="T4" fmla="*/ 2147483647 w 81"/>
                <a:gd name="T5" fmla="*/ 2147483647 h 36"/>
                <a:gd name="T6" fmla="*/ 0 w 81"/>
                <a:gd name="T7" fmla="*/ 2147483647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27"/>
                  </a:moveTo>
                  <a:lnTo>
                    <a:pt x="24" y="0"/>
                  </a:lnTo>
                  <a:lnTo>
                    <a:pt x="81" y="36"/>
                  </a:lnTo>
                  <a:lnTo>
                    <a:pt x="0" y="2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68" name="Freeform 64"/>
            <p:cNvSpPr>
              <a:spLocks noChangeAspect="1"/>
            </p:cNvSpPr>
            <p:nvPr/>
          </p:nvSpPr>
          <p:spPr bwMode="gray">
            <a:xfrm>
              <a:off x="3040304" y="5086432"/>
              <a:ext cx="34631" cy="18206"/>
            </a:xfrm>
            <a:custGeom>
              <a:avLst/>
              <a:gdLst>
                <a:gd name="T0" fmla="*/ 0 w 53"/>
                <a:gd name="T1" fmla="*/ 2147483647 h 30"/>
                <a:gd name="T2" fmla="*/ 2147483647 w 53"/>
                <a:gd name="T3" fmla="*/ 2147483647 h 30"/>
                <a:gd name="T4" fmla="*/ 2147483647 w 53"/>
                <a:gd name="T5" fmla="*/ 0 h 30"/>
                <a:gd name="T6" fmla="*/ 2147483647 w 53"/>
                <a:gd name="T7" fmla="*/ 2147483647 h 30"/>
                <a:gd name="T8" fmla="*/ 0 w 53"/>
                <a:gd name="T9" fmla="*/ 2147483647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0" y="30"/>
                  </a:moveTo>
                  <a:lnTo>
                    <a:pt x="32" y="14"/>
                  </a:lnTo>
                  <a:lnTo>
                    <a:pt x="16" y="0"/>
                  </a:lnTo>
                  <a:lnTo>
                    <a:pt x="53" y="3"/>
                  </a:lnTo>
                  <a:lnTo>
                    <a:pt x="0" y="30"/>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69" name="Freeform 65"/>
            <p:cNvSpPr>
              <a:spLocks noChangeAspect="1"/>
            </p:cNvSpPr>
            <p:nvPr/>
          </p:nvSpPr>
          <p:spPr bwMode="gray">
            <a:xfrm>
              <a:off x="3067527" y="5079824"/>
              <a:ext cx="38035" cy="28104"/>
            </a:xfrm>
            <a:custGeom>
              <a:avLst/>
              <a:gdLst>
                <a:gd name="T0" fmla="*/ 0 w 63"/>
                <a:gd name="T1" fmla="*/ 2147483647 h 37"/>
                <a:gd name="T2" fmla="*/ 2147483647 w 63"/>
                <a:gd name="T3" fmla="*/ 0 h 37"/>
                <a:gd name="T4" fmla="*/ 2147483647 w 63"/>
                <a:gd name="T5" fmla="*/ 2147483647 h 37"/>
                <a:gd name="T6" fmla="*/ 0 w 63"/>
                <a:gd name="T7" fmla="*/ 2147483647 h 37"/>
                <a:gd name="T8" fmla="*/ 0 60000 65536"/>
                <a:gd name="T9" fmla="*/ 0 60000 65536"/>
                <a:gd name="T10" fmla="*/ 0 60000 65536"/>
                <a:gd name="T11" fmla="*/ 0 60000 65536"/>
                <a:gd name="T12" fmla="*/ 0 w 63"/>
                <a:gd name="T13" fmla="*/ 0 h 37"/>
                <a:gd name="T14" fmla="*/ 63 w 63"/>
                <a:gd name="T15" fmla="*/ 37 h 37"/>
              </a:gdLst>
              <a:ahLst/>
              <a:cxnLst>
                <a:cxn ang="T8">
                  <a:pos x="T0" y="T1"/>
                </a:cxn>
                <a:cxn ang="T9">
                  <a:pos x="T2" y="T3"/>
                </a:cxn>
                <a:cxn ang="T10">
                  <a:pos x="T4" y="T5"/>
                </a:cxn>
                <a:cxn ang="T11">
                  <a:pos x="T6" y="T7"/>
                </a:cxn>
              </a:cxnLst>
              <a:rect l="T12" t="T13" r="T14" b="T15"/>
              <a:pathLst>
                <a:path w="63" h="37">
                  <a:moveTo>
                    <a:pt x="0" y="37"/>
                  </a:moveTo>
                  <a:lnTo>
                    <a:pt x="28" y="0"/>
                  </a:lnTo>
                  <a:lnTo>
                    <a:pt x="63" y="14"/>
                  </a:lnTo>
                  <a:lnTo>
                    <a:pt x="0" y="3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70" name="Freeform 66"/>
            <p:cNvSpPr>
              <a:spLocks noChangeAspect="1"/>
            </p:cNvSpPr>
            <p:nvPr/>
          </p:nvSpPr>
          <p:spPr bwMode="gray">
            <a:xfrm>
              <a:off x="4734333" y="1873801"/>
              <a:ext cx="229429" cy="376721"/>
            </a:xfrm>
            <a:custGeom>
              <a:avLst/>
              <a:gdLst>
                <a:gd name="T0" fmla="*/ 0 w 378"/>
                <a:gd name="T1" fmla="*/ 2147483647 h 567"/>
                <a:gd name="T2" fmla="*/ 2147483647 w 378"/>
                <a:gd name="T3" fmla="*/ 2147483647 h 567"/>
                <a:gd name="T4" fmla="*/ 2147483647 w 378"/>
                <a:gd name="T5" fmla="*/ 2147483647 h 567"/>
                <a:gd name="T6" fmla="*/ 2147483647 w 378"/>
                <a:gd name="T7" fmla="*/ 2147483647 h 567"/>
                <a:gd name="T8" fmla="*/ 2147483647 w 378"/>
                <a:gd name="T9" fmla="*/ 2147483647 h 567"/>
                <a:gd name="T10" fmla="*/ 2147483647 w 378"/>
                <a:gd name="T11" fmla="*/ 2147483647 h 567"/>
                <a:gd name="T12" fmla="*/ 2147483647 w 378"/>
                <a:gd name="T13" fmla="*/ 0 h 567"/>
                <a:gd name="T14" fmla="*/ 2147483647 w 378"/>
                <a:gd name="T15" fmla="*/ 2147483647 h 567"/>
                <a:gd name="T16" fmla="*/ 2147483647 w 378"/>
                <a:gd name="T17" fmla="*/ 2147483647 h 567"/>
                <a:gd name="T18" fmla="*/ 2147483647 w 378"/>
                <a:gd name="T19" fmla="*/ 2147483647 h 567"/>
                <a:gd name="T20" fmla="*/ 2147483647 w 378"/>
                <a:gd name="T21" fmla="*/ 2147483647 h 567"/>
                <a:gd name="T22" fmla="*/ 2147483647 w 378"/>
                <a:gd name="T23" fmla="*/ 2147483647 h 567"/>
                <a:gd name="T24" fmla="*/ 2147483647 w 378"/>
                <a:gd name="T25" fmla="*/ 2147483647 h 567"/>
                <a:gd name="T26" fmla="*/ 2147483647 w 378"/>
                <a:gd name="T27" fmla="*/ 2147483647 h 567"/>
                <a:gd name="T28" fmla="*/ 2147483647 w 378"/>
                <a:gd name="T29" fmla="*/ 2147483647 h 567"/>
                <a:gd name="T30" fmla="*/ 2147483647 w 378"/>
                <a:gd name="T31" fmla="*/ 2147483647 h 567"/>
                <a:gd name="T32" fmla="*/ 2147483647 w 378"/>
                <a:gd name="T33" fmla="*/ 2147483647 h 567"/>
                <a:gd name="T34" fmla="*/ 2147483647 w 378"/>
                <a:gd name="T35" fmla="*/ 2147483647 h 567"/>
                <a:gd name="T36" fmla="*/ 2147483647 w 378"/>
                <a:gd name="T37" fmla="*/ 2147483647 h 567"/>
                <a:gd name="T38" fmla="*/ 2147483647 w 378"/>
                <a:gd name="T39" fmla="*/ 2147483647 h 567"/>
                <a:gd name="T40" fmla="*/ 2147483647 w 378"/>
                <a:gd name="T41" fmla="*/ 2147483647 h 567"/>
                <a:gd name="T42" fmla="*/ 2147483647 w 378"/>
                <a:gd name="T43" fmla="*/ 2147483647 h 567"/>
                <a:gd name="T44" fmla="*/ 2147483647 w 378"/>
                <a:gd name="T45" fmla="*/ 2147483647 h 567"/>
                <a:gd name="T46" fmla="*/ 0 w 378"/>
                <a:gd name="T47" fmla="*/ 2147483647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67"/>
                <a:gd name="T74" fmla="*/ 378 w 378"/>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71" name="Freeform 67"/>
            <p:cNvSpPr>
              <a:spLocks noChangeAspect="1"/>
            </p:cNvSpPr>
            <p:nvPr/>
          </p:nvSpPr>
          <p:spPr bwMode="gray">
            <a:xfrm>
              <a:off x="4233627" y="2512406"/>
              <a:ext cx="266947" cy="253482"/>
            </a:xfrm>
            <a:custGeom>
              <a:avLst/>
              <a:gdLst>
                <a:gd name="T0" fmla="*/ 0 w 438"/>
                <a:gd name="T1" fmla="*/ 2147483647 h 380"/>
                <a:gd name="T2" fmla="*/ 2147483647 w 438"/>
                <a:gd name="T3" fmla="*/ 2147483647 h 380"/>
                <a:gd name="T4" fmla="*/ 2147483647 w 438"/>
                <a:gd name="T5" fmla="*/ 2147483647 h 380"/>
                <a:gd name="T6" fmla="*/ 2147483647 w 438"/>
                <a:gd name="T7" fmla="*/ 2147483647 h 380"/>
                <a:gd name="T8" fmla="*/ 2147483647 w 438"/>
                <a:gd name="T9" fmla="*/ 2147483647 h 380"/>
                <a:gd name="T10" fmla="*/ 2147483647 w 438"/>
                <a:gd name="T11" fmla="*/ 2147483647 h 380"/>
                <a:gd name="T12" fmla="*/ 2147483647 w 438"/>
                <a:gd name="T13" fmla="*/ 2147483647 h 380"/>
                <a:gd name="T14" fmla="*/ 2147483647 w 438"/>
                <a:gd name="T15" fmla="*/ 2147483647 h 380"/>
                <a:gd name="T16" fmla="*/ 2147483647 w 438"/>
                <a:gd name="T17" fmla="*/ 2147483647 h 380"/>
                <a:gd name="T18" fmla="*/ 2147483647 w 438"/>
                <a:gd name="T19" fmla="*/ 2147483647 h 380"/>
                <a:gd name="T20" fmla="*/ 2147483647 w 438"/>
                <a:gd name="T21" fmla="*/ 2147483647 h 380"/>
                <a:gd name="T22" fmla="*/ 2147483647 w 438"/>
                <a:gd name="T23" fmla="*/ 2147483647 h 380"/>
                <a:gd name="T24" fmla="*/ 2147483647 w 438"/>
                <a:gd name="T25" fmla="*/ 2147483647 h 380"/>
                <a:gd name="T26" fmla="*/ 2147483647 w 438"/>
                <a:gd name="T27" fmla="*/ 2147483647 h 380"/>
                <a:gd name="T28" fmla="*/ 2147483647 w 438"/>
                <a:gd name="T29" fmla="*/ 2147483647 h 380"/>
                <a:gd name="T30" fmla="*/ 2147483647 w 438"/>
                <a:gd name="T31" fmla="*/ 2147483647 h 380"/>
                <a:gd name="T32" fmla="*/ 2147483647 w 438"/>
                <a:gd name="T33" fmla="*/ 2147483647 h 380"/>
                <a:gd name="T34" fmla="*/ 2147483647 w 438"/>
                <a:gd name="T35" fmla="*/ 2147483647 h 380"/>
                <a:gd name="T36" fmla="*/ 2147483647 w 438"/>
                <a:gd name="T37" fmla="*/ 2147483647 h 380"/>
                <a:gd name="T38" fmla="*/ 2147483647 w 438"/>
                <a:gd name="T39" fmla="*/ 2147483647 h 380"/>
                <a:gd name="T40" fmla="*/ 2147483647 w 438"/>
                <a:gd name="T41" fmla="*/ 2147483647 h 380"/>
                <a:gd name="T42" fmla="*/ 2147483647 w 438"/>
                <a:gd name="T43" fmla="*/ 0 h 380"/>
                <a:gd name="T44" fmla="*/ 2147483647 w 438"/>
                <a:gd name="T45" fmla="*/ 2147483647 h 380"/>
                <a:gd name="T46" fmla="*/ 2147483647 w 438"/>
                <a:gd name="T47" fmla="*/ 2147483647 h 380"/>
                <a:gd name="T48" fmla="*/ 2147483647 w 438"/>
                <a:gd name="T49" fmla="*/ 2147483647 h 380"/>
                <a:gd name="T50" fmla="*/ 2147483647 w 438"/>
                <a:gd name="T51" fmla="*/ 2147483647 h 380"/>
                <a:gd name="T52" fmla="*/ 0 w 438"/>
                <a:gd name="T53" fmla="*/ 2147483647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2" name="Freeform 68"/>
            <p:cNvSpPr>
              <a:spLocks noChangeAspect="1"/>
            </p:cNvSpPr>
            <p:nvPr/>
          </p:nvSpPr>
          <p:spPr bwMode="gray">
            <a:xfrm>
              <a:off x="4511201" y="2745456"/>
              <a:ext cx="14883" cy="47943"/>
            </a:xfrm>
            <a:custGeom>
              <a:avLst/>
              <a:gdLst>
                <a:gd name="T0" fmla="*/ 0 w 27"/>
                <a:gd name="T1" fmla="*/ 2147483647 h 71"/>
                <a:gd name="T2" fmla="*/ 2147483647 w 27"/>
                <a:gd name="T3" fmla="*/ 2147483647 h 71"/>
                <a:gd name="T4" fmla="*/ 2147483647 w 27"/>
                <a:gd name="T5" fmla="*/ 0 h 71"/>
                <a:gd name="T6" fmla="*/ 0 w 27"/>
                <a:gd name="T7" fmla="*/ 2147483647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73" name="Freeform 69"/>
            <p:cNvSpPr>
              <a:spLocks noChangeAspect="1"/>
            </p:cNvSpPr>
            <p:nvPr/>
          </p:nvSpPr>
          <p:spPr bwMode="gray">
            <a:xfrm>
              <a:off x="3178828" y="3666376"/>
              <a:ext cx="62047" cy="81226"/>
            </a:xfrm>
            <a:custGeom>
              <a:avLst/>
              <a:gdLst>
                <a:gd name="T0" fmla="*/ 0 w 101"/>
                <a:gd name="T1" fmla="*/ 2147483647 h 119"/>
                <a:gd name="T2" fmla="*/ 2147483647 w 101"/>
                <a:gd name="T3" fmla="*/ 0 h 119"/>
                <a:gd name="T4" fmla="*/ 2147483647 w 101"/>
                <a:gd name="T5" fmla="*/ 2147483647 h 119"/>
                <a:gd name="T6" fmla="*/ 2147483647 w 101"/>
                <a:gd name="T7" fmla="*/ 2147483647 h 119"/>
                <a:gd name="T8" fmla="*/ 0 w 101"/>
                <a:gd name="T9" fmla="*/ 2147483647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14"/>
                  </a:moveTo>
                  <a:lnTo>
                    <a:pt x="15" y="0"/>
                  </a:lnTo>
                  <a:lnTo>
                    <a:pt x="101" y="51"/>
                  </a:lnTo>
                  <a:lnTo>
                    <a:pt x="49" y="119"/>
                  </a:lnTo>
                  <a:lnTo>
                    <a:pt x="0" y="11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4" name="Freeform 70"/>
            <p:cNvSpPr>
              <a:spLocks noChangeAspect="1"/>
            </p:cNvSpPr>
            <p:nvPr/>
          </p:nvSpPr>
          <p:spPr bwMode="gray">
            <a:xfrm>
              <a:off x="4454399" y="2396169"/>
              <a:ext cx="183255" cy="224072"/>
            </a:xfrm>
            <a:custGeom>
              <a:avLst/>
              <a:gdLst>
                <a:gd name="T0" fmla="*/ 0 w 302"/>
                <a:gd name="T1" fmla="*/ 2147483647 h 335"/>
                <a:gd name="T2" fmla="*/ 2147483647 w 302"/>
                <a:gd name="T3" fmla="*/ 2147483647 h 335"/>
                <a:gd name="T4" fmla="*/ 2147483647 w 302"/>
                <a:gd name="T5" fmla="*/ 2147483647 h 335"/>
                <a:gd name="T6" fmla="*/ 2147483647 w 302"/>
                <a:gd name="T7" fmla="*/ 2147483647 h 335"/>
                <a:gd name="T8" fmla="*/ 2147483647 w 302"/>
                <a:gd name="T9" fmla="*/ 2147483647 h 335"/>
                <a:gd name="T10" fmla="*/ 2147483647 w 302"/>
                <a:gd name="T11" fmla="*/ 2147483647 h 335"/>
                <a:gd name="T12" fmla="*/ 2147483647 w 302"/>
                <a:gd name="T13" fmla="*/ 2147483647 h 335"/>
                <a:gd name="T14" fmla="*/ 2147483647 w 302"/>
                <a:gd name="T15" fmla="*/ 2147483647 h 335"/>
                <a:gd name="T16" fmla="*/ 2147483647 w 302"/>
                <a:gd name="T17" fmla="*/ 2147483647 h 335"/>
                <a:gd name="T18" fmla="*/ 2147483647 w 302"/>
                <a:gd name="T19" fmla="*/ 2147483647 h 335"/>
                <a:gd name="T20" fmla="*/ 2147483647 w 302"/>
                <a:gd name="T21" fmla="*/ 2147483647 h 335"/>
                <a:gd name="T22" fmla="*/ 2147483647 w 302"/>
                <a:gd name="T23" fmla="*/ 2147483647 h 335"/>
                <a:gd name="T24" fmla="*/ 2147483647 w 302"/>
                <a:gd name="T25" fmla="*/ 2147483647 h 335"/>
                <a:gd name="T26" fmla="*/ 2147483647 w 302"/>
                <a:gd name="T27" fmla="*/ 2147483647 h 335"/>
                <a:gd name="T28" fmla="*/ 2147483647 w 302"/>
                <a:gd name="T29" fmla="*/ 2147483647 h 335"/>
                <a:gd name="T30" fmla="*/ 2147483647 w 302"/>
                <a:gd name="T31" fmla="*/ 2147483647 h 335"/>
                <a:gd name="T32" fmla="*/ 2147483647 w 302"/>
                <a:gd name="T33" fmla="*/ 0 h 335"/>
                <a:gd name="T34" fmla="*/ 2147483647 w 302"/>
                <a:gd name="T35" fmla="*/ 0 h 335"/>
                <a:gd name="T36" fmla="*/ 2147483647 w 302"/>
                <a:gd name="T37" fmla="*/ 2147483647 h 335"/>
                <a:gd name="T38" fmla="*/ 2147483647 w 302"/>
                <a:gd name="T39" fmla="*/ 2147483647 h 335"/>
                <a:gd name="T40" fmla="*/ 2147483647 w 302"/>
                <a:gd name="T41" fmla="*/ 2147483647 h 335"/>
                <a:gd name="T42" fmla="*/ 2147483647 w 302"/>
                <a:gd name="T43" fmla="*/ 2147483647 h 335"/>
                <a:gd name="T44" fmla="*/ 0 w 302"/>
                <a:gd name="T45" fmla="*/ 2147483647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75" name="Freeform 71"/>
            <p:cNvSpPr>
              <a:spLocks noChangeAspect="1"/>
            </p:cNvSpPr>
            <p:nvPr/>
          </p:nvSpPr>
          <p:spPr bwMode="gray">
            <a:xfrm>
              <a:off x="4753091" y="2781292"/>
              <a:ext cx="135638" cy="144247"/>
            </a:xfrm>
            <a:custGeom>
              <a:avLst/>
              <a:gdLst>
                <a:gd name="T0" fmla="*/ 0 w 216"/>
                <a:gd name="T1" fmla="*/ 2147483647 h 216"/>
                <a:gd name="T2" fmla="*/ 2147483647 w 216"/>
                <a:gd name="T3" fmla="*/ 2147483647 h 216"/>
                <a:gd name="T4" fmla="*/ 2147483647 w 216"/>
                <a:gd name="T5" fmla="*/ 2147483647 h 216"/>
                <a:gd name="T6" fmla="*/ 2147483647 w 216"/>
                <a:gd name="T7" fmla="*/ 2147483647 h 216"/>
                <a:gd name="T8" fmla="*/ 2147483647 w 216"/>
                <a:gd name="T9" fmla="*/ 0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2147483647 w 216"/>
                <a:gd name="T19" fmla="*/ 2147483647 h 216"/>
                <a:gd name="T20" fmla="*/ 2147483647 w 216"/>
                <a:gd name="T21" fmla="*/ 2147483647 h 216"/>
                <a:gd name="T22" fmla="*/ 2147483647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0 w 216"/>
                <a:gd name="T39" fmla="*/ 2147483647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6" name="Freeform 72"/>
            <p:cNvSpPr>
              <a:spLocks noChangeAspect="1"/>
            </p:cNvSpPr>
            <p:nvPr/>
          </p:nvSpPr>
          <p:spPr bwMode="gray">
            <a:xfrm>
              <a:off x="4829568" y="2949346"/>
              <a:ext cx="59161" cy="7003"/>
            </a:xfrm>
            <a:custGeom>
              <a:avLst/>
              <a:gdLst>
                <a:gd name="T0" fmla="*/ 0 w 101"/>
                <a:gd name="T1" fmla="*/ 2147483647 h 14"/>
                <a:gd name="T2" fmla="*/ 2147483647 w 101"/>
                <a:gd name="T3" fmla="*/ 0 h 14"/>
                <a:gd name="T4" fmla="*/ 2147483647 w 101"/>
                <a:gd name="T5" fmla="*/ 2147483647 h 14"/>
                <a:gd name="T6" fmla="*/ 2147483647 w 101"/>
                <a:gd name="T7" fmla="*/ 2147483647 h 14"/>
                <a:gd name="T8" fmla="*/ 0 w 101"/>
                <a:gd name="T9" fmla="*/ 2147483647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7" name="Freeform 73"/>
            <p:cNvSpPr>
              <a:spLocks noChangeAspect="1"/>
            </p:cNvSpPr>
            <p:nvPr/>
          </p:nvSpPr>
          <p:spPr bwMode="gray">
            <a:xfrm>
              <a:off x="2784901" y="1202987"/>
              <a:ext cx="1287115" cy="1020927"/>
            </a:xfrm>
            <a:custGeom>
              <a:avLst/>
              <a:gdLst>
                <a:gd name="T0" fmla="*/ 2147483647 w 2109"/>
                <a:gd name="T1" fmla="*/ 2147483647 h 1540"/>
                <a:gd name="T2" fmla="*/ 2147483647 w 2109"/>
                <a:gd name="T3" fmla="*/ 2147483647 h 1540"/>
                <a:gd name="T4" fmla="*/ 2147483647 w 2109"/>
                <a:gd name="T5" fmla="*/ 2147483647 h 1540"/>
                <a:gd name="T6" fmla="*/ 2147483647 w 2109"/>
                <a:gd name="T7" fmla="*/ 2147483647 h 1540"/>
                <a:gd name="T8" fmla="*/ 2147483647 w 2109"/>
                <a:gd name="T9" fmla="*/ 2147483647 h 1540"/>
                <a:gd name="T10" fmla="*/ 2147483647 w 2109"/>
                <a:gd name="T11" fmla="*/ 2147483647 h 1540"/>
                <a:gd name="T12" fmla="*/ 2147483647 w 2109"/>
                <a:gd name="T13" fmla="*/ 2147483647 h 1540"/>
                <a:gd name="T14" fmla="*/ 2147483647 w 2109"/>
                <a:gd name="T15" fmla="*/ 2147483647 h 1540"/>
                <a:gd name="T16" fmla="*/ 2147483647 w 2109"/>
                <a:gd name="T17" fmla="*/ 2147483647 h 1540"/>
                <a:gd name="T18" fmla="*/ 2147483647 w 2109"/>
                <a:gd name="T19" fmla="*/ 2147483647 h 1540"/>
                <a:gd name="T20" fmla="*/ 2147483647 w 2109"/>
                <a:gd name="T21" fmla="*/ 2147483647 h 1540"/>
                <a:gd name="T22" fmla="*/ 2147483647 w 2109"/>
                <a:gd name="T23" fmla="*/ 2147483647 h 1540"/>
                <a:gd name="T24" fmla="*/ 2147483647 w 2109"/>
                <a:gd name="T25" fmla="*/ 2147483647 h 1540"/>
                <a:gd name="T26" fmla="*/ 2147483647 w 2109"/>
                <a:gd name="T27" fmla="*/ 2147483647 h 1540"/>
                <a:gd name="T28" fmla="*/ 2147483647 w 2109"/>
                <a:gd name="T29" fmla="*/ 2147483647 h 1540"/>
                <a:gd name="T30" fmla="*/ 2147483647 w 2109"/>
                <a:gd name="T31" fmla="*/ 2147483647 h 1540"/>
                <a:gd name="T32" fmla="*/ 2147483647 w 2109"/>
                <a:gd name="T33" fmla="*/ 2147483647 h 1540"/>
                <a:gd name="T34" fmla="*/ 2147483647 w 2109"/>
                <a:gd name="T35" fmla="*/ 2147483647 h 1540"/>
                <a:gd name="T36" fmla="*/ 2147483647 w 2109"/>
                <a:gd name="T37" fmla="*/ 2147483647 h 1540"/>
                <a:gd name="T38" fmla="*/ 2147483647 w 2109"/>
                <a:gd name="T39" fmla="*/ 2147483647 h 1540"/>
                <a:gd name="T40" fmla="*/ 2147483647 w 2109"/>
                <a:gd name="T41" fmla="*/ 2147483647 h 1540"/>
                <a:gd name="T42" fmla="*/ 2147483647 w 2109"/>
                <a:gd name="T43" fmla="*/ 2147483647 h 1540"/>
                <a:gd name="T44" fmla="*/ 2147483647 w 2109"/>
                <a:gd name="T45" fmla="*/ 2147483647 h 1540"/>
                <a:gd name="T46" fmla="*/ 2147483647 w 2109"/>
                <a:gd name="T47" fmla="*/ 2147483647 h 1540"/>
                <a:gd name="T48" fmla="*/ 2147483647 w 2109"/>
                <a:gd name="T49" fmla="*/ 2147483647 h 1540"/>
                <a:gd name="T50" fmla="*/ 2147483647 w 2109"/>
                <a:gd name="T51" fmla="*/ 2147483647 h 1540"/>
                <a:gd name="T52" fmla="*/ 2147483647 w 2109"/>
                <a:gd name="T53" fmla="*/ 2147483647 h 1540"/>
                <a:gd name="T54" fmla="*/ 2147483647 w 2109"/>
                <a:gd name="T55" fmla="*/ 2147483647 h 1540"/>
                <a:gd name="T56" fmla="*/ 2147483647 w 2109"/>
                <a:gd name="T57" fmla="*/ 2147483647 h 1540"/>
                <a:gd name="T58" fmla="*/ 2147483647 w 2109"/>
                <a:gd name="T59" fmla="*/ 2147483647 h 1540"/>
                <a:gd name="T60" fmla="*/ 2147483647 w 2109"/>
                <a:gd name="T61" fmla="*/ 2147483647 h 1540"/>
                <a:gd name="T62" fmla="*/ 2147483647 w 2109"/>
                <a:gd name="T63" fmla="*/ 2147483647 h 1540"/>
                <a:gd name="T64" fmla="*/ 2147483647 w 2109"/>
                <a:gd name="T65" fmla="*/ 2147483647 h 1540"/>
                <a:gd name="T66" fmla="*/ 2147483647 w 2109"/>
                <a:gd name="T67" fmla="*/ 2147483647 h 1540"/>
                <a:gd name="T68" fmla="*/ 2147483647 w 2109"/>
                <a:gd name="T69" fmla="*/ 2147483647 h 1540"/>
                <a:gd name="T70" fmla="*/ 2147483647 w 2109"/>
                <a:gd name="T71" fmla="*/ 2147483647 h 1540"/>
                <a:gd name="T72" fmla="*/ 2147483647 w 2109"/>
                <a:gd name="T73" fmla="*/ 2147483647 h 1540"/>
                <a:gd name="T74" fmla="*/ 2147483647 w 2109"/>
                <a:gd name="T75" fmla="*/ 2147483647 h 1540"/>
                <a:gd name="T76" fmla="*/ 2147483647 w 2109"/>
                <a:gd name="T77" fmla="*/ 2147483647 h 1540"/>
                <a:gd name="T78" fmla="*/ 2147483647 w 2109"/>
                <a:gd name="T79" fmla="*/ 2147483647 h 1540"/>
                <a:gd name="T80" fmla="*/ 2147483647 w 2109"/>
                <a:gd name="T81" fmla="*/ 2147483647 h 1540"/>
                <a:gd name="T82" fmla="*/ 2147483647 w 2109"/>
                <a:gd name="T83" fmla="*/ 2147483647 h 1540"/>
                <a:gd name="T84" fmla="*/ 2147483647 w 2109"/>
                <a:gd name="T85" fmla="*/ 2147483647 h 1540"/>
                <a:gd name="T86" fmla="*/ 2147483647 w 2109"/>
                <a:gd name="T87" fmla="*/ 2147483647 h 1540"/>
                <a:gd name="T88" fmla="*/ 2147483647 w 2109"/>
                <a:gd name="T89" fmla="*/ 2147483647 h 1540"/>
                <a:gd name="T90" fmla="*/ 2147483647 w 2109"/>
                <a:gd name="T91" fmla="*/ 2147483647 h 1540"/>
                <a:gd name="T92" fmla="*/ 2147483647 w 2109"/>
                <a:gd name="T93" fmla="*/ 2147483647 h 1540"/>
                <a:gd name="T94" fmla="*/ 2147483647 w 2109"/>
                <a:gd name="T95" fmla="*/ 2147483647 h 1540"/>
                <a:gd name="T96" fmla="*/ 2147483647 w 2109"/>
                <a:gd name="T97" fmla="*/ 2147483647 h 1540"/>
                <a:gd name="T98" fmla="*/ 2147483647 w 2109"/>
                <a:gd name="T99" fmla="*/ 2147483647 h 1540"/>
                <a:gd name="T100" fmla="*/ 2147483647 w 2109"/>
                <a:gd name="T101" fmla="*/ 2147483647 h 1540"/>
                <a:gd name="T102" fmla="*/ 2147483647 w 2109"/>
                <a:gd name="T103" fmla="*/ 2147483647 h 1540"/>
                <a:gd name="T104" fmla="*/ 2147483647 w 2109"/>
                <a:gd name="T105" fmla="*/ 2147483647 h 1540"/>
                <a:gd name="T106" fmla="*/ 2147483647 w 2109"/>
                <a:gd name="T107" fmla="*/ 2147483647 h 1540"/>
                <a:gd name="T108" fmla="*/ 2147483647 w 2109"/>
                <a:gd name="T109" fmla="*/ 2147483647 h 1540"/>
                <a:gd name="T110" fmla="*/ 2147483647 w 2109"/>
                <a:gd name="T111" fmla="*/ 2147483647 h 1540"/>
                <a:gd name="T112" fmla="*/ 2147483647 w 2109"/>
                <a:gd name="T113" fmla="*/ 2147483647 h 1540"/>
                <a:gd name="T114" fmla="*/ 2147483647 w 2109"/>
                <a:gd name="T115" fmla="*/ 2147483647 h 1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9"/>
                <a:gd name="T175" fmla="*/ 0 h 1540"/>
                <a:gd name="T176" fmla="*/ 2109 w 2109"/>
                <a:gd name="T177" fmla="*/ 1540 h 1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8" name="Freeform 74"/>
            <p:cNvSpPr>
              <a:spLocks noChangeAspect="1"/>
            </p:cNvSpPr>
            <p:nvPr/>
          </p:nvSpPr>
          <p:spPr bwMode="gray">
            <a:xfrm>
              <a:off x="2376546" y="3380685"/>
              <a:ext cx="83691" cy="98031"/>
            </a:xfrm>
            <a:custGeom>
              <a:avLst/>
              <a:gdLst>
                <a:gd name="T0" fmla="*/ 0 w 137"/>
                <a:gd name="T1" fmla="*/ 2147483647 h 150"/>
                <a:gd name="T2" fmla="*/ 2147483647 w 137"/>
                <a:gd name="T3" fmla="*/ 2147483647 h 150"/>
                <a:gd name="T4" fmla="*/ 2147483647 w 137"/>
                <a:gd name="T5" fmla="*/ 2147483647 h 150"/>
                <a:gd name="T6" fmla="*/ 2147483647 w 137"/>
                <a:gd name="T7" fmla="*/ 2147483647 h 150"/>
                <a:gd name="T8" fmla="*/ 2147483647 w 137"/>
                <a:gd name="T9" fmla="*/ 0 h 150"/>
                <a:gd name="T10" fmla="*/ 2147483647 w 137"/>
                <a:gd name="T11" fmla="*/ 2147483647 h 150"/>
                <a:gd name="T12" fmla="*/ 2147483647 w 137"/>
                <a:gd name="T13" fmla="*/ 2147483647 h 150"/>
                <a:gd name="T14" fmla="*/ 2147483647 w 137"/>
                <a:gd name="T15" fmla="*/ 2147483647 h 150"/>
                <a:gd name="T16" fmla="*/ 2147483647 w 137"/>
                <a:gd name="T17" fmla="*/ 2147483647 h 150"/>
                <a:gd name="T18" fmla="*/ 0 w 137"/>
                <a:gd name="T19" fmla="*/ 2147483647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50"/>
                <a:gd name="T32" fmla="*/ 137 w 13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9" name="Freeform 75"/>
            <p:cNvSpPr>
              <a:spLocks noChangeAspect="1"/>
            </p:cNvSpPr>
            <p:nvPr/>
          </p:nvSpPr>
          <p:spPr bwMode="gray">
            <a:xfrm>
              <a:off x="3035975" y="3607557"/>
              <a:ext cx="99564" cy="151249"/>
            </a:xfrm>
            <a:custGeom>
              <a:avLst/>
              <a:gdLst>
                <a:gd name="T0" fmla="*/ 0 w 166"/>
                <a:gd name="T1" fmla="*/ 2147483647 h 236"/>
                <a:gd name="T2" fmla="*/ 2147483647 w 166"/>
                <a:gd name="T3" fmla="*/ 2147483647 h 236"/>
                <a:gd name="T4" fmla="*/ 2147483647 w 166"/>
                <a:gd name="T5" fmla="*/ 2147483647 h 236"/>
                <a:gd name="T6" fmla="*/ 2147483647 w 166"/>
                <a:gd name="T7" fmla="*/ 2147483647 h 236"/>
                <a:gd name="T8" fmla="*/ 2147483647 w 166"/>
                <a:gd name="T9" fmla="*/ 2147483647 h 236"/>
                <a:gd name="T10" fmla="*/ 2147483647 w 166"/>
                <a:gd name="T11" fmla="*/ 2147483647 h 236"/>
                <a:gd name="T12" fmla="*/ 2147483647 w 166"/>
                <a:gd name="T13" fmla="*/ 2147483647 h 236"/>
                <a:gd name="T14" fmla="*/ 2147483647 w 166"/>
                <a:gd name="T15" fmla="*/ 2147483647 h 236"/>
                <a:gd name="T16" fmla="*/ 2147483647 w 166"/>
                <a:gd name="T17" fmla="*/ 0 h 236"/>
                <a:gd name="T18" fmla="*/ 2147483647 w 166"/>
                <a:gd name="T19" fmla="*/ 2147483647 h 236"/>
                <a:gd name="T20" fmla="*/ 2147483647 w 166"/>
                <a:gd name="T21" fmla="*/ 2147483647 h 236"/>
                <a:gd name="T22" fmla="*/ 0 w 166"/>
                <a:gd name="T23" fmla="*/ 2147483647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36"/>
                <a:gd name="T38" fmla="*/ 166 w 166"/>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0" name="Freeform 76"/>
            <p:cNvSpPr>
              <a:spLocks noChangeAspect="1"/>
            </p:cNvSpPr>
            <p:nvPr/>
          </p:nvSpPr>
          <p:spPr bwMode="gray">
            <a:xfrm>
              <a:off x="2753157" y="3335871"/>
              <a:ext cx="54832" cy="43414"/>
            </a:xfrm>
            <a:custGeom>
              <a:avLst/>
              <a:gdLst>
                <a:gd name="T0" fmla="*/ 0 w 90"/>
                <a:gd name="T1" fmla="*/ 2147483647 h 66"/>
                <a:gd name="T2" fmla="*/ 2147483647 w 90"/>
                <a:gd name="T3" fmla="*/ 2147483647 h 66"/>
                <a:gd name="T4" fmla="*/ 2147483647 w 90"/>
                <a:gd name="T5" fmla="*/ 2147483647 h 66"/>
                <a:gd name="T6" fmla="*/ 2147483647 w 90"/>
                <a:gd name="T7" fmla="*/ 0 h 66"/>
                <a:gd name="T8" fmla="*/ 2147483647 w 90"/>
                <a:gd name="T9" fmla="*/ 2147483647 h 66"/>
                <a:gd name="T10" fmla="*/ 0 w 90"/>
                <a:gd name="T11" fmla="*/ 2147483647 h 66"/>
                <a:gd name="T12" fmla="*/ 0 60000 65536"/>
                <a:gd name="T13" fmla="*/ 0 60000 65536"/>
                <a:gd name="T14" fmla="*/ 0 60000 65536"/>
                <a:gd name="T15" fmla="*/ 0 60000 65536"/>
                <a:gd name="T16" fmla="*/ 0 60000 65536"/>
                <a:gd name="T17" fmla="*/ 0 60000 65536"/>
                <a:gd name="T18" fmla="*/ 0 w 90"/>
                <a:gd name="T19" fmla="*/ 0 h 66"/>
                <a:gd name="T20" fmla="*/ 90 w 9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0" h="66">
                  <a:moveTo>
                    <a:pt x="0" y="49"/>
                  </a:moveTo>
                  <a:lnTo>
                    <a:pt x="68" y="48"/>
                  </a:lnTo>
                  <a:lnTo>
                    <a:pt x="36" y="5"/>
                  </a:lnTo>
                  <a:lnTo>
                    <a:pt x="90" y="0"/>
                  </a:lnTo>
                  <a:lnTo>
                    <a:pt x="90" y="66"/>
                  </a:lnTo>
                  <a:lnTo>
                    <a:pt x="0" y="4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1" name="Freeform 77"/>
            <p:cNvSpPr>
              <a:spLocks noChangeAspect="1"/>
            </p:cNvSpPr>
            <p:nvPr/>
          </p:nvSpPr>
          <p:spPr bwMode="gray">
            <a:xfrm>
              <a:off x="2438592" y="3426900"/>
              <a:ext cx="126980" cy="70022"/>
            </a:xfrm>
            <a:custGeom>
              <a:avLst/>
              <a:gdLst>
                <a:gd name="T0" fmla="*/ 0 w 211"/>
                <a:gd name="T1" fmla="*/ 2147483647 h 104"/>
                <a:gd name="T2" fmla="*/ 2147483647 w 211"/>
                <a:gd name="T3" fmla="*/ 2147483647 h 104"/>
                <a:gd name="T4" fmla="*/ 2147483647 w 211"/>
                <a:gd name="T5" fmla="*/ 0 h 104"/>
                <a:gd name="T6" fmla="*/ 2147483647 w 211"/>
                <a:gd name="T7" fmla="*/ 2147483647 h 104"/>
                <a:gd name="T8" fmla="*/ 2147483647 w 211"/>
                <a:gd name="T9" fmla="*/ 2147483647 h 104"/>
                <a:gd name="T10" fmla="*/ 2147483647 w 211"/>
                <a:gd name="T11" fmla="*/ 2147483647 h 104"/>
                <a:gd name="T12" fmla="*/ 2147483647 w 211"/>
                <a:gd name="T13" fmla="*/ 2147483647 h 104"/>
                <a:gd name="T14" fmla="*/ 0 w 211"/>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04"/>
                <a:gd name="T26" fmla="*/ 211 w 21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04">
                  <a:moveTo>
                    <a:pt x="0" y="51"/>
                  </a:moveTo>
                  <a:lnTo>
                    <a:pt x="36" y="6"/>
                  </a:lnTo>
                  <a:lnTo>
                    <a:pt x="151" y="0"/>
                  </a:lnTo>
                  <a:lnTo>
                    <a:pt x="211" y="32"/>
                  </a:lnTo>
                  <a:lnTo>
                    <a:pt x="161" y="38"/>
                  </a:lnTo>
                  <a:lnTo>
                    <a:pt x="73" y="104"/>
                  </a:lnTo>
                  <a:lnTo>
                    <a:pt x="57" y="87"/>
                  </a:lnTo>
                  <a:lnTo>
                    <a:pt x="0" y="5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2" name="Freeform 78"/>
            <p:cNvSpPr>
              <a:spLocks noChangeAspect="1"/>
            </p:cNvSpPr>
            <p:nvPr/>
          </p:nvSpPr>
          <p:spPr bwMode="gray">
            <a:xfrm>
              <a:off x="4669399" y="2588031"/>
              <a:ext cx="139967" cy="81226"/>
            </a:xfrm>
            <a:custGeom>
              <a:avLst/>
              <a:gdLst>
                <a:gd name="T0" fmla="*/ 0 w 232"/>
                <a:gd name="T1" fmla="*/ 2147483647 h 121"/>
                <a:gd name="T2" fmla="*/ 2147483647 w 232"/>
                <a:gd name="T3" fmla="*/ 2147483647 h 121"/>
                <a:gd name="T4" fmla="*/ 2147483647 w 232"/>
                <a:gd name="T5" fmla="*/ 2147483647 h 121"/>
                <a:gd name="T6" fmla="*/ 2147483647 w 232"/>
                <a:gd name="T7" fmla="*/ 0 h 121"/>
                <a:gd name="T8" fmla="*/ 2147483647 w 232"/>
                <a:gd name="T9" fmla="*/ 2147483647 h 121"/>
                <a:gd name="T10" fmla="*/ 2147483647 w 232"/>
                <a:gd name="T11" fmla="*/ 2147483647 h 121"/>
                <a:gd name="T12" fmla="*/ 2147483647 w 232"/>
                <a:gd name="T13" fmla="*/ 2147483647 h 121"/>
                <a:gd name="T14" fmla="*/ 2147483647 w 232"/>
                <a:gd name="T15" fmla="*/ 2147483647 h 121"/>
                <a:gd name="T16" fmla="*/ 0 w 232"/>
                <a:gd name="T17" fmla="*/ 2147483647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3" name="Freeform 79"/>
            <p:cNvSpPr>
              <a:spLocks noChangeAspect="1"/>
            </p:cNvSpPr>
            <p:nvPr/>
          </p:nvSpPr>
          <p:spPr bwMode="gray">
            <a:xfrm>
              <a:off x="3809399" y="1991439"/>
              <a:ext cx="233759" cy="116238"/>
            </a:xfrm>
            <a:custGeom>
              <a:avLst/>
              <a:gdLst>
                <a:gd name="T0" fmla="*/ 0 w 381"/>
                <a:gd name="T1" fmla="*/ 2147483647 h 174"/>
                <a:gd name="T2" fmla="*/ 2147483647 w 381"/>
                <a:gd name="T3" fmla="*/ 2147483647 h 174"/>
                <a:gd name="T4" fmla="*/ 2147483647 w 381"/>
                <a:gd name="T5" fmla="*/ 2147483647 h 174"/>
                <a:gd name="T6" fmla="*/ 2147483647 w 381"/>
                <a:gd name="T7" fmla="*/ 2147483647 h 174"/>
                <a:gd name="T8" fmla="*/ 2147483647 w 381"/>
                <a:gd name="T9" fmla="*/ 2147483647 h 174"/>
                <a:gd name="T10" fmla="*/ 2147483647 w 381"/>
                <a:gd name="T11" fmla="*/ 2147483647 h 174"/>
                <a:gd name="T12" fmla="*/ 2147483647 w 381"/>
                <a:gd name="T13" fmla="*/ 2147483647 h 174"/>
                <a:gd name="T14" fmla="*/ 2147483647 w 381"/>
                <a:gd name="T15" fmla="*/ 2147483647 h 174"/>
                <a:gd name="T16" fmla="*/ 2147483647 w 381"/>
                <a:gd name="T17" fmla="*/ 2147483647 h 174"/>
                <a:gd name="T18" fmla="*/ 2147483647 w 381"/>
                <a:gd name="T19" fmla="*/ 2147483647 h 174"/>
                <a:gd name="T20" fmla="*/ 2147483647 w 381"/>
                <a:gd name="T21" fmla="*/ 2147483647 h 174"/>
                <a:gd name="T22" fmla="*/ 2147483647 w 381"/>
                <a:gd name="T23" fmla="*/ 2147483647 h 174"/>
                <a:gd name="T24" fmla="*/ 2147483647 w 381"/>
                <a:gd name="T25" fmla="*/ 2147483647 h 174"/>
                <a:gd name="T26" fmla="*/ 2147483647 w 381"/>
                <a:gd name="T27" fmla="*/ 2147483647 h 174"/>
                <a:gd name="T28" fmla="*/ 2147483647 w 381"/>
                <a:gd name="T29" fmla="*/ 2147483647 h 174"/>
                <a:gd name="T30" fmla="*/ 2147483647 w 381"/>
                <a:gd name="T31" fmla="*/ 0 h 174"/>
                <a:gd name="T32" fmla="*/ 2147483647 w 381"/>
                <a:gd name="T33" fmla="*/ 2147483647 h 174"/>
                <a:gd name="T34" fmla="*/ 2147483647 w 381"/>
                <a:gd name="T35" fmla="*/ 2147483647 h 174"/>
                <a:gd name="T36" fmla="*/ 2147483647 w 381"/>
                <a:gd name="T37" fmla="*/ 2147483647 h 174"/>
                <a:gd name="T38" fmla="*/ 2147483647 w 381"/>
                <a:gd name="T39" fmla="*/ 2147483647 h 174"/>
                <a:gd name="T40" fmla="*/ 2147483647 w 381"/>
                <a:gd name="T41" fmla="*/ 2147483647 h 174"/>
                <a:gd name="T42" fmla="*/ 2147483647 w 381"/>
                <a:gd name="T43" fmla="*/ 2147483647 h 174"/>
                <a:gd name="T44" fmla="*/ 2147483647 w 381"/>
                <a:gd name="T45" fmla="*/ 2147483647 h 174"/>
                <a:gd name="T46" fmla="*/ 2147483647 w 381"/>
                <a:gd name="T47" fmla="*/ 2147483647 h 174"/>
                <a:gd name="T48" fmla="*/ 2147483647 w 381"/>
                <a:gd name="T49" fmla="*/ 2147483647 h 174"/>
                <a:gd name="T50" fmla="*/ 2147483647 w 381"/>
                <a:gd name="T51" fmla="*/ 2147483647 h 174"/>
                <a:gd name="T52" fmla="*/ 2147483647 w 381"/>
                <a:gd name="T53" fmla="*/ 2147483647 h 174"/>
                <a:gd name="T54" fmla="*/ 2147483647 w 381"/>
                <a:gd name="T55" fmla="*/ 2147483647 h 174"/>
                <a:gd name="T56" fmla="*/ 0 w 381"/>
                <a:gd name="T57" fmla="*/ 2147483647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1"/>
                <a:gd name="T88" fmla="*/ 0 h 174"/>
                <a:gd name="T89" fmla="*/ 381 w 381"/>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4" name="Freeform 80"/>
            <p:cNvSpPr>
              <a:spLocks noChangeAspect="1"/>
            </p:cNvSpPr>
            <p:nvPr/>
          </p:nvSpPr>
          <p:spPr bwMode="gray">
            <a:xfrm>
              <a:off x="5768930" y="2935341"/>
              <a:ext cx="619028" cy="672216"/>
            </a:xfrm>
            <a:custGeom>
              <a:avLst/>
              <a:gdLst>
                <a:gd name="T0" fmla="*/ 0 w 1020"/>
                <a:gd name="T1" fmla="*/ 2147483647 h 1015"/>
                <a:gd name="T2" fmla="*/ 2147483647 w 1020"/>
                <a:gd name="T3" fmla="*/ 2147483647 h 1015"/>
                <a:gd name="T4" fmla="*/ 2147483647 w 1020"/>
                <a:gd name="T5" fmla="*/ 2147483647 h 1015"/>
                <a:gd name="T6" fmla="*/ 2147483647 w 1020"/>
                <a:gd name="T7" fmla="*/ 2147483647 h 1015"/>
                <a:gd name="T8" fmla="*/ 2147483647 w 1020"/>
                <a:gd name="T9" fmla="*/ 2147483647 h 1015"/>
                <a:gd name="T10" fmla="*/ 2147483647 w 1020"/>
                <a:gd name="T11" fmla="*/ 2147483647 h 1015"/>
                <a:gd name="T12" fmla="*/ 2147483647 w 1020"/>
                <a:gd name="T13" fmla="*/ 2147483647 h 1015"/>
                <a:gd name="T14" fmla="*/ 2147483647 w 1020"/>
                <a:gd name="T15" fmla="*/ 2147483647 h 1015"/>
                <a:gd name="T16" fmla="*/ 2147483647 w 1020"/>
                <a:gd name="T17" fmla="*/ 2147483647 h 1015"/>
                <a:gd name="T18" fmla="*/ 2147483647 w 1020"/>
                <a:gd name="T19" fmla="*/ 2147483647 h 1015"/>
                <a:gd name="T20" fmla="*/ 2147483647 w 1020"/>
                <a:gd name="T21" fmla="*/ 2147483647 h 1015"/>
                <a:gd name="T22" fmla="*/ 2147483647 w 1020"/>
                <a:gd name="T23" fmla="*/ 2147483647 h 1015"/>
                <a:gd name="T24" fmla="*/ 2147483647 w 1020"/>
                <a:gd name="T25" fmla="*/ 2147483647 h 1015"/>
                <a:gd name="T26" fmla="*/ 2147483647 w 1020"/>
                <a:gd name="T27" fmla="*/ 0 h 1015"/>
                <a:gd name="T28" fmla="*/ 2147483647 w 1020"/>
                <a:gd name="T29" fmla="*/ 2147483647 h 1015"/>
                <a:gd name="T30" fmla="*/ 2147483647 w 1020"/>
                <a:gd name="T31" fmla="*/ 2147483647 h 1015"/>
                <a:gd name="T32" fmla="*/ 2147483647 w 1020"/>
                <a:gd name="T33" fmla="*/ 2147483647 h 1015"/>
                <a:gd name="T34" fmla="*/ 2147483647 w 1020"/>
                <a:gd name="T35" fmla="*/ 2147483647 h 1015"/>
                <a:gd name="T36" fmla="*/ 2147483647 w 1020"/>
                <a:gd name="T37" fmla="*/ 2147483647 h 1015"/>
                <a:gd name="T38" fmla="*/ 2147483647 w 1020"/>
                <a:gd name="T39" fmla="*/ 2147483647 h 1015"/>
                <a:gd name="T40" fmla="*/ 2147483647 w 1020"/>
                <a:gd name="T41" fmla="*/ 2147483647 h 1015"/>
                <a:gd name="T42" fmla="*/ 2147483647 w 1020"/>
                <a:gd name="T43" fmla="*/ 2147483647 h 1015"/>
                <a:gd name="T44" fmla="*/ 2147483647 w 1020"/>
                <a:gd name="T45" fmla="*/ 2147483647 h 1015"/>
                <a:gd name="T46" fmla="*/ 2147483647 w 1020"/>
                <a:gd name="T47" fmla="*/ 2147483647 h 1015"/>
                <a:gd name="T48" fmla="*/ 2147483647 w 1020"/>
                <a:gd name="T49" fmla="*/ 2147483647 h 1015"/>
                <a:gd name="T50" fmla="*/ 2147483647 w 1020"/>
                <a:gd name="T51" fmla="*/ 2147483647 h 1015"/>
                <a:gd name="T52" fmla="*/ 2147483647 w 1020"/>
                <a:gd name="T53" fmla="*/ 2147483647 h 1015"/>
                <a:gd name="T54" fmla="*/ 2147483647 w 1020"/>
                <a:gd name="T55" fmla="*/ 2147483647 h 1015"/>
                <a:gd name="T56" fmla="*/ 2147483647 w 1020"/>
                <a:gd name="T57" fmla="*/ 2147483647 h 1015"/>
                <a:gd name="T58" fmla="*/ 2147483647 w 1020"/>
                <a:gd name="T59" fmla="*/ 2147483647 h 1015"/>
                <a:gd name="T60" fmla="*/ 2147483647 w 1020"/>
                <a:gd name="T61" fmla="*/ 2147483647 h 1015"/>
                <a:gd name="T62" fmla="*/ 2147483647 w 1020"/>
                <a:gd name="T63" fmla="*/ 2147483647 h 1015"/>
                <a:gd name="T64" fmla="*/ 2147483647 w 1020"/>
                <a:gd name="T65" fmla="*/ 2147483647 h 1015"/>
                <a:gd name="T66" fmla="*/ 2147483647 w 1020"/>
                <a:gd name="T67" fmla="*/ 2147483647 h 1015"/>
                <a:gd name="T68" fmla="*/ 2147483647 w 1020"/>
                <a:gd name="T69" fmla="*/ 2147483647 h 1015"/>
                <a:gd name="T70" fmla="*/ 2147483647 w 1020"/>
                <a:gd name="T71" fmla="*/ 2147483647 h 1015"/>
                <a:gd name="T72" fmla="*/ 2147483647 w 1020"/>
                <a:gd name="T73" fmla="*/ 2147483647 h 1015"/>
                <a:gd name="T74" fmla="*/ 2147483647 w 1020"/>
                <a:gd name="T75" fmla="*/ 2147483647 h 1015"/>
                <a:gd name="T76" fmla="*/ 2147483647 w 1020"/>
                <a:gd name="T77" fmla="*/ 2147483647 h 1015"/>
                <a:gd name="T78" fmla="*/ 2147483647 w 1020"/>
                <a:gd name="T79" fmla="*/ 2147483647 h 1015"/>
                <a:gd name="T80" fmla="*/ 2147483647 w 1020"/>
                <a:gd name="T81" fmla="*/ 2147483647 h 1015"/>
                <a:gd name="T82" fmla="*/ 2147483647 w 1020"/>
                <a:gd name="T83" fmla="*/ 2147483647 h 1015"/>
                <a:gd name="T84" fmla="*/ 2147483647 w 1020"/>
                <a:gd name="T85" fmla="*/ 2147483647 h 1015"/>
                <a:gd name="T86" fmla="*/ 2147483647 w 1020"/>
                <a:gd name="T87" fmla="*/ 2147483647 h 1015"/>
                <a:gd name="T88" fmla="*/ 2147483647 w 1020"/>
                <a:gd name="T89" fmla="*/ 2147483647 h 1015"/>
                <a:gd name="T90" fmla="*/ 2147483647 w 1020"/>
                <a:gd name="T91" fmla="*/ 2147483647 h 1015"/>
                <a:gd name="T92" fmla="*/ 2147483647 w 1020"/>
                <a:gd name="T93" fmla="*/ 2147483647 h 1015"/>
                <a:gd name="T94" fmla="*/ 2147483647 w 1020"/>
                <a:gd name="T95" fmla="*/ 2147483647 h 1015"/>
                <a:gd name="T96" fmla="*/ 2147483647 w 1020"/>
                <a:gd name="T97" fmla="*/ 2147483647 h 1015"/>
                <a:gd name="T98" fmla="*/ 2147483647 w 1020"/>
                <a:gd name="T99" fmla="*/ 2147483647 h 1015"/>
                <a:gd name="T100" fmla="*/ 2147483647 w 1020"/>
                <a:gd name="T101" fmla="*/ 2147483647 h 1015"/>
                <a:gd name="T102" fmla="*/ 2147483647 w 1020"/>
                <a:gd name="T103" fmla="*/ 2147483647 h 1015"/>
                <a:gd name="T104" fmla="*/ 2147483647 w 1020"/>
                <a:gd name="T105" fmla="*/ 2147483647 h 1015"/>
                <a:gd name="T106" fmla="*/ 2147483647 w 1020"/>
                <a:gd name="T107" fmla="*/ 2147483647 h 1015"/>
                <a:gd name="T108" fmla="*/ 2147483647 w 1020"/>
                <a:gd name="T109" fmla="*/ 2147483647 h 1015"/>
                <a:gd name="T110" fmla="*/ 2147483647 w 1020"/>
                <a:gd name="T111" fmla="*/ 2147483647 h 1015"/>
                <a:gd name="T112" fmla="*/ 2147483647 w 1020"/>
                <a:gd name="T113" fmla="*/ 2147483647 h 1015"/>
                <a:gd name="T114" fmla="*/ 2147483647 w 1020"/>
                <a:gd name="T115" fmla="*/ 2147483647 h 1015"/>
                <a:gd name="T116" fmla="*/ 2147483647 w 1020"/>
                <a:gd name="T117" fmla="*/ 2147483647 h 1015"/>
                <a:gd name="T118" fmla="*/ 2147483647 w 1020"/>
                <a:gd name="T119" fmla="*/ 2147483647 h 1015"/>
                <a:gd name="T120" fmla="*/ 2147483647 w 1020"/>
                <a:gd name="T121" fmla="*/ 2147483647 h 1015"/>
                <a:gd name="T122" fmla="*/ 0 w 1020"/>
                <a:gd name="T123" fmla="*/ 2147483647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5" name="Freeform 81"/>
            <p:cNvSpPr>
              <a:spLocks noChangeAspect="1"/>
            </p:cNvSpPr>
            <p:nvPr/>
          </p:nvSpPr>
          <p:spPr bwMode="gray">
            <a:xfrm>
              <a:off x="6343491" y="3664655"/>
              <a:ext cx="229863" cy="264518"/>
            </a:xfrm>
            <a:custGeom>
              <a:avLst/>
              <a:gdLst>
                <a:gd name="T0" fmla="*/ 0 w 377"/>
                <a:gd name="T1" fmla="*/ 0 h 394"/>
                <a:gd name="T2" fmla="*/ 2147483647 w 377"/>
                <a:gd name="T3" fmla="*/ 2147483647 h 394"/>
                <a:gd name="T4" fmla="*/ 2147483647 w 377"/>
                <a:gd name="T5" fmla="*/ 2147483647 h 394"/>
                <a:gd name="T6" fmla="*/ 2147483647 w 377"/>
                <a:gd name="T7" fmla="*/ 2147483647 h 394"/>
                <a:gd name="T8" fmla="*/ 2147483647 w 377"/>
                <a:gd name="T9" fmla="*/ 2147483647 h 394"/>
                <a:gd name="T10" fmla="*/ 2147483647 w 377"/>
                <a:gd name="T11" fmla="*/ 2147483647 h 394"/>
                <a:gd name="T12" fmla="*/ 2147483647 w 377"/>
                <a:gd name="T13" fmla="*/ 2147483647 h 394"/>
                <a:gd name="T14" fmla="*/ 2147483647 w 377"/>
                <a:gd name="T15" fmla="*/ 2147483647 h 394"/>
                <a:gd name="T16" fmla="*/ 2147483647 w 377"/>
                <a:gd name="T17" fmla="*/ 2147483647 h 394"/>
                <a:gd name="T18" fmla="*/ 2147483647 w 377"/>
                <a:gd name="T19" fmla="*/ 2147483647 h 394"/>
                <a:gd name="T20" fmla="*/ 2147483647 w 377"/>
                <a:gd name="T21" fmla="*/ 2147483647 h 394"/>
                <a:gd name="T22" fmla="*/ 2147483647 w 377"/>
                <a:gd name="T23" fmla="*/ 2147483647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6" name="Freeform 82"/>
            <p:cNvSpPr>
              <a:spLocks noChangeAspect="1"/>
            </p:cNvSpPr>
            <p:nvPr/>
          </p:nvSpPr>
          <p:spPr bwMode="gray">
            <a:xfrm>
              <a:off x="6558471" y="3932479"/>
              <a:ext cx="193481" cy="64476"/>
            </a:xfrm>
            <a:custGeom>
              <a:avLst/>
              <a:gdLst>
                <a:gd name="T0" fmla="*/ 0 w 315"/>
                <a:gd name="T1" fmla="*/ 2147483647 h 99"/>
                <a:gd name="T2" fmla="*/ 2147483647 w 315"/>
                <a:gd name="T3" fmla="*/ 0 h 99"/>
                <a:gd name="T4" fmla="*/ 2147483647 w 315"/>
                <a:gd name="T5" fmla="*/ 2147483647 h 99"/>
                <a:gd name="T6" fmla="*/ 2147483647 w 315"/>
                <a:gd name="T7" fmla="*/ 2147483647 h 99"/>
                <a:gd name="T8" fmla="*/ 2147483647 w 315"/>
                <a:gd name="T9" fmla="*/ 2147483647 h 99"/>
                <a:gd name="T10" fmla="*/ 2147483647 w 315"/>
                <a:gd name="T11" fmla="*/ 2147483647 h 99"/>
                <a:gd name="T12" fmla="*/ 2147483647 w 315"/>
                <a:gd name="T13" fmla="*/ 2147483647 h 99"/>
                <a:gd name="T14" fmla="*/ 0 w 315"/>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7" name="Freeform 83"/>
            <p:cNvSpPr>
              <a:spLocks noChangeAspect="1"/>
            </p:cNvSpPr>
            <p:nvPr/>
          </p:nvSpPr>
          <p:spPr bwMode="gray">
            <a:xfrm>
              <a:off x="6637848" y="3694413"/>
              <a:ext cx="208365" cy="195082"/>
            </a:xfrm>
            <a:custGeom>
              <a:avLst/>
              <a:gdLst>
                <a:gd name="T0" fmla="*/ 0 w 342"/>
                <a:gd name="T1" fmla="*/ 2147483647 h 291"/>
                <a:gd name="T2" fmla="*/ 2147483647 w 342"/>
                <a:gd name="T3" fmla="*/ 2147483647 h 291"/>
                <a:gd name="T4" fmla="*/ 2147483647 w 342"/>
                <a:gd name="T5" fmla="*/ 2147483647 h 291"/>
                <a:gd name="T6" fmla="*/ 2147483647 w 342"/>
                <a:gd name="T7" fmla="*/ 2147483647 h 291"/>
                <a:gd name="T8" fmla="*/ 2147483647 w 342"/>
                <a:gd name="T9" fmla="*/ 2147483647 h 291"/>
                <a:gd name="T10" fmla="*/ 2147483647 w 342"/>
                <a:gd name="T11" fmla="*/ 0 h 291"/>
                <a:gd name="T12" fmla="*/ 2147483647 w 342"/>
                <a:gd name="T13" fmla="*/ 2147483647 h 291"/>
                <a:gd name="T14" fmla="*/ 2147483647 w 342"/>
                <a:gd name="T15" fmla="*/ 2147483647 h 291"/>
                <a:gd name="T16" fmla="*/ 2147483647 w 342"/>
                <a:gd name="T17" fmla="*/ 2147483647 h 291"/>
                <a:gd name="T18" fmla="*/ 2147483647 w 342"/>
                <a:gd name="T19" fmla="*/ 2147483647 h 291"/>
                <a:gd name="T20" fmla="*/ 2147483647 w 342"/>
                <a:gd name="T21" fmla="*/ 2147483647 h 291"/>
                <a:gd name="T22" fmla="*/ 2147483647 w 342"/>
                <a:gd name="T23" fmla="*/ 2147483647 h 291"/>
                <a:gd name="T24" fmla="*/ 2147483647 w 342"/>
                <a:gd name="T25" fmla="*/ 2147483647 h 291"/>
                <a:gd name="T26" fmla="*/ 2147483647 w 342"/>
                <a:gd name="T27" fmla="*/ 2147483647 h 291"/>
                <a:gd name="T28" fmla="*/ 2147483647 w 342"/>
                <a:gd name="T29" fmla="*/ 2147483647 h 291"/>
                <a:gd name="T30" fmla="*/ 2147483647 w 342"/>
                <a:gd name="T31" fmla="*/ 2147483647 h 291"/>
                <a:gd name="T32" fmla="*/ 2147483647 w 342"/>
                <a:gd name="T33" fmla="*/ 2147483647 h 291"/>
                <a:gd name="T34" fmla="*/ 0 w 342"/>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8" name="Freeform 84"/>
            <p:cNvSpPr>
              <a:spLocks noChangeAspect="1"/>
            </p:cNvSpPr>
            <p:nvPr/>
          </p:nvSpPr>
          <p:spPr bwMode="gray">
            <a:xfrm>
              <a:off x="6799910" y="3990342"/>
              <a:ext cx="51264" cy="11573"/>
            </a:xfrm>
            <a:custGeom>
              <a:avLst/>
              <a:gdLst>
                <a:gd name="T0" fmla="*/ 0 w 84"/>
                <a:gd name="T1" fmla="*/ 2147483647 h 21"/>
                <a:gd name="T2" fmla="*/ 2147483647 w 84"/>
                <a:gd name="T3" fmla="*/ 2147483647 h 21"/>
                <a:gd name="T4" fmla="*/ 2147483647 w 84"/>
                <a:gd name="T5" fmla="*/ 2147483647 h 21"/>
                <a:gd name="T6" fmla="*/ 2147483647 w 84"/>
                <a:gd name="T7" fmla="*/ 0 h 21"/>
                <a:gd name="T8" fmla="*/ 0 w 84"/>
                <a:gd name="T9" fmla="*/ 2147483647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9" name="Freeform 85"/>
            <p:cNvSpPr>
              <a:spLocks noChangeAspect="1"/>
            </p:cNvSpPr>
            <p:nvPr/>
          </p:nvSpPr>
          <p:spPr bwMode="gray">
            <a:xfrm>
              <a:off x="6846213" y="3753929"/>
              <a:ext cx="128988" cy="166976"/>
            </a:xfrm>
            <a:custGeom>
              <a:avLst/>
              <a:gdLst>
                <a:gd name="T0" fmla="*/ 0 w 214"/>
                <a:gd name="T1" fmla="*/ 2147483647 h 254"/>
                <a:gd name="T2" fmla="*/ 2147483647 w 214"/>
                <a:gd name="T3" fmla="*/ 2147483647 h 254"/>
                <a:gd name="T4" fmla="*/ 2147483647 w 214"/>
                <a:gd name="T5" fmla="*/ 2147483647 h 254"/>
                <a:gd name="T6" fmla="*/ 2147483647 w 214"/>
                <a:gd name="T7" fmla="*/ 2147483647 h 254"/>
                <a:gd name="T8" fmla="*/ 2147483647 w 214"/>
                <a:gd name="T9" fmla="*/ 2147483647 h 254"/>
                <a:gd name="T10" fmla="*/ 2147483647 w 214"/>
                <a:gd name="T11" fmla="*/ 2147483647 h 254"/>
                <a:gd name="T12" fmla="*/ 2147483647 w 214"/>
                <a:gd name="T13" fmla="*/ 2147483647 h 254"/>
                <a:gd name="T14" fmla="*/ 2147483647 w 214"/>
                <a:gd name="T15" fmla="*/ 2147483647 h 254"/>
                <a:gd name="T16" fmla="*/ 2147483647 w 214"/>
                <a:gd name="T17" fmla="*/ 2147483647 h 254"/>
                <a:gd name="T18" fmla="*/ 2147483647 w 214"/>
                <a:gd name="T19" fmla="*/ 2147483647 h 254"/>
                <a:gd name="T20" fmla="*/ 2147483647 w 214"/>
                <a:gd name="T21" fmla="*/ 2147483647 h 254"/>
                <a:gd name="T22" fmla="*/ 2147483647 w 214"/>
                <a:gd name="T23" fmla="*/ 2147483647 h 254"/>
                <a:gd name="T24" fmla="*/ 2147483647 w 214"/>
                <a:gd name="T25" fmla="*/ 2147483647 h 254"/>
                <a:gd name="T26" fmla="*/ 2147483647 w 214"/>
                <a:gd name="T27" fmla="*/ 2147483647 h 254"/>
                <a:gd name="T28" fmla="*/ 2147483647 w 214"/>
                <a:gd name="T29" fmla="*/ 0 h 254"/>
                <a:gd name="T30" fmla="*/ 2147483647 w 214"/>
                <a:gd name="T31" fmla="*/ 2147483647 h 254"/>
                <a:gd name="T32" fmla="*/ 2147483647 w 214"/>
                <a:gd name="T33" fmla="*/ 2147483647 h 254"/>
                <a:gd name="T34" fmla="*/ 2147483647 w 214"/>
                <a:gd name="T35" fmla="*/ 2147483647 h 254"/>
                <a:gd name="T36" fmla="*/ 0 w 214"/>
                <a:gd name="T37" fmla="*/ 2147483647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0" name="Freeform 86"/>
            <p:cNvSpPr>
              <a:spLocks noChangeAspect="1"/>
            </p:cNvSpPr>
            <p:nvPr/>
          </p:nvSpPr>
          <p:spPr bwMode="gray">
            <a:xfrm>
              <a:off x="6947088" y="3990342"/>
              <a:ext cx="74417" cy="41331"/>
            </a:xfrm>
            <a:custGeom>
              <a:avLst/>
              <a:gdLst>
                <a:gd name="T0" fmla="*/ 0 w 120"/>
                <a:gd name="T1" fmla="*/ 2147483647 h 65"/>
                <a:gd name="T2" fmla="*/ 2147483647 w 120"/>
                <a:gd name="T3" fmla="*/ 2147483647 h 65"/>
                <a:gd name="T4" fmla="*/ 2147483647 w 120"/>
                <a:gd name="T5" fmla="*/ 0 h 65"/>
                <a:gd name="T6" fmla="*/ 2147483647 w 120"/>
                <a:gd name="T7" fmla="*/ 2147483647 h 65"/>
                <a:gd name="T8" fmla="*/ 0 w 120"/>
                <a:gd name="T9" fmla="*/ 2147483647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1" name="Freeform 87"/>
            <p:cNvSpPr>
              <a:spLocks noChangeAspect="1"/>
            </p:cNvSpPr>
            <p:nvPr/>
          </p:nvSpPr>
          <p:spPr bwMode="gray">
            <a:xfrm>
              <a:off x="7026465" y="3745663"/>
              <a:ext cx="23152" cy="67783"/>
            </a:xfrm>
            <a:custGeom>
              <a:avLst/>
              <a:gdLst>
                <a:gd name="T0" fmla="*/ 0 w 40"/>
                <a:gd name="T1" fmla="*/ 2147483647 h 104"/>
                <a:gd name="T2" fmla="*/ 2147483647 w 40"/>
                <a:gd name="T3" fmla="*/ 2147483647 h 104"/>
                <a:gd name="T4" fmla="*/ 2147483647 w 40"/>
                <a:gd name="T5" fmla="*/ 2147483647 h 104"/>
                <a:gd name="T6" fmla="*/ 2147483647 w 40"/>
                <a:gd name="T7" fmla="*/ 2147483647 h 104"/>
                <a:gd name="T8" fmla="*/ 2147483647 w 40"/>
                <a:gd name="T9" fmla="*/ 2147483647 h 104"/>
                <a:gd name="T10" fmla="*/ 2147483647 w 40"/>
                <a:gd name="T11" fmla="*/ 2147483647 h 104"/>
                <a:gd name="T12" fmla="*/ 2147483647 w 40"/>
                <a:gd name="T13" fmla="*/ 2147483647 h 104"/>
                <a:gd name="T14" fmla="*/ 2147483647 w 40"/>
                <a:gd name="T15" fmla="*/ 0 h 104"/>
                <a:gd name="T16" fmla="*/ 0 w 40"/>
                <a:gd name="T17" fmla="*/ 214748364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2" name="Freeform 88"/>
            <p:cNvSpPr>
              <a:spLocks noChangeAspect="1"/>
            </p:cNvSpPr>
            <p:nvPr/>
          </p:nvSpPr>
          <p:spPr bwMode="gray">
            <a:xfrm>
              <a:off x="7036387" y="3856430"/>
              <a:ext cx="57880" cy="23145"/>
            </a:xfrm>
            <a:custGeom>
              <a:avLst/>
              <a:gdLst>
                <a:gd name="T0" fmla="*/ 0 w 99"/>
                <a:gd name="T1" fmla="*/ 2147483647 h 33"/>
                <a:gd name="T2" fmla="*/ 2147483647 w 99"/>
                <a:gd name="T3" fmla="*/ 0 h 33"/>
                <a:gd name="T4" fmla="*/ 2147483647 w 99"/>
                <a:gd name="T5" fmla="*/ 2147483647 h 33"/>
                <a:gd name="T6" fmla="*/ 0 w 99"/>
                <a:gd name="T7" fmla="*/ 2147483647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3" name="Freeform 89"/>
            <p:cNvSpPr>
              <a:spLocks noChangeAspect="1"/>
            </p:cNvSpPr>
            <p:nvPr/>
          </p:nvSpPr>
          <p:spPr bwMode="gray">
            <a:xfrm>
              <a:off x="7097574" y="3801873"/>
              <a:ext cx="221595" cy="200042"/>
            </a:xfrm>
            <a:custGeom>
              <a:avLst/>
              <a:gdLst>
                <a:gd name="T0" fmla="*/ 0 w 362"/>
                <a:gd name="T1" fmla="*/ 2147483647 h 300"/>
                <a:gd name="T2" fmla="*/ 2147483647 w 362"/>
                <a:gd name="T3" fmla="*/ 2147483647 h 300"/>
                <a:gd name="T4" fmla="*/ 2147483647 w 362"/>
                <a:gd name="T5" fmla="*/ 2147483647 h 300"/>
                <a:gd name="T6" fmla="*/ 2147483647 w 362"/>
                <a:gd name="T7" fmla="*/ 2147483647 h 300"/>
                <a:gd name="T8" fmla="*/ 2147483647 w 362"/>
                <a:gd name="T9" fmla="*/ 2147483647 h 300"/>
                <a:gd name="T10" fmla="*/ 2147483647 w 362"/>
                <a:gd name="T11" fmla="*/ 2147483647 h 300"/>
                <a:gd name="T12" fmla="*/ 2147483647 w 362"/>
                <a:gd name="T13" fmla="*/ 2147483647 h 300"/>
                <a:gd name="T14" fmla="*/ 2147483647 w 362"/>
                <a:gd name="T15" fmla="*/ 2147483647 h 300"/>
                <a:gd name="T16" fmla="*/ 2147483647 w 362"/>
                <a:gd name="T17" fmla="*/ 2147483647 h 300"/>
                <a:gd name="T18" fmla="*/ 2147483647 w 362"/>
                <a:gd name="T19" fmla="*/ 2147483647 h 300"/>
                <a:gd name="T20" fmla="*/ 2147483647 w 362"/>
                <a:gd name="T21" fmla="*/ 2147483647 h 300"/>
                <a:gd name="T22" fmla="*/ 2147483647 w 362"/>
                <a:gd name="T23" fmla="*/ 2147483647 h 300"/>
                <a:gd name="T24" fmla="*/ 2147483647 w 362"/>
                <a:gd name="T25" fmla="*/ 2147483647 h 300"/>
                <a:gd name="T26" fmla="*/ 2147483647 w 362"/>
                <a:gd name="T27" fmla="*/ 2147483647 h 300"/>
                <a:gd name="T28" fmla="*/ 2147483647 w 362"/>
                <a:gd name="T29" fmla="*/ 2147483647 h 300"/>
                <a:gd name="T30" fmla="*/ 2147483647 w 362"/>
                <a:gd name="T31" fmla="*/ 2147483647 h 300"/>
                <a:gd name="T32" fmla="*/ 2147483647 w 362"/>
                <a:gd name="T33" fmla="*/ 2147483647 h 300"/>
                <a:gd name="T34" fmla="*/ 2147483647 w 362"/>
                <a:gd name="T35" fmla="*/ 2147483647 h 300"/>
                <a:gd name="T36" fmla="*/ 2147483647 w 362"/>
                <a:gd name="T37" fmla="*/ 0 h 300"/>
                <a:gd name="T38" fmla="*/ 0 w 362"/>
                <a:gd name="T39" fmla="*/ 214748364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4" name="Freeform 90"/>
            <p:cNvSpPr>
              <a:spLocks noChangeAspect="1"/>
            </p:cNvSpPr>
            <p:nvPr/>
          </p:nvSpPr>
          <p:spPr bwMode="gray">
            <a:xfrm>
              <a:off x="7103663" y="3954869"/>
              <a:ext cx="10100" cy="18206"/>
            </a:xfrm>
            <a:custGeom>
              <a:avLst/>
              <a:gdLst>
                <a:gd name="T0" fmla="*/ 0 w 16"/>
                <a:gd name="T1" fmla="*/ 2147483647 h 26"/>
                <a:gd name="T2" fmla="*/ 2147483647 w 16"/>
                <a:gd name="T3" fmla="*/ 0 h 26"/>
                <a:gd name="T4" fmla="*/ 2147483647 w 16"/>
                <a:gd name="T5" fmla="*/ 2147483647 h 26"/>
                <a:gd name="T6" fmla="*/ 0 w 16"/>
                <a:gd name="T7" fmla="*/ 2147483647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95" name="Freeform 91"/>
            <p:cNvSpPr>
              <a:spLocks noChangeAspect="1"/>
            </p:cNvSpPr>
            <p:nvPr/>
          </p:nvSpPr>
          <p:spPr bwMode="gray">
            <a:xfrm>
              <a:off x="5260322" y="2833077"/>
              <a:ext cx="406808" cy="375285"/>
            </a:xfrm>
            <a:custGeom>
              <a:avLst/>
              <a:gdLst>
                <a:gd name="T0" fmla="*/ 0 w 665"/>
                <a:gd name="T1" fmla="*/ 2147483647 h 567"/>
                <a:gd name="T2" fmla="*/ 2147483647 w 665"/>
                <a:gd name="T3" fmla="*/ 0 h 567"/>
                <a:gd name="T4" fmla="*/ 2147483647 w 665"/>
                <a:gd name="T5" fmla="*/ 2147483647 h 567"/>
                <a:gd name="T6" fmla="*/ 2147483647 w 665"/>
                <a:gd name="T7" fmla="*/ 2147483647 h 567"/>
                <a:gd name="T8" fmla="*/ 2147483647 w 665"/>
                <a:gd name="T9" fmla="*/ 2147483647 h 567"/>
                <a:gd name="T10" fmla="*/ 2147483647 w 665"/>
                <a:gd name="T11" fmla="*/ 2147483647 h 567"/>
                <a:gd name="T12" fmla="*/ 2147483647 w 665"/>
                <a:gd name="T13" fmla="*/ 2147483647 h 567"/>
                <a:gd name="T14" fmla="*/ 2147483647 w 665"/>
                <a:gd name="T15" fmla="*/ 2147483647 h 567"/>
                <a:gd name="T16" fmla="*/ 2147483647 w 665"/>
                <a:gd name="T17" fmla="*/ 2147483647 h 567"/>
                <a:gd name="T18" fmla="*/ 2147483647 w 665"/>
                <a:gd name="T19" fmla="*/ 2147483647 h 567"/>
                <a:gd name="T20" fmla="*/ 2147483647 w 665"/>
                <a:gd name="T21" fmla="*/ 2147483647 h 567"/>
                <a:gd name="T22" fmla="*/ 2147483647 w 665"/>
                <a:gd name="T23" fmla="*/ 2147483647 h 567"/>
                <a:gd name="T24" fmla="*/ 2147483647 w 665"/>
                <a:gd name="T25" fmla="*/ 2147483647 h 567"/>
                <a:gd name="T26" fmla="*/ 2147483647 w 665"/>
                <a:gd name="T27" fmla="*/ 2147483647 h 567"/>
                <a:gd name="T28" fmla="*/ 2147483647 w 665"/>
                <a:gd name="T29" fmla="*/ 2147483647 h 567"/>
                <a:gd name="T30" fmla="*/ 2147483647 w 665"/>
                <a:gd name="T31" fmla="*/ 2147483647 h 567"/>
                <a:gd name="T32" fmla="*/ 2147483647 w 665"/>
                <a:gd name="T33" fmla="*/ 2147483647 h 567"/>
                <a:gd name="T34" fmla="*/ 2147483647 w 665"/>
                <a:gd name="T35" fmla="*/ 2147483647 h 567"/>
                <a:gd name="T36" fmla="*/ 2147483647 w 665"/>
                <a:gd name="T37" fmla="*/ 2147483647 h 567"/>
                <a:gd name="T38" fmla="*/ 2147483647 w 665"/>
                <a:gd name="T39" fmla="*/ 2147483647 h 567"/>
                <a:gd name="T40" fmla="*/ 2147483647 w 665"/>
                <a:gd name="T41" fmla="*/ 2147483647 h 567"/>
                <a:gd name="T42" fmla="*/ 2147483647 w 665"/>
                <a:gd name="T43" fmla="*/ 2147483647 h 567"/>
                <a:gd name="T44" fmla="*/ 2147483647 w 665"/>
                <a:gd name="T45" fmla="*/ 2147483647 h 567"/>
                <a:gd name="T46" fmla="*/ 2147483647 w 665"/>
                <a:gd name="T47" fmla="*/ 2147483647 h 567"/>
                <a:gd name="T48" fmla="*/ 2147483647 w 665"/>
                <a:gd name="T49" fmla="*/ 2147483647 h 567"/>
                <a:gd name="T50" fmla="*/ 2147483647 w 665"/>
                <a:gd name="T51" fmla="*/ 2147483647 h 567"/>
                <a:gd name="T52" fmla="*/ 2147483647 w 665"/>
                <a:gd name="T53" fmla="*/ 2147483647 h 567"/>
                <a:gd name="T54" fmla="*/ 2147483647 w 665"/>
                <a:gd name="T55" fmla="*/ 2147483647 h 567"/>
                <a:gd name="T56" fmla="*/ 2147483647 w 665"/>
                <a:gd name="T57" fmla="*/ 2147483647 h 567"/>
                <a:gd name="T58" fmla="*/ 2147483647 w 665"/>
                <a:gd name="T59" fmla="*/ 2147483647 h 567"/>
                <a:gd name="T60" fmla="*/ 2147483647 w 665"/>
                <a:gd name="T61" fmla="*/ 2147483647 h 567"/>
                <a:gd name="T62" fmla="*/ 0 w 665"/>
                <a:gd name="T63" fmla="*/ 2147483647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6" name="Freeform 92"/>
            <p:cNvSpPr>
              <a:spLocks noChangeAspect="1"/>
            </p:cNvSpPr>
            <p:nvPr/>
          </p:nvSpPr>
          <p:spPr bwMode="gray">
            <a:xfrm>
              <a:off x="5146218" y="2902513"/>
              <a:ext cx="211673" cy="208308"/>
            </a:xfrm>
            <a:custGeom>
              <a:avLst/>
              <a:gdLst>
                <a:gd name="T0" fmla="*/ 0 w 345"/>
                <a:gd name="T1" fmla="*/ 2147483647 h 315"/>
                <a:gd name="T2" fmla="*/ 2147483647 w 345"/>
                <a:gd name="T3" fmla="*/ 2147483647 h 315"/>
                <a:gd name="T4" fmla="*/ 2147483647 w 345"/>
                <a:gd name="T5" fmla="*/ 2147483647 h 315"/>
                <a:gd name="T6" fmla="*/ 2147483647 w 345"/>
                <a:gd name="T7" fmla="*/ 2147483647 h 315"/>
                <a:gd name="T8" fmla="*/ 2147483647 w 345"/>
                <a:gd name="T9" fmla="*/ 2147483647 h 315"/>
                <a:gd name="T10" fmla="*/ 2147483647 w 345"/>
                <a:gd name="T11" fmla="*/ 2147483647 h 315"/>
                <a:gd name="T12" fmla="*/ 2147483647 w 345"/>
                <a:gd name="T13" fmla="*/ 2147483647 h 315"/>
                <a:gd name="T14" fmla="*/ 2147483647 w 345"/>
                <a:gd name="T15" fmla="*/ 2147483647 h 315"/>
                <a:gd name="T16" fmla="*/ 2147483647 w 345"/>
                <a:gd name="T17" fmla="*/ 2147483647 h 315"/>
                <a:gd name="T18" fmla="*/ 2147483647 w 345"/>
                <a:gd name="T19" fmla="*/ 2147483647 h 315"/>
                <a:gd name="T20" fmla="*/ 2147483647 w 345"/>
                <a:gd name="T21" fmla="*/ 2147483647 h 315"/>
                <a:gd name="T22" fmla="*/ 2147483647 w 345"/>
                <a:gd name="T23" fmla="*/ 2147483647 h 315"/>
                <a:gd name="T24" fmla="*/ 2147483647 w 345"/>
                <a:gd name="T25" fmla="*/ 0 h 315"/>
                <a:gd name="T26" fmla="*/ 2147483647 w 345"/>
                <a:gd name="T27" fmla="*/ 2147483647 h 315"/>
                <a:gd name="T28" fmla="*/ 2147483647 w 345"/>
                <a:gd name="T29" fmla="*/ 2147483647 h 315"/>
                <a:gd name="T30" fmla="*/ 2147483647 w 345"/>
                <a:gd name="T31" fmla="*/ 2147483647 h 315"/>
                <a:gd name="T32" fmla="*/ 0 w 34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7" name="Freeform 93"/>
            <p:cNvSpPr>
              <a:spLocks noChangeAspect="1"/>
            </p:cNvSpPr>
            <p:nvPr/>
          </p:nvSpPr>
          <p:spPr bwMode="gray">
            <a:xfrm>
              <a:off x="4470272" y="2631445"/>
              <a:ext cx="251074" cy="253481"/>
            </a:xfrm>
            <a:custGeom>
              <a:avLst/>
              <a:gdLst>
                <a:gd name="T0" fmla="*/ 0 w 408"/>
                <a:gd name="T1" fmla="*/ 2147483647 h 381"/>
                <a:gd name="T2" fmla="*/ 2147483647 w 408"/>
                <a:gd name="T3" fmla="*/ 2147483647 h 381"/>
                <a:gd name="T4" fmla="*/ 2147483647 w 408"/>
                <a:gd name="T5" fmla="*/ 2147483647 h 381"/>
                <a:gd name="T6" fmla="*/ 2147483647 w 408"/>
                <a:gd name="T7" fmla="*/ 2147483647 h 381"/>
                <a:gd name="T8" fmla="*/ 2147483647 w 408"/>
                <a:gd name="T9" fmla="*/ 2147483647 h 381"/>
                <a:gd name="T10" fmla="*/ 2147483647 w 408"/>
                <a:gd name="T11" fmla="*/ 0 h 381"/>
                <a:gd name="T12" fmla="*/ 2147483647 w 408"/>
                <a:gd name="T13" fmla="*/ 2147483647 h 381"/>
                <a:gd name="T14" fmla="*/ 2147483647 w 408"/>
                <a:gd name="T15" fmla="*/ 2147483647 h 381"/>
                <a:gd name="T16" fmla="*/ 2147483647 w 408"/>
                <a:gd name="T17" fmla="*/ 2147483647 h 381"/>
                <a:gd name="T18" fmla="*/ 2147483647 w 408"/>
                <a:gd name="T19" fmla="*/ 2147483647 h 381"/>
                <a:gd name="T20" fmla="*/ 2147483647 w 408"/>
                <a:gd name="T21" fmla="*/ 2147483647 h 381"/>
                <a:gd name="T22" fmla="*/ 2147483647 w 408"/>
                <a:gd name="T23" fmla="*/ 2147483647 h 381"/>
                <a:gd name="T24" fmla="*/ 2147483647 w 408"/>
                <a:gd name="T25" fmla="*/ 2147483647 h 381"/>
                <a:gd name="T26" fmla="*/ 2147483647 w 408"/>
                <a:gd name="T27" fmla="*/ 2147483647 h 381"/>
                <a:gd name="T28" fmla="*/ 2147483647 w 408"/>
                <a:gd name="T29" fmla="*/ 2147483647 h 381"/>
                <a:gd name="T30" fmla="*/ 2147483647 w 408"/>
                <a:gd name="T31" fmla="*/ 2147483647 h 381"/>
                <a:gd name="T32" fmla="*/ 2147483647 w 408"/>
                <a:gd name="T33" fmla="*/ 2147483647 h 381"/>
                <a:gd name="T34" fmla="*/ 2147483647 w 408"/>
                <a:gd name="T35" fmla="*/ 2147483647 h 381"/>
                <a:gd name="T36" fmla="*/ 2147483647 w 408"/>
                <a:gd name="T37" fmla="*/ 2147483647 h 381"/>
                <a:gd name="T38" fmla="*/ 2147483647 w 408"/>
                <a:gd name="T39" fmla="*/ 2147483647 h 381"/>
                <a:gd name="T40" fmla="*/ 2147483647 w 408"/>
                <a:gd name="T41" fmla="*/ 2147483647 h 381"/>
                <a:gd name="T42" fmla="*/ 2147483647 w 408"/>
                <a:gd name="T43" fmla="*/ 2147483647 h 381"/>
                <a:gd name="T44" fmla="*/ 0 w 408"/>
                <a:gd name="T45" fmla="*/ 2147483647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98" name="Freeform 94"/>
            <p:cNvSpPr>
              <a:spLocks noChangeAspect="1"/>
            </p:cNvSpPr>
            <p:nvPr/>
          </p:nvSpPr>
          <p:spPr bwMode="gray">
            <a:xfrm>
              <a:off x="4502932" y="2795053"/>
              <a:ext cx="33074" cy="61169"/>
            </a:xfrm>
            <a:custGeom>
              <a:avLst/>
              <a:gdLst>
                <a:gd name="T0" fmla="*/ 0 w 50"/>
                <a:gd name="T1" fmla="*/ 2147483647 h 93"/>
                <a:gd name="T2" fmla="*/ 2147483647 w 50"/>
                <a:gd name="T3" fmla="*/ 2147483647 h 93"/>
                <a:gd name="T4" fmla="*/ 2147483647 w 50"/>
                <a:gd name="T5" fmla="*/ 2147483647 h 93"/>
                <a:gd name="T6" fmla="*/ 2147483647 w 50"/>
                <a:gd name="T7" fmla="*/ 2147483647 h 93"/>
                <a:gd name="T8" fmla="*/ 2147483647 w 50"/>
                <a:gd name="T9" fmla="*/ 0 h 93"/>
                <a:gd name="T10" fmla="*/ 0 w 50"/>
                <a:gd name="T11" fmla="*/ 2147483647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9" name="Freeform 95"/>
            <p:cNvSpPr>
              <a:spLocks noChangeAspect="1"/>
            </p:cNvSpPr>
            <p:nvPr/>
          </p:nvSpPr>
          <p:spPr bwMode="gray">
            <a:xfrm>
              <a:off x="4593885" y="2874408"/>
              <a:ext cx="66148" cy="41330"/>
            </a:xfrm>
            <a:custGeom>
              <a:avLst/>
              <a:gdLst>
                <a:gd name="T0" fmla="*/ 0 w 108"/>
                <a:gd name="T1" fmla="*/ 2147483647 h 61"/>
                <a:gd name="T2" fmla="*/ 2147483647 w 108"/>
                <a:gd name="T3" fmla="*/ 2147483647 h 61"/>
                <a:gd name="T4" fmla="*/ 2147483647 w 108"/>
                <a:gd name="T5" fmla="*/ 0 h 61"/>
                <a:gd name="T6" fmla="*/ 0 w 108"/>
                <a:gd name="T7" fmla="*/ 2147483647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00" name="Freeform 96"/>
            <p:cNvSpPr>
              <a:spLocks noChangeAspect="1"/>
            </p:cNvSpPr>
            <p:nvPr/>
          </p:nvSpPr>
          <p:spPr bwMode="gray">
            <a:xfrm>
              <a:off x="7074804" y="2992761"/>
              <a:ext cx="47617" cy="64421"/>
            </a:xfrm>
            <a:custGeom>
              <a:avLst/>
              <a:gdLst>
                <a:gd name="T0" fmla="*/ 0 w 81"/>
                <a:gd name="T1" fmla="*/ 2147483647 h 97"/>
                <a:gd name="T2" fmla="*/ 2147483647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0 h 97"/>
                <a:gd name="T18" fmla="*/ 0 w 81"/>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rgbClr val="C0C0C0"/>
            </a:solidFill>
            <a:ln w="1651">
              <a:solidFill>
                <a:schemeClr val="bg1"/>
              </a:solidFill>
              <a:round/>
              <a:headEnd/>
              <a:tailEnd/>
            </a:ln>
          </p:spPr>
          <p:txBody>
            <a:bodyPr lIns="91305" tIns="45650" rIns="91305" bIns="45650"/>
            <a:lstStyle/>
            <a:p>
              <a:endParaRPr lang="en-US" dirty="0"/>
            </a:p>
          </p:txBody>
        </p:sp>
        <p:sp>
          <p:nvSpPr>
            <p:cNvPr id="101" name="Freeform 97"/>
            <p:cNvSpPr>
              <a:spLocks noChangeAspect="1"/>
            </p:cNvSpPr>
            <p:nvPr/>
          </p:nvSpPr>
          <p:spPr bwMode="gray">
            <a:xfrm>
              <a:off x="7099334" y="2793897"/>
              <a:ext cx="236644" cy="207266"/>
            </a:xfrm>
            <a:custGeom>
              <a:avLst/>
              <a:gdLst>
                <a:gd name="T0" fmla="*/ 0 w 391"/>
                <a:gd name="T1" fmla="*/ 2147483647 h 314"/>
                <a:gd name="T2" fmla="*/ 2147483647 w 391"/>
                <a:gd name="T3" fmla="*/ 2147483647 h 314"/>
                <a:gd name="T4" fmla="*/ 2147483647 w 391"/>
                <a:gd name="T5" fmla="*/ 2147483647 h 314"/>
                <a:gd name="T6" fmla="*/ 2147483647 w 391"/>
                <a:gd name="T7" fmla="*/ 2147483647 h 314"/>
                <a:gd name="T8" fmla="*/ 2147483647 w 391"/>
                <a:gd name="T9" fmla="*/ 2147483647 h 314"/>
                <a:gd name="T10" fmla="*/ 2147483647 w 391"/>
                <a:gd name="T11" fmla="*/ 2147483647 h 314"/>
                <a:gd name="T12" fmla="*/ 2147483647 w 391"/>
                <a:gd name="T13" fmla="*/ 2147483647 h 314"/>
                <a:gd name="T14" fmla="*/ 2147483647 w 391"/>
                <a:gd name="T15" fmla="*/ 2147483647 h 314"/>
                <a:gd name="T16" fmla="*/ 2147483647 w 391"/>
                <a:gd name="T17" fmla="*/ 2147483647 h 314"/>
                <a:gd name="T18" fmla="*/ 2147483647 w 391"/>
                <a:gd name="T19" fmla="*/ 2147483647 h 314"/>
                <a:gd name="T20" fmla="*/ 2147483647 w 391"/>
                <a:gd name="T21" fmla="*/ 0 h 314"/>
                <a:gd name="T22" fmla="*/ 2147483647 w 391"/>
                <a:gd name="T23" fmla="*/ 2147483647 h 314"/>
                <a:gd name="T24" fmla="*/ 2147483647 w 391"/>
                <a:gd name="T25" fmla="*/ 2147483647 h 314"/>
                <a:gd name="T26" fmla="*/ 2147483647 w 391"/>
                <a:gd name="T27" fmla="*/ 2147483647 h 314"/>
                <a:gd name="T28" fmla="*/ 2147483647 w 391"/>
                <a:gd name="T29" fmla="*/ 2147483647 h 314"/>
                <a:gd name="T30" fmla="*/ 2147483647 w 391"/>
                <a:gd name="T31" fmla="*/ 2147483647 h 314"/>
                <a:gd name="T32" fmla="*/ 2147483647 w 391"/>
                <a:gd name="T33" fmla="*/ 2147483647 h 314"/>
                <a:gd name="T34" fmla="*/ 2147483647 w 391"/>
                <a:gd name="T35" fmla="*/ 2147483647 h 314"/>
                <a:gd name="T36" fmla="*/ 2147483647 w 391"/>
                <a:gd name="T37" fmla="*/ 2147483647 h 314"/>
                <a:gd name="T38" fmla="*/ 2147483647 w 391"/>
                <a:gd name="T39" fmla="*/ 2147483647 h 314"/>
                <a:gd name="T40" fmla="*/ 2147483647 w 391"/>
                <a:gd name="T41" fmla="*/ 2147483647 h 314"/>
                <a:gd name="T42" fmla="*/ 2147483647 w 391"/>
                <a:gd name="T43" fmla="*/ 2147483647 h 314"/>
                <a:gd name="T44" fmla="*/ 2147483647 w 391"/>
                <a:gd name="T45" fmla="*/ 2147483647 h 314"/>
                <a:gd name="T46" fmla="*/ 0 w 391"/>
                <a:gd name="T47" fmla="*/ 2147483647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chemeClr val="tx2"/>
            </a:solidFill>
            <a:ln w="1651">
              <a:solidFill>
                <a:schemeClr val="bg1"/>
              </a:solidFill>
              <a:round/>
              <a:headEnd/>
              <a:tailEnd/>
            </a:ln>
          </p:spPr>
          <p:txBody>
            <a:bodyPr lIns="91305" tIns="45650" rIns="91305" bIns="45650"/>
            <a:lstStyle/>
            <a:p>
              <a:endParaRPr lang="en-US" dirty="0"/>
            </a:p>
          </p:txBody>
        </p:sp>
        <p:sp>
          <p:nvSpPr>
            <p:cNvPr id="102" name="Freeform 98"/>
            <p:cNvSpPr>
              <a:spLocks noChangeAspect="1"/>
            </p:cNvSpPr>
            <p:nvPr/>
          </p:nvSpPr>
          <p:spPr bwMode="gray">
            <a:xfrm>
              <a:off x="7126751" y="2984358"/>
              <a:ext cx="49060" cy="36412"/>
            </a:xfrm>
            <a:custGeom>
              <a:avLst/>
              <a:gdLst>
                <a:gd name="T0" fmla="*/ 0 w 81"/>
                <a:gd name="T1" fmla="*/ 2147483647 h 56"/>
                <a:gd name="T2" fmla="*/ 2147483647 w 81"/>
                <a:gd name="T3" fmla="*/ 2147483647 h 56"/>
                <a:gd name="T4" fmla="*/ 2147483647 w 81"/>
                <a:gd name="T5" fmla="*/ 2147483647 h 56"/>
                <a:gd name="T6" fmla="*/ 2147483647 w 81"/>
                <a:gd name="T7" fmla="*/ 0 h 56"/>
                <a:gd name="T8" fmla="*/ 0 w 81"/>
                <a:gd name="T9" fmla="*/ 2147483647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solidFill>
              <a:srgbClr val="C0C0C0"/>
            </a:solidFill>
            <a:ln w="1651">
              <a:solidFill>
                <a:schemeClr val="bg1"/>
              </a:solidFill>
              <a:round/>
              <a:headEnd/>
              <a:tailEnd/>
            </a:ln>
          </p:spPr>
          <p:txBody>
            <a:bodyPr lIns="91305" tIns="45650" rIns="91305" bIns="45650"/>
            <a:lstStyle/>
            <a:p>
              <a:endParaRPr lang="en-US" dirty="0"/>
            </a:p>
          </p:txBody>
        </p:sp>
        <p:sp>
          <p:nvSpPr>
            <p:cNvPr id="103" name="Freeform 99"/>
            <p:cNvSpPr>
              <a:spLocks noChangeAspect="1"/>
            </p:cNvSpPr>
            <p:nvPr/>
          </p:nvSpPr>
          <p:spPr bwMode="gray">
            <a:xfrm>
              <a:off x="7289804" y="2680460"/>
              <a:ext cx="124094" cy="113437"/>
            </a:xfrm>
            <a:custGeom>
              <a:avLst/>
              <a:gdLst>
                <a:gd name="T0" fmla="*/ 0 w 203"/>
                <a:gd name="T1" fmla="*/ 2147483647 h 169"/>
                <a:gd name="T2" fmla="*/ 2147483647 w 203"/>
                <a:gd name="T3" fmla="*/ 2147483647 h 169"/>
                <a:gd name="T4" fmla="*/ 2147483647 w 203"/>
                <a:gd name="T5" fmla="*/ 2147483647 h 169"/>
                <a:gd name="T6" fmla="*/ 2147483647 w 203"/>
                <a:gd name="T7" fmla="*/ 2147483647 h 169"/>
                <a:gd name="T8" fmla="*/ 2147483647 w 203"/>
                <a:gd name="T9" fmla="*/ 2147483647 h 169"/>
                <a:gd name="T10" fmla="*/ 2147483647 w 203"/>
                <a:gd name="T11" fmla="*/ 2147483647 h 169"/>
                <a:gd name="T12" fmla="*/ 2147483647 w 203"/>
                <a:gd name="T13" fmla="*/ 2147483647 h 169"/>
                <a:gd name="T14" fmla="*/ 2147483647 w 203"/>
                <a:gd name="T15" fmla="*/ 2147483647 h 169"/>
                <a:gd name="T16" fmla="*/ 2147483647 w 203"/>
                <a:gd name="T17" fmla="*/ 2147483647 h 169"/>
                <a:gd name="T18" fmla="*/ 2147483647 w 203"/>
                <a:gd name="T19" fmla="*/ 2147483647 h 169"/>
                <a:gd name="T20" fmla="*/ 2147483647 w 203"/>
                <a:gd name="T21" fmla="*/ 0 h 169"/>
                <a:gd name="T22" fmla="*/ 2147483647 w 203"/>
                <a:gd name="T23" fmla="*/ 2147483647 h 169"/>
                <a:gd name="T24" fmla="*/ 2147483647 w 203"/>
                <a:gd name="T25" fmla="*/ 2147483647 h 169"/>
                <a:gd name="T26" fmla="*/ 0 w 203"/>
                <a:gd name="T27" fmla="*/ 2147483647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chemeClr val="tx2"/>
            </a:solidFill>
            <a:ln w="1651">
              <a:solidFill>
                <a:schemeClr val="bg1"/>
              </a:solidFill>
              <a:round/>
              <a:headEnd/>
              <a:tailEnd/>
            </a:ln>
          </p:spPr>
          <p:txBody>
            <a:bodyPr lIns="91305" tIns="45650" rIns="91305" bIns="45650"/>
            <a:lstStyle/>
            <a:p>
              <a:endParaRPr lang="en-US" dirty="0"/>
            </a:p>
          </p:txBody>
        </p:sp>
        <p:sp>
          <p:nvSpPr>
            <p:cNvPr id="104" name="Freeform 100"/>
            <p:cNvSpPr>
              <a:spLocks noChangeAspect="1"/>
            </p:cNvSpPr>
            <p:nvPr/>
          </p:nvSpPr>
          <p:spPr bwMode="gray">
            <a:xfrm>
              <a:off x="6960317" y="2752069"/>
              <a:ext cx="132295" cy="140524"/>
            </a:xfrm>
            <a:custGeom>
              <a:avLst/>
              <a:gdLst>
                <a:gd name="T0" fmla="*/ 0 w 221"/>
                <a:gd name="T1" fmla="*/ 2147483647 h 212"/>
                <a:gd name="T2" fmla="*/ 2147483647 w 221"/>
                <a:gd name="T3" fmla="*/ 2147483647 h 212"/>
                <a:gd name="T4" fmla="*/ 2147483647 w 221"/>
                <a:gd name="T5" fmla="*/ 2147483647 h 212"/>
                <a:gd name="T6" fmla="*/ 2147483647 w 221"/>
                <a:gd name="T7" fmla="*/ 2147483647 h 212"/>
                <a:gd name="T8" fmla="*/ 2147483647 w 221"/>
                <a:gd name="T9" fmla="*/ 2147483647 h 212"/>
                <a:gd name="T10" fmla="*/ 2147483647 w 221"/>
                <a:gd name="T11" fmla="*/ 2147483647 h 212"/>
                <a:gd name="T12" fmla="*/ 2147483647 w 221"/>
                <a:gd name="T13" fmla="*/ 2147483647 h 212"/>
                <a:gd name="T14" fmla="*/ 2147483647 w 221"/>
                <a:gd name="T15" fmla="*/ 2147483647 h 212"/>
                <a:gd name="T16" fmla="*/ 2147483647 w 221"/>
                <a:gd name="T17" fmla="*/ 2147483647 h 212"/>
                <a:gd name="T18" fmla="*/ 2147483647 w 221"/>
                <a:gd name="T19" fmla="*/ 0 h 212"/>
                <a:gd name="T20" fmla="*/ 2147483647 w 221"/>
                <a:gd name="T21" fmla="*/ 2147483647 h 212"/>
                <a:gd name="T22" fmla="*/ 2147483647 w 221"/>
                <a:gd name="T23" fmla="*/ 2147483647 h 212"/>
                <a:gd name="T24" fmla="*/ 2147483647 w 221"/>
                <a:gd name="T25" fmla="*/ 2147483647 h 212"/>
                <a:gd name="T26" fmla="*/ 0 w 221"/>
                <a:gd name="T27" fmla="*/ 214748364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05" name="Freeform 101"/>
            <p:cNvSpPr>
              <a:spLocks noChangeAspect="1"/>
            </p:cNvSpPr>
            <p:nvPr/>
          </p:nvSpPr>
          <p:spPr bwMode="gray">
            <a:xfrm>
              <a:off x="6996884" y="2868120"/>
              <a:ext cx="75034" cy="109235"/>
            </a:xfrm>
            <a:custGeom>
              <a:avLst/>
              <a:gdLst>
                <a:gd name="T0" fmla="*/ 0 w 121"/>
                <a:gd name="T1" fmla="*/ 2147483647 h 166"/>
                <a:gd name="T2" fmla="*/ 2147483647 w 121"/>
                <a:gd name="T3" fmla="*/ 2147483647 h 166"/>
                <a:gd name="T4" fmla="*/ 2147483647 w 121"/>
                <a:gd name="T5" fmla="*/ 0 h 166"/>
                <a:gd name="T6" fmla="*/ 2147483647 w 121"/>
                <a:gd name="T7" fmla="*/ 2147483647 h 166"/>
                <a:gd name="T8" fmla="*/ 2147483647 w 121"/>
                <a:gd name="T9" fmla="*/ 2147483647 h 166"/>
                <a:gd name="T10" fmla="*/ 0 w 121"/>
                <a:gd name="T11" fmla="*/ 2147483647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06" name="Freeform 102"/>
            <p:cNvSpPr>
              <a:spLocks noChangeAspect="1"/>
            </p:cNvSpPr>
            <p:nvPr/>
          </p:nvSpPr>
          <p:spPr bwMode="gray">
            <a:xfrm>
              <a:off x="6449327" y="3274491"/>
              <a:ext cx="153793" cy="190122"/>
            </a:xfrm>
            <a:custGeom>
              <a:avLst/>
              <a:gdLst>
                <a:gd name="T0" fmla="*/ 0 w 249"/>
                <a:gd name="T1" fmla="*/ 2147483647 h 290"/>
                <a:gd name="T2" fmla="*/ 2147483647 w 249"/>
                <a:gd name="T3" fmla="*/ 2147483647 h 290"/>
                <a:gd name="T4" fmla="*/ 2147483647 w 249"/>
                <a:gd name="T5" fmla="*/ 2147483647 h 290"/>
                <a:gd name="T6" fmla="*/ 2147483647 w 249"/>
                <a:gd name="T7" fmla="*/ 2147483647 h 290"/>
                <a:gd name="T8" fmla="*/ 2147483647 w 249"/>
                <a:gd name="T9" fmla="*/ 2147483647 h 290"/>
                <a:gd name="T10" fmla="*/ 2147483647 w 249"/>
                <a:gd name="T11" fmla="*/ 2147483647 h 290"/>
                <a:gd name="T12" fmla="*/ 2147483647 w 249"/>
                <a:gd name="T13" fmla="*/ 2147483647 h 290"/>
                <a:gd name="T14" fmla="*/ 2147483647 w 249"/>
                <a:gd name="T15" fmla="*/ 2147483647 h 290"/>
                <a:gd name="T16" fmla="*/ 2147483647 w 249"/>
                <a:gd name="T17" fmla="*/ 2147483647 h 290"/>
                <a:gd name="T18" fmla="*/ 2147483647 w 249"/>
                <a:gd name="T19" fmla="*/ 2147483647 h 290"/>
                <a:gd name="T20" fmla="*/ 2147483647 w 249"/>
                <a:gd name="T21" fmla="*/ 2147483647 h 290"/>
                <a:gd name="T22" fmla="*/ 2147483647 w 249"/>
                <a:gd name="T23" fmla="*/ 2147483647 h 290"/>
                <a:gd name="T24" fmla="*/ 2147483647 w 249"/>
                <a:gd name="T25" fmla="*/ 0 h 290"/>
                <a:gd name="T26" fmla="*/ 2147483647 w 249"/>
                <a:gd name="T27" fmla="*/ 2147483647 h 290"/>
                <a:gd name="T28" fmla="*/ 2147483647 w 249"/>
                <a:gd name="T29" fmla="*/ 2147483647 h 290"/>
                <a:gd name="T30" fmla="*/ 2147483647 w 249"/>
                <a:gd name="T31" fmla="*/ 2147483647 h 290"/>
                <a:gd name="T32" fmla="*/ 0 w 249"/>
                <a:gd name="T33" fmla="*/ 2147483647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07" name="Freeform 103"/>
            <p:cNvSpPr>
              <a:spLocks noChangeAspect="1"/>
            </p:cNvSpPr>
            <p:nvPr/>
          </p:nvSpPr>
          <p:spPr bwMode="gray">
            <a:xfrm>
              <a:off x="4448627" y="2541816"/>
              <a:ext cx="11544" cy="21006"/>
            </a:xfrm>
            <a:custGeom>
              <a:avLst/>
              <a:gdLst>
                <a:gd name="T0" fmla="*/ 0 w 17"/>
                <a:gd name="T1" fmla="*/ 2147483647 h 30"/>
                <a:gd name="T2" fmla="*/ 2147483647 w 17"/>
                <a:gd name="T3" fmla="*/ 0 h 30"/>
                <a:gd name="T4" fmla="*/ 2147483647 w 17"/>
                <a:gd name="T5" fmla="*/ 2147483647 h 30"/>
                <a:gd name="T6" fmla="*/ 0 w 17"/>
                <a:gd name="T7" fmla="*/ 2147483647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08" name="Freeform 104"/>
            <p:cNvSpPr>
              <a:spLocks noChangeAspect="1"/>
            </p:cNvSpPr>
            <p:nvPr/>
          </p:nvSpPr>
          <p:spPr bwMode="gray">
            <a:xfrm>
              <a:off x="6450005" y="3645370"/>
              <a:ext cx="80805" cy="113436"/>
            </a:xfrm>
            <a:custGeom>
              <a:avLst/>
              <a:gdLst>
                <a:gd name="T0" fmla="*/ 0 w 130"/>
                <a:gd name="T1" fmla="*/ 0 h 172"/>
                <a:gd name="T2" fmla="*/ 2147483647 w 130"/>
                <a:gd name="T3" fmla="*/ 0 h 172"/>
                <a:gd name="T4" fmla="*/ 2147483647 w 130"/>
                <a:gd name="T5" fmla="*/ 2147483647 h 172"/>
                <a:gd name="T6" fmla="*/ 2147483647 w 130"/>
                <a:gd name="T7" fmla="*/ 2147483647 h 172"/>
                <a:gd name="T8" fmla="*/ 2147483647 w 130"/>
                <a:gd name="T9" fmla="*/ 2147483647 h 172"/>
                <a:gd name="T10" fmla="*/ 2147483647 w 130"/>
                <a:gd name="T11" fmla="*/ 2147483647 h 172"/>
                <a:gd name="T12" fmla="*/ 2147483647 w 130"/>
                <a:gd name="T13" fmla="*/ 2147483647 h 172"/>
                <a:gd name="T14" fmla="*/ 2147483647 w 130"/>
                <a:gd name="T15" fmla="*/ 2147483647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09" name="Freeform 105"/>
            <p:cNvSpPr>
              <a:spLocks noChangeAspect="1"/>
            </p:cNvSpPr>
            <p:nvPr/>
          </p:nvSpPr>
          <p:spPr bwMode="gray">
            <a:xfrm>
              <a:off x="6650576" y="3638367"/>
              <a:ext cx="200570" cy="137244"/>
            </a:xfrm>
            <a:custGeom>
              <a:avLst/>
              <a:gdLst>
                <a:gd name="T0" fmla="*/ 0 w 331"/>
                <a:gd name="T1" fmla="*/ 2147483647 h 207"/>
                <a:gd name="T2" fmla="*/ 2147483647 w 331"/>
                <a:gd name="T3" fmla="*/ 2147483647 h 207"/>
                <a:gd name="T4" fmla="*/ 2147483647 w 331"/>
                <a:gd name="T5" fmla="*/ 2147483647 h 207"/>
                <a:gd name="T6" fmla="*/ 2147483647 w 331"/>
                <a:gd name="T7" fmla="*/ 2147483647 h 207"/>
                <a:gd name="T8" fmla="*/ 2147483647 w 331"/>
                <a:gd name="T9" fmla="*/ 2147483647 h 207"/>
                <a:gd name="T10" fmla="*/ 2147483647 w 331"/>
                <a:gd name="T11" fmla="*/ 2147483647 h 207"/>
                <a:gd name="T12" fmla="*/ 2147483647 w 331"/>
                <a:gd name="T13" fmla="*/ 2147483647 h 207"/>
                <a:gd name="T14" fmla="*/ 2147483647 w 331"/>
                <a:gd name="T15" fmla="*/ 2147483647 h 207"/>
                <a:gd name="T16" fmla="*/ 2147483647 w 331"/>
                <a:gd name="T17" fmla="*/ 0 h 207"/>
                <a:gd name="T18" fmla="*/ 2147483647 w 331"/>
                <a:gd name="T19" fmla="*/ 2147483647 h 207"/>
                <a:gd name="T20" fmla="*/ 2147483647 w 331"/>
                <a:gd name="T21" fmla="*/ 2147483647 h 207"/>
                <a:gd name="T22" fmla="*/ 2147483647 w 331"/>
                <a:gd name="T23" fmla="*/ 2147483647 h 207"/>
                <a:gd name="T24" fmla="*/ 2147483647 w 331"/>
                <a:gd name="T25" fmla="*/ 2147483647 h 207"/>
                <a:gd name="T26" fmla="*/ 2147483647 w 331"/>
                <a:gd name="T27" fmla="*/ 2147483647 h 207"/>
                <a:gd name="T28" fmla="*/ 2147483647 w 331"/>
                <a:gd name="T29" fmla="*/ 2147483647 h 207"/>
                <a:gd name="T30" fmla="*/ 0 w 331"/>
                <a:gd name="T31" fmla="*/ 2147483647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0" name="Freeform 106"/>
            <p:cNvSpPr>
              <a:spLocks noChangeAspect="1"/>
            </p:cNvSpPr>
            <p:nvPr/>
          </p:nvSpPr>
          <p:spPr bwMode="gray">
            <a:xfrm>
              <a:off x="1855639" y="3022169"/>
              <a:ext cx="640672" cy="438341"/>
            </a:xfrm>
            <a:custGeom>
              <a:avLst/>
              <a:gdLst>
                <a:gd name="T0" fmla="*/ 0 w 1048"/>
                <a:gd name="T1" fmla="*/ 2147483647 h 662"/>
                <a:gd name="T2" fmla="*/ 2147483647 w 1048"/>
                <a:gd name="T3" fmla="*/ 2147483647 h 662"/>
                <a:gd name="T4" fmla="*/ 2147483647 w 1048"/>
                <a:gd name="T5" fmla="*/ 2147483647 h 662"/>
                <a:gd name="T6" fmla="*/ 2147483647 w 1048"/>
                <a:gd name="T7" fmla="*/ 2147483647 h 662"/>
                <a:gd name="T8" fmla="*/ 2147483647 w 1048"/>
                <a:gd name="T9" fmla="*/ 2147483647 h 662"/>
                <a:gd name="T10" fmla="*/ 2147483647 w 1048"/>
                <a:gd name="T11" fmla="*/ 2147483647 h 662"/>
                <a:gd name="T12" fmla="*/ 2147483647 w 1048"/>
                <a:gd name="T13" fmla="*/ 2147483647 h 662"/>
                <a:gd name="T14" fmla="*/ 2147483647 w 1048"/>
                <a:gd name="T15" fmla="*/ 2147483647 h 662"/>
                <a:gd name="T16" fmla="*/ 2147483647 w 1048"/>
                <a:gd name="T17" fmla="*/ 2147483647 h 662"/>
                <a:gd name="T18" fmla="*/ 2147483647 w 1048"/>
                <a:gd name="T19" fmla="*/ 2147483647 h 662"/>
                <a:gd name="T20" fmla="*/ 2147483647 w 1048"/>
                <a:gd name="T21" fmla="*/ 2147483647 h 662"/>
                <a:gd name="T22" fmla="*/ 2147483647 w 1048"/>
                <a:gd name="T23" fmla="*/ 2147483647 h 662"/>
                <a:gd name="T24" fmla="*/ 2147483647 w 1048"/>
                <a:gd name="T25" fmla="*/ 2147483647 h 662"/>
                <a:gd name="T26" fmla="*/ 2147483647 w 1048"/>
                <a:gd name="T27" fmla="*/ 2147483647 h 662"/>
                <a:gd name="T28" fmla="*/ 2147483647 w 1048"/>
                <a:gd name="T29" fmla="*/ 2147483647 h 662"/>
                <a:gd name="T30" fmla="*/ 2147483647 w 1048"/>
                <a:gd name="T31" fmla="*/ 2147483647 h 662"/>
                <a:gd name="T32" fmla="*/ 2147483647 w 1048"/>
                <a:gd name="T33" fmla="*/ 2147483647 h 662"/>
                <a:gd name="T34" fmla="*/ 2147483647 w 1048"/>
                <a:gd name="T35" fmla="*/ 2147483647 h 662"/>
                <a:gd name="T36" fmla="*/ 2147483647 w 1048"/>
                <a:gd name="T37" fmla="*/ 2147483647 h 662"/>
                <a:gd name="T38" fmla="*/ 2147483647 w 1048"/>
                <a:gd name="T39" fmla="*/ 2147483647 h 662"/>
                <a:gd name="T40" fmla="*/ 2147483647 w 1048"/>
                <a:gd name="T41" fmla="*/ 2147483647 h 662"/>
                <a:gd name="T42" fmla="*/ 2147483647 w 1048"/>
                <a:gd name="T43" fmla="*/ 2147483647 h 662"/>
                <a:gd name="T44" fmla="*/ 2147483647 w 1048"/>
                <a:gd name="T45" fmla="*/ 2147483647 h 662"/>
                <a:gd name="T46" fmla="*/ 2147483647 w 1048"/>
                <a:gd name="T47" fmla="*/ 2147483647 h 662"/>
                <a:gd name="T48" fmla="*/ 2147483647 w 1048"/>
                <a:gd name="T49" fmla="*/ 2147483647 h 662"/>
                <a:gd name="T50" fmla="*/ 2147483647 w 1048"/>
                <a:gd name="T51" fmla="*/ 2147483647 h 662"/>
                <a:gd name="T52" fmla="*/ 2147483647 w 1048"/>
                <a:gd name="T53" fmla="*/ 2147483647 h 662"/>
                <a:gd name="T54" fmla="*/ 2147483647 w 1048"/>
                <a:gd name="T55" fmla="*/ 2147483647 h 662"/>
                <a:gd name="T56" fmla="*/ 2147483647 w 1048"/>
                <a:gd name="T57" fmla="*/ 2147483647 h 662"/>
                <a:gd name="T58" fmla="*/ 2147483647 w 1048"/>
                <a:gd name="T59" fmla="*/ 2147483647 h 662"/>
                <a:gd name="T60" fmla="*/ 2147483647 w 1048"/>
                <a:gd name="T61" fmla="*/ 2147483647 h 662"/>
                <a:gd name="T62" fmla="*/ 2147483647 w 1048"/>
                <a:gd name="T63" fmla="*/ 2147483647 h 662"/>
                <a:gd name="T64" fmla="*/ 2147483647 w 1048"/>
                <a:gd name="T65" fmla="*/ 2147483647 h 662"/>
                <a:gd name="T66" fmla="*/ 2147483647 w 1048"/>
                <a:gd name="T67" fmla="*/ 2147483647 h 662"/>
                <a:gd name="T68" fmla="*/ 2147483647 w 1048"/>
                <a:gd name="T69" fmla="*/ 2147483647 h 662"/>
                <a:gd name="T70" fmla="*/ 2147483647 w 1048"/>
                <a:gd name="T71" fmla="*/ 2147483647 h 662"/>
                <a:gd name="T72" fmla="*/ 2147483647 w 1048"/>
                <a:gd name="T73" fmla="*/ 2147483647 h 662"/>
                <a:gd name="T74" fmla="*/ 2147483647 w 1048"/>
                <a:gd name="T75" fmla="*/ 2147483647 h 662"/>
                <a:gd name="T76" fmla="*/ 2147483647 w 1048"/>
                <a:gd name="T77" fmla="*/ 2147483647 h 662"/>
                <a:gd name="T78" fmla="*/ 2147483647 w 1048"/>
                <a:gd name="T79" fmla="*/ 2147483647 h 662"/>
                <a:gd name="T80" fmla="*/ 2147483647 w 1048"/>
                <a:gd name="T81" fmla="*/ 2147483647 h 662"/>
                <a:gd name="T82" fmla="*/ 2147483647 w 1048"/>
                <a:gd name="T83" fmla="*/ 2147483647 h 662"/>
                <a:gd name="T84" fmla="*/ 2147483647 w 1048"/>
                <a:gd name="T85" fmla="*/ 2147483647 h 662"/>
                <a:gd name="T86" fmla="*/ 2147483647 w 1048"/>
                <a:gd name="T87" fmla="*/ 2147483647 h 662"/>
                <a:gd name="T88" fmla="*/ 2147483647 w 1048"/>
                <a:gd name="T89" fmla="*/ 0 h 662"/>
                <a:gd name="T90" fmla="*/ 0 w 1048"/>
                <a:gd name="T91" fmla="*/ 2147483647 h 6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8"/>
                <a:gd name="T139" fmla="*/ 0 h 662"/>
                <a:gd name="T140" fmla="*/ 1048 w 1048"/>
                <a:gd name="T141" fmla="*/ 662 h 6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1" name="Freeform 107"/>
            <p:cNvSpPr>
              <a:spLocks noChangeAspect="1"/>
            </p:cNvSpPr>
            <p:nvPr/>
          </p:nvSpPr>
          <p:spPr bwMode="gray">
            <a:xfrm>
              <a:off x="6188044" y="2480938"/>
              <a:ext cx="669745" cy="305848"/>
            </a:xfrm>
            <a:custGeom>
              <a:avLst/>
              <a:gdLst>
                <a:gd name="T0" fmla="*/ 0 w 1101"/>
                <a:gd name="T1" fmla="*/ 2147483647 h 463"/>
                <a:gd name="T2" fmla="*/ 2147483647 w 1101"/>
                <a:gd name="T3" fmla="*/ 2147483647 h 463"/>
                <a:gd name="T4" fmla="*/ 2147483647 w 1101"/>
                <a:gd name="T5" fmla="*/ 2147483647 h 463"/>
                <a:gd name="T6" fmla="*/ 2147483647 w 1101"/>
                <a:gd name="T7" fmla="*/ 2147483647 h 463"/>
                <a:gd name="T8" fmla="*/ 2147483647 w 1101"/>
                <a:gd name="T9" fmla="*/ 2147483647 h 463"/>
                <a:gd name="T10" fmla="*/ 2147483647 w 1101"/>
                <a:gd name="T11" fmla="*/ 2147483647 h 463"/>
                <a:gd name="T12" fmla="*/ 2147483647 w 1101"/>
                <a:gd name="T13" fmla="*/ 2147483647 h 463"/>
                <a:gd name="T14" fmla="*/ 2147483647 w 1101"/>
                <a:gd name="T15" fmla="*/ 2147483647 h 463"/>
                <a:gd name="T16" fmla="*/ 2147483647 w 1101"/>
                <a:gd name="T17" fmla="*/ 2147483647 h 463"/>
                <a:gd name="T18" fmla="*/ 2147483647 w 1101"/>
                <a:gd name="T19" fmla="*/ 2147483647 h 463"/>
                <a:gd name="T20" fmla="*/ 2147483647 w 1101"/>
                <a:gd name="T21" fmla="*/ 2147483647 h 463"/>
                <a:gd name="T22" fmla="*/ 2147483647 w 1101"/>
                <a:gd name="T23" fmla="*/ 2147483647 h 463"/>
                <a:gd name="T24" fmla="*/ 2147483647 w 1101"/>
                <a:gd name="T25" fmla="*/ 2147483647 h 463"/>
                <a:gd name="T26" fmla="*/ 2147483647 w 1101"/>
                <a:gd name="T27" fmla="*/ 2147483647 h 463"/>
                <a:gd name="T28" fmla="*/ 2147483647 w 1101"/>
                <a:gd name="T29" fmla="*/ 2147483647 h 463"/>
                <a:gd name="T30" fmla="*/ 2147483647 w 1101"/>
                <a:gd name="T31" fmla="*/ 2147483647 h 463"/>
                <a:gd name="T32" fmla="*/ 2147483647 w 1101"/>
                <a:gd name="T33" fmla="*/ 2147483647 h 463"/>
                <a:gd name="T34" fmla="*/ 2147483647 w 1101"/>
                <a:gd name="T35" fmla="*/ 2147483647 h 463"/>
                <a:gd name="T36" fmla="*/ 2147483647 w 1101"/>
                <a:gd name="T37" fmla="*/ 2147483647 h 463"/>
                <a:gd name="T38" fmla="*/ 2147483647 w 1101"/>
                <a:gd name="T39" fmla="*/ 2147483647 h 463"/>
                <a:gd name="T40" fmla="*/ 2147483647 w 1101"/>
                <a:gd name="T41" fmla="*/ 2147483647 h 463"/>
                <a:gd name="T42" fmla="*/ 2147483647 w 1101"/>
                <a:gd name="T43" fmla="*/ 2147483647 h 463"/>
                <a:gd name="T44" fmla="*/ 2147483647 w 1101"/>
                <a:gd name="T45" fmla="*/ 2147483647 h 463"/>
                <a:gd name="T46" fmla="*/ 2147483647 w 1101"/>
                <a:gd name="T47" fmla="*/ 0 h 463"/>
                <a:gd name="T48" fmla="*/ 2147483647 w 1101"/>
                <a:gd name="T49" fmla="*/ 2147483647 h 463"/>
                <a:gd name="T50" fmla="*/ 2147483647 w 1101"/>
                <a:gd name="T51" fmla="*/ 2147483647 h 463"/>
                <a:gd name="T52" fmla="*/ 2147483647 w 1101"/>
                <a:gd name="T53" fmla="*/ 2147483647 h 463"/>
                <a:gd name="T54" fmla="*/ 0 w 1101"/>
                <a:gd name="T55" fmla="*/ 2147483647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12" name="Freeform 108"/>
            <p:cNvSpPr>
              <a:spLocks noChangeAspect="1"/>
            </p:cNvSpPr>
            <p:nvPr/>
          </p:nvSpPr>
          <p:spPr bwMode="gray">
            <a:xfrm>
              <a:off x="5431280" y="3214032"/>
              <a:ext cx="160168" cy="198864"/>
            </a:xfrm>
            <a:custGeom>
              <a:avLst/>
              <a:gdLst>
                <a:gd name="T0" fmla="*/ 0 w 266"/>
                <a:gd name="T1" fmla="*/ 2147483647 h 300"/>
                <a:gd name="T2" fmla="*/ 2147483647 w 266"/>
                <a:gd name="T3" fmla="*/ 2147483647 h 300"/>
                <a:gd name="T4" fmla="*/ 2147483647 w 266"/>
                <a:gd name="T5" fmla="*/ 2147483647 h 300"/>
                <a:gd name="T6" fmla="*/ 2147483647 w 266"/>
                <a:gd name="T7" fmla="*/ 2147483647 h 300"/>
                <a:gd name="T8" fmla="*/ 2147483647 w 266"/>
                <a:gd name="T9" fmla="*/ 2147483647 h 300"/>
                <a:gd name="T10" fmla="*/ 2147483647 w 266"/>
                <a:gd name="T11" fmla="*/ 2147483647 h 300"/>
                <a:gd name="T12" fmla="*/ 2147483647 w 266"/>
                <a:gd name="T13" fmla="*/ 2147483647 h 300"/>
                <a:gd name="T14" fmla="*/ 2147483647 w 266"/>
                <a:gd name="T15" fmla="*/ 2147483647 h 300"/>
                <a:gd name="T16" fmla="*/ 2147483647 w 266"/>
                <a:gd name="T17" fmla="*/ 0 h 300"/>
                <a:gd name="T18" fmla="*/ 2147483647 w 266"/>
                <a:gd name="T19" fmla="*/ 2147483647 h 300"/>
                <a:gd name="T20" fmla="*/ 2147483647 w 266"/>
                <a:gd name="T21" fmla="*/ 2147483647 h 300"/>
                <a:gd name="T22" fmla="*/ 2147483647 w 266"/>
                <a:gd name="T23" fmla="*/ 2147483647 h 300"/>
                <a:gd name="T24" fmla="*/ 2147483647 w 266"/>
                <a:gd name="T25" fmla="*/ 2147483647 h 300"/>
                <a:gd name="T26" fmla="*/ 2147483647 w 266"/>
                <a:gd name="T27" fmla="*/ 2147483647 h 300"/>
                <a:gd name="T28" fmla="*/ 0 w 266"/>
                <a:gd name="T29" fmla="*/ 2147483647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3" name="Freeform 109"/>
            <p:cNvSpPr>
              <a:spLocks noChangeAspect="1"/>
            </p:cNvSpPr>
            <p:nvPr/>
          </p:nvSpPr>
          <p:spPr bwMode="gray">
            <a:xfrm>
              <a:off x="6021448" y="3080988"/>
              <a:ext cx="171711" cy="95231"/>
            </a:xfrm>
            <a:custGeom>
              <a:avLst/>
              <a:gdLst>
                <a:gd name="T0" fmla="*/ 0 w 278"/>
                <a:gd name="T1" fmla="*/ 2147483647 h 143"/>
                <a:gd name="T2" fmla="*/ 2147483647 w 278"/>
                <a:gd name="T3" fmla="*/ 0 h 143"/>
                <a:gd name="T4" fmla="*/ 2147483647 w 278"/>
                <a:gd name="T5" fmla="*/ 2147483647 h 143"/>
                <a:gd name="T6" fmla="*/ 2147483647 w 278"/>
                <a:gd name="T7" fmla="*/ 2147483647 h 143"/>
                <a:gd name="T8" fmla="*/ 2147483647 w 278"/>
                <a:gd name="T9" fmla="*/ 2147483647 h 143"/>
                <a:gd name="T10" fmla="*/ 2147483647 w 278"/>
                <a:gd name="T11" fmla="*/ 2147483647 h 143"/>
                <a:gd name="T12" fmla="*/ 2147483647 w 278"/>
                <a:gd name="T13" fmla="*/ 2147483647 h 143"/>
                <a:gd name="T14" fmla="*/ 0 w 278"/>
                <a:gd name="T15" fmla="*/ 2147483647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4" name="Freeform 110"/>
            <p:cNvSpPr>
              <a:spLocks noChangeAspect="1"/>
            </p:cNvSpPr>
            <p:nvPr/>
          </p:nvSpPr>
          <p:spPr bwMode="gray">
            <a:xfrm>
              <a:off x="4405339" y="2449387"/>
              <a:ext cx="73590" cy="74223"/>
            </a:xfrm>
            <a:custGeom>
              <a:avLst/>
              <a:gdLst>
                <a:gd name="T0" fmla="*/ 0 w 123"/>
                <a:gd name="T1" fmla="*/ 2147483647 h 115"/>
                <a:gd name="T2" fmla="*/ 2147483647 w 123"/>
                <a:gd name="T3" fmla="*/ 2147483647 h 115"/>
                <a:gd name="T4" fmla="*/ 2147483647 w 123"/>
                <a:gd name="T5" fmla="*/ 2147483647 h 115"/>
                <a:gd name="T6" fmla="*/ 2147483647 w 123"/>
                <a:gd name="T7" fmla="*/ 2147483647 h 115"/>
                <a:gd name="T8" fmla="*/ 2147483647 w 123"/>
                <a:gd name="T9" fmla="*/ 2147483647 h 115"/>
                <a:gd name="T10" fmla="*/ 2147483647 w 123"/>
                <a:gd name="T11" fmla="*/ 0 h 115"/>
                <a:gd name="T12" fmla="*/ 2147483647 w 123"/>
                <a:gd name="T13" fmla="*/ 0 h 115"/>
                <a:gd name="T14" fmla="*/ 2147483647 w 123"/>
                <a:gd name="T15" fmla="*/ 2147483647 h 115"/>
                <a:gd name="T16" fmla="*/ 2147483647 w 123"/>
                <a:gd name="T17" fmla="*/ 2147483647 h 115"/>
                <a:gd name="T18" fmla="*/ 2147483647 w 123"/>
                <a:gd name="T19" fmla="*/ 2147483647 h 115"/>
                <a:gd name="T20" fmla="*/ 2147483647 w 123"/>
                <a:gd name="T21" fmla="*/ 2147483647 h 115"/>
                <a:gd name="T22" fmla="*/ 0 w 123"/>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5" name="Freeform 111"/>
            <p:cNvSpPr>
              <a:spLocks noChangeAspect="1"/>
            </p:cNvSpPr>
            <p:nvPr/>
          </p:nvSpPr>
          <p:spPr bwMode="gray">
            <a:xfrm>
              <a:off x="7852556" y="4779733"/>
              <a:ext cx="161611" cy="166653"/>
            </a:xfrm>
            <a:custGeom>
              <a:avLst/>
              <a:gdLst>
                <a:gd name="T0" fmla="*/ 0 w 268"/>
                <a:gd name="T1" fmla="*/ 2147483647 h 252"/>
                <a:gd name="T2" fmla="*/ 2147483647 w 268"/>
                <a:gd name="T3" fmla="*/ 2147483647 h 252"/>
                <a:gd name="T4" fmla="*/ 2147483647 w 268"/>
                <a:gd name="T5" fmla="*/ 2147483647 h 252"/>
                <a:gd name="T6" fmla="*/ 2147483647 w 268"/>
                <a:gd name="T7" fmla="*/ 0 h 252"/>
                <a:gd name="T8" fmla="*/ 2147483647 w 268"/>
                <a:gd name="T9" fmla="*/ 2147483647 h 252"/>
                <a:gd name="T10" fmla="*/ 2147483647 w 268"/>
                <a:gd name="T11" fmla="*/ 2147483647 h 252"/>
                <a:gd name="T12" fmla="*/ 2147483647 w 268"/>
                <a:gd name="T13" fmla="*/ 2147483647 h 252"/>
                <a:gd name="T14" fmla="*/ 2147483647 w 268"/>
                <a:gd name="T15" fmla="*/ 2147483647 h 252"/>
                <a:gd name="T16" fmla="*/ 2147483647 w 268"/>
                <a:gd name="T17" fmla="*/ 2147483647 h 252"/>
                <a:gd name="T18" fmla="*/ 2147483647 w 268"/>
                <a:gd name="T19" fmla="*/ 2147483647 h 252"/>
                <a:gd name="T20" fmla="*/ 2147483647 w 268"/>
                <a:gd name="T21" fmla="*/ 2147483647 h 252"/>
                <a:gd name="T22" fmla="*/ 2147483647 w 268"/>
                <a:gd name="T23" fmla="*/ 2147483647 h 252"/>
                <a:gd name="T24" fmla="*/ 0 w 268"/>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252"/>
                <a:gd name="T41" fmla="*/ 268 w 268"/>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6" name="Freeform 112"/>
            <p:cNvSpPr>
              <a:spLocks noChangeAspect="1"/>
            </p:cNvSpPr>
            <p:nvPr/>
          </p:nvSpPr>
          <p:spPr bwMode="gray">
            <a:xfrm>
              <a:off x="7979535" y="4614481"/>
              <a:ext cx="122652" cy="183458"/>
            </a:xfrm>
            <a:custGeom>
              <a:avLst/>
              <a:gdLst>
                <a:gd name="T0" fmla="*/ 0 w 202"/>
                <a:gd name="T1" fmla="*/ 0 h 278"/>
                <a:gd name="T2" fmla="*/ 2147483647 w 202"/>
                <a:gd name="T3" fmla="*/ 2147483647 h 278"/>
                <a:gd name="T4" fmla="*/ 2147483647 w 202"/>
                <a:gd name="T5" fmla="*/ 2147483647 h 278"/>
                <a:gd name="T6" fmla="*/ 2147483647 w 202"/>
                <a:gd name="T7" fmla="*/ 2147483647 h 278"/>
                <a:gd name="T8" fmla="*/ 2147483647 w 202"/>
                <a:gd name="T9" fmla="*/ 2147483647 h 278"/>
                <a:gd name="T10" fmla="*/ 2147483647 w 202"/>
                <a:gd name="T11" fmla="*/ 2147483647 h 278"/>
                <a:gd name="T12" fmla="*/ 2147483647 w 202"/>
                <a:gd name="T13" fmla="*/ 2147483647 h 278"/>
                <a:gd name="T14" fmla="*/ 2147483647 w 202"/>
                <a:gd name="T15" fmla="*/ 2147483647 h 278"/>
                <a:gd name="T16" fmla="*/ 2147483647 w 202"/>
                <a:gd name="T17" fmla="*/ 2147483647 h 278"/>
                <a:gd name="T18" fmla="*/ 2147483647 w 202"/>
                <a:gd name="T19" fmla="*/ 2147483647 h 278"/>
                <a:gd name="T20" fmla="*/ 2147483647 w 202"/>
                <a:gd name="T21" fmla="*/ 2147483647 h 278"/>
                <a:gd name="T22" fmla="*/ 2147483647 w 202"/>
                <a:gd name="T23" fmla="*/ 2147483647 h 278"/>
                <a:gd name="T24" fmla="*/ 2147483647 w 202"/>
                <a:gd name="T25" fmla="*/ 2147483647 h 278"/>
                <a:gd name="T26" fmla="*/ 2147483647 w 202"/>
                <a:gd name="T27" fmla="*/ 2147483647 h 278"/>
                <a:gd name="T28" fmla="*/ 2147483647 w 202"/>
                <a:gd name="T29" fmla="*/ 2147483647 h 278"/>
                <a:gd name="T30" fmla="*/ 0 w 202"/>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78"/>
                <a:gd name="T50" fmla="*/ 202 w 202"/>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7" name="Freeform 113"/>
            <p:cNvSpPr>
              <a:spLocks noChangeAspect="1"/>
            </p:cNvSpPr>
            <p:nvPr/>
          </p:nvSpPr>
          <p:spPr bwMode="gray">
            <a:xfrm>
              <a:off x="2481882" y="3450707"/>
              <a:ext cx="83691" cy="95231"/>
            </a:xfrm>
            <a:custGeom>
              <a:avLst/>
              <a:gdLst>
                <a:gd name="T0" fmla="*/ 0 w 138"/>
                <a:gd name="T1" fmla="*/ 2147483647 h 144"/>
                <a:gd name="T2" fmla="*/ 2147483647 w 138"/>
                <a:gd name="T3" fmla="*/ 2147483647 h 144"/>
                <a:gd name="T4" fmla="*/ 2147483647 w 138"/>
                <a:gd name="T5" fmla="*/ 2147483647 h 144"/>
                <a:gd name="T6" fmla="*/ 2147483647 w 138"/>
                <a:gd name="T7" fmla="*/ 0 h 144"/>
                <a:gd name="T8" fmla="*/ 2147483647 w 138"/>
                <a:gd name="T9" fmla="*/ 2147483647 h 144"/>
                <a:gd name="T10" fmla="*/ 0 w 138"/>
                <a:gd name="T11" fmla="*/ 2147483647 h 144"/>
                <a:gd name="T12" fmla="*/ 0 60000 65536"/>
                <a:gd name="T13" fmla="*/ 0 60000 65536"/>
                <a:gd name="T14" fmla="*/ 0 60000 65536"/>
                <a:gd name="T15" fmla="*/ 0 60000 65536"/>
                <a:gd name="T16" fmla="*/ 0 60000 65536"/>
                <a:gd name="T17" fmla="*/ 0 60000 65536"/>
                <a:gd name="T18" fmla="*/ 0 w 138"/>
                <a:gd name="T19" fmla="*/ 0 h 144"/>
                <a:gd name="T20" fmla="*/ 138 w 13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38" h="144">
                  <a:moveTo>
                    <a:pt x="0" y="72"/>
                  </a:moveTo>
                  <a:lnTo>
                    <a:pt x="55" y="140"/>
                  </a:lnTo>
                  <a:lnTo>
                    <a:pt x="127" y="144"/>
                  </a:lnTo>
                  <a:lnTo>
                    <a:pt x="138" y="0"/>
                  </a:lnTo>
                  <a:lnTo>
                    <a:pt x="88" y="6"/>
                  </a:lnTo>
                  <a:lnTo>
                    <a:pt x="0" y="7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8" name="Freeform 114"/>
            <p:cNvSpPr>
              <a:spLocks noChangeAspect="1"/>
            </p:cNvSpPr>
            <p:nvPr/>
          </p:nvSpPr>
          <p:spPr bwMode="gray">
            <a:xfrm>
              <a:off x="4437084" y="1812181"/>
              <a:ext cx="546879" cy="477554"/>
            </a:xfrm>
            <a:custGeom>
              <a:avLst/>
              <a:gdLst>
                <a:gd name="T0" fmla="*/ 2147483647 w 897"/>
                <a:gd name="T1" fmla="*/ 2147483647 h 719"/>
                <a:gd name="T2" fmla="*/ 2147483647 w 897"/>
                <a:gd name="T3" fmla="*/ 2147483647 h 719"/>
                <a:gd name="T4" fmla="*/ 2147483647 w 897"/>
                <a:gd name="T5" fmla="*/ 2147483647 h 719"/>
                <a:gd name="T6" fmla="*/ 2147483647 w 897"/>
                <a:gd name="T7" fmla="*/ 2147483647 h 719"/>
                <a:gd name="T8" fmla="*/ 2147483647 w 897"/>
                <a:gd name="T9" fmla="*/ 2147483647 h 719"/>
                <a:gd name="T10" fmla="*/ 2147483647 w 897"/>
                <a:gd name="T11" fmla="*/ 2147483647 h 719"/>
                <a:gd name="T12" fmla="*/ 2147483647 w 897"/>
                <a:gd name="T13" fmla="*/ 2147483647 h 719"/>
                <a:gd name="T14" fmla="*/ 2147483647 w 897"/>
                <a:gd name="T15" fmla="*/ 2147483647 h 719"/>
                <a:gd name="T16" fmla="*/ 2147483647 w 897"/>
                <a:gd name="T17" fmla="*/ 2147483647 h 719"/>
                <a:gd name="T18" fmla="*/ 2147483647 w 897"/>
                <a:gd name="T19" fmla="*/ 2147483647 h 719"/>
                <a:gd name="T20" fmla="*/ 2147483647 w 897"/>
                <a:gd name="T21" fmla="*/ 2147483647 h 719"/>
                <a:gd name="T22" fmla="*/ 2147483647 w 897"/>
                <a:gd name="T23" fmla="*/ 2147483647 h 719"/>
                <a:gd name="T24" fmla="*/ 2147483647 w 897"/>
                <a:gd name="T25" fmla="*/ 2147483647 h 719"/>
                <a:gd name="T26" fmla="*/ 2147483647 w 897"/>
                <a:gd name="T27" fmla="*/ 2147483647 h 719"/>
                <a:gd name="T28" fmla="*/ 2147483647 w 897"/>
                <a:gd name="T29" fmla="*/ 2147483647 h 719"/>
                <a:gd name="T30" fmla="*/ 2147483647 w 897"/>
                <a:gd name="T31" fmla="*/ 2147483647 h 719"/>
                <a:gd name="T32" fmla="*/ 2147483647 w 897"/>
                <a:gd name="T33" fmla="*/ 2147483647 h 719"/>
                <a:gd name="T34" fmla="*/ 2147483647 w 897"/>
                <a:gd name="T35" fmla="*/ 2147483647 h 719"/>
                <a:gd name="T36" fmla="*/ 2147483647 w 897"/>
                <a:gd name="T37" fmla="*/ 2147483647 h 719"/>
                <a:gd name="T38" fmla="*/ 2147483647 w 897"/>
                <a:gd name="T39" fmla="*/ 2147483647 h 719"/>
                <a:gd name="T40" fmla="*/ 2147483647 w 897"/>
                <a:gd name="T41" fmla="*/ 2147483647 h 719"/>
                <a:gd name="T42" fmla="*/ 2147483647 w 897"/>
                <a:gd name="T43" fmla="*/ 2147483647 h 719"/>
                <a:gd name="T44" fmla="*/ 2147483647 w 897"/>
                <a:gd name="T45" fmla="*/ 2147483647 h 719"/>
                <a:gd name="T46" fmla="*/ 2147483647 w 897"/>
                <a:gd name="T47" fmla="*/ 2147483647 h 719"/>
                <a:gd name="T48" fmla="*/ 2147483647 w 897"/>
                <a:gd name="T49" fmla="*/ 2147483647 h 719"/>
                <a:gd name="T50" fmla="*/ 2147483647 w 897"/>
                <a:gd name="T51" fmla="*/ 2147483647 h 719"/>
                <a:gd name="T52" fmla="*/ 2147483647 w 897"/>
                <a:gd name="T53" fmla="*/ 2147483647 h 719"/>
                <a:gd name="T54" fmla="*/ 2147483647 w 897"/>
                <a:gd name="T55" fmla="*/ 2147483647 h 719"/>
                <a:gd name="T56" fmla="*/ 2147483647 w 897"/>
                <a:gd name="T57" fmla="*/ 2147483647 h 719"/>
                <a:gd name="T58" fmla="*/ 2147483647 w 897"/>
                <a:gd name="T59" fmla="*/ 2147483647 h 719"/>
                <a:gd name="T60" fmla="*/ 2147483647 w 897"/>
                <a:gd name="T61" fmla="*/ 2147483647 h 719"/>
                <a:gd name="T62" fmla="*/ 2147483647 w 897"/>
                <a:gd name="T63" fmla="*/ 2147483647 h 719"/>
                <a:gd name="T64" fmla="*/ 2147483647 w 897"/>
                <a:gd name="T65" fmla="*/ 2147483647 h 719"/>
                <a:gd name="T66" fmla="*/ 2147483647 w 897"/>
                <a:gd name="T67" fmla="*/ 2147483647 h 719"/>
                <a:gd name="T68" fmla="*/ 2147483647 w 897"/>
                <a:gd name="T69" fmla="*/ 2147483647 h 719"/>
                <a:gd name="T70" fmla="*/ 2147483647 w 897"/>
                <a:gd name="T71" fmla="*/ 2147483647 h 719"/>
                <a:gd name="T72" fmla="*/ 2147483647 w 897"/>
                <a:gd name="T73" fmla="*/ 2147483647 h 719"/>
                <a:gd name="T74" fmla="*/ 2147483647 w 897"/>
                <a:gd name="T75" fmla="*/ 2147483647 h 719"/>
                <a:gd name="T76" fmla="*/ 2147483647 w 897"/>
                <a:gd name="T77" fmla="*/ 2147483647 h 719"/>
                <a:gd name="T78" fmla="*/ 2147483647 w 897"/>
                <a:gd name="T79" fmla="*/ 2147483647 h 719"/>
                <a:gd name="T80" fmla="*/ 0 w 897"/>
                <a:gd name="T81" fmla="*/ 2147483647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719"/>
                <a:gd name="T125" fmla="*/ 897 w 897"/>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19" name="Freeform 115"/>
            <p:cNvSpPr>
              <a:spLocks noChangeAspect="1"/>
            </p:cNvSpPr>
            <p:nvPr/>
          </p:nvSpPr>
          <p:spPr bwMode="gray">
            <a:xfrm>
              <a:off x="5617520" y="2907473"/>
              <a:ext cx="353890" cy="333954"/>
            </a:xfrm>
            <a:custGeom>
              <a:avLst/>
              <a:gdLst>
                <a:gd name="T0" fmla="*/ 0 w 582"/>
                <a:gd name="T1" fmla="*/ 2147483647 h 505"/>
                <a:gd name="T2" fmla="*/ 2147483647 w 582"/>
                <a:gd name="T3" fmla="*/ 2147483647 h 505"/>
                <a:gd name="T4" fmla="*/ 2147483647 w 582"/>
                <a:gd name="T5" fmla="*/ 2147483647 h 505"/>
                <a:gd name="T6" fmla="*/ 2147483647 w 582"/>
                <a:gd name="T7" fmla="*/ 2147483647 h 505"/>
                <a:gd name="T8" fmla="*/ 2147483647 w 582"/>
                <a:gd name="T9" fmla="*/ 2147483647 h 505"/>
                <a:gd name="T10" fmla="*/ 2147483647 w 582"/>
                <a:gd name="T11" fmla="*/ 2147483647 h 505"/>
                <a:gd name="T12" fmla="*/ 2147483647 w 582"/>
                <a:gd name="T13" fmla="*/ 2147483647 h 505"/>
                <a:gd name="T14" fmla="*/ 2147483647 w 582"/>
                <a:gd name="T15" fmla="*/ 2147483647 h 505"/>
                <a:gd name="T16" fmla="*/ 2147483647 w 582"/>
                <a:gd name="T17" fmla="*/ 2147483647 h 505"/>
                <a:gd name="T18" fmla="*/ 2147483647 w 582"/>
                <a:gd name="T19" fmla="*/ 2147483647 h 505"/>
                <a:gd name="T20" fmla="*/ 2147483647 w 582"/>
                <a:gd name="T21" fmla="*/ 2147483647 h 505"/>
                <a:gd name="T22" fmla="*/ 2147483647 w 582"/>
                <a:gd name="T23" fmla="*/ 0 h 505"/>
                <a:gd name="T24" fmla="*/ 2147483647 w 582"/>
                <a:gd name="T25" fmla="*/ 2147483647 h 505"/>
                <a:gd name="T26" fmla="*/ 2147483647 w 582"/>
                <a:gd name="T27" fmla="*/ 2147483647 h 505"/>
                <a:gd name="T28" fmla="*/ 2147483647 w 582"/>
                <a:gd name="T29" fmla="*/ 2147483647 h 505"/>
                <a:gd name="T30" fmla="*/ 2147483647 w 582"/>
                <a:gd name="T31" fmla="*/ 2147483647 h 505"/>
                <a:gd name="T32" fmla="*/ 2147483647 w 582"/>
                <a:gd name="T33" fmla="*/ 2147483647 h 505"/>
                <a:gd name="T34" fmla="*/ 2147483647 w 582"/>
                <a:gd name="T35" fmla="*/ 2147483647 h 505"/>
                <a:gd name="T36" fmla="*/ 2147483647 w 582"/>
                <a:gd name="T37" fmla="*/ 2147483647 h 505"/>
                <a:gd name="T38" fmla="*/ 2147483647 w 582"/>
                <a:gd name="T39" fmla="*/ 2147483647 h 505"/>
                <a:gd name="T40" fmla="*/ 2147483647 w 582"/>
                <a:gd name="T41" fmla="*/ 2147483647 h 505"/>
                <a:gd name="T42" fmla="*/ 2147483647 w 582"/>
                <a:gd name="T43" fmla="*/ 2147483647 h 505"/>
                <a:gd name="T44" fmla="*/ 2147483647 w 582"/>
                <a:gd name="T45" fmla="*/ 2147483647 h 505"/>
                <a:gd name="T46" fmla="*/ 2147483647 w 582"/>
                <a:gd name="T47" fmla="*/ 2147483647 h 505"/>
                <a:gd name="T48" fmla="*/ 2147483647 w 582"/>
                <a:gd name="T49" fmla="*/ 2147483647 h 505"/>
                <a:gd name="T50" fmla="*/ 2147483647 w 582"/>
                <a:gd name="T51" fmla="*/ 2147483647 h 505"/>
                <a:gd name="T52" fmla="*/ 2147483647 w 582"/>
                <a:gd name="T53" fmla="*/ 2147483647 h 505"/>
                <a:gd name="T54" fmla="*/ 2147483647 w 582"/>
                <a:gd name="T55" fmla="*/ 2147483647 h 505"/>
                <a:gd name="T56" fmla="*/ 0 w 582"/>
                <a:gd name="T57" fmla="*/ 2147483647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0" name="Freeform 116"/>
            <p:cNvSpPr>
              <a:spLocks noChangeAspect="1"/>
            </p:cNvSpPr>
            <p:nvPr/>
          </p:nvSpPr>
          <p:spPr bwMode="gray">
            <a:xfrm>
              <a:off x="2572787" y="3573946"/>
              <a:ext cx="119765" cy="56018"/>
            </a:xfrm>
            <a:custGeom>
              <a:avLst/>
              <a:gdLst>
                <a:gd name="T0" fmla="*/ 0 w 196"/>
                <a:gd name="T1" fmla="*/ 2147483647 h 87"/>
                <a:gd name="T2" fmla="*/ 2147483647 w 196"/>
                <a:gd name="T3" fmla="*/ 0 h 87"/>
                <a:gd name="T4" fmla="*/ 2147483647 w 196"/>
                <a:gd name="T5" fmla="*/ 2147483647 h 87"/>
                <a:gd name="T6" fmla="*/ 2147483647 w 196"/>
                <a:gd name="T7" fmla="*/ 2147483647 h 87"/>
                <a:gd name="T8" fmla="*/ 2147483647 w 196"/>
                <a:gd name="T9" fmla="*/ 2147483647 h 87"/>
                <a:gd name="T10" fmla="*/ 2147483647 w 196"/>
                <a:gd name="T11" fmla="*/ 2147483647 h 87"/>
                <a:gd name="T12" fmla="*/ 2147483647 w 196"/>
                <a:gd name="T13" fmla="*/ 2147483647 h 87"/>
                <a:gd name="T14" fmla="*/ 2147483647 w 196"/>
                <a:gd name="T15" fmla="*/ 2147483647 h 87"/>
                <a:gd name="T16" fmla="*/ 2147483647 w 196"/>
                <a:gd name="T17" fmla="*/ 2147483647 h 87"/>
                <a:gd name="T18" fmla="*/ 2147483647 w 196"/>
                <a:gd name="T19" fmla="*/ 2147483647 h 87"/>
                <a:gd name="T20" fmla="*/ 2147483647 w 196"/>
                <a:gd name="T21" fmla="*/ 2147483647 h 87"/>
                <a:gd name="T22" fmla="*/ 0 w 19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87"/>
                <a:gd name="T38" fmla="*/ 196 w 19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1" name="Freeform 117"/>
            <p:cNvSpPr>
              <a:spLocks noChangeAspect="1"/>
            </p:cNvSpPr>
            <p:nvPr/>
          </p:nvSpPr>
          <p:spPr bwMode="gray">
            <a:xfrm>
              <a:off x="7314334" y="3855437"/>
              <a:ext cx="212114" cy="176457"/>
            </a:xfrm>
            <a:custGeom>
              <a:avLst/>
              <a:gdLst>
                <a:gd name="T0" fmla="*/ 0 w 343"/>
                <a:gd name="T1" fmla="*/ 0 h 268"/>
                <a:gd name="T2" fmla="*/ 2147483647 w 343"/>
                <a:gd name="T3" fmla="*/ 2147483647 h 268"/>
                <a:gd name="T4" fmla="*/ 2147483647 w 343"/>
                <a:gd name="T5" fmla="*/ 2147483647 h 268"/>
                <a:gd name="T6" fmla="*/ 2147483647 w 343"/>
                <a:gd name="T7" fmla="*/ 2147483647 h 268"/>
                <a:gd name="T8" fmla="*/ 2147483647 w 343"/>
                <a:gd name="T9" fmla="*/ 2147483647 h 268"/>
                <a:gd name="T10" fmla="*/ 2147483647 w 343"/>
                <a:gd name="T11" fmla="*/ 2147483647 h 268"/>
                <a:gd name="T12" fmla="*/ 2147483647 w 343"/>
                <a:gd name="T13" fmla="*/ 2147483647 h 268"/>
                <a:gd name="T14" fmla="*/ 2147483647 w 343"/>
                <a:gd name="T15" fmla="*/ 2147483647 h 268"/>
                <a:gd name="T16" fmla="*/ 2147483647 w 343"/>
                <a:gd name="T17" fmla="*/ 2147483647 h 268"/>
                <a:gd name="T18" fmla="*/ 2147483647 w 343"/>
                <a:gd name="T19" fmla="*/ 2147483647 h 268"/>
                <a:gd name="T20" fmla="*/ 2147483647 w 343"/>
                <a:gd name="T21" fmla="*/ 2147483647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2" name="Freeform 118"/>
            <p:cNvSpPr>
              <a:spLocks noChangeAspect="1"/>
            </p:cNvSpPr>
            <p:nvPr/>
          </p:nvSpPr>
          <p:spPr bwMode="gray">
            <a:xfrm>
              <a:off x="7468001" y="3892801"/>
              <a:ext cx="90953" cy="46291"/>
            </a:xfrm>
            <a:custGeom>
              <a:avLst/>
              <a:gdLst>
                <a:gd name="T0" fmla="*/ 0 w 143"/>
                <a:gd name="T1" fmla="*/ 2147483647 h 71"/>
                <a:gd name="T2" fmla="*/ 2147483647 w 143"/>
                <a:gd name="T3" fmla="*/ 2147483647 h 71"/>
                <a:gd name="T4" fmla="*/ 2147483647 w 143"/>
                <a:gd name="T5" fmla="*/ 2147483647 h 71"/>
                <a:gd name="T6" fmla="*/ 2147483647 w 143"/>
                <a:gd name="T7" fmla="*/ 0 h 71"/>
                <a:gd name="T8" fmla="*/ 2147483647 w 143"/>
                <a:gd name="T9" fmla="*/ 2147483647 h 71"/>
                <a:gd name="T10" fmla="*/ 0 w 143"/>
                <a:gd name="T11" fmla="*/ 2147483647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3" name="Freeform 119"/>
            <p:cNvSpPr>
              <a:spLocks noChangeAspect="1"/>
            </p:cNvSpPr>
            <p:nvPr/>
          </p:nvSpPr>
          <p:spPr bwMode="gray">
            <a:xfrm>
              <a:off x="7522119" y="3856837"/>
              <a:ext cx="46175" cy="44814"/>
            </a:xfrm>
            <a:custGeom>
              <a:avLst/>
              <a:gdLst>
                <a:gd name="T0" fmla="*/ 0 w 74"/>
                <a:gd name="T1" fmla="*/ 0 h 68"/>
                <a:gd name="T2" fmla="*/ 2147483647 w 74"/>
                <a:gd name="T3" fmla="*/ 2147483647 h 68"/>
                <a:gd name="T4" fmla="*/ 2147483647 w 74"/>
                <a:gd name="T5" fmla="*/ 2147483647 h 68"/>
                <a:gd name="T6" fmla="*/ 2147483647 w 74"/>
                <a:gd name="T7" fmla="*/ 2147483647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124" name="Freeform 120"/>
            <p:cNvSpPr>
              <a:spLocks noChangeAspect="1"/>
            </p:cNvSpPr>
            <p:nvPr/>
          </p:nvSpPr>
          <p:spPr bwMode="gray">
            <a:xfrm>
              <a:off x="3005674" y="4240560"/>
              <a:ext cx="170269" cy="196063"/>
            </a:xfrm>
            <a:custGeom>
              <a:avLst/>
              <a:gdLst>
                <a:gd name="T0" fmla="*/ 0 w 283"/>
                <a:gd name="T1" fmla="*/ 2147483647 h 295"/>
                <a:gd name="T2" fmla="*/ 2147483647 w 283"/>
                <a:gd name="T3" fmla="*/ 2147483647 h 295"/>
                <a:gd name="T4" fmla="*/ 2147483647 w 283"/>
                <a:gd name="T5" fmla="*/ 0 h 295"/>
                <a:gd name="T6" fmla="*/ 2147483647 w 283"/>
                <a:gd name="T7" fmla="*/ 2147483647 h 295"/>
                <a:gd name="T8" fmla="*/ 2147483647 w 283"/>
                <a:gd name="T9" fmla="*/ 2147483647 h 295"/>
                <a:gd name="T10" fmla="*/ 2147483647 w 283"/>
                <a:gd name="T11" fmla="*/ 2147483647 h 295"/>
                <a:gd name="T12" fmla="*/ 2147483647 w 283"/>
                <a:gd name="T13" fmla="*/ 2147483647 h 295"/>
                <a:gd name="T14" fmla="*/ 2147483647 w 283"/>
                <a:gd name="T15" fmla="*/ 2147483647 h 295"/>
                <a:gd name="T16" fmla="*/ 2147483647 w 283"/>
                <a:gd name="T17" fmla="*/ 2147483647 h 295"/>
                <a:gd name="T18" fmla="*/ 2147483647 w 283"/>
                <a:gd name="T19" fmla="*/ 2147483647 h 295"/>
                <a:gd name="T20" fmla="*/ 2147483647 w 283"/>
                <a:gd name="T21" fmla="*/ 2147483647 h 295"/>
                <a:gd name="T22" fmla="*/ 2147483647 w 283"/>
                <a:gd name="T23" fmla="*/ 2147483647 h 295"/>
                <a:gd name="T24" fmla="*/ 0 w 283"/>
                <a:gd name="T25" fmla="*/ 2147483647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95"/>
                <a:gd name="T41" fmla="*/ 283 w 283"/>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5" name="Freeform 121"/>
            <p:cNvSpPr>
              <a:spLocks noChangeAspect="1"/>
            </p:cNvSpPr>
            <p:nvPr/>
          </p:nvSpPr>
          <p:spPr bwMode="gray">
            <a:xfrm>
              <a:off x="2607418" y="3799419"/>
              <a:ext cx="265504" cy="413132"/>
            </a:xfrm>
            <a:custGeom>
              <a:avLst/>
              <a:gdLst>
                <a:gd name="T0" fmla="*/ 0 w 435"/>
                <a:gd name="T1" fmla="*/ 2147483647 h 627"/>
                <a:gd name="T2" fmla="*/ 2147483647 w 435"/>
                <a:gd name="T3" fmla="*/ 2147483647 h 627"/>
                <a:gd name="T4" fmla="*/ 2147483647 w 435"/>
                <a:gd name="T5" fmla="*/ 2147483647 h 627"/>
                <a:gd name="T6" fmla="*/ 2147483647 w 435"/>
                <a:gd name="T7" fmla="*/ 2147483647 h 627"/>
                <a:gd name="T8" fmla="*/ 2147483647 w 435"/>
                <a:gd name="T9" fmla="*/ 2147483647 h 627"/>
                <a:gd name="T10" fmla="*/ 2147483647 w 435"/>
                <a:gd name="T11" fmla="*/ 2147483647 h 627"/>
                <a:gd name="T12" fmla="*/ 2147483647 w 435"/>
                <a:gd name="T13" fmla="*/ 2147483647 h 627"/>
                <a:gd name="T14" fmla="*/ 2147483647 w 435"/>
                <a:gd name="T15" fmla="*/ 2147483647 h 627"/>
                <a:gd name="T16" fmla="*/ 2147483647 w 435"/>
                <a:gd name="T17" fmla="*/ 2147483647 h 627"/>
                <a:gd name="T18" fmla="*/ 2147483647 w 435"/>
                <a:gd name="T19" fmla="*/ 2147483647 h 627"/>
                <a:gd name="T20" fmla="*/ 2147483647 w 435"/>
                <a:gd name="T21" fmla="*/ 2147483647 h 627"/>
                <a:gd name="T22" fmla="*/ 2147483647 w 435"/>
                <a:gd name="T23" fmla="*/ 2147483647 h 627"/>
                <a:gd name="T24" fmla="*/ 2147483647 w 435"/>
                <a:gd name="T25" fmla="*/ 2147483647 h 627"/>
                <a:gd name="T26" fmla="*/ 2147483647 w 435"/>
                <a:gd name="T27" fmla="*/ 2147483647 h 627"/>
                <a:gd name="T28" fmla="*/ 2147483647 w 435"/>
                <a:gd name="T29" fmla="*/ 2147483647 h 627"/>
                <a:gd name="T30" fmla="*/ 2147483647 w 435"/>
                <a:gd name="T31" fmla="*/ 2147483647 h 627"/>
                <a:gd name="T32" fmla="*/ 2147483647 w 435"/>
                <a:gd name="T33" fmla="*/ 2147483647 h 627"/>
                <a:gd name="T34" fmla="*/ 2147483647 w 435"/>
                <a:gd name="T35" fmla="*/ 2147483647 h 627"/>
                <a:gd name="T36" fmla="*/ 2147483647 w 435"/>
                <a:gd name="T37" fmla="*/ 2147483647 h 627"/>
                <a:gd name="T38" fmla="*/ 2147483647 w 435"/>
                <a:gd name="T39" fmla="*/ 2147483647 h 627"/>
                <a:gd name="T40" fmla="*/ 2147483647 w 435"/>
                <a:gd name="T41" fmla="*/ 2147483647 h 627"/>
                <a:gd name="T42" fmla="*/ 2147483647 w 435"/>
                <a:gd name="T43" fmla="*/ 0 h 627"/>
                <a:gd name="T44" fmla="*/ 2147483647 w 435"/>
                <a:gd name="T45" fmla="*/ 2147483647 h 627"/>
                <a:gd name="T46" fmla="*/ 2147483647 w 435"/>
                <a:gd name="T47" fmla="*/ 2147483647 h 627"/>
                <a:gd name="T48" fmla="*/ 2147483647 w 435"/>
                <a:gd name="T49" fmla="*/ 2147483647 h 627"/>
                <a:gd name="T50" fmla="*/ 2147483647 w 435"/>
                <a:gd name="T51" fmla="*/ 2147483647 h 627"/>
                <a:gd name="T52" fmla="*/ 2147483647 w 435"/>
                <a:gd name="T53" fmla="*/ 2147483647 h 627"/>
                <a:gd name="T54" fmla="*/ 0 w 435"/>
                <a:gd name="T55" fmla="*/ 2147483647 h 6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627"/>
                <a:gd name="T86" fmla="*/ 435 w 435"/>
                <a:gd name="T87" fmla="*/ 627 h 6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6" name="Freeform 122"/>
            <p:cNvSpPr>
              <a:spLocks noChangeAspect="1"/>
            </p:cNvSpPr>
            <p:nvPr/>
          </p:nvSpPr>
          <p:spPr bwMode="gray">
            <a:xfrm>
              <a:off x="6807857" y="3534733"/>
              <a:ext cx="50504" cy="67222"/>
            </a:xfrm>
            <a:custGeom>
              <a:avLst/>
              <a:gdLst>
                <a:gd name="T0" fmla="*/ 0 w 80"/>
                <a:gd name="T1" fmla="*/ 2147483647 h 100"/>
                <a:gd name="T2" fmla="*/ 2147483647 w 80"/>
                <a:gd name="T3" fmla="*/ 2147483647 h 100"/>
                <a:gd name="T4" fmla="*/ 2147483647 w 80"/>
                <a:gd name="T5" fmla="*/ 0 h 100"/>
                <a:gd name="T6" fmla="*/ 0 w 80"/>
                <a:gd name="T7" fmla="*/ 2147483647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7" name="Freeform 123"/>
            <p:cNvSpPr>
              <a:spLocks noChangeAspect="1"/>
            </p:cNvSpPr>
            <p:nvPr/>
          </p:nvSpPr>
          <p:spPr bwMode="gray">
            <a:xfrm>
              <a:off x="5673745" y="3094288"/>
              <a:ext cx="84339" cy="142178"/>
            </a:xfrm>
            <a:custGeom>
              <a:avLst/>
              <a:gdLst>
                <a:gd name="T0" fmla="*/ 0 w 142"/>
                <a:gd name="T1" fmla="*/ 2147483647 h 211"/>
                <a:gd name="T2" fmla="*/ 2147483647 w 142"/>
                <a:gd name="T3" fmla="*/ 0 h 211"/>
                <a:gd name="T4" fmla="*/ 2147483647 w 142"/>
                <a:gd name="T5" fmla="*/ 2147483647 h 211"/>
                <a:gd name="T6" fmla="*/ 2147483647 w 142"/>
                <a:gd name="T7" fmla="*/ 2147483647 h 211"/>
                <a:gd name="T8" fmla="*/ 2147483647 w 142"/>
                <a:gd name="T9" fmla="*/ 2147483647 h 211"/>
                <a:gd name="T10" fmla="*/ 2147483647 w 142"/>
                <a:gd name="T11" fmla="*/ 2147483647 h 211"/>
                <a:gd name="T12" fmla="*/ 2147483647 w 142"/>
                <a:gd name="T13" fmla="*/ 2147483647 h 211"/>
                <a:gd name="T14" fmla="*/ 2147483647 w 142"/>
                <a:gd name="T15" fmla="*/ 2147483647 h 211"/>
                <a:gd name="T16" fmla="*/ 2147483647 w 142"/>
                <a:gd name="T17" fmla="*/ 2147483647 h 211"/>
                <a:gd name="T18" fmla="*/ 2147483647 w 142"/>
                <a:gd name="T19" fmla="*/ 2147483647 h 211"/>
                <a:gd name="T20" fmla="*/ 2147483647 w 142"/>
                <a:gd name="T21" fmla="*/ 2147483647 h 211"/>
                <a:gd name="T22" fmla="*/ 0 w 142"/>
                <a:gd name="T23" fmla="*/ 2147483647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1"/>
                <a:gd name="T38" fmla="*/ 142 w 142"/>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8" name="Freeform 124"/>
            <p:cNvSpPr>
              <a:spLocks noChangeAspect="1"/>
            </p:cNvSpPr>
            <p:nvPr/>
          </p:nvSpPr>
          <p:spPr bwMode="gray">
            <a:xfrm>
              <a:off x="6872791" y="3487119"/>
              <a:ext cx="25973" cy="25208"/>
            </a:xfrm>
            <a:custGeom>
              <a:avLst/>
              <a:gdLst>
                <a:gd name="T0" fmla="*/ 0 w 40"/>
                <a:gd name="T1" fmla="*/ 0 h 42"/>
                <a:gd name="T2" fmla="*/ 2147483647 w 40"/>
                <a:gd name="T3" fmla="*/ 0 h 42"/>
                <a:gd name="T4" fmla="*/ 2147483647 w 40"/>
                <a:gd name="T5" fmla="*/ 2147483647 h 42"/>
                <a:gd name="T6" fmla="*/ 2147483647 w 40"/>
                <a:gd name="T7" fmla="*/ 2147483647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9" name="Freeform 125"/>
            <p:cNvSpPr>
              <a:spLocks noChangeAspect="1"/>
            </p:cNvSpPr>
            <p:nvPr/>
          </p:nvSpPr>
          <p:spPr bwMode="gray">
            <a:xfrm>
              <a:off x="6908864" y="3522130"/>
              <a:ext cx="21645" cy="35011"/>
            </a:xfrm>
            <a:custGeom>
              <a:avLst/>
              <a:gdLst>
                <a:gd name="T0" fmla="*/ 0 w 37"/>
                <a:gd name="T1" fmla="*/ 0 h 55"/>
                <a:gd name="T2" fmla="*/ 2147483647 w 37"/>
                <a:gd name="T3" fmla="*/ 2147483647 h 55"/>
                <a:gd name="T4" fmla="*/ 2147483647 w 37"/>
                <a:gd name="T5" fmla="*/ 2147483647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0" name="Freeform 126"/>
            <p:cNvSpPr>
              <a:spLocks noChangeAspect="1"/>
            </p:cNvSpPr>
            <p:nvPr/>
          </p:nvSpPr>
          <p:spPr bwMode="gray">
            <a:xfrm>
              <a:off x="6908864" y="3569745"/>
              <a:ext cx="90907" cy="95231"/>
            </a:xfrm>
            <a:custGeom>
              <a:avLst/>
              <a:gdLst>
                <a:gd name="T0" fmla="*/ 0 w 152"/>
                <a:gd name="T1" fmla="*/ 2147483647 h 144"/>
                <a:gd name="T2" fmla="*/ 2147483647 w 152"/>
                <a:gd name="T3" fmla="*/ 2147483647 h 144"/>
                <a:gd name="T4" fmla="*/ 2147483647 w 152"/>
                <a:gd name="T5" fmla="*/ 2147483647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0 w 152"/>
                <a:gd name="T21" fmla="*/ 2147483647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1" name="Freeform 127"/>
            <p:cNvSpPr>
              <a:spLocks noChangeAspect="1"/>
            </p:cNvSpPr>
            <p:nvPr/>
          </p:nvSpPr>
          <p:spPr bwMode="gray">
            <a:xfrm>
              <a:off x="6921851" y="3548738"/>
              <a:ext cx="18758" cy="39213"/>
            </a:xfrm>
            <a:custGeom>
              <a:avLst/>
              <a:gdLst>
                <a:gd name="T0" fmla="*/ 0 w 34"/>
                <a:gd name="T1" fmla="*/ 2147483647 h 58"/>
                <a:gd name="T2" fmla="*/ 2147483647 w 34"/>
                <a:gd name="T3" fmla="*/ 2147483647 h 58"/>
                <a:gd name="T4" fmla="*/ 2147483647 w 34"/>
                <a:gd name="T5" fmla="*/ 0 h 58"/>
                <a:gd name="T6" fmla="*/ 2147483647 w 34"/>
                <a:gd name="T7" fmla="*/ 2147483647 h 58"/>
                <a:gd name="T8" fmla="*/ 0 w 34"/>
                <a:gd name="T9" fmla="*/ 2147483647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2" name="Freeform 128"/>
            <p:cNvSpPr>
              <a:spLocks noChangeAspect="1"/>
            </p:cNvSpPr>
            <p:nvPr/>
          </p:nvSpPr>
          <p:spPr bwMode="gray">
            <a:xfrm>
              <a:off x="4628997" y="2397569"/>
              <a:ext cx="210671" cy="175057"/>
            </a:xfrm>
            <a:custGeom>
              <a:avLst/>
              <a:gdLst>
                <a:gd name="T0" fmla="*/ 0 w 345"/>
                <a:gd name="T1" fmla="*/ 2147483647 h 262"/>
                <a:gd name="T2" fmla="*/ 2147483647 w 345"/>
                <a:gd name="T3" fmla="*/ 2147483647 h 262"/>
                <a:gd name="T4" fmla="*/ 2147483647 w 345"/>
                <a:gd name="T5" fmla="*/ 2147483647 h 262"/>
                <a:gd name="T6" fmla="*/ 2147483647 w 345"/>
                <a:gd name="T7" fmla="*/ 2147483647 h 262"/>
                <a:gd name="T8" fmla="*/ 2147483647 w 345"/>
                <a:gd name="T9" fmla="*/ 2147483647 h 262"/>
                <a:gd name="T10" fmla="*/ 2147483647 w 345"/>
                <a:gd name="T11" fmla="*/ 2147483647 h 262"/>
                <a:gd name="T12" fmla="*/ 2147483647 w 345"/>
                <a:gd name="T13" fmla="*/ 2147483647 h 262"/>
                <a:gd name="T14" fmla="*/ 2147483647 w 345"/>
                <a:gd name="T15" fmla="*/ 2147483647 h 262"/>
                <a:gd name="T16" fmla="*/ 2147483647 w 345"/>
                <a:gd name="T17" fmla="*/ 2147483647 h 262"/>
                <a:gd name="T18" fmla="*/ 2147483647 w 345"/>
                <a:gd name="T19" fmla="*/ 0 h 262"/>
                <a:gd name="T20" fmla="*/ 0 w 345"/>
                <a:gd name="T21" fmla="*/ 2147483647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33" name="Freeform 129"/>
            <p:cNvSpPr>
              <a:spLocks noChangeAspect="1"/>
            </p:cNvSpPr>
            <p:nvPr/>
          </p:nvSpPr>
          <p:spPr bwMode="gray">
            <a:xfrm>
              <a:off x="4134064" y="2781293"/>
              <a:ext cx="66376" cy="126040"/>
            </a:xfrm>
            <a:custGeom>
              <a:avLst/>
              <a:gdLst>
                <a:gd name="T0" fmla="*/ 0 w 109"/>
                <a:gd name="T1" fmla="*/ 2147483647 h 192"/>
                <a:gd name="T2" fmla="*/ 2147483647 w 109"/>
                <a:gd name="T3" fmla="*/ 0 h 192"/>
                <a:gd name="T4" fmla="*/ 2147483647 w 109"/>
                <a:gd name="T5" fmla="*/ 2147483647 h 192"/>
                <a:gd name="T6" fmla="*/ 2147483647 w 109"/>
                <a:gd name="T7" fmla="*/ 2147483647 h 192"/>
                <a:gd name="T8" fmla="*/ 2147483647 w 109"/>
                <a:gd name="T9" fmla="*/ 2147483647 h 192"/>
                <a:gd name="T10" fmla="*/ 2147483647 w 109"/>
                <a:gd name="T11" fmla="*/ 2147483647 h 192"/>
                <a:gd name="T12" fmla="*/ 2147483647 w 109"/>
                <a:gd name="T13" fmla="*/ 2147483647 h 192"/>
                <a:gd name="T14" fmla="*/ 0 w 109"/>
                <a:gd name="T15" fmla="*/ 2147483647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4" name="Freeform 130"/>
            <p:cNvSpPr>
              <a:spLocks noChangeAspect="1"/>
            </p:cNvSpPr>
            <p:nvPr/>
          </p:nvSpPr>
          <p:spPr bwMode="gray">
            <a:xfrm>
              <a:off x="4753090" y="2597834"/>
              <a:ext cx="203457" cy="128841"/>
            </a:xfrm>
            <a:custGeom>
              <a:avLst/>
              <a:gdLst>
                <a:gd name="T0" fmla="*/ 0 w 329"/>
                <a:gd name="T1" fmla="*/ 2147483647 h 193"/>
                <a:gd name="T2" fmla="*/ 2147483647 w 329"/>
                <a:gd name="T3" fmla="*/ 2147483647 h 193"/>
                <a:gd name="T4" fmla="*/ 2147483647 w 329"/>
                <a:gd name="T5" fmla="*/ 2147483647 h 193"/>
                <a:gd name="T6" fmla="*/ 2147483647 w 329"/>
                <a:gd name="T7" fmla="*/ 2147483647 h 193"/>
                <a:gd name="T8" fmla="*/ 2147483647 w 329"/>
                <a:gd name="T9" fmla="*/ 2147483647 h 193"/>
                <a:gd name="T10" fmla="*/ 2147483647 w 329"/>
                <a:gd name="T11" fmla="*/ 2147483647 h 193"/>
                <a:gd name="T12" fmla="*/ 2147483647 w 329"/>
                <a:gd name="T13" fmla="*/ 0 h 193"/>
                <a:gd name="T14" fmla="*/ 2147483647 w 329"/>
                <a:gd name="T15" fmla="*/ 2147483647 h 193"/>
                <a:gd name="T16" fmla="*/ 0 w 329"/>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5" name="Freeform 131"/>
            <p:cNvSpPr>
              <a:spLocks noChangeAspect="1"/>
            </p:cNvSpPr>
            <p:nvPr/>
          </p:nvSpPr>
          <p:spPr bwMode="gray">
            <a:xfrm>
              <a:off x="5078416" y="3033119"/>
              <a:ext cx="441536" cy="401736"/>
            </a:xfrm>
            <a:custGeom>
              <a:avLst/>
              <a:gdLst>
                <a:gd name="T0" fmla="*/ 0 w 731"/>
                <a:gd name="T1" fmla="*/ 2147483647 h 607"/>
                <a:gd name="T2" fmla="*/ 2147483647 w 731"/>
                <a:gd name="T3" fmla="*/ 2147483647 h 607"/>
                <a:gd name="T4" fmla="*/ 2147483647 w 731"/>
                <a:gd name="T5" fmla="*/ 2147483647 h 607"/>
                <a:gd name="T6" fmla="*/ 2147483647 w 731"/>
                <a:gd name="T7" fmla="*/ 2147483647 h 607"/>
                <a:gd name="T8" fmla="*/ 2147483647 w 731"/>
                <a:gd name="T9" fmla="*/ 2147483647 h 607"/>
                <a:gd name="T10" fmla="*/ 2147483647 w 731"/>
                <a:gd name="T11" fmla="*/ 2147483647 h 607"/>
                <a:gd name="T12" fmla="*/ 2147483647 w 731"/>
                <a:gd name="T13" fmla="*/ 0 h 607"/>
                <a:gd name="T14" fmla="*/ 2147483647 w 731"/>
                <a:gd name="T15" fmla="*/ 2147483647 h 607"/>
                <a:gd name="T16" fmla="*/ 2147483647 w 731"/>
                <a:gd name="T17" fmla="*/ 2147483647 h 607"/>
                <a:gd name="T18" fmla="*/ 2147483647 w 731"/>
                <a:gd name="T19" fmla="*/ 2147483647 h 607"/>
                <a:gd name="T20" fmla="*/ 2147483647 w 731"/>
                <a:gd name="T21" fmla="*/ 2147483647 h 607"/>
                <a:gd name="T22" fmla="*/ 2147483647 w 731"/>
                <a:gd name="T23" fmla="*/ 2147483647 h 607"/>
                <a:gd name="T24" fmla="*/ 2147483647 w 731"/>
                <a:gd name="T25" fmla="*/ 2147483647 h 607"/>
                <a:gd name="T26" fmla="*/ 2147483647 w 731"/>
                <a:gd name="T27" fmla="*/ 2147483647 h 607"/>
                <a:gd name="T28" fmla="*/ 2147483647 w 731"/>
                <a:gd name="T29" fmla="*/ 2147483647 h 607"/>
                <a:gd name="T30" fmla="*/ 2147483647 w 731"/>
                <a:gd name="T31" fmla="*/ 2147483647 h 607"/>
                <a:gd name="T32" fmla="*/ 2147483647 w 731"/>
                <a:gd name="T33" fmla="*/ 2147483647 h 607"/>
                <a:gd name="T34" fmla="*/ 2147483647 w 731"/>
                <a:gd name="T35" fmla="*/ 2147483647 h 607"/>
                <a:gd name="T36" fmla="*/ 2147483647 w 731"/>
                <a:gd name="T37" fmla="*/ 2147483647 h 607"/>
                <a:gd name="T38" fmla="*/ 2147483647 w 731"/>
                <a:gd name="T39" fmla="*/ 2147483647 h 607"/>
                <a:gd name="T40" fmla="*/ 2147483647 w 731"/>
                <a:gd name="T41" fmla="*/ 2147483647 h 607"/>
                <a:gd name="T42" fmla="*/ 2147483647 w 731"/>
                <a:gd name="T43" fmla="*/ 2147483647 h 607"/>
                <a:gd name="T44" fmla="*/ 2147483647 w 731"/>
                <a:gd name="T45" fmla="*/ 2147483647 h 607"/>
                <a:gd name="T46" fmla="*/ 2147483647 w 731"/>
                <a:gd name="T47" fmla="*/ 2147483647 h 607"/>
                <a:gd name="T48" fmla="*/ 2147483647 w 731"/>
                <a:gd name="T49" fmla="*/ 2147483647 h 607"/>
                <a:gd name="T50" fmla="*/ 2147483647 w 731"/>
                <a:gd name="T51" fmla="*/ 2147483647 h 607"/>
                <a:gd name="T52" fmla="*/ 2147483647 w 731"/>
                <a:gd name="T53" fmla="*/ 2147483647 h 607"/>
                <a:gd name="T54" fmla="*/ 2147483647 w 731"/>
                <a:gd name="T55" fmla="*/ 2147483647 h 607"/>
                <a:gd name="T56" fmla="*/ 0 w 731"/>
                <a:gd name="T57" fmla="*/ 2147483647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36" name="Freeform 132"/>
            <p:cNvSpPr>
              <a:spLocks noChangeAspect="1"/>
            </p:cNvSpPr>
            <p:nvPr/>
          </p:nvSpPr>
          <p:spPr bwMode="gray">
            <a:xfrm>
              <a:off x="5317286" y="1350034"/>
              <a:ext cx="101007" cy="49016"/>
            </a:xfrm>
            <a:custGeom>
              <a:avLst/>
              <a:gdLst>
                <a:gd name="T0" fmla="*/ 0 w 172"/>
                <a:gd name="T1" fmla="*/ 2147483647 h 74"/>
                <a:gd name="T2" fmla="*/ 2147483647 w 172"/>
                <a:gd name="T3" fmla="*/ 2147483647 h 74"/>
                <a:gd name="T4" fmla="*/ 2147483647 w 172"/>
                <a:gd name="T5" fmla="*/ 2147483647 h 74"/>
                <a:gd name="T6" fmla="*/ 2147483647 w 172"/>
                <a:gd name="T7" fmla="*/ 0 h 74"/>
                <a:gd name="T8" fmla="*/ 2147483647 w 172"/>
                <a:gd name="T9" fmla="*/ 2147483647 h 74"/>
                <a:gd name="T10" fmla="*/ 2147483647 w 172"/>
                <a:gd name="T11" fmla="*/ 2147483647 h 74"/>
                <a:gd name="T12" fmla="*/ 2147483647 w 172"/>
                <a:gd name="T13" fmla="*/ 2147483647 h 74"/>
                <a:gd name="T14" fmla="*/ 2147483647 w 172"/>
                <a:gd name="T15" fmla="*/ 2147483647 h 74"/>
                <a:gd name="T16" fmla="*/ 2147483647 w 172"/>
                <a:gd name="T17" fmla="*/ 2147483647 h 74"/>
                <a:gd name="T18" fmla="*/ 2147483647 w 172"/>
                <a:gd name="T19" fmla="*/ 2147483647 h 74"/>
                <a:gd name="T20" fmla="*/ 0 w 172"/>
                <a:gd name="T21" fmla="*/ 214748364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74"/>
                <a:gd name="T35" fmla="*/ 172 w 17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7" name="Freeform 133"/>
            <p:cNvSpPr>
              <a:spLocks noChangeAspect="1"/>
            </p:cNvSpPr>
            <p:nvPr/>
          </p:nvSpPr>
          <p:spPr bwMode="gray">
            <a:xfrm>
              <a:off x="5347588" y="1876602"/>
              <a:ext cx="43289" cy="29410"/>
            </a:xfrm>
            <a:custGeom>
              <a:avLst/>
              <a:gdLst>
                <a:gd name="T0" fmla="*/ 0 w 68"/>
                <a:gd name="T1" fmla="*/ 2147483647 h 39"/>
                <a:gd name="T2" fmla="*/ 2147483647 w 68"/>
                <a:gd name="T3" fmla="*/ 0 h 39"/>
                <a:gd name="T4" fmla="*/ 2147483647 w 68"/>
                <a:gd name="T5" fmla="*/ 2147483647 h 39"/>
                <a:gd name="T6" fmla="*/ 0 w 68"/>
                <a:gd name="T7" fmla="*/ 2147483647 h 39"/>
                <a:gd name="T8" fmla="*/ 0 60000 65536"/>
                <a:gd name="T9" fmla="*/ 0 60000 65536"/>
                <a:gd name="T10" fmla="*/ 0 60000 65536"/>
                <a:gd name="T11" fmla="*/ 0 60000 65536"/>
                <a:gd name="T12" fmla="*/ 0 w 68"/>
                <a:gd name="T13" fmla="*/ 0 h 39"/>
                <a:gd name="T14" fmla="*/ 68 w 68"/>
                <a:gd name="T15" fmla="*/ 39 h 39"/>
              </a:gdLst>
              <a:ahLst/>
              <a:cxnLst>
                <a:cxn ang="T8">
                  <a:pos x="T0" y="T1"/>
                </a:cxn>
                <a:cxn ang="T9">
                  <a:pos x="T2" y="T3"/>
                </a:cxn>
                <a:cxn ang="T10">
                  <a:pos x="T4" y="T5"/>
                </a:cxn>
                <a:cxn ang="T11">
                  <a:pos x="T6" y="T7"/>
                </a:cxn>
              </a:cxnLst>
              <a:rect l="T12" t="T13" r="T14" b="T15"/>
              <a:pathLst>
                <a:path w="68" h="39">
                  <a:moveTo>
                    <a:pt x="0" y="39"/>
                  </a:moveTo>
                  <a:lnTo>
                    <a:pt x="19" y="0"/>
                  </a:lnTo>
                  <a:lnTo>
                    <a:pt x="68" y="22"/>
                  </a:lnTo>
                  <a:lnTo>
                    <a:pt x="0" y="3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8" name="Freeform 134"/>
            <p:cNvSpPr>
              <a:spLocks noChangeAspect="1"/>
            </p:cNvSpPr>
            <p:nvPr/>
          </p:nvSpPr>
          <p:spPr bwMode="gray">
            <a:xfrm>
              <a:off x="5418293" y="1719752"/>
              <a:ext cx="129866" cy="107835"/>
            </a:xfrm>
            <a:custGeom>
              <a:avLst/>
              <a:gdLst>
                <a:gd name="T0" fmla="*/ 0 w 212"/>
                <a:gd name="T1" fmla="*/ 2147483647 h 160"/>
                <a:gd name="T2" fmla="*/ 2147483647 w 212"/>
                <a:gd name="T3" fmla="*/ 2147483647 h 160"/>
                <a:gd name="T4" fmla="*/ 2147483647 w 212"/>
                <a:gd name="T5" fmla="*/ 2147483647 h 160"/>
                <a:gd name="T6" fmla="*/ 2147483647 w 212"/>
                <a:gd name="T7" fmla="*/ 2147483647 h 160"/>
                <a:gd name="T8" fmla="*/ 2147483647 w 212"/>
                <a:gd name="T9" fmla="*/ 2147483647 h 160"/>
                <a:gd name="T10" fmla="*/ 2147483647 w 212"/>
                <a:gd name="T11" fmla="*/ 2147483647 h 160"/>
                <a:gd name="T12" fmla="*/ 2147483647 w 212"/>
                <a:gd name="T13" fmla="*/ 2147483647 h 160"/>
                <a:gd name="T14" fmla="*/ 2147483647 w 212"/>
                <a:gd name="T15" fmla="*/ 2147483647 h 160"/>
                <a:gd name="T16" fmla="*/ 2147483647 w 212"/>
                <a:gd name="T17" fmla="*/ 2147483647 h 160"/>
                <a:gd name="T18" fmla="*/ 2147483647 w 212"/>
                <a:gd name="T19" fmla="*/ 2147483647 h 160"/>
                <a:gd name="T20" fmla="*/ 2147483647 w 212"/>
                <a:gd name="T21" fmla="*/ 0 h 160"/>
                <a:gd name="T22" fmla="*/ 2147483647 w 212"/>
                <a:gd name="T23" fmla="*/ 2147483647 h 160"/>
                <a:gd name="T24" fmla="*/ 2147483647 w 212"/>
                <a:gd name="T25" fmla="*/ 2147483647 h 160"/>
                <a:gd name="T26" fmla="*/ 0 w 212"/>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160"/>
                <a:gd name="T44" fmla="*/ 212 w 21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9" name="Freeform 135"/>
            <p:cNvSpPr>
              <a:spLocks noChangeAspect="1"/>
            </p:cNvSpPr>
            <p:nvPr/>
          </p:nvSpPr>
          <p:spPr bwMode="gray">
            <a:xfrm>
              <a:off x="5463024" y="1548897"/>
              <a:ext cx="323222" cy="170855"/>
            </a:xfrm>
            <a:custGeom>
              <a:avLst/>
              <a:gdLst>
                <a:gd name="T0" fmla="*/ 0 w 532"/>
                <a:gd name="T1" fmla="*/ 2147483647 h 258"/>
                <a:gd name="T2" fmla="*/ 2147483647 w 532"/>
                <a:gd name="T3" fmla="*/ 2147483647 h 258"/>
                <a:gd name="T4" fmla="*/ 2147483647 w 532"/>
                <a:gd name="T5" fmla="*/ 2147483647 h 258"/>
                <a:gd name="T6" fmla="*/ 2147483647 w 532"/>
                <a:gd name="T7" fmla="*/ 2147483647 h 258"/>
                <a:gd name="T8" fmla="*/ 2147483647 w 532"/>
                <a:gd name="T9" fmla="*/ 2147483647 h 258"/>
                <a:gd name="T10" fmla="*/ 2147483647 w 532"/>
                <a:gd name="T11" fmla="*/ 2147483647 h 258"/>
                <a:gd name="T12" fmla="*/ 2147483647 w 532"/>
                <a:gd name="T13" fmla="*/ 2147483647 h 258"/>
                <a:gd name="T14" fmla="*/ 2147483647 w 532"/>
                <a:gd name="T15" fmla="*/ 2147483647 h 258"/>
                <a:gd name="T16" fmla="*/ 2147483647 w 532"/>
                <a:gd name="T17" fmla="*/ 2147483647 h 258"/>
                <a:gd name="T18" fmla="*/ 2147483647 w 532"/>
                <a:gd name="T19" fmla="*/ 2147483647 h 258"/>
                <a:gd name="T20" fmla="*/ 2147483647 w 532"/>
                <a:gd name="T21" fmla="*/ 2147483647 h 258"/>
                <a:gd name="T22" fmla="*/ 2147483647 w 532"/>
                <a:gd name="T23" fmla="*/ 2147483647 h 258"/>
                <a:gd name="T24" fmla="*/ 2147483647 w 532"/>
                <a:gd name="T25" fmla="*/ 2147483647 h 258"/>
                <a:gd name="T26" fmla="*/ 2147483647 w 532"/>
                <a:gd name="T27" fmla="*/ 2147483647 h 258"/>
                <a:gd name="T28" fmla="*/ 2147483647 w 532"/>
                <a:gd name="T29" fmla="*/ 2147483647 h 258"/>
                <a:gd name="T30" fmla="*/ 2147483647 w 532"/>
                <a:gd name="T31" fmla="*/ 2147483647 h 258"/>
                <a:gd name="T32" fmla="*/ 2147483647 w 532"/>
                <a:gd name="T33" fmla="*/ 2147483647 h 258"/>
                <a:gd name="T34" fmla="*/ 2147483647 w 532"/>
                <a:gd name="T35" fmla="*/ 2147483647 h 258"/>
                <a:gd name="T36" fmla="*/ 2147483647 w 532"/>
                <a:gd name="T37" fmla="*/ 0 h 258"/>
                <a:gd name="T38" fmla="*/ 2147483647 w 532"/>
                <a:gd name="T39" fmla="*/ 2147483647 h 258"/>
                <a:gd name="T40" fmla="*/ 2147483647 w 532"/>
                <a:gd name="T41" fmla="*/ 2147483647 h 258"/>
                <a:gd name="T42" fmla="*/ 2147483647 w 532"/>
                <a:gd name="T43" fmla="*/ 2147483647 h 258"/>
                <a:gd name="T44" fmla="*/ 2147483647 w 532"/>
                <a:gd name="T45" fmla="*/ 2147483647 h 258"/>
                <a:gd name="T46" fmla="*/ 2147483647 w 532"/>
                <a:gd name="T47" fmla="*/ 2147483647 h 258"/>
                <a:gd name="T48" fmla="*/ 2147483647 w 532"/>
                <a:gd name="T49" fmla="*/ 2147483647 h 258"/>
                <a:gd name="T50" fmla="*/ 2147483647 w 532"/>
                <a:gd name="T51" fmla="*/ 2147483647 h 258"/>
                <a:gd name="T52" fmla="*/ 2147483647 w 532"/>
                <a:gd name="T53" fmla="*/ 2147483647 h 258"/>
                <a:gd name="T54" fmla="*/ 2147483647 w 532"/>
                <a:gd name="T55" fmla="*/ 2147483647 h 258"/>
                <a:gd name="T56" fmla="*/ 2147483647 w 532"/>
                <a:gd name="T57" fmla="*/ 2147483647 h 258"/>
                <a:gd name="T58" fmla="*/ 0 w 532"/>
                <a:gd name="T59" fmla="*/ 2147483647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2"/>
                <a:gd name="T91" fmla="*/ 0 h 258"/>
                <a:gd name="T92" fmla="*/ 532 w 532"/>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0" name="Freeform 136"/>
            <p:cNvSpPr>
              <a:spLocks noChangeAspect="1"/>
            </p:cNvSpPr>
            <p:nvPr/>
          </p:nvSpPr>
          <p:spPr bwMode="gray">
            <a:xfrm>
              <a:off x="5652051" y="1323425"/>
              <a:ext cx="62047" cy="35011"/>
            </a:xfrm>
            <a:custGeom>
              <a:avLst/>
              <a:gdLst>
                <a:gd name="T0" fmla="*/ 0 w 102"/>
                <a:gd name="T1" fmla="*/ 2147483647 h 53"/>
                <a:gd name="T2" fmla="*/ 2147483647 w 102"/>
                <a:gd name="T3" fmla="*/ 2147483647 h 53"/>
                <a:gd name="T4" fmla="*/ 2147483647 w 102"/>
                <a:gd name="T5" fmla="*/ 2147483647 h 53"/>
                <a:gd name="T6" fmla="*/ 2147483647 w 102"/>
                <a:gd name="T7" fmla="*/ 0 h 53"/>
                <a:gd name="T8" fmla="*/ 0 w 102"/>
                <a:gd name="T9" fmla="*/ 2147483647 h 53"/>
                <a:gd name="T10" fmla="*/ 0 60000 65536"/>
                <a:gd name="T11" fmla="*/ 0 60000 65536"/>
                <a:gd name="T12" fmla="*/ 0 60000 65536"/>
                <a:gd name="T13" fmla="*/ 0 60000 65536"/>
                <a:gd name="T14" fmla="*/ 0 60000 65536"/>
                <a:gd name="T15" fmla="*/ 0 w 102"/>
                <a:gd name="T16" fmla="*/ 0 h 53"/>
                <a:gd name="T17" fmla="*/ 102 w 102"/>
                <a:gd name="T18" fmla="*/ 53 h 53"/>
              </a:gdLst>
              <a:ahLst/>
              <a:cxnLst>
                <a:cxn ang="T10">
                  <a:pos x="T0" y="T1"/>
                </a:cxn>
                <a:cxn ang="T11">
                  <a:pos x="T2" y="T3"/>
                </a:cxn>
                <a:cxn ang="T12">
                  <a:pos x="T4" y="T5"/>
                </a:cxn>
                <a:cxn ang="T13">
                  <a:pos x="T6" y="T7"/>
                </a:cxn>
                <a:cxn ang="T14">
                  <a:pos x="T8" y="T9"/>
                </a:cxn>
              </a:cxnLst>
              <a:rect l="T15" t="T16" r="T17" b="T18"/>
              <a:pathLst>
                <a:path w="102" h="53">
                  <a:moveTo>
                    <a:pt x="0" y="37"/>
                  </a:moveTo>
                  <a:lnTo>
                    <a:pt x="30" y="53"/>
                  </a:lnTo>
                  <a:lnTo>
                    <a:pt x="102" y="35"/>
                  </a:lnTo>
                  <a:lnTo>
                    <a:pt x="60" y="0"/>
                  </a:lnTo>
                  <a:lnTo>
                    <a:pt x="0" y="3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1" name="Freeform 137"/>
            <p:cNvSpPr>
              <a:spLocks noChangeAspect="1"/>
            </p:cNvSpPr>
            <p:nvPr/>
          </p:nvSpPr>
          <p:spPr bwMode="gray">
            <a:xfrm>
              <a:off x="6255206" y="1392047"/>
              <a:ext cx="56275" cy="23808"/>
            </a:xfrm>
            <a:custGeom>
              <a:avLst/>
              <a:gdLst>
                <a:gd name="T0" fmla="*/ 0 w 93"/>
                <a:gd name="T1" fmla="*/ 0 h 35"/>
                <a:gd name="T2" fmla="*/ 2147483647 w 93"/>
                <a:gd name="T3" fmla="*/ 2147483647 h 35"/>
                <a:gd name="T4" fmla="*/ 2147483647 w 93"/>
                <a:gd name="T5" fmla="*/ 2147483647 h 35"/>
                <a:gd name="T6" fmla="*/ 2147483647 w 93"/>
                <a:gd name="T7" fmla="*/ 2147483647 h 35"/>
                <a:gd name="T8" fmla="*/ 2147483647 w 93"/>
                <a:gd name="T9" fmla="*/ 2147483647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2" name="Freeform 138"/>
            <p:cNvSpPr>
              <a:spLocks noChangeAspect="1"/>
            </p:cNvSpPr>
            <p:nvPr/>
          </p:nvSpPr>
          <p:spPr bwMode="gray">
            <a:xfrm>
              <a:off x="6265306" y="1330427"/>
              <a:ext cx="132752" cy="63021"/>
            </a:xfrm>
            <a:custGeom>
              <a:avLst/>
              <a:gdLst>
                <a:gd name="T0" fmla="*/ 0 w 220"/>
                <a:gd name="T1" fmla="*/ 2147483647 h 95"/>
                <a:gd name="T2" fmla="*/ 2147483647 w 220"/>
                <a:gd name="T3" fmla="*/ 2147483647 h 95"/>
                <a:gd name="T4" fmla="*/ 2147483647 w 220"/>
                <a:gd name="T5" fmla="*/ 0 h 95"/>
                <a:gd name="T6" fmla="*/ 2147483647 w 220"/>
                <a:gd name="T7" fmla="*/ 2147483647 h 95"/>
                <a:gd name="T8" fmla="*/ 2147483647 w 220"/>
                <a:gd name="T9" fmla="*/ 2147483647 h 95"/>
                <a:gd name="T10" fmla="*/ 2147483647 w 220"/>
                <a:gd name="T11" fmla="*/ 2147483647 h 95"/>
                <a:gd name="T12" fmla="*/ 2147483647 w 220"/>
                <a:gd name="T13" fmla="*/ 2147483647 h 95"/>
                <a:gd name="T14" fmla="*/ 0 w 220"/>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3" name="Freeform 139"/>
            <p:cNvSpPr>
              <a:spLocks noChangeAspect="1"/>
            </p:cNvSpPr>
            <p:nvPr/>
          </p:nvSpPr>
          <p:spPr bwMode="gray">
            <a:xfrm>
              <a:off x="6292723" y="1385045"/>
              <a:ext cx="151510" cy="75624"/>
            </a:xfrm>
            <a:custGeom>
              <a:avLst/>
              <a:gdLst>
                <a:gd name="T0" fmla="*/ 0 w 248"/>
                <a:gd name="T1" fmla="*/ 2147483647 h 111"/>
                <a:gd name="T2" fmla="*/ 2147483647 w 248"/>
                <a:gd name="T3" fmla="*/ 2147483647 h 111"/>
                <a:gd name="T4" fmla="*/ 2147483647 w 248"/>
                <a:gd name="T5" fmla="*/ 2147483647 h 111"/>
                <a:gd name="T6" fmla="*/ 2147483647 w 248"/>
                <a:gd name="T7" fmla="*/ 2147483647 h 111"/>
                <a:gd name="T8" fmla="*/ 2147483647 w 248"/>
                <a:gd name="T9" fmla="*/ 2147483647 h 111"/>
                <a:gd name="T10" fmla="*/ 2147483647 w 248"/>
                <a:gd name="T11" fmla="*/ 2147483647 h 111"/>
                <a:gd name="T12" fmla="*/ 2147483647 w 248"/>
                <a:gd name="T13" fmla="*/ 2147483647 h 111"/>
                <a:gd name="T14" fmla="*/ 2147483647 w 248"/>
                <a:gd name="T15" fmla="*/ 2147483647 h 111"/>
                <a:gd name="T16" fmla="*/ 2147483647 w 248"/>
                <a:gd name="T17" fmla="*/ 2147483647 h 111"/>
                <a:gd name="T18" fmla="*/ 2147483647 w 248"/>
                <a:gd name="T19" fmla="*/ 2147483647 h 111"/>
                <a:gd name="T20" fmla="*/ 2147483647 w 248"/>
                <a:gd name="T21" fmla="*/ 2147483647 h 111"/>
                <a:gd name="T22" fmla="*/ 2147483647 w 248"/>
                <a:gd name="T23" fmla="*/ 2147483647 h 111"/>
                <a:gd name="T24" fmla="*/ 2147483647 w 248"/>
                <a:gd name="T25" fmla="*/ 0 h 111"/>
                <a:gd name="T26" fmla="*/ 2147483647 w 248"/>
                <a:gd name="T27" fmla="*/ 2147483647 h 111"/>
                <a:gd name="T28" fmla="*/ 0 w 248"/>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4" name="Freeform 140"/>
            <p:cNvSpPr>
              <a:spLocks noChangeAspect="1"/>
            </p:cNvSpPr>
            <p:nvPr/>
          </p:nvSpPr>
          <p:spPr bwMode="gray">
            <a:xfrm>
              <a:off x="6432690" y="1425658"/>
              <a:ext cx="125537" cy="75624"/>
            </a:xfrm>
            <a:custGeom>
              <a:avLst/>
              <a:gdLst>
                <a:gd name="T0" fmla="*/ 0 w 208"/>
                <a:gd name="T1" fmla="*/ 2147483647 h 113"/>
                <a:gd name="T2" fmla="*/ 2147483647 w 208"/>
                <a:gd name="T3" fmla="*/ 2147483647 h 113"/>
                <a:gd name="T4" fmla="*/ 2147483647 w 208"/>
                <a:gd name="T5" fmla="*/ 2147483647 h 113"/>
                <a:gd name="T6" fmla="*/ 2147483647 w 208"/>
                <a:gd name="T7" fmla="*/ 2147483647 h 113"/>
                <a:gd name="T8" fmla="*/ 2147483647 w 208"/>
                <a:gd name="T9" fmla="*/ 2147483647 h 113"/>
                <a:gd name="T10" fmla="*/ 2147483647 w 208"/>
                <a:gd name="T11" fmla="*/ 2147483647 h 113"/>
                <a:gd name="T12" fmla="*/ 2147483647 w 208"/>
                <a:gd name="T13" fmla="*/ 2147483647 h 113"/>
                <a:gd name="T14" fmla="*/ 2147483647 w 208"/>
                <a:gd name="T15" fmla="*/ 0 h 113"/>
                <a:gd name="T16" fmla="*/ 2147483647 w 208"/>
                <a:gd name="T17" fmla="*/ 2147483647 h 113"/>
                <a:gd name="T18" fmla="*/ 0 w 208"/>
                <a:gd name="T19" fmla="*/ 214748364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5" name="Freeform 141"/>
            <p:cNvSpPr>
              <a:spLocks noChangeAspect="1"/>
            </p:cNvSpPr>
            <p:nvPr/>
          </p:nvSpPr>
          <p:spPr bwMode="gray">
            <a:xfrm>
              <a:off x="7220543" y="1585309"/>
              <a:ext cx="141409" cy="71423"/>
            </a:xfrm>
            <a:custGeom>
              <a:avLst/>
              <a:gdLst>
                <a:gd name="T0" fmla="*/ 0 w 233"/>
                <a:gd name="T1" fmla="*/ 2147483647 h 108"/>
                <a:gd name="T2" fmla="*/ 2147483647 w 233"/>
                <a:gd name="T3" fmla="*/ 2147483647 h 108"/>
                <a:gd name="T4" fmla="*/ 2147483647 w 233"/>
                <a:gd name="T5" fmla="*/ 0 h 108"/>
                <a:gd name="T6" fmla="*/ 2147483647 w 233"/>
                <a:gd name="T7" fmla="*/ 2147483647 h 108"/>
                <a:gd name="T8" fmla="*/ 2147483647 w 233"/>
                <a:gd name="T9" fmla="*/ 2147483647 h 108"/>
                <a:gd name="T10" fmla="*/ 2147483647 w 233"/>
                <a:gd name="T11" fmla="*/ 2147483647 h 108"/>
                <a:gd name="T12" fmla="*/ 2147483647 w 233"/>
                <a:gd name="T13" fmla="*/ 2147483647 h 108"/>
                <a:gd name="T14" fmla="*/ 2147483647 w 233"/>
                <a:gd name="T15" fmla="*/ 2147483647 h 108"/>
                <a:gd name="T16" fmla="*/ 2147483647 w 233"/>
                <a:gd name="T17" fmla="*/ 2147483647 h 108"/>
                <a:gd name="T18" fmla="*/ 2147483647 w 233"/>
                <a:gd name="T19" fmla="*/ 2147483647 h 108"/>
                <a:gd name="T20" fmla="*/ 2147483647 w 233"/>
                <a:gd name="T21" fmla="*/ 2147483647 h 108"/>
                <a:gd name="T22" fmla="*/ 0 w 233"/>
                <a:gd name="T23" fmla="*/ 2147483647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6" name="Freeform 142"/>
            <p:cNvSpPr>
              <a:spLocks noChangeAspect="1"/>
            </p:cNvSpPr>
            <p:nvPr/>
          </p:nvSpPr>
          <p:spPr bwMode="gray">
            <a:xfrm>
              <a:off x="7318663" y="1586710"/>
              <a:ext cx="89463" cy="47615"/>
            </a:xfrm>
            <a:custGeom>
              <a:avLst/>
              <a:gdLst>
                <a:gd name="T0" fmla="*/ 0 w 143"/>
                <a:gd name="T1" fmla="*/ 0 h 72"/>
                <a:gd name="T2" fmla="*/ 2147483647 w 143"/>
                <a:gd name="T3" fmla="*/ 2147483647 h 72"/>
                <a:gd name="T4" fmla="*/ 2147483647 w 143"/>
                <a:gd name="T5" fmla="*/ 2147483647 h 72"/>
                <a:gd name="T6" fmla="*/ 2147483647 w 143"/>
                <a:gd name="T7" fmla="*/ 2147483647 h 72"/>
                <a:gd name="T8" fmla="*/ 2147483647 w 143"/>
                <a:gd name="T9" fmla="*/ 2147483647 h 72"/>
                <a:gd name="T10" fmla="*/ 2147483647 w 143"/>
                <a:gd name="T11" fmla="*/ 2147483647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7" name="Freeform 143"/>
            <p:cNvSpPr>
              <a:spLocks noChangeAspect="1"/>
            </p:cNvSpPr>
            <p:nvPr/>
          </p:nvSpPr>
          <p:spPr bwMode="gray">
            <a:xfrm>
              <a:off x="7325784" y="2416462"/>
              <a:ext cx="66148" cy="247985"/>
            </a:xfrm>
            <a:custGeom>
              <a:avLst/>
              <a:gdLst>
                <a:gd name="T0" fmla="*/ 0 w 108"/>
                <a:gd name="T1" fmla="*/ 2147483647 h 377"/>
                <a:gd name="T2" fmla="*/ 2147483647 w 108"/>
                <a:gd name="T3" fmla="*/ 2147483647 h 377"/>
                <a:gd name="T4" fmla="*/ 2147483647 w 108"/>
                <a:gd name="T5" fmla="*/ 2147483647 h 377"/>
                <a:gd name="T6" fmla="*/ 2147483647 w 108"/>
                <a:gd name="T7" fmla="*/ 2147483647 h 377"/>
                <a:gd name="T8" fmla="*/ 2147483647 w 108"/>
                <a:gd name="T9" fmla="*/ 2147483647 h 377"/>
                <a:gd name="T10" fmla="*/ 2147483647 w 108"/>
                <a:gd name="T11" fmla="*/ 2147483647 h 377"/>
                <a:gd name="T12" fmla="*/ 2147483647 w 108"/>
                <a:gd name="T13" fmla="*/ 2147483647 h 377"/>
                <a:gd name="T14" fmla="*/ 2147483647 w 108"/>
                <a:gd name="T15" fmla="*/ 2147483647 h 377"/>
                <a:gd name="T16" fmla="*/ 2147483647 w 108"/>
                <a:gd name="T17" fmla="*/ 2147483647 h 377"/>
                <a:gd name="T18" fmla="*/ 2147483647 w 108"/>
                <a:gd name="T19" fmla="*/ 0 h 377"/>
                <a:gd name="T20" fmla="*/ 0 w 108"/>
                <a:gd name="T21" fmla="*/ 214748364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rgbClr val="99CC00"/>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48" name="Freeform 144"/>
            <p:cNvSpPr>
              <a:spLocks noChangeAspect="1"/>
            </p:cNvSpPr>
            <p:nvPr/>
          </p:nvSpPr>
          <p:spPr bwMode="gray">
            <a:xfrm>
              <a:off x="7421113" y="1614719"/>
              <a:ext cx="101007" cy="36412"/>
            </a:xfrm>
            <a:custGeom>
              <a:avLst/>
              <a:gdLst>
                <a:gd name="T0" fmla="*/ 0 w 162"/>
                <a:gd name="T1" fmla="*/ 0 h 55"/>
                <a:gd name="T2" fmla="*/ 2147483647 w 162"/>
                <a:gd name="T3" fmla="*/ 2147483647 h 55"/>
                <a:gd name="T4" fmla="*/ 2147483647 w 162"/>
                <a:gd name="T5" fmla="*/ 2147483647 h 55"/>
                <a:gd name="T6" fmla="*/ 2147483647 w 162"/>
                <a:gd name="T7" fmla="*/ 2147483647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9" name="Freeform 145"/>
            <p:cNvSpPr>
              <a:spLocks noChangeAspect="1"/>
            </p:cNvSpPr>
            <p:nvPr/>
          </p:nvSpPr>
          <p:spPr bwMode="gray">
            <a:xfrm>
              <a:off x="4135506" y="2730876"/>
              <a:ext cx="262618" cy="203066"/>
            </a:xfrm>
            <a:custGeom>
              <a:avLst/>
              <a:gdLst>
                <a:gd name="T0" fmla="*/ 0 w 426"/>
                <a:gd name="T1" fmla="*/ 2147483647 h 307"/>
                <a:gd name="T2" fmla="*/ 2147483647 w 426"/>
                <a:gd name="T3" fmla="*/ 2147483647 h 307"/>
                <a:gd name="T4" fmla="*/ 2147483647 w 426"/>
                <a:gd name="T5" fmla="*/ 2147483647 h 307"/>
                <a:gd name="T6" fmla="*/ 2147483647 w 426"/>
                <a:gd name="T7" fmla="*/ 2147483647 h 307"/>
                <a:gd name="T8" fmla="*/ 2147483647 w 426"/>
                <a:gd name="T9" fmla="*/ 2147483647 h 307"/>
                <a:gd name="T10" fmla="*/ 2147483647 w 426"/>
                <a:gd name="T11" fmla="*/ 2147483647 h 307"/>
                <a:gd name="T12" fmla="*/ 2147483647 w 426"/>
                <a:gd name="T13" fmla="*/ 2147483647 h 307"/>
                <a:gd name="T14" fmla="*/ 2147483647 w 426"/>
                <a:gd name="T15" fmla="*/ 2147483647 h 307"/>
                <a:gd name="T16" fmla="*/ 2147483647 w 426"/>
                <a:gd name="T17" fmla="*/ 2147483647 h 307"/>
                <a:gd name="T18" fmla="*/ 2147483647 w 426"/>
                <a:gd name="T19" fmla="*/ 2147483647 h 307"/>
                <a:gd name="T20" fmla="*/ 2147483647 w 426"/>
                <a:gd name="T21" fmla="*/ 2147483647 h 307"/>
                <a:gd name="T22" fmla="*/ 2147483647 w 426"/>
                <a:gd name="T23" fmla="*/ 2147483647 h 307"/>
                <a:gd name="T24" fmla="*/ 2147483647 w 426"/>
                <a:gd name="T25" fmla="*/ 2147483647 h 307"/>
                <a:gd name="T26" fmla="*/ 2147483647 w 426"/>
                <a:gd name="T27" fmla="*/ 2147483647 h 307"/>
                <a:gd name="T28" fmla="*/ 2147483647 w 426"/>
                <a:gd name="T29" fmla="*/ 2147483647 h 307"/>
                <a:gd name="T30" fmla="*/ 2147483647 w 426"/>
                <a:gd name="T31" fmla="*/ 0 h 307"/>
                <a:gd name="T32" fmla="*/ 0 w 426"/>
                <a:gd name="T33" fmla="*/ 2147483647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50" name="Freeform 146"/>
            <p:cNvSpPr>
              <a:spLocks noChangeAspect="1"/>
            </p:cNvSpPr>
            <p:nvPr/>
          </p:nvSpPr>
          <p:spPr bwMode="gray">
            <a:xfrm>
              <a:off x="3098948" y="3661348"/>
              <a:ext cx="89299" cy="90927"/>
            </a:xfrm>
            <a:custGeom>
              <a:avLst/>
              <a:gdLst>
                <a:gd name="T0" fmla="*/ 0 w 143"/>
                <a:gd name="T1" fmla="*/ 2147483647 h 136"/>
                <a:gd name="T2" fmla="*/ 2147483647 w 143"/>
                <a:gd name="T3" fmla="*/ 0 h 136"/>
                <a:gd name="T4" fmla="*/ 2147483647 w 143"/>
                <a:gd name="T5" fmla="*/ 2147483647 h 136"/>
                <a:gd name="T6" fmla="*/ 2147483647 w 143"/>
                <a:gd name="T7" fmla="*/ 2147483647 h 136"/>
                <a:gd name="T8" fmla="*/ 2147483647 w 143"/>
                <a:gd name="T9" fmla="*/ 2147483647 h 136"/>
                <a:gd name="T10" fmla="*/ 0 w 143"/>
                <a:gd name="T11" fmla="*/ 2147483647 h 136"/>
                <a:gd name="T12" fmla="*/ 0 60000 65536"/>
                <a:gd name="T13" fmla="*/ 0 60000 65536"/>
                <a:gd name="T14" fmla="*/ 0 60000 65536"/>
                <a:gd name="T15" fmla="*/ 0 60000 65536"/>
                <a:gd name="T16" fmla="*/ 0 60000 65536"/>
                <a:gd name="T17" fmla="*/ 0 60000 65536"/>
                <a:gd name="T18" fmla="*/ 0 w 143"/>
                <a:gd name="T19" fmla="*/ 0 h 136"/>
                <a:gd name="T20" fmla="*/ 143 w 14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43" h="136">
                  <a:moveTo>
                    <a:pt x="0" y="63"/>
                  </a:moveTo>
                  <a:lnTo>
                    <a:pt x="39" y="0"/>
                  </a:lnTo>
                  <a:lnTo>
                    <a:pt x="143" y="12"/>
                  </a:lnTo>
                  <a:lnTo>
                    <a:pt x="128" y="126"/>
                  </a:lnTo>
                  <a:lnTo>
                    <a:pt x="56" y="136"/>
                  </a:lnTo>
                  <a:lnTo>
                    <a:pt x="0" y="63"/>
                  </a:lnTo>
                  <a:close/>
                </a:path>
              </a:pathLst>
            </a:custGeom>
            <a:solidFill>
              <a:schemeClr val="accent3"/>
            </a:solidFill>
            <a:ln w="1651">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1" name="Freeform 147"/>
            <p:cNvSpPr>
              <a:spLocks noChangeAspect="1"/>
            </p:cNvSpPr>
            <p:nvPr/>
          </p:nvSpPr>
          <p:spPr bwMode="gray">
            <a:xfrm>
              <a:off x="4556849" y="1392046"/>
              <a:ext cx="226544" cy="175057"/>
            </a:xfrm>
            <a:custGeom>
              <a:avLst/>
              <a:gdLst>
                <a:gd name="T0" fmla="*/ 0 w 367"/>
                <a:gd name="T1" fmla="*/ 2147483647 h 262"/>
                <a:gd name="T2" fmla="*/ 2147483647 w 367"/>
                <a:gd name="T3" fmla="*/ 2147483647 h 262"/>
                <a:gd name="T4" fmla="*/ 2147483647 w 367"/>
                <a:gd name="T5" fmla="*/ 2147483647 h 262"/>
                <a:gd name="T6" fmla="*/ 2147483647 w 367"/>
                <a:gd name="T7" fmla="*/ 2147483647 h 262"/>
                <a:gd name="T8" fmla="*/ 2147483647 w 367"/>
                <a:gd name="T9" fmla="*/ 2147483647 h 262"/>
                <a:gd name="T10" fmla="*/ 2147483647 w 367"/>
                <a:gd name="T11" fmla="*/ 2147483647 h 262"/>
                <a:gd name="T12" fmla="*/ 2147483647 w 367"/>
                <a:gd name="T13" fmla="*/ 2147483647 h 262"/>
                <a:gd name="T14" fmla="*/ 2147483647 w 367"/>
                <a:gd name="T15" fmla="*/ 2147483647 h 262"/>
                <a:gd name="T16" fmla="*/ 2147483647 w 367"/>
                <a:gd name="T17" fmla="*/ 2147483647 h 262"/>
                <a:gd name="T18" fmla="*/ 2147483647 w 367"/>
                <a:gd name="T19" fmla="*/ 2147483647 h 262"/>
                <a:gd name="T20" fmla="*/ 2147483647 w 367"/>
                <a:gd name="T21" fmla="*/ 2147483647 h 262"/>
                <a:gd name="T22" fmla="*/ 2147483647 w 367"/>
                <a:gd name="T23" fmla="*/ 2147483647 h 262"/>
                <a:gd name="T24" fmla="*/ 2147483647 w 367"/>
                <a:gd name="T25" fmla="*/ 2147483647 h 262"/>
                <a:gd name="T26" fmla="*/ 2147483647 w 367"/>
                <a:gd name="T27" fmla="*/ 2147483647 h 262"/>
                <a:gd name="T28" fmla="*/ 2147483647 w 367"/>
                <a:gd name="T29" fmla="*/ 2147483647 h 262"/>
                <a:gd name="T30" fmla="*/ 2147483647 w 367"/>
                <a:gd name="T31" fmla="*/ 2147483647 h 262"/>
                <a:gd name="T32" fmla="*/ 2147483647 w 367"/>
                <a:gd name="T33" fmla="*/ 2147483647 h 262"/>
                <a:gd name="T34" fmla="*/ 2147483647 w 367"/>
                <a:gd name="T35" fmla="*/ 2147483647 h 262"/>
                <a:gd name="T36" fmla="*/ 2147483647 w 367"/>
                <a:gd name="T37" fmla="*/ 2147483647 h 262"/>
                <a:gd name="T38" fmla="*/ 2147483647 w 367"/>
                <a:gd name="T39" fmla="*/ 2147483647 h 262"/>
                <a:gd name="T40" fmla="*/ 2147483647 w 367"/>
                <a:gd name="T41" fmla="*/ 2147483647 h 262"/>
                <a:gd name="T42" fmla="*/ 2147483647 w 367"/>
                <a:gd name="T43" fmla="*/ 2147483647 h 262"/>
                <a:gd name="T44" fmla="*/ 2147483647 w 367"/>
                <a:gd name="T45" fmla="*/ 2147483647 h 262"/>
                <a:gd name="T46" fmla="*/ 2147483647 w 367"/>
                <a:gd name="T47" fmla="*/ 2147483647 h 262"/>
                <a:gd name="T48" fmla="*/ 2147483647 w 367"/>
                <a:gd name="T49" fmla="*/ 2147483647 h 262"/>
                <a:gd name="T50" fmla="*/ 2147483647 w 367"/>
                <a:gd name="T51" fmla="*/ 2147483647 h 262"/>
                <a:gd name="T52" fmla="*/ 2147483647 w 367"/>
                <a:gd name="T53" fmla="*/ 2147483647 h 262"/>
                <a:gd name="T54" fmla="*/ 2147483647 w 367"/>
                <a:gd name="T55" fmla="*/ 2147483647 h 262"/>
                <a:gd name="T56" fmla="*/ 2147483647 w 367"/>
                <a:gd name="T57" fmla="*/ 2147483647 h 262"/>
                <a:gd name="T58" fmla="*/ 2147483647 w 367"/>
                <a:gd name="T59" fmla="*/ 0 h 262"/>
                <a:gd name="T60" fmla="*/ 2147483647 w 367"/>
                <a:gd name="T61" fmla="*/ 2147483647 h 262"/>
                <a:gd name="T62" fmla="*/ 2147483647 w 367"/>
                <a:gd name="T63" fmla="*/ 2147483647 h 262"/>
                <a:gd name="T64" fmla="*/ 2147483647 w 367"/>
                <a:gd name="T65" fmla="*/ 2147483647 h 262"/>
                <a:gd name="T66" fmla="*/ 2147483647 w 367"/>
                <a:gd name="T67" fmla="*/ 2147483647 h 262"/>
                <a:gd name="T68" fmla="*/ 2147483647 w 367"/>
                <a:gd name="T69" fmla="*/ 2147483647 h 262"/>
                <a:gd name="T70" fmla="*/ 2147483647 w 367"/>
                <a:gd name="T71" fmla="*/ 2147483647 h 262"/>
                <a:gd name="T72" fmla="*/ 2147483647 w 367"/>
                <a:gd name="T73" fmla="*/ 2147483647 h 262"/>
                <a:gd name="T74" fmla="*/ 0 w 367"/>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7"/>
                <a:gd name="T115" fmla="*/ 0 h 262"/>
                <a:gd name="T116" fmla="*/ 367 w 367"/>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2" name="Freeform 148"/>
            <p:cNvSpPr>
              <a:spLocks noChangeAspect="1"/>
            </p:cNvSpPr>
            <p:nvPr/>
          </p:nvSpPr>
          <p:spPr bwMode="gray">
            <a:xfrm>
              <a:off x="4701144" y="1368240"/>
              <a:ext cx="203457" cy="74223"/>
            </a:xfrm>
            <a:custGeom>
              <a:avLst/>
              <a:gdLst>
                <a:gd name="T0" fmla="*/ 0 w 333"/>
                <a:gd name="T1" fmla="*/ 2147483647 h 110"/>
                <a:gd name="T2" fmla="*/ 2147483647 w 333"/>
                <a:gd name="T3" fmla="*/ 2147483647 h 110"/>
                <a:gd name="T4" fmla="*/ 2147483647 w 333"/>
                <a:gd name="T5" fmla="*/ 2147483647 h 110"/>
                <a:gd name="T6" fmla="*/ 2147483647 w 333"/>
                <a:gd name="T7" fmla="*/ 2147483647 h 110"/>
                <a:gd name="T8" fmla="*/ 2147483647 w 333"/>
                <a:gd name="T9" fmla="*/ 2147483647 h 110"/>
                <a:gd name="T10" fmla="*/ 2147483647 w 333"/>
                <a:gd name="T11" fmla="*/ 2147483647 h 110"/>
                <a:gd name="T12" fmla="*/ 2147483647 w 333"/>
                <a:gd name="T13" fmla="*/ 2147483647 h 110"/>
                <a:gd name="T14" fmla="*/ 2147483647 w 333"/>
                <a:gd name="T15" fmla="*/ 2147483647 h 110"/>
                <a:gd name="T16" fmla="*/ 2147483647 w 333"/>
                <a:gd name="T17" fmla="*/ 2147483647 h 110"/>
                <a:gd name="T18" fmla="*/ 2147483647 w 333"/>
                <a:gd name="T19" fmla="*/ 2147483647 h 110"/>
                <a:gd name="T20" fmla="*/ 2147483647 w 333"/>
                <a:gd name="T21" fmla="*/ 2147483647 h 110"/>
                <a:gd name="T22" fmla="*/ 2147483647 w 333"/>
                <a:gd name="T23" fmla="*/ 2147483647 h 110"/>
                <a:gd name="T24" fmla="*/ 2147483647 w 333"/>
                <a:gd name="T25" fmla="*/ 2147483647 h 110"/>
                <a:gd name="T26" fmla="*/ 2147483647 w 333"/>
                <a:gd name="T27" fmla="*/ 0 h 110"/>
                <a:gd name="T28" fmla="*/ 2147483647 w 333"/>
                <a:gd name="T29" fmla="*/ 2147483647 h 110"/>
                <a:gd name="T30" fmla="*/ 2147483647 w 333"/>
                <a:gd name="T31" fmla="*/ 0 h 110"/>
                <a:gd name="T32" fmla="*/ 2147483647 w 333"/>
                <a:gd name="T33" fmla="*/ 2147483647 h 110"/>
                <a:gd name="T34" fmla="*/ 2147483647 w 333"/>
                <a:gd name="T35" fmla="*/ 2147483647 h 110"/>
                <a:gd name="T36" fmla="*/ 2147483647 w 333"/>
                <a:gd name="T37" fmla="*/ 2147483647 h 110"/>
                <a:gd name="T38" fmla="*/ 0 w 333"/>
                <a:gd name="T39" fmla="*/ 2147483647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
                <a:gd name="T61" fmla="*/ 0 h 110"/>
                <a:gd name="T62" fmla="*/ 333 w 33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3" name="Freeform 149"/>
            <p:cNvSpPr>
              <a:spLocks noChangeAspect="1"/>
            </p:cNvSpPr>
            <p:nvPr/>
          </p:nvSpPr>
          <p:spPr bwMode="gray">
            <a:xfrm>
              <a:off x="4770406" y="1485878"/>
              <a:ext cx="88021" cy="47615"/>
            </a:xfrm>
            <a:custGeom>
              <a:avLst/>
              <a:gdLst>
                <a:gd name="T0" fmla="*/ 0 w 143"/>
                <a:gd name="T1" fmla="*/ 2147483647 h 71"/>
                <a:gd name="T2" fmla="*/ 2147483647 w 143"/>
                <a:gd name="T3" fmla="*/ 2147483647 h 71"/>
                <a:gd name="T4" fmla="*/ 2147483647 w 143"/>
                <a:gd name="T5" fmla="*/ 0 h 71"/>
                <a:gd name="T6" fmla="*/ 2147483647 w 143"/>
                <a:gd name="T7" fmla="*/ 2147483647 h 71"/>
                <a:gd name="T8" fmla="*/ 2147483647 w 143"/>
                <a:gd name="T9" fmla="*/ 2147483647 h 71"/>
                <a:gd name="T10" fmla="*/ 2147483647 w 143"/>
                <a:gd name="T11" fmla="*/ 2147483647 h 71"/>
                <a:gd name="T12" fmla="*/ 2147483647 w 143"/>
                <a:gd name="T13" fmla="*/ 2147483647 h 71"/>
                <a:gd name="T14" fmla="*/ 0 w 143"/>
                <a:gd name="T15" fmla="*/ 2147483647 h 7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71"/>
                <a:gd name="T26" fmla="*/ 143 w 14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71">
                  <a:moveTo>
                    <a:pt x="0" y="57"/>
                  </a:moveTo>
                  <a:lnTo>
                    <a:pt x="12" y="20"/>
                  </a:lnTo>
                  <a:lnTo>
                    <a:pt x="71" y="0"/>
                  </a:lnTo>
                  <a:lnTo>
                    <a:pt x="81" y="20"/>
                  </a:lnTo>
                  <a:lnTo>
                    <a:pt x="143" y="37"/>
                  </a:lnTo>
                  <a:lnTo>
                    <a:pt x="56" y="71"/>
                  </a:lnTo>
                  <a:lnTo>
                    <a:pt x="71" y="53"/>
                  </a:lnTo>
                  <a:lnTo>
                    <a:pt x="0" y="57"/>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4" name="Freeform 150"/>
            <p:cNvSpPr>
              <a:spLocks noChangeAspect="1"/>
            </p:cNvSpPr>
            <p:nvPr/>
          </p:nvSpPr>
          <p:spPr bwMode="gray">
            <a:xfrm>
              <a:off x="4566950" y="1894809"/>
              <a:ext cx="272718" cy="484555"/>
            </a:xfrm>
            <a:custGeom>
              <a:avLst/>
              <a:gdLst>
                <a:gd name="T0" fmla="*/ 0 w 445"/>
                <a:gd name="T1" fmla="*/ 2147483647 h 733"/>
                <a:gd name="T2" fmla="*/ 2147483647 w 445"/>
                <a:gd name="T3" fmla="*/ 2147483647 h 733"/>
                <a:gd name="T4" fmla="*/ 2147483647 w 445"/>
                <a:gd name="T5" fmla="*/ 2147483647 h 733"/>
                <a:gd name="T6" fmla="*/ 2147483647 w 445"/>
                <a:gd name="T7" fmla="*/ 2147483647 h 733"/>
                <a:gd name="T8" fmla="*/ 2147483647 w 445"/>
                <a:gd name="T9" fmla="*/ 2147483647 h 733"/>
                <a:gd name="T10" fmla="*/ 2147483647 w 445"/>
                <a:gd name="T11" fmla="*/ 2147483647 h 733"/>
                <a:gd name="T12" fmla="*/ 2147483647 w 445"/>
                <a:gd name="T13" fmla="*/ 2147483647 h 733"/>
                <a:gd name="T14" fmla="*/ 2147483647 w 445"/>
                <a:gd name="T15" fmla="*/ 2147483647 h 733"/>
                <a:gd name="T16" fmla="*/ 2147483647 w 445"/>
                <a:gd name="T17" fmla="*/ 2147483647 h 733"/>
                <a:gd name="T18" fmla="*/ 2147483647 w 445"/>
                <a:gd name="T19" fmla="*/ 2147483647 h 733"/>
                <a:gd name="T20" fmla="*/ 2147483647 w 445"/>
                <a:gd name="T21" fmla="*/ 2147483647 h 733"/>
                <a:gd name="T22" fmla="*/ 2147483647 w 445"/>
                <a:gd name="T23" fmla="*/ 2147483647 h 733"/>
                <a:gd name="T24" fmla="*/ 2147483647 w 445"/>
                <a:gd name="T25" fmla="*/ 2147483647 h 733"/>
                <a:gd name="T26" fmla="*/ 2147483647 w 445"/>
                <a:gd name="T27" fmla="*/ 2147483647 h 733"/>
                <a:gd name="T28" fmla="*/ 2147483647 w 445"/>
                <a:gd name="T29" fmla="*/ 2147483647 h 733"/>
                <a:gd name="T30" fmla="*/ 2147483647 w 445"/>
                <a:gd name="T31" fmla="*/ 2147483647 h 733"/>
                <a:gd name="T32" fmla="*/ 2147483647 w 445"/>
                <a:gd name="T33" fmla="*/ 2147483647 h 733"/>
                <a:gd name="T34" fmla="*/ 2147483647 w 445"/>
                <a:gd name="T35" fmla="*/ 2147483647 h 733"/>
                <a:gd name="T36" fmla="*/ 2147483647 w 445"/>
                <a:gd name="T37" fmla="*/ 2147483647 h 733"/>
                <a:gd name="T38" fmla="*/ 2147483647 w 445"/>
                <a:gd name="T39" fmla="*/ 2147483647 h 733"/>
                <a:gd name="T40" fmla="*/ 2147483647 w 445"/>
                <a:gd name="T41" fmla="*/ 0 h 733"/>
                <a:gd name="T42" fmla="*/ 2147483647 w 445"/>
                <a:gd name="T43" fmla="*/ 0 h 733"/>
                <a:gd name="T44" fmla="*/ 2147483647 w 445"/>
                <a:gd name="T45" fmla="*/ 2147483647 h 733"/>
                <a:gd name="T46" fmla="*/ 2147483647 w 445"/>
                <a:gd name="T47" fmla="*/ 2147483647 h 733"/>
                <a:gd name="T48" fmla="*/ 2147483647 w 445"/>
                <a:gd name="T49" fmla="*/ 2147483647 h 733"/>
                <a:gd name="T50" fmla="*/ 2147483647 w 445"/>
                <a:gd name="T51" fmla="*/ 2147483647 h 733"/>
                <a:gd name="T52" fmla="*/ 2147483647 w 445"/>
                <a:gd name="T53" fmla="*/ 2147483647 h 733"/>
                <a:gd name="T54" fmla="*/ 2147483647 w 445"/>
                <a:gd name="T55" fmla="*/ 2147483647 h 733"/>
                <a:gd name="T56" fmla="*/ 2147483647 w 445"/>
                <a:gd name="T57" fmla="*/ 2147483647 h 733"/>
                <a:gd name="T58" fmla="*/ 2147483647 w 445"/>
                <a:gd name="T59" fmla="*/ 2147483647 h 733"/>
                <a:gd name="T60" fmla="*/ 2147483647 w 445"/>
                <a:gd name="T61" fmla="*/ 2147483647 h 733"/>
                <a:gd name="T62" fmla="*/ 2147483647 w 445"/>
                <a:gd name="T63" fmla="*/ 2147483647 h 733"/>
                <a:gd name="T64" fmla="*/ 2147483647 w 445"/>
                <a:gd name="T65" fmla="*/ 2147483647 h 733"/>
                <a:gd name="T66" fmla="*/ 2147483647 w 445"/>
                <a:gd name="T67" fmla="*/ 2147483647 h 733"/>
                <a:gd name="T68" fmla="*/ 2147483647 w 445"/>
                <a:gd name="T69" fmla="*/ 2147483647 h 733"/>
                <a:gd name="T70" fmla="*/ 0 w 445"/>
                <a:gd name="T71" fmla="*/ 2147483647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5"/>
                <a:gd name="T109" fmla="*/ 0 h 733"/>
                <a:gd name="T110" fmla="*/ 445 w 445"/>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5" name="Freeform 151"/>
            <p:cNvSpPr>
              <a:spLocks noChangeAspect="1"/>
            </p:cNvSpPr>
            <p:nvPr/>
          </p:nvSpPr>
          <p:spPr bwMode="gray">
            <a:xfrm>
              <a:off x="4454400" y="2614640"/>
              <a:ext cx="95235" cy="51816"/>
            </a:xfrm>
            <a:custGeom>
              <a:avLst/>
              <a:gdLst>
                <a:gd name="T0" fmla="*/ 0 w 153"/>
                <a:gd name="T1" fmla="*/ 2147483647 h 76"/>
                <a:gd name="T2" fmla="*/ 2147483647 w 153"/>
                <a:gd name="T3" fmla="*/ 2147483647 h 76"/>
                <a:gd name="T4" fmla="*/ 2147483647 w 153"/>
                <a:gd name="T5" fmla="*/ 2147483647 h 76"/>
                <a:gd name="T6" fmla="*/ 2147483647 w 153"/>
                <a:gd name="T7" fmla="*/ 2147483647 h 76"/>
                <a:gd name="T8" fmla="*/ 2147483647 w 153"/>
                <a:gd name="T9" fmla="*/ 2147483647 h 76"/>
                <a:gd name="T10" fmla="*/ 2147483647 w 153"/>
                <a:gd name="T11" fmla="*/ 2147483647 h 76"/>
                <a:gd name="T12" fmla="*/ 2147483647 w 153"/>
                <a:gd name="T13" fmla="*/ 2147483647 h 76"/>
                <a:gd name="T14" fmla="*/ 2147483647 w 153"/>
                <a:gd name="T15" fmla="*/ 2147483647 h 76"/>
                <a:gd name="T16" fmla="*/ 2147483647 w 153"/>
                <a:gd name="T17" fmla="*/ 0 h 76"/>
                <a:gd name="T18" fmla="*/ 0 w 153"/>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56" name="Freeform 152"/>
            <p:cNvSpPr>
              <a:spLocks noChangeAspect="1"/>
            </p:cNvSpPr>
            <p:nvPr/>
          </p:nvSpPr>
          <p:spPr bwMode="gray">
            <a:xfrm>
              <a:off x="5078416" y="2904167"/>
              <a:ext cx="150486" cy="125646"/>
            </a:xfrm>
            <a:custGeom>
              <a:avLst/>
              <a:gdLst>
                <a:gd name="T0" fmla="*/ 0 w 247"/>
                <a:gd name="T1" fmla="*/ 2147483647 h 189"/>
                <a:gd name="T2" fmla="*/ 2147483647 w 247"/>
                <a:gd name="T3" fmla="*/ 2147483647 h 189"/>
                <a:gd name="T4" fmla="*/ 2147483647 w 247"/>
                <a:gd name="T5" fmla="*/ 2147483647 h 189"/>
                <a:gd name="T6" fmla="*/ 2147483647 w 247"/>
                <a:gd name="T7" fmla="*/ 2147483647 h 189"/>
                <a:gd name="T8" fmla="*/ 2147483647 w 247"/>
                <a:gd name="T9" fmla="*/ 2147483647 h 189"/>
                <a:gd name="T10" fmla="*/ 2147483647 w 247"/>
                <a:gd name="T11" fmla="*/ 2147483647 h 189"/>
                <a:gd name="T12" fmla="*/ 2147483647 w 247"/>
                <a:gd name="T13" fmla="*/ 0 h 189"/>
                <a:gd name="T14" fmla="*/ 2147483647 w 247"/>
                <a:gd name="T15" fmla="*/ 2147483647 h 189"/>
                <a:gd name="T16" fmla="*/ 2147483647 w 247"/>
                <a:gd name="T17" fmla="*/ 2147483647 h 189"/>
                <a:gd name="T18" fmla="*/ 2147483647 w 247"/>
                <a:gd name="T19" fmla="*/ 2147483647 h 189"/>
                <a:gd name="T20" fmla="*/ 2147483647 w 247"/>
                <a:gd name="T21" fmla="*/ 2147483647 h 189"/>
                <a:gd name="T22" fmla="*/ 0 w 247"/>
                <a:gd name="T23" fmla="*/ 2147483647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7" name="Freeform 153"/>
            <p:cNvSpPr>
              <a:spLocks noChangeAspect="1"/>
            </p:cNvSpPr>
            <p:nvPr/>
          </p:nvSpPr>
          <p:spPr bwMode="gray">
            <a:xfrm>
              <a:off x="6393101" y="3314169"/>
              <a:ext cx="167022" cy="350486"/>
            </a:xfrm>
            <a:custGeom>
              <a:avLst/>
              <a:gdLst>
                <a:gd name="T0" fmla="*/ 0 w 275"/>
                <a:gd name="T1" fmla="*/ 2147483647 h 529"/>
                <a:gd name="T2" fmla="*/ 2147483647 w 275"/>
                <a:gd name="T3" fmla="*/ 2147483647 h 529"/>
                <a:gd name="T4" fmla="*/ 2147483647 w 275"/>
                <a:gd name="T5" fmla="*/ 0 h 529"/>
                <a:gd name="T6" fmla="*/ 2147483647 w 275"/>
                <a:gd name="T7" fmla="*/ 2147483647 h 529"/>
                <a:gd name="T8" fmla="*/ 2147483647 w 275"/>
                <a:gd name="T9" fmla="*/ 2147483647 h 529"/>
                <a:gd name="T10" fmla="*/ 2147483647 w 275"/>
                <a:gd name="T11" fmla="*/ 2147483647 h 529"/>
                <a:gd name="T12" fmla="*/ 2147483647 w 275"/>
                <a:gd name="T13" fmla="*/ 2147483647 h 529"/>
                <a:gd name="T14" fmla="*/ 2147483647 w 275"/>
                <a:gd name="T15" fmla="*/ 2147483647 h 529"/>
                <a:gd name="T16" fmla="*/ 2147483647 w 275"/>
                <a:gd name="T17" fmla="*/ 2147483647 h 529"/>
                <a:gd name="T18" fmla="*/ 2147483647 w 275"/>
                <a:gd name="T19" fmla="*/ 2147483647 h 529"/>
                <a:gd name="T20" fmla="*/ 2147483647 w 275"/>
                <a:gd name="T21" fmla="*/ 2147483647 h 529"/>
                <a:gd name="T22" fmla="*/ 2147483647 w 275"/>
                <a:gd name="T23" fmla="*/ 2147483647 h 529"/>
                <a:gd name="T24" fmla="*/ 2147483647 w 275"/>
                <a:gd name="T25" fmla="*/ 2147483647 h 529"/>
                <a:gd name="T26" fmla="*/ 2147483647 w 275"/>
                <a:gd name="T27" fmla="*/ 2147483647 h 529"/>
                <a:gd name="T28" fmla="*/ 2147483647 w 275"/>
                <a:gd name="T29" fmla="*/ 2147483647 h 529"/>
                <a:gd name="T30" fmla="*/ 2147483647 w 275"/>
                <a:gd name="T31" fmla="*/ 2147483647 h 529"/>
                <a:gd name="T32" fmla="*/ 2147483647 w 275"/>
                <a:gd name="T33" fmla="*/ 2147483647 h 529"/>
                <a:gd name="T34" fmla="*/ 2147483647 w 275"/>
                <a:gd name="T35" fmla="*/ 2147483647 h 529"/>
                <a:gd name="T36" fmla="*/ 2147483647 w 275"/>
                <a:gd name="T37" fmla="*/ 2147483647 h 529"/>
                <a:gd name="T38" fmla="*/ 2147483647 w 275"/>
                <a:gd name="T39" fmla="*/ 2147483647 h 529"/>
                <a:gd name="T40" fmla="*/ 2147483647 w 275"/>
                <a:gd name="T41" fmla="*/ 2147483647 h 529"/>
                <a:gd name="T42" fmla="*/ 2147483647 w 275"/>
                <a:gd name="T43" fmla="*/ 2147483647 h 529"/>
                <a:gd name="T44" fmla="*/ 2147483647 w 275"/>
                <a:gd name="T45" fmla="*/ 2147483647 h 529"/>
                <a:gd name="T46" fmla="*/ 2147483647 w 275"/>
                <a:gd name="T47" fmla="*/ 2147483647 h 529"/>
                <a:gd name="T48" fmla="*/ 0 w 275"/>
                <a:gd name="T49" fmla="*/ 2147483647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8" name="Freeform 154"/>
            <p:cNvSpPr>
              <a:spLocks noChangeAspect="1"/>
            </p:cNvSpPr>
            <p:nvPr/>
          </p:nvSpPr>
          <p:spPr bwMode="gray">
            <a:xfrm>
              <a:off x="3017917" y="3550581"/>
              <a:ext cx="19844" cy="13226"/>
            </a:xfrm>
            <a:custGeom>
              <a:avLst/>
              <a:gdLst>
                <a:gd name="T0" fmla="*/ 0 w 34"/>
                <a:gd name="T1" fmla="*/ 2147483647 h 24"/>
                <a:gd name="T2" fmla="*/ 2147483647 w 34"/>
                <a:gd name="T3" fmla="*/ 2147483647 h 24"/>
                <a:gd name="T4" fmla="*/ 2147483647 w 34"/>
                <a:gd name="T5" fmla="*/ 0 h 24"/>
                <a:gd name="T6" fmla="*/ 0 w 34"/>
                <a:gd name="T7" fmla="*/ 2147483647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0" y="24"/>
                  </a:moveTo>
                  <a:lnTo>
                    <a:pt x="33" y="21"/>
                  </a:lnTo>
                  <a:lnTo>
                    <a:pt x="34" y="0"/>
                  </a:lnTo>
                  <a:lnTo>
                    <a:pt x="0" y="2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9" name="Freeform 155"/>
            <p:cNvSpPr>
              <a:spLocks noChangeAspect="1"/>
            </p:cNvSpPr>
            <p:nvPr/>
          </p:nvSpPr>
          <p:spPr bwMode="gray">
            <a:xfrm>
              <a:off x="5408192" y="3186023"/>
              <a:ext cx="111108" cy="81226"/>
            </a:xfrm>
            <a:custGeom>
              <a:avLst/>
              <a:gdLst>
                <a:gd name="T0" fmla="*/ 0 w 181"/>
                <a:gd name="T1" fmla="*/ 2147483647 h 124"/>
                <a:gd name="T2" fmla="*/ 2147483647 w 181"/>
                <a:gd name="T3" fmla="*/ 2147483647 h 124"/>
                <a:gd name="T4" fmla="*/ 2147483647 w 181"/>
                <a:gd name="T5" fmla="*/ 2147483647 h 124"/>
                <a:gd name="T6" fmla="*/ 2147483647 w 181"/>
                <a:gd name="T7" fmla="*/ 2147483647 h 124"/>
                <a:gd name="T8" fmla="*/ 2147483647 w 181"/>
                <a:gd name="T9" fmla="*/ 0 h 124"/>
                <a:gd name="T10" fmla="*/ 2147483647 w 181"/>
                <a:gd name="T11" fmla="*/ 2147483647 h 124"/>
                <a:gd name="T12" fmla="*/ 2147483647 w 181"/>
                <a:gd name="T13" fmla="*/ 2147483647 h 124"/>
                <a:gd name="T14" fmla="*/ 2147483647 w 181"/>
                <a:gd name="T15" fmla="*/ 2147483647 h 124"/>
                <a:gd name="T16" fmla="*/ 2147483647 w 181"/>
                <a:gd name="T17" fmla="*/ 2147483647 h 124"/>
                <a:gd name="T18" fmla="*/ 2147483647 w 181"/>
                <a:gd name="T19" fmla="*/ 2147483647 h 124"/>
                <a:gd name="T20" fmla="*/ 0 w 181"/>
                <a:gd name="T21" fmla="*/ 2147483647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0" name="Freeform 156"/>
            <p:cNvSpPr>
              <a:spLocks noChangeAspect="1"/>
            </p:cNvSpPr>
            <p:nvPr/>
          </p:nvSpPr>
          <p:spPr bwMode="gray">
            <a:xfrm>
              <a:off x="4484741" y="2907473"/>
              <a:ext cx="84338" cy="173589"/>
            </a:xfrm>
            <a:custGeom>
              <a:avLst/>
              <a:gdLst>
                <a:gd name="T0" fmla="*/ 0 w 137"/>
                <a:gd name="T1" fmla="*/ 2147483647 h 261"/>
                <a:gd name="T2" fmla="*/ 2147483647 w 137"/>
                <a:gd name="T3" fmla="*/ 2147483647 h 261"/>
                <a:gd name="T4" fmla="*/ 2147483647 w 137"/>
                <a:gd name="T5" fmla="*/ 2147483647 h 261"/>
                <a:gd name="T6" fmla="*/ 2147483647 w 137"/>
                <a:gd name="T7" fmla="*/ 0 h 261"/>
                <a:gd name="T8" fmla="*/ 2147483647 w 137"/>
                <a:gd name="T9" fmla="*/ 2147483647 h 261"/>
                <a:gd name="T10" fmla="*/ 2147483647 w 137"/>
                <a:gd name="T11" fmla="*/ 2147483647 h 261"/>
                <a:gd name="T12" fmla="*/ 2147483647 w 137"/>
                <a:gd name="T13" fmla="*/ 2147483647 h 261"/>
                <a:gd name="T14" fmla="*/ 2147483647 w 137"/>
                <a:gd name="T15" fmla="*/ 2147483647 h 261"/>
                <a:gd name="T16" fmla="*/ 2147483647 w 137"/>
                <a:gd name="T17" fmla="*/ 2147483647 h 261"/>
                <a:gd name="T18" fmla="*/ 2147483647 w 137"/>
                <a:gd name="T19" fmla="*/ 2147483647 h 261"/>
                <a:gd name="T20" fmla="*/ 0 w 137"/>
                <a:gd name="T21" fmla="*/ 2147483647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61" name="Freeform 157"/>
            <p:cNvSpPr>
              <a:spLocks noChangeAspect="1"/>
            </p:cNvSpPr>
            <p:nvPr/>
          </p:nvSpPr>
          <p:spPr bwMode="gray">
            <a:xfrm>
              <a:off x="4883281" y="2776867"/>
              <a:ext cx="57880" cy="51251"/>
            </a:xfrm>
            <a:custGeom>
              <a:avLst/>
              <a:gdLst>
                <a:gd name="T0" fmla="*/ 0 w 97"/>
                <a:gd name="T1" fmla="*/ 2147483647 h 73"/>
                <a:gd name="T2" fmla="*/ 2147483647 w 97"/>
                <a:gd name="T3" fmla="*/ 2147483647 h 73"/>
                <a:gd name="T4" fmla="*/ 2147483647 w 97"/>
                <a:gd name="T5" fmla="*/ 0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0 w 97"/>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62" name="Freeform 158"/>
            <p:cNvSpPr>
              <a:spLocks noChangeAspect="1"/>
            </p:cNvSpPr>
            <p:nvPr/>
          </p:nvSpPr>
          <p:spPr bwMode="gray">
            <a:xfrm>
              <a:off x="4888728" y="2774290"/>
              <a:ext cx="388155" cy="161051"/>
            </a:xfrm>
            <a:custGeom>
              <a:avLst/>
              <a:gdLst>
                <a:gd name="T0" fmla="*/ 0 w 638"/>
                <a:gd name="T1" fmla="*/ 2147483647 h 247"/>
                <a:gd name="T2" fmla="*/ 2147483647 w 638"/>
                <a:gd name="T3" fmla="*/ 2147483647 h 247"/>
                <a:gd name="T4" fmla="*/ 2147483647 w 638"/>
                <a:gd name="T5" fmla="*/ 2147483647 h 247"/>
                <a:gd name="T6" fmla="*/ 2147483647 w 638"/>
                <a:gd name="T7" fmla="*/ 2147483647 h 247"/>
                <a:gd name="T8" fmla="*/ 2147483647 w 638"/>
                <a:gd name="T9" fmla="*/ 2147483647 h 247"/>
                <a:gd name="T10" fmla="*/ 2147483647 w 638"/>
                <a:gd name="T11" fmla="*/ 2147483647 h 247"/>
                <a:gd name="T12" fmla="*/ 2147483647 w 638"/>
                <a:gd name="T13" fmla="*/ 2147483647 h 247"/>
                <a:gd name="T14" fmla="*/ 2147483647 w 638"/>
                <a:gd name="T15" fmla="*/ 2147483647 h 247"/>
                <a:gd name="T16" fmla="*/ 2147483647 w 638"/>
                <a:gd name="T17" fmla="*/ 2147483647 h 247"/>
                <a:gd name="T18" fmla="*/ 2147483647 w 638"/>
                <a:gd name="T19" fmla="*/ 2147483647 h 247"/>
                <a:gd name="T20" fmla="*/ 2147483647 w 638"/>
                <a:gd name="T21" fmla="*/ 2147483647 h 247"/>
                <a:gd name="T22" fmla="*/ 2147483647 w 638"/>
                <a:gd name="T23" fmla="*/ 2147483647 h 247"/>
                <a:gd name="T24" fmla="*/ 2147483647 w 638"/>
                <a:gd name="T25" fmla="*/ 2147483647 h 247"/>
                <a:gd name="T26" fmla="*/ 2147483647 w 638"/>
                <a:gd name="T27" fmla="*/ 2147483647 h 247"/>
                <a:gd name="T28" fmla="*/ 2147483647 w 638"/>
                <a:gd name="T29" fmla="*/ 2147483647 h 247"/>
                <a:gd name="T30" fmla="*/ 2147483647 w 638"/>
                <a:gd name="T31" fmla="*/ 2147483647 h 247"/>
                <a:gd name="T32" fmla="*/ 2147483647 w 638"/>
                <a:gd name="T33" fmla="*/ 2147483647 h 247"/>
                <a:gd name="T34" fmla="*/ 2147483647 w 638"/>
                <a:gd name="T35" fmla="*/ 2147483647 h 247"/>
                <a:gd name="T36" fmla="*/ 2147483647 w 638"/>
                <a:gd name="T37" fmla="*/ 2147483647 h 247"/>
                <a:gd name="T38" fmla="*/ 2147483647 w 638"/>
                <a:gd name="T39" fmla="*/ 2147483647 h 247"/>
                <a:gd name="T40" fmla="*/ 2147483647 w 638"/>
                <a:gd name="T41" fmla="*/ 2147483647 h 247"/>
                <a:gd name="T42" fmla="*/ 2147483647 w 638"/>
                <a:gd name="T43" fmla="*/ 0 h 247"/>
                <a:gd name="T44" fmla="*/ 2147483647 w 638"/>
                <a:gd name="T45" fmla="*/ 2147483647 h 247"/>
                <a:gd name="T46" fmla="*/ 2147483647 w 638"/>
                <a:gd name="T47" fmla="*/ 2147483647 h 247"/>
                <a:gd name="T48" fmla="*/ 2147483647 w 638"/>
                <a:gd name="T49" fmla="*/ 2147483647 h 247"/>
                <a:gd name="T50" fmla="*/ 2147483647 w 638"/>
                <a:gd name="T51" fmla="*/ 2147483647 h 247"/>
                <a:gd name="T52" fmla="*/ 0 w 638"/>
                <a:gd name="T53" fmla="*/ 2147483647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3" name="Freeform 159"/>
            <p:cNvSpPr>
              <a:spLocks noChangeAspect="1"/>
            </p:cNvSpPr>
            <p:nvPr/>
          </p:nvSpPr>
          <p:spPr bwMode="gray">
            <a:xfrm>
              <a:off x="4118191" y="2389167"/>
              <a:ext cx="82249" cy="109235"/>
            </a:xfrm>
            <a:custGeom>
              <a:avLst/>
              <a:gdLst>
                <a:gd name="T0" fmla="*/ 0 w 141"/>
                <a:gd name="T1" fmla="*/ 2147483647 h 165"/>
                <a:gd name="T2" fmla="*/ 2147483647 w 141"/>
                <a:gd name="T3" fmla="*/ 2147483647 h 165"/>
                <a:gd name="T4" fmla="*/ 2147483647 w 141"/>
                <a:gd name="T5" fmla="*/ 2147483647 h 165"/>
                <a:gd name="T6" fmla="*/ 2147483647 w 141"/>
                <a:gd name="T7" fmla="*/ 2147483647 h 165"/>
                <a:gd name="T8" fmla="*/ 2147483647 w 141"/>
                <a:gd name="T9" fmla="*/ 2147483647 h 165"/>
                <a:gd name="T10" fmla="*/ 2147483647 w 141"/>
                <a:gd name="T11" fmla="*/ 2147483647 h 165"/>
                <a:gd name="T12" fmla="*/ 2147483647 w 141"/>
                <a:gd name="T13" fmla="*/ 2147483647 h 165"/>
                <a:gd name="T14" fmla="*/ 2147483647 w 141"/>
                <a:gd name="T15" fmla="*/ 2147483647 h 165"/>
                <a:gd name="T16" fmla="*/ 2147483647 w 141"/>
                <a:gd name="T17" fmla="*/ 2147483647 h 165"/>
                <a:gd name="T18" fmla="*/ 2147483647 w 141"/>
                <a:gd name="T19" fmla="*/ 0 h 165"/>
                <a:gd name="T20" fmla="*/ 2147483647 w 141"/>
                <a:gd name="T21" fmla="*/ 2147483647 h 165"/>
                <a:gd name="T22" fmla="*/ 2147483647 w 141"/>
                <a:gd name="T23" fmla="*/ 2147483647 h 165"/>
                <a:gd name="T24" fmla="*/ 2147483647 w 141"/>
                <a:gd name="T25" fmla="*/ 2147483647 h 165"/>
                <a:gd name="T26" fmla="*/ 2147483647 w 141"/>
                <a:gd name="T27" fmla="*/ 2147483647 h 165"/>
                <a:gd name="T28" fmla="*/ 2147483647 w 141"/>
                <a:gd name="T29" fmla="*/ 2147483647 h 165"/>
                <a:gd name="T30" fmla="*/ 2147483647 w 141"/>
                <a:gd name="T31" fmla="*/ 2147483647 h 165"/>
                <a:gd name="T32" fmla="*/ 2147483647 w 141"/>
                <a:gd name="T33" fmla="*/ 2147483647 h 165"/>
                <a:gd name="T34" fmla="*/ 0 w 141"/>
                <a:gd name="T35" fmla="*/ 2147483647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4" name="Freeform 160"/>
            <p:cNvSpPr>
              <a:spLocks noChangeAspect="1"/>
            </p:cNvSpPr>
            <p:nvPr/>
          </p:nvSpPr>
          <p:spPr bwMode="gray">
            <a:xfrm>
              <a:off x="4158594" y="2379364"/>
              <a:ext cx="57718" cy="46214"/>
            </a:xfrm>
            <a:custGeom>
              <a:avLst/>
              <a:gdLst>
                <a:gd name="T0" fmla="*/ 0 w 90"/>
                <a:gd name="T1" fmla="*/ 2147483647 h 64"/>
                <a:gd name="T2" fmla="*/ 2147483647 w 90"/>
                <a:gd name="T3" fmla="*/ 2147483647 h 64"/>
                <a:gd name="T4" fmla="*/ 2147483647 w 90"/>
                <a:gd name="T5" fmla="*/ 2147483647 h 64"/>
                <a:gd name="T6" fmla="*/ 2147483647 w 90"/>
                <a:gd name="T7" fmla="*/ 2147483647 h 64"/>
                <a:gd name="T8" fmla="*/ 2147483647 w 90"/>
                <a:gd name="T9" fmla="*/ 2147483647 h 64"/>
                <a:gd name="T10" fmla="*/ 2147483647 w 90"/>
                <a:gd name="T11" fmla="*/ 2147483647 h 64"/>
                <a:gd name="T12" fmla="*/ 2147483647 w 90"/>
                <a:gd name="T13" fmla="*/ 0 h 64"/>
                <a:gd name="T14" fmla="*/ 2147483647 w 90"/>
                <a:gd name="T15" fmla="*/ 2147483647 h 64"/>
                <a:gd name="T16" fmla="*/ 0 w 90"/>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5" name="Freeform 161"/>
            <p:cNvSpPr>
              <a:spLocks noChangeAspect="1"/>
            </p:cNvSpPr>
            <p:nvPr/>
          </p:nvSpPr>
          <p:spPr bwMode="gray">
            <a:xfrm>
              <a:off x="4190338" y="2306540"/>
              <a:ext cx="11544" cy="12604"/>
            </a:xfrm>
            <a:custGeom>
              <a:avLst/>
              <a:gdLst>
                <a:gd name="T0" fmla="*/ 0 w 22"/>
                <a:gd name="T1" fmla="*/ 2147483647 h 20"/>
                <a:gd name="T2" fmla="*/ 2147483647 w 22"/>
                <a:gd name="T3" fmla="*/ 0 h 20"/>
                <a:gd name="T4" fmla="*/ 2147483647 w 22"/>
                <a:gd name="T5" fmla="*/ 2147483647 h 20"/>
                <a:gd name="T6" fmla="*/ 0 w 22"/>
                <a:gd name="T7" fmla="*/ 2147483647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5"/>
                  </a:moveTo>
                  <a:lnTo>
                    <a:pt x="11" y="0"/>
                  </a:lnTo>
                  <a:lnTo>
                    <a:pt x="22" y="20"/>
                  </a:lnTo>
                  <a:lnTo>
                    <a:pt x="0" y="1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6" name="Freeform 162"/>
            <p:cNvSpPr>
              <a:spLocks noChangeAspect="1"/>
            </p:cNvSpPr>
            <p:nvPr/>
          </p:nvSpPr>
          <p:spPr bwMode="gray">
            <a:xfrm>
              <a:off x="4201882" y="2274330"/>
              <a:ext cx="164497" cy="273088"/>
            </a:xfrm>
            <a:custGeom>
              <a:avLst/>
              <a:gdLst>
                <a:gd name="T0" fmla="*/ 0 w 268"/>
                <a:gd name="T1" fmla="*/ 2147483647 h 409"/>
                <a:gd name="T2" fmla="*/ 2147483647 w 268"/>
                <a:gd name="T3" fmla="*/ 2147483647 h 409"/>
                <a:gd name="T4" fmla="*/ 2147483647 w 268"/>
                <a:gd name="T5" fmla="*/ 0 h 409"/>
                <a:gd name="T6" fmla="*/ 2147483647 w 268"/>
                <a:gd name="T7" fmla="*/ 0 h 409"/>
                <a:gd name="T8" fmla="*/ 2147483647 w 268"/>
                <a:gd name="T9" fmla="*/ 2147483647 h 409"/>
                <a:gd name="T10" fmla="*/ 2147483647 w 268"/>
                <a:gd name="T11" fmla="*/ 2147483647 h 409"/>
                <a:gd name="T12" fmla="*/ 2147483647 w 268"/>
                <a:gd name="T13" fmla="*/ 2147483647 h 409"/>
                <a:gd name="T14" fmla="*/ 2147483647 w 268"/>
                <a:gd name="T15" fmla="*/ 2147483647 h 409"/>
                <a:gd name="T16" fmla="*/ 2147483647 w 268"/>
                <a:gd name="T17" fmla="*/ 2147483647 h 409"/>
                <a:gd name="T18" fmla="*/ 2147483647 w 268"/>
                <a:gd name="T19" fmla="*/ 2147483647 h 409"/>
                <a:gd name="T20" fmla="*/ 2147483647 w 268"/>
                <a:gd name="T21" fmla="*/ 2147483647 h 409"/>
                <a:gd name="T22" fmla="*/ 2147483647 w 268"/>
                <a:gd name="T23" fmla="*/ 2147483647 h 409"/>
                <a:gd name="T24" fmla="*/ 2147483647 w 268"/>
                <a:gd name="T25" fmla="*/ 2147483647 h 409"/>
                <a:gd name="T26" fmla="*/ 2147483647 w 268"/>
                <a:gd name="T27" fmla="*/ 2147483647 h 409"/>
                <a:gd name="T28" fmla="*/ 2147483647 w 268"/>
                <a:gd name="T29" fmla="*/ 2147483647 h 409"/>
                <a:gd name="T30" fmla="*/ 2147483647 w 268"/>
                <a:gd name="T31" fmla="*/ 2147483647 h 409"/>
                <a:gd name="T32" fmla="*/ 2147483647 w 268"/>
                <a:gd name="T33" fmla="*/ 2147483647 h 409"/>
                <a:gd name="T34" fmla="*/ 2147483647 w 268"/>
                <a:gd name="T35" fmla="*/ 2147483647 h 409"/>
                <a:gd name="T36" fmla="*/ 2147483647 w 268"/>
                <a:gd name="T37" fmla="*/ 2147483647 h 409"/>
                <a:gd name="T38" fmla="*/ 2147483647 w 268"/>
                <a:gd name="T39" fmla="*/ 2147483647 h 409"/>
                <a:gd name="T40" fmla="*/ 2147483647 w 268"/>
                <a:gd name="T41" fmla="*/ 2147483647 h 409"/>
                <a:gd name="T42" fmla="*/ 2147483647 w 268"/>
                <a:gd name="T43" fmla="*/ 2147483647 h 409"/>
                <a:gd name="T44" fmla="*/ 2147483647 w 268"/>
                <a:gd name="T45" fmla="*/ 2147483647 h 409"/>
                <a:gd name="T46" fmla="*/ 2147483647 w 268"/>
                <a:gd name="T47" fmla="*/ 2147483647 h 409"/>
                <a:gd name="T48" fmla="*/ 2147483647 w 268"/>
                <a:gd name="T49" fmla="*/ 2147483647 h 409"/>
                <a:gd name="T50" fmla="*/ 2147483647 w 268"/>
                <a:gd name="T51" fmla="*/ 2147483647 h 409"/>
                <a:gd name="T52" fmla="*/ 2147483647 w 268"/>
                <a:gd name="T53" fmla="*/ 2147483647 h 409"/>
                <a:gd name="T54" fmla="*/ 2147483647 w 268"/>
                <a:gd name="T55" fmla="*/ 2147483647 h 409"/>
                <a:gd name="T56" fmla="*/ 2147483647 w 268"/>
                <a:gd name="T57" fmla="*/ 2147483647 h 409"/>
                <a:gd name="T58" fmla="*/ 0 w 268"/>
                <a:gd name="T59" fmla="*/ 2147483647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7" name="Freeform 164"/>
            <p:cNvSpPr>
              <a:spLocks noChangeAspect="1"/>
            </p:cNvSpPr>
            <p:nvPr/>
          </p:nvSpPr>
          <p:spPr bwMode="gray">
            <a:xfrm>
              <a:off x="1051914" y="2302338"/>
              <a:ext cx="57718" cy="35012"/>
            </a:xfrm>
            <a:custGeom>
              <a:avLst/>
              <a:gdLst>
                <a:gd name="T0" fmla="*/ 0 w 92"/>
                <a:gd name="T1" fmla="*/ 2147483647 h 53"/>
                <a:gd name="T2" fmla="*/ 2147483647 w 92"/>
                <a:gd name="T3" fmla="*/ 2147483647 h 53"/>
                <a:gd name="T4" fmla="*/ 2147483647 w 92"/>
                <a:gd name="T5" fmla="*/ 2147483647 h 53"/>
                <a:gd name="T6" fmla="*/ 2147483647 w 92"/>
                <a:gd name="T7" fmla="*/ 0 h 53"/>
                <a:gd name="T8" fmla="*/ 2147483647 w 92"/>
                <a:gd name="T9" fmla="*/ 2147483647 h 53"/>
                <a:gd name="T10" fmla="*/ 0 w 92"/>
                <a:gd name="T11" fmla="*/ 2147483647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168" name="Freeform 165"/>
            <p:cNvSpPr>
              <a:spLocks noChangeAspect="1"/>
            </p:cNvSpPr>
            <p:nvPr/>
          </p:nvSpPr>
          <p:spPr bwMode="gray">
            <a:xfrm>
              <a:off x="1408323" y="2236518"/>
              <a:ext cx="168826" cy="161051"/>
            </a:xfrm>
            <a:custGeom>
              <a:avLst/>
              <a:gdLst>
                <a:gd name="T0" fmla="*/ 0 w 277"/>
                <a:gd name="T1" fmla="*/ 2147483647 h 248"/>
                <a:gd name="T2" fmla="*/ 2147483647 w 277"/>
                <a:gd name="T3" fmla="*/ 2147483647 h 248"/>
                <a:gd name="T4" fmla="*/ 2147483647 w 277"/>
                <a:gd name="T5" fmla="*/ 2147483647 h 248"/>
                <a:gd name="T6" fmla="*/ 2147483647 w 277"/>
                <a:gd name="T7" fmla="*/ 2147483647 h 248"/>
                <a:gd name="T8" fmla="*/ 2147483647 w 277"/>
                <a:gd name="T9" fmla="*/ 2147483647 h 248"/>
                <a:gd name="T10" fmla="*/ 2147483647 w 277"/>
                <a:gd name="T11" fmla="*/ 2147483647 h 248"/>
                <a:gd name="T12" fmla="*/ 2147483647 w 277"/>
                <a:gd name="T13" fmla="*/ 2147483647 h 248"/>
                <a:gd name="T14" fmla="*/ 2147483647 w 277"/>
                <a:gd name="T15" fmla="*/ 2147483647 h 248"/>
                <a:gd name="T16" fmla="*/ 2147483647 w 277"/>
                <a:gd name="T17" fmla="*/ 2147483647 h 248"/>
                <a:gd name="T18" fmla="*/ 2147483647 w 277"/>
                <a:gd name="T19" fmla="*/ 2147483647 h 248"/>
                <a:gd name="T20" fmla="*/ 2147483647 w 277"/>
                <a:gd name="T21" fmla="*/ 2147483647 h 248"/>
                <a:gd name="T22" fmla="*/ 2147483647 w 277"/>
                <a:gd name="T23" fmla="*/ 2147483647 h 248"/>
                <a:gd name="T24" fmla="*/ 2147483647 w 277"/>
                <a:gd name="T25" fmla="*/ 2147483647 h 248"/>
                <a:gd name="T26" fmla="*/ 2147483647 w 277"/>
                <a:gd name="T27" fmla="*/ 2147483647 h 248"/>
                <a:gd name="T28" fmla="*/ 2147483647 w 277"/>
                <a:gd name="T29" fmla="*/ 2147483647 h 248"/>
                <a:gd name="T30" fmla="*/ 2147483647 w 277"/>
                <a:gd name="T31" fmla="*/ 2147483647 h 248"/>
                <a:gd name="T32" fmla="*/ 2147483647 w 277"/>
                <a:gd name="T33" fmla="*/ 2147483647 h 248"/>
                <a:gd name="T34" fmla="*/ 2147483647 w 277"/>
                <a:gd name="T35" fmla="*/ 2147483647 h 248"/>
                <a:gd name="T36" fmla="*/ 2147483647 w 277"/>
                <a:gd name="T37" fmla="*/ 0 h 248"/>
                <a:gd name="T38" fmla="*/ 2147483647 w 277"/>
                <a:gd name="T39" fmla="*/ 2147483647 h 248"/>
                <a:gd name="T40" fmla="*/ 0 w 277"/>
                <a:gd name="T41" fmla="*/ 2147483647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248"/>
                <a:gd name="T65" fmla="*/ 277 w 277"/>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9" name="Freeform 166"/>
            <p:cNvSpPr>
              <a:spLocks noChangeAspect="1"/>
            </p:cNvSpPr>
            <p:nvPr/>
          </p:nvSpPr>
          <p:spPr bwMode="gray">
            <a:xfrm>
              <a:off x="1447284" y="2288334"/>
              <a:ext cx="25973" cy="26609"/>
            </a:xfrm>
            <a:custGeom>
              <a:avLst/>
              <a:gdLst>
                <a:gd name="T0" fmla="*/ 0 w 47"/>
                <a:gd name="T1" fmla="*/ 0 h 41"/>
                <a:gd name="T2" fmla="*/ 2147483647 w 47"/>
                <a:gd name="T3" fmla="*/ 2147483647 h 41"/>
                <a:gd name="T4" fmla="*/ 2147483647 w 47"/>
                <a:gd name="T5" fmla="*/ 2147483647 h 41"/>
                <a:gd name="T6" fmla="*/ 2147483647 w 47"/>
                <a:gd name="T7" fmla="*/ 2147483647 h 41"/>
                <a:gd name="T8" fmla="*/ 2147483647 w 47"/>
                <a:gd name="T9" fmla="*/ 2147483647 h 41"/>
                <a:gd name="T10" fmla="*/ 2147483647 w 47"/>
                <a:gd name="T11" fmla="*/ 2147483647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0" name="Freeform 167"/>
            <p:cNvSpPr>
              <a:spLocks noChangeAspect="1"/>
            </p:cNvSpPr>
            <p:nvPr/>
          </p:nvSpPr>
          <p:spPr bwMode="gray">
            <a:xfrm>
              <a:off x="1461713" y="2312143"/>
              <a:ext cx="14430" cy="42013"/>
            </a:xfrm>
            <a:custGeom>
              <a:avLst/>
              <a:gdLst>
                <a:gd name="T0" fmla="*/ 0 w 27"/>
                <a:gd name="T1" fmla="*/ 0 h 61"/>
                <a:gd name="T2" fmla="*/ 2147483647 w 27"/>
                <a:gd name="T3" fmla="*/ 2147483647 h 61"/>
                <a:gd name="T4" fmla="*/ 2147483647 w 27"/>
                <a:gd name="T5" fmla="*/ 2147483647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1" name="Freeform 168"/>
            <p:cNvSpPr>
              <a:spLocks noChangeAspect="1"/>
            </p:cNvSpPr>
            <p:nvPr/>
          </p:nvSpPr>
          <p:spPr bwMode="gray">
            <a:xfrm>
              <a:off x="1476143" y="2291135"/>
              <a:ext cx="24530" cy="23808"/>
            </a:xfrm>
            <a:custGeom>
              <a:avLst/>
              <a:gdLst>
                <a:gd name="T0" fmla="*/ 0 w 34"/>
                <a:gd name="T1" fmla="*/ 0 h 37"/>
                <a:gd name="T2" fmla="*/ 2147483647 w 34"/>
                <a:gd name="T3" fmla="*/ 2147483647 h 37"/>
                <a:gd name="T4" fmla="*/ 2147483647 w 34"/>
                <a:gd name="T5" fmla="*/ 2147483647 h 37"/>
                <a:gd name="T6" fmla="*/ 2147483647 w 34"/>
                <a:gd name="T7" fmla="*/ 2147483647 h 37"/>
                <a:gd name="T8" fmla="*/ 2147483647 w 34"/>
                <a:gd name="T9" fmla="*/ 2147483647 h 37"/>
                <a:gd name="T10" fmla="*/ 2147483647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2" name="Freeform 169"/>
            <p:cNvSpPr>
              <a:spLocks noChangeAspect="1"/>
            </p:cNvSpPr>
            <p:nvPr/>
          </p:nvSpPr>
          <p:spPr bwMode="gray">
            <a:xfrm>
              <a:off x="1496344" y="2326147"/>
              <a:ext cx="17315" cy="19606"/>
            </a:xfrm>
            <a:custGeom>
              <a:avLst/>
              <a:gdLst>
                <a:gd name="T0" fmla="*/ 0 w 30"/>
                <a:gd name="T1" fmla="*/ 0 h 27"/>
                <a:gd name="T2" fmla="*/ 2147483647 w 30"/>
                <a:gd name="T3" fmla="*/ 2147483647 h 27"/>
                <a:gd name="T4" fmla="*/ 2147483647 w 30"/>
                <a:gd name="T5" fmla="*/ 2147483647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3" name="Freeform 170"/>
            <p:cNvSpPr>
              <a:spLocks noChangeAspect="1"/>
            </p:cNvSpPr>
            <p:nvPr/>
          </p:nvSpPr>
          <p:spPr bwMode="gray">
            <a:xfrm>
              <a:off x="1502116" y="2354155"/>
              <a:ext cx="25973" cy="37812"/>
            </a:xfrm>
            <a:custGeom>
              <a:avLst/>
              <a:gdLst>
                <a:gd name="T0" fmla="*/ 0 w 47"/>
                <a:gd name="T1" fmla="*/ 0 h 64"/>
                <a:gd name="T2" fmla="*/ 2147483647 w 47"/>
                <a:gd name="T3" fmla="*/ 2147483647 h 64"/>
                <a:gd name="T4" fmla="*/ 2147483647 w 47"/>
                <a:gd name="T5" fmla="*/ 2147483647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4" name="Freeform 171"/>
            <p:cNvSpPr>
              <a:spLocks noChangeAspect="1"/>
            </p:cNvSpPr>
            <p:nvPr/>
          </p:nvSpPr>
          <p:spPr bwMode="gray">
            <a:xfrm>
              <a:off x="1546847" y="2363958"/>
              <a:ext cx="14430" cy="23808"/>
            </a:xfrm>
            <a:custGeom>
              <a:avLst/>
              <a:gdLst>
                <a:gd name="T0" fmla="*/ 0 w 25"/>
                <a:gd name="T1" fmla="*/ 2147483647 h 38"/>
                <a:gd name="T2" fmla="*/ 2147483647 w 25"/>
                <a:gd name="T3" fmla="*/ 0 h 38"/>
                <a:gd name="T4" fmla="*/ 2147483647 w 25"/>
                <a:gd name="T5" fmla="*/ 2147483647 h 38"/>
                <a:gd name="T6" fmla="*/ 0 w 25"/>
                <a:gd name="T7" fmla="*/ 2147483647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5" name="Freeform 173"/>
            <p:cNvSpPr>
              <a:spLocks noChangeAspect="1"/>
            </p:cNvSpPr>
            <p:nvPr/>
          </p:nvSpPr>
          <p:spPr bwMode="gray">
            <a:xfrm>
              <a:off x="3095137" y="4501044"/>
              <a:ext cx="111107" cy="124640"/>
            </a:xfrm>
            <a:custGeom>
              <a:avLst/>
              <a:gdLst>
                <a:gd name="T0" fmla="*/ 0 w 181"/>
                <a:gd name="T1" fmla="*/ 2147483647 h 186"/>
                <a:gd name="T2" fmla="*/ 2147483647 w 181"/>
                <a:gd name="T3" fmla="*/ 2147483647 h 186"/>
                <a:gd name="T4" fmla="*/ 2147483647 w 181"/>
                <a:gd name="T5" fmla="*/ 0 h 186"/>
                <a:gd name="T6" fmla="*/ 2147483647 w 181"/>
                <a:gd name="T7" fmla="*/ 2147483647 h 186"/>
                <a:gd name="T8" fmla="*/ 2147483647 w 181"/>
                <a:gd name="T9" fmla="*/ 2147483647 h 186"/>
                <a:gd name="T10" fmla="*/ 2147483647 w 181"/>
                <a:gd name="T11" fmla="*/ 2147483647 h 186"/>
                <a:gd name="T12" fmla="*/ 2147483647 w 181"/>
                <a:gd name="T13" fmla="*/ 2147483647 h 186"/>
                <a:gd name="T14" fmla="*/ 0 w 181"/>
                <a:gd name="T15" fmla="*/ 2147483647 h 186"/>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186"/>
                <a:gd name="T26" fmla="*/ 181 w 181"/>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186">
                  <a:moveTo>
                    <a:pt x="0" y="151"/>
                  </a:moveTo>
                  <a:lnTo>
                    <a:pt x="29" y="7"/>
                  </a:lnTo>
                  <a:lnTo>
                    <a:pt x="55" y="0"/>
                  </a:lnTo>
                  <a:lnTo>
                    <a:pt x="160" y="72"/>
                  </a:lnTo>
                  <a:lnTo>
                    <a:pt x="181" y="103"/>
                  </a:lnTo>
                  <a:lnTo>
                    <a:pt x="172" y="140"/>
                  </a:lnTo>
                  <a:lnTo>
                    <a:pt x="123" y="186"/>
                  </a:lnTo>
                  <a:lnTo>
                    <a:pt x="0" y="15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6" name="Freeform 174"/>
            <p:cNvSpPr>
              <a:spLocks noChangeAspect="1"/>
            </p:cNvSpPr>
            <p:nvPr/>
          </p:nvSpPr>
          <p:spPr bwMode="gray">
            <a:xfrm>
              <a:off x="2780573" y="3512327"/>
              <a:ext cx="285705" cy="267486"/>
            </a:xfrm>
            <a:custGeom>
              <a:avLst/>
              <a:gdLst>
                <a:gd name="T0" fmla="*/ 0 w 466"/>
                <a:gd name="T1" fmla="*/ 2147483647 h 398"/>
                <a:gd name="T2" fmla="*/ 2147483647 w 466"/>
                <a:gd name="T3" fmla="*/ 2147483647 h 398"/>
                <a:gd name="T4" fmla="*/ 2147483647 w 466"/>
                <a:gd name="T5" fmla="*/ 2147483647 h 398"/>
                <a:gd name="T6" fmla="*/ 2147483647 w 466"/>
                <a:gd name="T7" fmla="*/ 2147483647 h 398"/>
                <a:gd name="T8" fmla="*/ 2147483647 w 466"/>
                <a:gd name="T9" fmla="*/ 2147483647 h 398"/>
                <a:gd name="T10" fmla="*/ 2147483647 w 466"/>
                <a:gd name="T11" fmla="*/ 2147483647 h 398"/>
                <a:gd name="T12" fmla="*/ 2147483647 w 466"/>
                <a:gd name="T13" fmla="*/ 2147483647 h 398"/>
                <a:gd name="T14" fmla="*/ 2147483647 w 466"/>
                <a:gd name="T15" fmla="*/ 2147483647 h 398"/>
                <a:gd name="T16" fmla="*/ 2147483647 w 466"/>
                <a:gd name="T17" fmla="*/ 2147483647 h 398"/>
                <a:gd name="T18" fmla="*/ 2147483647 w 466"/>
                <a:gd name="T19" fmla="*/ 2147483647 h 398"/>
                <a:gd name="T20" fmla="*/ 2147483647 w 466"/>
                <a:gd name="T21" fmla="*/ 2147483647 h 398"/>
                <a:gd name="T22" fmla="*/ 2147483647 w 466"/>
                <a:gd name="T23" fmla="*/ 2147483647 h 398"/>
                <a:gd name="T24" fmla="*/ 2147483647 w 466"/>
                <a:gd name="T25" fmla="*/ 2147483647 h 398"/>
                <a:gd name="T26" fmla="*/ 2147483647 w 466"/>
                <a:gd name="T27" fmla="*/ 2147483647 h 398"/>
                <a:gd name="T28" fmla="*/ 2147483647 w 466"/>
                <a:gd name="T29" fmla="*/ 2147483647 h 398"/>
                <a:gd name="T30" fmla="*/ 2147483647 w 466"/>
                <a:gd name="T31" fmla="*/ 2147483647 h 398"/>
                <a:gd name="T32" fmla="*/ 2147483647 w 466"/>
                <a:gd name="T33" fmla="*/ 2147483647 h 398"/>
                <a:gd name="T34" fmla="*/ 2147483647 w 466"/>
                <a:gd name="T35" fmla="*/ 2147483647 h 398"/>
                <a:gd name="T36" fmla="*/ 2147483647 w 466"/>
                <a:gd name="T37" fmla="*/ 2147483647 h 398"/>
                <a:gd name="T38" fmla="*/ 2147483647 w 466"/>
                <a:gd name="T39" fmla="*/ 2147483647 h 398"/>
                <a:gd name="T40" fmla="*/ 2147483647 w 466"/>
                <a:gd name="T41" fmla="*/ 2147483647 h 398"/>
                <a:gd name="T42" fmla="*/ 2147483647 w 466"/>
                <a:gd name="T43" fmla="*/ 2147483647 h 398"/>
                <a:gd name="T44" fmla="*/ 2147483647 w 466"/>
                <a:gd name="T45" fmla="*/ 0 h 398"/>
                <a:gd name="T46" fmla="*/ 2147483647 w 466"/>
                <a:gd name="T47" fmla="*/ 2147483647 h 398"/>
                <a:gd name="T48" fmla="*/ 2147483647 w 466"/>
                <a:gd name="T49" fmla="*/ 2147483647 h 398"/>
                <a:gd name="T50" fmla="*/ 2147483647 w 466"/>
                <a:gd name="T51" fmla="*/ 2147483647 h 398"/>
                <a:gd name="T52" fmla="*/ 2147483647 w 466"/>
                <a:gd name="T53" fmla="*/ 2147483647 h 398"/>
                <a:gd name="T54" fmla="*/ 2147483647 w 466"/>
                <a:gd name="T55" fmla="*/ 2147483647 h 398"/>
                <a:gd name="T56" fmla="*/ 2147483647 w 466"/>
                <a:gd name="T57" fmla="*/ 2147483647 h 398"/>
                <a:gd name="T58" fmla="*/ 0 w 466"/>
                <a:gd name="T59" fmla="*/ 2147483647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398"/>
                <a:gd name="T92" fmla="*/ 466 w 466"/>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7" name="Freeform 175"/>
            <p:cNvSpPr>
              <a:spLocks noChangeAspect="1"/>
            </p:cNvSpPr>
            <p:nvPr/>
          </p:nvSpPr>
          <p:spPr bwMode="gray">
            <a:xfrm>
              <a:off x="6490669" y="3254652"/>
              <a:ext cx="148832" cy="345526"/>
            </a:xfrm>
            <a:custGeom>
              <a:avLst/>
              <a:gdLst>
                <a:gd name="T0" fmla="*/ 0 w 242"/>
                <a:gd name="T1" fmla="*/ 2147483647 h 517"/>
                <a:gd name="T2" fmla="*/ 2147483647 w 242"/>
                <a:gd name="T3" fmla="*/ 2147483647 h 517"/>
                <a:gd name="T4" fmla="*/ 2147483647 w 242"/>
                <a:gd name="T5" fmla="*/ 2147483647 h 517"/>
                <a:gd name="T6" fmla="*/ 2147483647 w 242"/>
                <a:gd name="T7" fmla="*/ 2147483647 h 517"/>
                <a:gd name="T8" fmla="*/ 2147483647 w 242"/>
                <a:gd name="T9" fmla="*/ 2147483647 h 517"/>
                <a:gd name="T10" fmla="*/ 2147483647 w 242"/>
                <a:gd name="T11" fmla="*/ 2147483647 h 517"/>
                <a:gd name="T12" fmla="*/ 2147483647 w 242"/>
                <a:gd name="T13" fmla="*/ 2147483647 h 517"/>
                <a:gd name="T14" fmla="*/ 2147483647 w 242"/>
                <a:gd name="T15" fmla="*/ 2147483647 h 517"/>
                <a:gd name="T16" fmla="*/ 2147483647 w 242"/>
                <a:gd name="T17" fmla="*/ 2147483647 h 517"/>
                <a:gd name="T18" fmla="*/ 2147483647 w 242"/>
                <a:gd name="T19" fmla="*/ 2147483647 h 517"/>
                <a:gd name="T20" fmla="*/ 2147483647 w 242"/>
                <a:gd name="T21" fmla="*/ 2147483647 h 517"/>
                <a:gd name="T22" fmla="*/ 2147483647 w 242"/>
                <a:gd name="T23" fmla="*/ 2147483647 h 517"/>
                <a:gd name="T24" fmla="*/ 2147483647 w 242"/>
                <a:gd name="T25" fmla="*/ 2147483647 h 517"/>
                <a:gd name="T26" fmla="*/ 2147483647 w 242"/>
                <a:gd name="T27" fmla="*/ 2147483647 h 517"/>
                <a:gd name="T28" fmla="*/ 2147483647 w 242"/>
                <a:gd name="T29" fmla="*/ 2147483647 h 517"/>
                <a:gd name="T30" fmla="*/ 2147483647 w 242"/>
                <a:gd name="T31" fmla="*/ 2147483647 h 517"/>
                <a:gd name="T32" fmla="*/ 2147483647 w 242"/>
                <a:gd name="T33" fmla="*/ 2147483647 h 517"/>
                <a:gd name="T34" fmla="*/ 2147483647 w 242"/>
                <a:gd name="T35" fmla="*/ 0 h 517"/>
                <a:gd name="T36" fmla="*/ 0 w 242"/>
                <a:gd name="T37" fmla="*/ 2147483647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78" name="Freeform 176"/>
            <p:cNvSpPr>
              <a:spLocks noChangeAspect="1"/>
            </p:cNvSpPr>
            <p:nvPr/>
          </p:nvSpPr>
          <p:spPr bwMode="gray">
            <a:xfrm>
              <a:off x="5248747" y="3355499"/>
              <a:ext cx="203404" cy="148791"/>
            </a:xfrm>
            <a:custGeom>
              <a:avLst/>
              <a:gdLst>
                <a:gd name="T0" fmla="*/ 0 w 334"/>
                <a:gd name="T1" fmla="*/ 2147483647 h 224"/>
                <a:gd name="T2" fmla="*/ 2147483647 w 334"/>
                <a:gd name="T3" fmla="*/ 2147483647 h 224"/>
                <a:gd name="T4" fmla="*/ 2147483647 w 334"/>
                <a:gd name="T5" fmla="*/ 2147483647 h 224"/>
                <a:gd name="T6" fmla="*/ 2147483647 w 334"/>
                <a:gd name="T7" fmla="*/ 2147483647 h 224"/>
                <a:gd name="T8" fmla="*/ 2147483647 w 334"/>
                <a:gd name="T9" fmla="*/ 2147483647 h 224"/>
                <a:gd name="T10" fmla="*/ 2147483647 w 334"/>
                <a:gd name="T11" fmla="*/ 0 h 224"/>
                <a:gd name="T12" fmla="*/ 2147483647 w 334"/>
                <a:gd name="T13" fmla="*/ 2147483647 h 224"/>
                <a:gd name="T14" fmla="*/ 2147483647 w 334"/>
                <a:gd name="T15" fmla="*/ 2147483647 h 224"/>
                <a:gd name="T16" fmla="*/ 2147483647 w 334"/>
                <a:gd name="T17" fmla="*/ 2147483647 h 224"/>
                <a:gd name="T18" fmla="*/ 0 w 334"/>
                <a:gd name="T19" fmla="*/ 2147483647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79" name="Freeform 177"/>
            <p:cNvSpPr>
              <a:spLocks noChangeAspect="1"/>
            </p:cNvSpPr>
            <p:nvPr/>
          </p:nvSpPr>
          <p:spPr bwMode="gray">
            <a:xfrm>
              <a:off x="5230556" y="3395177"/>
              <a:ext cx="77724" cy="109114"/>
            </a:xfrm>
            <a:custGeom>
              <a:avLst/>
              <a:gdLst>
                <a:gd name="T0" fmla="*/ 0 w 125"/>
                <a:gd name="T1" fmla="*/ 2147483647 h 164"/>
                <a:gd name="T2" fmla="*/ 2147483647 w 125"/>
                <a:gd name="T3" fmla="*/ 2147483647 h 164"/>
                <a:gd name="T4" fmla="*/ 2147483647 w 125"/>
                <a:gd name="T5" fmla="*/ 2147483647 h 164"/>
                <a:gd name="T6" fmla="*/ 2147483647 w 125"/>
                <a:gd name="T7" fmla="*/ 2147483647 h 164"/>
                <a:gd name="T8" fmla="*/ 2147483647 w 125"/>
                <a:gd name="T9" fmla="*/ 2147483647 h 164"/>
                <a:gd name="T10" fmla="*/ 2147483647 w 125"/>
                <a:gd name="T11" fmla="*/ 2147483647 h 164"/>
                <a:gd name="T12" fmla="*/ 2147483647 w 125"/>
                <a:gd name="T13" fmla="*/ 0 h 164"/>
                <a:gd name="T14" fmla="*/ 0 w 125"/>
                <a:gd name="T15" fmla="*/ 2147483647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0" name="Freeform 178"/>
            <p:cNvSpPr>
              <a:spLocks noChangeAspect="1"/>
            </p:cNvSpPr>
            <p:nvPr/>
          </p:nvSpPr>
          <p:spPr bwMode="gray">
            <a:xfrm>
              <a:off x="4618896" y="2635645"/>
              <a:ext cx="194798" cy="169455"/>
            </a:xfrm>
            <a:custGeom>
              <a:avLst/>
              <a:gdLst>
                <a:gd name="T0" fmla="*/ 0 w 325"/>
                <a:gd name="T1" fmla="*/ 2147483647 h 255"/>
                <a:gd name="T2" fmla="*/ 0 w 325"/>
                <a:gd name="T3" fmla="*/ 2147483647 h 255"/>
                <a:gd name="T4" fmla="*/ 2147483647 w 325"/>
                <a:gd name="T5" fmla="*/ 0 h 255"/>
                <a:gd name="T6" fmla="*/ 2147483647 w 325"/>
                <a:gd name="T7" fmla="*/ 2147483647 h 255"/>
                <a:gd name="T8" fmla="*/ 2147483647 w 325"/>
                <a:gd name="T9" fmla="*/ 2147483647 h 255"/>
                <a:gd name="T10" fmla="*/ 2147483647 w 325"/>
                <a:gd name="T11" fmla="*/ 2147483647 h 255"/>
                <a:gd name="T12" fmla="*/ 2147483647 w 325"/>
                <a:gd name="T13" fmla="*/ 2147483647 h 255"/>
                <a:gd name="T14" fmla="*/ 2147483647 w 325"/>
                <a:gd name="T15" fmla="*/ 2147483647 h 255"/>
                <a:gd name="T16" fmla="*/ 2147483647 w 325"/>
                <a:gd name="T17" fmla="*/ 2147483647 h 255"/>
                <a:gd name="T18" fmla="*/ 2147483647 w 325"/>
                <a:gd name="T19" fmla="*/ 2147483647 h 255"/>
                <a:gd name="T20" fmla="*/ 2147483647 w 325"/>
                <a:gd name="T21" fmla="*/ 2147483647 h 255"/>
                <a:gd name="T22" fmla="*/ 2147483647 w 325"/>
                <a:gd name="T23" fmla="*/ 2147483647 h 255"/>
                <a:gd name="T24" fmla="*/ 2147483647 w 325"/>
                <a:gd name="T25" fmla="*/ 2147483647 h 255"/>
                <a:gd name="T26" fmla="*/ 2147483647 w 325"/>
                <a:gd name="T27" fmla="*/ 2147483647 h 255"/>
                <a:gd name="T28" fmla="*/ 0 w 325"/>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81" name="Freeform 179"/>
            <p:cNvSpPr>
              <a:spLocks noChangeAspect="1"/>
            </p:cNvSpPr>
            <p:nvPr/>
          </p:nvSpPr>
          <p:spPr bwMode="gray">
            <a:xfrm>
              <a:off x="4572387" y="3929172"/>
              <a:ext cx="267898" cy="282703"/>
            </a:xfrm>
            <a:custGeom>
              <a:avLst/>
              <a:gdLst>
                <a:gd name="T0" fmla="*/ 0 w 439"/>
                <a:gd name="T1" fmla="*/ 2147483647 h 429"/>
                <a:gd name="T2" fmla="*/ 2147483647 w 439"/>
                <a:gd name="T3" fmla="*/ 2147483647 h 429"/>
                <a:gd name="T4" fmla="*/ 2147483647 w 439"/>
                <a:gd name="T5" fmla="*/ 2147483647 h 429"/>
                <a:gd name="T6" fmla="*/ 2147483647 w 439"/>
                <a:gd name="T7" fmla="*/ 2147483647 h 429"/>
                <a:gd name="T8" fmla="*/ 2147483647 w 439"/>
                <a:gd name="T9" fmla="*/ 2147483647 h 429"/>
                <a:gd name="T10" fmla="*/ 2147483647 w 439"/>
                <a:gd name="T11" fmla="*/ 2147483647 h 429"/>
                <a:gd name="T12" fmla="*/ 2147483647 w 439"/>
                <a:gd name="T13" fmla="*/ 2147483647 h 429"/>
                <a:gd name="T14" fmla="*/ 2147483647 w 439"/>
                <a:gd name="T15" fmla="*/ 2147483647 h 429"/>
                <a:gd name="T16" fmla="*/ 2147483647 w 439"/>
                <a:gd name="T17" fmla="*/ 2147483647 h 429"/>
                <a:gd name="T18" fmla="*/ 2147483647 w 439"/>
                <a:gd name="T19" fmla="*/ 2147483647 h 429"/>
                <a:gd name="T20" fmla="*/ 2147483647 w 439"/>
                <a:gd name="T21" fmla="*/ 2147483647 h 429"/>
                <a:gd name="T22" fmla="*/ 2147483647 w 439"/>
                <a:gd name="T23" fmla="*/ 2147483647 h 429"/>
                <a:gd name="T24" fmla="*/ 2147483647 w 439"/>
                <a:gd name="T25" fmla="*/ 2147483647 h 429"/>
                <a:gd name="T26" fmla="*/ 2147483647 w 439"/>
                <a:gd name="T27" fmla="*/ 2147483647 h 429"/>
                <a:gd name="T28" fmla="*/ 2147483647 w 439"/>
                <a:gd name="T29" fmla="*/ 0 h 429"/>
                <a:gd name="T30" fmla="*/ 2147483647 w 439"/>
                <a:gd name="T31" fmla="*/ 2147483647 h 429"/>
                <a:gd name="T32" fmla="*/ 2147483647 w 439"/>
                <a:gd name="T33" fmla="*/ 2147483647 h 429"/>
                <a:gd name="T34" fmla="*/ 0 w 439"/>
                <a:gd name="T35" fmla="*/ 2147483647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2" name="Freeform 180"/>
            <p:cNvSpPr>
              <a:spLocks noChangeAspect="1"/>
            </p:cNvSpPr>
            <p:nvPr/>
          </p:nvSpPr>
          <p:spPr bwMode="gray">
            <a:xfrm>
              <a:off x="4581380" y="3901651"/>
              <a:ext cx="23087" cy="28009"/>
            </a:xfrm>
            <a:custGeom>
              <a:avLst/>
              <a:gdLst>
                <a:gd name="T0" fmla="*/ 0 w 35"/>
                <a:gd name="T1" fmla="*/ 2147483647 h 38"/>
                <a:gd name="T2" fmla="*/ 2147483647 w 35"/>
                <a:gd name="T3" fmla="*/ 2147483647 h 38"/>
                <a:gd name="T4" fmla="*/ 2147483647 w 35"/>
                <a:gd name="T5" fmla="*/ 0 h 38"/>
                <a:gd name="T6" fmla="*/ 0 w 35"/>
                <a:gd name="T7" fmla="*/ 2147483647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183" name="Freeform 181"/>
            <p:cNvSpPr>
              <a:spLocks noChangeAspect="1"/>
            </p:cNvSpPr>
            <p:nvPr/>
          </p:nvSpPr>
          <p:spPr bwMode="gray">
            <a:xfrm>
              <a:off x="4750985" y="4205262"/>
              <a:ext cx="200097" cy="213268"/>
            </a:xfrm>
            <a:custGeom>
              <a:avLst/>
              <a:gdLst>
                <a:gd name="T0" fmla="*/ 0 w 326"/>
                <a:gd name="T1" fmla="*/ 2147483647 h 322"/>
                <a:gd name="T2" fmla="*/ 0 w 326"/>
                <a:gd name="T3" fmla="*/ 2147483647 h 322"/>
                <a:gd name="T4" fmla="*/ 2147483647 w 326"/>
                <a:gd name="T5" fmla="*/ 2147483647 h 322"/>
                <a:gd name="T6" fmla="*/ 2147483647 w 326"/>
                <a:gd name="T7" fmla="*/ 2147483647 h 322"/>
                <a:gd name="T8" fmla="*/ 2147483647 w 326"/>
                <a:gd name="T9" fmla="*/ 2147483647 h 322"/>
                <a:gd name="T10" fmla="*/ 2147483647 w 326"/>
                <a:gd name="T11" fmla="*/ 2147483647 h 322"/>
                <a:gd name="T12" fmla="*/ 2147483647 w 326"/>
                <a:gd name="T13" fmla="*/ 0 h 322"/>
                <a:gd name="T14" fmla="*/ 2147483647 w 326"/>
                <a:gd name="T15" fmla="*/ 2147483647 h 322"/>
                <a:gd name="T16" fmla="*/ 2147483647 w 326"/>
                <a:gd name="T17" fmla="*/ 2147483647 h 322"/>
                <a:gd name="T18" fmla="*/ 2147483647 w 326"/>
                <a:gd name="T19" fmla="*/ 2147483647 h 322"/>
                <a:gd name="T20" fmla="*/ 2147483647 w 326"/>
                <a:gd name="T21" fmla="*/ 2147483647 h 322"/>
                <a:gd name="T22" fmla="*/ 2147483647 w 326"/>
                <a:gd name="T23" fmla="*/ 2147483647 h 322"/>
                <a:gd name="T24" fmla="*/ 2147483647 w 326"/>
                <a:gd name="T25" fmla="*/ 2147483647 h 322"/>
                <a:gd name="T26" fmla="*/ 2147483647 w 326"/>
                <a:gd name="T27" fmla="*/ 2147483647 h 322"/>
                <a:gd name="T28" fmla="*/ 0 w 326"/>
                <a:gd name="T29" fmla="*/ 2147483647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4" name="Freeform 182"/>
            <p:cNvSpPr>
              <a:spLocks noChangeAspect="1"/>
            </p:cNvSpPr>
            <p:nvPr/>
          </p:nvSpPr>
          <p:spPr bwMode="gray">
            <a:xfrm>
              <a:off x="4944468" y="3848163"/>
              <a:ext cx="38034" cy="47944"/>
            </a:xfrm>
            <a:custGeom>
              <a:avLst/>
              <a:gdLst>
                <a:gd name="T0" fmla="*/ 0 w 60"/>
                <a:gd name="T1" fmla="*/ 2147483647 h 69"/>
                <a:gd name="T2" fmla="*/ 2147483647 w 60"/>
                <a:gd name="T3" fmla="*/ 2147483647 h 69"/>
                <a:gd name="T4" fmla="*/ 2147483647 w 60"/>
                <a:gd name="T5" fmla="*/ 2147483647 h 69"/>
                <a:gd name="T6" fmla="*/ 2147483647 w 60"/>
                <a:gd name="T7" fmla="*/ 2147483647 h 69"/>
                <a:gd name="T8" fmla="*/ 2147483647 w 60"/>
                <a:gd name="T9" fmla="*/ 0 h 69"/>
                <a:gd name="T10" fmla="*/ 0 w 60"/>
                <a:gd name="T11" fmla="*/ 2147483647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5" name="Freeform 183"/>
            <p:cNvSpPr>
              <a:spLocks noChangeAspect="1"/>
            </p:cNvSpPr>
            <p:nvPr/>
          </p:nvSpPr>
          <p:spPr bwMode="gray">
            <a:xfrm>
              <a:off x="4507893" y="3500984"/>
              <a:ext cx="162062" cy="257905"/>
            </a:xfrm>
            <a:custGeom>
              <a:avLst/>
              <a:gdLst>
                <a:gd name="T0" fmla="*/ 0 w 268"/>
                <a:gd name="T1" fmla="*/ 2147483647 h 389"/>
                <a:gd name="T2" fmla="*/ 2147483647 w 268"/>
                <a:gd name="T3" fmla="*/ 2147483647 h 389"/>
                <a:gd name="T4" fmla="*/ 2147483647 w 268"/>
                <a:gd name="T5" fmla="*/ 2147483647 h 389"/>
                <a:gd name="T6" fmla="*/ 2147483647 w 268"/>
                <a:gd name="T7" fmla="*/ 2147483647 h 389"/>
                <a:gd name="T8" fmla="*/ 2147483647 w 268"/>
                <a:gd name="T9" fmla="*/ 2147483647 h 389"/>
                <a:gd name="T10" fmla="*/ 2147483647 w 268"/>
                <a:gd name="T11" fmla="*/ 2147483647 h 389"/>
                <a:gd name="T12" fmla="*/ 2147483647 w 268"/>
                <a:gd name="T13" fmla="*/ 0 h 389"/>
                <a:gd name="T14" fmla="*/ 2147483647 w 268"/>
                <a:gd name="T15" fmla="*/ 2147483647 h 389"/>
                <a:gd name="T16" fmla="*/ 2147483647 w 268"/>
                <a:gd name="T17" fmla="*/ 2147483647 h 389"/>
                <a:gd name="T18" fmla="*/ 2147483647 w 268"/>
                <a:gd name="T19" fmla="*/ 2147483647 h 389"/>
                <a:gd name="T20" fmla="*/ 2147483647 w 268"/>
                <a:gd name="T21" fmla="*/ 2147483647 h 389"/>
                <a:gd name="T22" fmla="*/ 2147483647 w 268"/>
                <a:gd name="T23" fmla="*/ 2147483647 h 389"/>
                <a:gd name="T24" fmla="*/ 2147483647 w 268"/>
                <a:gd name="T25" fmla="*/ 2147483647 h 389"/>
                <a:gd name="T26" fmla="*/ 2147483647 w 268"/>
                <a:gd name="T27" fmla="*/ 2147483647 h 389"/>
                <a:gd name="T28" fmla="*/ 2147483647 w 268"/>
                <a:gd name="T29" fmla="*/ 2147483647 h 389"/>
                <a:gd name="T30" fmla="*/ 2147483647 w 268"/>
                <a:gd name="T31" fmla="*/ 2147483647 h 389"/>
                <a:gd name="T32" fmla="*/ 2147483647 w 268"/>
                <a:gd name="T33" fmla="*/ 2147483647 h 389"/>
                <a:gd name="T34" fmla="*/ 0 w 268"/>
                <a:gd name="T35" fmla="*/ 2147483647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6" name="Freeform 184"/>
            <p:cNvSpPr>
              <a:spLocks noChangeAspect="1"/>
            </p:cNvSpPr>
            <p:nvPr/>
          </p:nvSpPr>
          <p:spPr bwMode="gray">
            <a:xfrm>
              <a:off x="4636881" y="3542315"/>
              <a:ext cx="274513" cy="185162"/>
            </a:xfrm>
            <a:custGeom>
              <a:avLst/>
              <a:gdLst>
                <a:gd name="T0" fmla="*/ 0 w 454"/>
                <a:gd name="T1" fmla="*/ 2147483647 h 280"/>
                <a:gd name="T2" fmla="*/ 2147483647 w 454"/>
                <a:gd name="T3" fmla="*/ 2147483647 h 280"/>
                <a:gd name="T4" fmla="*/ 2147483647 w 454"/>
                <a:gd name="T5" fmla="*/ 2147483647 h 280"/>
                <a:gd name="T6" fmla="*/ 2147483647 w 454"/>
                <a:gd name="T7" fmla="*/ 2147483647 h 280"/>
                <a:gd name="T8" fmla="*/ 2147483647 w 454"/>
                <a:gd name="T9" fmla="*/ 2147483647 h 280"/>
                <a:gd name="T10" fmla="*/ 2147483647 w 454"/>
                <a:gd name="T11" fmla="*/ 0 h 280"/>
                <a:gd name="T12" fmla="*/ 2147483647 w 454"/>
                <a:gd name="T13" fmla="*/ 2147483647 h 280"/>
                <a:gd name="T14" fmla="*/ 2147483647 w 454"/>
                <a:gd name="T15" fmla="*/ 2147483647 h 280"/>
                <a:gd name="T16" fmla="*/ 2147483647 w 454"/>
                <a:gd name="T17" fmla="*/ 2147483647 h 280"/>
                <a:gd name="T18" fmla="*/ 2147483647 w 454"/>
                <a:gd name="T19" fmla="*/ 2147483647 h 280"/>
                <a:gd name="T20" fmla="*/ 2147483647 w 454"/>
                <a:gd name="T21" fmla="*/ 2147483647 h 280"/>
                <a:gd name="T22" fmla="*/ 2147483647 w 454"/>
                <a:gd name="T23" fmla="*/ 2147483647 h 280"/>
                <a:gd name="T24" fmla="*/ 2147483647 w 454"/>
                <a:gd name="T25" fmla="*/ 2147483647 h 280"/>
                <a:gd name="T26" fmla="*/ 2147483647 w 454"/>
                <a:gd name="T27" fmla="*/ 2147483647 h 280"/>
                <a:gd name="T28" fmla="*/ 0 w 454"/>
                <a:gd name="T29" fmla="*/ 214748364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7" name="Freeform 185"/>
            <p:cNvSpPr>
              <a:spLocks noChangeAspect="1"/>
            </p:cNvSpPr>
            <p:nvPr/>
          </p:nvSpPr>
          <p:spPr bwMode="gray">
            <a:xfrm>
              <a:off x="4613729" y="3249692"/>
              <a:ext cx="226555" cy="375285"/>
            </a:xfrm>
            <a:custGeom>
              <a:avLst/>
              <a:gdLst>
                <a:gd name="T0" fmla="*/ 0 w 371"/>
                <a:gd name="T1" fmla="*/ 2147483647 h 567"/>
                <a:gd name="T2" fmla="*/ 2147483647 w 371"/>
                <a:gd name="T3" fmla="*/ 2147483647 h 567"/>
                <a:gd name="T4" fmla="*/ 2147483647 w 371"/>
                <a:gd name="T5" fmla="*/ 2147483647 h 567"/>
                <a:gd name="T6" fmla="*/ 2147483647 w 371"/>
                <a:gd name="T7" fmla="*/ 2147483647 h 567"/>
                <a:gd name="T8" fmla="*/ 2147483647 w 371"/>
                <a:gd name="T9" fmla="*/ 2147483647 h 567"/>
                <a:gd name="T10" fmla="*/ 2147483647 w 371"/>
                <a:gd name="T11" fmla="*/ 2147483647 h 567"/>
                <a:gd name="T12" fmla="*/ 2147483647 w 371"/>
                <a:gd name="T13" fmla="*/ 2147483647 h 567"/>
                <a:gd name="T14" fmla="*/ 2147483647 w 371"/>
                <a:gd name="T15" fmla="*/ 2147483647 h 567"/>
                <a:gd name="T16" fmla="*/ 2147483647 w 371"/>
                <a:gd name="T17" fmla="*/ 2147483647 h 567"/>
                <a:gd name="T18" fmla="*/ 2147483647 w 371"/>
                <a:gd name="T19" fmla="*/ 2147483647 h 567"/>
                <a:gd name="T20" fmla="*/ 2147483647 w 371"/>
                <a:gd name="T21" fmla="*/ 2147483647 h 567"/>
                <a:gd name="T22" fmla="*/ 2147483647 w 371"/>
                <a:gd name="T23" fmla="*/ 2147483647 h 567"/>
                <a:gd name="T24" fmla="*/ 2147483647 w 371"/>
                <a:gd name="T25" fmla="*/ 2147483647 h 567"/>
                <a:gd name="T26" fmla="*/ 2147483647 w 371"/>
                <a:gd name="T27" fmla="*/ 2147483647 h 567"/>
                <a:gd name="T28" fmla="*/ 2147483647 w 371"/>
                <a:gd name="T29" fmla="*/ 0 h 567"/>
                <a:gd name="T30" fmla="*/ 2147483647 w 371"/>
                <a:gd name="T31" fmla="*/ 2147483647 h 567"/>
                <a:gd name="T32" fmla="*/ 2147483647 w 371"/>
                <a:gd name="T33" fmla="*/ 2147483647 h 567"/>
                <a:gd name="T34" fmla="*/ 2147483647 w 371"/>
                <a:gd name="T35" fmla="*/ 2147483647 h 567"/>
                <a:gd name="T36" fmla="*/ 2147483647 w 371"/>
                <a:gd name="T37" fmla="*/ 2147483647 h 567"/>
                <a:gd name="T38" fmla="*/ 0 w 371"/>
                <a:gd name="T39" fmla="*/ 2147483647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8" name="Freeform 186"/>
            <p:cNvSpPr>
              <a:spLocks noChangeAspect="1"/>
            </p:cNvSpPr>
            <p:nvPr/>
          </p:nvSpPr>
          <p:spPr bwMode="gray">
            <a:xfrm>
              <a:off x="4567426" y="3709292"/>
              <a:ext cx="157100" cy="200042"/>
            </a:xfrm>
            <a:custGeom>
              <a:avLst/>
              <a:gdLst>
                <a:gd name="T0" fmla="*/ 0 w 260"/>
                <a:gd name="T1" fmla="*/ 2147483647 h 301"/>
                <a:gd name="T2" fmla="*/ 2147483647 w 260"/>
                <a:gd name="T3" fmla="*/ 2147483647 h 301"/>
                <a:gd name="T4" fmla="*/ 2147483647 w 260"/>
                <a:gd name="T5" fmla="*/ 2147483647 h 301"/>
                <a:gd name="T6" fmla="*/ 2147483647 w 260"/>
                <a:gd name="T7" fmla="*/ 2147483647 h 301"/>
                <a:gd name="T8" fmla="*/ 2147483647 w 260"/>
                <a:gd name="T9" fmla="*/ 2147483647 h 301"/>
                <a:gd name="T10" fmla="*/ 2147483647 w 260"/>
                <a:gd name="T11" fmla="*/ 2147483647 h 301"/>
                <a:gd name="T12" fmla="*/ 2147483647 w 260"/>
                <a:gd name="T13" fmla="*/ 2147483647 h 301"/>
                <a:gd name="T14" fmla="*/ 2147483647 w 260"/>
                <a:gd name="T15" fmla="*/ 0 h 301"/>
                <a:gd name="T16" fmla="*/ 2147483647 w 260"/>
                <a:gd name="T17" fmla="*/ 0 h 301"/>
                <a:gd name="T18" fmla="*/ 2147483647 w 260"/>
                <a:gd name="T19" fmla="*/ 2147483647 h 301"/>
                <a:gd name="T20" fmla="*/ 2147483647 w 260"/>
                <a:gd name="T21" fmla="*/ 2147483647 h 301"/>
                <a:gd name="T22" fmla="*/ 2147483647 w 260"/>
                <a:gd name="T23" fmla="*/ 2147483647 h 301"/>
                <a:gd name="T24" fmla="*/ 2147483647 w 260"/>
                <a:gd name="T25" fmla="*/ 2147483647 h 301"/>
                <a:gd name="T26" fmla="*/ 2147483647 w 260"/>
                <a:gd name="T27" fmla="*/ 2147483647 h 301"/>
                <a:gd name="T28" fmla="*/ 2147483647 w 260"/>
                <a:gd name="T29" fmla="*/ 2147483647 h 301"/>
                <a:gd name="T30" fmla="*/ 2147483647 w 260"/>
                <a:gd name="T31" fmla="*/ 2147483647 h 301"/>
                <a:gd name="T32" fmla="*/ 0 w 260"/>
                <a:gd name="T33" fmla="*/ 2147483647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9" name="Freeform 187"/>
            <p:cNvSpPr>
              <a:spLocks noChangeAspect="1"/>
            </p:cNvSpPr>
            <p:nvPr/>
          </p:nvSpPr>
          <p:spPr bwMode="gray">
            <a:xfrm>
              <a:off x="4590578" y="3676227"/>
              <a:ext cx="400193" cy="424882"/>
            </a:xfrm>
            <a:custGeom>
              <a:avLst/>
              <a:gdLst>
                <a:gd name="T0" fmla="*/ 0 w 659"/>
                <a:gd name="T1" fmla="*/ 2147483647 h 635"/>
                <a:gd name="T2" fmla="*/ 2147483647 w 659"/>
                <a:gd name="T3" fmla="*/ 2147483647 h 635"/>
                <a:gd name="T4" fmla="*/ 2147483647 w 659"/>
                <a:gd name="T5" fmla="*/ 2147483647 h 635"/>
                <a:gd name="T6" fmla="*/ 2147483647 w 659"/>
                <a:gd name="T7" fmla="*/ 2147483647 h 635"/>
                <a:gd name="T8" fmla="*/ 2147483647 w 659"/>
                <a:gd name="T9" fmla="*/ 2147483647 h 635"/>
                <a:gd name="T10" fmla="*/ 2147483647 w 659"/>
                <a:gd name="T11" fmla="*/ 2147483647 h 635"/>
                <a:gd name="T12" fmla="*/ 2147483647 w 659"/>
                <a:gd name="T13" fmla="*/ 2147483647 h 635"/>
                <a:gd name="T14" fmla="*/ 2147483647 w 659"/>
                <a:gd name="T15" fmla="*/ 2147483647 h 635"/>
                <a:gd name="T16" fmla="*/ 2147483647 w 659"/>
                <a:gd name="T17" fmla="*/ 2147483647 h 635"/>
                <a:gd name="T18" fmla="*/ 2147483647 w 659"/>
                <a:gd name="T19" fmla="*/ 2147483647 h 635"/>
                <a:gd name="T20" fmla="*/ 2147483647 w 659"/>
                <a:gd name="T21" fmla="*/ 2147483647 h 635"/>
                <a:gd name="T22" fmla="*/ 2147483647 w 659"/>
                <a:gd name="T23" fmla="*/ 2147483647 h 635"/>
                <a:gd name="T24" fmla="*/ 2147483647 w 659"/>
                <a:gd name="T25" fmla="*/ 2147483647 h 635"/>
                <a:gd name="T26" fmla="*/ 2147483647 w 659"/>
                <a:gd name="T27" fmla="*/ 2147483647 h 635"/>
                <a:gd name="T28" fmla="*/ 2147483647 w 659"/>
                <a:gd name="T29" fmla="*/ 2147483647 h 635"/>
                <a:gd name="T30" fmla="*/ 2147483647 w 659"/>
                <a:gd name="T31" fmla="*/ 2147483647 h 635"/>
                <a:gd name="T32" fmla="*/ 2147483647 w 659"/>
                <a:gd name="T33" fmla="*/ 2147483647 h 635"/>
                <a:gd name="T34" fmla="*/ 2147483647 w 659"/>
                <a:gd name="T35" fmla="*/ 2147483647 h 635"/>
                <a:gd name="T36" fmla="*/ 2147483647 w 659"/>
                <a:gd name="T37" fmla="*/ 2147483647 h 635"/>
                <a:gd name="T38" fmla="*/ 2147483647 w 659"/>
                <a:gd name="T39" fmla="*/ 2147483647 h 635"/>
                <a:gd name="T40" fmla="*/ 2147483647 w 659"/>
                <a:gd name="T41" fmla="*/ 2147483647 h 635"/>
                <a:gd name="T42" fmla="*/ 2147483647 w 659"/>
                <a:gd name="T43" fmla="*/ 2147483647 h 635"/>
                <a:gd name="T44" fmla="*/ 2147483647 w 659"/>
                <a:gd name="T45" fmla="*/ 0 h 635"/>
                <a:gd name="T46" fmla="*/ 2147483647 w 659"/>
                <a:gd name="T47" fmla="*/ 2147483647 h 635"/>
                <a:gd name="T48" fmla="*/ 2147483647 w 659"/>
                <a:gd name="T49" fmla="*/ 0 h 635"/>
                <a:gd name="T50" fmla="*/ 2147483647 w 659"/>
                <a:gd name="T51" fmla="*/ 2147483647 h 635"/>
                <a:gd name="T52" fmla="*/ 2147483647 w 659"/>
                <a:gd name="T53" fmla="*/ 2147483647 h 635"/>
                <a:gd name="T54" fmla="*/ 2147483647 w 659"/>
                <a:gd name="T55" fmla="*/ 2147483647 h 635"/>
                <a:gd name="T56" fmla="*/ 2147483647 w 659"/>
                <a:gd name="T57" fmla="*/ 2147483647 h 635"/>
                <a:gd name="T58" fmla="*/ 2147483647 w 659"/>
                <a:gd name="T59" fmla="*/ 2147483647 h 635"/>
                <a:gd name="T60" fmla="*/ 2147483647 w 659"/>
                <a:gd name="T61" fmla="*/ 2147483647 h 635"/>
                <a:gd name="T62" fmla="*/ 0 w 659"/>
                <a:gd name="T63" fmla="*/ 2147483647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0" name="Freeform 188"/>
            <p:cNvSpPr>
              <a:spLocks noChangeAspect="1"/>
            </p:cNvSpPr>
            <p:nvPr/>
          </p:nvSpPr>
          <p:spPr bwMode="gray">
            <a:xfrm>
              <a:off x="5014266" y="2945145"/>
              <a:ext cx="50503" cy="26608"/>
            </a:xfrm>
            <a:custGeom>
              <a:avLst/>
              <a:gdLst>
                <a:gd name="T0" fmla="*/ 0 w 82"/>
                <a:gd name="T1" fmla="*/ 2147483647 h 43"/>
                <a:gd name="T2" fmla="*/ 2147483647 w 82"/>
                <a:gd name="T3" fmla="*/ 2147483647 h 43"/>
                <a:gd name="T4" fmla="*/ 2147483647 w 82"/>
                <a:gd name="T5" fmla="*/ 0 h 43"/>
                <a:gd name="T6" fmla="*/ 0 w 82"/>
                <a:gd name="T7" fmla="*/ 2147483647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91" name="Freeform 189"/>
            <p:cNvSpPr>
              <a:spLocks noChangeAspect="1"/>
            </p:cNvSpPr>
            <p:nvPr/>
          </p:nvSpPr>
          <p:spPr bwMode="gray">
            <a:xfrm>
              <a:off x="4350792" y="3509251"/>
              <a:ext cx="56226" cy="140524"/>
            </a:xfrm>
            <a:custGeom>
              <a:avLst/>
              <a:gdLst>
                <a:gd name="T0" fmla="*/ 0 w 94"/>
                <a:gd name="T1" fmla="*/ 2147483647 h 214"/>
                <a:gd name="T2" fmla="*/ 2147483647 w 94"/>
                <a:gd name="T3" fmla="*/ 2147483647 h 214"/>
                <a:gd name="T4" fmla="*/ 2147483647 w 94"/>
                <a:gd name="T5" fmla="*/ 2147483647 h 214"/>
                <a:gd name="T6" fmla="*/ 2147483647 w 94"/>
                <a:gd name="T7" fmla="*/ 2147483647 h 214"/>
                <a:gd name="T8" fmla="*/ 2147483647 w 94"/>
                <a:gd name="T9" fmla="*/ 0 h 214"/>
                <a:gd name="T10" fmla="*/ 2147483647 w 94"/>
                <a:gd name="T11" fmla="*/ 2147483647 h 214"/>
                <a:gd name="T12" fmla="*/ 0 w 94"/>
                <a:gd name="T13" fmla="*/ 2147483647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2" name="Freeform 190"/>
            <p:cNvSpPr>
              <a:spLocks noChangeAspect="1"/>
            </p:cNvSpPr>
            <p:nvPr/>
          </p:nvSpPr>
          <p:spPr bwMode="gray">
            <a:xfrm>
              <a:off x="4527737" y="3744010"/>
              <a:ext cx="41342" cy="31411"/>
            </a:xfrm>
            <a:custGeom>
              <a:avLst/>
              <a:gdLst>
                <a:gd name="T0" fmla="*/ 0 w 62"/>
                <a:gd name="T1" fmla="*/ 2147483647 h 43"/>
                <a:gd name="T2" fmla="*/ 2147483647 w 62"/>
                <a:gd name="T3" fmla="*/ 2147483647 h 43"/>
                <a:gd name="T4" fmla="*/ 2147483647 w 62"/>
                <a:gd name="T5" fmla="*/ 0 h 43"/>
                <a:gd name="T6" fmla="*/ 2147483647 w 62"/>
                <a:gd name="T7" fmla="*/ 2147483647 h 43"/>
                <a:gd name="T8" fmla="*/ 0 w 62"/>
                <a:gd name="T9" fmla="*/ 2147483647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3" name="Freeform 191"/>
            <p:cNvSpPr>
              <a:spLocks noChangeAspect="1"/>
            </p:cNvSpPr>
            <p:nvPr/>
          </p:nvSpPr>
          <p:spPr bwMode="gray">
            <a:xfrm>
              <a:off x="5028805" y="3378645"/>
              <a:ext cx="317509" cy="337260"/>
            </a:xfrm>
            <a:custGeom>
              <a:avLst/>
              <a:gdLst>
                <a:gd name="T0" fmla="*/ 0 w 524"/>
                <a:gd name="T1" fmla="*/ 2147483647 h 509"/>
                <a:gd name="T2" fmla="*/ 2147483647 w 524"/>
                <a:gd name="T3" fmla="*/ 2147483647 h 509"/>
                <a:gd name="T4" fmla="*/ 2147483647 w 524"/>
                <a:gd name="T5" fmla="*/ 2147483647 h 509"/>
                <a:gd name="T6" fmla="*/ 2147483647 w 524"/>
                <a:gd name="T7" fmla="*/ 2147483647 h 509"/>
                <a:gd name="T8" fmla="*/ 2147483647 w 524"/>
                <a:gd name="T9" fmla="*/ 2147483647 h 509"/>
                <a:gd name="T10" fmla="*/ 2147483647 w 524"/>
                <a:gd name="T11" fmla="*/ 0 h 509"/>
                <a:gd name="T12" fmla="*/ 2147483647 w 524"/>
                <a:gd name="T13" fmla="*/ 2147483647 h 509"/>
                <a:gd name="T14" fmla="*/ 2147483647 w 524"/>
                <a:gd name="T15" fmla="*/ 2147483647 h 509"/>
                <a:gd name="T16" fmla="*/ 2147483647 w 524"/>
                <a:gd name="T17" fmla="*/ 2147483647 h 509"/>
                <a:gd name="T18" fmla="*/ 2147483647 w 524"/>
                <a:gd name="T19" fmla="*/ 2147483647 h 509"/>
                <a:gd name="T20" fmla="*/ 2147483647 w 524"/>
                <a:gd name="T21" fmla="*/ 2147483647 h 509"/>
                <a:gd name="T22" fmla="*/ 2147483647 w 524"/>
                <a:gd name="T23" fmla="*/ 2147483647 h 509"/>
                <a:gd name="T24" fmla="*/ 2147483647 w 524"/>
                <a:gd name="T25" fmla="*/ 2147483647 h 509"/>
                <a:gd name="T26" fmla="*/ 2147483647 w 524"/>
                <a:gd name="T27" fmla="*/ 2147483647 h 509"/>
                <a:gd name="T28" fmla="*/ 2147483647 w 524"/>
                <a:gd name="T29" fmla="*/ 2147483647 h 509"/>
                <a:gd name="T30" fmla="*/ 2147483647 w 524"/>
                <a:gd name="T31" fmla="*/ 2147483647 h 509"/>
                <a:gd name="T32" fmla="*/ 2147483647 w 524"/>
                <a:gd name="T33" fmla="*/ 2147483647 h 509"/>
                <a:gd name="T34" fmla="*/ 0 w 524"/>
                <a:gd name="T35" fmla="*/ 2147483647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4" name="Freeform 192"/>
            <p:cNvSpPr>
              <a:spLocks noChangeAspect="1"/>
            </p:cNvSpPr>
            <p:nvPr/>
          </p:nvSpPr>
          <p:spPr bwMode="gray">
            <a:xfrm>
              <a:off x="5214019" y="3504290"/>
              <a:ext cx="34728" cy="41331"/>
            </a:xfrm>
            <a:custGeom>
              <a:avLst/>
              <a:gdLst>
                <a:gd name="T0" fmla="*/ 0 w 55"/>
                <a:gd name="T1" fmla="*/ 2147483647 h 65"/>
                <a:gd name="T2" fmla="*/ 2147483647 w 55"/>
                <a:gd name="T3" fmla="*/ 2147483647 h 65"/>
                <a:gd name="T4" fmla="*/ 2147483647 w 55"/>
                <a:gd name="T5" fmla="*/ 2147483647 h 65"/>
                <a:gd name="T6" fmla="*/ 2147483647 w 55"/>
                <a:gd name="T7" fmla="*/ 2147483647 h 65"/>
                <a:gd name="T8" fmla="*/ 2147483647 w 55"/>
                <a:gd name="T9" fmla="*/ 2147483647 h 65"/>
                <a:gd name="T10" fmla="*/ 2147483647 w 55"/>
                <a:gd name="T11" fmla="*/ 0 h 65"/>
                <a:gd name="T12" fmla="*/ 0 w 55"/>
                <a:gd name="T13" fmla="*/ 2147483647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5" name="Freeform 193"/>
            <p:cNvSpPr>
              <a:spLocks noChangeAspect="1"/>
            </p:cNvSpPr>
            <p:nvPr/>
          </p:nvSpPr>
          <p:spPr bwMode="gray">
            <a:xfrm>
              <a:off x="4512854" y="3744010"/>
              <a:ext cx="119066" cy="142178"/>
            </a:xfrm>
            <a:custGeom>
              <a:avLst/>
              <a:gdLst>
                <a:gd name="T0" fmla="*/ 0 w 192"/>
                <a:gd name="T1" fmla="*/ 2147483647 h 211"/>
                <a:gd name="T2" fmla="*/ 2147483647 w 192"/>
                <a:gd name="T3" fmla="*/ 2147483647 h 211"/>
                <a:gd name="T4" fmla="*/ 2147483647 w 192"/>
                <a:gd name="T5" fmla="*/ 2147483647 h 211"/>
                <a:gd name="T6" fmla="*/ 2147483647 w 192"/>
                <a:gd name="T7" fmla="*/ 2147483647 h 211"/>
                <a:gd name="T8" fmla="*/ 2147483647 w 192"/>
                <a:gd name="T9" fmla="*/ 2147483647 h 211"/>
                <a:gd name="T10" fmla="*/ 2147483647 w 192"/>
                <a:gd name="T11" fmla="*/ 0 h 211"/>
                <a:gd name="T12" fmla="*/ 2147483647 w 192"/>
                <a:gd name="T13" fmla="*/ 2147483647 h 211"/>
                <a:gd name="T14" fmla="*/ 2147483647 w 192"/>
                <a:gd name="T15" fmla="*/ 2147483647 h 211"/>
                <a:gd name="T16" fmla="*/ 2147483647 w 192"/>
                <a:gd name="T17" fmla="*/ 2147483647 h 211"/>
                <a:gd name="T18" fmla="*/ 2147483647 w 192"/>
                <a:gd name="T19" fmla="*/ 2147483647 h 211"/>
                <a:gd name="T20" fmla="*/ 2147483647 w 192"/>
                <a:gd name="T21" fmla="*/ 2147483647 h 211"/>
                <a:gd name="T22" fmla="*/ 2147483647 w 192"/>
                <a:gd name="T23" fmla="*/ 2147483647 h 211"/>
                <a:gd name="T24" fmla="*/ 0 w 192"/>
                <a:gd name="T25" fmla="*/ 2147483647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6" name="Freeform 194"/>
            <p:cNvSpPr>
              <a:spLocks noChangeAspect="1"/>
            </p:cNvSpPr>
            <p:nvPr/>
          </p:nvSpPr>
          <p:spPr bwMode="gray">
            <a:xfrm>
              <a:off x="3977058" y="3479492"/>
              <a:ext cx="64494" cy="16532"/>
            </a:xfrm>
            <a:custGeom>
              <a:avLst/>
              <a:gdLst>
                <a:gd name="T0" fmla="*/ 0 w 103"/>
                <a:gd name="T1" fmla="*/ 2147483647 h 21"/>
                <a:gd name="T2" fmla="*/ 2147483647 w 103"/>
                <a:gd name="T3" fmla="*/ 0 h 21"/>
                <a:gd name="T4" fmla="*/ 2147483647 w 103"/>
                <a:gd name="T5" fmla="*/ 2147483647 h 21"/>
                <a:gd name="T6" fmla="*/ 0 w 103"/>
                <a:gd name="T7" fmla="*/ 2147483647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7" name="Freeform 195"/>
            <p:cNvSpPr>
              <a:spLocks noChangeAspect="1"/>
            </p:cNvSpPr>
            <p:nvPr/>
          </p:nvSpPr>
          <p:spPr bwMode="gray">
            <a:xfrm>
              <a:off x="4264800" y="3535702"/>
              <a:ext cx="89299" cy="148791"/>
            </a:xfrm>
            <a:custGeom>
              <a:avLst/>
              <a:gdLst>
                <a:gd name="T0" fmla="*/ 0 w 148"/>
                <a:gd name="T1" fmla="*/ 2147483647 h 225"/>
                <a:gd name="T2" fmla="*/ 2147483647 w 148"/>
                <a:gd name="T3" fmla="*/ 2147483647 h 225"/>
                <a:gd name="T4" fmla="*/ 2147483647 w 148"/>
                <a:gd name="T5" fmla="*/ 2147483647 h 225"/>
                <a:gd name="T6" fmla="*/ 2147483647 w 148"/>
                <a:gd name="T7" fmla="*/ 0 h 225"/>
                <a:gd name="T8" fmla="*/ 2147483647 w 148"/>
                <a:gd name="T9" fmla="*/ 2147483647 h 225"/>
                <a:gd name="T10" fmla="*/ 2147483647 w 148"/>
                <a:gd name="T11" fmla="*/ 2147483647 h 225"/>
                <a:gd name="T12" fmla="*/ 0 w 148"/>
                <a:gd name="T13" fmla="*/ 2147483647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8" name="Freeform 196"/>
            <p:cNvSpPr>
              <a:spLocks noChangeAspect="1"/>
            </p:cNvSpPr>
            <p:nvPr/>
          </p:nvSpPr>
          <p:spPr bwMode="gray">
            <a:xfrm>
              <a:off x="4010131" y="3504290"/>
              <a:ext cx="157101" cy="122339"/>
            </a:xfrm>
            <a:custGeom>
              <a:avLst/>
              <a:gdLst>
                <a:gd name="T0" fmla="*/ 0 w 254"/>
                <a:gd name="T1" fmla="*/ 2147483647 h 186"/>
                <a:gd name="T2" fmla="*/ 2147483647 w 254"/>
                <a:gd name="T3" fmla="*/ 2147483647 h 186"/>
                <a:gd name="T4" fmla="*/ 2147483647 w 254"/>
                <a:gd name="T5" fmla="*/ 0 h 186"/>
                <a:gd name="T6" fmla="*/ 2147483647 w 254"/>
                <a:gd name="T7" fmla="*/ 2147483647 h 186"/>
                <a:gd name="T8" fmla="*/ 2147483647 w 254"/>
                <a:gd name="T9" fmla="*/ 2147483647 h 186"/>
                <a:gd name="T10" fmla="*/ 2147483647 w 254"/>
                <a:gd name="T11" fmla="*/ 2147483647 h 186"/>
                <a:gd name="T12" fmla="*/ 2147483647 w 254"/>
                <a:gd name="T13" fmla="*/ 2147483647 h 186"/>
                <a:gd name="T14" fmla="*/ 2147483647 w 254"/>
                <a:gd name="T15" fmla="*/ 2147483647 h 186"/>
                <a:gd name="T16" fmla="*/ 2147483647 w 254"/>
                <a:gd name="T17" fmla="*/ 2147483647 h 186"/>
                <a:gd name="T18" fmla="*/ 2147483647 w 254"/>
                <a:gd name="T19" fmla="*/ 2147483647 h 186"/>
                <a:gd name="T20" fmla="*/ 2147483647 w 254"/>
                <a:gd name="T21" fmla="*/ 2147483647 h 186"/>
                <a:gd name="T22" fmla="*/ 2147483647 w 254"/>
                <a:gd name="T23" fmla="*/ 2147483647 h 186"/>
                <a:gd name="T24" fmla="*/ 2147483647 w 254"/>
                <a:gd name="T25" fmla="*/ 2147483647 h 186"/>
                <a:gd name="T26" fmla="*/ 2147483647 w 254"/>
                <a:gd name="T27" fmla="*/ 2147483647 h 186"/>
                <a:gd name="T28" fmla="*/ 2147483647 w 254"/>
                <a:gd name="T29" fmla="*/ 2147483647 h 186"/>
                <a:gd name="T30" fmla="*/ 0 w 254"/>
                <a:gd name="T31" fmla="*/ 2147483647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9" name="Freeform 197"/>
            <p:cNvSpPr>
              <a:spLocks noChangeAspect="1"/>
            </p:cNvSpPr>
            <p:nvPr/>
          </p:nvSpPr>
          <p:spPr bwMode="gray">
            <a:xfrm>
              <a:off x="5276883" y="3106197"/>
              <a:ext cx="40403" cy="14004"/>
            </a:xfrm>
            <a:custGeom>
              <a:avLst/>
              <a:gdLst>
                <a:gd name="T0" fmla="*/ 0 w 64"/>
                <a:gd name="T1" fmla="*/ 0 h 17"/>
                <a:gd name="T2" fmla="*/ 2147483647 w 64"/>
                <a:gd name="T3" fmla="*/ 2147483647 h 17"/>
                <a:gd name="T4" fmla="*/ 2147483647 w 64"/>
                <a:gd name="T5" fmla="*/ 2147483647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200" name="Freeform 198"/>
            <p:cNvSpPr>
              <a:spLocks noChangeAspect="1"/>
            </p:cNvSpPr>
            <p:nvPr/>
          </p:nvSpPr>
          <p:spPr bwMode="gray">
            <a:xfrm>
              <a:off x="5048650" y="3009974"/>
              <a:ext cx="31421" cy="94234"/>
            </a:xfrm>
            <a:custGeom>
              <a:avLst/>
              <a:gdLst>
                <a:gd name="T0" fmla="*/ 0 w 55"/>
                <a:gd name="T1" fmla="*/ 2147483647 h 147"/>
                <a:gd name="T2" fmla="*/ 2147483647 w 55"/>
                <a:gd name="T3" fmla="*/ 2147483647 h 147"/>
                <a:gd name="T4" fmla="*/ 2147483647 w 55"/>
                <a:gd name="T5" fmla="*/ 2147483647 h 147"/>
                <a:gd name="T6" fmla="*/ 2147483647 w 55"/>
                <a:gd name="T7" fmla="*/ 2147483647 h 147"/>
                <a:gd name="T8" fmla="*/ 2147483647 w 55"/>
                <a:gd name="T9" fmla="*/ 2147483647 h 147"/>
                <a:gd name="T10" fmla="*/ 2147483647 w 55"/>
                <a:gd name="T11" fmla="*/ 2147483647 h 147"/>
                <a:gd name="T12" fmla="*/ 2147483647 w 55"/>
                <a:gd name="T13" fmla="*/ 2147483647 h 147"/>
                <a:gd name="T14" fmla="*/ 2147483647 w 55"/>
                <a:gd name="T15" fmla="*/ 0 h 147"/>
                <a:gd name="T16" fmla="*/ 2147483647 w 55"/>
                <a:gd name="T17" fmla="*/ 2147483647 h 147"/>
                <a:gd name="T18" fmla="*/ 0 w 55"/>
                <a:gd name="T19" fmla="*/ 2147483647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1" name="Freeform 199"/>
            <p:cNvSpPr>
              <a:spLocks noChangeAspect="1"/>
            </p:cNvSpPr>
            <p:nvPr/>
          </p:nvSpPr>
          <p:spPr bwMode="gray">
            <a:xfrm>
              <a:off x="4149042" y="3550581"/>
              <a:ext cx="124027" cy="143832"/>
            </a:xfrm>
            <a:custGeom>
              <a:avLst/>
              <a:gdLst>
                <a:gd name="T0" fmla="*/ 0 w 204"/>
                <a:gd name="T1" fmla="*/ 2147483647 h 219"/>
                <a:gd name="T2" fmla="*/ 2147483647 w 204"/>
                <a:gd name="T3" fmla="*/ 2147483647 h 219"/>
                <a:gd name="T4" fmla="*/ 2147483647 w 204"/>
                <a:gd name="T5" fmla="*/ 2147483647 h 219"/>
                <a:gd name="T6" fmla="*/ 2147483647 w 204"/>
                <a:gd name="T7" fmla="*/ 2147483647 h 219"/>
                <a:gd name="T8" fmla="*/ 2147483647 w 204"/>
                <a:gd name="T9" fmla="*/ 2147483647 h 219"/>
                <a:gd name="T10" fmla="*/ 2147483647 w 204"/>
                <a:gd name="T11" fmla="*/ 0 h 219"/>
                <a:gd name="T12" fmla="*/ 2147483647 w 204"/>
                <a:gd name="T13" fmla="*/ 2147483647 h 219"/>
                <a:gd name="T14" fmla="*/ 2147483647 w 204"/>
                <a:gd name="T15" fmla="*/ 2147483647 h 219"/>
                <a:gd name="T16" fmla="*/ 2147483647 w 204"/>
                <a:gd name="T17" fmla="*/ 2147483647 h 219"/>
                <a:gd name="T18" fmla="*/ 2147483647 w 204"/>
                <a:gd name="T19" fmla="*/ 2147483647 h 219"/>
                <a:gd name="T20" fmla="*/ 2147483647 w 204"/>
                <a:gd name="T21" fmla="*/ 2147483647 h 219"/>
                <a:gd name="T22" fmla="*/ 2147483647 w 204"/>
                <a:gd name="T23" fmla="*/ 2147483647 h 219"/>
                <a:gd name="T24" fmla="*/ 0 w 204"/>
                <a:gd name="T25" fmla="*/ 2147483647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2" name="Freeform 200"/>
            <p:cNvSpPr>
              <a:spLocks noChangeAspect="1"/>
            </p:cNvSpPr>
            <p:nvPr/>
          </p:nvSpPr>
          <p:spPr bwMode="gray">
            <a:xfrm>
              <a:off x="5064769" y="3003964"/>
              <a:ext cx="93792" cy="106434"/>
            </a:xfrm>
            <a:custGeom>
              <a:avLst/>
              <a:gdLst>
                <a:gd name="T0" fmla="*/ 0 w 152"/>
                <a:gd name="T1" fmla="*/ 2147483647 h 162"/>
                <a:gd name="T2" fmla="*/ 2147483647 w 152"/>
                <a:gd name="T3" fmla="*/ 2147483647 h 162"/>
                <a:gd name="T4" fmla="*/ 2147483647 w 152"/>
                <a:gd name="T5" fmla="*/ 2147483647 h 162"/>
                <a:gd name="T6" fmla="*/ 2147483647 w 152"/>
                <a:gd name="T7" fmla="*/ 2147483647 h 162"/>
                <a:gd name="T8" fmla="*/ 2147483647 w 152"/>
                <a:gd name="T9" fmla="*/ 0 h 162"/>
                <a:gd name="T10" fmla="*/ 2147483647 w 152"/>
                <a:gd name="T11" fmla="*/ 2147483647 h 162"/>
                <a:gd name="T12" fmla="*/ 2147483647 w 152"/>
                <a:gd name="T13" fmla="*/ 2147483647 h 162"/>
                <a:gd name="T14" fmla="*/ 2147483647 w 152"/>
                <a:gd name="T15" fmla="*/ 2147483647 h 162"/>
                <a:gd name="T16" fmla="*/ 2147483647 w 152"/>
                <a:gd name="T17" fmla="*/ 2147483647 h 162"/>
                <a:gd name="T18" fmla="*/ 2147483647 w 152"/>
                <a:gd name="T19" fmla="*/ 2147483647 h 162"/>
                <a:gd name="T20" fmla="*/ 2147483647 w 152"/>
                <a:gd name="T21" fmla="*/ 2147483647 h 162"/>
                <a:gd name="T22" fmla="*/ 2147483647 w 152"/>
                <a:gd name="T23" fmla="*/ 2147483647 h 162"/>
                <a:gd name="T24" fmla="*/ 0 w 152"/>
                <a:gd name="T25" fmla="*/ 214748364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3" name="Freeform 201"/>
            <p:cNvSpPr>
              <a:spLocks noChangeAspect="1"/>
            </p:cNvSpPr>
            <p:nvPr/>
          </p:nvSpPr>
          <p:spPr bwMode="gray">
            <a:xfrm>
              <a:off x="5048897" y="3688783"/>
              <a:ext cx="165939" cy="212868"/>
            </a:xfrm>
            <a:custGeom>
              <a:avLst/>
              <a:gdLst>
                <a:gd name="T0" fmla="*/ 0 w 274"/>
                <a:gd name="T1" fmla="*/ 2147483647 h 319"/>
                <a:gd name="T2" fmla="*/ 2147483647 w 274"/>
                <a:gd name="T3" fmla="*/ 2147483647 h 319"/>
                <a:gd name="T4" fmla="*/ 0 w 274"/>
                <a:gd name="T5" fmla="*/ 2147483647 h 319"/>
                <a:gd name="T6" fmla="*/ 2147483647 w 274"/>
                <a:gd name="T7" fmla="*/ 2147483647 h 319"/>
                <a:gd name="T8" fmla="*/ 2147483647 w 274"/>
                <a:gd name="T9" fmla="*/ 2147483647 h 319"/>
                <a:gd name="T10" fmla="*/ 2147483647 w 274"/>
                <a:gd name="T11" fmla="*/ 2147483647 h 319"/>
                <a:gd name="T12" fmla="*/ 2147483647 w 274"/>
                <a:gd name="T13" fmla="*/ 2147483647 h 319"/>
                <a:gd name="T14" fmla="*/ 2147483647 w 274"/>
                <a:gd name="T15" fmla="*/ 2147483647 h 319"/>
                <a:gd name="T16" fmla="*/ 2147483647 w 274"/>
                <a:gd name="T17" fmla="*/ 2147483647 h 319"/>
                <a:gd name="T18" fmla="*/ 2147483647 w 274"/>
                <a:gd name="T19" fmla="*/ 2147483647 h 319"/>
                <a:gd name="T20" fmla="*/ 2147483647 w 274"/>
                <a:gd name="T21" fmla="*/ 2147483647 h 319"/>
                <a:gd name="T22" fmla="*/ 2147483647 w 274"/>
                <a:gd name="T23" fmla="*/ 0 h 319"/>
                <a:gd name="T24" fmla="*/ 0 w 274"/>
                <a:gd name="T25" fmla="*/ 2147483647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4" name="Freeform 202"/>
            <p:cNvSpPr>
              <a:spLocks noChangeAspect="1"/>
            </p:cNvSpPr>
            <p:nvPr/>
          </p:nvSpPr>
          <p:spPr bwMode="gray">
            <a:xfrm>
              <a:off x="5317286" y="3087991"/>
              <a:ext cx="34631" cy="35011"/>
            </a:xfrm>
            <a:custGeom>
              <a:avLst/>
              <a:gdLst>
                <a:gd name="T0" fmla="*/ 0 w 62"/>
                <a:gd name="T1" fmla="*/ 2147483647 h 52"/>
                <a:gd name="T2" fmla="*/ 2147483647 w 62"/>
                <a:gd name="T3" fmla="*/ 0 h 52"/>
                <a:gd name="T4" fmla="*/ 2147483647 w 62"/>
                <a:gd name="T5" fmla="*/ 2147483647 h 52"/>
                <a:gd name="T6" fmla="*/ 0 w 62"/>
                <a:gd name="T7" fmla="*/ 2147483647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5" name="Freeform 203"/>
            <p:cNvSpPr>
              <a:spLocks noChangeAspect="1"/>
            </p:cNvSpPr>
            <p:nvPr/>
          </p:nvSpPr>
          <p:spPr bwMode="gray">
            <a:xfrm>
              <a:off x="5073427" y="2968952"/>
              <a:ext cx="30302" cy="40613"/>
            </a:xfrm>
            <a:custGeom>
              <a:avLst/>
              <a:gdLst>
                <a:gd name="T0" fmla="*/ 0 w 55"/>
                <a:gd name="T1" fmla="*/ 2147483647 h 61"/>
                <a:gd name="T2" fmla="*/ 2147483647 w 55"/>
                <a:gd name="T3" fmla="*/ 2147483647 h 61"/>
                <a:gd name="T4" fmla="*/ 2147483647 w 55"/>
                <a:gd name="T5" fmla="*/ 2147483647 h 61"/>
                <a:gd name="T6" fmla="*/ 2147483647 w 55"/>
                <a:gd name="T7" fmla="*/ 0 h 61"/>
                <a:gd name="T8" fmla="*/ 0 w 55"/>
                <a:gd name="T9" fmla="*/ 2147483647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6" name="Freeform 204"/>
            <p:cNvSpPr>
              <a:spLocks noChangeAspect="1"/>
            </p:cNvSpPr>
            <p:nvPr/>
          </p:nvSpPr>
          <p:spPr bwMode="gray">
            <a:xfrm>
              <a:off x="4087855" y="3605138"/>
              <a:ext cx="84338" cy="89275"/>
            </a:xfrm>
            <a:custGeom>
              <a:avLst/>
              <a:gdLst>
                <a:gd name="T0" fmla="*/ 0 w 137"/>
                <a:gd name="T1" fmla="*/ 2147483647 h 138"/>
                <a:gd name="T2" fmla="*/ 2147483647 w 137"/>
                <a:gd name="T3" fmla="*/ 0 h 138"/>
                <a:gd name="T4" fmla="*/ 2147483647 w 137"/>
                <a:gd name="T5" fmla="*/ 2147483647 h 138"/>
                <a:gd name="T6" fmla="*/ 2147483647 w 137"/>
                <a:gd name="T7" fmla="*/ 2147483647 h 138"/>
                <a:gd name="T8" fmla="*/ 2147483647 w 137"/>
                <a:gd name="T9" fmla="*/ 2147483647 h 138"/>
                <a:gd name="T10" fmla="*/ 2147483647 w 137"/>
                <a:gd name="T11" fmla="*/ 2147483647 h 138"/>
                <a:gd name="T12" fmla="*/ 2147483647 w 137"/>
                <a:gd name="T13" fmla="*/ 2147483647 h 138"/>
                <a:gd name="T14" fmla="*/ 2147483647 w 137"/>
                <a:gd name="T15" fmla="*/ 2147483647 h 138"/>
                <a:gd name="T16" fmla="*/ 0 w 137"/>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7" name="Freeform 205"/>
            <p:cNvSpPr>
              <a:spLocks noChangeAspect="1"/>
            </p:cNvSpPr>
            <p:nvPr/>
          </p:nvSpPr>
          <p:spPr bwMode="gray">
            <a:xfrm>
              <a:off x="4526083" y="3009974"/>
              <a:ext cx="332393" cy="333954"/>
            </a:xfrm>
            <a:custGeom>
              <a:avLst/>
              <a:gdLst>
                <a:gd name="T0" fmla="*/ 0 w 543"/>
                <a:gd name="T1" fmla="*/ 2147483647 h 505"/>
                <a:gd name="T2" fmla="*/ 2147483647 w 543"/>
                <a:gd name="T3" fmla="*/ 2147483647 h 505"/>
                <a:gd name="T4" fmla="*/ 2147483647 w 543"/>
                <a:gd name="T5" fmla="*/ 0 h 505"/>
                <a:gd name="T6" fmla="*/ 2147483647 w 543"/>
                <a:gd name="T7" fmla="*/ 2147483647 h 505"/>
                <a:gd name="T8" fmla="*/ 2147483647 w 543"/>
                <a:gd name="T9" fmla="*/ 2147483647 h 505"/>
                <a:gd name="T10" fmla="*/ 2147483647 w 543"/>
                <a:gd name="T11" fmla="*/ 2147483647 h 505"/>
                <a:gd name="T12" fmla="*/ 2147483647 w 543"/>
                <a:gd name="T13" fmla="*/ 2147483647 h 505"/>
                <a:gd name="T14" fmla="*/ 2147483647 w 543"/>
                <a:gd name="T15" fmla="*/ 2147483647 h 505"/>
                <a:gd name="T16" fmla="*/ 2147483647 w 543"/>
                <a:gd name="T17" fmla="*/ 2147483647 h 505"/>
                <a:gd name="T18" fmla="*/ 2147483647 w 543"/>
                <a:gd name="T19" fmla="*/ 2147483647 h 505"/>
                <a:gd name="T20" fmla="*/ 2147483647 w 543"/>
                <a:gd name="T21" fmla="*/ 2147483647 h 505"/>
                <a:gd name="T22" fmla="*/ 2147483647 w 543"/>
                <a:gd name="T23" fmla="*/ 2147483647 h 505"/>
                <a:gd name="T24" fmla="*/ 2147483647 w 543"/>
                <a:gd name="T25" fmla="*/ 2147483647 h 505"/>
                <a:gd name="T26" fmla="*/ 2147483647 w 543"/>
                <a:gd name="T27" fmla="*/ 2147483647 h 505"/>
                <a:gd name="T28" fmla="*/ 2147483647 w 543"/>
                <a:gd name="T29" fmla="*/ 2147483647 h 505"/>
                <a:gd name="T30" fmla="*/ 2147483647 w 543"/>
                <a:gd name="T31" fmla="*/ 2147483647 h 505"/>
                <a:gd name="T32" fmla="*/ 2147483647 w 543"/>
                <a:gd name="T33" fmla="*/ 2147483647 h 505"/>
                <a:gd name="T34" fmla="*/ 2147483647 w 543"/>
                <a:gd name="T35" fmla="*/ 2147483647 h 505"/>
                <a:gd name="T36" fmla="*/ 0 w 543"/>
                <a:gd name="T37" fmla="*/ 2147483647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8" name="Freeform 206"/>
            <p:cNvSpPr>
              <a:spLocks noChangeAspect="1"/>
            </p:cNvSpPr>
            <p:nvPr/>
          </p:nvSpPr>
          <p:spPr bwMode="gray">
            <a:xfrm>
              <a:off x="5237171" y="4073003"/>
              <a:ext cx="153794" cy="322381"/>
            </a:xfrm>
            <a:custGeom>
              <a:avLst/>
              <a:gdLst>
                <a:gd name="T0" fmla="*/ 0 w 244"/>
                <a:gd name="T1" fmla="*/ 2147483647 h 482"/>
                <a:gd name="T2" fmla="*/ 2147483647 w 244"/>
                <a:gd name="T3" fmla="*/ 2147483647 h 482"/>
                <a:gd name="T4" fmla="*/ 2147483647 w 244"/>
                <a:gd name="T5" fmla="*/ 2147483647 h 482"/>
                <a:gd name="T6" fmla="*/ 2147483647 w 244"/>
                <a:gd name="T7" fmla="*/ 2147483647 h 482"/>
                <a:gd name="T8" fmla="*/ 2147483647 w 244"/>
                <a:gd name="T9" fmla="*/ 2147483647 h 482"/>
                <a:gd name="T10" fmla="*/ 2147483647 w 244"/>
                <a:gd name="T11" fmla="*/ 2147483647 h 482"/>
                <a:gd name="T12" fmla="*/ 2147483647 w 244"/>
                <a:gd name="T13" fmla="*/ 0 h 482"/>
                <a:gd name="T14" fmla="*/ 2147483647 w 244"/>
                <a:gd name="T15" fmla="*/ 2147483647 h 482"/>
                <a:gd name="T16" fmla="*/ 2147483647 w 244"/>
                <a:gd name="T17" fmla="*/ 2147483647 h 482"/>
                <a:gd name="T18" fmla="*/ 2147483647 w 244"/>
                <a:gd name="T19" fmla="*/ 2147483647 h 482"/>
                <a:gd name="T20" fmla="*/ 2147483647 w 244"/>
                <a:gd name="T21" fmla="*/ 2147483647 h 482"/>
                <a:gd name="T22" fmla="*/ 2147483647 w 244"/>
                <a:gd name="T23" fmla="*/ 2147483647 h 482"/>
                <a:gd name="T24" fmla="*/ 2147483647 w 244"/>
                <a:gd name="T25" fmla="*/ 2147483647 h 482"/>
                <a:gd name="T26" fmla="*/ 0 w 244"/>
                <a:gd name="T27" fmla="*/ 2147483647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9" name="Freeform 207"/>
            <p:cNvSpPr>
              <a:spLocks noChangeAspect="1"/>
            </p:cNvSpPr>
            <p:nvPr/>
          </p:nvSpPr>
          <p:spPr bwMode="gray">
            <a:xfrm>
              <a:off x="5022924" y="4009487"/>
              <a:ext cx="66376" cy="180658"/>
            </a:xfrm>
            <a:custGeom>
              <a:avLst/>
              <a:gdLst>
                <a:gd name="T0" fmla="*/ 0 w 112"/>
                <a:gd name="T1" fmla="*/ 2147483647 h 271"/>
                <a:gd name="T2" fmla="*/ 2147483647 w 112"/>
                <a:gd name="T3" fmla="*/ 2147483647 h 271"/>
                <a:gd name="T4" fmla="*/ 2147483647 w 112"/>
                <a:gd name="T5" fmla="*/ 2147483647 h 271"/>
                <a:gd name="T6" fmla="*/ 2147483647 w 112"/>
                <a:gd name="T7" fmla="*/ 2147483647 h 271"/>
                <a:gd name="T8" fmla="*/ 2147483647 w 112"/>
                <a:gd name="T9" fmla="*/ 2147483647 h 271"/>
                <a:gd name="T10" fmla="*/ 2147483647 w 112"/>
                <a:gd name="T11" fmla="*/ 2147483647 h 271"/>
                <a:gd name="T12" fmla="*/ 2147483647 w 112"/>
                <a:gd name="T13" fmla="*/ 2147483647 h 271"/>
                <a:gd name="T14" fmla="*/ 2147483647 w 112"/>
                <a:gd name="T15" fmla="*/ 2147483647 h 271"/>
                <a:gd name="T16" fmla="*/ 2147483647 w 112"/>
                <a:gd name="T17" fmla="*/ 2147483647 h 271"/>
                <a:gd name="T18" fmla="*/ 2147483647 w 112"/>
                <a:gd name="T19" fmla="*/ 2147483647 h 271"/>
                <a:gd name="T20" fmla="*/ 2147483647 w 112"/>
                <a:gd name="T21" fmla="*/ 2147483647 h 271"/>
                <a:gd name="T22" fmla="*/ 2147483647 w 112"/>
                <a:gd name="T23" fmla="*/ 0 h 271"/>
                <a:gd name="T24" fmla="*/ 2147483647 w 112"/>
                <a:gd name="T25" fmla="*/ 2147483647 h 271"/>
                <a:gd name="T26" fmla="*/ 0 w 112"/>
                <a:gd name="T27" fmla="*/ 2147483647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10" name="Freeform 208"/>
            <p:cNvSpPr>
              <a:spLocks noChangeAspect="1"/>
            </p:cNvSpPr>
            <p:nvPr/>
          </p:nvSpPr>
          <p:spPr bwMode="gray">
            <a:xfrm>
              <a:off x="4072972" y="3211668"/>
              <a:ext cx="343968" cy="348832"/>
            </a:xfrm>
            <a:custGeom>
              <a:avLst/>
              <a:gdLst>
                <a:gd name="T0" fmla="*/ 0 w 561"/>
                <a:gd name="T1" fmla="*/ 2147483647 h 527"/>
                <a:gd name="T2" fmla="*/ 2147483647 w 561"/>
                <a:gd name="T3" fmla="*/ 2147483647 h 527"/>
                <a:gd name="T4" fmla="*/ 2147483647 w 561"/>
                <a:gd name="T5" fmla="*/ 2147483647 h 527"/>
                <a:gd name="T6" fmla="*/ 2147483647 w 561"/>
                <a:gd name="T7" fmla="*/ 2147483647 h 527"/>
                <a:gd name="T8" fmla="*/ 2147483647 w 561"/>
                <a:gd name="T9" fmla="*/ 0 h 527"/>
                <a:gd name="T10" fmla="*/ 2147483647 w 561"/>
                <a:gd name="T11" fmla="*/ 0 h 527"/>
                <a:gd name="T12" fmla="*/ 2147483647 w 561"/>
                <a:gd name="T13" fmla="*/ 2147483647 h 527"/>
                <a:gd name="T14" fmla="*/ 2147483647 w 561"/>
                <a:gd name="T15" fmla="*/ 2147483647 h 527"/>
                <a:gd name="T16" fmla="*/ 2147483647 w 561"/>
                <a:gd name="T17" fmla="*/ 2147483647 h 527"/>
                <a:gd name="T18" fmla="*/ 2147483647 w 561"/>
                <a:gd name="T19" fmla="*/ 2147483647 h 527"/>
                <a:gd name="T20" fmla="*/ 2147483647 w 561"/>
                <a:gd name="T21" fmla="*/ 2147483647 h 527"/>
                <a:gd name="T22" fmla="*/ 2147483647 w 561"/>
                <a:gd name="T23" fmla="*/ 2147483647 h 527"/>
                <a:gd name="T24" fmla="*/ 2147483647 w 561"/>
                <a:gd name="T25" fmla="*/ 2147483647 h 527"/>
                <a:gd name="T26" fmla="*/ 2147483647 w 561"/>
                <a:gd name="T27" fmla="*/ 2147483647 h 527"/>
                <a:gd name="T28" fmla="*/ 2147483647 w 561"/>
                <a:gd name="T29" fmla="*/ 2147483647 h 527"/>
                <a:gd name="T30" fmla="*/ 2147483647 w 561"/>
                <a:gd name="T31" fmla="*/ 2147483647 h 527"/>
                <a:gd name="T32" fmla="*/ 2147483647 w 561"/>
                <a:gd name="T33" fmla="*/ 2147483647 h 527"/>
                <a:gd name="T34" fmla="*/ 2147483647 w 561"/>
                <a:gd name="T35" fmla="*/ 2147483647 h 527"/>
                <a:gd name="T36" fmla="*/ 2147483647 w 561"/>
                <a:gd name="T37" fmla="*/ 2147483647 h 527"/>
                <a:gd name="T38" fmla="*/ 0 w 561"/>
                <a:gd name="T39" fmla="*/ 2147483647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1" name="Freeform 209"/>
            <p:cNvSpPr>
              <a:spLocks noChangeAspect="1"/>
            </p:cNvSpPr>
            <p:nvPr/>
          </p:nvSpPr>
          <p:spPr bwMode="gray">
            <a:xfrm>
              <a:off x="3970443" y="3157111"/>
              <a:ext cx="256323" cy="295930"/>
            </a:xfrm>
            <a:custGeom>
              <a:avLst/>
              <a:gdLst>
                <a:gd name="T0" fmla="*/ 0 w 419"/>
                <a:gd name="T1" fmla="*/ 2147483647 h 448"/>
                <a:gd name="T2" fmla="*/ 2147483647 w 419"/>
                <a:gd name="T3" fmla="*/ 2147483647 h 448"/>
                <a:gd name="T4" fmla="*/ 2147483647 w 419"/>
                <a:gd name="T5" fmla="*/ 2147483647 h 448"/>
                <a:gd name="T6" fmla="*/ 2147483647 w 419"/>
                <a:gd name="T7" fmla="*/ 2147483647 h 448"/>
                <a:gd name="T8" fmla="*/ 2147483647 w 419"/>
                <a:gd name="T9" fmla="*/ 2147483647 h 448"/>
                <a:gd name="T10" fmla="*/ 2147483647 w 419"/>
                <a:gd name="T11" fmla="*/ 2147483647 h 448"/>
                <a:gd name="T12" fmla="*/ 2147483647 w 419"/>
                <a:gd name="T13" fmla="*/ 2147483647 h 448"/>
                <a:gd name="T14" fmla="*/ 2147483647 w 419"/>
                <a:gd name="T15" fmla="*/ 2147483647 h 448"/>
                <a:gd name="T16" fmla="*/ 2147483647 w 419"/>
                <a:gd name="T17" fmla="*/ 2147483647 h 448"/>
                <a:gd name="T18" fmla="*/ 2147483647 w 419"/>
                <a:gd name="T19" fmla="*/ 2147483647 h 448"/>
                <a:gd name="T20" fmla="*/ 2147483647 w 419"/>
                <a:gd name="T21" fmla="*/ 2147483647 h 448"/>
                <a:gd name="T22" fmla="*/ 2147483647 w 419"/>
                <a:gd name="T23" fmla="*/ 0 h 448"/>
                <a:gd name="T24" fmla="*/ 2147483647 w 419"/>
                <a:gd name="T25" fmla="*/ 2147483647 h 448"/>
                <a:gd name="T26" fmla="*/ 2147483647 w 419"/>
                <a:gd name="T27" fmla="*/ 2147483647 h 448"/>
                <a:gd name="T28" fmla="*/ 2147483647 w 419"/>
                <a:gd name="T29" fmla="*/ 2147483647 h 448"/>
                <a:gd name="T30" fmla="*/ 2147483647 w 419"/>
                <a:gd name="T31" fmla="*/ 2147483647 h 448"/>
                <a:gd name="T32" fmla="*/ 2147483647 w 419"/>
                <a:gd name="T33" fmla="*/ 2147483647 h 448"/>
                <a:gd name="T34" fmla="*/ 0 w 419"/>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2" name="Freeform 210"/>
            <p:cNvSpPr>
              <a:spLocks noChangeAspect="1"/>
            </p:cNvSpPr>
            <p:nvPr/>
          </p:nvSpPr>
          <p:spPr bwMode="gray">
            <a:xfrm>
              <a:off x="4058089" y="2945497"/>
              <a:ext cx="244746" cy="200042"/>
            </a:xfrm>
            <a:custGeom>
              <a:avLst/>
              <a:gdLst>
                <a:gd name="T0" fmla="*/ 0 w 407"/>
                <a:gd name="T1" fmla="*/ 2147483647 h 307"/>
                <a:gd name="T2" fmla="*/ 2147483647 w 407"/>
                <a:gd name="T3" fmla="*/ 2147483647 h 307"/>
                <a:gd name="T4" fmla="*/ 2147483647 w 407"/>
                <a:gd name="T5" fmla="*/ 2147483647 h 307"/>
                <a:gd name="T6" fmla="*/ 2147483647 w 407"/>
                <a:gd name="T7" fmla="*/ 2147483647 h 307"/>
                <a:gd name="T8" fmla="*/ 2147483647 w 407"/>
                <a:gd name="T9" fmla="*/ 0 h 307"/>
                <a:gd name="T10" fmla="*/ 2147483647 w 407"/>
                <a:gd name="T11" fmla="*/ 2147483647 h 307"/>
                <a:gd name="T12" fmla="*/ 2147483647 w 407"/>
                <a:gd name="T13" fmla="*/ 2147483647 h 307"/>
                <a:gd name="T14" fmla="*/ 2147483647 w 407"/>
                <a:gd name="T15" fmla="*/ 2147483647 h 307"/>
                <a:gd name="T16" fmla="*/ 2147483647 w 407"/>
                <a:gd name="T17" fmla="*/ 2147483647 h 307"/>
                <a:gd name="T18" fmla="*/ 2147483647 w 407"/>
                <a:gd name="T19" fmla="*/ 2147483647 h 307"/>
                <a:gd name="T20" fmla="*/ 2147483647 w 407"/>
                <a:gd name="T21" fmla="*/ 2147483647 h 307"/>
                <a:gd name="T22" fmla="*/ 2147483647 w 407"/>
                <a:gd name="T23" fmla="*/ 2147483647 h 307"/>
                <a:gd name="T24" fmla="*/ 0 w 407"/>
                <a:gd name="T25" fmla="*/ 2147483647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3" name="Freeform 211"/>
            <p:cNvSpPr>
              <a:spLocks noChangeAspect="1"/>
            </p:cNvSpPr>
            <p:nvPr/>
          </p:nvSpPr>
          <p:spPr bwMode="gray">
            <a:xfrm>
              <a:off x="4964312" y="4034979"/>
              <a:ext cx="221595" cy="383551"/>
            </a:xfrm>
            <a:custGeom>
              <a:avLst/>
              <a:gdLst>
                <a:gd name="T0" fmla="*/ 0 w 365"/>
                <a:gd name="T1" fmla="*/ 2147483647 h 578"/>
                <a:gd name="T2" fmla="*/ 2147483647 w 365"/>
                <a:gd name="T3" fmla="*/ 2147483647 h 578"/>
                <a:gd name="T4" fmla="*/ 2147483647 w 365"/>
                <a:gd name="T5" fmla="*/ 2147483647 h 578"/>
                <a:gd name="T6" fmla="*/ 2147483647 w 365"/>
                <a:gd name="T7" fmla="*/ 2147483647 h 578"/>
                <a:gd name="T8" fmla="*/ 2147483647 w 365"/>
                <a:gd name="T9" fmla="*/ 2147483647 h 578"/>
                <a:gd name="T10" fmla="*/ 2147483647 w 365"/>
                <a:gd name="T11" fmla="*/ 2147483647 h 578"/>
                <a:gd name="T12" fmla="*/ 2147483647 w 365"/>
                <a:gd name="T13" fmla="*/ 2147483647 h 578"/>
                <a:gd name="T14" fmla="*/ 2147483647 w 365"/>
                <a:gd name="T15" fmla="*/ 2147483647 h 578"/>
                <a:gd name="T16" fmla="*/ 2147483647 w 365"/>
                <a:gd name="T17" fmla="*/ 2147483647 h 578"/>
                <a:gd name="T18" fmla="*/ 2147483647 w 365"/>
                <a:gd name="T19" fmla="*/ 2147483647 h 578"/>
                <a:gd name="T20" fmla="*/ 2147483647 w 365"/>
                <a:gd name="T21" fmla="*/ 2147483647 h 578"/>
                <a:gd name="T22" fmla="*/ 2147483647 w 365"/>
                <a:gd name="T23" fmla="*/ 2147483647 h 578"/>
                <a:gd name="T24" fmla="*/ 2147483647 w 365"/>
                <a:gd name="T25" fmla="*/ 2147483647 h 578"/>
                <a:gd name="T26" fmla="*/ 2147483647 w 365"/>
                <a:gd name="T27" fmla="*/ 0 h 578"/>
                <a:gd name="T28" fmla="*/ 2147483647 w 365"/>
                <a:gd name="T29" fmla="*/ 2147483647 h 578"/>
                <a:gd name="T30" fmla="*/ 2147483647 w 365"/>
                <a:gd name="T31" fmla="*/ 2147483647 h 578"/>
                <a:gd name="T32" fmla="*/ 2147483647 w 365"/>
                <a:gd name="T33" fmla="*/ 2147483647 h 578"/>
                <a:gd name="T34" fmla="*/ 2147483647 w 365"/>
                <a:gd name="T35" fmla="*/ 2147483647 h 578"/>
                <a:gd name="T36" fmla="*/ 2147483647 w 365"/>
                <a:gd name="T37" fmla="*/ 2147483647 h 578"/>
                <a:gd name="T38" fmla="*/ 2147483647 w 365"/>
                <a:gd name="T39" fmla="*/ 2147483647 h 578"/>
                <a:gd name="T40" fmla="*/ 2147483647 w 365"/>
                <a:gd name="T41" fmla="*/ 2147483647 h 578"/>
                <a:gd name="T42" fmla="*/ 2147483647 w 365"/>
                <a:gd name="T43" fmla="*/ 2147483647 h 578"/>
                <a:gd name="T44" fmla="*/ 0 w 365"/>
                <a:gd name="T45" fmla="*/ 2147483647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4" name="Freeform 212"/>
            <p:cNvSpPr>
              <a:spLocks noChangeAspect="1"/>
            </p:cNvSpPr>
            <p:nvPr/>
          </p:nvSpPr>
          <p:spPr bwMode="gray">
            <a:xfrm>
              <a:off x="4334255" y="3248039"/>
              <a:ext cx="335700" cy="277744"/>
            </a:xfrm>
            <a:custGeom>
              <a:avLst/>
              <a:gdLst>
                <a:gd name="T0" fmla="*/ 0 w 551"/>
                <a:gd name="T1" fmla="*/ 2147483647 h 420"/>
                <a:gd name="T2" fmla="*/ 2147483647 w 551"/>
                <a:gd name="T3" fmla="*/ 2147483647 h 420"/>
                <a:gd name="T4" fmla="*/ 2147483647 w 551"/>
                <a:gd name="T5" fmla="*/ 2147483647 h 420"/>
                <a:gd name="T6" fmla="*/ 2147483647 w 551"/>
                <a:gd name="T7" fmla="*/ 2147483647 h 420"/>
                <a:gd name="T8" fmla="*/ 2147483647 w 551"/>
                <a:gd name="T9" fmla="*/ 2147483647 h 420"/>
                <a:gd name="T10" fmla="*/ 2147483647 w 551"/>
                <a:gd name="T11" fmla="*/ 2147483647 h 420"/>
                <a:gd name="T12" fmla="*/ 2147483647 w 551"/>
                <a:gd name="T13" fmla="*/ 2147483647 h 420"/>
                <a:gd name="T14" fmla="*/ 2147483647 w 551"/>
                <a:gd name="T15" fmla="*/ 2147483647 h 420"/>
                <a:gd name="T16" fmla="*/ 2147483647 w 551"/>
                <a:gd name="T17" fmla="*/ 2147483647 h 420"/>
                <a:gd name="T18" fmla="*/ 2147483647 w 551"/>
                <a:gd name="T19" fmla="*/ 2147483647 h 420"/>
                <a:gd name="T20" fmla="*/ 2147483647 w 551"/>
                <a:gd name="T21" fmla="*/ 2147483647 h 420"/>
                <a:gd name="T22" fmla="*/ 2147483647 w 551"/>
                <a:gd name="T23" fmla="*/ 2147483647 h 420"/>
                <a:gd name="T24" fmla="*/ 2147483647 w 551"/>
                <a:gd name="T25" fmla="*/ 2147483647 h 420"/>
                <a:gd name="T26" fmla="*/ 2147483647 w 551"/>
                <a:gd name="T27" fmla="*/ 0 h 420"/>
                <a:gd name="T28" fmla="*/ 2147483647 w 551"/>
                <a:gd name="T29" fmla="*/ 2147483647 h 420"/>
                <a:gd name="T30" fmla="*/ 2147483647 w 551"/>
                <a:gd name="T31" fmla="*/ 2147483647 h 420"/>
                <a:gd name="T32" fmla="*/ 2147483647 w 551"/>
                <a:gd name="T33" fmla="*/ 2147483647 h 420"/>
                <a:gd name="T34" fmla="*/ 2147483647 w 551"/>
                <a:gd name="T35" fmla="*/ 2147483647 h 420"/>
                <a:gd name="T36" fmla="*/ 0 w 551"/>
                <a:gd name="T37" fmla="*/ 2147483647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5" name="Freeform 213"/>
            <p:cNvSpPr>
              <a:spLocks noChangeAspect="1"/>
            </p:cNvSpPr>
            <p:nvPr/>
          </p:nvSpPr>
          <p:spPr bwMode="gray">
            <a:xfrm>
              <a:off x="4392135" y="3477839"/>
              <a:ext cx="243092" cy="221534"/>
            </a:xfrm>
            <a:custGeom>
              <a:avLst/>
              <a:gdLst>
                <a:gd name="T0" fmla="*/ 0 w 402"/>
                <a:gd name="T1" fmla="*/ 2147483647 h 335"/>
                <a:gd name="T2" fmla="*/ 2147483647 w 402"/>
                <a:gd name="T3" fmla="*/ 2147483647 h 335"/>
                <a:gd name="T4" fmla="*/ 2147483647 w 402"/>
                <a:gd name="T5" fmla="*/ 2147483647 h 335"/>
                <a:gd name="T6" fmla="*/ 2147483647 w 402"/>
                <a:gd name="T7" fmla="*/ 2147483647 h 335"/>
                <a:gd name="T8" fmla="*/ 2147483647 w 402"/>
                <a:gd name="T9" fmla="*/ 0 h 335"/>
                <a:gd name="T10" fmla="*/ 2147483647 w 402"/>
                <a:gd name="T11" fmla="*/ 2147483647 h 335"/>
                <a:gd name="T12" fmla="*/ 2147483647 w 402"/>
                <a:gd name="T13" fmla="*/ 2147483647 h 335"/>
                <a:gd name="T14" fmla="*/ 2147483647 w 402"/>
                <a:gd name="T15" fmla="*/ 2147483647 h 335"/>
                <a:gd name="T16" fmla="*/ 2147483647 w 402"/>
                <a:gd name="T17" fmla="*/ 2147483647 h 335"/>
                <a:gd name="T18" fmla="*/ 2147483647 w 402"/>
                <a:gd name="T19" fmla="*/ 2147483647 h 335"/>
                <a:gd name="T20" fmla="*/ 2147483647 w 402"/>
                <a:gd name="T21" fmla="*/ 2147483647 h 335"/>
                <a:gd name="T22" fmla="*/ 2147483647 w 402"/>
                <a:gd name="T23" fmla="*/ 2147483647 h 335"/>
                <a:gd name="T24" fmla="*/ 2147483647 w 402"/>
                <a:gd name="T25" fmla="*/ 2147483647 h 335"/>
                <a:gd name="T26" fmla="*/ 0 w 402"/>
                <a:gd name="T27" fmla="*/ 2147483647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6" name="Freeform 214"/>
            <p:cNvSpPr>
              <a:spLocks noChangeAspect="1"/>
            </p:cNvSpPr>
            <p:nvPr/>
          </p:nvSpPr>
          <p:spPr bwMode="gray">
            <a:xfrm>
              <a:off x="3977058" y="3504290"/>
              <a:ext cx="64494" cy="38025"/>
            </a:xfrm>
            <a:custGeom>
              <a:avLst/>
              <a:gdLst>
                <a:gd name="T0" fmla="*/ 0 w 104"/>
                <a:gd name="T1" fmla="*/ 2147483647 h 62"/>
                <a:gd name="T2" fmla="*/ 2147483647 w 104"/>
                <a:gd name="T3" fmla="*/ 2147483647 h 62"/>
                <a:gd name="T4" fmla="*/ 2147483647 w 104"/>
                <a:gd name="T5" fmla="*/ 2147483647 h 62"/>
                <a:gd name="T6" fmla="*/ 2147483647 w 104"/>
                <a:gd name="T7" fmla="*/ 2147483647 h 62"/>
                <a:gd name="T8" fmla="*/ 2147483647 w 104"/>
                <a:gd name="T9" fmla="*/ 2147483647 h 62"/>
                <a:gd name="T10" fmla="*/ 2147483647 w 104"/>
                <a:gd name="T11" fmla="*/ 2147483647 h 62"/>
                <a:gd name="T12" fmla="*/ 2147483647 w 104"/>
                <a:gd name="T13" fmla="*/ 0 h 62"/>
                <a:gd name="T14" fmla="*/ 0 w 104"/>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7" name="Freeform 215"/>
            <p:cNvSpPr>
              <a:spLocks noChangeAspect="1"/>
            </p:cNvSpPr>
            <p:nvPr/>
          </p:nvSpPr>
          <p:spPr bwMode="gray">
            <a:xfrm>
              <a:off x="5402420" y="3186023"/>
              <a:ext cx="12987" cy="36412"/>
            </a:xfrm>
            <a:custGeom>
              <a:avLst/>
              <a:gdLst>
                <a:gd name="T0" fmla="*/ 0 w 19"/>
                <a:gd name="T1" fmla="*/ 2147483647 h 56"/>
                <a:gd name="T2" fmla="*/ 2147483647 w 19"/>
                <a:gd name="T3" fmla="*/ 2147483647 h 56"/>
                <a:gd name="T4" fmla="*/ 2147483647 w 19"/>
                <a:gd name="T5" fmla="*/ 2147483647 h 56"/>
                <a:gd name="T6" fmla="*/ 2147483647 w 19"/>
                <a:gd name="T7" fmla="*/ 0 h 56"/>
                <a:gd name="T8" fmla="*/ 0 w 19"/>
                <a:gd name="T9" fmla="*/ 2147483647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218" name="Freeform 216"/>
            <p:cNvSpPr>
              <a:spLocks noChangeAspect="1"/>
            </p:cNvSpPr>
            <p:nvPr/>
          </p:nvSpPr>
          <p:spPr bwMode="gray">
            <a:xfrm>
              <a:off x="4944468" y="3818405"/>
              <a:ext cx="38034" cy="36371"/>
            </a:xfrm>
            <a:custGeom>
              <a:avLst/>
              <a:gdLst>
                <a:gd name="T0" fmla="*/ 0 w 58"/>
                <a:gd name="T1" fmla="*/ 2147483647 h 56"/>
                <a:gd name="T2" fmla="*/ 2147483647 w 58"/>
                <a:gd name="T3" fmla="*/ 2147483647 h 56"/>
                <a:gd name="T4" fmla="*/ 2147483647 w 58"/>
                <a:gd name="T5" fmla="*/ 0 h 56"/>
                <a:gd name="T6" fmla="*/ 2147483647 w 58"/>
                <a:gd name="T7" fmla="*/ 2147483647 h 56"/>
                <a:gd name="T8" fmla="*/ 0 w 58"/>
                <a:gd name="T9" fmla="*/ 2147483647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9" name="Freeform 218"/>
            <p:cNvSpPr>
              <a:spLocks noChangeAspect="1"/>
            </p:cNvSpPr>
            <p:nvPr/>
          </p:nvSpPr>
          <p:spPr bwMode="gray">
            <a:xfrm>
              <a:off x="4048167" y="3567113"/>
              <a:ext cx="67801" cy="71090"/>
            </a:xfrm>
            <a:custGeom>
              <a:avLst/>
              <a:gdLst>
                <a:gd name="T0" fmla="*/ 0 w 106"/>
                <a:gd name="T1" fmla="*/ 2147483647 h 104"/>
                <a:gd name="T2" fmla="*/ 2147483647 w 106"/>
                <a:gd name="T3" fmla="*/ 2147483647 h 104"/>
                <a:gd name="T4" fmla="*/ 2147483647 w 106"/>
                <a:gd name="T5" fmla="*/ 2147483647 h 104"/>
                <a:gd name="T6" fmla="*/ 2147483647 w 106"/>
                <a:gd name="T7" fmla="*/ 2147483647 h 104"/>
                <a:gd name="T8" fmla="*/ 2147483647 w 106"/>
                <a:gd name="T9" fmla="*/ 0 h 104"/>
                <a:gd name="T10" fmla="*/ 0 w 106"/>
                <a:gd name="T11" fmla="*/ 2147483647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0" name="Freeform 219"/>
            <p:cNvSpPr>
              <a:spLocks noChangeAspect="1"/>
            </p:cNvSpPr>
            <p:nvPr/>
          </p:nvSpPr>
          <p:spPr bwMode="gray">
            <a:xfrm>
              <a:off x="5199136" y="3522477"/>
              <a:ext cx="214980" cy="314115"/>
            </a:xfrm>
            <a:custGeom>
              <a:avLst/>
              <a:gdLst>
                <a:gd name="T0" fmla="*/ 0 w 355"/>
                <a:gd name="T1" fmla="*/ 2147483647 h 471"/>
                <a:gd name="T2" fmla="*/ 0 w 355"/>
                <a:gd name="T3" fmla="*/ 2147483647 h 471"/>
                <a:gd name="T4" fmla="*/ 2147483647 w 355"/>
                <a:gd name="T5" fmla="*/ 2147483647 h 471"/>
                <a:gd name="T6" fmla="*/ 2147483647 w 355"/>
                <a:gd name="T7" fmla="*/ 2147483647 h 471"/>
                <a:gd name="T8" fmla="*/ 2147483647 w 355"/>
                <a:gd name="T9" fmla="*/ 2147483647 h 471"/>
                <a:gd name="T10" fmla="*/ 2147483647 w 355"/>
                <a:gd name="T11" fmla="*/ 2147483647 h 471"/>
                <a:gd name="T12" fmla="*/ 2147483647 w 355"/>
                <a:gd name="T13" fmla="*/ 2147483647 h 471"/>
                <a:gd name="T14" fmla="*/ 2147483647 w 355"/>
                <a:gd name="T15" fmla="*/ 2147483647 h 471"/>
                <a:gd name="T16" fmla="*/ 2147483647 w 355"/>
                <a:gd name="T17" fmla="*/ 2147483647 h 471"/>
                <a:gd name="T18" fmla="*/ 2147483647 w 355"/>
                <a:gd name="T19" fmla="*/ 0 h 471"/>
                <a:gd name="T20" fmla="*/ 2147483647 w 355"/>
                <a:gd name="T21" fmla="*/ 2147483647 h 471"/>
                <a:gd name="T22" fmla="*/ 2147483647 w 355"/>
                <a:gd name="T23" fmla="*/ 2147483647 h 471"/>
                <a:gd name="T24" fmla="*/ 2147483647 w 355"/>
                <a:gd name="T25" fmla="*/ 2147483647 h 471"/>
                <a:gd name="T26" fmla="*/ 0 w 355"/>
                <a:gd name="T27" fmla="*/ 2147483647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1" name="Freeform 220"/>
            <p:cNvSpPr>
              <a:spLocks noChangeAspect="1"/>
            </p:cNvSpPr>
            <p:nvPr/>
          </p:nvSpPr>
          <p:spPr bwMode="gray">
            <a:xfrm>
              <a:off x="4860129" y="4155665"/>
              <a:ext cx="168677" cy="165324"/>
            </a:xfrm>
            <a:custGeom>
              <a:avLst/>
              <a:gdLst>
                <a:gd name="T0" fmla="*/ 0 w 273"/>
                <a:gd name="T1" fmla="*/ 2147483647 h 251"/>
                <a:gd name="T2" fmla="*/ 2147483647 w 273"/>
                <a:gd name="T3" fmla="*/ 2147483647 h 251"/>
                <a:gd name="T4" fmla="*/ 2147483647 w 273"/>
                <a:gd name="T5" fmla="*/ 2147483647 h 251"/>
                <a:gd name="T6" fmla="*/ 2147483647 w 273"/>
                <a:gd name="T7" fmla="*/ 2147483647 h 251"/>
                <a:gd name="T8" fmla="*/ 2147483647 w 273"/>
                <a:gd name="T9" fmla="*/ 0 h 251"/>
                <a:gd name="T10" fmla="*/ 2147483647 w 273"/>
                <a:gd name="T11" fmla="*/ 2147483647 h 251"/>
                <a:gd name="T12" fmla="*/ 2147483647 w 273"/>
                <a:gd name="T13" fmla="*/ 2147483647 h 251"/>
                <a:gd name="T14" fmla="*/ 2147483647 w 273"/>
                <a:gd name="T15" fmla="*/ 2147483647 h 251"/>
                <a:gd name="T16" fmla="*/ 2147483647 w 273"/>
                <a:gd name="T17" fmla="*/ 2147483647 h 251"/>
                <a:gd name="T18" fmla="*/ 2147483647 w 273"/>
                <a:gd name="T19" fmla="*/ 2147483647 h 251"/>
                <a:gd name="T20" fmla="*/ 2147483647 w 273"/>
                <a:gd name="T21" fmla="*/ 2147483647 h 251"/>
                <a:gd name="T22" fmla="*/ 0 w 273"/>
                <a:gd name="T23" fmla="*/ 214748364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2" name="Freeform 221"/>
            <p:cNvSpPr>
              <a:spLocks noChangeAspect="1"/>
            </p:cNvSpPr>
            <p:nvPr/>
          </p:nvSpPr>
          <p:spPr bwMode="gray">
            <a:xfrm>
              <a:off x="4572722" y="4184543"/>
              <a:ext cx="287147" cy="295495"/>
            </a:xfrm>
            <a:custGeom>
              <a:avLst/>
              <a:gdLst>
                <a:gd name="T0" fmla="*/ 0 w 471"/>
                <a:gd name="T1" fmla="*/ 2147483647 h 442"/>
                <a:gd name="T2" fmla="*/ 2147483647 w 471"/>
                <a:gd name="T3" fmla="*/ 0 h 442"/>
                <a:gd name="T4" fmla="*/ 2147483647 w 471"/>
                <a:gd name="T5" fmla="*/ 2147483647 h 442"/>
                <a:gd name="T6" fmla="*/ 2147483647 w 471"/>
                <a:gd name="T7" fmla="*/ 2147483647 h 442"/>
                <a:gd name="T8" fmla="*/ 2147483647 w 471"/>
                <a:gd name="T9" fmla="*/ 2147483647 h 442"/>
                <a:gd name="T10" fmla="*/ 2147483647 w 471"/>
                <a:gd name="T11" fmla="*/ 2147483647 h 442"/>
                <a:gd name="T12" fmla="*/ 2147483647 w 471"/>
                <a:gd name="T13" fmla="*/ 2147483647 h 442"/>
                <a:gd name="T14" fmla="*/ 2147483647 w 471"/>
                <a:gd name="T15" fmla="*/ 2147483647 h 442"/>
                <a:gd name="T16" fmla="*/ 2147483647 w 471"/>
                <a:gd name="T17" fmla="*/ 2147483647 h 442"/>
                <a:gd name="T18" fmla="*/ 2147483647 w 471"/>
                <a:gd name="T19" fmla="*/ 2147483647 h 442"/>
                <a:gd name="T20" fmla="*/ 2147483647 w 471"/>
                <a:gd name="T21" fmla="*/ 2147483647 h 442"/>
                <a:gd name="T22" fmla="*/ 2147483647 w 471"/>
                <a:gd name="T23" fmla="*/ 2147483647 h 442"/>
                <a:gd name="T24" fmla="*/ 2147483647 w 471"/>
                <a:gd name="T25" fmla="*/ 2147483647 h 442"/>
                <a:gd name="T26" fmla="*/ 2147483647 w 471"/>
                <a:gd name="T27" fmla="*/ 2147483647 h 442"/>
                <a:gd name="T28" fmla="*/ 2147483647 w 471"/>
                <a:gd name="T29" fmla="*/ 2147483647 h 442"/>
                <a:gd name="T30" fmla="*/ 2147483647 w 471"/>
                <a:gd name="T31" fmla="*/ 2147483647 h 442"/>
                <a:gd name="T32" fmla="*/ 2147483647 w 471"/>
                <a:gd name="T33" fmla="*/ 2147483647 h 442"/>
                <a:gd name="T34" fmla="*/ 2147483647 w 471"/>
                <a:gd name="T35" fmla="*/ 2147483647 h 442"/>
                <a:gd name="T36" fmla="*/ 2147483647 w 471"/>
                <a:gd name="T37" fmla="*/ 2147483647 h 442"/>
                <a:gd name="T38" fmla="*/ 0 w 471"/>
                <a:gd name="T39" fmla="*/ 2147483647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23" name="Freeform 222"/>
            <p:cNvSpPr>
              <a:spLocks noChangeAspect="1"/>
            </p:cNvSpPr>
            <p:nvPr/>
          </p:nvSpPr>
          <p:spPr bwMode="gray">
            <a:xfrm>
              <a:off x="3970443" y="3143885"/>
              <a:ext cx="178599" cy="160364"/>
            </a:xfrm>
            <a:custGeom>
              <a:avLst/>
              <a:gdLst>
                <a:gd name="T0" fmla="*/ 0 w 291"/>
                <a:gd name="T1" fmla="*/ 2147483647 h 242"/>
                <a:gd name="T2" fmla="*/ 2147483647 w 291"/>
                <a:gd name="T3" fmla="*/ 0 h 242"/>
                <a:gd name="T4" fmla="*/ 2147483647 w 291"/>
                <a:gd name="T5" fmla="*/ 2147483647 h 242"/>
                <a:gd name="T6" fmla="*/ 2147483647 w 291"/>
                <a:gd name="T7" fmla="*/ 2147483647 h 242"/>
                <a:gd name="T8" fmla="*/ 2147483647 w 291"/>
                <a:gd name="T9" fmla="*/ 2147483647 h 242"/>
                <a:gd name="T10" fmla="*/ 2147483647 w 291"/>
                <a:gd name="T11" fmla="*/ 2147483647 h 242"/>
                <a:gd name="T12" fmla="*/ 2147483647 w 291"/>
                <a:gd name="T13" fmla="*/ 2147483647 h 242"/>
                <a:gd name="T14" fmla="*/ 2147483647 w 291"/>
                <a:gd name="T15" fmla="*/ 2147483647 h 242"/>
                <a:gd name="T16" fmla="*/ 2147483647 w 291"/>
                <a:gd name="T17" fmla="*/ 2147483647 h 242"/>
                <a:gd name="T18" fmla="*/ 0 w 291"/>
                <a:gd name="T19" fmla="*/ 2147483647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4" name="Freeform 223"/>
            <p:cNvSpPr>
              <a:spLocks noChangeAspect="1"/>
            </p:cNvSpPr>
            <p:nvPr/>
          </p:nvSpPr>
          <p:spPr bwMode="gray">
            <a:xfrm>
              <a:off x="4793981" y="3259612"/>
              <a:ext cx="352237" cy="452986"/>
            </a:xfrm>
            <a:custGeom>
              <a:avLst/>
              <a:gdLst>
                <a:gd name="T0" fmla="*/ 0 w 576"/>
                <a:gd name="T1" fmla="*/ 2147483647 h 684"/>
                <a:gd name="T2" fmla="*/ 2147483647 w 576"/>
                <a:gd name="T3" fmla="*/ 2147483647 h 684"/>
                <a:gd name="T4" fmla="*/ 2147483647 w 576"/>
                <a:gd name="T5" fmla="*/ 2147483647 h 684"/>
                <a:gd name="T6" fmla="*/ 2147483647 w 576"/>
                <a:gd name="T7" fmla="*/ 2147483647 h 684"/>
                <a:gd name="T8" fmla="*/ 2147483647 w 576"/>
                <a:gd name="T9" fmla="*/ 2147483647 h 684"/>
                <a:gd name="T10" fmla="*/ 2147483647 w 576"/>
                <a:gd name="T11" fmla="*/ 2147483647 h 684"/>
                <a:gd name="T12" fmla="*/ 2147483647 w 576"/>
                <a:gd name="T13" fmla="*/ 2147483647 h 684"/>
                <a:gd name="T14" fmla="*/ 2147483647 w 576"/>
                <a:gd name="T15" fmla="*/ 2147483647 h 684"/>
                <a:gd name="T16" fmla="*/ 2147483647 w 576"/>
                <a:gd name="T17" fmla="*/ 2147483647 h 684"/>
                <a:gd name="T18" fmla="*/ 2147483647 w 576"/>
                <a:gd name="T19" fmla="*/ 2147483647 h 684"/>
                <a:gd name="T20" fmla="*/ 2147483647 w 576"/>
                <a:gd name="T21" fmla="*/ 2147483647 h 684"/>
                <a:gd name="T22" fmla="*/ 2147483647 w 576"/>
                <a:gd name="T23" fmla="*/ 2147483647 h 684"/>
                <a:gd name="T24" fmla="*/ 2147483647 w 576"/>
                <a:gd name="T25" fmla="*/ 2147483647 h 684"/>
                <a:gd name="T26" fmla="*/ 2147483647 w 576"/>
                <a:gd name="T27" fmla="*/ 2147483647 h 684"/>
                <a:gd name="T28" fmla="*/ 2147483647 w 576"/>
                <a:gd name="T29" fmla="*/ 2147483647 h 684"/>
                <a:gd name="T30" fmla="*/ 2147483647 w 576"/>
                <a:gd name="T31" fmla="*/ 2147483647 h 684"/>
                <a:gd name="T32" fmla="*/ 2147483647 w 576"/>
                <a:gd name="T33" fmla="*/ 2147483647 h 684"/>
                <a:gd name="T34" fmla="*/ 2147483647 w 576"/>
                <a:gd name="T35" fmla="*/ 0 h 684"/>
                <a:gd name="T36" fmla="*/ 2147483647 w 576"/>
                <a:gd name="T37" fmla="*/ 2147483647 h 684"/>
                <a:gd name="T38" fmla="*/ 2147483647 w 576"/>
                <a:gd name="T39" fmla="*/ 2147483647 h 684"/>
                <a:gd name="T40" fmla="*/ 2147483647 w 576"/>
                <a:gd name="T41" fmla="*/ 2147483647 h 684"/>
                <a:gd name="T42" fmla="*/ 2147483647 w 576"/>
                <a:gd name="T43" fmla="*/ 2147483647 h 684"/>
                <a:gd name="T44" fmla="*/ 2147483647 w 576"/>
                <a:gd name="T45" fmla="*/ 2147483647 h 684"/>
                <a:gd name="T46" fmla="*/ 2147483647 w 576"/>
                <a:gd name="T47" fmla="*/ 2147483647 h 684"/>
                <a:gd name="T48" fmla="*/ 2147483647 w 576"/>
                <a:gd name="T49" fmla="*/ 2147483647 h 684"/>
                <a:gd name="T50" fmla="*/ 0 w 576"/>
                <a:gd name="T51" fmla="*/ 2147483647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5" name="Freeform 224"/>
            <p:cNvSpPr>
              <a:spLocks noChangeAspect="1"/>
            </p:cNvSpPr>
            <p:nvPr/>
          </p:nvSpPr>
          <p:spPr bwMode="gray">
            <a:xfrm>
              <a:off x="4982502" y="4395385"/>
              <a:ext cx="26459" cy="39678"/>
            </a:xfrm>
            <a:custGeom>
              <a:avLst/>
              <a:gdLst>
                <a:gd name="T0" fmla="*/ 0 w 42"/>
                <a:gd name="T1" fmla="*/ 2147483647 h 55"/>
                <a:gd name="T2" fmla="*/ 2147483647 w 42"/>
                <a:gd name="T3" fmla="*/ 2147483647 h 55"/>
                <a:gd name="T4" fmla="*/ 2147483647 w 42"/>
                <a:gd name="T5" fmla="*/ 2147483647 h 55"/>
                <a:gd name="T6" fmla="*/ 2147483647 w 42"/>
                <a:gd name="T7" fmla="*/ 0 h 55"/>
                <a:gd name="T8" fmla="*/ 0 w 42"/>
                <a:gd name="T9" fmla="*/ 2147483647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6" name="Freeform 225"/>
            <p:cNvSpPr>
              <a:spLocks noChangeAspect="1"/>
            </p:cNvSpPr>
            <p:nvPr/>
          </p:nvSpPr>
          <p:spPr bwMode="gray">
            <a:xfrm>
              <a:off x="4959434" y="3813424"/>
              <a:ext cx="226543" cy="247879"/>
            </a:xfrm>
            <a:custGeom>
              <a:avLst/>
              <a:gdLst>
                <a:gd name="T0" fmla="*/ 0 w 374"/>
                <a:gd name="T1" fmla="*/ 2147483647 h 371"/>
                <a:gd name="T2" fmla="*/ 2147483647 w 374"/>
                <a:gd name="T3" fmla="*/ 2147483647 h 371"/>
                <a:gd name="T4" fmla="*/ 2147483647 w 374"/>
                <a:gd name="T5" fmla="*/ 2147483647 h 371"/>
                <a:gd name="T6" fmla="*/ 2147483647 w 374"/>
                <a:gd name="T7" fmla="*/ 2147483647 h 371"/>
                <a:gd name="T8" fmla="*/ 2147483647 w 374"/>
                <a:gd name="T9" fmla="*/ 2147483647 h 371"/>
                <a:gd name="T10" fmla="*/ 2147483647 w 374"/>
                <a:gd name="T11" fmla="*/ 2147483647 h 371"/>
                <a:gd name="T12" fmla="*/ 2147483647 w 374"/>
                <a:gd name="T13" fmla="*/ 2147483647 h 371"/>
                <a:gd name="T14" fmla="*/ 2147483647 w 374"/>
                <a:gd name="T15" fmla="*/ 2147483647 h 371"/>
                <a:gd name="T16" fmla="*/ 2147483647 w 374"/>
                <a:gd name="T17" fmla="*/ 2147483647 h 371"/>
                <a:gd name="T18" fmla="*/ 2147483647 w 374"/>
                <a:gd name="T19" fmla="*/ 2147483647 h 371"/>
                <a:gd name="T20" fmla="*/ 2147483647 w 374"/>
                <a:gd name="T21" fmla="*/ 0 h 371"/>
                <a:gd name="T22" fmla="*/ 2147483647 w 374"/>
                <a:gd name="T23" fmla="*/ 2147483647 h 371"/>
                <a:gd name="T24" fmla="*/ 2147483647 w 374"/>
                <a:gd name="T25" fmla="*/ 2147483647 h 371"/>
                <a:gd name="T26" fmla="*/ 2147483647 w 374"/>
                <a:gd name="T27" fmla="*/ 2147483647 h 371"/>
                <a:gd name="T28" fmla="*/ 2147483647 w 374"/>
                <a:gd name="T29" fmla="*/ 0 h 371"/>
                <a:gd name="T30" fmla="*/ 2147483647 w 374"/>
                <a:gd name="T31" fmla="*/ 2147483647 h 371"/>
                <a:gd name="T32" fmla="*/ 2147483647 w 374"/>
                <a:gd name="T33" fmla="*/ 2147483647 h 371"/>
                <a:gd name="T34" fmla="*/ 2147483647 w 374"/>
                <a:gd name="T35" fmla="*/ 2147483647 h 371"/>
                <a:gd name="T36" fmla="*/ 0 w 374"/>
                <a:gd name="T37" fmla="*/ 2147483647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27" name="Freeform 226"/>
            <p:cNvSpPr>
              <a:spLocks noChangeAspect="1"/>
            </p:cNvSpPr>
            <p:nvPr/>
          </p:nvSpPr>
          <p:spPr bwMode="gray">
            <a:xfrm>
              <a:off x="4325987" y="3535702"/>
              <a:ext cx="42996" cy="119033"/>
            </a:xfrm>
            <a:custGeom>
              <a:avLst/>
              <a:gdLst>
                <a:gd name="T0" fmla="*/ 0 w 74"/>
                <a:gd name="T1" fmla="*/ 0 h 177"/>
                <a:gd name="T2" fmla="*/ 2147483647 w 74"/>
                <a:gd name="T3" fmla="*/ 2147483647 h 177"/>
                <a:gd name="T4" fmla="*/ 2147483647 w 74"/>
                <a:gd name="T5" fmla="*/ 2147483647 h 177"/>
                <a:gd name="T6" fmla="*/ 2147483647 w 74"/>
                <a:gd name="T7" fmla="*/ 2147483647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8" name="Freeform 227"/>
            <p:cNvSpPr>
              <a:spLocks noChangeAspect="1"/>
            </p:cNvSpPr>
            <p:nvPr/>
          </p:nvSpPr>
          <p:spPr bwMode="gray">
            <a:xfrm>
              <a:off x="4959350" y="3702679"/>
              <a:ext cx="114105" cy="120687"/>
            </a:xfrm>
            <a:custGeom>
              <a:avLst/>
              <a:gdLst>
                <a:gd name="T0" fmla="*/ 0 w 185"/>
                <a:gd name="T1" fmla="*/ 2147483647 h 183"/>
                <a:gd name="T2" fmla="*/ 2147483647 w 185"/>
                <a:gd name="T3" fmla="*/ 2147483647 h 183"/>
                <a:gd name="T4" fmla="*/ 2147483647 w 185"/>
                <a:gd name="T5" fmla="*/ 2147483647 h 183"/>
                <a:gd name="T6" fmla="*/ 2147483647 w 185"/>
                <a:gd name="T7" fmla="*/ 2147483647 h 183"/>
                <a:gd name="T8" fmla="*/ 2147483647 w 185"/>
                <a:gd name="T9" fmla="*/ 2147483647 h 183"/>
                <a:gd name="T10" fmla="*/ 2147483647 w 185"/>
                <a:gd name="T11" fmla="*/ 2147483647 h 183"/>
                <a:gd name="T12" fmla="*/ 2147483647 w 185"/>
                <a:gd name="T13" fmla="*/ 0 h 183"/>
                <a:gd name="T14" fmla="*/ 2147483647 w 185"/>
                <a:gd name="T15" fmla="*/ 2147483647 h 183"/>
                <a:gd name="T16" fmla="*/ 2147483647 w 185"/>
                <a:gd name="T17" fmla="*/ 2147483647 h 183"/>
                <a:gd name="T18" fmla="*/ 2147483647 w 185"/>
                <a:gd name="T19" fmla="*/ 2147483647 h 183"/>
                <a:gd name="T20" fmla="*/ 0 w 185"/>
                <a:gd name="T21" fmla="*/ 2147483647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9" name="Freeform 228"/>
            <p:cNvSpPr>
              <a:spLocks noChangeAspect="1"/>
            </p:cNvSpPr>
            <p:nvPr/>
          </p:nvSpPr>
          <p:spPr bwMode="gray">
            <a:xfrm>
              <a:off x="4845439" y="3047378"/>
              <a:ext cx="238088" cy="240877"/>
            </a:xfrm>
            <a:custGeom>
              <a:avLst/>
              <a:gdLst>
                <a:gd name="T0" fmla="*/ 0 w 389"/>
                <a:gd name="T1" fmla="*/ 2147483647 h 365"/>
                <a:gd name="T2" fmla="*/ 2147483647 w 389"/>
                <a:gd name="T3" fmla="*/ 2147483647 h 365"/>
                <a:gd name="T4" fmla="*/ 2147483647 w 389"/>
                <a:gd name="T5" fmla="*/ 2147483647 h 365"/>
                <a:gd name="T6" fmla="*/ 2147483647 w 389"/>
                <a:gd name="T7" fmla="*/ 2147483647 h 365"/>
                <a:gd name="T8" fmla="*/ 2147483647 w 389"/>
                <a:gd name="T9" fmla="*/ 2147483647 h 365"/>
                <a:gd name="T10" fmla="*/ 2147483647 w 389"/>
                <a:gd name="T11" fmla="*/ 2147483647 h 365"/>
                <a:gd name="T12" fmla="*/ 2147483647 w 389"/>
                <a:gd name="T13" fmla="*/ 2147483647 h 365"/>
                <a:gd name="T14" fmla="*/ 2147483647 w 389"/>
                <a:gd name="T15" fmla="*/ 2147483647 h 365"/>
                <a:gd name="T16" fmla="*/ 2147483647 w 389"/>
                <a:gd name="T17" fmla="*/ 2147483647 h 365"/>
                <a:gd name="T18" fmla="*/ 2147483647 w 389"/>
                <a:gd name="T19" fmla="*/ 2147483647 h 365"/>
                <a:gd name="T20" fmla="*/ 2147483647 w 389"/>
                <a:gd name="T21" fmla="*/ 2147483647 h 365"/>
                <a:gd name="T22" fmla="*/ 2147483647 w 389"/>
                <a:gd name="T23" fmla="*/ 2147483647 h 365"/>
                <a:gd name="T24" fmla="*/ 2147483647 w 389"/>
                <a:gd name="T25" fmla="*/ 2147483647 h 365"/>
                <a:gd name="T26" fmla="*/ 2147483647 w 389"/>
                <a:gd name="T27" fmla="*/ 0 h 365"/>
                <a:gd name="T28" fmla="*/ 0 w 389"/>
                <a:gd name="T29" fmla="*/ 2147483647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0" name="Freeform 229"/>
            <p:cNvSpPr>
              <a:spLocks noChangeAspect="1"/>
            </p:cNvSpPr>
            <p:nvPr/>
          </p:nvSpPr>
          <p:spPr bwMode="gray">
            <a:xfrm>
              <a:off x="4220151" y="3451387"/>
              <a:ext cx="158754" cy="125646"/>
            </a:xfrm>
            <a:custGeom>
              <a:avLst/>
              <a:gdLst>
                <a:gd name="T0" fmla="*/ 0 w 262"/>
                <a:gd name="T1" fmla="*/ 2147483647 h 190"/>
                <a:gd name="T2" fmla="*/ 2147483647 w 262"/>
                <a:gd name="T3" fmla="*/ 2147483647 h 190"/>
                <a:gd name="T4" fmla="*/ 2147483647 w 262"/>
                <a:gd name="T5" fmla="*/ 2147483647 h 190"/>
                <a:gd name="T6" fmla="*/ 2147483647 w 262"/>
                <a:gd name="T7" fmla="*/ 2147483647 h 190"/>
                <a:gd name="T8" fmla="*/ 2147483647 w 262"/>
                <a:gd name="T9" fmla="*/ 2147483647 h 190"/>
                <a:gd name="T10" fmla="*/ 2147483647 w 262"/>
                <a:gd name="T11" fmla="*/ 2147483647 h 190"/>
                <a:gd name="T12" fmla="*/ 2147483647 w 262"/>
                <a:gd name="T13" fmla="*/ 2147483647 h 190"/>
                <a:gd name="T14" fmla="*/ 2147483647 w 262"/>
                <a:gd name="T15" fmla="*/ 2147483647 h 190"/>
                <a:gd name="T16" fmla="*/ 2147483647 w 262"/>
                <a:gd name="T17" fmla="*/ 0 h 190"/>
                <a:gd name="T18" fmla="*/ 2147483647 w 262"/>
                <a:gd name="T19" fmla="*/ 2147483647 h 190"/>
                <a:gd name="T20" fmla="*/ 0 w 262"/>
                <a:gd name="T21" fmla="*/ 2147483647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1" name="Freeform 230"/>
            <p:cNvSpPr>
              <a:spLocks noChangeAspect="1"/>
            </p:cNvSpPr>
            <p:nvPr/>
          </p:nvSpPr>
          <p:spPr bwMode="gray">
            <a:xfrm>
              <a:off x="4793981" y="3980422"/>
              <a:ext cx="249708" cy="224840"/>
            </a:xfrm>
            <a:custGeom>
              <a:avLst/>
              <a:gdLst>
                <a:gd name="T0" fmla="*/ 0 w 409"/>
                <a:gd name="T1" fmla="*/ 2147483647 h 339"/>
                <a:gd name="T2" fmla="*/ 0 w 409"/>
                <a:gd name="T3" fmla="*/ 2147483647 h 339"/>
                <a:gd name="T4" fmla="*/ 2147483647 w 409"/>
                <a:gd name="T5" fmla="*/ 2147483647 h 339"/>
                <a:gd name="T6" fmla="*/ 2147483647 w 409"/>
                <a:gd name="T7" fmla="*/ 2147483647 h 339"/>
                <a:gd name="T8" fmla="*/ 2147483647 w 409"/>
                <a:gd name="T9" fmla="*/ 2147483647 h 339"/>
                <a:gd name="T10" fmla="*/ 2147483647 w 409"/>
                <a:gd name="T11" fmla="*/ 2147483647 h 339"/>
                <a:gd name="T12" fmla="*/ 2147483647 w 409"/>
                <a:gd name="T13" fmla="*/ 2147483647 h 339"/>
                <a:gd name="T14" fmla="*/ 2147483647 w 409"/>
                <a:gd name="T15" fmla="*/ 2147483647 h 339"/>
                <a:gd name="T16" fmla="*/ 2147483647 w 409"/>
                <a:gd name="T17" fmla="*/ 2147483647 h 339"/>
                <a:gd name="T18" fmla="*/ 2147483647 w 409"/>
                <a:gd name="T19" fmla="*/ 2147483647 h 339"/>
                <a:gd name="T20" fmla="*/ 2147483647 w 409"/>
                <a:gd name="T21" fmla="*/ 2147483647 h 339"/>
                <a:gd name="T22" fmla="*/ 2147483647 w 409"/>
                <a:gd name="T23" fmla="*/ 2147483647 h 339"/>
                <a:gd name="T24" fmla="*/ 2147483647 w 409"/>
                <a:gd name="T25" fmla="*/ 2147483647 h 339"/>
                <a:gd name="T26" fmla="*/ 2147483647 w 409"/>
                <a:gd name="T27" fmla="*/ 2147483647 h 339"/>
                <a:gd name="T28" fmla="*/ 2147483647 w 409"/>
                <a:gd name="T29" fmla="*/ 0 h 339"/>
                <a:gd name="T30" fmla="*/ 2147483647 w 409"/>
                <a:gd name="T31" fmla="*/ 2147483647 h 339"/>
                <a:gd name="T32" fmla="*/ 2147483647 w 409"/>
                <a:gd name="T33" fmla="*/ 2147483647 h 339"/>
                <a:gd name="T34" fmla="*/ 2147483647 w 409"/>
                <a:gd name="T35" fmla="*/ 2147483647 h 339"/>
                <a:gd name="T36" fmla="*/ 2147483647 w 409"/>
                <a:gd name="T37" fmla="*/ 2147483647 h 339"/>
                <a:gd name="T38" fmla="*/ 2147483647 w 409"/>
                <a:gd name="T39" fmla="*/ 2147483647 h 339"/>
                <a:gd name="T40" fmla="*/ 2147483647 w 409"/>
                <a:gd name="T41" fmla="*/ 2147483647 h 339"/>
                <a:gd name="T42" fmla="*/ 0 w 409"/>
                <a:gd name="T43" fmla="*/ 2147483647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2" name="Freeform 231"/>
            <p:cNvSpPr>
              <a:spLocks noChangeAspect="1"/>
            </p:cNvSpPr>
            <p:nvPr/>
          </p:nvSpPr>
          <p:spPr bwMode="gray">
            <a:xfrm>
              <a:off x="4679501" y="4307782"/>
              <a:ext cx="343423" cy="303898"/>
            </a:xfrm>
            <a:custGeom>
              <a:avLst/>
              <a:gdLst>
                <a:gd name="T0" fmla="*/ 0 w 568"/>
                <a:gd name="T1" fmla="*/ 2147483647 h 455"/>
                <a:gd name="T2" fmla="*/ 2147483647 w 568"/>
                <a:gd name="T3" fmla="*/ 2147483647 h 455"/>
                <a:gd name="T4" fmla="*/ 2147483647 w 568"/>
                <a:gd name="T5" fmla="*/ 2147483647 h 455"/>
                <a:gd name="T6" fmla="*/ 2147483647 w 568"/>
                <a:gd name="T7" fmla="*/ 2147483647 h 455"/>
                <a:gd name="T8" fmla="*/ 2147483647 w 568"/>
                <a:gd name="T9" fmla="*/ 2147483647 h 455"/>
                <a:gd name="T10" fmla="*/ 2147483647 w 568"/>
                <a:gd name="T11" fmla="*/ 2147483647 h 455"/>
                <a:gd name="T12" fmla="*/ 2147483647 w 568"/>
                <a:gd name="T13" fmla="*/ 2147483647 h 455"/>
                <a:gd name="T14" fmla="*/ 2147483647 w 568"/>
                <a:gd name="T15" fmla="*/ 2147483647 h 455"/>
                <a:gd name="T16" fmla="*/ 2147483647 w 568"/>
                <a:gd name="T17" fmla="*/ 2147483647 h 455"/>
                <a:gd name="T18" fmla="*/ 2147483647 w 568"/>
                <a:gd name="T19" fmla="*/ 2147483647 h 455"/>
                <a:gd name="T20" fmla="*/ 2147483647 w 568"/>
                <a:gd name="T21" fmla="*/ 2147483647 h 455"/>
                <a:gd name="T22" fmla="*/ 2147483647 w 568"/>
                <a:gd name="T23" fmla="*/ 0 h 455"/>
                <a:gd name="T24" fmla="*/ 2147483647 w 568"/>
                <a:gd name="T25" fmla="*/ 2147483647 h 455"/>
                <a:gd name="T26" fmla="*/ 2147483647 w 568"/>
                <a:gd name="T27" fmla="*/ 2147483647 h 455"/>
                <a:gd name="T28" fmla="*/ 2147483647 w 568"/>
                <a:gd name="T29" fmla="*/ 2147483647 h 455"/>
                <a:gd name="T30" fmla="*/ 2147483647 w 568"/>
                <a:gd name="T31" fmla="*/ 2147483647 h 455"/>
                <a:gd name="T32" fmla="*/ 2147483647 w 568"/>
                <a:gd name="T33" fmla="*/ 2147483647 h 455"/>
                <a:gd name="T34" fmla="*/ 2147483647 w 568"/>
                <a:gd name="T35" fmla="*/ 2147483647 h 455"/>
                <a:gd name="T36" fmla="*/ 2147483647 w 568"/>
                <a:gd name="T37" fmla="*/ 2147483647 h 455"/>
                <a:gd name="T38" fmla="*/ 2147483647 w 568"/>
                <a:gd name="T39" fmla="*/ 2147483647 h 455"/>
                <a:gd name="T40" fmla="*/ 2147483647 w 568"/>
                <a:gd name="T41" fmla="*/ 2147483647 h 455"/>
                <a:gd name="T42" fmla="*/ 2147483647 w 568"/>
                <a:gd name="T43" fmla="*/ 2147483647 h 455"/>
                <a:gd name="T44" fmla="*/ 2147483647 w 568"/>
                <a:gd name="T45" fmla="*/ 2147483647 h 455"/>
                <a:gd name="T46" fmla="*/ 2147483647 w 568"/>
                <a:gd name="T47" fmla="*/ 2147483647 h 455"/>
                <a:gd name="T48" fmla="*/ 2147483647 w 568"/>
                <a:gd name="T49" fmla="*/ 2147483647 h 455"/>
                <a:gd name="T50" fmla="*/ 0 w 568"/>
                <a:gd name="T51" fmla="*/ 2147483647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3" name="Freeform 232"/>
            <p:cNvSpPr>
              <a:spLocks noChangeAspect="1"/>
            </p:cNvSpPr>
            <p:nvPr/>
          </p:nvSpPr>
          <p:spPr bwMode="gray">
            <a:xfrm>
              <a:off x="4901472" y="4469780"/>
              <a:ext cx="51264" cy="54557"/>
            </a:xfrm>
            <a:custGeom>
              <a:avLst/>
              <a:gdLst>
                <a:gd name="T0" fmla="*/ 0 w 80"/>
                <a:gd name="T1" fmla="*/ 2147483647 h 84"/>
                <a:gd name="T2" fmla="*/ 2147483647 w 80"/>
                <a:gd name="T3" fmla="*/ 2147483647 h 84"/>
                <a:gd name="T4" fmla="*/ 2147483647 w 80"/>
                <a:gd name="T5" fmla="*/ 2147483647 h 84"/>
                <a:gd name="T6" fmla="*/ 2147483647 w 80"/>
                <a:gd name="T7" fmla="*/ 0 h 84"/>
                <a:gd name="T8" fmla="*/ 0 w 80"/>
                <a:gd name="T9" fmla="*/ 2147483647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4" name="Freeform 233"/>
            <p:cNvSpPr>
              <a:spLocks noChangeAspect="1"/>
            </p:cNvSpPr>
            <p:nvPr/>
          </p:nvSpPr>
          <p:spPr bwMode="gray">
            <a:xfrm>
              <a:off x="4818787" y="2371825"/>
              <a:ext cx="170330" cy="145485"/>
            </a:xfrm>
            <a:custGeom>
              <a:avLst/>
              <a:gdLst>
                <a:gd name="T0" fmla="*/ 2147483647 w 277"/>
                <a:gd name="T1" fmla="*/ 0 h 215"/>
                <a:gd name="T2" fmla="*/ 2147483647 w 277"/>
                <a:gd name="T3" fmla="*/ 2147483647 h 215"/>
                <a:gd name="T4" fmla="*/ 2147483647 w 277"/>
                <a:gd name="T5" fmla="*/ 2147483647 h 215"/>
                <a:gd name="T6" fmla="*/ 2147483647 w 277"/>
                <a:gd name="T7" fmla="*/ 2147483647 h 215"/>
                <a:gd name="T8" fmla="*/ 2147483647 w 277"/>
                <a:gd name="T9" fmla="*/ 2147483647 h 215"/>
                <a:gd name="T10" fmla="*/ 2147483647 w 277"/>
                <a:gd name="T11" fmla="*/ 2147483647 h 215"/>
                <a:gd name="T12" fmla="*/ 2147483647 w 277"/>
                <a:gd name="T13" fmla="*/ 2147483647 h 215"/>
                <a:gd name="T14" fmla="*/ 2147483647 w 277"/>
                <a:gd name="T15" fmla="*/ 2147483647 h 215"/>
                <a:gd name="T16" fmla="*/ 2147483647 w 277"/>
                <a:gd name="T17" fmla="*/ 2147483647 h 215"/>
                <a:gd name="T18" fmla="*/ 2147483647 w 277"/>
                <a:gd name="T19" fmla="*/ 2147483647 h 215"/>
                <a:gd name="T20" fmla="*/ 2147483647 w 277"/>
                <a:gd name="T21" fmla="*/ 2147483647 h 215"/>
                <a:gd name="T22" fmla="*/ 2147483647 w 277"/>
                <a:gd name="T23" fmla="*/ 2147483647 h 215"/>
                <a:gd name="T24" fmla="*/ 2147483647 w 277"/>
                <a:gd name="T25" fmla="*/ 2147483647 h 215"/>
                <a:gd name="T26" fmla="*/ 2147483647 w 277"/>
                <a:gd name="T27" fmla="*/ 2147483647 h 215"/>
                <a:gd name="T28" fmla="*/ 2147483647 w 277"/>
                <a:gd name="T29" fmla="*/ 2147483647 h 215"/>
                <a:gd name="T30" fmla="*/ 2147483647 w 277"/>
                <a:gd name="T31" fmla="*/ 2147483647 h 215"/>
                <a:gd name="T32" fmla="*/ 2147483647 w 277"/>
                <a:gd name="T33" fmla="*/ 2147483647 h 215"/>
                <a:gd name="T34" fmla="*/ 2147483647 w 277"/>
                <a:gd name="T35" fmla="*/ 2147483647 h 215"/>
                <a:gd name="T36" fmla="*/ 2147483647 w 277"/>
                <a:gd name="T37" fmla="*/ 2147483647 h 215"/>
                <a:gd name="T38" fmla="*/ 2147483647 w 277"/>
                <a:gd name="T39" fmla="*/ 2147483647 h 215"/>
                <a:gd name="T40" fmla="*/ 2147483647 w 277"/>
                <a:gd name="T41" fmla="*/ 2147483647 h 215"/>
                <a:gd name="T42" fmla="*/ 2147483647 w 277"/>
                <a:gd name="T43" fmla="*/ 2147483647 h 215"/>
                <a:gd name="T44" fmla="*/ 2147483647 w 277"/>
                <a:gd name="T45" fmla="*/ 2147483647 h 215"/>
                <a:gd name="T46" fmla="*/ 2147483647 w 277"/>
                <a:gd name="T47" fmla="*/ 2147483647 h 215"/>
                <a:gd name="T48" fmla="*/ 2147483647 w 277"/>
                <a:gd name="T49" fmla="*/ 2147483647 h 215"/>
                <a:gd name="T50" fmla="*/ 2147483647 w 277"/>
                <a:gd name="T51" fmla="*/ 2147483647 h 215"/>
                <a:gd name="T52" fmla="*/ 2147483647 w 277"/>
                <a:gd name="T53" fmla="*/ 2147483647 h 215"/>
                <a:gd name="T54" fmla="*/ 2147483647 w 277"/>
                <a:gd name="T55" fmla="*/ 2147483647 h 215"/>
                <a:gd name="T56" fmla="*/ 2147483647 w 277"/>
                <a:gd name="T57" fmla="*/ 2147483647 h 215"/>
                <a:gd name="T58" fmla="*/ 2147483647 w 277"/>
                <a:gd name="T59" fmla="*/ 2147483647 h 215"/>
                <a:gd name="T60" fmla="*/ 0 w 277"/>
                <a:gd name="T61" fmla="*/ 2147483647 h 215"/>
                <a:gd name="T62" fmla="*/ 2147483647 w 277"/>
                <a:gd name="T63" fmla="*/ 2147483647 h 215"/>
                <a:gd name="T64" fmla="*/ 2147483647 w 277"/>
                <a:gd name="T65" fmla="*/ 2147483647 h 215"/>
                <a:gd name="T66" fmla="*/ 2147483647 w 277"/>
                <a:gd name="T67" fmla="*/ 2147483647 h 215"/>
                <a:gd name="T68" fmla="*/ 2147483647 w 277"/>
                <a:gd name="T69" fmla="*/ 2147483647 h 215"/>
                <a:gd name="T70" fmla="*/ 2147483647 w 277"/>
                <a:gd name="T71" fmla="*/ 2147483647 h 215"/>
                <a:gd name="T72" fmla="*/ 2147483647 w 277"/>
                <a:gd name="T73" fmla="*/ 2147483647 h 215"/>
                <a:gd name="T74" fmla="*/ 2147483647 w 277"/>
                <a:gd name="T75" fmla="*/ 2147483647 h 215"/>
                <a:gd name="T76" fmla="*/ 2147483647 w 277"/>
                <a:gd name="T77" fmla="*/ 2147483647 h 215"/>
                <a:gd name="T78" fmla="*/ 2147483647 w 277"/>
                <a:gd name="T79" fmla="*/ 0 h 215"/>
                <a:gd name="T80" fmla="*/ 2147483647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5" name="Freeform 234"/>
            <p:cNvSpPr>
              <a:spLocks noChangeAspect="1"/>
            </p:cNvSpPr>
            <p:nvPr/>
          </p:nvSpPr>
          <p:spPr bwMode="gray">
            <a:xfrm>
              <a:off x="4794936" y="2474594"/>
              <a:ext cx="373725" cy="233875"/>
            </a:xfrm>
            <a:custGeom>
              <a:avLst/>
              <a:gdLst>
                <a:gd name="T0" fmla="*/ 2147483647 w 610"/>
                <a:gd name="T1" fmla="*/ 2147483647 h 352"/>
                <a:gd name="T2" fmla="*/ 2147483647 w 610"/>
                <a:gd name="T3" fmla="*/ 0 h 352"/>
                <a:gd name="T4" fmla="*/ 2147483647 w 610"/>
                <a:gd name="T5" fmla="*/ 2147483647 h 352"/>
                <a:gd name="T6" fmla="*/ 2147483647 w 610"/>
                <a:gd name="T7" fmla="*/ 2147483647 h 352"/>
                <a:gd name="T8" fmla="*/ 2147483647 w 610"/>
                <a:gd name="T9" fmla="*/ 2147483647 h 352"/>
                <a:gd name="T10" fmla="*/ 2147483647 w 610"/>
                <a:gd name="T11" fmla="*/ 2147483647 h 352"/>
                <a:gd name="T12" fmla="*/ 2147483647 w 610"/>
                <a:gd name="T13" fmla="*/ 2147483647 h 352"/>
                <a:gd name="T14" fmla="*/ 2147483647 w 610"/>
                <a:gd name="T15" fmla="*/ 2147483647 h 352"/>
                <a:gd name="T16" fmla="*/ 2147483647 w 610"/>
                <a:gd name="T17" fmla="*/ 2147483647 h 352"/>
                <a:gd name="T18" fmla="*/ 2147483647 w 610"/>
                <a:gd name="T19" fmla="*/ 2147483647 h 352"/>
                <a:gd name="T20" fmla="*/ 2147483647 w 610"/>
                <a:gd name="T21" fmla="*/ 2147483647 h 352"/>
                <a:gd name="T22" fmla="*/ 2147483647 w 610"/>
                <a:gd name="T23" fmla="*/ 2147483647 h 352"/>
                <a:gd name="T24" fmla="*/ 2147483647 w 610"/>
                <a:gd name="T25" fmla="*/ 2147483647 h 352"/>
                <a:gd name="T26" fmla="*/ 2147483647 w 610"/>
                <a:gd name="T27" fmla="*/ 2147483647 h 352"/>
                <a:gd name="T28" fmla="*/ 2147483647 w 610"/>
                <a:gd name="T29" fmla="*/ 2147483647 h 352"/>
                <a:gd name="T30" fmla="*/ 2147483647 w 610"/>
                <a:gd name="T31" fmla="*/ 2147483647 h 352"/>
                <a:gd name="T32" fmla="*/ 2147483647 w 610"/>
                <a:gd name="T33" fmla="*/ 2147483647 h 352"/>
                <a:gd name="T34" fmla="*/ 2147483647 w 610"/>
                <a:gd name="T35" fmla="*/ 2147483647 h 352"/>
                <a:gd name="T36" fmla="*/ 2147483647 w 610"/>
                <a:gd name="T37" fmla="*/ 2147483647 h 352"/>
                <a:gd name="T38" fmla="*/ 2147483647 w 610"/>
                <a:gd name="T39" fmla="*/ 2147483647 h 352"/>
                <a:gd name="T40" fmla="*/ 2147483647 w 610"/>
                <a:gd name="T41" fmla="*/ 2147483647 h 352"/>
                <a:gd name="T42" fmla="*/ 2147483647 w 610"/>
                <a:gd name="T43" fmla="*/ 2147483647 h 352"/>
                <a:gd name="T44" fmla="*/ 2147483647 w 610"/>
                <a:gd name="T45" fmla="*/ 2147483647 h 352"/>
                <a:gd name="T46" fmla="*/ 2147483647 w 610"/>
                <a:gd name="T47" fmla="*/ 2147483647 h 352"/>
                <a:gd name="T48" fmla="*/ 2147483647 w 610"/>
                <a:gd name="T49" fmla="*/ 2147483647 h 352"/>
                <a:gd name="T50" fmla="*/ 2147483647 w 610"/>
                <a:gd name="T51" fmla="*/ 2147483647 h 352"/>
                <a:gd name="T52" fmla="*/ 2147483647 w 610"/>
                <a:gd name="T53" fmla="*/ 2147483647 h 352"/>
                <a:gd name="T54" fmla="*/ 2147483647 w 610"/>
                <a:gd name="T55" fmla="*/ 2147483647 h 352"/>
                <a:gd name="T56" fmla="*/ 2147483647 w 610"/>
                <a:gd name="T57" fmla="*/ 2147483647 h 352"/>
                <a:gd name="T58" fmla="*/ 2147483647 w 610"/>
                <a:gd name="T59" fmla="*/ 2147483647 h 352"/>
                <a:gd name="T60" fmla="*/ 2147483647 w 610"/>
                <a:gd name="T61" fmla="*/ 2147483647 h 352"/>
                <a:gd name="T62" fmla="*/ 2147483647 w 610"/>
                <a:gd name="T63" fmla="*/ 2147483647 h 352"/>
                <a:gd name="T64" fmla="*/ 2147483647 w 610"/>
                <a:gd name="T65" fmla="*/ 2147483647 h 352"/>
                <a:gd name="T66" fmla="*/ 2147483647 w 610"/>
                <a:gd name="T67" fmla="*/ 2147483647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6" name="Freeform 235"/>
            <p:cNvSpPr>
              <a:spLocks noChangeAspect="1"/>
            </p:cNvSpPr>
            <p:nvPr/>
          </p:nvSpPr>
          <p:spPr bwMode="gray">
            <a:xfrm>
              <a:off x="4894857" y="2591705"/>
              <a:ext cx="67801" cy="89275"/>
            </a:xfrm>
            <a:custGeom>
              <a:avLst/>
              <a:gdLst>
                <a:gd name="T0" fmla="*/ 2147483647 w 113"/>
                <a:gd name="T1" fmla="*/ 2147483647 h 127"/>
                <a:gd name="T2" fmla="*/ 2147483647 w 113"/>
                <a:gd name="T3" fmla="*/ 2147483647 h 127"/>
                <a:gd name="T4" fmla="*/ 2147483647 w 113"/>
                <a:gd name="T5" fmla="*/ 2147483647 h 127"/>
                <a:gd name="T6" fmla="*/ 2147483647 w 113"/>
                <a:gd name="T7" fmla="*/ 2147483647 h 127"/>
                <a:gd name="T8" fmla="*/ 2147483647 w 113"/>
                <a:gd name="T9" fmla="*/ 2147483647 h 127"/>
                <a:gd name="T10" fmla="*/ 2147483647 w 113"/>
                <a:gd name="T11" fmla="*/ 2147483647 h 127"/>
                <a:gd name="T12" fmla="*/ 2147483647 w 113"/>
                <a:gd name="T13" fmla="*/ 2147483647 h 127"/>
                <a:gd name="T14" fmla="*/ 2147483647 w 113"/>
                <a:gd name="T15" fmla="*/ 2147483647 h 127"/>
                <a:gd name="T16" fmla="*/ 2147483647 w 113"/>
                <a:gd name="T17" fmla="*/ 2147483647 h 127"/>
                <a:gd name="T18" fmla="*/ 2147483647 w 113"/>
                <a:gd name="T19" fmla="*/ 2147483647 h 127"/>
                <a:gd name="T20" fmla="*/ 2147483647 w 113"/>
                <a:gd name="T21" fmla="*/ 2147483647 h 127"/>
                <a:gd name="T22" fmla="*/ 2147483647 w 113"/>
                <a:gd name="T23" fmla="*/ 2147483647 h 127"/>
                <a:gd name="T24" fmla="*/ 2147483647 w 113"/>
                <a:gd name="T25" fmla="*/ 0 h 127"/>
                <a:gd name="T26" fmla="*/ 0 w 113"/>
                <a:gd name="T27" fmla="*/ 2147483647 h 127"/>
                <a:gd name="T28" fmla="*/ 2147483647 w 113"/>
                <a:gd name="T29" fmla="*/ 2147483647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7" name="Freeform 236"/>
            <p:cNvSpPr>
              <a:spLocks noChangeAspect="1"/>
            </p:cNvSpPr>
            <p:nvPr/>
          </p:nvSpPr>
          <p:spPr bwMode="gray">
            <a:xfrm>
              <a:off x="5147017" y="2709870"/>
              <a:ext cx="155839" cy="74223"/>
            </a:xfrm>
            <a:custGeom>
              <a:avLst/>
              <a:gdLst>
                <a:gd name="T0" fmla="*/ 0 w 256"/>
                <a:gd name="T1" fmla="*/ 2147483647 h 114"/>
                <a:gd name="T2" fmla="*/ 2147483647 w 256"/>
                <a:gd name="T3" fmla="*/ 0 h 114"/>
                <a:gd name="T4" fmla="*/ 2147483647 w 256"/>
                <a:gd name="T5" fmla="*/ 2147483647 h 114"/>
                <a:gd name="T6" fmla="*/ 2147483647 w 256"/>
                <a:gd name="T7" fmla="*/ 2147483647 h 114"/>
                <a:gd name="T8" fmla="*/ 2147483647 w 256"/>
                <a:gd name="T9" fmla="*/ 2147483647 h 114"/>
                <a:gd name="T10" fmla="*/ 2147483647 w 256"/>
                <a:gd name="T11" fmla="*/ 2147483647 h 114"/>
                <a:gd name="T12" fmla="*/ 2147483647 w 256"/>
                <a:gd name="T13" fmla="*/ 2147483647 h 114"/>
                <a:gd name="T14" fmla="*/ 2147483647 w 256"/>
                <a:gd name="T15" fmla="*/ 2147483647 h 114"/>
                <a:gd name="T16" fmla="*/ 2147483647 w 256"/>
                <a:gd name="T17" fmla="*/ 2147483647 h 114"/>
                <a:gd name="T18" fmla="*/ 2147483647 w 256"/>
                <a:gd name="T19" fmla="*/ 2147483647 h 114"/>
                <a:gd name="T20" fmla="*/ 2147483647 w 256"/>
                <a:gd name="T21" fmla="*/ 2147483647 h 114"/>
                <a:gd name="T22" fmla="*/ 2147483647 w 256"/>
                <a:gd name="T23" fmla="*/ 2147483647 h 114"/>
                <a:gd name="T24" fmla="*/ 2147483647 w 256"/>
                <a:gd name="T25" fmla="*/ 2147483647 h 114"/>
                <a:gd name="T26" fmla="*/ 2147483647 w 256"/>
                <a:gd name="T27" fmla="*/ 2147483647 h 114"/>
                <a:gd name="T28" fmla="*/ 2147483647 w 256"/>
                <a:gd name="T29" fmla="*/ 2147483647 h 114"/>
                <a:gd name="T30" fmla="*/ 2147483647 w 256"/>
                <a:gd name="T31" fmla="*/ 2147483647 h 114"/>
                <a:gd name="T32" fmla="*/ 2147483647 w 256"/>
                <a:gd name="T33" fmla="*/ 2147483647 h 114"/>
                <a:gd name="T34" fmla="*/ 2147483647 w 256"/>
                <a:gd name="T35" fmla="*/ 2147483647 h 114"/>
                <a:gd name="T36" fmla="*/ 2147483647 w 256"/>
                <a:gd name="T37" fmla="*/ 2147483647 h 114"/>
                <a:gd name="T38" fmla="*/ 2147483647 w 256"/>
                <a:gd name="T39" fmla="*/ 2147483647 h 114"/>
                <a:gd name="T40" fmla="*/ 2147483647 w 256"/>
                <a:gd name="T41" fmla="*/ 2147483647 h 114"/>
                <a:gd name="T42" fmla="*/ 0 w 256"/>
                <a:gd name="T43" fmla="*/ 2147483647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8" name="Freeform 237"/>
            <p:cNvSpPr>
              <a:spLocks noChangeAspect="1"/>
            </p:cNvSpPr>
            <p:nvPr/>
          </p:nvSpPr>
          <p:spPr bwMode="gray">
            <a:xfrm>
              <a:off x="5261011" y="2754684"/>
              <a:ext cx="131309" cy="112036"/>
            </a:xfrm>
            <a:custGeom>
              <a:avLst/>
              <a:gdLst>
                <a:gd name="T0" fmla="*/ 2147483647 w 213"/>
                <a:gd name="T1" fmla="*/ 2147483647 h 173"/>
                <a:gd name="T2" fmla="*/ 2147483647 w 213"/>
                <a:gd name="T3" fmla="*/ 2147483647 h 173"/>
                <a:gd name="T4" fmla="*/ 2147483647 w 213"/>
                <a:gd name="T5" fmla="*/ 2147483647 h 173"/>
                <a:gd name="T6" fmla="*/ 2147483647 w 213"/>
                <a:gd name="T7" fmla="*/ 2147483647 h 173"/>
                <a:gd name="T8" fmla="*/ 2147483647 w 213"/>
                <a:gd name="T9" fmla="*/ 2147483647 h 173"/>
                <a:gd name="T10" fmla="*/ 2147483647 w 213"/>
                <a:gd name="T11" fmla="*/ 2147483647 h 173"/>
                <a:gd name="T12" fmla="*/ 2147483647 w 213"/>
                <a:gd name="T13" fmla="*/ 2147483647 h 173"/>
                <a:gd name="T14" fmla="*/ 2147483647 w 213"/>
                <a:gd name="T15" fmla="*/ 2147483647 h 173"/>
                <a:gd name="T16" fmla="*/ 2147483647 w 213"/>
                <a:gd name="T17" fmla="*/ 2147483647 h 173"/>
                <a:gd name="T18" fmla="*/ 2147483647 w 213"/>
                <a:gd name="T19" fmla="*/ 2147483647 h 173"/>
                <a:gd name="T20" fmla="*/ 2147483647 w 213"/>
                <a:gd name="T21" fmla="*/ 2147483647 h 173"/>
                <a:gd name="T22" fmla="*/ 2147483647 w 213"/>
                <a:gd name="T23" fmla="*/ 2147483647 h 173"/>
                <a:gd name="T24" fmla="*/ 2147483647 w 213"/>
                <a:gd name="T25" fmla="*/ 2147483647 h 173"/>
                <a:gd name="T26" fmla="*/ 2147483647 w 213"/>
                <a:gd name="T27" fmla="*/ 2147483647 h 173"/>
                <a:gd name="T28" fmla="*/ 2147483647 w 213"/>
                <a:gd name="T29" fmla="*/ 2147483647 h 173"/>
                <a:gd name="T30" fmla="*/ 2147483647 w 213"/>
                <a:gd name="T31" fmla="*/ 2147483647 h 173"/>
                <a:gd name="T32" fmla="*/ 2147483647 w 213"/>
                <a:gd name="T33" fmla="*/ 2147483647 h 173"/>
                <a:gd name="T34" fmla="*/ 2147483647 w 213"/>
                <a:gd name="T35" fmla="*/ 2147483647 h 173"/>
                <a:gd name="T36" fmla="*/ 2147483647 w 213"/>
                <a:gd name="T37" fmla="*/ 2147483647 h 173"/>
                <a:gd name="T38" fmla="*/ 2147483647 w 213"/>
                <a:gd name="T39" fmla="*/ 2147483647 h 173"/>
                <a:gd name="T40" fmla="*/ 2147483647 w 213"/>
                <a:gd name="T41" fmla="*/ 2147483647 h 173"/>
                <a:gd name="T42" fmla="*/ 2147483647 w 213"/>
                <a:gd name="T43" fmla="*/ 2147483647 h 173"/>
                <a:gd name="T44" fmla="*/ 2147483647 w 213"/>
                <a:gd name="T45" fmla="*/ 2147483647 h 173"/>
                <a:gd name="T46" fmla="*/ 2147483647 w 213"/>
                <a:gd name="T47" fmla="*/ 2147483647 h 173"/>
                <a:gd name="T48" fmla="*/ 2147483647 w 213"/>
                <a:gd name="T49" fmla="*/ 2147483647 h 173"/>
                <a:gd name="T50" fmla="*/ 2147483647 w 213"/>
                <a:gd name="T51" fmla="*/ 2147483647 h 173"/>
                <a:gd name="T52" fmla="*/ 0 w 213"/>
                <a:gd name="T53" fmla="*/ 2147483647 h 173"/>
                <a:gd name="T54" fmla="*/ 2147483647 w 213"/>
                <a:gd name="T55" fmla="*/ 2147483647 h 173"/>
                <a:gd name="T56" fmla="*/ 2147483647 w 213"/>
                <a:gd name="T57" fmla="*/ 2147483647 h 173"/>
                <a:gd name="T58" fmla="*/ 2147483647 w 213"/>
                <a:gd name="T59" fmla="*/ 2147483647 h 173"/>
                <a:gd name="T60" fmla="*/ 2147483647 w 213"/>
                <a:gd name="T61" fmla="*/ 2147483647 h 173"/>
                <a:gd name="T62" fmla="*/ 2147483647 w 213"/>
                <a:gd name="T63" fmla="*/ 2147483647 h 173"/>
                <a:gd name="T64" fmla="*/ 2147483647 w 213"/>
                <a:gd name="T65" fmla="*/ 2147483647 h 173"/>
                <a:gd name="T66" fmla="*/ 2147483647 w 213"/>
                <a:gd name="T67" fmla="*/ 2147483647 h 173"/>
                <a:gd name="T68" fmla="*/ 2147483647 w 213"/>
                <a:gd name="T69" fmla="*/ 0 h 173"/>
                <a:gd name="T70" fmla="*/ 2147483647 w 213"/>
                <a:gd name="T71" fmla="*/ 2147483647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9" name="Freeform 238"/>
            <p:cNvSpPr>
              <a:spLocks noChangeAspect="1"/>
            </p:cNvSpPr>
            <p:nvPr/>
          </p:nvSpPr>
          <p:spPr bwMode="gray">
            <a:xfrm>
              <a:off x="5233595" y="2777091"/>
              <a:ext cx="89463" cy="67222"/>
            </a:xfrm>
            <a:custGeom>
              <a:avLst/>
              <a:gdLst>
                <a:gd name="T0" fmla="*/ 0 w 141"/>
                <a:gd name="T1" fmla="*/ 2147483647 h 106"/>
                <a:gd name="T2" fmla="*/ 2147483647 w 141"/>
                <a:gd name="T3" fmla="*/ 2147483647 h 106"/>
                <a:gd name="T4" fmla="*/ 2147483647 w 141"/>
                <a:gd name="T5" fmla="*/ 2147483647 h 106"/>
                <a:gd name="T6" fmla="*/ 2147483647 w 141"/>
                <a:gd name="T7" fmla="*/ 2147483647 h 106"/>
                <a:gd name="T8" fmla="*/ 2147483647 w 141"/>
                <a:gd name="T9" fmla="*/ 2147483647 h 106"/>
                <a:gd name="T10" fmla="*/ 2147483647 w 141"/>
                <a:gd name="T11" fmla="*/ 2147483647 h 106"/>
                <a:gd name="T12" fmla="*/ 2147483647 w 141"/>
                <a:gd name="T13" fmla="*/ 2147483647 h 106"/>
                <a:gd name="T14" fmla="*/ 2147483647 w 141"/>
                <a:gd name="T15" fmla="*/ 2147483647 h 106"/>
                <a:gd name="T16" fmla="*/ 2147483647 w 141"/>
                <a:gd name="T17" fmla="*/ 2147483647 h 106"/>
                <a:gd name="T18" fmla="*/ 2147483647 w 141"/>
                <a:gd name="T19" fmla="*/ 2147483647 h 106"/>
                <a:gd name="T20" fmla="*/ 2147483647 w 141"/>
                <a:gd name="T21" fmla="*/ 2147483647 h 106"/>
                <a:gd name="T22" fmla="*/ 2147483647 w 141"/>
                <a:gd name="T23" fmla="*/ 2147483647 h 106"/>
                <a:gd name="T24" fmla="*/ 2147483647 w 141"/>
                <a:gd name="T25" fmla="*/ 2147483647 h 106"/>
                <a:gd name="T26" fmla="*/ 2147483647 w 141"/>
                <a:gd name="T27" fmla="*/ 2147483647 h 106"/>
                <a:gd name="T28" fmla="*/ 2147483647 w 141"/>
                <a:gd name="T29" fmla="*/ 2147483647 h 106"/>
                <a:gd name="T30" fmla="*/ 2147483647 w 141"/>
                <a:gd name="T31" fmla="*/ 0 h 106"/>
                <a:gd name="T32" fmla="*/ 2147483647 w 141"/>
                <a:gd name="T33" fmla="*/ 2147483647 h 106"/>
                <a:gd name="T34" fmla="*/ 0 w 141"/>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0" name="Freeform 239"/>
            <p:cNvSpPr>
              <a:spLocks noChangeAspect="1"/>
            </p:cNvSpPr>
            <p:nvPr/>
          </p:nvSpPr>
          <p:spPr bwMode="gray">
            <a:xfrm>
              <a:off x="5282655" y="2379364"/>
              <a:ext cx="885974" cy="415933"/>
            </a:xfrm>
            <a:custGeom>
              <a:avLst/>
              <a:gdLst>
                <a:gd name="T0" fmla="*/ 2147483647 w 1452"/>
                <a:gd name="T1" fmla="*/ 2147483647 h 623"/>
                <a:gd name="T2" fmla="*/ 2147483647 w 1452"/>
                <a:gd name="T3" fmla="*/ 2147483647 h 623"/>
                <a:gd name="T4" fmla="*/ 2147483647 w 1452"/>
                <a:gd name="T5" fmla="*/ 2147483647 h 623"/>
                <a:gd name="T6" fmla="*/ 2147483647 w 1452"/>
                <a:gd name="T7" fmla="*/ 2147483647 h 623"/>
                <a:gd name="T8" fmla="*/ 2147483647 w 1452"/>
                <a:gd name="T9" fmla="*/ 2147483647 h 623"/>
                <a:gd name="T10" fmla="*/ 2147483647 w 1452"/>
                <a:gd name="T11" fmla="*/ 2147483647 h 623"/>
                <a:gd name="T12" fmla="*/ 2147483647 w 1452"/>
                <a:gd name="T13" fmla="*/ 2147483647 h 623"/>
                <a:gd name="T14" fmla="*/ 2147483647 w 1452"/>
                <a:gd name="T15" fmla="*/ 2147483647 h 623"/>
                <a:gd name="T16" fmla="*/ 2147483647 w 1452"/>
                <a:gd name="T17" fmla="*/ 2147483647 h 623"/>
                <a:gd name="T18" fmla="*/ 2147483647 w 1452"/>
                <a:gd name="T19" fmla="*/ 2147483647 h 623"/>
                <a:gd name="T20" fmla="*/ 2147483647 w 1452"/>
                <a:gd name="T21" fmla="*/ 2147483647 h 623"/>
                <a:gd name="T22" fmla="*/ 2147483647 w 1452"/>
                <a:gd name="T23" fmla="*/ 2147483647 h 623"/>
                <a:gd name="T24" fmla="*/ 2147483647 w 1452"/>
                <a:gd name="T25" fmla="*/ 2147483647 h 623"/>
                <a:gd name="T26" fmla="*/ 2147483647 w 1452"/>
                <a:gd name="T27" fmla="*/ 2147483647 h 623"/>
                <a:gd name="T28" fmla="*/ 2147483647 w 1452"/>
                <a:gd name="T29" fmla="*/ 2147483647 h 623"/>
                <a:gd name="T30" fmla="*/ 2147483647 w 1452"/>
                <a:gd name="T31" fmla="*/ 2147483647 h 623"/>
                <a:gd name="T32" fmla="*/ 2147483647 w 1452"/>
                <a:gd name="T33" fmla="*/ 2147483647 h 623"/>
                <a:gd name="T34" fmla="*/ 2147483647 w 1452"/>
                <a:gd name="T35" fmla="*/ 2147483647 h 623"/>
                <a:gd name="T36" fmla="*/ 2147483647 w 1452"/>
                <a:gd name="T37" fmla="*/ 2147483647 h 623"/>
                <a:gd name="T38" fmla="*/ 2147483647 w 1452"/>
                <a:gd name="T39" fmla="*/ 2147483647 h 623"/>
                <a:gd name="T40" fmla="*/ 2147483647 w 1452"/>
                <a:gd name="T41" fmla="*/ 2147483647 h 623"/>
                <a:gd name="T42" fmla="*/ 2147483647 w 1452"/>
                <a:gd name="T43" fmla="*/ 2147483647 h 623"/>
                <a:gd name="T44" fmla="*/ 0 w 1452"/>
                <a:gd name="T45" fmla="*/ 2147483647 h 623"/>
                <a:gd name="T46" fmla="*/ 2147483647 w 1452"/>
                <a:gd name="T47" fmla="*/ 2147483647 h 623"/>
                <a:gd name="T48" fmla="*/ 2147483647 w 1452"/>
                <a:gd name="T49" fmla="*/ 2147483647 h 623"/>
                <a:gd name="T50" fmla="*/ 2147483647 w 1452"/>
                <a:gd name="T51" fmla="*/ 2147483647 h 623"/>
                <a:gd name="T52" fmla="*/ 2147483647 w 1452"/>
                <a:gd name="T53" fmla="*/ 2147483647 h 623"/>
                <a:gd name="T54" fmla="*/ 2147483647 w 1452"/>
                <a:gd name="T55" fmla="*/ 2147483647 h 623"/>
                <a:gd name="T56" fmla="*/ 2147483647 w 1452"/>
                <a:gd name="T57" fmla="*/ 2147483647 h 623"/>
                <a:gd name="T58" fmla="*/ 2147483647 w 1452"/>
                <a:gd name="T59" fmla="*/ 2147483647 h 623"/>
                <a:gd name="T60" fmla="*/ 2147483647 w 1452"/>
                <a:gd name="T61" fmla="*/ 2147483647 h 623"/>
                <a:gd name="T62" fmla="*/ 2147483647 w 1452"/>
                <a:gd name="T63" fmla="*/ 2147483647 h 623"/>
                <a:gd name="T64" fmla="*/ 2147483647 w 1452"/>
                <a:gd name="T65" fmla="*/ 2147483647 h 623"/>
                <a:gd name="T66" fmla="*/ 2147483647 w 1452"/>
                <a:gd name="T67" fmla="*/ 2147483647 h 623"/>
                <a:gd name="T68" fmla="*/ 2147483647 w 1452"/>
                <a:gd name="T69" fmla="*/ 2147483647 h 623"/>
                <a:gd name="T70" fmla="*/ 2147483647 w 1452"/>
                <a:gd name="T71" fmla="*/ 2147483647 h 623"/>
                <a:gd name="T72" fmla="*/ 2147483647 w 1452"/>
                <a:gd name="T73" fmla="*/ 2147483647 h 623"/>
                <a:gd name="T74" fmla="*/ 2147483647 w 1452"/>
                <a:gd name="T75" fmla="*/ 2147483647 h 623"/>
                <a:gd name="T76" fmla="*/ 2147483647 w 1452"/>
                <a:gd name="T77" fmla="*/ 2147483647 h 623"/>
                <a:gd name="T78" fmla="*/ 2147483647 w 1452"/>
                <a:gd name="T79" fmla="*/ 2147483647 h 623"/>
                <a:gd name="T80" fmla="*/ 2147483647 w 1452"/>
                <a:gd name="T81" fmla="*/ 2147483647 h 623"/>
                <a:gd name="T82" fmla="*/ 2147483647 w 1452"/>
                <a:gd name="T83" fmla="*/ 2147483647 h 623"/>
                <a:gd name="T84" fmla="*/ 2147483647 w 1452"/>
                <a:gd name="T85" fmla="*/ 2147483647 h 623"/>
                <a:gd name="T86" fmla="*/ 2147483647 w 1452"/>
                <a:gd name="T87" fmla="*/ 2147483647 h 623"/>
                <a:gd name="T88" fmla="*/ 2147483647 w 1452"/>
                <a:gd name="T89" fmla="*/ 2147483647 h 623"/>
                <a:gd name="T90" fmla="*/ 2147483647 w 1452"/>
                <a:gd name="T91" fmla="*/ 2147483647 h 623"/>
                <a:gd name="T92" fmla="*/ 2147483647 w 1452"/>
                <a:gd name="T93" fmla="*/ 2147483647 h 623"/>
                <a:gd name="T94" fmla="*/ 2147483647 w 1452"/>
                <a:gd name="T95" fmla="*/ 2147483647 h 623"/>
                <a:gd name="T96" fmla="*/ 2147483647 w 1452"/>
                <a:gd name="T97" fmla="*/ 2147483647 h 623"/>
                <a:gd name="T98" fmla="*/ 2147483647 w 1452"/>
                <a:gd name="T99" fmla="*/ 2147483647 h 623"/>
                <a:gd name="T100" fmla="*/ 2147483647 w 1452"/>
                <a:gd name="T101" fmla="*/ 2147483647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1" name="Freeform 240"/>
            <p:cNvSpPr>
              <a:spLocks noChangeAspect="1"/>
            </p:cNvSpPr>
            <p:nvPr/>
          </p:nvSpPr>
          <p:spPr bwMode="gray">
            <a:xfrm>
              <a:off x="5496801" y="2647915"/>
              <a:ext cx="385310" cy="256252"/>
            </a:xfrm>
            <a:custGeom>
              <a:avLst/>
              <a:gdLst>
                <a:gd name="T0" fmla="*/ 2147483647 w 634"/>
                <a:gd name="T1" fmla="*/ 2147483647 h 386"/>
                <a:gd name="T2" fmla="*/ 2147483647 w 634"/>
                <a:gd name="T3" fmla="*/ 2147483647 h 386"/>
                <a:gd name="T4" fmla="*/ 2147483647 w 634"/>
                <a:gd name="T5" fmla="*/ 2147483647 h 386"/>
                <a:gd name="T6" fmla="*/ 2147483647 w 634"/>
                <a:gd name="T7" fmla="*/ 2147483647 h 386"/>
                <a:gd name="T8" fmla="*/ 2147483647 w 634"/>
                <a:gd name="T9" fmla="*/ 2147483647 h 386"/>
                <a:gd name="T10" fmla="*/ 2147483647 w 634"/>
                <a:gd name="T11" fmla="*/ 2147483647 h 386"/>
                <a:gd name="T12" fmla="*/ 2147483647 w 634"/>
                <a:gd name="T13" fmla="*/ 2147483647 h 386"/>
                <a:gd name="T14" fmla="*/ 2147483647 w 634"/>
                <a:gd name="T15" fmla="*/ 2147483647 h 386"/>
                <a:gd name="T16" fmla="*/ 2147483647 w 634"/>
                <a:gd name="T17" fmla="*/ 2147483647 h 386"/>
                <a:gd name="T18" fmla="*/ 2147483647 w 634"/>
                <a:gd name="T19" fmla="*/ 2147483647 h 386"/>
                <a:gd name="T20" fmla="*/ 2147483647 w 634"/>
                <a:gd name="T21" fmla="*/ 2147483647 h 386"/>
                <a:gd name="T22" fmla="*/ 2147483647 w 634"/>
                <a:gd name="T23" fmla="*/ 2147483647 h 386"/>
                <a:gd name="T24" fmla="*/ 2147483647 w 634"/>
                <a:gd name="T25" fmla="*/ 2147483647 h 386"/>
                <a:gd name="T26" fmla="*/ 2147483647 w 634"/>
                <a:gd name="T27" fmla="*/ 2147483647 h 386"/>
                <a:gd name="T28" fmla="*/ 2147483647 w 634"/>
                <a:gd name="T29" fmla="*/ 2147483647 h 386"/>
                <a:gd name="T30" fmla="*/ 2147483647 w 634"/>
                <a:gd name="T31" fmla="*/ 2147483647 h 386"/>
                <a:gd name="T32" fmla="*/ 2147483647 w 634"/>
                <a:gd name="T33" fmla="*/ 2147483647 h 386"/>
                <a:gd name="T34" fmla="*/ 2147483647 w 634"/>
                <a:gd name="T35" fmla="*/ 2147483647 h 386"/>
                <a:gd name="T36" fmla="*/ 2147483647 w 634"/>
                <a:gd name="T37" fmla="*/ 2147483647 h 386"/>
                <a:gd name="T38" fmla="*/ 2147483647 w 634"/>
                <a:gd name="T39" fmla="*/ 2147483647 h 386"/>
                <a:gd name="T40" fmla="*/ 2147483647 w 634"/>
                <a:gd name="T41" fmla="*/ 2147483647 h 386"/>
                <a:gd name="T42" fmla="*/ 2147483647 w 634"/>
                <a:gd name="T43" fmla="*/ 2147483647 h 386"/>
                <a:gd name="T44" fmla="*/ 2147483647 w 634"/>
                <a:gd name="T45" fmla="*/ 2147483647 h 386"/>
                <a:gd name="T46" fmla="*/ 2147483647 w 634"/>
                <a:gd name="T47" fmla="*/ 2147483647 h 386"/>
                <a:gd name="T48" fmla="*/ 2147483647 w 634"/>
                <a:gd name="T49" fmla="*/ 2147483647 h 386"/>
                <a:gd name="T50" fmla="*/ 2147483647 w 634"/>
                <a:gd name="T51" fmla="*/ 2147483647 h 386"/>
                <a:gd name="T52" fmla="*/ 2147483647 w 634"/>
                <a:gd name="T53" fmla="*/ 2147483647 h 386"/>
                <a:gd name="T54" fmla="*/ 2147483647 w 634"/>
                <a:gd name="T55" fmla="*/ 2147483647 h 386"/>
                <a:gd name="T56" fmla="*/ 2147483647 w 634"/>
                <a:gd name="T57" fmla="*/ 2147483647 h 386"/>
                <a:gd name="T58" fmla="*/ 2147483647 w 634"/>
                <a:gd name="T59" fmla="*/ 2147483647 h 386"/>
                <a:gd name="T60" fmla="*/ 2147483647 w 634"/>
                <a:gd name="T61" fmla="*/ 2147483647 h 386"/>
                <a:gd name="T62" fmla="*/ 2147483647 w 634"/>
                <a:gd name="T63" fmla="*/ 2147483647 h 386"/>
                <a:gd name="T64" fmla="*/ 2147483647 w 634"/>
                <a:gd name="T65" fmla="*/ 2147483647 h 386"/>
                <a:gd name="T66" fmla="*/ 2147483647 w 634"/>
                <a:gd name="T67" fmla="*/ 0 h 386"/>
                <a:gd name="T68" fmla="*/ 2147483647 w 634"/>
                <a:gd name="T69" fmla="*/ 2147483647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42" name="Freeform 241"/>
            <p:cNvSpPr>
              <a:spLocks noChangeAspect="1"/>
            </p:cNvSpPr>
            <p:nvPr/>
          </p:nvSpPr>
          <p:spPr bwMode="gray">
            <a:xfrm>
              <a:off x="5447190" y="2733883"/>
              <a:ext cx="292703" cy="223187"/>
            </a:xfrm>
            <a:custGeom>
              <a:avLst/>
              <a:gdLst>
                <a:gd name="T0" fmla="*/ 0 w 485"/>
                <a:gd name="T1" fmla="*/ 2147483647 h 338"/>
                <a:gd name="T2" fmla="*/ 2147483647 w 485"/>
                <a:gd name="T3" fmla="*/ 2147483647 h 338"/>
                <a:gd name="T4" fmla="*/ 2147483647 w 485"/>
                <a:gd name="T5" fmla="*/ 2147483647 h 338"/>
                <a:gd name="T6" fmla="*/ 2147483647 w 485"/>
                <a:gd name="T7" fmla="*/ 2147483647 h 338"/>
                <a:gd name="T8" fmla="*/ 2147483647 w 485"/>
                <a:gd name="T9" fmla="*/ 2147483647 h 338"/>
                <a:gd name="T10" fmla="*/ 2147483647 w 485"/>
                <a:gd name="T11" fmla="*/ 2147483647 h 338"/>
                <a:gd name="T12" fmla="*/ 2147483647 w 485"/>
                <a:gd name="T13" fmla="*/ 2147483647 h 338"/>
                <a:gd name="T14" fmla="*/ 2147483647 w 485"/>
                <a:gd name="T15" fmla="*/ 2147483647 h 338"/>
                <a:gd name="T16" fmla="*/ 2147483647 w 485"/>
                <a:gd name="T17" fmla="*/ 2147483647 h 338"/>
                <a:gd name="T18" fmla="*/ 2147483647 w 485"/>
                <a:gd name="T19" fmla="*/ 2147483647 h 338"/>
                <a:gd name="T20" fmla="*/ 2147483647 w 485"/>
                <a:gd name="T21" fmla="*/ 2147483647 h 338"/>
                <a:gd name="T22" fmla="*/ 2147483647 w 485"/>
                <a:gd name="T23" fmla="*/ 2147483647 h 338"/>
                <a:gd name="T24" fmla="*/ 2147483647 w 485"/>
                <a:gd name="T25" fmla="*/ 2147483647 h 338"/>
                <a:gd name="T26" fmla="*/ 2147483647 w 485"/>
                <a:gd name="T27" fmla="*/ 2147483647 h 338"/>
                <a:gd name="T28" fmla="*/ 2147483647 w 485"/>
                <a:gd name="T29" fmla="*/ 2147483647 h 338"/>
                <a:gd name="T30" fmla="*/ 2147483647 w 485"/>
                <a:gd name="T31" fmla="*/ 2147483647 h 338"/>
                <a:gd name="T32" fmla="*/ 2147483647 w 485"/>
                <a:gd name="T33" fmla="*/ 2147483647 h 338"/>
                <a:gd name="T34" fmla="*/ 2147483647 w 485"/>
                <a:gd name="T35" fmla="*/ 2147483647 h 338"/>
                <a:gd name="T36" fmla="*/ 2147483647 w 485"/>
                <a:gd name="T37" fmla="*/ 2147483647 h 338"/>
                <a:gd name="T38" fmla="*/ 2147483647 w 485"/>
                <a:gd name="T39" fmla="*/ 2147483647 h 338"/>
                <a:gd name="T40" fmla="*/ 2147483647 w 485"/>
                <a:gd name="T41" fmla="*/ 2147483647 h 338"/>
                <a:gd name="T42" fmla="*/ 2147483647 w 485"/>
                <a:gd name="T43" fmla="*/ 2147483647 h 338"/>
                <a:gd name="T44" fmla="*/ 2147483647 w 485"/>
                <a:gd name="T45" fmla="*/ 2147483647 h 338"/>
                <a:gd name="T46" fmla="*/ 2147483647 w 485"/>
                <a:gd name="T47" fmla="*/ 2147483647 h 338"/>
                <a:gd name="T48" fmla="*/ 2147483647 w 485"/>
                <a:gd name="T49" fmla="*/ 2147483647 h 338"/>
                <a:gd name="T50" fmla="*/ 2147483647 w 485"/>
                <a:gd name="T51" fmla="*/ 2147483647 h 338"/>
                <a:gd name="T52" fmla="*/ 2147483647 w 485"/>
                <a:gd name="T53" fmla="*/ 2147483647 h 338"/>
                <a:gd name="T54" fmla="*/ 2147483647 w 485"/>
                <a:gd name="T55" fmla="*/ 2147483647 h 338"/>
                <a:gd name="T56" fmla="*/ 2147483647 w 485"/>
                <a:gd name="T57" fmla="*/ 2147483647 h 338"/>
                <a:gd name="T58" fmla="*/ 2147483647 w 485"/>
                <a:gd name="T59" fmla="*/ 2147483647 h 338"/>
                <a:gd name="T60" fmla="*/ 2147483647 w 485"/>
                <a:gd name="T61" fmla="*/ 2147483647 h 338"/>
                <a:gd name="T62" fmla="*/ 2147483647 w 485"/>
                <a:gd name="T63" fmla="*/ 2147483647 h 338"/>
                <a:gd name="T64" fmla="*/ 2147483647 w 485"/>
                <a:gd name="T65" fmla="*/ 2147483647 h 338"/>
                <a:gd name="T66" fmla="*/ 2147483647 w 485"/>
                <a:gd name="T67" fmla="*/ 2147483647 h 338"/>
                <a:gd name="T68" fmla="*/ 2147483647 w 485"/>
                <a:gd name="T69" fmla="*/ 2147483647 h 338"/>
                <a:gd name="T70" fmla="*/ 2147483647 w 485"/>
                <a:gd name="T71" fmla="*/ 2147483647 h 338"/>
                <a:gd name="T72" fmla="*/ 2147483647 w 485"/>
                <a:gd name="T73" fmla="*/ 2147483647 h 338"/>
                <a:gd name="T74" fmla="*/ 2147483647 w 485"/>
                <a:gd name="T75" fmla="*/ 2147483647 h 338"/>
                <a:gd name="T76" fmla="*/ 2147483647 w 485"/>
                <a:gd name="T77" fmla="*/ 2147483647 h 338"/>
                <a:gd name="T78" fmla="*/ 2147483647 w 485"/>
                <a:gd name="T79" fmla="*/ 0 h 338"/>
                <a:gd name="T80" fmla="*/ 2147483647 w 485"/>
                <a:gd name="T81" fmla="*/ 2147483647 h 338"/>
                <a:gd name="T82" fmla="*/ 2147483647 w 485"/>
                <a:gd name="T83" fmla="*/ 2147483647 h 338"/>
                <a:gd name="T84" fmla="*/ 2147483647 w 485"/>
                <a:gd name="T85" fmla="*/ 2147483647 h 338"/>
                <a:gd name="T86" fmla="*/ 2147483647 w 485"/>
                <a:gd name="T87" fmla="*/ 2147483647 h 338"/>
                <a:gd name="T88" fmla="*/ 2147483647 w 485"/>
                <a:gd name="T89" fmla="*/ 2147483647 h 338"/>
                <a:gd name="T90" fmla="*/ 2147483647 w 485"/>
                <a:gd name="T91" fmla="*/ 2147483647 h 338"/>
                <a:gd name="T92" fmla="*/ 2147483647 w 485"/>
                <a:gd name="T93" fmla="*/ 2147483647 h 338"/>
                <a:gd name="T94" fmla="*/ 2147483647 w 485"/>
                <a:gd name="T95" fmla="*/ 2147483647 h 338"/>
                <a:gd name="T96" fmla="*/ 2147483647 w 485"/>
                <a:gd name="T97" fmla="*/ 2147483647 h 338"/>
                <a:gd name="T98" fmla="*/ 2147483647 w 485"/>
                <a:gd name="T99" fmla="*/ 2147483647 h 338"/>
                <a:gd name="T100" fmla="*/ 0 w 485"/>
                <a:gd name="T101" fmla="*/ 2147483647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43" name="Freeform 242"/>
            <p:cNvSpPr>
              <a:spLocks noChangeAspect="1"/>
            </p:cNvSpPr>
            <p:nvPr/>
          </p:nvSpPr>
          <p:spPr bwMode="gray">
            <a:xfrm>
              <a:off x="5776145" y="2730876"/>
              <a:ext cx="248188" cy="110636"/>
            </a:xfrm>
            <a:custGeom>
              <a:avLst/>
              <a:gdLst>
                <a:gd name="T0" fmla="*/ 2147483647 w 405"/>
                <a:gd name="T1" fmla="*/ 2147483647 h 172"/>
                <a:gd name="T2" fmla="*/ 2147483647 w 405"/>
                <a:gd name="T3" fmla="*/ 2147483647 h 172"/>
                <a:gd name="T4" fmla="*/ 2147483647 w 405"/>
                <a:gd name="T5" fmla="*/ 2147483647 h 172"/>
                <a:gd name="T6" fmla="*/ 0 w 405"/>
                <a:gd name="T7" fmla="*/ 2147483647 h 172"/>
                <a:gd name="T8" fmla="*/ 2147483647 w 405"/>
                <a:gd name="T9" fmla="*/ 2147483647 h 172"/>
                <a:gd name="T10" fmla="*/ 2147483647 w 405"/>
                <a:gd name="T11" fmla="*/ 2147483647 h 172"/>
                <a:gd name="T12" fmla="*/ 2147483647 w 405"/>
                <a:gd name="T13" fmla="*/ 2147483647 h 172"/>
                <a:gd name="T14" fmla="*/ 2147483647 w 405"/>
                <a:gd name="T15" fmla="*/ 2147483647 h 172"/>
                <a:gd name="T16" fmla="*/ 2147483647 w 405"/>
                <a:gd name="T17" fmla="*/ 2147483647 h 172"/>
                <a:gd name="T18" fmla="*/ 2147483647 w 405"/>
                <a:gd name="T19" fmla="*/ 2147483647 h 172"/>
                <a:gd name="T20" fmla="*/ 2147483647 w 405"/>
                <a:gd name="T21" fmla="*/ 2147483647 h 172"/>
                <a:gd name="T22" fmla="*/ 2147483647 w 405"/>
                <a:gd name="T23" fmla="*/ 2147483647 h 172"/>
                <a:gd name="T24" fmla="*/ 2147483647 w 405"/>
                <a:gd name="T25" fmla="*/ 2147483647 h 172"/>
                <a:gd name="T26" fmla="*/ 2147483647 w 405"/>
                <a:gd name="T27" fmla="*/ 2147483647 h 172"/>
                <a:gd name="T28" fmla="*/ 2147483647 w 405"/>
                <a:gd name="T29" fmla="*/ 2147483647 h 172"/>
                <a:gd name="T30" fmla="*/ 2147483647 w 405"/>
                <a:gd name="T31" fmla="*/ 2147483647 h 172"/>
                <a:gd name="T32" fmla="*/ 2147483647 w 405"/>
                <a:gd name="T33" fmla="*/ 2147483647 h 172"/>
                <a:gd name="T34" fmla="*/ 2147483647 w 405"/>
                <a:gd name="T35" fmla="*/ 2147483647 h 172"/>
                <a:gd name="T36" fmla="*/ 2147483647 w 405"/>
                <a:gd name="T37" fmla="*/ 2147483647 h 172"/>
                <a:gd name="T38" fmla="*/ 2147483647 w 405"/>
                <a:gd name="T39" fmla="*/ 2147483647 h 172"/>
                <a:gd name="T40" fmla="*/ 2147483647 w 405"/>
                <a:gd name="T41" fmla="*/ 2147483647 h 172"/>
                <a:gd name="T42" fmla="*/ 2147483647 w 405"/>
                <a:gd name="T43" fmla="*/ 0 h 172"/>
                <a:gd name="T44" fmla="*/ 2147483647 w 405"/>
                <a:gd name="T45" fmla="*/ 2147483647 h 172"/>
                <a:gd name="T46" fmla="*/ 2147483647 w 405"/>
                <a:gd name="T47" fmla="*/ 2147483647 h 172"/>
                <a:gd name="T48" fmla="*/ 2147483647 w 405"/>
                <a:gd name="T49" fmla="*/ 2147483647 h 172"/>
                <a:gd name="T50" fmla="*/ 2147483647 w 405"/>
                <a:gd name="T51" fmla="*/ 2147483647 h 172"/>
                <a:gd name="T52" fmla="*/ 2147483647 w 405"/>
                <a:gd name="T53" fmla="*/ 2147483647 h 172"/>
                <a:gd name="T54" fmla="*/ 2147483647 w 405"/>
                <a:gd name="T55" fmla="*/ 2147483647 h 172"/>
                <a:gd name="T56" fmla="*/ 2147483647 w 405"/>
                <a:gd name="T57" fmla="*/ 2147483647 h 172"/>
                <a:gd name="T58" fmla="*/ 2147483647 w 405"/>
                <a:gd name="T59" fmla="*/ 2147483647 h 172"/>
                <a:gd name="T60" fmla="*/ 2147483647 w 405"/>
                <a:gd name="T61" fmla="*/ 2147483647 h 172"/>
                <a:gd name="T62" fmla="*/ 2147483647 w 405"/>
                <a:gd name="T63" fmla="*/ 2147483647 h 172"/>
                <a:gd name="T64" fmla="*/ 2147483647 w 405"/>
                <a:gd name="T65" fmla="*/ 2147483647 h 172"/>
                <a:gd name="T66" fmla="*/ 2147483647 w 405"/>
                <a:gd name="T67" fmla="*/ 2147483647 h 172"/>
                <a:gd name="T68" fmla="*/ 2147483647 w 405"/>
                <a:gd name="T69" fmla="*/ 2147483647 h 172"/>
                <a:gd name="T70" fmla="*/ 2147483647 w 405"/>
                <a:gd name="T71" fmla="*/ 2147483647 h 172"/>
                <a:gd name="T72" fmla="*/ 2147483647 w 405"/>
                <a:gd name="T73" fmla="*/ 2147483647 h 172"/>
                <a:gd name="T74" fmla="*/ 2147483647 w 405"/>
                <a:gd name="T75" fmla="*/ 2147483647 h 172"/>
                <a:gd name="T76" fmla="*/ 2147483647 w 405"/>
                <a:gd name="T77" fmla="*/ 2147483647 h 172"/>
                <a:gd name="T78" fmla="*/ 2147483647 w 405"/>
                <a:gd name="T79" fmla="*/ 2147483647 h 172"/>
                <a:gd name="T80" fmla="*/ 2147483647 w 405"/>
                <a:gd name="T81" fmla="*/ 2147483647 h 172"/>
                <a:gd name="T82" fmla="*/ 2147483647 w 405"/>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4" name="Freeform 243"/>
            <p:cNvSpPr>
              <a:spLocks noChangeAspect="1"/>
            </p:cNvSpPr>
            <p:nvPr/>
          </p:nvSpPr>
          <p:spPr bwMode="gray">
            <a:xfrm>
              <a:off x="5742957" y="2788295"/>
              <a:ext cx="155839" cy="116237"/>
            </a:xfrm>
            <a:custGeom>
              <a:avLst/>
              <a:gdLst>
                <a:gd name="T0" fmla="*/ 0 w 256"/>
                <a:gd name="T1" fmla="*/ 2147483647 h 178"/>
                <a:gd name="T2" fmla="*/ 2147483647 w 256"/>
                <a:gd name="T3" fmla="*/ 2147483647 h 178"/>
                <a:gd name="T4" fmla="*/ 2147483647 w 256"/>
                <a:gd name="T5" fmla="*/ 2147483647 h 178"/>
                <a:gd name="T6" fmla="*/ 2147483647 w 256"/>
                <a:gd name="T7" fmla="*/ 2147483647 h 178"/>
                <a:gd name="T8" fmla="*/ 2147483647 w 256"/>
                <a:gd name="T9" fmla="*/ 2147483647 h 178"/>
                <a:gd name="T10" fmla="*/ 2147483647 w 256"/>
                <a:gd name="T11" fmla="*/ 2147483647 h 178"/>
                <a:gd name="T12" fmla="*/ 2147483647 w 256"/>
                <a:gd name="T13" fmla="*/ 2147483647 h 178"/>
                <a:gd name="T14" fmla="*/ 2147483647 w 256"/>
                <a:gd name="T15" fmla="*/ 2147483647 h 178"/>
                <a:gd name="T16" fmla="*/ 2147483647 w 256"/>
                <a:gd name="T17" fmla="*/ 2147483647 h 178"/>
                <a:gd name="T18" fmla="*/ 2147483647 w 256"/>
                <a:gd name="T19" fmla="*/ 2147483647 h 178"/>
                <a:gd name="T20" fmla="*/ 2147483647 w 256"/>
                <a:gd name="T21" fmla="*/ 2147483647 h 178"/>
                <a:gd name="T22" fmla="*/ 2147483647 w 256"/>
                <a:gd name="T23" fmla="*/ 2147483647 h 178"/>
                <a:gd name="T24" fmla="*/ 2147483647 w 256"/>
                <a:gd name="T25" fmla="*/ 2147483647 h 178"/>
                <a:gd name="T26" fmla="*/ 2147483647 w 256"/>
                <a:gd name="T27" fmla="*/ 2147483647 h 178"/>
                <a:gd name="T28" fmla="*/ 2147483647 w 256"/>
                <a:gd name="T29" fmla="*/ 2147483647 h 178"/>
                <a:gd name="T30" fmla="*/ 2147483647 w 256"/>
                <a:gd name="T31" fmla="*/ 2147483647 h 178"/>
                <a:gd name="T32" fmla="*/ 2147483647 w 256"/>
                <a:gd name="T33" fmla="*/ 2147483647 h 178"/>
                <a:gd name="T34" fmla="*/ 2147483647 w 256"/>
                <a:gd name="T35" fmla="*/ 2147483647 h 178"/>
                <a:gd name="T36" fmla="*/ 2147483647 w 256"/>
                <a:gd name="T37" fmla="*/ 2147483647 h 178"/>
                <a:gd name="T38" fmla="*/ 2147483647 w 256"/>
                <a:gd name="T39" fmla="*/ 2147483647 h 178"/>
                <a:gd name="T40" fmla="*/ 2147483647 w 256"/>
                <a:gd name="T41" fmla="*/ 2147483647 h 178"/>
                <a:gd name="T42" fmla="*/ 2147483647 w 256"/>
                <a:gd name="T43" fmla="*/ 2147483647 h 178"/>
                <a:gd name="T44" fmla="*/ 2147483647 w 256"/>
                <a:gd name="T45" fmla="*/ 2147483647 h 178"/>
                <a:gd name="T46" fmla="*/ 2147483647 w 256"/>
                <a:gd name="T47" fmla="*/ 2147483647 h 178"/>
                <a:gd name="T48" fmla="*/ 2147483647 w 256"/>
                <a:gd name="T49" fmla="*/ 0 h 178"/>
                <a:gd name="T50" fmla="*/ 2147483647 w 256"/>
                <a:gd name="T51" fmla="*/ 2147483647 h 178"/>
                <a:gd name="T52" fmla="*/ 2147483647 w 256"/>
                <a:gd name="T53" fmla="*/ 2147483647 h 178"/>
                <a:gd name="T54" fmla="*/ 2147483647 w 256"/>
                <a:gd name="T55" fmla="*/ 2147483647 h 178"/>
                <a:gd name="T56" fmla="*/ 2147483647 w 256"/>
                <a:gd name="T57" fmla="*/ 2147483647 h 178"/>
                <a:gd name="T58" fmla="*/ 2147483647 w 256"/>
                <a:gd name="T59" fmla="*/ 2147483647 h 178"/>
                <a:gd name="T60" fmla="*/ 2147483647 w 256"/>
                <a:gd name="T61" fmla="*/ 2147483647 h 178"/>
                <a:gd name="T62" fmla="*/ 2147483647 w 256"/>
                <a:gd name="T63" fmla="*/ 2147483647 h 178"/>
                <a:gd name="T64" fmla="*/ 2147483647 w 256"/>
                <a:gd name="T65" fmla="*/ 2147483647 h 178"/>
                <a:gd name="T66" fmla="*/ 2147483647 w 256"/>
                <a:gd name="T67" fmla="*/ 2147483647 h 178"/>
                <a:gd name="T68" fmla="*/ 2147483647 w 256"/>
                <a:gd name="T69" fmla="*/ 2147483647 h 178"/>
                <a:gd name="T70" fmla="*/ 2147483647 w 256"/>
                <a:gd name="T71" fmla="*/ 2147483647 h 178"/>
                <a:gd name="T72" fmla="*/ 0 w 256"/>
                <a:gd name="T73" fmla="*/ 2147483647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6" name="Text Box 250"/>
            <p:cNvSpPr txBox="1">
              <a:spLocks noChangeArrowheads="1"/>
            </p:cNvSpPr>
            <p:nvPr/>
          </p:nvSpPr>
          <p:spPr bwMode="auto">
            <a:xfrm>
              <a:off x="6811485" y="4235020"/>
              <a:ext cx="654862"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Australia </a:t>
              </a:r>
            </a:p>
            <a:p>
              <a:pPr algn="ctr">
                <a:spcBef>
                  <a:spcPct val="20000"/>
                </a:spcBef>
                <a:defRPr/>
              </a:pPr>
              <a:r>
                <a:rPr lang="en-US" sz="800" dirty="0">
                  <a:solidFill>
                    <a:schemeClr val="tx2"/>
                  </a:solidFill>
                  <a:latin typeface="+mn-lt"/>
                  <a:cs typeface="Arial" pitchFamily="34" charset="0"/>
                </a:rPr>
                <a:t>2005</a:t>
              </a:r>
            </a:p>
          </p:txBody>
        </p:sp>
        <p:sp>
          <p:nvSpPr>
            <p:cNvPr id="247" name="Text Box 251"/>
            <p:cNvSpPr txBox="1">
              <a:spLocks noChangeArrowheads="1"/>
            </p:cNvSpPr>
            <p:nvPr/>
          </p:nvSpPr>
          <p:spPr bwMode="auto">
            <a:xfrm>
              <a:off x="1647007" y="2168476"/>
              <a:ext cx="716048"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Canada</a:t>
              </a:r>
            </a:p>
            <a:p>
              <a:pPr algn="ctr">
                <a:spcBef>
                  <a:spcPct val="20000"/>
                </a:spcBef>
                <a:defRPr/>
              </a:pPr>
              <a:r>
                <a:rPr lang="en-US" sz="800" dirty="0">
                  <a:solidFill>
                    <a:schemeClr val="tx2"/>
                  </a:solidFill>
                  <a:latin typeface="+mn-lt"/>
                  <a:cs typeface="Arial" pitchFamily="34" charset="0"/>
                </a:rPr>
                <a:t>2009*/2011</a:t>
              </a:r>
            </a:p>
          </p:txBody>
        </p:sp>
        <p:sp>
          <p:nvSpPr>
            <p:cNvPr id="248" name="Text Box 253"/>
            <p:cNvSpPr txBox="1">
              <a:spLocks noChangeArrowheads="1"/>
            </p:cNvSpPr>
            <p:nvPr/>
          </p:nvSpPr>
          <p:spPr bwMode="auto">
            <a:xfrm>
              <a:off x="6014406" y="2788440"/>
              <a:ext cx="886379" cy="363712"/>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China</a:t>
              </a:r>
            </a:p>
            <a:p>
              <a:pPr algn="ctr">
                <a:spcBef>
                  <a:spcPct val="20000"/>
                </a:spcBef>
                <a:defRPr/>
              </a:pPr>
              <a:r>
                <a:rPr lang="en-US" sz="800" dirty="0">
                  <a:solidFill>
                    <a:schemeClr val="tx2"/>
                  </a:solidFill>
                  <a:latin typeface="+mn-lt"/>
                  <a:cs typeface="Arial" pitchFamily="34" charset="0"/>
                </a:rPr>
                <a:t>2007</a:t>
              </a:r>
            </a:p>
          </p:txBody>
        </p:sp>
        <p:sp>
          <p:nvSpPr>
            <p:cNvPr id="249" name="Text Box 258"/>
            <p:cNvSpPr txBox="1">
              <a:spLocks noChangeArrowheads="1"/>
            </p:cNvSpPr>
            <p:nvPr/>
          </p:nvSpPr>
          <p:spPr bwMode="auto">
            <a:xfrm>
              <a:off x="3022878" y="3886188"/>
              <a:ext cx="466341"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Brazil</a:t>
              </a:r>
            </a:p>
            <a:p>
              <a:pPr algn="ctr">
                <a:spcBef>
                  <a:spcPct val="20000"/>
                </a:spcBef>
                <a:defRPr/>
              </a:pPr>
              <a:r>
                <a:rPr lang="en-US" sz="800" dirty="0">
                  <a:solidFill>
                    <a:schemeClr val="tx2"/>
                  </a:solidFill>
                  <a:latin typeface="+mn-lt"/>
                  <a:cs typeface="Arial" pitchFamily="34" charset="0"/>
                </a:rPr>
                <a:t>2010</a:t>
              </a:r>
            </a:p>
          </p:txBody>
        </p:sp>
        <p:sp>
          <p:nvSpPr>
            <p:cNvPr id="250" name="Text Box 259"/>
            <p:cNvSpPr txBox="1">
              <a:spLocks noChangeArrowheads="1"/>
            </p:cNvSpPr>
            <p:nvPr/>
          </p:nvSpPr>
          <p:spPr bwMode="auto">
            <a:xfrm>
              <a:off x="6080609" y="2911534"/>
              <a:ext cx="673860" cy="229674"/>
            </a:xfrm>
            <a:prstGeom prst="rect">
              <a:avLst/>
            </a:prstGeom>
            <a:noFill/>
            <a:ln w="9525" algn="ctr">
              <a:noFill/>
              <a:miter lim="800000"/>
              <a:headEnd/>
              <a:tailEnd/>
            </a:ln>
          </p:spPr>
          <p:txBody>
            <a:bodyPr lIns="91305" tIns="45650" rIns="91305" bIns="45650">
              <a:spAutoFit/>
            </a:bodyPr>
            <a:lstStyle/>
            <a:p>
              <a:pPr algn="ctr">
                <a:spcBef>
                  <a:spcPct val="20000"/>
                </a:spcBef>
              </a:pPr>
              <a:r>
                <a:rPr lang="en-US" sz="900" dirty="0"/>
                <a:t> </a:t>
              </a:r>
            </a:p>
          </p:txBody>
        </p:sp>
        <p:sp>
          <p:nvSpPr>
            <p:cNvPr id="251" name="Text Box 260"/>
            <p:cNvSpPr txBox="1">
              <a:spLocks noChangeArrowheads="1"/>
            </p:cNvSpPr>
            <p:nvPr/>
          </p:nvSpPr>
          <p:spPr bwMode="auto">
            <a:xfrm>
              <a:off x="5667130" y="3115781"/>
              <a:ext cx="674706" cy="352426"/>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India </a:t>
              </a:r>
              <a:br>
                <a:rPr lang="en-US" sz="800" dirty="0">
                  <a:solidFill>
                    <a:schemeClr val="tx2"/>
                  </a:solidFill>
                  <a:latin typeface="+mn-lt"/>
                  <a:cs typeface="Arial" pitchFamily="34" charset="0"/>
                </a:rPr>
              </a:br>
              <a:r>
                <a:rPr lang="en-US" sz="800" dirty="0">
                  <a:solidFill>
                    <a:schemeClr val="tx2"/>
                  </a:solidFill>
                  <a:latin typeface="+mn-lt"/>
                  <a:cs typeface="Arial" pitchFamily="34" charset="0"/>
                </a:rPr>
                <a:t>2011 </a:t>
              </a:r>
            </a:p>
          </p:txBody>
        </p:sp>
        <p:sp>
          <p:nvSpPr>
            <p:cNvPr id="252" name="Text Box 253"/>
            <p:cNvSpPr txBox="1">
              <a:spLocks noChangeArrowheads="1"/>
            </p:cNvSpPr>
            <p:nvPr/>
          </p:nvSpPr>
          <p:spPr bwMode="auto">
            <a:xfrm>
              <a:off x="4397095" y="4580547"/>
              <a:ext cx="886379" cy="363712"/>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South Africa</a:t>
              </a:r>
            </a:p>
            <a:p>
              <a:pPr algn="ctr">
                <a:spcBef>
                  <a:spcPct val="20000"/>
                </a:spcBef>
                <a:defRPr/>
              </a:pPr>
              <a:r>
                <a:rPr lang="en-US" sz="800" dirty="0">
                  <a:solidFill>
                    <a:schemeClr val="tx2"/>
                  </a:solidFill>
                  <a:latin typeface="+mn-lt"/>
                  <a:cs typeface="Arial" pitchFamily="34" charset="0"/>
                </a:rPr>
                <a:t>2005</a:t>
              </a:r>
            </a:p>
          </p:txBody>
        </p:sp>
        <p:sp>
          <p:nvSpPr>
            <p:cNvPr id="253" name="Freeform 5"/>
            <p:cNvSpPr>
              <a:spLocks noChangeAspect="1"/>
            </p:cNvSpPr>
            <p:nvPr/>
          </p:nvSpPr>
          <p:spPr bwMode="gray">
            <a:xfrm>
              <a:off x="4753091" y="1576906"/>
              <a:ext cx="3569868" cy="1174977"/>
            </a:xfrm>
            <a:custGeom>
              <a:avLst/>
              <a:gdLst>
                <a:gd name="T0" fmla="*/ 0 w 5927"/>
                <a:gd name="T1" fmla="*/ 2147483647 h 1901"/>
                <a:gd name="T2" fmla="*/ 0 w 5927"/>
                <a:gd name="T3" fmla="*/ 2147483647 h 1901"/>
                <a:gd name="T4" fmla="*/ 0 w 5927"/>
                <a:gd name="T5" fmla="*/ 2147483647 h 1901"/>
                <a:gd name="T6" fmla="*/ 0 w 5927"/>
                <a:gd name="T7" fmla="*/ 2147483647 h 1901"/>
                <a:gd name="T8" fmla="*/ 0 w 5927"/>
                <a:gd name="T9" fmla="*/ 2147483647 h 1901"/>
                <a:gd name="T10" fmla="*/ 0 w 5927"/>
                <a:gd name="T11" fmla="*/ 2147483647 h 1901"/>
                <a:gd name="T12" fmla="*/ 0 w 5927"/>
                <a:gd name="T13" fmla="*/ 2147483647 h 1901"/>
                <a:gd name="T14" fmla="*/ 0 w 5927"/>
                <a:gd name="T15" fmla="*/ 2147483647 h 1901"/>
                <a:gd name="T16" fmla="*/ 0 w 5927"/>
                <a:gd name="T17" fmla="*/ 2147483647 h 1901"/>
                <a:gd name="T18" fmla="*/ 0 w 5927"/>
                <a:gd name="T19" fmla="*/ 2147483647 h 1901"/>
                <a:gd name="T20" fmla="*/ 0 w 5927"/>
                <a:gd name="T21" fmla="*/ 2147483647 h 1901"/>
                <a:gd name="T22" fmla="*/ 0 w 5927"/>
                <a:gd name="T23" fmla="*/ 2147483647 h 1901"/>
                <a:gd name="T24" fmla="*/ 0 w 5927"/>
                <a:gd name="T25" fmla="*/ 2147483647 h 1901"/>
                <a:gd name="T26" fmla="*/ 0 w 5927"/>
                <a:gd name="T27" fmla="*/ 2147483647 h 1901"/>
                <a:gd name="T28" fmla="*/ 0 w 5927"/>
                <a:gd name="T29" fmla="*/ 2147483647 h 1901"/>
                <a:gd name="T30" fmla="*/ 0 w 5927"/>
                <a:gd name="T31" fmla="*/ 2147483647 h 1901"/>
                <a:gd name="T32" fmla="*/ 0 w 5927"/>
                <a:gd name="T33" fmla="*/ 2147483647 h 1901"/>
                <a:gd name="T34" fmla="*/ 0 w 5927"/>
                <a:gd name="T35" fmla="*/ 2147483647 h 1901"/>
                <a:gd name="T36" fmla="*/ 0 w 5927"/>
                <a:gd name="T37" fmla="*/ 2147483647 h 1901"/>
                <a:gd name="T38" fmla="*/ 0 w 5927"/>
                <a:gd name="T39" fmla="*/ 2147483647 h 1901"/>
                <a:gd name="T40" fmla="*/ 0 w 5927"/>
                <a:gd name="T41" fmla="*/ 2147483647 h 1901"/>
                <a:gd name="T42" fmla="*/ 0 w 5927"/>
                <a:gd name="T43" fmla="*/ 2147483647 h 1901"/>
                <a:gd name="T44" fmla="*/ 0 w 5927"/>
                <a:gd name="T45" fmla="*/ 2147483647 h 1901"/>
                <a:gd name="T46" fmla="*/ 0 w 5927"/>
                <a:gd name="T47" fmla="*/ 2147483647 h 1901"/>
                <a:gd name="T48" fmla="*/ 0 w 5927"/>
                <a:gd name="T49" fmla="*/ 2147483647 h 1901"/>
                <a:gd name="T50" fmla="*/ 0 w 5927"/>
                <a:gd name="T51" fmla="*/ 2147483647 h 1901"/>
                <a:gd name="T52" fmla="*/ 0 w 5927"/>
                <a:gd name="T53" fmla="*/ 2147483647 h 1901"/>
                <a:gd name="T54" fmla="*/ 0 w 5927"/>
                <a:gd name="T55" fmla="*/ 2147483647 h 1901"/>
                <a:gd name="T56" fmla="*/ 0 w 5927"/>
                <a:gd name="T57" fmla="*/ 2147483647 h 1901"/>
                <a:gd name="T58" fmla="*/ 0 w 5927"/>
                <a:gd name="T59" fmla="*/ 2147483647 h 1901"/>
                <a:gd name="T60" fmla="*/ 0 w 5927"/>
                <a:gd name="T61" fmla="*/ 2147483647 h 1901"/>
                <a:gd name="T62" fmla="*/ 0 w 5927"/>
                <a:gd name="T63" fmla="*/ 2147483647 h 1901"/>
                <a:gd name="T64" fmla="*/ 0 w 5927"/>
                <a:gd name="T65" fmla="*/ 2147483647 h 1901"/>
                <a:gd name="T66" fmla="*/ 0 w 5927"/>
                <a:gd name="T67" fmla="*/ 2147483647 h 1901"/>
                <a:gd name="T68" fmla="*/ 0 w 5927"/>
                <a:gd name="T69" fmla="*/ 2147483647 h 1901"/>
                <a:gd name="T70" fmla="*/ 0 w 5927"/>
                <a:gd name="T71" fmla="*/ 2147483647 h 1901"/>
                <a:gd name="T72" fmla="*/ 0 w 5927"/>
                <a:gd name="T73" fmla="*/ 2147483647 h 1901"/>
                <a:gd name="T74" fmla="*/ 0 w 5927"/>
                <a:gd name="T75" fmla="*/ 2147483647 h 1901"/>
                <a:gd name="T76" fmla="*/ 0 w 5927"/>
                <a:gd name="T77" fmla="*/ 2147483647 h 1901"/>
                <a:gd name="T78" fmla="*/ 0 w 5927"/>
                <a:gd name="T79" fmla="*/ 2147483647 h 1901"/>
                <a:gd name="T80" fmla="*/ 0 w 5927"/>
                <a:gd name="T81" fmla="*/ 2147483647 h 1901"/>
                <a:gd name="T82" fmla="*/ 0 w 5927"/>
                <a:gd name="T83" fmla="*/ 2147483647 h 1901"/>
                <a:gd name="T84" fmla="*/ 0 w 5927"/>
                <a:gd name="T85" fmla="*/ 2147483647 h 1901"/>
                <a:gd name="T86" fmla="*/ 0 w 5927"/>
                <a:gd name="T87" fmla="*/ 2147483647 h 1901"/>
                <a:gd name="T88" fmla="*/ 0 w 5927"/>
                <a:gd name="T89" fmla="*/ 2147483647 h 1901"/>
                <a:gd name="T90" fmla="*/ 0 w 5927"/>
                <a:gd name="T91" fmla="*/ 2147483647 h 1901"/>
                <a:gd name="T92" fmla="*/ 0 w 5927"/>
                <a:gd name="T93" fmla="*/ 2147483647 h 1901"/>
                <a:gd name="T94" fmla="*/ 0 w 5927"/>
                <a:gd name="T95" fmla="*/ 2147483647 h 1901"/>
                <a:gd name="T96" fmla="*/ 0 w 5927"/>
                <a:gd name="T97" fmla="*/ 2147483647 h 1901"/>
                <a:gd name="T98" fmla="*/ 0 w 5927"/>
                <a:gd name="T99" fmla="*/ 2147483647 h 1901"/>
                <a:gd name="T100" fmla="*/ 0 w 5927"/>
                <a:gd name="T101" fmla="*/ 2147483647 h 1901"/>
                <a:gd name="T102" fmla="*/ 0 w 5927"/>
                <a:gd name="T103" fmla="*/ 2147483647 h 1901"/>
                <a:gd name="T104" fmla="*/ 0 w 5927"/>
                <a:gd name="T105" fmla="*/ 2147483647 h 1901"/>
                <a:gd name="T106" fmla="*/ 0 w 5927"/>
                <a:gd name="T107" fmla="*/ 2147483647 h 1901"/>
                <a:gd name="T108" fmla="*/ 0 w 5927"/>
                <a:gd name="T109" fmla="*/ 2147483647 h 1901"/>
                <a:gd name="T110" fmla="*/ 0 w 5927"/>
                <a:gd name="T111" fmla="*/ 2147483647 h 1901"/>
                <a:gd name="T112" fmla="*/ 0 w 5927"/>
                <a:gd name="T113" fmla="*/ 2147483647 h 1901"/>
                <a:gd name="T114" fmla="*/ 0 w 5927"/>
                <a:gd name="T115" fmla="*/ 2147483647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99CC00"/>
            </a:solidFill>
            <a:ln w="3175" cap="rnd">
              <a:solidFill>
                <a:schemeClr val="bg1"/>
              </a:solidFill>
              <a:round/>
              <a:headEnd/>
              <a:tailEnd/>
            </a:ln>
          </p:spPr>
          <p:txBody>
            <a:bodyPr lIns="91416" tIns="45709" rIns="91416" bIns="45709"/>
            <a:lstStyle/>
            <a:p>
              <a:endParaRPr lang="en-US" dirty="0"/>
            </a:p>
          </p:txBody>
        </p:sp>
        <p:sp>
          <p:nvSpPr>
            <p:cNvPr id="254" name="Freeform 174"/>
            <p:cNvSpPr>
              <a:spLocks noChangeAspect="1"/>
            </p:cNvSpPr>
            <p:nvPr/>
          </p:nvSpPr>
          <p:spPr bwMode="gray">
            <a:xfrm>
              <a:off x="1634868" y="2544616"/>
              <a:ext cx="1317417" cy="672216"/>
            </a:xfrm>
            <a:custGeom>
              <a:avLst/>
              <a:gdLst>
                <a:gd name="T0" fmla="*/ 0 w 2001"/>
                <a:gd name="T1" fmla="*/ 2147483647 h 971"/>
                <a:gd name="T2" fmla="*/ 0 w 2001"/>
                <a:gd name="T3" fmla="*/ 2147483647 h 971"/>
                <a:gd name="T4" fmla="*/ 0 w 2001"/>
                <a:gd name="T5" fmla="*/ 2147483647 h 971"/>
                <a:gd name="T6" fmla="*/ 0 w 2001"/>
                <a:gd name="T7" fmla="*/ 2147483647 h 971"/>
                <a:gd name="T8" fmla="*/ 0 w 2001"/>
                <a:gd name="T9" fmla="*/ 2147483647 h 971"/>
                <a:gd name="T10" fmla="*/ 0 w 2001"/>
                <a:gd name="T11" fmla="*/ 2147483647 h 971"/>
                <a:gd name="T12" fmla="*/ 0 w 2001"/>
                <a:gd name="T13" fmla="*/ 2147483647 h 971"/>
                <a:gd name="T14" fmla="*/ 0 w 2001"/>
                <a:gd name="T15" fmla="*/ 2147483647 h 971"/>
                <a:gd name="T16" fmla="*/ 0 w 2001"/>
                <a:gd name="T17" fmla="*/ 2147483647 h 971"/>
                <a:gd name="T18" fmla="*/ 0 w 2001"/>
                <a:gd name="T19" fmla="*/ 2147483647 h 971"/>
                <a:gd name="T20" fmla="*/ 0 w 2001"/>
                <a:gd name="T21" fmla="*/ 2147483647 h 971"/>
                <a:gd name="T22" fmla="*/ 0 w 2001"/>
                <a:gd name="T23" fmla="*/ 2147483647 h 971"/>
                <a:gd name="T24" fmla="*/ 0 w 2001"/>
                <a:gd name="T25" fmla="*/ 2147483647 h 971"/>
                <a:gd name="T26" fmla="*/ 0 w 2001"/>
                <a:gd name="T27" fmla="*/ 2147483647 h 971"/>
                <a:gd name="T28" fmla="*/ 0 w 2001"/>
                <a:gd name="T29" fmla="*/ 2147483647 h 971"/>
                <a:gd name="T30" fmla="*/ 0 w 2001"/>
                <a:gd name="T31" fmla="*/ 2147483647 h 971"/>
                <a:gd name="T32" fmla="*/ 0 w 2001"/>
                <a:gd name="T33" fmla="*/ 2147483647 h 971"/>
                <a:gd name="T34" fmla="*/ 0 w 2001"/>
                <a:gd name="T35" fmla="*/ 2147483647 h 971"/>
                <a:gd name="T36" fmla="*/ 0 w 2001"/>
                <a:gd name="T37" fmla="*/ 2147483647 h 971"/>
                <a:gd name="T38" fmla="*/ 0 w 2001"/>
                <a:gd name="T39" fmla="*/ 2147483647 h 971"/>
                <a:gd name="T40" fmla="*/ 0 w 2001"/>
                <a:gd name="T41" fmla="*/ 2147483647 h 971"/>
                <a:gd name="T42" fmla="*/ 0 w 2001"/>
                <a:gd name="T43" fmla="*/ 2147483647 h 971"/>
                <a:gd name="T44" fmla="*/ 0 w 2001"/>
                <a:gd name="T45" fmla="*/ 2147483647 h 971"/>
                <a:gd name="T46" fmla="*/ 0 w 2001"/>
                <a:gd name="T47" fmla="*/ 2147483647 h 971"/>
                <a:gd name="T48" fmla="*/ 0 w 2001"/>
                <a:gd name="T49" fmla="*/ 2147483647 h 971"/>
                <a:gd name="T50" fmla="*/ 0 w 2001"/>
                <a:gd name="T51" fmla="*/ 2147483647 h 971"/>
                <a:gd name="T52" fmla="*/ 0 w 2001"/>
                <a:gd name="T53" fmla="*/ 2147483647 h 971"/>
                <a:gd name="T54" fmla="*/ 0 w 2001"/>
                <a:gd name="T55" fmla="*/ 2147483647 h 971"/>
                <a:gd name="T56" fmla="*/ 0 w 2001"/>
                <a:gd name="T57" fmla="*/ 2147483647 h 971"/>
                <a:gd name="T58" fmla="*/ 0 w 2001"/>
                <a:gd name="T59" fmla="*/ 2147483647 h 971"/>
                <a:gd name="T60" fmla="*/ 0 w 2001"/>
                <a:gd name="T61" fmla="*/ 2147483647 h 971"/>
                <a:gd name="T62" fmla="*/ 0 w 2001"/>
                <a:gd name="T63" fmla="*/ 2147483647 h 971"/>
                <a:gd name="T64" fmla="*/ 0 w 2001"/>
                <a:gd name="T65" fmla="*/ 2147483647 h 971"/>
                <a:gd name="T66" fmla="*/ 0 w 2001"/>
                <a:gd name="T67" fmla="*/ 2147483647 h 971"/>
                <a:gd name="T68" fmla="*/ 0 w 2001"/>
                <a:gd name="T69" fmla="*/ 2147483647 h 971"/>
                <a:gd name="T70" fmla="*/ 0 w 2001"/>
                <a:gd name="T71" fmla="*/ 2147483647 h 971"/>
                <a:gd name="T72" fmla="*/ 0 w 2001"/>
                <a:gd name="T73" fmla="*/ 2147483647 h 971"/>
                <a:gd name="T74" fmla="*/ 0 w 2001"/>
                <a:gd name="T75" fmla="*/ 2147483647 h 971"/>
                <a:gd name="T76" fmla="*/ 0 w 2001"/>
                <a:gd name="T77" fmla="*/ 2147483647 h 971"/>
                <a:gd name="T78" fmla="*/ 0 w 2001"/>
                <a:gd name="T79" fmla="*/ 2147483647 h 971"/>
                <a:gd name="T80" fmla="*/ 0 w 2001"/>
                <a:gd name="T81" fmla="*/ 2147483647 h 971"/>
                <a:gd name="T82" fmla="*/ 0 w 2001"/>
                <a:gd name="T83" fmla="*/ 2147483647 h 971"/>
                <a:gd name="T84" fmla="*/ 0 w 2001"/>
                <a:gd name="T85" fmla="*/ 2147483647 h 971"/>
                <a:gd name="T86" fmla="*/ 0 w 2001"/>
                <a:gd name="T87" fmla="*/ 2147483647 h 971"/>
                <a:gd name="T88" fmla="*/ 0 w 2001"/>
                <a:gd name="T89" fmla="*/ 0 h 971"/>
                <a:gd name="T90" fmla="*/ 0 w 2001"/>
                <a:gd name="T91" fmla="*/ 2147483647 h 971"/>
                <a:gd name="T92" fmla="*/ 0 w 2001"/>
                <a:gd name="T93" fmla="*/ 2147483647 h 971"/>
                <a:gd name="T94" fmla="*/ 0 w 2001"/>
                <a:gd name="T95" fmla="*/ 2147483647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1"/>
                <a:gd name="T145" fmla="*/ 0 h 971"/>
                <a:gd name="T146" fmla="*/ 2001 w 2001"/>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solidFill>
              <a:schemeClr val="tx2"/>
            </a:solidFill>
            <a:ln w="3175" cap="rnd">
              <a:solidFill>
                <a:schemeClr val="bg1"/>
              </a:solidFill>
              <a:round/>
              <a:headEnd/>
              <a:tailEnd/>
            </a:ln>
          </p:spPr>
          <p:txBody>
            <a:bodyPr lIns="91416" tIns="45709" rIns="91416" bIns="45709"/>
            <a:lstStyle/>
            <a:p>
              <a:endParaRPr lang="en-US" dirty="0"/>
            </a:p>
          </p:txBody>
        </p:sp>
        <p:sp>
          <p:nvSpPr>
            <p:cNvPr id="255" name="Text Box 255"/>
            <p:cNvSpPr txBox="1">
              <a:spLocks noChangeArrowheads="1"/>
            </p:cNvSpPr>
            <p:nvPr/>
          </p:nvSpPr>
          <p:spPr bwMode="auto">
            <a:xfrm>
              <a:off x="1316268" y="3216628"/>
              <a:ext cx="1078207" cy="363712"/>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Mexico</a:t>
              </a:r>
            </a:p>
            <a:p>
              <a:pPr algn="ctr">
                <a:spcBef>
                  <a:spcPct val="20000"/>
                </a:spcBef>
                <a:defRPr/>
              </a:pPr>
              <a:r>
                <a:rPr lang="en-US" sz="800" dirty="0">
                  <a:solidFill>
                    <a:schemeClr val="tx2"/>
                  </a:solidFill>
                  <a:latin typeface="+mn-lt"/>
                  <a:cs typeface="Arial" pitchFamily="34" charset="0"/>
                </a:rPr>
                <a:t>2012</a:t>
              </a:r>
            </a:p>
          </p:txBody>
        </p:sp>
        <p:sp>
          <p:nvSpPr>
            <p:cNvPr id="256" name="Text Box 255"/>
            <p:cNvSpPr txBox="1">
              <a:spLocks noChangeArrowheads="1"/>
            </p:cNvSpPr>
            <p:nvPr/>
          </p:nvSpPr>
          <p:spPr bwMode="auto">
            <a:xfrm>
              <a:off x="543994" y="2652875"/>
              <a:ext cx="1078207" cy="376938"/>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accent1"/>
                  </a:solidFill>
                  <a:latin typeface="+mn-lt"/>
                  <a:cs typeface="Arial" pitchFamily="34" charset="0"/>
                </a:rPr>
                <a:t>United States </a:t>
              </a:r>
            </a:p>
            <a:p>
              <a:pPr algn="ctr">
                <a:spcBef>
                  <a:spcPct val="20000"/>
                </a:spcBef>
                <a:defRPr/>
              </a:pPr>
              <a:r>
                <a:rPr lang="en-US" sz="800" dirty="0">
                  <a:solidFill>
                    <a:schemeClr val="accent1"/>
                  </a:solidFill>
                  <a:latin typeface="+mn-lt"/>
                  <a:cs typeface="Arial" pitchFamily="34" charset="0"/>
                </a:rPr>
                <a:t>2015 ?</a:t>
              </a:r>
            </a:p>
          </p:txBody>
        </p:sp>
        <p:sp>
          <p:nvSpPr>
            <p:cNvPr id="257" name="Text Box 261"/>
            <p:cNvSpPr txBox="1">
              <a:spLocks noChangeArrowheads="1"/>
            </p:cNvSpPr>
            <p:nvPr/>
          </p:nvSpPr>
          <p:spPr bwMode="auto">
            <a:xfrm>
              <a:off x="3132022" y="4499538"/>
              <a:ext cx="663130"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Argentina</a:t>
              </a:r>
            </a:p>
            <a:p>
              <a:pPr algn="ctr">
                <a:spcBef>
                  <a:spcPct val="20000"/>
                </a:spcBef>
                <a:defRPr/>
              </a:pPr>
              <a:r>
                <a:rPr lang="en-US" sz="800" dirty="0">
                  <a:solidFill>
                    <a:schemeClr val="tx2"/>
                  </a:solidFill>
                  <a:latin typeface="+mn-lt"/>
                  <a:cs typeface="Arial" pitchFamily="34" charset="0"/>
                </a:rPr>
                <a:t> 2012</a:t>
              </a:r>
            </a:p>
          </p:txBody>
        </p:sp>
      </p:grpSp>
      <p:sp>
        <p:nvSpPr>
          <p:cNvPr id="260" name="Text Box 257"/>
          <p:cNvSpPr txBox="1">
            <a:spLocks noChangeArrowheads="1"/>
          </p:cNvSpPr>
          <p:nvPr/>
        </p:nvSpPr>
        <p:spPr bwMode="gray">
          <a:xfrm>
            <a:off x="848539" y="5168342"/>
            <a:ext cx="1396377" cy="117201"/>
          </a:xfrm>
          <a:prstGeom prst="rect">
            <a:avLst/>
          </a:prstGeom>
          <a:noFill/>
          <a:ln w="12700" algn="ctr">
            <a:noFill/>
            <a:miter lim="800000"/>
            <a:headEnd/>
            <a:tailEnd/>
          </a:ln>
        </p:spPr>
        <p:txBody>
          <a:bodyPr lIns="0" tIns="0" rIns="0" bIns="0" anchor="ctr">
            <a:spAutoFit/>
          </a:bodyPr>
          <a:lstStyle/>
          <a:p>
            <a:pPr eaLnBrk="1" hangingPunct="1">
              <a:lnSpc>
                <a:spcPct val="95000"/>
              </a:lnSpc>
              <a:spcBef>
                <a:spcPct val="20000"/>
              </a:spcBef>
              <a:defRPr/>
            </a:pPr>
            <a:r>
              <a:rPr lang="en-US" sz="800" b="1" dirty="0">
                <a:solidFill>
                  <a:srgbClr val="002776"/>
                </a:solidFill>
                <a:latin typeface="Arial"/>
                <a:cs typeface="Arial" pitchFamily="34" charset="0"/>
              </a:rPr>
              <a:t>Adopted or will adopt</a:t>
            </a:r>
          </a:p>
        </p:txBody>
      </p:sp>
      <p:sp>
        <p:nvSpPr>
          <p:cNvPr id="261" name="Rectangle 256"/>
          <p:cNvSpPr>
            <a:spLocks noChangeArrowheads="1"/>
          </p:cNvSpPr>
          <p:nvPr/>
        </p:nvSpPr>
        <p:spPr bwMode="gray">
          <a:xfrm>
            <a:off x="493903" y="5168342"/>
            <a:ext cx="304396" cy="114300"/>
          </a:xfrm>
          <a:prstGeom prst="rect">
            <a:avLst/>
          </a:prstGeom>
          <a:solidFill>
            <a:srgbClr val="99CC33"/>
          </a:solidFill>
          <a:ln w="12700" algn="ctr">
            <a:noFill/>
            <a:miter lim="800000"/>
            <a:headEnd/>
            <a:tailEnd/>
          </a:ln>
        </p:spPr>
        <p:txBody>
          <a:bodyPr wrap="none" lIns="45720" rIns="45720" anchor="ctr"/>
          <a:lstStyle/>
          <a:p>
            <a:pPr eaLnBrk="1" hangingPunct="1">
              <a:lnSpc>
                <a:spcPct val="95000"/>
              </a:lnSpc>
              <a:spcBef>
                <a:spcPct val="20000"/>
              </a:spcBef>
            </a:pPr>
            <a:endParaRPr lang="en-GB" sz="1200" b="1" i="1" dirty="0">
              <a:solidFill>
                <a:srgbClr val="002776"/>
              </a:solidFill>
              <a:latin typeface="Arial" pitchFamily="34" charset="0"/>
              <a:cs typeface="Arial" pitchFamily="34" charset="0"/>
            </a:endParaRPr>
          </a:p>
        </p:txBody>
      </p:sp>
      <p:grpSp>
        <p:nvGrpSpPr>
          <p:cNvPr id="262" name="Group 250"/>
          <p:cNvGrpSpPr>
            <a:grpSpLocks/>
          </p:cNvGrpSpPr>
          <p:nvPr/>
        </p:nvGrpSpPr>
        <p:grpSpPr bwMode="auto">
          <a:xfrm>
            <a:off x="493903" y="5361589"/>
            <a:ext cx="1751013" cy="117201"/>
            <a:chOff x="2655" y="4370"/>
            <a:chExt cx="1185" cy="202"/>
          </a:xfrm>
        </p:grpSpPr>
        <p:sp>
          <p:nvSpPr>
            <p:cNvPr id="263" name="Rectangle 256"/>
            <p:cNvSpPr>
              <a:spLocks noChangeArrowheads="1"/>
            </p:cNvSpPr>
            <p:nvPr/>
          </p:nvSpPr>
          <p:spPr bwMode="gray">
            <a:xfrm>
              <a:off x="2655" y="4371"/>
              <a:ext cx="206" cy="197"/>
            </a:xfrm>
            <a:prstGeom prst="rect">
              <a:avLst/>
            </a:prstGeom>
            <a:solidFill>
              <a:srgbClr val="002776"/>
            </a:solidFill>
            <a:ln w="12700" algn="ctr">
              <a:noFill/>
              <a:miter lim="800000"/>
              <a:headEnd/>
              <a:tailEnd/>
            </a:ln>
          </p:spPr>
          <p:txBody>
            <a:bodyPr wrap="none" lIns="45720" rIns="45720" anchor="ctr"/>
            <a:lstStyle/>
            <a:p>
              <a:pPr marL="0" marR="0" lvl="0" indent="0" defTabSz="914400" eaLnBrk="1" fontAlgn="auto" latinLnBrk="0" hangingPunct="1">
                <a:lnSpc>
                  <a:spcPct val="95000"/>
                </a:lnSpc>
                <a:spcBef>
                  <a:spcPct val="20000"/>
                </a:spcBef>
                <a:spcAft>
                  <a:spcPts val="0"/>
                </a:spcAft>
                <a:buClrTx/>
                <a:buSzTx/>
                <a:buFontTx/>
                <a:buNone/>
                <a:tabLst/>
                <a:defRPr/>
              </a:pPr>
              <a:endParaRPr kumimoji="0" lang="en-GB" sz="1200" b="1" i="1" u="none" strike="noStrike" kern="0" cap="none" spc="0" normalizeH="0" baseline="0" noProof="0" dirty="0" smtClean="0">
                <a:ln>
                  <a:noFill/>
                </a:ln>
                <a:solidFill>
                  <a:srgbClr val="002776"/>
                </a:solidFill>
                <a:effectLst/>
                <a:uLnTx/>
                <a:uFillTx/>
                <a:latin typeface="Arial" pitchFamily="34" charset="0"/>
                <a:cs typeface="Arial" pitchFamily="34" charset="0"/>
              </a:endParaRPr>
            </a:p>
          </p:txBody>
        </p:sp>
        <p:sp>
          <p:nvSpPr>
            <p:cNvPr id="264" name="Text Box 257"/>
            <p:cNvSpPr txBox="1">
              <a:spLocks noChangeArrowheads="1"/>
            </p:cNvSpPr>
            <p:nvPr/>
          </p:nvSpPr>
          <p:spPr bwMode="gray">
            <a:xfrm>
              <a:off x="2895" y="4370"/>
              <a:ext cx="945" cy="202"/>
            </a:xfrm>
            <a:prstGeom prst="rect">
              <a:avLst/>
            </a:prstGeom>
            <a:noFill/>
            <a:ln w="12700" algn="ctr">
              <a:noFill/>
              <a:miter lim="800000"/>
              <a:headEnd/>
              <a:tailEnd/>
            </a:ln>
          </p:spPr>
          <p:txBody>
            <a:bodyPr lIns="0" tIns="0" rIns="0" bIns="0" anchor="ctr">
              <a:spAutoFit/>
            </a:bodyPr>
            <a:lstStyle/>
            <a:p>
              <a:pPr marL="0" marR="0" lvl="0" indent="0" defTabSz="914400" eaLnBrk="1" fontAlgn="auto" latinLnBrk="0" hangingPunct="1">
                <a:lnSpc>
                  <a:spcPct val="95000"/>
                </a:lnSpc>
                <a:spcBef>
                  <a:spcPct val="20000"/>
                </a:spcBef>
                <a:spcAft>
                  <a:spcPts val="0"/>
                </a:spcAft>
                <a:buClrTx/>
                <a:buSzTx/>
                <a:buFontTx/>
                <a:buNone/>
                <a:tabLst/>
                <a:defRPr/>
              </a:pPr>
              <a:r>
                <a:rPr kumimoji="0" lang="en-US" sz="800" b="1" i="0" u="none" strike="noStrike" kern="0" cap="none" spc="0" normalizeH="0" baseline="0" noProof="0" dirty="0">
                  <a:ln>
                    <a:noFill/>
                  </a:ln>
                  <a:solidFill>
                    <a:srgbClr val="002776"/>
                  </a:solidFill>
                  <a:effectLst/>
                  <a:uLnTx/>
                  <a:uFillTx/>
                  <a:latin typeface="Arial"/>
                  <a:cs typeface="Arial" pitchFamily="34" charset="0"/>
                </a:rPr>
                <a:t>Developing plans to adopt</a:t>
              </a:r>
            </a:p>
          </p:txBody>
        </p:sp>
      </p:grpSp>
      <p:grpSp>
        <p:nvGrpSpPr>
          <p:cNvPr id="265" name="Group 250"/>
          <p:cNvGrpSpPr>
            <a:grpSpLocks/>
          </p:cNvGrpSpPr>
          <p:nvPr/>
        </p:nvGrpSpPr>
        <p:grpSpPr bwMode="auto">
          <a:xfrm>
            <a:off x="495130" y="5587113"/>
            <a:ext cx="1751013" cy="117186"/>
            <a:chOff x="2655" y="4218"/>
            <a:chExt cx="1185" cy="203"/>
          </a:xfrm>
        </p:grpSpPr>
        <p:sp>
          <p:nvSpPr>
            <p:cNvPr id="266" name="Rectangle 256"/>
            <p:cNvSpPr>
              <a:spLocks noChangeArrowheads="1"/>
            </p:cNvSpPr>
            <p:nvPr/>
          </p:nvSpPr>
          <p:spPr bwMode="gray">
            <a:xfrm>
              <a:off x="2655" y="4219"/>
              <a:ext cx="206" cy="198"/>
            </a:xfrm>
            <a:prstGeom prst="rect">
              <a:avLst/>
            </a:prstGeom>
            <a:solidFill>
              <a:srgbClr val="00A1DE"/>
            </a:solidFill>
            <a:ln w="12700" algn="ctr">
              <a:noFill/>
              <a:miter lim="800000"/>
              <a:headEnd/>
              <a:tailEnd/>
            </a:ln>
          </p:spPr>
          <p:txBody>
            <a:bodyPr wrap="none" lIns="45720" rIns="45720" anchor="ctr"/>
            <a:lstStyle/>
            <a:p>
              <a:pPr marL="0" marR="0" lvl="0" indent="0" defTabSz="914400" eaLnBrk="1" fontAlgn="auto" latinLnBrk="0" hangingPunct="1">
                <a:lnSpc>
                  <a:spcPct val="95000"/>
                </a:lnSpc>
                <a:spcBef>
                  <a:spcPct val="20000"/>
                </a:spcBef>
                <a:spcAft>
                  <a:spcPts val="0"/>
                </a:spcAft>
                <a:buClrTx/>
                <a:buSzTx/>
                <a:buFontTx/>
                <a:buNone/>
                <a:tabLst/>
                <a:defRPr/>
              </a:pPr>
              <a:endParaRPr kumimoji="0" lang="en-US" sz="1200" b="1" i="1" u="none" strike="noStrike" kern="0" cap="none" spc="0" normalizeH="0" baseline="0" noProof="0" dirty="0">
                <a:ln>
                  <a:noFill/>
                </a:ln>
                <a:solidFill>
                  <a:srgbClr val="002776"/>
                </a:solidFill>
                <a:effectLst/>
                <a:uLnTx/>
                <a:uFillTx/>
                <a:latin typeface="Arial" pitchFamily="34" charset="0"/>
                <a:cs typeface="Arial" pitchFamily="34" charset="0"/>
              </a:endParaRPr>
            </a:p>
          </p:txBody>
        </p:sp>
        <p:sp>
          <p:nvSpPr>
            <p:cNvPr id="267" name="Text Box 257"/>
            <p:cNvSpPr txBox="1">
              <a:spLocks noChangeArrowheads="1"/>
            </p:cNvSpPr>
            <p:nvPr/>
          </p:nvSpPr>
          <p:spPr bwMode="gray">
            <a:xfrm>
              <a:off x="2895" y="4218"/>
              <a:ext cx="945" cy="203"/>
            </a:xfrm>
            <a:prstGeom prst="rect">
              <a:avLst/>
            </a:prstGeom>
            <a:noFill/>
            <a:ln w="12700" algn="ctr">
              <a:noFill/>
              <a:miter lim="800000"/>
              <a:headEnd/>
              <a:tailEnd/>
            </a:ln>
          </p:spPr>
          <p:txBody>
            <a:bodyPr lIns="0" tIns="0" rIns="0" bIns="0" anchor="ctr">
              <a:spAutoFit/>
            </a:bodyPr>
            <a:lstStyle/>
            <a:p>
              <a:pPr marL="0" marR="0" lvl="0" indent="0" defTabSz="914400" eaLnBrk="1" fontAlgn="auto" latinLnBrk="0" hangingPunct="1">
                <a:lnSpc>
                  <a:spcPct val="95000"/>
                </a:lnSpc>
                <a:spcBef>
                  <a:spcPct val="20000"/>
                </a:spcBef>
                <a:spcAft>
                  <a:spcPts val="0"/>
                </a:spcAft>
                <a:buClrTx/>
                <a:buSzTx/>
                <a:buFontTx/>
                <a:buNone/>
                <a:tabLst/>
                <a:defRPr/>
              </a:pPr>
              <a:r>
                <a:rPr kumimoji="0" lang="en-US" sz="800" b="1" i="0" u="none" strike="noStrike" kern="0" cap="none" spc="0" normalizeH="0" baseline="0" noProof="0" dirty="0">
                  <a:ln>
                    <a:noFill/>
                  </a:ln>
                  <a:solidFill>
                    <a:srgbClr val="002776"/>
                  </a:solidFill>
                  <a:effectLst/>
                  <a:uLnTx/>
                  <a:uFillTx/>
                  <a:latin typeface="Arial"/>
                  <a:cs typeface="Arial" pitchFamily="34" charset="0"/>
                </a:rPr>
                <a:t>No plans or unknown</a:t>
              </a:r>
            </a:p>
          </p:txBody>
        </p:sp>
      </p:grpSp>
    </p:spTree>
    <p:extLst>
      <p:ext uri="{BB962C8B-B14F-4D97-AF65-F5344CB8AC3E}">
        <p14:creationId xmlns:p14="http://schemas.microsoft.com/office/powerpoint/2010/main" val="2293775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248395"/>
            <a:ext cx="8229600" cy="4457205"/>
          </a:xfrm>
        </p:spPr>
        <p:txBody>
          <a:bodyPr>
            <a:normAutofit fontScale="92500" lnSpcReduction="20000"/>
          </a:bodyPr>
          <a:lstStyle/>
          <a:p>
            <a:pPr eaLnBrk="1" hangingPunct="1">
              <a:lnSpc>
                <a:spcPct val="90000"/>
              </a:lnSpc>
              <a:buNone/>
            </a:pPr>
            <a:r>
              <a:rPr lang="en-US" sz="2400" dirty="0" smtClean="0"/>
              <a:t>Over 12,000 companies in about 120 nations</a:t>
            </a:r>
          </a:p>
          <a:p>
            <a:pPr eaLnBrk="1" hangingPunct="1">
              <a:lnSpc>
                <a:spcPct val="90000"/>
              </a:lnSpc>
              <a:buFontTx/>
              <a:buNone/>
            </a:pPr>
            <a:r>
              <a:rPr lang="en-US" sz="2400" dirty="0" smtClean="0"/>
              <a:t>European Union</a:t>
            </a:r>
          </a:p>
          <a:p>
            <a:pPr lvl="1" eaLnBrk="1" hangingPunct="1">
              <a:lnSpc>
                <a:spcPct val="90000"/>
              </a:lnSpc>
              <a:buFontTx/>
              <a:buNone/>
            </a:pPr>
            <a:r>
              <a:rPr lang="en-US" sz="2000" dirty="0" smtClean="0"/>
              <a:t>Required to use IFRS since 2005</a:t>
            </a:r>
          </a:p>
          <a:p>
            <a:pPr lvl="2" eaLnBrk="1" hangingPunct="1">
              <a:lnSpc>
                <a:spcPct val="90000"/>
              </a:lnSpc>
              <a:buFontTx/>
              <a:buNone/>
            </a:pPr>
            <a:r>
              <a:rPr lang="en-US" sz="1600" dirty="0" smtClean="0"/>
              <a:t>9,000 companies</a:t>
            </a:r>
          </a:p>
          <a:p>
            <a:pPr lvl="2" eaLnBrk="1" hangingPunct="1">
              <a:lnSpc>
                <a:spcPct val="90000"/>
              </a:lnSpc>
              <a:buFontTx/>
              <a:buNone/>
            </a:pPr>
            <a:r>
              <a:rPr lang="en-US" sz="1600" dirty="0" smtClean="0"/>
              <a:t>400 trade on US markets</a:t>
            </a:r>
          </a:p>
          <a:p>
            <a:pPr eaLnBrk="1" hangingPunct="1">
              <a:lnSpc>
                <a:spcPct val="90000"/>
              </a:lnSpc>
              <a:buFontTx/>
              <a:buNone/>
            </a:pPr>
            <a:r>
              <a:rPr lang="en-US" sz="2400" dirty="0" smtClean="0"/>
              <a:t>Switched to IFRS</a:t>
            </a:r>
          </a:p>
          <a:p>
            <a:pPr lvl="1">
              <a:lnSpc>
                <a:spcPct val="90000"/>
              </a:lnSpc>
              <a:buNone/>
            </a:pPr>
            <a:r>
              <a:rPr lang="en-US" sz="2000" dirty="0" smtClean="0"/>
              <a:t>Australia, New Zealand, South Africa, Singapore, Hong Kong, Philippines, Korea, </a:t>
            </a:r>
            <a:r>
              <a:rPr lang="en-US" sz="2000" dirty="0"/>
              <a:t>Canada</a:t>
            </a:r>
            <a:endParaRPr lang="en-US" sz="2000" dirty="0" smtClean="0"/>
          </a:p>
          <a:p>
            <a:pPr eaLnBrk="1" hangingPunct="1">
              <a:lnSpc>
                <a:spcPct val="90000"/>
              </a:lnSpc>
              <a:buFontTx/>
              <a:buNone/>
            </a:pPr>
            <a:r>
              <a:rPr lang="en-US" sz="2400" dirty="0" smtClean="0"/>
              <a:t>Stopped creating their own GAAP and use some form of IFRS</a:t>
            </a:r>
          </a:p>
          <a:p>
            <a:pPr lvl="1" eaLnBrk="1" hangingPunct="1">
              <a:lnSpc>
                <a:spcPct val="90000"/>
              </a:lnSpc>
              <a:buFontTx/>
              <a:buNone/>
            </a:pPr>
            <a:r>
              <a:rPr lang="en-US" sz="2000" dirty="0" smtClean="0"/>
              <a:t>Croatia, Costa Rica, Cyprus, Dominican Republic, Ecuador, Guatemala, Haiti, Honduras, Jamaica, Kenya, Malta, Mauritius, Napa, Oman, Panama, Tanzania, Tajikistan, Trinidad, and United Arab Emirates</a:t>
            </a:r>
          </a:p>
          <a:p>
            <a:pPr eaLnBrk="1" hangingPunct="1">
              <a:lnSpc>
                <a:spcPct val="90000"/>
              </a:lnSpc>
              <a:buFontTx/>
              <a:buNone/>
            </a:pPr>
            <a:r>
              <a:rPr lang="en-US" sz="2400" dirty="0" smtClean="0"/>
              <a:t>Planned switch to IFRS </a:t>
            </a:r>
          </a:p>
          <a:p>
            <a:pPr lvl="1" eaLnBrk="1" hangingPunct="1">
              <a:lnSpc>
                <a:spcPct val="90000"/>
              </a:lnSpc>
              <a:buFontTx/>
              <a:buNone/>
            </a:pPr>
            <a:r>
              <a:rPr lang="en-US" sz="2000" dirty="0" smtClean="0"/>
              <a:t>India, Japan</a:t>
            </a:r>
          </a:p>
          <a:p>
            <a:pPr lvl="1" eaLnBrk="1" hangingPunct="1">
              <a:lnSpc>
                <a:spcPct val="90000"/>
              </a:lnSpc>
              <a:buFontTx/>
              <a:buNone/>
            </a:pPr>
            <a:r>
              <a:rPr lang="en-US" sz="2000" dirty="0" smtClean="0"/>
              <a:t>Delayed adoption – India (postponed to April 2012)</a:t>
            </a:r>
          </a:p>
          <a:p>
            <a:pPr lvl="1">
              <a:lnSpc>
                <a:spcPct val="90000"/>
              </a:lnSpc>
              <a:buNone/>
            </a:pPr>
            <a:r>
              <a:rPr lang="en-US" sz="1800" dirty="0">
                <a:hlinkClick r:id="rId2"/>
              </a:rPr>
              <a:t>http://</a:t>
            </a:r>
            <a:r>
              <a:rPr lang="en-US" sz="1800" dirty="0" smtClean="0">
                <a:hlinkClick r:id="rId2"/>
              </a:rPr>
              <a:t>www.pwc.com/us/en/issues/ifrs-reporting/publications/ifrs-status-country.jhtml</a:t>
            </a:r>
            <a:endParaRPr lang="en-US" sz="1800" dirty="0" smtClean="0"/>
          </a:p>
          <a:p>
            <a:pPr lvl="1">
              <a:lnSpc>
                <a:spcPct val="90000"/>
              </a:lnSpc>
              <a:buNone/>
            </a:pPr>
            <a:endParaRPr lang="en-US" sz="2000" dirty="0" smtClean="0"/>
          </a:p>
        </p:txBody>
      </p:sp>
      <p:sp>
        <p:nvSpPr>
          <p:cNvPr id="16386" name="Rectangle 2"/>
          <p:cNvSpPr>
            <a:spLocks noGrp="1" noChangeArrowheads="1"/>
          </p:cNvSpPr>
          <p:nvPr>
            <p:ph type="title"/>
          </p:nvPr>
        </p:nvSpPr>
        <p:spPr>
          <a:xfrm>
            <a:off x="457200" y="533400"/>
            <a:ext cx="8229600" cy="685800"/>
          </a:xfrm>
        </p:spPr>
        <p:txBody>
          <a:bodyPr>
            <a:normAutofit fontScale="90000"/>
          </a:bodyPr>
          <a:lstStyle/>
          <a:p>
            <a:pPr eaLnBrk="1" hangingPunct="1"/>
            <a:r>
              <a:rPr lang="en-US" sz="4000" dirty="0" smtClean="0"/>
              <a:t>Adoption of IFRS</a:t>
            </a:r>
          </a:p>
        </p:txBody>
      </p:sp>
    </p:spTree>
    <p:extLst>
      <p:ext uri="{BB962C8B-B14F-4D97-AF65-F5344CB8AC3E}">
        <p14:creationId xmlns:p14="http://schemas.microsoft.com/office/powerpoint/2010/main" val="2990474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2514600"/>
            <a:ext cx="8153400" cy="4038600"/>
          </a:xfrm>
          <a:noFill/>
        </p:spPr>
        <p:txBody>
          <a:bodyPr/>
          <a:lstStyle/>
          <a:p>
            <a:pPr lvl="1">
              <a:lnSpc>
                <a:spcPct val="90000"/>
              </a:lnSpc>
              <a:buFont typeface="Arial" pitchFamily="34" charset="0"/>
              <a:buChar char="•"/>
            </a:pPr>
            <a:r>
              <a:rPr lang="en-US" sz="3200" dirty="0" smtClean="0"/>
              <a:t>Canada, Australia – have adopted, but…</a:t>
            </a:r>
          </a:p>
          <a:p>
            <a:pPr lvl="1">
              <a:lnSpc>
                <a:spcPct val="90000"/>
              </a:lnSpc>
              <a:buFont typeface="Arial" pitchFamily="34" charset="0"/>
              <a:buChar char="•"/>
            </a:pPr>
            <a:r>
              <a:rPr lang="en-US" sz="3200" dirty="0" smtClean="0"/>
              <a:t>China – has converged, but allows pooling and purchase methods</a:t>
            </a:r>
          </a:p>
          <a:p>
            <a:pPr lvl="1">
              <a:lnSpc>
                <a:spcPct val="90000"/>
              </a:lnSpc>
              <a:buFont typeface="Arial" pitchFamily="34" charset="0"/>
              <a:buChar char="•"/>
            </a:pPr>
            <a:r>
              <a:rPr lang="en-US" sz="3200" dirty="0" smtClean="0"/>
              <a:t>India – IFRS optional, over 60 carve-outs</a:t>
            </a:r>
          </a:p>
          <a:p>
            <a:pPr lvl="1">
              <a:lnSpc>
                <a:spcPct val="90000"/>
              </a:lnSpc>
              <a:buFont typeface="Arial" pitchFamily="34" charset="0"/>
              <a:buChar char="•"/>
            </a:pPr>
            <a:r>
              <a:rPr lang="en-US" sz="3200" dirty="0" smtClean="0"/>
              <a:t>U.S. –  </a:t>
            </a:r>
            <a:r>
              <a:rPr lang="en-US" sz="3200" dirty="0" err="1" smtClean="0"/>
              <a:t>Herz</a:t>
            </a:r>
            <a:r>
              <a:rPr lang="en-US" sz="3200" dirty="0" smtClean="0"/>
              <a:t>: no convergence for 10-15 years (CFO.com,</a:t>
            </a:r>
            <a:r>
              <a:rPr lang="en-US" sz="3200" dirty="0"/>
              <a:t> April 20, 2009</a:t>
            </a:r>
            <a:r>
              <a:rPr lang="en-US" sz="3200" dirty="0" smtClean="0"/>
              <a:t>) </a:t>
            </a:r>
          </a:p>
        </p:txBody>
      </p:sp>
      <p:sp>
        <p:nvSpPr>
          <p:cNvPr id="12290" name="Rectangle 2"/>
          <p:cNvSpPr>
            <a:spLocks noGrp="1" noChangeArrowheads="1"/>
          </p:cNvSpPr>
          <p:nvPr>
            <p:ph type="title"/>
          </p:nvPr>
        </p:nvSpPr>
        <p:spPr>
          <a:xfrm>
            <a:off x="304800" y="533400"/>
            <a:ext cx="8382000" cy="8255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dirty="0" smtClean="0"/>
              <a:t/>
            </a:r>
            <a:br>
              <a:rPr lang="en-US" dirty="0" smtClean="0"/>
            </a:br>
            <a:r>
              <a:rPr lang="en-US" dirty="0" smtClean="0"/>
              <a:t>IFRS Adoption vs. Convergence</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33600"/>
            <a:ext cx="7408333" cy="4267200"/>
          </a:xfrm>
        </p:spPr>
        <p:txBody>
          <a:bodyPr/>
          <a:lstStyle/>
          <a:p>
            <a:r>
              <a:rPr lang="en-US" dirty="0" smtClean="0"/>
              <a:t>IFRS </a:t>
            </a:r>
          </a:p>
          <a:p>
            <a:pPr lvl="1"/>
            <a:r>
              <a:rPr lang="en-US" dirty="0" smtClean="0"/>
              <a:t>Lower of cost or net realizable value (NRV); </a:t>
            </a:r>
          </a:p>
          <a:p>
            <a:pPr lvl="1"/>
            <a:r>
              <a:rPr lang="en-US" dirty="0" smtClean="0"/>
              <a:t>LIFO - </a:t>
            </a:r>
            <a:r>
              <a:rPr lang="en-US" i="1" dirty="0" smtClean="0"/>
              <a:t>prohibited</a:t>
            </a:r>
            <a:r>
              <a:rPr lang="en-US" dirty="0" smtClean="0"/>
              <a:t>;</a:t>
            </a:r>
            <a:r>
              <a:rPr lang="en-US" dirty="0" smtClean="0">
                <a:solidFill>
                  <a:srgbClr val="FF0000"/>
                </a:solidFill>
              </a:rPr>
              <a:t> </a:t>
            </a:r>
          </a:p>
          <a:p>
            <a:pPr lvl="1"/>
            <a:r>
              <a:rPr lang="en-US" dirty="0" smtClean="0"/>
              <a:t>Write-down reversible - allowed</a:t>
            </a:r>
          </a:p>
          <a:p>
            <a:r>
              <a:rPr lang="en-US" dirty="0" smtClean="0"/>
              <a:t>US GAAP</a:t>
            </a:r>
          </a:p>
          <a:p>
            <a:pPr lvl="1"/>
            <a:r>
              <a:rPr lang="en-US" dirty="0" smtClean="0"/>
              <a:t>Lower of cost or </a:t>
            </a:r>
            <a:r>
              <a:rPr lang="en-US" i="1" dirty="0" smtClean="0"/>
              <a:t>market</a:t>
            </a:r>
            <a:r>
              <a:rPr lang="en-US" dirty="0" smtClean="0"/>
              <a:t>; </a:t>
            </a:r>
          </a:p>
          <a:p>
            <a:pPr lvl="1"/>
            <a:r>
              <a:rPr lang="en-US" dirty="0" smtClean="0"/>
              <a:t>LIFO - allowed; </a:t>
            </a:r>
          </a:p>
          <a:p>
            <a:pPr lvl="1"/>
            <a:r>
              <a:rPr lang="en-US" dirty="0" smtClean="0"/>
              <a:t>Write-down reversible </a:t>
            </a:r>
            <a:r>
              <a:rPr lang="en-US" i="1" dirty="0" smtClean="0"/>
              <a:t>- prohibited</a:t>
            </a:r>
            <a:endParaRPr lang="en-US" dirty="0" smtClean="0"/>
          </a:p>
          <a:p>
            <a:pPr marL="457200" lvl="1" indent="0">
              <a:buNone/>
            </a:pPr>
            <a:r>
              <a:rPr lang="en-US" dirty="0" smtClean="0"/>
              <a:t>	</a:t>
            </a:r>
            <a:endParaRPr lang="en-US" dirty="0"/>
          </a:p>
        </p:txBody>
      </p:sp>
      <p:sp>
        <p:nvSpPr>
          <p:cNvPr id="2" name="Title 1"/>
          <p:cNvSpPr>
            <a:spLocks noGrp="1"/>
          </p:cNvSpPr>
          <p:nvPr>
            <p:ph type="title"/>
          </p:nvPr>
        </p:nvSpPr>
        <p:spPr>
          <a:xfrm>
            <a:off x="692150" y="381000"/>
            <a:ext cx="7759700" cy="1365250"/>
          </a:xfrm>
        </p:spPr>
        <p:txBody>
          <a:bodyPr>
            <a:normAutofit fontScale="90000"/>
          </a:bodyPr>
          <a:lstStyle/>
          <a:p>
            <a:r>
              <a:rPr lang="en-US" dirty="0" smtClean="0"/>
              <a:t/>
            </a:r>
            <a:br>
              <a:rPr lang="en-US" dirty="0" smtClean="0"/>
            </a:br>
            <a:r>
              <a:rPr lang="en-US" dirty="0" smtClean="0"/>
              <a:t>IFRS-US GAAP Major Differences - Inventory</a:t>
            </a:r>
            <a:br>
              <a:rPr lang="en-US" dirty="0" smtClean="0"/>
            </a:br>
            <a:endParaRPr lang="en-US" dirty="0"/>
          </a:p>
        </p:txBody>
      </p:sp>
    </p:spTree>
    <p:extLst>
      <p:ext uri="{BB962C8B-B14F-4D97-AF65-F5344CB8AC3E}">
        <p14:creationId xmlns:p14="http://schemas.microsoft.com/office/powerpoint/2010/main" val="1512339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057400"/>
            <a:ext cx="7408333" cy="4267200"/>
          </a:xfrm>
        </p:spPr>
        <p:txBody>
          <a:bodyPr/>
          <a:lstStyle/>
          <a:p>
            <a:r>
              <a:rPr lang="en-US" dirty="0" smtClean="0"/>
              <a:t>IFRS </a:t>
            </a:r>
          </a:p>
          <a:p>
            <a:pPr lvl="1"/>
            <a:r>
              <a:rPr lang="en-US" dirty="0" smtClean="0"/>
              <a:t>Cost model (same as GAAP)</a:t>
            </a:r>
          </a:p>
          <a:p>
            <a:pPr lvl="1"/>
            <a:r>
              <a:rPr lang="en-US" dirty="0" smtClean="0"/>
              <a:t>Revaluation model (fair value based; entire class of assets)</a:t>
            </a:r>
          </a:p>
          <a:p>
            <a:r>
              <a:rPr lang="en-US" dirty="0" smtClean="0"/>
              <a:t>US GAAP </a:t>
            </a:r>
          </a:p>
          <a:p>
            <a:pPr lvl="1"/>
            <a:r>
              <a:rPr lang="en-US" dirty="0" smtClean="0"/>
              <a:t>Only cost model allowed</a:t>
            </a:r>
          </a:p>
          <a:p>
            <a:pPr marL="457200" lvl="1" indent="0">
              <a:buNone/>
            </a:pP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IFRS-US GAAP Major Differences – PP&amp;E</a:t>
            </a:r>
            <a:endParaRPr lang="en-US" dirty="0"/>
          </a:p>
        </p:txBody>
      </p:sp>
    </p:spTree>
    <p:extLst>
      <p:ext uri="{BB962C8B-B14F-4D97-AF65-F5344CB8AC3E}">
        <p14:creationId xmlns:p14="http://schemas.microsoft.com/office/powerpoint/2010/main" val="2336895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648200"/>
          </a:xfrm>
        </p:spPr>
        <p:txBody>
          <a:bodyPr/>
          <a:lstStyle/>
          <a:p>
            <a:r>
              <a:rPr lang="en-US" dirty="0" smtClean="0"/>
              <a:t>Friedman (2005): the world is flat... </a:t>
            </a:r>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However, accounting is still diverse.</a:t>
            </a:r>
          </a:p>
        </p:txBody>
      </p:sp>
      <p:sp>
        <p:nvSpPr>
          <p:cNvPr id="2" name="Title 1"/>
          <p:cNvSpPr>
            <a:spLocks noGrp="1"/>
          </p:cNvSpPr>
          <p:nvPr>
            <p:ph type="title"/>
          </p:nvPr>
        </p:nvSpPr>
        <p:spPr>
          <a:xfrm>
            <a:off x="838200" y="304800"/>
            <a:ext cx="7759700" cy="1130300"/>
          </a:xfrm>
        </p:spPr>
        <p:txBody>
          <a:bodyPr/>
          <a:lstStyle/>
          <a:p>
            <a:r>
              <a:rPr lang="en-US" dirty="0" smtClean="0"/>
              <a:t>Why Care?</a:t>
            </a:r>
            <a:endParaRPr lang="en-US" dirty="0"/>
          </a:p>
        </p:txBody>
      </p:sp>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7434"/>
            <a:ext cx="3298663" cy="32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35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lstStyle/>
          <a:p>
            <a:r>
              <a:rPr lang="en-US" dirty="0" smtClean="0"/>
              <a:t>IFRS</a:t>
            </a:r>
          </a:p>
          <a:p>
            <a:pPr lvl="1"/>
            <a:r>
              <a:rPr lang="en-US" sz="2000" dirty="0" smtClean="0"/>
              <a:t>Purchased: </a:t>
            </a:r>
            <a:r>
              <a:rPr lang="en-US" sz="2000" dirty="0"/>
              <a:t>cost model </a:t>
            </a:r>
            <a:r>
              <a:rPr lang="en-US" sz="2000" dirty="0" smtClean="0"/>
              <a:t>&amp; </a:t>
            </a:r>
            <a:r>
              <a:rPr lang="en-US" sz="2000" dirty="0"/>
              <a:t>revaluation </a:t>
            </a:r>
            <a:r>
              <a:rPr lang="en-US" sz="2000" dirty="0" smtClean="0"/>
              <a:t>model</a:t>
            </a:r>
            <a:endParaRPr lang="en-US" sz="2000" dirty="0"/>
          </a:p>
          <a:p>
            <a:pPr lvl="1"/>
            <a:r>
              <a:rPr lang="en-US" sz="2000" dirty="0"/>
              <a:t>Internally generated </a:t>
            </a:r>
            <a:endParaRPr lang="en-US" sz="2000" dirty="0" smtClean="0"/>
          </a:p>
          <a:p>
            <a:pPr lvl="2"/>
            <a:r>
              <a:rPr lang="en-US" sz="1800" b="1" i="1" dirty="0" smtClean="0"/>
              <a:t>R</a:t>
            </a:r>
            <a:r>
              <a:rPr lang="en-US" sz="1800" dirty="0" smtClean="0"/>
              <a:t>– research expenditures (expense), </a:t>
            </a:r>
          </a:p>
          <a:p>
            <a:pPr lvl="2"/>
            <a:r>
              <a:rPr lang="en-US" sz="1800" b="1" dirty="0" smtClean="0"/>
              <a:t>D</a:t>
            </a:r>
            <a:r>
              <a:rPr lang="en-US" sz="1800" dirty="0" smtClean="0"/>
              <a:t>- development expenditures (capitalize/deferred); </a:t>
            </a:r>
          </a:p>
          <a:p>
            <a:pPr lvl="2"/>
            <a:r>
              <a:rPr lang="en-US" sz="1800" dirty="0" smtClean="0"/>
              <a:t>If can’t distinguish the two, expense.</a:t>
            </a:r>
          </a:p>
          <a:p>
            <a:r>
              <a:rPr lang="en-US" dirty="0" smtClean="0"/>
              <a:t>US GAAP</a:t>
            </a:r>
          </a:p>
          <a:p>
            <a:pPr lvl="1"/>
            <a:r>
              <a:rPr lang="en-US" sz="2000" dirty="0" smtClean="0"/>
              <a:t>Purchased: </a:t>
            </a:r>
            <a:r>
              <a:rPr lang="en-US" sz="2000" dirty="0"/>
              <a:t>cost model</a:t>
            </a:r>
          </a:p>
          <a:p>
            <a:pPr lvl="1"/>
            <a:r>
              <a:rPr lang="en-US" sz="2000" dirty="0"/>
              <a:t>Internally </a:t>
            </a:r>
            <a:r>
              <a:rPr lang="en-US" sz="2000" dirty="0" smtClean="0"/>
              <a:t>generated: </a:t>
            </a:r>
            <a:r>
              <a:rPr lang="en-US" sz="2000" dirty="0"/>
              <a:t>expense </a:t>
            </a:r>
            <a:r>
              <a:rPr lang="en-US" sz="2000" dirty="0" smtClean="0"/>
              <a:t>all</a:t>
            </a:r>
            <a:endParaRPr lang="en-US" sz="2000" dirty="0"/>
          </a:p>
        </p:txBody>
      </p:sp>
      <p:sp>
        <p:nvSpPr>
          <p:cNvPr id="2" name="Title 1"/>
          <p:cNvSpPr>
            <a:spLocks noGrp="1"/>
          </p:cNvSpPr>
          <p:nvPr>
            <p:ph type="title"/>
          </p:nvPr>
        </p:nvSpPr>
        <p:spPr/>
        <p:txBody>
          <a:bodyPr>
            <a:normAutofit fontScale="90000"/>
          </a:bodyPr>
          <a:lstStyle/>
          <a:p>
            <a:r>
              <a:rPr lang="en-US" dirty="0" smtClean="0"/>
              <a:t>IFRS-US GAAP Major Differences – Intangible Assets</a:t>
            </a:r>
            <a:endParaRPr lang="en-US" dirty="0"/>
          </a:p>
        </p:txBody>
      </p:sp>
    </p:spTree>
    <p:extLst>
      <p:ext uri="{BB962C8B-B14F-4D97-AF65-F5344CB8AC3E}">
        <p14:creationId xmlns:p14="http://schemas.microsoft.com/office/powerpoint/2010/main" val="2336895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normAutofit/>
          </a:bodyPr>
          <a:lstStyle/>
          <a:p>
            <a:pPr rtl="0" eaLnBrk="1" latinLnBrk="0" hangingPunct="1"/>
            <a:r>
              <a:rPr lang="en-US" dirty="0" smtClean="0"/>
              <a:t>IFRS – one step</a:t>
            </a:r>
          </a:p>
          <a:p>
            <a:pPr lvl="2"/>
            <a:r>
              <a:rPr lang="en-US" dirty="0"/>
              <a:t>impaired when carrying value (book value) exceeds recoverable amount.</a:t>
            </a:r>
          </a:p>
          <a:p>
            <a:pPr lvl="3"/>
            <a:r>
              <a:rPr lang="en-US" sz="1800" b="1" dirty="0" smtClean="0">
                <a:effectLst/>
                <a:ea typeface="+mn-ea"/>
                <a:cs typeface="+mn-cs"/>
              </a:rPr>
              <a:t>Recoverable amount </a:t>
            </a:r>
            <a:r>
              <a:rPr lang="en-US" sz="1800" dirty="0" smtClean="0">
                <a:effectLst/>
                <a:ea typeface="+mn-ea"/>
                <a:cs typeface="+mn-cs"/>
              </a:rPr>
              <a:t>= the</a:t>
            </a:r>
            <a:r>
              <a:rPr lang="en-US" sz="1800" i="1" dirty="0" smtClean="0">
                <a:effectLst/>
                <a:ea typeface="+mn-ea"/>
                <a:cs typeface="+mn-cs"/>
              </a:rPr>
              <a:t> greater </a:t>
            </a:r>
            <a:r>
              <a:rPr lang="en-US" sz="1800" dirty="0" smtClean="0">
                <a:effectLst/>
                <a:ea typeface="+mn-ea"/>
                <a:cs typeface="+mn-cs"/>
              </a:rPr>
              <a:t>of net selling price and value in use </a:t>
            </a:r>
            <a:endParaRPr lang="en-US" sz="1800" dirty="0">
              <a:ea typeface="+mn-ea"/>
              <a:cs typeface="+mn-cs"/>
            </a:endParaRPr>
          </a:p>
          <a:p>
            <a:pPr lvl="2" eaLnBrk="1" hangingPunct="1"/>
            <a:r>
              <a:rPr lang="en-US" sz="2000" dirty="0" smtClean="0">
                <a:effectLst/>
              </a:rPr>
              <a:t>Impairment loss reversible, but not to exceed what it would have been if no impairment loss had been recognized.</a:t>
            </a:r>
          </a:p>
          <a:p>
            <a:pPr rtl="0" eaLnBrk="1" latinLnBrk="0" hangingPunct="1"/>
            <a:r>
              <a:rPr lang="en-US" sz="3200" dirty="0" smtClean="0">
                <a:effectLst/>
                <a:latin typeface="+mn-lt"/>
                <a:ea typeface="+mn-ea"/>
                <a:cs typeface="+mn-cs"/>
              </a:rPr>
              <a:t>US GAAP – two step approach</a:t>
            </a:r>
          </a:p>
          <a:p>
            <a:pPr lvl="2" eaLnBrk="1" hangingPunct="1"/>
            <a:r>
              <a:rPr lang="en-US" sz="2000" dirty="0" smtClean="0">
                <a:effectLst/>
                <a:ea typeface="+mn-ea"/>
                <a:cs typeface="+mn-cs"/>
              </a:rPr>
              <a:t>Step 1: Recoverability test (undiscounted future cash flows)</a:t>
            </a:r>
          </a:p>
          <a:p>
            <a:pPr lvl="2" eaLnBrk="1" hangingPunct="1"/>
            <a:r>
              <a:rPr lang="en-US" sz="2000" dirty="0" smtClean="0">
                <a:effectLst/>
                <a:ea typeface="+mn-ea"/>
                <a:cs typeface="+mn-cs"/>
              </a:rPr>
              <a:t>Step 2: Impairment loss = C.V. – </a:t>
            </a:r>
            <a:r>
              <a:rPr lang="en-US" sz="2000" i="1" dirty="0" smtClean="0">
                <a:effectLst/>
                <a:ea typeface="+mn-ea"/>
                <a:cs typeface="+mn-cs"/>
              </a:rPr>
              <a:t>fair value</a:t>
            </a:r>
          </a:p>
          <a:p>
            <a:pPr lvl="2" eaLnBrk="1" hangingPunct="1"/>
            <a:r>
              <a:rPr lang="en-US" sz="2000" dirty="0" smtClean="0">
                <a:effectLst/>
              </a:rPr>
              <a:t>Impairment loss: not reversible if held for use, reversible if held for sale</a:t>
            </a:r>
          </a:p>
        </p:txBody>
      </p:sp>
      <p:sp>
        <p:nvSpPr>
          <p:cNvPr id="2" name="Title 1"/>
          <p:cNvSpPr>
            <a:spLocks noGrp="1"/>
          </p:cNvSpPr>
          <p:nvPr>
            <p:ph type="title"/>
          </p:nvPr>
        </p:nvSpPr>
        <p:spPr/>
        <p:txBody>
          <a:bodyPr>
            <a:normAutofit fontScale="90000"/>
          </a:bodyPr>
          <a:lstStyle/>
          <a:p>
            <a:r>
              <a:rPr lang="en-US" dirty="0" smtClean="0"/>
              <a:t>IFRS-US GAAP Major Differences – Impairment</a:t>
            </a:r>
            <a:endParaRPr lang="en-US" dirty="0"/>
          </a:p>
        </p:txBody>
      </p:sp>
    </p:spTree>
    <p:extLst>
      <p:ext uri="{BB962C8B-B14F-4D97-AF65-F5344CB8AC3E}">
        <p14:creationId xmlns:p14="http://schemas.microsoft.com/office/powerpoint/2010/main" val="2256697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lstStyle/>
          <a:p>
            <a:r>
              <a:rPr lang="en-US" dirty="0" smtClean="0"/>
              <a:t>IFRS - two alternatives</a:t>
            </a:r>
          </a:p>
          <a:p>
            <a:pPr lvl="1"/>
            <a:r>
              <a:rPr lang="en-US" sz="2000" dirty="0" smtClean="0"/>
              <a:t>Expense all borrowing cost in the period incurred (eliminated due to convergence)</a:t>
            </a:r>
          </a:p>
          <a:p>
            <a:pPr lvl="1"/>
            <a:r>
              <a:rPr lang="en-US" sz="2000" dirty="0" smtClean="0"/>
              <a:t>Capitalize to the extent they’re attributable to acquisition, construction, or production of qualifying assets; expense other borrowing costs</a:t>
            </a:r>
          </a:p>
          <a:p>
            <a:r>
              <a:rPr lang="en-US" dirty="0" smtClean="0"/>
              <a:t>US GAAP</a:t>
            </a:r>
          </a:p>
          <a:p>
            <a:pPr lvl="1"/>
            <a:r>
              <a:rPr lang="en-US" sz="2000" dirty="0" smtClean="0"/>
              <a:t>Capitalization of borrowing costs directly attributable to acquisition, construction, or production of qualifying assets</a:t>
            </a:r>
          </a:p>
          <a:p>
            <a:r>
              <a:rPr lang="en-US" dirty="0" smtClean="0"/>
              <a:t>Convergence effort</a:t>
            </a:r>
          </a:p>
          <a:p>
            <a:pPr lvl="1"/>
            <a:r>
              <a:rPr lang="en-US" dirty="0" smtClean="0"/>
              <a:t>IFRS requires capitalization, with subtle differences</a:t>
            </a:r>
            <a:endParaRPr lang="en-US" dirty="0" smtClean="0"/>
          </a:p>
        </p:txBody>
      </p:sp>
      <p:sp>
        <p:nvSpPr>
          <p:cNvPr id="2" name="Title 1"/>
          <p:cNvSpPr>
            <a:spLocks noGrp="1"/>
          </p:cNvSpPr>
          <p:nvPr>
            <p:ph type="title"/>
          </p:nvPr>
        </p:nvSpPr>
        <p:spPr/>
        <p:txBody>
          <a:bodyPr>
            <a:normAutofit fontScale="90000"/>
          </a:bodyPr>
          <a:lstStyle/>
          <a:p>
            <a:r>
              <a:rPr lang="en-US" dirty="0" smtClean="0"/>
              <a:t>IFRS-US GAAP Major Differences – Borrowing Costs</a:t>
            </a:r>
            <a:endParaRPr lang="en-US" dirty="0"/>
          </a:p>
        </p:txBody>
      </p:sp>
    </p:spTree>
    <p:extLst>
      <p:ext uri="{BB962C8B-B14F-4D97-AF65-F5344CB8AC3E}">
        <p14:creationId xmlns:p14="http://schemas.microsoft.com/office/powerpoint/2010/main" val="1829251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09600" y="1676400"/>
            <a:ext cx="7772400" cy="4876800"/>
          </a:xfrm>
          <a:noFill/>
        </p:spPr>
        <p:txBody>
          <a:bodyPr>
            <a:normAutofit fontScale="92500"/>
          </a:bodyPr>
          <a:lstStyle/>
          <a:p>
            <a:r>
              <a:rPr lang="en-US" sz="2800" dirty="0" smtClean="0"/>
              <a:t>Books</a:t>
            </a:r>
          </a:p>
          <a:p>
            <a:pPr lvl="1"/>
            <a:r>
              <a:rPr lang="en-US" sz="2400" dirty="0" smtClean="0"/>
              <a:t>Introductory - </a:t>
            </a:r>
            <a:r>
              <a:rPr lang="en-US" sz="2400" b="1" i="1" dirty="0" smtClean="0"/>
              <a:t>International Accounting and Multinational Enterprises</a:t>
            </a:r>
            <a:r>
              <a:rPr lang="en-US" sz="2400" i="1" dirty="0" smtClean="0"/>
              <a:t>, 6th Edition </a:t>
            </a:r>
            <a:r>
              <a:rPr lang="en-US" sz="2400" dirty="0" smtClean="0"/>
              <a:t>by L. </a:t>
            </a:r>
            <a:r>
              <a:rPr lang="en-US" sz="2400" dirty="0" err="1" smtClean="0"/>
              <a:t>Radebaugh</a:t>
            </a:r>
            <a:r>
              <a:rPr lang="en-US" sz="2400" dirty="0" smtClean="0"/>
              <a:t>, S. J. Gray, &amp; E. Black;</a:t>
            </a:r>
            <a:r>
              <a:rPr lang="en-US" sz="2400" u="sng" dirty="0" smtClean="0"/>
              <a:t> OR </a:t>
            </a:r>
            <a:r>
              <a:rPr lang="en-US" sz="2400" b="1" i="1" dirty="0" smtClean="0"/>
              <a:t>IFRS primer: International GAAP basics</a:t>
            </a:r>
            <a:r>
              <a:rPr lang="en-US" sz="2400" dirty="0" smtClean="0"/>
              <a:t>, U.S. edition by I. </a:t>
            </a:r>
            <a:r>
              <a:rPr lang="en-US" sz="2400" dirty="0" err="1" smtClean="0"/>
              <a:t>Wiecek</a:t>
            </a:r>
            <a:r>
              <a:rPr lang="en-US" sz="2400" dirty="0" smtClean="0"/>
              <a:t> &amp; N. Young</a:t>
            </a:r>
          </a:p>
          <a:p>
            <a:pPr lvl="1"/>
            <a:r>
              <a:rPr lang="en-US" sz="2400" dirty="0" smtClean="0"/>
              <a:t>Integrated entry level - </a:t>
            </a:r>
            <a:r>
              <a:rPr lang="en-US" sz="2400" b="1" i="1" dirty="0" smtClean="0"/>
              <a:t>Financial and Managerial Accounting: The Basis for Business Decisions</a:t>
            </a:r>
            <a:r>
              <a:rPr lang="en-US" sz="2400" i="1" dirty="0" smtClean="0"/>
              <a:t> 16</a:t>
            </a:r>
            <a:r>
              <a:rPr lang="en-US" sz="2400" i="1" baseline="30000" dirty="0" smtClean="0"/>
              <a:t>th </a:t>
            </a:r>
            <a:r>
              <a:rPr lang="en-US" sz="2400" i="1" dirty="0" smtClean="0"/>
              <a:t>Edition </a:t>
            </a:r>
            <a:r>
              <a:rPr lang="en-US" sz="2400" i="1" u="sng" dirty="0" smtClean="0"/>
              <a:t>OR</a:t>
            </a:r>
            <a:r>
              <a:rPr lang="en-US" sz="2400" i="1" dirty="0" smtClean="0"/>
              <a:t> </a:t>
            </a:r>
            <a:r>
              <a:rPr lang="en-US" sz="2400" b="1" i="1" dirty="0" smtClean="0"/>
              <a:t>Financial Accounting </a:t>
            </a:r>
            <a:r>
              <a:rPr lang="en-US" sz="2400" i="1" dirty="0" smtClean="0"/>
              <a:t>15</a:t>
            </a:r>
            <a:r>
              <a:rPr lang="en-US" sz="2400" i="1" baseline="30000" dirty="0" smtClean="0"/>
              <a:t>th </a:t>
            </a:r>
            <a:r>
              <a:rPr lang="en-US" sz="2400" i="1" dirty="0" smtClean="0"/>
              <a:t>Edition, by </a:t>
            </a:r>
            <a:r>
              <a:rPr lang="en-US" sz="2400" dirty="0" smtClean="0"/>
              <a:t>Williams, Haka, </a:t>
            </a:r>
            <a:r>
              <a:rPr lang="en-US" sz="2400" dirty="0" err="1" smtClean="0"/>
              <a:t>Bettner</a:t>
            </a:r>
            <a:r>
              <a:rPr lang="en-US" sz="2400" dirty="0" smtClean="0"/>
              <a:t>, &amp; </a:t>
            </a:r>
            <a:r>
              <a:rPr lang="en-US" sz="2400" dirty="0" err="1" smtClean="0"/>
              <a:t>Carcello</a:t>
            </a:r>
            <a:r>
              <a:rPr lang="en-US" sz="2400" dirty="0" smtClean="0"/>
              <a:t>, McGraw-Hill/Irwin, 2012</a:t>
            </a:r>
          </a:p>
          <a:p>
            <a:pPr lvl="1"/>
            <a:r>
              <a:rPr lang="en-US" sz="2400" dirty="0" smtClean="0"/>
              <a:t>Upper level financial - </a:t>
            </a:r>
            <a:r>
              <a:rPr lang="en-US" sz="2400" b="1" i="1" dirty="0" smtClean="0"/>
              <a:t>International Accounting</a:t>
            </a:r>
            <a:r>
              <a:rPr lang="en-US" sz="2400" i="1" dirty="0" smtClean="0"/>
              <a:t>, 3</a:t>
            </a:r>
            <a:r>
              <a:rPr lang="en-US" sz="2400" i="1" baseline="30000" dirty="0" smtClean="0"/>
              <a:t>rd</a:t>
            </a:r>
            <a:r>
              <a:rPr lang="en-US" sz="2400" i="1" dirty="0" smtClean="0"/>
              <a:t> edition by T. </a:t>
            </a:r>
            <a:r>
              <a:rPr lang="en-US" sz="2400" dirty="0" err="1" smtClean="0"/>
              <a:t>Doupnik</a:t>
            </a:r>
            <a:r>
              <a:rPr lang="en-US" sz="2400" dirty="0" smtClean="0"/>
              <a:t> &amp; H. </a:t>
            </a:r>
            <a:r>
              <a:rPr lang="en-US" sz="2400" dirty="0" err="1" smtClean="0"/>
              <a:t>Perera</a:t>
            </a:r>
            <a:r>
              <a:rPr lang="en-US" sz="2400" dirty="0" smtClean="0"/>
              <a:t>, McGraw-Hill Irwin, 2011 </a:t>
            </a:r>
            <a:r>
              <a:rPr lang="en-US" sz="2400" u="sng" dirty="0" smtClean="0"/>
              <a:t>OR </a:t>
            </a:r>
            <a:r>
              <a:rPr lang="en-US" sz="2400" b="1" i="1" dirty="0" smtClean="0"/>
              <a:t>International Accounting</a:t>
            </a:r>
            <a:r>
              <a:rPr lang="en-US" sz="2400" i="1" dirty="0" smtClean="0"/>
              <a:t>, 7</a:t>
            </a:r>
            <a:r>
              <a:rPr lang="en-US" sz="2400" i="1" baseline="30000" dirty="0" smtClean="0"/>
              <a:t>th</a:t>
            </a:r>
            <a:r>
              <a:rPr lang="en-US" sz="2400" i="1" dirty="0" smtClean="0"/>
              <a:t> edition, by </a:t>
            </a:r>
            <a:r>
              <a:rPr lang="en-US" sz="2400" dirty="0" smtClean="0"/>
              <a:t>F. Choi </a:t>
            </a:r>
            <a:r>
              <a:rPr lang="en-US" sz="2400" dirty="0"/>
              <a:t>&amp;</a:t>
            </a:r>
            <a:r>
              <a:rPr lang="en-US" sz="2400" dirty="0" smtClean="0"/>
              <a:t> G. Meeks, Pearson, 2010</a:t>
            </a:r>
          </a:p>
          <a:p>
            <a:pPr lvl="1"/>
            <a:endParaRPr lang="en-US" sz="2400" dirty="0" smtClean="0"/>
          </a:p>
        </p:txBody>
      </p:sp>
      <p:sp>
        <p:nvSpPr>
          <p:cNvPr id="21506" name="Rectangle 2"/>
          <p:cNvSpPr>
            <a:spLocks noGrp="1" noChangeArrowheads="1"/>
          </p:cNvSpPr>
          <p:nvPr>
            <p:ph type="title"/>
          </p:nvPr>
        </p:nvSpPr>
        <p:spPr>
          <a:xfrm>
            <a:off x="685800" y="457200"/>
            <a:ext cx="7759700" cy="11303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smtClean="0"/>
              <a:t>Where to Get More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09600" y="2057400"/>
            <a:ext cx="7696200" cy="4495800"/>
          </a:xfrm>
          <a:noFill/>
        </p:spPr>
        <p:txBody>
          <a:bodyPr>
            <a:normAutofit fontScale="92500" lnSpcReduction="10000"/>
          </a:bodyPr>
          <a:lstStyle/>
          <a:p>
            <a:pPr>
              <a:lnSpc>
                <a:spcPct val="90000"/>
              </a:lnSpc>
            </a:pPr>
            <a:r>
              <a:rPr lang="en-US" sz="2800" dirty="0" smtClean="0"/>
              <a:t>Journals - International</a:t>
            </a:r>
          </a:p>
          <a:p>
            <a:pPr lvl="1">
              <a:lnSpc>
                <a:spcPct val="90000"/>
              </a:lnSpc>
            </a:pPr>
            <a:r>
              <a:rPr lang="en-US" sz="2400" i="1" dirty="0" smtClean="0"/>
              <a:t>The International Journal of Accounting </a:t>
            </a:r>
          </a:p>
          <a:p>
            <a:pPr lvl="1">
              <a:lnSpc>
                <a:spcPct val="90000"/>
              </a:lnSpc>
            </a:pPr>
            <a:r>
              <a:rPr lang="en-US" sz="2400" i="1" dirty="0" smtClean="0"/>
              <a:t>Advances in International Accounting</a:t>
            </a:r>
          </a:p>
          <a:p>
            <a:pPr lvl="1">
              <a:lnSpc>
                <a:spcPct val="90000"/>
              </a:lnSpc>
            </a:pPr>
            <a:r>
              <a:rPr lang="en-US" sz="2400" i="1" dirty="0" smtClean="0"/>
              <a:t>Journal of International Business Studies</a:t>
            </a:r>
          </a:p>
          <a:p>
            <a:pPr>
              <a:lnSpc>
                <a:spcPct val="90000"/>
              </a:lnSpc>
            </a:pPr>
            <a:r>
              <a:rPr lang="en-US" sz="2800" dirty="0" smtClean="0"/>
              <a:t>Journals - AAA</a:t>
            </a:r>
          </a:p>
          <a:p>
            <a:pPr lvl="1">
              <a:lnSpc>
                <a:spcPct val="90000"/>
              </a:lnSpc>
            </a:pPr>
            <a:r>
              <a:rPr lang="en-US" sz="2400" i="1" dirty="0" smtClean="0"/>
              <a:t>Journal of International Accounting Research</a:t>
            </a:r>
          </a:p>
          <a:p>
            <a:pPr lvl="1">
              <a:lnSpc>
                <a:spcPct val="90000"/>
              </a:lnSpc>
            </a:pPr>
            <a:r>
              <a:rPr lang="en-US" sz="2400" i="1" dirty="0" smtClean="0"/>
              <a:t>Accounting Horizons</a:t>
            </a:r>
          </a:p>
          <a:p>
            <a:pPr lvl="1">
              <a:lnSpc>
                <a:spcPct val="90000"/>
              </a:lnSpc>
            </a:pPr>
            <a:r>
              <a:rPr lang="en-US" sz="2400" i="1" dirty="0" smtClean="0"/>
              <a:t>Issues in Accounting Education</a:t>
            </a:r>
          </a:p>
          <a:p>
            <a:pPr>
              <a:lnSpc>
                <a:spcPct val="90000"/>
              </a:lnSpc>
            </a:pPr>
            <a:r>
              <a:rPr lang="en-US" sz="2800" i="1" dirty="0" smtClean="0"/>
              <a:t>Other</a:t>
            </a:r>
          </a:p>
          <a:p>
            <a:pPr lvl="1">
              <a:lnSpc>
                <a:spcPct val="90000"/>
              </a:lnSpc>
            </a:pPr>
            <a:r>
              <a:rPr lang="en-US" sz="2400" i="1" dirty="0" smtClean="0"/>
              <a:t>Management Accounting</a:t>
            </a:r>
          </a:p>
          <a:p>
            <a:pPr lvl="1">
              <a:lnSpc>
                <a:spcPct val="90000"/>
              </a:lnSpc>
            </a:pPr>
            <a:r>
              <a:rPr lang="en-US" sz="2400" i="1" dirty="0" smtClean="0"/>
              <a:t>Journal of Accountancy</a:t>
            </a:r>
          </a:p>
          <a:p>
            <a:pPr lvl="1">
              <a:lnSpc>
                <a:spcPct val="90000"/>
              </a:lnSpc>
            </a:pPr>
            <a:r>
              <a:rPr lang="en-US" sz="2400" i="1" dirty="0" smtClean="0"/>
              <a:t>Economist</a:t>
            </a:r>
          </a:p>
        </p:txBody>
      </p:sp>
      <p:sp>
        <p:nvSpPr>
          <p:cNvPr id="20482" name="Rectangle 2"/>
          <p:cNvSpPr>
            <a:spLocks noGrp="1" noChangeArrowheads="1"/>
          </p:cNvSpPr>
          <p:nvPr>
            <p:ph type="title"/>
          </p:nvPr>
        </p:nvSpPr>
        <p:spPr>
          <a:xfrm>
            <a:off x="685800" y="304800"/>
            <a:ext cx="7759700" cy="11303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a:t>Where to Get More Information</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58000"/>
            <a:ext cx="9144000" cy="5400000"/>
          </a:xfrm>
        </p:spPr>
      </p:pic>
      <p:sp>
        <p:nvSpPr>
          <p:cNvPr id="22530" name="Rectangle 2"/>
          <p:cNvSpPr>
            <a:spLocks noGrp="1" noChangeArrowheads="1"/>
          </p:cNvSpPr>
          <p:nvPr>
            <p:ph type="title"/>
          </p:nvPr>
        </p:nvSpPr>
        <p:spPr>
          <a:xfrm>
            <a:off x="762000" y="228600"/>
            <a:ext cx="7759700" cy="990600"/>
          </a:xfrm>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3200" dirty="0"/>
              <a:t>Where to Get More Information</a:t>
            </a:r>
            <a:r>
              <a:rPr lang="en-US" sz="3600" dirty="0" smtClean="0"/>
              <a:t>- </a:t>
            </a:r>
            <a:r>
              <a:rPr lang="en-US" sz="3600" dirty="0" err="1" smtClean="0"/>
              <a:t>AAACommons</a:t>
            </a:r>
            <a:endParaRPr lang="en-US" sz="3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1981200"/>
            <a:ext cx="8991600" cy="4495800"/>
          </a:xfrm>
        </p:spPr>
        <p:txBody>
          <a:bodyPr>
            <a:normAutofit fontScale="92500" lnSpcReduction="20000"/>
          </a:bodyPr>
          <a:lstStyle/>
          <a:p>
            <a:pPr>
              <a:lnSpc>
                <a:spcPct val="90000"/>
              </a:lnSpc>
            </a:pPr>
            <a:r>
              <a:rPr lang="en-US" sz="2400" dirty="0" smtClean="0"/>
              <a:t>Firms with web based IFRS materials: </a:t>
            </a:r>
          </a:p>
          <a:p>
            <a:pPr lvl="1">
              <a:lnSpc>
                <a:spcPct val="90000"/>
              </a:lnSpc>
            </a:pPr>
            <a:r>
              <a:rPr lang="en-US" sz="1900" b="1" dirty="0" smtClean="0"/>
              <a:t>KPMG:</a:t>
            </a:r>
            <a:r>
              <a:rPr lang="en-US" sz="1900" dirty="0" smtClean="0"/>
              <a:t> </a:t>
            </a:r>
            <a:r>
              <a:rPr lang="en-US" sz="1900" dirty="0" smtClean="0">
                <a:solidFill>
                  <a:schemeClr val="tx2">
                    <a:lumMod val="75000"/>
                  </a:schemeClr>
                </a:solidFill>
                <a:hlinkClick r:id="rId3"/>
              </a:rPr>
              <a:t>www.kpmginstitutes.com/ifrs-institute</a:t>
            </a:r>
            <a:r>
              <a:rPr lang="en-US" sz="1900" dirty="0">
                <a:solidFill>
                  <a:schemeClr val="tx2">
                    <a:lumMod val="75000"/>
                  </a:schemeClr>
                </a:solidFill>
                <a:hlinkClick r:id="rId3"/>
              </a:rPr>
              <a:t>/ </a:t>
            </a:r>
            <a:endParaRPr lang="en-US" sz="1900" dirty="0" smtClean="0">
              <a:solidFill>
                <a:schemeClr val="tx2">
                  <a:lumMod val="75000"/>
                </a:schemeClr>
              </a:solidFill>
            </a:endParaRPr>
          </a:p>
          <a:p>
            <a:pPr lvl="1">
              <a:lnSpc>
                <a:spcPct val="90000"/>
              </a:lnSpc>
            </a:pPr>
            <a:r>
              <a:rPr lang="en-US" sz="1900" b="1" dirty="0" smtClean="0"/>
              <a:t>Ernst &amp; Young: </a:t>
            </a:r>
            <a:r>
              <a:rPr lang="en-US" sz="1900" dirty="0" smtClean="0"/>
              <a:t>a private password protected website at </a:t>
            </a:r>
            <a:r>
              <a:rPr lang="en-US" sz="1900" dirty="0" smtClean="0">
                <a:hlinkClick r:id="rId4"/>
              </a:rPr>
              <a:t>www.ey.com/us/ifrs</a:t>
            </a:r>
            <a:r>
              <a:rPr lang="en-US" sz="1900" dirty="0" smtClean="0"/>
              <a:t>.  To request an account, please contact the EY ARC Program Director, Catherine Banks, at </a:t>
            </a:r>
            <a:r>
              <a:rPr lang="en-US" sz="1900" dirty="0" smtClean="0">
                <a:hlinkClick r:id="rId5"/>
              </a:rPr>
              <a:t>catherine.banks@ey.com</a:t>
            </a:r>
            <a:r>
              <a:rPr lang="en-US" sz="1900" dirty="0" smtClean="0"/>
              <a:t>. </a:t>
            </a:r>
          </a:p>
          <a:p>
            <a:pPr lvl="1">
              <a:lnSpc>
                <a:spcPct val="90000"/>
              </a:lnSpc>
            </a:pPr>
            <a:r>
              <a:rPr lang="en-US" sz="1900" b="1" dirty="0" smtClean="0"/>
              <a:t>PWC</a:t>
            </a:r>
            <a:r>
              <a:rPr lang="en-US" sz="1900" dirty="0" smtClean="0"/>
              <a:t>: IFRS Ready</a:t>
            </a:r>
          </a:p>
          <a:p>
            <a:pPr marL="301943" lvl="1" indent="0">
              <a:lnSpc>
                <a:spcPct val="90000"/>
              </a:lnSpc>
              <a:buNone/>
            </a:pPr>
            <a:r>
              <a:rPr lang="en-US" sz="1900" dirty="0" smtClean="0">
                <a:hlinkClick r:id="rId6"/>
              </a:rPr>
              <a:t>www.pwc.com/extweb/aboutus.nsf/docid/70CCD8B601397905852574910075A03D</a:t>
            </a:r>
            <a:endParaRPr lang="en-US" sz="1900" dirty="0"/>
          </a:p>
          <a:p>
            <a:pPr marL="301943" lvl="1" indent="0">
              <a:lnSpc>
                <a:spcPct val="90000"/>
              </a:lnSpc>
              <a:buNone/>
            </a:pPr>
            <a:r>
              <a:rPr lang="en-US" sz="1800" dirty="0" smtClean="0">
                <a:hlinkClick r:id="rId7"/>
              </a:rPr>
              <a:t>www.pwc.com/en_US/us/issues/ifrs-reporting/publications/assets/pwc-ifrs-by-country-apr-2012.pdf</a:t>
            </a:r>
            <a:r>
              <a:rPr lang="en-US" sz="1900" dirty="0" smtClean="0"/>
              <a:t> </a:t>
            </a:r>
          </a:p>
          <a:p>
            <a:pPr lvl="1">
              <a:lnSpc>
                <a:spcPct val="90000"/>
              </a:lnSpc>
            </a:pPr>
            <a:r>
              <a:rPr lang="en-US" sz="1900" b="1" dirty="0" smtClean="0"/>
              <a:t>Deloitte: </a:t>
            </a:r>
            <a:r>
              <a:rPr lang="en-US" sz="1900" dirty="0" smtClean="0">
                <a:hlinkClick r:id="rId8"/>
              </a:rPr>
              <a:t>www.iasplus.com/index.htm</a:t>
            </a:r>
            <a:r>
              <a:rPr lang="en-US" sz="1900" dirty="0" smtClean="0"/>
              <a:t>; IFRS University Consortium </a:t>
            </a:r>
            <a:r>
              <a:rPr lang="en-US" sz="1900" dirty="0" smtClean="0">
                <a:hlinkClick r:id="rId9"/>
              </a:rPr>
              <a:t>http://www.deloitte.com/us/ifrs/consortium</a:t>
            </a:r>
            <a:r>
              <a:rPr lang="en-US" sz="1900" dirty="0" smtClean="0"/>
              <a:t>; Table about use (adoption or convergence or…) of IFRS by Jurisdiction: </a:t>
            </a:r>
            <a:r>
              <a:rPr lang="en-US" sz="1900" dirty="0" smtClean="0">
                <a:hlinkClick r:id="rId10"/>
              </a:rPr>
              <a:t>www.iasplus.com/country/useias.htm</a:t>
            </a:r>
            <a:endParaRPr lang="en-US" sz="1900" dirty="0" smtClean="0"/>
          </a:p>
          <a:p>
            <a:pPr>
              <a:lnSpc>
                <a:spcPct val="90000"/>
              </a:lnSpc>
            </a:pPr>
            <a:r>
              <a:rPr lang="en-US" dirty="0" smtClean="0"/>
              <a:t>Other</a:t>
            </a:r>
          </a:p>
          <a:p>
            <a:pPr lvl="1">
              <a:lnSpc>
                <a:spcPct val="90000"/>
              </a:lnSpc>
            </a:pPr>
            <a:r>
              <a:rPr lang="en-US" sz="1900" b="1" dirty="0" smtClean="0"/>
              <a:t>FASB</a:t>
            </a:r>
            <a:r>
              <a:rPr lang="en-US" sz="1900" dirty="0" smtClean="0"/>
              <a:t>: </a:t>
            </a:r>
            <a:r>
              <a:rPr lang="en-US" sz="1900" dirty="0" smtClean="0">
                <a:hlinkClick r:id="rId11"/>
              </a:rPr>
              <a:t>www.fasb.org/jsp/FASB/Page/SectionPage&amp;cid=1176156245663</a:t>
            </a:r>
            <a:endParaRPr lang="en-US" sz="1900" dirty="0" smtClean="0"/>
          </a:p>
          <a:p>
            <a:pPr lvl="1">
              <a:lnSpc>
                <a:spcPct val="90000"/>
              </a:lnSpc>
            </a:pPr>
            <a:r>
              <a:rPr lang="en-US" sz="1900" b="1" dirty="0" smtClean="0"/>
              <a:t>IASB</a:t>
            </a:r>
            <a:r>
              <a:rPr lang="en-US" sz="1900" dirty="0" smtClean="0"/>
              <a:t>: </a:t>
            </a:r>
            <a:r>
              <a:rPr lang="en-US" sz="1900" dirty="0" smtClean="0">
                <a:hlinkClick r:id="rId12"/>
              </a:rPr>
              <a:t>www.ifrs.org/Use+around+the+world/Use+around+the+world.htm</a:t>
            </a:r>
            <a:endParaRPr lang="en-US" sz="1900" dirty="0" smtClean="0"/>
          </a:p>
          <a:p>
            <a:pPr lvl="1">
              <a:lnSpc>
                <a:spcPct val="90000"/>
              </a:lnSpc>
            </a:pPr>
            <a:r>
              <a:rPr lang="en-US" sz="1900" b="1" dirty="0" smtClean="0"/>
              <a:t>AICPA</a:t>
            </a:r>
            <a:r>
              <a:rPr lang="en-US" sz="1900" dirty="0" smtClean="0"/>
              <a:t>: </a:t>
            </a:r>
            <a:r>
              <a:rPr lang="en-US" sz="1900" dirty="0" smtClean="0">
                <a:hlinkClick r:id="rId13"/>
              </a:rPr>
              <a:t>www.aicpa.org/BecomeACPA/CPAExam/ForCandidates/FAQ/Pages/IFRS_FAQs.aspx</a:t>
            </a:r>
            <a:endParaRPr lang="en-US" sz="1900" dirty="0" smtClean="0"/>
          </a:p>
          <a:p>
            <a:pPr lvl="1">
              <a:lnSpc>
                <a:spcPct val="90000"/>
              </a:lnSpc>
            </a:pPr>
            <a:r>
              <a:rPr lang="en-US" sz="1900" b="1" dirty="0" smtClean="0"/>
              <a:t>IAAER</a:t>
            </a:r>
            <a:r>
              <a:rPr lang="en-US" sz="1900" dirty="0" smtClean="0"/>
              <a:t>: </a:t>
            </a:r>
            <a:r>
              <a:rPr lang="en-US" sz="1900" dirty="0" smtClean="0">
                <a:hlinkClick r:id="rId14"/>
              </a:rPr>
              <a:t>www.iaaer.org/resources/</a:t>
            </a:r>
            <a:endParaRPr lang="en-US" sz="1900" dirty="0" smtClean="0"/>
          </a:p>
        </p:txBody>
      </p:sp>
      <p:sp>
        <p:nvSpPr>
          <p:cNvPr id="25602" name="Rectangle 2"/>
          <p:cNvSpPr>
            <a:spLocks noGrp="1" noChangeArrowheads="1"/>
          </p:cNvSpPr>
          <p:nvPr>
            <p:ph type="title"/>
          </p:nvPr>
        </p:nvSpPr>
        <p:spPr>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3600" dirty="0"/>
              <a:t>Where to Get More Information</a:t>
            </a:r>
            <a:r>
              <a:rPr lang="en-US" sz="4000" dirty="0" smtClean="0"/>
              <a:t>- </a:t>
            </a:r>
            <a:r>
              <a:rPr lang="en-US" sz="4000" dirty="0"/>
              <a:t>websites </a:t>
            </a:r>
            <a:endParaRPr lang="en-US" sz="4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85800" y="1828800"/>
            <a:ext cx="7772400" cy="4419600"/>
          </a:xfrm>
          <a:noFill/>
        </p:spPr>
        <p:txBody>
          <a:bodyPr>
            <a:normAutofit/>
          </a:bodyPr>
          <a:lstStyle/>
          <a:p>
            <a:pPr>
              <a:lnSpc>
                <a:spcPct val="80000"/>
              </a:lnSpc>
            </a:pPr>
            <a:r>
              <a:rPr lang="en-US" sz="2400" dirty="0" smtClean="0"/>
              <a:t>Case Books</a:t>
            </a:r>
          </a:p>
          <a:p>
            <a:pPr lvl="1">
              <a:lnSpc>
                <a:spcPct val="80000"/>
              </a:lnSpc>
            </a:pPr>
            <a:r>
              <a:rPr lang="en-US" sz="2000" i="1" dirty="0" smtClean="0"/>
              <a:t>International Accounting: A Case Approach  </a:t>
            </a:r>
            <a:r>
              <a:rPr lang="en-US" sz="2000" dirty="0" smtClean="0"/>
              <a:t>edited by </a:t>
            </a:r>
            <a:r>
              <a:rPr lang="en-US" sz="2000" dirty="0" err="1" smtClean="0"/>
              <a:t>Schweikart</a:t>
            </a:r>
            <a:r>
              <a:rPr lang="en-US" sz="2000" dirty="0" smtClean="0"/>
              <a:t>, Gray and Roberts,   McGraw-Hill</a:t>
            </a:r>
          </a:p>
          <a:p>
            <a:pPr lvl="1">
              <a:lnSpc>
                <a:spcPct val="80000"/>
              </a:lnSpc>
            </a:pPr>
            <a:endParaRPr lang="en-US" sz="1000" dirty="0" smtClean="0"/>
          </a:p>
          <a:p>
            <a:pPr>
              <a:lnSpc>
                <a:spcPct val="80000"/>
              </a:lnSpc>
            </a:pPr>
            <a:r>
              <a:rPr lang="en-US" sz="2400" dirty="0" smtClean="0"/>
              <a:t>Cases- Journals</a:t>
            </a:r>
          </a:p>
          <a:p>
            <a:pPr lvl="1">
              <a:lnSpc>
                <a:spcPct val="80000"/>
              </a:lnSpc>
            </a:pPr>
            <a:r>
              <a:rPr lang="en-US" sz="2000" dirty="0" smtClean="0"/>
              <a:t>Issues in Accounting Education: (e.g., Nov. 2007, vol. 22, no. 4)</a:t>
            </a:r>
          </a:p>
          <a:p>
            <a:pPr lvl="1">
              <a:lnSpc>
                <a:spcPct val="80000"/>
              </a:lnSpc>
            </a:pPr>
            <a:endParaRPr lang="en-US" sz="1000" dirty="0" smtClean="0"/>
          </a:p>
          <a:p>
            <a:pPr>
              <a:lnSpc>
                <a:spcPct val="80000"/>
              </a:lnSpc>
            </a:pPr>
            <a:r>
              <a:rPr lang="en-US" sz="2400" dirty="0" smtClean="0"/>
              <a:t>Cases - </a:t>
            </a:r>
            <a:r>
              <a:rPr lang="en-US" dirty="0" smtClean="0"/>
              <a:t>websites</a:t>
            </a:r>
          </a:p>
          <a:p>
            <a:pPr lvl="1">
              <a:lnSpc>
                <a:spcPct val="80000"/>
              </a:lnSpc>
            </a:pPr>
            <a:r>
              <a:rPr lang="en-US" dirty="0" smtClean="0">
                <a:hlinkClick r:id="rId3"/>
              </a:rPr>
              <a:t>http</a:t>
            </a:r>
            <a:r>
              <a:rPr lang="en-US" dirty="0">
                <a:hlinkClick r:id="rId3"/>
              </a:rPr>
              <a:t>://</a:t>
            </a:r>
            <a:r>
              <a:rPr lang="en-US" dirty="0" smtClean="0">
                <a:hlinkClick r:id="rId3"/>
              </a:rPr>
              <a:t>www.ifrs.com/overview/financial_listing.html(AICPA)</a:t>
            </a:r>
            <a:endParaRPr lang="en-US" dirty="0"/>
          </a:p>
          <a:p>
            <a:pPr lvl="1">
              <a:lnSpc>
                <a:spcPct val="80000"/>
              </a:lnSpc>
            </a:pPr>
            <a:r>
              <a:rPr lang="en-US" dirty="0" smtClean="0"/>
              <a:t>Accounting firms’ websites</a:t>
            </a:r>
          </a:p>
          <a:p>
            <a:pPr>
              <a:lnSpc>
                <a:spcPct val="80000"/>
              </a:lnSpc>
            </a:pPr>
            <a:endParaRPr lang="en-US" dirty="0" smtClean="0"/>
          </a:p>
          <a:p>
            <a:pPr>
              <a:lnSpc>
                <a:spcPct val="80000"/>
              </a:lnSpc>
            </a:pPr>
            <a:r>
              <a:rPr lang="en-US" sz="2400" u="sng" dirty="0" smtClean="0">
                <a:hlinkClick r:id="rId4"/>
              </a:rPr>
              <a:t>wang@broad.msu.edu</a:t>
            </a:r>
          </a:p>
          <a:p>
            <a:pPr>
              <a:lnSpc>
                <a:spcPct val="80000"/>
              </a:lnSpc>
            </a:pPr>
            <a:r>
              <a:rPr lang="en-US" sz="2400" u="sng" dirty="0" smtClean="0">
                <a:hlinkClick r:id="rId4"/>
              </a:rPr>
              <a:t>haka@</a:t>
            </a:r>
            <a:r>
              <a:rPr lang="en-US" u="sng" dirty="0" smtClean="0">
                <a:solidFill>
                  <a:schemeClr val="tx2">
                    <a:lumMod val="60000"/>
                    <a:lumOff val="40000"/>
                  </a:schemeClr>
                </a:solidFill>
              </a:rPr>
              <a:t>br</a:t>
            </a:r>
            <a:r>
              <a:rPr lang="en-US" u="sng" dirty="0" smtClean="0">
                <a:hlinkClick r:id="rId4"/>
              </a:rPr>
              <a:t>oad</a:t>
            </a:r>
            <a:r>
              <a:rPr lang="en-US" u="sng" dirty="0" smtClean="0"/>
              <a:t>.</a:t>
            </a:r>
            <a:r>
              <a:rPr lang="en-US" sz="2400" u="sng" dirty="0" smtClean="0">
                <a:hlinkClick r:id="rId4"/>
              </a:rPr>
              <a:t>msu.edu</a:t>
            </a:r>
            <a:endParaRPr lang="en-US" sz="2400" u="sng" dirty="0" smtClean="0"/>
          </a:p>
          <a:p>
            <a:pPr>
              <a:lnSpc>
                <a:spcPct val="80000"/>
              </a:lnSpc>
            </a:pPr>
            <a:endParaRPr lang="en-US" sz="2400" dirty="0" smtClean="0"/>
          </a:p>
        </p:txBody>
      </p:sp>
      <p:sp>
        <p:nvSpPr>
          <p:cNvPr id="26626" name="Rectangle 2"/>
          <p:cNvSpPr>
            <a:spLocks noGrp="1" noChangeArrowheads="1"/>
          </p:cNvSpPr>
          <p:nvPr>
            <p:ph type="title"/>
          </p:nvPr>
        </p:nvSpPr>
        <p:spPr>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a:t>Where to Get More Information</a:t>
            </a:r>
            <a:endParaRPr lang="en-US" dirty="0"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1431"/>
            <a:ext cx="14287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379" y="4724400"/>
            <a:ext cx="14287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20000"/>
                    <a:lumOff val="80000"/>
                  </a:schemeClr>
                </a:solidFill>
              </a:rPr>
              <a:t>Environmental Factors Leading to Accounting Diversity</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872067" y="2286000"/>
            <a:ext cx="7408333" cy="3840163"/>
          </a:xfrm>
        </p:spPr>
        <p:txBody>
          <a:bodyPr>
            <a:normAutofit fontScale="92500"/>
          </a:bodyPr>
          <a:lstStyle/>
          <a:p>
            <a:r>
              <a:rPr lang="en-US" b="1" i="1" dirty="0" smtClean="0">
                <a:latin typeface="Arial"/>
              </a:rPr>
              <a:t>Inflation</a:t>
            </a:r>
          </a:p>
          <a:p>
            <a:pPr lvl="1"/>
            <a:r>
              <a:rPr lang="en-US" dirty="0" smtClean="0">
                <a:latin typeface="Arial"/>
              </a:rPr>
              <a:t>Some countries have historically high rates of inflation.</a:t>
            </a:r>
          </a:p>
          <a:p>
            <a:pPr lvl="1"/>
            <a:r>
              <a:rPr lang="en-US" dirty="0" smtClean="0">
                <a:latin typeface="Arial"/>
              </a:rPr>
              <a:t>This is common in Latin American countries.</a:t>
            </a:r>
          </a:p>
          <a:p>
            <a:pPr lvl="1"/>
            <a:r>
              <a:rPr lang="en-US" dirty="0" smtClean="0">
                <a:latin typeface="Arial"/>
              </a:rPr>
              <a:t>Given extended periods of low inflation in the U.S., inflation accounting is not required.</a:t>
            </a:r>
          </a:p>
          <a:p>
            <a:r>
              <a:rPr lang="en-US" b="1" i="1" dirty="0" smtClean="0">
                <a:latin typeface="Arial"/>
              </a:rPr>
              <a:t>Political and economic ties</a:t>
            </a:r>
          </a:p>
          <a:p>
            <a:pPr lvl="1"/>
            <a:r>
              <a:rPr lang="en-US" dirty="0" smtClean="0">
                <a:latin typeface="Arial"/>
              </a:rPr>
              <a:t>These linkages tend to make information sharing easier.</a:t>
            </a:r>
          </a:p>
          <a:p>
            <a:pPr lvl="1"/>
            <a:r>
              <a:rPr lang="en-US" dirty="0" smtClean="0">
                <a:latin typeface="Arial"/>
              </a:rPr>
              <a:t>Nations that share ties often have similar accounting systems, such as France and former colonies in western Africa.</a:t>
            </a:r>
          </a:p>
          <a:p>
            <a:endParaRPr lang="en-US" dirty="0"/>
          </a:p>
        </p:txBody>
      </p:sp>
    </p:spTree>
    <p:extLst>
      <p:ext uri="{BB962C8B-B14F-4D97-AF65-F5344CB8AC3E}">
        <p14:creationId xmlns:p14="http://schemas.microsoft.com/office/powerpoint/2010/main" val="51682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Environmental Factors Leading to Accounting Diversity</a:t>
            </a:r>
            <a:endParaRPr lang="en-US" dirty="0">
              <a:solidFill>
                <a:schemeClr val="bg1"/>
              </a:solidFill>
            </a:endParaRPr>
          </a:p>
        </p:txBody>
      </p:sp>
      <p:sp>
        <p:nvSpPr>
          <p:cNvPr id="3" name="Content Placeholder 2"/>
          <p:cNvSpPr>
            <a:spLocks noGrp="1"/>
          </p:cNvSpPr>
          <p:nvPr>
            <p:ph idx="1"/>
          </p:nvPr>
        </p:nvSpPr>
        <p:spPr>
          <a:xfrm>
            <a:off x="872067" y="2133600"/>
            <a:ext cx="7408333" cy="4191000"/>
          </a:xfrm>
        </p:spPr>
        <p:txBody>
          <a:bodyPr>
            <a:normAutofit fontScale="92500" lnSpcReduction="20000"/>
          </a:bodyPr>
          <a:lstStyle/>
          <a:p>
            <a:r>
              <a:rPr lang="en-US" b="1" i="1" dirty="0" smtClean="0">
                <a:latin typeface="Arial"/>
              </a:rPr>
              <a:t>Taxation</a:t>
            </a:r>
          </a:p>
          <a:p>
            <a:pPr lvl="1"/>
            <a:r>
              <a:rPr lang="en-US" dirty="0" smtClean="0">
                <a:latin typeface="Arial"/>
              </a:rPr>
              <a:t>U.S.--taxable income and book income are generally quite different.</a:t>
            </a:r>
          </a:p>
          <a:p>
            <a:pPr lvl="1"/>
            <a:r>
              <a:rPr lang="en-US" dirty="0" smtClean="0">
                <a:latin typeface="Arial"/>
              </a:rPr>
              <a:t>Germany--rules governing taxable and book income tend to be the same, which generally results in more conservative accounting.</a:t>
            </a:r>
          </a:p>
          <a:p>
            <a:pPr lvl="1"/>
            <a:r>
              <a:rPr lang="en-US" dirty="0" smtClean="0">
                <a:latin typeface="Arial"/>
              </a:rPr>
              <a:t>Deferred taxes are less of an issue in code law countries.</a:t>
            </a:r>
          </a:p>
          <a:p>
            <a:r>
              <a:rPr lang="en-US" b="1" i="1" dirty="0" smtClean="0">
                <a:latin typeface="Arial"/>
              </a:rPr>
              <a:t>Providers of financing</a:t>
            </a:r>
          </a:p>
          <a:p>
            <a:pPr lvl="1"/>
            <a:r>
              <a:rPr lang="en-US" dirty="0" smtClean="0">
                <a:latin typeface="Arial"/>
              </a:rPr>
              <a:t>In many countries major sources of capital are families, banks, and the government.</a:t>
            </a:r>
          </a:p>
          <a:p>
            <a:pPr lvl="1"/>
            <a:r>
              <a:rPr lang="en-US" dirty="0" smtClean="0">
                <a:latin typeface="Arial"/>
              </a:rPr>
              <a:t>Accounting and disclosure in those countries tend to be less important. </a:t>
            </a:r>
            <a:r>
              <a:rPr lang="en-US" dirty="0">
                <a:latin typeface="Arial"/>
              </a:rPr>
              <a:t>But accounting and disclosure are more </a:t>
            </a:r>
            <a:r>
              <a:rPr lang="en-US" dirty="0" smtClean="0">
                <a:latin typeface="Arial"/>
              </a:rPr>
              <a:t>important where </a:t>
            </a:r>
            <a:r>
              <a:rPr lang="en-US" dirty="0">
                <a:latin typeface="Arial"/>
              </a:rPr>
              <a:t>providers of financing are diverse </a:t>
            </a:r>
            <a:r>
              <a:rPr lang="en-US" dirty="0" smtClean="0">
                <a:latin typeface="Arial"/>
              </a:rPr>
              <a:t>shareholders</a:t>
            </a:r>
            <a:r>
              <a:rPr lang="en-US" dirty="0">
                <a:latin typeface="Arial"/>
              </a:rPr>
              <a:t> </a:t>
            </a:r>
            <a:r>
              <a:rPr lang="en-US" dirty="0" smtClean="0">
                <a:latin typeface="Arial"/>
              </a:rPr>
              <a:t>(</a:t>
            </a:r>
            <a:r>
              <a:rPr lang="en-US" dirty="0" err="1" smtClean="0">
                <a:latin typeface="Arial"/>
              </a:rPr>
              <a:t>e.g</a:t>
            </a:r>
            <a:r>
              <a:rPr lang="en-US" dirty="0" smtClean="0">
                <a:latin typeface="Arial"/>
              </a:rPr>
              <a:t>, U.S. and U.K.).</a:t>
            </a:r>
          </a:p>
          <a:p>
            <a:endParaRPr lang="en-US" dirty="0"/>
          </a:p>
        </p:txBody>
      </p:sp>
    </p:spTree>
    <p:extLst>
      <p:ext uri="{BB962C8B-B14F-4D97-AF65-F5344CB8AC3E}">
        <p14:creationId xmlns:p14="http://schemas.microsoft.com/office/powerpoint/2010/main" val="3550393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Environmental Factors Leading to Accounting Diversity</a:t>
            </a:r>
            <a:endParaRPr lang="en-US" dirty="0">
              <a:solidFill>
                <a:schemeClr val="bg1"/>
              </a:solidFill>
            </a:endParaRPr>
          </a:p>
        </p:txBody>
      </p:sp>
      <p:sp>
        <p:nvSpPr>
          <p:cNvPr id="3" name="Content Placeholder 2"/>
          <p:cNvSpPr>
            <a:spLocks noGrp="1"/>
          </p:cNvSpPr>
          <p:nvPr>
            <p:ph idx="1"/>
          </p:nvPr>
        </p:nvSpPr>
        <p:spPr>
          <a:xfrm>
            <a:off x="872067" y="2057400"/>
            <a:ext cx="7408333" cy="4068763"/>
          </a:xfrm>
        </p:spPr>
        <p:txBody>
          <a:bodyPr>
            <a:normAutofit fontScale="85000" lnSpcReduction="20000"/>
          </a:bodyPr>
          <a:lstStyle/>
          <a:p>
            <a:r>
              <a:rPr lang="en-US" b="1" i="1" dirty="0" smtClean="0">
                <a:latin typeface="Arial"/>
              </a:rPr>
              <a:t>Legal systems --Common law</a:t>
            </a:r>
            <a:endParaRPr lang="en-US" dirty="0" smtClean="0">
              <a:latin typeface="Arial"/>
            </a:endParaRPr>
          </a:p>
          <a:p>
            <a:pPr lvl="1"/>
            <a:r>
              <a:rPr lang="en-US" dirty="0" smtClean="0">
                <a:latin typeface="Arial"/>
              </a:rPr>
              <a:t>fewer </a:t>
            </a:r>
            <a:r>
              <a:rPr lang="en-US" dirty="0" smtClean="0">
                <a:latin typeface="Arial"/>
              </a:rPr>
              <a:t>statutes and more interpretation by courts to apply laws to specific situations</a:t>
            </a:r>
          </a:p>
          <a:p>
            <a:pPr lvl="1"/>
            <a:r>
              <a:rPr lang="en-US" dirty="0" smtClean="0">
                <a:latin typeface="Arial"/>
              </a:rPr>
              <a:t>Leads to the creation of precedents or case law</a:t>
            </a:r>
          </a:p>
          <a:p>
            <a:pPr lvl="1"/>
            <a:r>
              <a:rPr lang="en-US" dirty="0" smtClean="0">
                <a:latin typeface="Arial"/>
              </a:rPr>
              <a:t>most </a:t>
            </a:r>
            <a:r>
              <a:rPr lang="en-US" dirty="0" smtClean="0">
                <a:latin typeface="Arial"/>
              </a:rPr>
              <a:t>often in Great Britain and other English-speaking countries</a:t>
            </a:r>
          </a:p>
          <a:p>
            <a:pPr lvl="1"/>
            <a:r>
              <a:rPr lang="en-US" dirty="0" smtClean="0">
                <a:latin typeface="Arial"/>
              </a:rPr>
              <a:t>The source of accounting rules tends to be non-governmental organizations.</a:t>
            </a:r>
          </a:p>
          <a:p>
            <a:r>
              <a:rPr lang="en-US" b="1" i="1" dirty="0" smtClean="0">
                <a:latin typeface="Arial"/>
              </a:rPr>
              <a:t>Legal systems --Code law</a:t>
            </a:r>
            <a:endParaRPr lang="en-US" dirty="0" smtClean="0">
              <a:latin typeface="Arial"/>
            </a:endParaRPr>
          </a:p>
          <a:p>
            <a:pPr lvl="1"/>
            <a:r>
              <a:rPr lang="en-US" dirty="0" smtClean="0">
                <a:latin typeface="Arial"/>
              </a:rPr>
              <a:t>relatively </a:t>
            </a:r>
            <a:r>
              <a:rPr lang="en-US" dirty="0" smtClean="0">
                <a:latin typeface="Arial"/>
              </a:rPr>
              <a:t>more statutes </a:t>
            </a:r>
          </a:p>
          <a:p>
            <a:pPr lvl="1"/>
            <a:r>
              <a:rPr lang="en-US" dirty="0" smtClean="0">
                <a:latin typeface="Arial"/>
              </a:rPr>
              <a:t>often </a:t>
            </a:r>
            <a:r>
              <a:rPr lang="en-US" dirty="0" smtClean="0">
                <a:latin typeface="Arial"/>
              </a:rPr>
              <a:t>in non English-speaking countries</a:t>
            </a:r>
          </a:p>
          <a:p>
            <a:pPr lvl="1"/>
            <a:r>
              <a:rPr lang="en-US" dirty="0" smtClean="0">
                <a:latin typeface="Arial"/>
              </a:rPr>
              <a:t>Accounting rules in these countries tend to be legislated (i.e., the source is the government).</a:t>
            </a:r>
          </a:p>
          <a:p>
            <a:pPr lvl="1"/>
            <a:r>
              <a:rPr lang="en-US" dirty="0" smtClean="0">
                <a:latin typeface="Arial"/>
              </a:rPr>
              <a:t>Less specific, so other sources needed to provide guidance</a:t>
            </a:r>
          </a:p>
          <a:p>
            <a:endParaRPr lang="en-US" dirty="0"/>
          </a:p>
        </p:txBody>
      </p:sp>
    </p:spTree>
    <p:extLst>
      <p:ext uri="{BB962C8B-B14F-4D97-AF65-F5344CB8AC3E}">
        <p14:creationId xmlns:p14="http://schemas.microsoft.com/office/powerpoint/2010/main" val="383367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419600"/>
          </a:xfrm>
        </p:spPr>
        <p:txBody>
          <a:bodyPr>
            <a:normAutofit lnSpcReduction="10000"/>
          </a:bodyPr>
          <a:lstStyle/>
          <a:p>
            <a:r>
              <a:rPr lang="en-US" sz="2400" i="1" dirty="0" smtClean="0">
                <a:latin typeface="Arial"/>
              </a:rPr>
              <a:t>Form 20-F</a:t>
            </a:r>
          </a:p>
          <a:p>
            <a:pPr lvl="1"/>
            <a:r>
              <a:rPr lang="en-US" sz="2200" dirty="0" smtClean="0">
                <a:latin typeface="Arial"/>
              </a:rPr>
              <a:t>Required by the SEC for companies using non-U.S. GAAP</a:t>
            </a:r>
          </a:p>
          <a:p>
            <a:pPr lvl="1"/>
            <a:r>
              <a:rPr lang="en-US" dirty="0" smtClean="0">
                <a:latin typeface="Arial"/>
              </a:rPr>
              <a:t>Reconciles net income and stockholders’ equity </a:t>
            </a:r>
            <a:r>
              <a:rPr lang="en-US" i="1" dirty="0" smtClean="0">
                <a:latin typeface="Arial"/>
              </a:rPr>
              <a:t>from the other GAAP to U.S. GAAP</a:t>
            </a:r>
          </a:p>
          <a:p>
            <a:r>
              <a:rPr lang="en-US" sz="2400" dirty="0" smtClean="0"/>
              <a:t>Compliance Week (2007): Denis </a:t>
            </a:r>
            <a:r>
              <a:rPr lang="en-US" sz="2400" dirty="0" err="1" smtClean="0"/>
              <a:t>Duverne</a:t>
            </a:r>
            <a:r>
              <a:rPr lang="en-US" sz="2400" dirty="0" smtClean="0"/>
              <a:t>, chief financial officer of AXA Group, estimated that his company would save </a:t>
            </a:r>
            <a:r>
              <a:rPr lang="en-US" sz="2400" dirty="0" smtClean="0">
                <a:solidFill>
                  <a:srgbClr val="FF0000"/>
                </a:solidFill>
              </a:rPr>
              <a:t>$25 million </a:t>
            </a:r>
            <a:r>
              <a:rPr lang="en-US" sz="2400" dirty="0" smtClean="0"/>
              <a:t>if the reconciliation requirement is dropped. William </a:t>
            </a:r>
            <a:r>
              <a:rPr lang="en-US" sz="2400" dirty="0" err="1" smtClean="0"/>
              <a:t>Widdowson</a:t>
            </a:r>
            <a:r>
              <a:rPr lang="en-US" sz="2400" dirty="0" smtClean="0"/>
              <a:t>, head of group accounting policy at UBS, said the reconciliation adds </a:t>
            </a:r>
            <a:r>
              <a:rPr lang="en-US" sz="2400" dirty="0" smtClean="0">
                <a:solidFill>
                  <a:srgbClr val="FF0000"/>
                </a:solidFill>
              </a:rPr>
              <a:t>30 pages </a:t>
            </a:r>
            <a:r>
              <a:rPr lang="en-US" sz="2400" dirty="0" smtClean="0"/>
              <a:t>to the Swiss bank’s filing, contributing to the problem of “information overload.” </a:t>
            </a:r>
          </a:p>
        </p:txBody>
      </p:sp>
      <p:sp>
        <p:nvSpPr>
          <p:cNvPr id="2" name="Title 1"/>
          <p:cNvSpPr>
            <a:spLocks noGrp="1"/>
          </p:cNvSpPr>
          <p:nvPr>
            <p:ph type="title"/>
          </p:nvPr>
        </p:nvSpPr>
        <p:spPr>
          <a:xfrm>
            <a:off x="762000" y="381000"/>
            <a:ext cx="7759700" cy="762000"/>
          </a:xfrm>
        </p:spPr>
        <p:txBody>
          <a:bodyPr/>
          <a:lstStyle/>
          <a:p>
            <a:r>
              <a:rPr lang="en-US" sz="4000" dirty="0" smtClean="0">
                <a:solidFill>
                  <a:schemeClr val="bg1"/>
                </a:solidFill>
              </a:rPr>
              <a:t>Dealing with Accounting Diversity</a:t>
            </a:r>
            <a:endParaRPr lang="en-US" dirty="0">
              <a:solidFill>
                <a:schemeClr val="bg1"/>
              </a:solidFill>
            </a:endParaRPr>
          </a:p>
        </p:txBody>
      </p:sp>
    </p:spTree>
    <p:extLst>
      <p:ext uri="{BB962C8B-B14F-4D97-AF65-F5344CB8AC3E}">
        <p14:creationId xmlns:p14="http://schemas.microsoft.com/office/powerpoint/2010/main" val="44436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2338375"/>
              </p:ext>
            </p:extLst>
          </p:nvPr>
        </p:nvGraphicFramePr>
        <p:xfrm>
          <a:off x="990598" y="2438400"/>
          <a:ext cx="6705604" cy="3523805"/>
        </p:xfrm>
        <a:graphic>
          <a:graphicData uri="http://schemas.openxmlformats.org/drawingml/2006/table">
            <a:tbl>
              <a:tblPr/>
              <a:tblGrid>
                <a:gridCol w="1695968"/>
                <a:gridCol w="1252409"/>
                <a:gridCol w="1252409"/>
                <a:gridCol w="1252409"/>
                <a:gridCol w="1252409"/>
              </a:tblGrid>
              <a:tr h="635120">
                <a:tc>
                  <a:txBody>
                    <a:bodyPr/>
                    <a:lstStyle/>
                    <a:p>
                      <a:pPr marL="0" marR="0" algn="ctr">
                        <a:spcBef>
                          <a:spcPts val="0"/>
                        </a:spcBef>
                        <a:spcAft>
                          <a:spcPts val="0"/>
                        </a:spcAft>
                      </a:pPr>
                      <a:endParaRPr lang="en-US" sz="1800" b="1" dirty="0" smtClean="0">
                        <a:solidFill>
                          <a:schemeClr val="tx2"/>
                        </a:solidFill>
                        <a:latin typeface="Times New Roman"/>
                        <a:ea typeface="SimSun"/>
                        <a:cs typeface="Times New Roman"/>
                      </a:endParaRPr>
                    </a:p>
                    <a:p>
                      <a:pPr marL="0" marR="0" algn="ctr">
                        <a:spcBef>
                          <a:spcPts val="0"/>
                        </a:spcBef>
                        <a:spcAft>
                          <a:spcPts val="0"/>
                        </a:spcAft>
                      </a:pPr>
                      <a:r>
                        <a:rPr lang="en-US" sz="1800" b="1" dirty="0" smtClean="0">
                          <a:solidFill>
                            <a:schemeClr val="tx2"/>
                          </a:solidFill>
                          <a:latin typeface="Times New Roman"/>
                          <a:ea typeface="SimSun"/>
                          <a:cs typeface="Times New Roman"/>
                        </a:rPr>
                        <a:t>Year 2007</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Year 2008</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800" b="1" dirty="0" smtClean="0">
                        <a:solidFill>
                          <a:schemeClr val="tx2"/>
                        </a:solidFill>
                        <a:latin typeface="Times New Roman"/>
                        <a:ea typeface="SimSun"/>
                        <a:cs typeface="Times New Roman"/>
                      </a:endParaRPr>
                    </a:p>
                    <a:p>
                      <a:pPr marL="0" marR="0" algn="ctr">
                        <a:spcBef>
                          <a:spcPts val="0"/>
                        </a:spcBef>
                        <a:spcAft>
                          <a:spcPts val="0"/>
                        </a:spcAft>
                      </a:pPr>
                      <a:r>
                        <a:rPr lang="en-US" sz="1800" b="1" dirty="0" smtClean="0">
                          <a:solidFill>
                            <a:schemeClr val="tx2"/>
                          </a:solidFill>
                          <a:latin typeface="Times New Roman"/>
                          <a:ea typeface="SimSun"/>
                          <a:cs typeface="Times New Roman"/>
                        </a:rPr>
                        <a:t>Total</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725849">
                <a:tc>
                  <a:txBody>
                    <a:bodyPr/>
                    <a:lstStyle/>
                    <a:p>
                      <a:pPr marL="0" marR="0" algn="ctr">
                        <a:spcBef>
                          <a:spcPts val="0"/>
                        </a:spcBef>
                        <a:spcAft>
                          <a:spcPts val="0"/>
                        </a:spcAft>
                      </a:pP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chemeClr val="tx2"/>
                          </a:solidFill>
                          <a:latin typeface="Times New Roman"/>
                          <a:ea typeface="SimSun"/>
                          <a:cs typeface="Times New Roman"/>
                        </a:rPr>
                        <a:t>IFRS</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LOCAL</a:t>
                      </a:r>
                    </a:p>
                    <a:p>
                      <a:pPr marL="0" marR="0" algn="ctr">
                        <a:spcBef>
                          <a:spcPts val="0"/>
                        </a:spcBef>
                        <a:spcAft>
                          <a:spcPts val="0"/>
                        </a:spcAft>
                      </a:pPr>
                      <a:r>
                        <a:rPr lang="en-US" sz="1800" b="1" dirty="0" smtClean="0">
                          <a:solidFill>
                            <a:schemeClr val="tx2"/>
                          </a:solidFill>
                          <a:latin typeface="Times New Roman"/>
                          <a:ea typeface="SimSun"/>
                          <a:cs typeface="Times New Roman"/>
                        </a:rPr>
                        <a:t>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US 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algn="ctr">
                        <a:spcBef>
                          <a:spcPts val="0"/>
                        </a:spcBef>
                        <a:spcAft>
                          <a:spcPts val="0"/>
                        </a:spcAft>
                      </a:pPr>
                      <a:r>
                        <a:rPr lang="en-US" sz="1800" b="1">
                          <a:solidFill>
                            <a:schemeClr val="tx2"/>
                          </a:solidFill>
                          <a:latin typeface="Times New Roman"/>
                          <a:ea typeface="SimSun"/>
                          <a:cs typeface="Times New Roman"/>
                        </a:rPr>
                        <a:t>IFRS</a:t>
                      </a:r>
                      <a:endParaRPr lang="en-US" sz="180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88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smtClean="0">
                          <a:solidFill>
                            <a:schemeClr val="tx2"/>
                          </a:solidFill>
                          <a:latin typeface="Times New Roman"/>
                          <a:ea typeface="SimSun"/>
                          <a:cs typeface="Times New Roman"/>
                        </a:rPr>
                        <a:t>1</a:t>
                      </a:r>
                      <a:endParaRPr lang="en-US" sz="1800" dirty="0">
                        <a:solidFill>
                          <a:schemeClr val="tx2"/>
                        </a:solidFill>
                        <a:latin typeface="Times New Roman"/>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89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LOCAL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147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161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US 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237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243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4126">
                <a:tc>
                  <a:txBody>
                    <a:bodyPr/>
                    <a:lstStyle/>
                    <a:p>
                      <a:pPr marL="0" marR="0" algn="ctr">
                        <a:spcBef>
                          <a:spcPts val="0"/>
                        </a:spcBef>
                        <a:spcAft>
                          <a:spcPts val="0"/>
                        </a:spcAft>
                      </a:pPr>
                      <a:r>
                        <a:rPr lang="en-US" sz="1800" b="1" dirty="0">
                          <a:solidFill>
                            <a:schemeClr val="tx2"/>
                          </a:solidFill>
                          <a:latin typeface="Times New Roman"/>
                          <a:ea typeface="SimSun"/>
                          <a:cs typeface="Times New Roman"/>
                        </a:rPr>
                        <a:t>Total</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246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493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itle 1"/>
          <p:cNvSpPr>
            <a:spLocks noGrp="1"/>
          </p:cNvSpPr>
          <p:nvPr>
            <p:ph type="title"/>
          </p:nvPr>
        </p:nvSpPr>
        <p:spPr>
          <a:xfrm>
            <a:off x="457200" y="609600"/>
            <a:ext cx="8229600" cy="1143000"/>
          </a:xfrm>
        </p:spPr>
        <p:txBody>
          <a:bodyPr>
            <a:normAutofit fontScale="90000"/>
          </a:bodyPr>
          <a:lstStyle/>
          <a:p>
            <a:r>
              <a:rPr lang="en-US" dirty="0" smtClean="0"/>
              <a:t>What Do Cross-listed Firms Choose?</a:t>
            </a:r>
            <a:br>
              <a:rPr lang="en-US" dirty="0" smtClean="0"/>
            </a:br>
            <a:r>
              <a:rPr lang="en-US" dirty="0" smtClean="0"/>
              <a:t>	- Jiang, Petroni, Wang (2010)</a:t>
            </a:r>
            <a:endParaRPr lang="en-US" dirty="0"/>
          </a:p>
        </p:txBody>
      </p:sp>
    </p:spTree>
    <p:extLst>
      <p:ext uri="{BB962C8B-B14F-4D97-AF65-F5344CB8AC3E}">
        <p14:creationId xmlns:p14="http://schemas.microsoft.com/office/powerpoint/2010/main" val="416152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3472648017"/>
              </p:ext>
            </p:extLst>
          </p:nvPr>
        </p:nvGraphicFramePr>
        <p:xfrm>
          <a:off x="1676400" y="3733800"/>
          <a:ext cx="5943600" cy="92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0" y="228600"/>
            <a:ext cx="7759700" cy="1295400"/>
          </a:xfrm>
        </p:spPr>
        <p:txBody>
          <a:bodyPr>
            <a:normAutofit fontScale="90000"/>
          </a:bodyPr>
          <a:lstStyle/>
          <a:p>
            <a:r>
              <a:rPr lang="en-US" sz="4000" dirty="0" smtClean="0"/>
              <a:t>A Tale of Two Boards – a </a:t>
            </a:r>
            <a:r>
              <a:rPr lang="en-US" sz="4000" dirty="0" smtClean="0"/>
              <a:t>very long engagement</a:t>
            </a:r>
            <a:endParaRPr lang="en-US" sz="4000" dirty="0"/>
          </a:p>
        </p:txBody>
      </p:sp>
      <p:graphicFrame>
        <p:nvGraphicFramePr>
          <p:cNvPr id="11" name="Diagram 10"/>
          <p:cNvGraphicFramePr/>
          <p:nvPr>
            <p:extLst>
              <p:ext uri="{D42A27DB-BD31-4B8C-83A1-F6EECF244321}">
                <p14:modId xmlns:p14="http://schemas.microsoft.com/office/powerpoint/2010/main" val="2230292337"/>
              </p:ext>
            </p:extLst>
          </p:nvPr>
        </p:nvGraphicFramePr>
        <p:xfrm>
          <a:off x="990600" y="2590800"/>
          <a:ext cx="5791200" cy="144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573033763"/>
              </p:ext>
            </p:extLst>
          </p:nvPr>
        </p:nvGraphicFramePr>
        <p:xfrm>
          <a:off x="381000" y="1981200"/>
          <a:ext cx="586740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Content Placeholder 14"/>
          <p:cNvGraphicFramePr>
            <a:graphicFrameLocks/>
          </p:cNvGraphicFramePr>
          <p:nvPr>
            <p:extLst>
              <p:ext uri="{D42A27DB-BD31-4B8C-83A1-F6EECF244321}">
                <p14:modId xmlns:p14="http://schemas.microsoft.com/office/powerpoint/2010/main" val="2200336649"/>
              </p:ext>
            </p:extLst>
          </p:nvPr>
        </p:nvGraphicFramePr>
        <p:xfrm>
          <a:off x="2362200" y="4648200"/>
          <a:ext cx="5943600" cy="92310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551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1" grpId="0">
        <p:bldAsOne/>
      </p:bldGraphic>
      <p:bldGraphic spid="12" grpId="0">
        <p:bldAsOne/>
      </p:bldGraphic>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772400" cy="4419600"/>
          </a:xfrm>
        </p:spPr>
        <p:txBody>
          <a:bodyPr>
            <a:normAutofit fontScale="92500" lnSpcReduction="10000"/>
          </a:bodyPr>
          <a:lstStyle/>
          <a:p>
            <a:r>
              <a:rPr lang="en-US" dirty="0" smtClean="0"/>
              <a:t>09/18/2002: The Norwalk Agreement </a:t>
            </a:r>
          </a:p>
          <a:p>
            <a:pPr lvl="1"/>
            <a:r>
              <a:rPr lang="en-US" sz="1900" dirty="0" smtClean="0"/>
              <a:t>commitment to develop “high quality, compatible accounting standards that could be used for both domestic and cross-border financial reporting.”</a:t>
            </a:r>
          </a:p>
          <a:p>
            <a:r>
              <a:rPr lang="en-US" dirty="0" smtClean="0"/>
              <a:t>2/27/2006: FASB/IASB Roadmap</a:t>
            </a:r>
          </a:p>
          <a:p>
            <a:pPr lvl="1"/>
            <a:r>
              <a:rPr lang="en-US" sz="1900" dirty="0" err="1" smtClean="0"/>
              <a:t>MoU</a:t>
            </a:r>
            <a:r>
              <a:rPr lang="en-US" sz="1900" dirty="0" smtClean="0"/>
              <a:t>: by 2008 reach a conclusion about whether major differences should be eliminated in a few focused area; make significant progress on joint projects needing improvement</a:t>
            </a:r>
          </a:p>
          <a:p>
            <a:pPr lvl="1"/>
            <a:r>
              <a:rPr lang="en-US" sz="1900" dirty="0" smtClean="0"/>
              <a:t>In 2007 the SEC removed the reconciliation requirement for non-U.S. companies that are registered in the United States and use IFRSs as issued by the IASB.</a:t>
            </a:r>
          </a:p>
          <a:p>
            <a:r>
              <a:rPr lang="en-US" dirty="0" smtClean="0"/>
              <a:t>08/27/2008: SEC Roadmap</a:t>
            </a:r>
          </a:p>
          <a:p>
            <a:pPr lvl="1"/>
            <a:r>
              <a:rPr lang="en-US" sz="1900" dirty="0" smtClean="0"/>
              <a:t>Set forth seven milestones that, if achieved, could lead to mandatory adoption of IFRS by US issuers in 2014.</a:t>
            </a:r>
          </a:p>
          <a:p>
            <a:pPr lvl="1"/>
            <a:r>
              <a:rPr lang="en-US" sz="1900" dirty="0" smtClean="0"/>
              <a:t>Determine whether to proceed with the above timeline in 2011</a:t>
            </a:r>
          </a:p>
          <a:p>
            <a:pPr lvl="1"/>
            <a:endParaRPr lang="en-US" sz="2000" dirty="0" smtClean="0"/>
          </a:p>
        </p:txBody>
      </p:sp>
      <p:sp>
        <p:nvSpPr>
          <p:cNvPr id="2" name="Title 1"/>
          <p:cNvSpPr>
            <a:spLocks noGrp="1"/>
          </p:cNvSpPr>
          <p:nvPr>
            <p:ph type="title"/>
          </p:nvPr>
        </p:nvSpPr>
        <p:spPr>
          <a:xfrm>
            <a:off x="685800" y="533400"/>
            <a:ext cx="7759700" cy="685800"/>
          </a:xfrm>
        </p:spPr>
        <p:txBody>
          <a:bodyPr>
            <a:normAutofit fontScale="90000"/>
          </a:bodyPr>
          <a:lstStyle/>
          <a:p>
            <a:r>
              <a:rPr lang="en-US" dirty="0" smtClean="0"/>
              <a:t>Key Events</a:t>
            </a:r>
            <a:endParaRPr lang="en-US" dirty="0"/>
          </a:p>
        </p:txBody>
      </p:sp>
    </p:spTree>
    <p:extLst>
      <p:ext uri="{BB962C8B-B14F-4D97-AF65-F5344CB8AC3E}">
        <p14:creationId xmlns:p14="http://schemas.microsoft.com/office/powerpoint/2010/main" val="29597957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D1FFE8"/>
        </a:lt1>
        <a:dk2>
          <a:srgbClr val="008A84"/>
        </a:dk2>
        <a:lt2>
          <a:srgbClr val="FFFFFF"/>
        </a:lt2>
        <a:accent1>
          <a:srgbClr val="618FFD"/>
        </a:accent1>
        <a:accent2>
          <a:srgbClr val="FAFD00"/>
        </a:accent2>
        <a:accent3>
          <a:srgbClr val="E5FFF2"/>
        </a:accent3>
        <a:accent4>
          <a:srgbClr val="000000"/>
        </a:accent4>
        <a:accent5>
          <a:srgbClr val="B7C6FE"/>
        </a:accent5>
        <a:accent6>
          <a:srgbClr val="E3E500"/>
        </a:accent6>
        <a:hlink>
          <a:srgbClr val="FF0000"/>
        </a:hlink>
        <a:folHlink>
          <a:srgbClr val="8CF4EA"/>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E1FFF0"/>
        </a:lt1>
        <a:dk2>
          <a:srgbClr val="008A84"/>
        </a:dk2>
        <a:lt2>
          <a:srgbClr val="FFFFFF"/>
        </a:lt2>
        <a:accent1>
          <a:srgbClr val="618FFD"/>
        </a:accent1>
        <a:accent2>
          <a:srgbClr val="FAFD00"/>
        </a:accent2>
        <a:accent3>
          <a:srgbClr val="EEFFF6"/>
        </a:accent3>
        <a:accent4>
          <a:srgbClr val="000000"/>
        </a:accent4>
        <a:accent5>
          <a:srgbClr val="B7C6FE"/>
        </a:accent5>
        <a:accent6>
          <a:srgbClr val="E3E500"/>
        </a:accent6>
        <a:hlink>
          <a:srgbClr val="FF0000"/>
        </a:hlink>
        <a:folHlink>
          <a:srgbClr val="8CF4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12029</TotalTime>
  <Pages>12</Pages>
  <Words>2147</Words>
  <Application>Microsoft Office PowerPoint</Application>
  <PresentationFormat>Letter Paper (8.5x11 in)</PresentationFormat>
  <Paragraphs>329</Paragraphs>
  <Slides>27</Slides>
  <Notes>19</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Custom Design</vt:lpstr>
      <vt:lpstr>Waveform</vt:lpstr>
      <vt:lpstr>Bringing International Accounting Issues into the Classroom</vt:lpstr>
      <vt:lpstr>Why Care?</vt:lpstr>
      <vt:lpstr>Environmental Factors Leading to Accounting Diversity</vt:lpstr>
      <vt:lpstr>Environmental Factors Leading to Accounting Diversity</vt:lpstr>
      <vt:lpstr>Environmental Factors Leading to Accounting Diversity</vt:lpstr>
      <vt:lpstr>Dealing with Accounting Diversity</vt:lpstr>
      <vt:lpstr>What Do Cross-listed Firms Choose?  - Jiang, Petroni, Wang (2010)</vt:lpstr>
      <vt:lpstr>A Tale of Two Boards – a very long engagement</vt:lpstr>
      <vt:lpstr>Key Events</vt:lpstr>
      <vt:lpstr>SEC’s Proposed Road Map</vt:lpstr>
      <vt:lpstr>Key Events</vt:lpstr>
      <vt:lpstr>Key Events</vt:lpstr>
      <vt:lpstr>Recent Development</vt:lpstr>
      <vt:lpstr>The Latest (May 8, 2015)</vt:lpstr>
      <vt:lpstr>External Political Environment-Financial Accounting</vt:lpstr>
      <vt:lpstr>Adoption of IFRS</vt:lpstr>
      <vt:lpstr> IFRS Adoption vs. Convergence </vt:lpstr>
      <vt:lpstr> IFRS-US GAAP Major Differences - Inventory </vt:lpstr>
      <vt:lpstr>IFRS-US GAAP Major Differences – PP&amp;E</vt:lpstr>
      <vt:lpstr>IFRS-US GAAP Major Differences – Intangible Assets</vt:lpstr>
      <vt:lpstr>IFRS-US GAAP Major Differences – Impairment</vt:lpstr>
      <vt:lpstr>IFRS-US GAAP Major Differences – Borrowing Costs</vt:lpstr>
      <vt:lpstr>Where to Get More Information</vt:lpstr>
      <vt:lpstr>Where to Get More Information</vt:lpstr>
      <vt:lpstr>Where to Get More Information- AAACommons</vt:lpstr>
      <vt:lpstr>Where to Get More Information- websites </vt:lpstr>
      <vt:lpstr>Where to Get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subject>community college international presentation</dc:subject>
  <dc:creator>haka</dc:creator>
  <cp:lastModifiedBy>Wang, Isabel</cp:lastModifiedBy>
  <cp:revision>108</cp:revision>
  <cp:lastPrinted>2011-06-07T21:40:39Z</cp:lastPrinted>
  <dcterms:created xsi:type="dcterms:W3CDTF">1997-05-16T14:35:39Z</dcterms:created>
  <dcterms:modified xsi:type="dcterms:W3CDTF">2015-05-18T21:11:17Z</dcterms:modified>
</cp:coreProperties>
</file>